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3" r:id="rId3"/>
    <p:sldId id="261" r:id="rId4"/>
    <p:sldId id="264" r:id="rId5"/>
    <p:sldId id="262" r:id="rId6"/>
    <p:sldId id="266" r:id="rId7"/>
    <p:sldId id="268" r:id="rId8"/>
    <p:sldId id="265" r:id="rId9"/>
    <p:sldId id="26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46" autoAdjust="0"/>
  </p:normalViewPr>
  <p:slideViewPr>
    <p:cSldViewPr snapToGrid="0" snapToObjects="1">
      <p:cViewPr varScale="1">
        <p:scale>
          <a:sx n="86" d="100"/>
          <a:sy n="86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Clustering Solutions</a:t>
            </a:r>
          </a:p>
          <a:p>
            <a:r>
              <a:rPr lang="en-US" dirty="0"/>
              <a:t>Demographics versus Psychographics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2C3B87E2-F327-4E35-93F6-D79EB59A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54" y="3230996"/>
            <a:ext cx="2724346" cy="20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412BD4-E98D-42D4-B801-9D7646B748F6}"/>
              </a:ext>
            </a:extLst>
          </p:cNvPr>
          <p:cNvSpPr/>
          <p:nvPr/>
        </p:nvSpPr>
        <p:spPr>
          <a:xfrm>
            <a:off x="292231" y="1305342"/>
            <a:ext cx="7843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1.  Summary of the psychographic data (not all of it, just a plot or two, or summary statistics that you think are quite instructive/insightful/illustrative)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Summary of your k-means. Please do not just show just the centroids but what you learn from the centroids and how they help you understand/summarize the data. Give your centroids names and/or images to help identify them.</a:t>
            </a:r>
          </a:p>
          <a:p>
            <a:pPr marL="457200"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How do you know your cluster is a good one?  (specifically what type of validation did you do to show it is good?)</a:t>
            </a:r>
          </a:p>
        </p:txBody>
      </p:sp>
    </p:spTree>
    <p:extLst>
      <p:ext uri="{BB962C8B-B14F-4D97-AF65-F5344CB8AC3E}">
        <p14:creationId xmlns:p14="http://schemas.microsoft.com/office/powerpoint/2010/main" val="9940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52804"/>
            <a:ext cx="4017625" cy="4552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We find some interesting patterns in the data:</a:t>
            </a:r>
          </a:p>
          <a:p>
            <a:pPr>
              <a:buFontTx/>
              <a:buChar char="-"/>
            </a:pPr>
            <a:r>
              <a:rPr lang="en-US" sz="1800" dirty="0"/>
              <a:t>Survey participants that ranked the Ford Ka among their top 3 options were looking for  performance and were not as concerned with fashion or car-size</a:t>
            </a:r>
          </a:p>
          <a:p>
            <a:pPr>
              <a:buFontTx/>
              <a:buChar char="-"/>
            </a:pPr>
            <a:r>
              <a:rPr lang="en-US" sz="1800" dirty="0"/>
              <a:t>Those who </a:t>
            </a:r>
          </a:p>
          <a:p>
            <a:pPr>
              <a:buFontTx/>
              <a:buChar char="-"/>
            </a:pPr>
            <a:r>
              <a:rPr lang="en-US" sz="1800" dirty="0" err="1"/>
              <a:t>Versicolor’s</a:t>
            </a:r>
            <a:r>
              <a:rPr lang="en-US" sz="1800" dirty="0"/>
              <a:t> are in between, but are more like </a:t>
            </a:r>
            <a:r>
              <a:rPr lang="en-US" sz="1800" dirty="0" err="1"/>
              <a:t>Virginica’s</a:t>
            </a:r>
            <a:r>
              <a:rPr lang="en-US" sz="1800" dirty="0"/>
              <a:t> than </a:t>
            </a:r>
            <a:r>
              <a:rPr lang="en-US" sz="1800" dirty="0" err="1"/>
              <a:t>Setosa’s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460E7D43-2E9F-4B28-ABC1-1FC79C48F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72" y="1576178"/>
            <a:ext cx="4306710" cy="31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0BC0-64B0-4556-B280-5A2D967F7DA7}"/>
              </a:ext>
            </a:extLst>
          </p:cNvPr>
          <p:cNvSpPr txBox="1"/>
          <p:nvPr/>
        </p:nvSpPr>
        <p:spPr>
          <a:xfrm>
            <a:off x="5145533" y="323459"/>
            <a:ext cx="2928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Survey Groups:</a:t>
            </a:r>
          </a:p>
          <a:p>
            <a:pPr marL="342900" indent="-342900">
              <a:buAutoNum type="arabicParenR"/>
            </a:pPr>
            <a:r>
              <a:rPr lang="en-US" dirty="0"/>
              <a:t>Top 3 (Buyers)</a:t>
            </a:r>
          </a:p>
          <a:p>
            <a:pPr marL="342900" indent="-342900">
              <a:buAutoNum type="arabicParenR"/>
            </a:pPr>
            <a:r>
              <a:rPr lang="en-US" dirty="0"/>
              <a:t>Bottom 3 (Non-buyers)</a:t>
            </a:r>
          </a:p>
          <a:p>
            <a:pPr marL="342900" indent="-342900">
              <a:buAutoNum type="arabicParenR"/>
            </a:pPr>
            <a:r>
              <a:rPr lang="en-US" dirty="0"/>
              <a:t>Middle 4 (Fence)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F8E04-EC7F-4E2B-BA0B-9A622E436448}"/>
              </a:ext>
            </a:extLst>
          </p:cNvPr>
          <p:cNvSpPr/>
          <p:nvPr/>
        </p:nvSpPr>
        <p:spPr>
          <a:xfrm>
            <a:off x="4572000" y="4606689"/>
            <a:ext cx="471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Q2. I am fashion conscious.</a:t>
            </a:r>
          </a:p>
          <a:p>
            <a:r>
              <a:rPr lang="en-US" sz="1400" dirty="0"/>
              <a:t>Q14. The car I buy must be able to handle long motorway journeys.</a:t>
            </a:r>
          </a:p>
          <a:p>
            <a:r>
              <a:rPr lang="en-US" sz="1400" dirty="0"/>
              <a:t>Q17. I want a car that is nippy and zippy.</a:t>
            </a:r>
          </a:p>
          <a:p>
            <a:r>
              <a:rPr lang="en-US" sz="1400" dirty="0"/>
              <a:t>Q31. I want a comfortable car.</a:t>
            </a:r>
          </a:p>
          <a:p>
            <a:r>
              <a:rPr lang="en-US" sz="1400" dirty="0"/>
              <a:t>Q41. In today's world it is anti-social to drive big cars.</a:t>
            </a:r>
          </a:p>
          <a:p>
            <a:r>
              <a:rPr lang="en-US" sz="1400" dirty="0"/>
              <a:t>Q44. I want to buy a car that makes a statement about me.</a:t>
            </a:r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Demographic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https://lh5.googleusercontent.com/n40ZeMNh58tD3rGEH4HHYJE77TJIWRu0-C9ctwdgPRwNBPsQHkN9WGfEgDsO2_BdspstHXIRWD6XVzbUsoE3A_C0ieUyRLpFlMcB-dkEilaSMUvbWigkzgMfvnCcoJwyfgJt0j5a">
            <a:extLst>
              <a:ext uri="{FF2B5EF4-FFF2-40B4-BE49-F238E27FC236}">
                <a16:creationId xmlns:a16="http://schemas.microsoft.com/office/drawing/2014/main" id="{BC7275AB-52AA-4C4B-8E12-9632C673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09169"/>
            <a:ext cx="3873337" cy="28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_8IPLClSYhHB-6oA_VNG4CHKnszZklbZjMTzPvGzezRpIytodLi7jMTdEZK8ONJ4OtEeRJDJw1eEyznZWim1OnS61tO7Uj_6mejfk6JNDoRNZXk2pZivoISqcPET-jMwKeP-HdVR">
            <a:extLst>
              <a:ext uri="{FF2B5EF4-FFF2-40B4-BE49-F238E27FC236}">
                <a16:creationId xmlns:a16="http://schemas.microsoft.com/office/drawing/2014/main" id="{B5DE4381-B8C6-4080-AF6E-FC90194A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3" y="1265777"/>
            <a:ext cx="3449120" cy="25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874FBAB7-845C-4E8A-AECD-53157EC2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3565176"/>
            <a:ext cx="4008748" cy="31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9" y="2544519"/>
            <a:ext cx="3725872" cy="4123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998018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326631"/>
              </p:ext>
            </p:extLst>
          </p:nvPr>
        </p:nvGraphicFramePr>
        <p:xfrm>
          <a:off x="4915532" y="1595377"/>
          <a:ext cx="3403602" cy="27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petaled</a:t>
                      </a:r>
                      <a:r>
                        <a:rPr lang="en-US" dirty="0"/>
                        <a:t> flowers best</a:t>
                      </a:r>
                      <a:r>
                        <a:rPr lang="en-US" baseline="0" dirty="0"/>
                        <a:t> for hillsides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flowers useful for massing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r>
                        <a:rPr lang="en-US" baseline="0" dirty="0"/>
                        <a:t> flowers great near homes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9494" y="1012178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" y="1678203"/>
            <a:ext cx="4376283" cy="78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10389" y="2179626"/>
            <a:ext cx="914400" cy="1198879"/>
          </a:xfrm>
          <a:prstGeom prst="straightConnector1">
            <a:avLst/>
          </a:prstGeom>
          <a:ln>
            <a:solidFill>
              <a:srgbClr val="CD09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389" y="2402285"/>
            <a:ext cx="3312160" cy="12881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389" y="2067865"/>
            <a:ext cx="2458720" cy="114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9563" y="4389621"/>
            <a:ext cx="412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State this in plain words that non-technical users can understand.  Try using pictures or labels to summarize each cluster.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789" y="5589950"/>
            <a:ext cx="301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Experiment with tables and graphs to illustrate and contrast the clusters</a:t>
            </a:r>
          </a:p>
        </p:txBody>
      </p:sp>
    </p:spTree>
    <p:extLst>
      <p:ext uri="{BB962C8B-B14F-4D97-AF65-F5344CB8AC3E}">
        <p14:creationId xmlns:p14="http://schemas.microsoft.com/office/powerpoint/2010/main" val="17069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58F6-195A-44CA-A3EE-AD3AFFA6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9" y="1526959"/>
            <a:ext cx="3118182" cy="4586474"/>
          </a:xfrm>
          <a:prstGeom prst="rect">
            <a:avLst/>
          </a:prstGeom>
        </p:spPr>
      </p:pic>
      <p:pic>
        <p:nvPicPr>
          <p:cNvPr id="13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7F2CA8C5-9F43-4DF9-9ED3-BB0F288D60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" y="1577362"/>
            <a:ext cx="4981652" cy="47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58F6-195A-44CA-A3EE-AD3AFFA6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9" y="1526959"/>
            <a:ext cx="3118182" cy="45864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9E89C-ED23-4AC3-A295-9DEDC8CBC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3F464E5F-6B5B-4C58-BA17-B0AFD7B3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1296141"/>
            <a:ext cx="4894332" cy="49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2641-0D1E-4232-86CF-E74672B3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49" y="201828"/>
            <a:ext cx="7772400" cy="7634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58D0E903-1630-498B-9D29-932F1DE2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02" y="103626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3o6qaQsrumGEYZjoyoL_4-EsUguMXqTyqN8McnH6lalCQE8ykHHZQDIIQEcaZeqULEXlZm9Rw6OHuNhkVxBbU0OB8HY1JGDlN5ZazWpaFAVZ8qx1EuDydVIs6lTJu8wmB6fGaN3Z">
            <a:extLst>
              <a:ext uri="{FF2B5EF4-FFF2-40B4-BE49-F238E27FC236}">
                <a16:creationId xmlns:a16="http://schemas.microsoft.com/office/drawing/2014/main" id="{70B5AA9A-4121-4DFE-B3FF-DE3BCD3A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9" y="880400"/>
            <a:ext cx="3765449" cy="27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F5B377A9-379A-4110-BC1C-E3E44531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54" y="3660569"/>
            <a:ext cx="4145170" cy="31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D1F40102-2F8A-440D-891C-807D6024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7" y="3806031"/>
            <a:ext cx="2941163" cy="2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17" y="3198163"/>
            <a:ext cx="3683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203</TotalTime>
  <Words>454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Marketing the Ford Ka</vt:lpstr>
      <vt:lpstr>PowerPoint Presentation</vt:lpstr>
      <vt:lpstr>Visualizing our Data</vt:lpstr>
      <vt:lpstr>Demographic Data</vt:lpstr>
      <vt:lpstr>Customer Segmentation</vt:lpstr>
      <vt:lpstr>What do the clusters mean?</vt:lpstr>
      <vt:lpstr>What do the clusters mean?</vt:lpstr>
      <vt:lpstr>PowerPoint Presentation</vt:lpstr>
      <vt:lpstr>Recommendation of Clustering Solution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jasmine Kaur</cp:lastModifiedBy>
  <cp:revision>15</cp:revision>
  <dcterms:created xsi:type="dcterms:W3CDTF">2017-06-29T05:58:48Z</dcterms:created>
  <dcterms:modified xsi:type="dcterms:W3CDTF">2019-03-24T23:00:26Z</dcterms:modified>
</cp:coreProperties>
</file>