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63" r:id="rId2"/>
    <p:sldId id="266" r:id="rId3"/>
    <p:sldId id="264" r:id="rId4"/>
    <p:sldId id="271" r:id="rId5"/>
    <p:sldId id="272" r:id="rId6"/>
    <p:sldId id="273" r:id="rId7"/>
    <p:sldId id="267" r:id="rId8"/>
    <p:sldId id="274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749CF-ED44-415E-9A63-93B5FCDF886D}" v="27" dt="2019-04-29T18:39:14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954" autoAdjust="0"/>
  </p:normalViewPr>
  <p:slideViewPr>
    <p:cSldViewPr snapToGrid="0">
      <p:cViewPr varScale="1">
        <p:scale>
          <a:sx n="60" d="100"/>
          <a:sy n="6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195749CF-ED44-415E-9A63-93B5FCDF886D}"/>
    <pc:docChg chg="undo custSel modSld">
      <pc:chgData name="joe standerfer" userId="1b337ce15d3046a8" providerId="LiveId" clId="{195749CF-ED44-415E-9A63-93B5FCDF886D}" dt="2019-04-29T18:39:25.148" v="135" actId="478"/>
      <pc:docMkLst>
        <pc:docMk/>
      </pc:docMkLst>
      <pc:sldChg chg="addSp delSp modSp">
        <pc:chgData name="joe standerfer" userId="1b337ce15d3046a8" providerId="LiveId" clId="{195749CF-ED44-415E-9A63-93B5FCDF886D}" dt="2019-04-29T18:39:25.148" v="135" actId="478"/>
        <pc:sldMkLst>
          <pc:docMk/>
          <pc:sldMk cId="3062031602" sldId="267"/>
        </pc:sldMkLst>
        <pc:spChg chg="mod">
          <ac:chgData name="joe standerfer" userId="1b337ce15d3046a8" providerId="LiveId" clId="{195749CF-ED44-415E-9A63-93B5FCDF886D}" dt="2019-04-29T18:31:21.571" v="11" actId="1076"/>
          <ac:spMkLst>
            <pc:docMk/>
            <pc:sldMk cId="3062031602" sldId="267"/>
            <ac:spMk id="3" creationId="{133EE8EA-D3DF-4FA1-B224-96EF93DCFC2D}"/>
          </ac:spMkLst>
        </pc:spChg>
        <pc:spChg chg="add del mod">
          <ac:chgData name="joe standerfer" userId="1b337ce15d3046a8" providerId="LiveId" clId="{195749CF-ED44-415E-9A63-93B5FCDF886D}" dt="2019-04-29T18:32:20.314" v="23" actId="478"/>
          <ac:spMkLst>
            <pc:docMk/>
            <pc:sldMk cId="3062031602" sldId="267"/>
            <ac:spMk id="4" creationId="{9B55D67A-F92B-4181-8D9C-4D21CF8A1576}"/>
          </ac:spMkLst>
        </pc:spChg>
        <pc:spChg chg="mod">
          <ac:chgData name="joe standerfer" userId="1b337ce15d3046a8" providerId="LiveId" clId="{195749CF-ED44-415E-9A63-93B5FCDF886D}" dt="2019-04-29T18:31:31.802" v="14" actId="1076"/>
          <ac:spMkLst>
            <pc:docMk/>
            <pc:sldMk cId="3062031602" sldId="267"/>
            <ac:spMk id="7" creationId="{54F81411-33C3-49DC-BE76-4D9A2D7274F7}"/>
          </ac:spMkLst>
        </pc:spChg>
        <pc:spChg chg="add del mod">
          <ac:chgData name="joe standerfer" userId="1b337ce15d3046a8" providerId="LiveId" clId="{195749CF-ED44-415E-9A63-93B5FCDF886D}" dt="2019-04-29T18:33:30.265" v="37" actId="478"/>
          <ac:spMkLst>
            <pc:docMk/>
            <pc:sldMk cId="3062031602" sldId="267"/>
            <ac:spMk id="8" creationId="{352EEBD3-D855-46E2-9659-899B3A4CDDE6}"/>
          </ac:spMkLst>
        </pc:spChg>
        <pc:spChg chg="add mod">
          <ac:chgData name="joe standerfer" userId="1b337ce15d3046a8" providerId="LiveId" clId="{195749CF-ED44-415E-9A63-93B5FCDF886D}" dt="2019-04-29T18:34:53.806" v="66" actId="164"/>
          <ac:spMkLst>
            <pc:docMk/>
            <pc:sldMk cId="3062031602" sldId="267"/>
            <ac:spMk id="9" creationId="{C7B8D668-4C11-4C00-B4D2-EB1E8FE66A8D}"/>
          </ac:spMkLst>
        </pc:spChg>
        <pc:spChg chg="add mod">
          <ac:chgData name="joe standerfer" userId="1b337ce15d3046a8" providerId="LiveId" clId="{195749CF-ED44-415E-9A63-93B5FCDF886D}" dt="2019-04-29T18:34:53.806" v="66" actId="164"/>
          <ac:spMkLst>
            <pc:docMk/>
            <pc:sldMk cId="3062031602" sldId="267"/>
            <ac:spMk id="11" creationId="{EAF67968-30AB-49EB-8E71-9678C46303E4}"/>
          </ac:spMkLst>
        </pc:spChg>
        <pc:spChg chg="mod">
          <ac:chgData name="joe standerfer" userId="1b337ce15d3046a8" providerId="LiveId" clId="{195749CF-ED44-415E-9A63-93B5FCDF886D}" dt="2019-04-29T18:31:35.916" v="15" actId="1076"/>
          <ac:spMkLst>
            <pc:docMk/>
            <pc:sldMk cId="3062031602" sldId="267"/>
            <ac:spMk id="13" creationId="{C68FC01C-693A-47FB-812D-F882C671D7EE}"/>
          </ac:spMkLst>
        </pc:spChg>
        <pc:spChg chg="mod">
          <ac:chgData name="joe standerfer" userId="1b337ce15d3046a8" providerId="LiveId" clId="{195749CF-ED44-415E-9A63-93B5FCDF886D}" dt="2019-04-29T18:31:24.131" v="12" actId="1076"/>
          <ac:spMkLst>
            <pc:docMk/>
            <pc:sldMk cId="3062031602" sldId="267"/>
            <ac:spMk id="15" creationId="{A79DA3D5-6F07-4E86-90B3-AF7CA181EBBB}"/>
          </ac:spMkLst>
        </pc:spChg>
        <pc:spChg chg="add mod">
          <ac:chgData name="joe standerfer" userId="1b337ce15d3046a8" providerId="LiveId" clId="{195749CF-ED44-415E-9A63-93B5FCDF886D}" dt="2019-04-29T18:36:56.067" v="94" actId="164"/>
          <ac:spMkLst>
            <pc:docMk/>
            <pc:sldMk cId="3062031602" sldId="267"/>
            <ac:spMk id="21" creationId="{788FF504-0972-4886-A2BE-E6898A289C5A}"/>
          </ac:spMkLst>
        </pc:spChg>
        <pc:spChg chg="add mod ord">
          <ac:chgData name="joe standerfer" userId="1b337ce15d3046a8" providerId="LiveId" clId="{195749CF-ED44-415E-9A63-93B5FCDF886D}" dt="2019-04-29T18:38:55.554" v="123" actId="171"/>
          <ac:spMkLst>
            <pc:docMk/>
            <pc:sldMk cId="3062031602" sldId="267"/>
            <ac:spMk id="27" creationId="{99CFEC21-A5D0-4AF0-91D0-68B7EBB40900}"/>
          </ac:spMkLst>
        </pc:spChg>
        <pc:grpChg chg="add del mod">
          <ac:chgData name="joe standerfer" userId="1b337ce15d3046a8" providerId="LiveId" clId="{195749CF-ED44-415E-9A63-93B5FCDF886D}" dt="2019-04-29T18:35:08.866" v="70" actId="478"/>
          <ac:grpSpMkLst>
            <pc:docMk/>
            <pc:sldMk cId="3062031602" sldId="267"/>
            <ac:grpSpMk id="17" creationId="{C3661855-A6BD-48A4-BCC1-05952F17F99E}"/>
          </ac:grpSpMkLst>
        </pc:grpChg>
        <pc:grpChg chg="add mod">
          <ac:chgData name="joe standerfer" userId="1b337ce15d3046a8" providerId="LiveId" clId="{195749CF-ED44-415E-9A63-93B5FCDF886D}" dt="2019-04-29T18:38:50.963" v="122" actId="164"/>
          <ac:grpSpMkLst>
            <pc:docMk/>
            <pc:sldMk cId="3062031602" sldId="267"/>
            <ac:grpSpMk id="22" creationId="{20980F2A-AB87-4E81-8152-5368AC30E94C}"/>
          </ac:grpSpMkLst>
        </pc:grpChg>
        <pc:grpChg chg="add del mod">
          <ac:chgData name="joe standerfer" userId="1b337ce15d3046a8" providerId="LiveId" clId="{195749CF-ED44-415E-9A63-93B5FCDF886D}" dt="2019-04-29T18:37:10.859" v="102"/>
          <ac:grpSpMkLst>
            <pc:docMk/>
            <pc:sldMk cId="3062031602" sldId="267"/>
            <ac:grpSpMk id="23" creationId="{B57BE59D-E221-4AAE-BCFA-6ECBC3ECF003}"/>
          </ac:grpSpMkLst>
        </pc:grpChg>
        <pc:grpChg chg="add del mod">
          <ac:chgData name="joe standerfer" userId="1b337ce15d3046a8" providerId="LiveId" clId="{195749CF-ED44-415E-9A63-93B5FCDF886D}" dt="2019-04-29T18:39:23.066" v="134" actId="478"/>
          <ac:grpSpMkLst>
            <pc:docMk/>
            <pc:sldMk cId="3062031602" sldId="267"/>
            <ac:grpSpMk id="28" creationId="{B8C2147C-16F3-4321-95DD-E308484CB04C}"/>
          </ac:grpSpMkLst>
        </pc:grpChg>
        <pc:grpChg chg="add del mod">
          <ac:chgData name="joe standerfer" userId="1b337ce15d3046a8" providerId="LiveId" clId="{195749CF-ED44-415E-9A63-93B5FCDF886D}" dt="2019-04-29T18:39:11.871" v="129"/>
          <ac:grpSpMkLst>
            <pc:docMk/>
            <pc:sldMk cId="3062031602" sldId="267"/>
            <ac:grpSpMk id="29" creationId="{CE557A46-3A3E-46F2-9888-F064AE00A751}"/>
          </ac:grpSpMkLst>
        </pc:grpChg>
        <pc:grpChg chg="mod">
          <ac:chgData name="joe standerfer" userId="1b337ce15d3046a8" providerId="LiveId" clId="{195749CF-ED44-415E-9A63-93B5FCDF886D}" dt="2019-04-29T18:39:01.016" v="124"/>
          <ac:grpSpMkLst>
            <pc:docMk/>
            <pc:sldMk cId="3062031602" sldId="267"/>
            <ac:grpSpMk id="31" creationId="{9100161F-9BE3-42B3-9339-FC7857FBC7BB}"/>
          </ac:grpSpMkLst>
        </pc:grpChg>
        <pc:picChg chg="del">
          <ac:chgData name="joe standerfer" userId="1b337ce15d3046a8" providerId="LiveId" clId="{195749CF-ED44-415E-9A63-93B5FCDF886D}" dt="2019-04-29T18:05:16.922" v="0" actId="478"/>
          <ac:picMkLst>
            <pc:docMk/>
            <pc:sldMk cId="3062031602" sldId="267"/>
            <ac:picMk id="4" creationId="{BE72347B-FAF6-49F2-AFA7-EBBE20CCA84B}"/>
          </ac:picMkLst>
        </pc:picChg>
        <pc:picChg chg="add mod">
          <ac:chgData name="joe standerfer" userId="1b337ce15d3046a8" providerId="LiveId" clId="{195749CF-ED44-415E-9A63-93B5FCDF886D}" dt="2019-04-29T18:05:31.559" v="7" actId="1076"/>
          <ac:picMkLst>
            <pc:docMk/>
            <pc:sldMk cId="3062031602" sldId="267"/>
            <ac:picMk id="5" creationId="{F0230D5A-7BE1-4B5B-B383-8C852C296DED}"/>
          </ac:picMkLst>
        </pc:picChg>
        <pc:picChg chg="add del mod">
          <ac:chgData name="joe standerfer" userId="1b337ce15d3046a8" providerId="LiveId" clId="{195749CF-ED44-415E-9A63-93B5FCDF886D}" dt="2019-04-29T18:36:18.681" v="80" actId="478"/>
          <ac:picMkLst>
            <pc:docMk/>
            <pc:sldMk cId="3062031602" sldId="267"/>
            <ac:picMk id="18" creationId="{CD02B75F-0674-4DC1-8C1C-6E6BB2C2B25D}"/>
          </ac:picMkLst>
        </pc:picChg>
        <pc:picChg chg="add mod">
          <ac:chgData name="joe standerfer" userId="1b337ce15d3046a8" providerId="LiveId" clId="{195749CF-ED44-415E-9A63-93B5FCDF886D}" dt="2019-04-29T18:37:03.811" v="98" actId="1076"/>
          <ac:picMkLst>
            <pc:docMk/>
            <pc:sldMk cId="3062031602" sldId="267"/>
            <ac:picMk id="20" creationId="{D9DC36C7-A9AA-496F-996B-309D400ED61B}"/>
          </ac:picMkLst>
        </pc:picChg>
        <pc:picChg chg="add del mod">
          <ac:chgData name="joe standerfer" userId="1b337ce15d3046a8" providerId="LiveId" clId="{195749CF-ED44-415E-9A63-93B5FCDF886D}" dt="2019-04-29T18:39:25.148" v="135" actId="478"/>
          <ac:picMkLst>
            <pc:docMk/>
            <pc:sldMk cId="3062031602" sldId="267"/>
            <ac:picMk id="26" creationId="{71522294-4729-4998-9154-99D167D50039}"/>
          </ac:picMkLst>
        </pc:picChg>
        <pc:picChg chg="add mod">
          <ac:chgData name="joe standerfer" userId="1b337ce15d3046a8" providerId="LiveId" clId="{195749CF-ED44-415E-9A63-93B5FCDF886D}" dt="2019-04-29T18:39:20.861" v="133" actId="1076"/>
          <ac:picMkLst>
            <pc:docMk/>
            <pc:sldMk cId="3062031602" sldId="267"/>
            <ac:picMk id="34" creationId="{C8E04800-BCCF-48C6-92DF-3A61A28335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8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68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35642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777380"/>
            <a:ext cx="35642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0914ECF-3BD6-41CE-B770-23F6E9C4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15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73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918193" y="215933"/>
            <a:ext cx="6939116" cy="140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What Factors and Customers Drive Customer Churn?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0" i="0" kern="1200" cap="all" spc="-5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2B8C258D-8769-470B-B815-EBD06566B1E4}"/>
              </a:ext>
            </a:extLst>
          </p:cNvPr>
          <p:cNvSpPr/>
          <p:nvPr/>
        </p:nvSpPr>
        <p:spPr bwMode="auto">
          <a:xfrm rot="1670219">
            <a:off x="112190" y="493280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083EE37B-0534-4ACB-B2EE-EA66FBC503AA}"/>
              </a:ext>
            </a:extLst>
          </p:cNvPr>
          <p:cNvSpPr/>
          <p:nvPr/>
        </p:nvSpPr>
        <p:spPr bwMode="auto">
          <a:xfrm rot="1654190" flipV="1">
            <a:off x="5636968" y="215217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C39E38D4-2CAB-4841-B9DA-CEC3EA8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" y="321283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9DB6F237-3E82-4867-A6DA-6656D280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154" y="351763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EE56B-05BE-41D9-8738-FAA3C4D726D9}"/>
              </a:ext>
            </a:extLst>
          </p:cNvPr>
          <p:cNvGrpSpPr/>
          <p:nvPr/>
        </p:nvGrpSpPr>
        <p:grpSpPr>
          <a:xfrm>
            <a:off x="2187327" y="1917430"/>
            <a:ext cx="4518272" cy="4394644"/>
            <a:chOff x="2362200" y="1701356"/>
            <a:chExt cx="4518272" cy="43946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3E07AF-270D-4AFF-A0E9-A8B882B3FE63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C76A3032-69C3-4688-BB0D-ACC1EE553E62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Expected Impact on Customer Retention</a:t>
                </a:r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663F94B-0409-43FB-8BEF-0BB3FC3D19B1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AD3F81A-9C68-4F04-95F8-D4E0644CCEA1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Married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marryyes</a:t>
                </a:r>
                <a:r>
                  <a:rPr lang="en-US" sz="1050" kern="1200" dirty="0"/>
                  <a:t>)</a:t>
                </a:r>
                <a:endParaRPr lang="en-US" sz="1200" b="1" kern="1200" dirty="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1646E8B-22A5-4FFB-A61D-C0E462068442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High Credit Rating </a:t>
                </a:r>
                <a:r>
                  <a:rPr lang="en-US" sz="900" dirty="0"/>
                  <a:t>(</a:t>
                </a:r>
                <a:r>
                  <a:rPr lang="en-US" sz="900" dirty="0" err="1"/>
                  <a:t>credita</a:t>
                </a:r>
                <a:r>
                  <a:rPr lang="en-US" sz="900" dirty="0"/>
                  <a:t>, aa)</a:t>
                </a:r>
                <a:endParaRPr lang="en-US" sz="1050" kern="1200" dirty="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D494EFD6-8C84-4AD6-8040-FA8B75AE13D0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Number of dropped or blocked calls </a:t>
                </a:r>
                <a:r>
                  <a:rPr lang="en-US" sz="900" kern="1200" dirty="0"/>
                  <a:t>(</a:t>
                </a:r>
                <a:r>
                  <a:rPr lang="en-US" sz="900" kern="1200" dirty="0" err="1"/>
                  <a:t>dropblk</a:t>
                </a:r>
                <a:r>
                  <a:rPr lang="en-US" sz="900" kern="1200" dirty="0"/>
                  <a:t>)</a:t>
                </a: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5D2131D-3D32-48AC-A6AF-861BE15338DE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Overage Minutes Usage </a:t>
                </a:r>
                <a:r>
                  <a:rPr lang="en-US" sz="900" kern="1200" dirty="0"/>
                  <a:t>(overage)</a:t>
                </a:r>
                <a:endParaRPr lang="en-US" sz="1050" kern="1200" dirty="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CA236254-3569-466E-9D00-0CF0A0F4D655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/>
                  <a:t>(</a:t>
                </a:r>
                <a:r>
                  <a:rPr lang="en-US" sz="700" dirty="0" err="1"/>
                  <a:t>Eqpdays</a:t>
                </a:r>
                <a:r>
                  <a:rPr lang="en-US" sz="700" dirty="0"/>
                  <a:t>)</a:t>
                </a:r>
                <a:endParaRPr lang="en-US" sz="700" b="1" kern="1200" dirty="0"/>
              </a:p>
            </p:txBody>
          </p: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A4976DF-3D50-4315-8197-C96B0218A59E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Has Made Retention Call</a:t>
              </a:r>
              <a:br>
                <a:rPr lang="en-US" sz="1200" dirty="0"/>
              </a:br>
              <a:r>
                <a:rPr lang="en-US" sz="1050" dirty="0"/>
                <a:t>(</a:t>
              </a:r>
              <a:r>
                <a:rPr lang="en-US" sz="900" dirty="0" err="1"/>
                <a:t>retcall</a:t>
              </a:r>
              <a:r>
                <a:rPr lang="en-US" sz="1050" dirty="0"/>
                <a:t>)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073DBE-AA89-489F-9F2F-BEC2EFCEED61}"/>
              </a:ext>
            </a:extLst>
          </p:cNvPr>
          <p:cNvSpPr txBox="1"/>
          <p:nvPr/>
        </p:nvSpPr>
        <p:spPr>
          <a:xfrm>
            <a:off x="7316" y="2170064"/>
            <a:ext cx="27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Needs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2692-BE65-48D5-BF4B-C0E965FE666E}"/>
              </a:ext>
            </a:extLst>
          </p:cNvPr>
          <p:cNvSpPr txBox="1"/>
          <p:nvPr/>
        </p:nvSpPr>
        <p:spPr>
          <a:xfrm>
            <a:off x="6322811" y="5134598"/>
            <a:ext cx="2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Choice</a:t>
            </a:r>
          </a:p>
        </p:txBody>
      </p:sp>
      <p:sp>
        <p:nvSpPr>
          <p:cNvPr id="46" name="Cloud Callout 36">
            <a:extLst>
              <a:ext uri="{FF2B5EF4-FFF2-40B4-BE49-F238E27FC236}">
                <a16:creationId xmlns:a16="http://schemas.microsoft.com/office/drawing/2014/main" id="{AC5BC116-776A-4DDC-8EBF-9A7D3A2D2971}"/>
              </a:ext>
            </a:extLst>
          </p:cNvPr>
          <p:cNvSpPr/>
          <p:nvPr/>
        </p:nvSpPr>
        <p:spPr bwMode="auto">
          <a:xfrm>
            <a:off x="1104899" y="263588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53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363161" y="428818"/>
            <a:ext cx="2989119" cy="104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Churn Predictions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1487-D07D-4B18-B6B0-15AEB40F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5" y="1778523"/>
            <a:ext cx="287807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Customer churn can be predicted with a 77% true positive rate using just 2 features: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Current Equipment Days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Months of Service</a:t>
            </a:r>
          </a:p>
          <a:p>
            <a:pPr defTabSz="457200"/>
            <a:r>
              <a:rPr lang="en-US" dirty="0">
                <a:solidFill>
                  <a:srgbClr val="FFFFFF"/>
                </a:solidFill>
              </a:rPr>
              <a:t>There are 2 leaves that show a &gt;50% likelyhood of churning.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8FD0B-EEC2-491E-AB49-53D495BE4358}"/>
              </a:ext>
            </a:extLst>
          </p:cNvPr>
          <p:cNvSpPr txBox="1"/>
          <p:nvPr/>
        </p:nvSpPr>
        <p:spPr>
          <a:xfrm>
            <a:off x="4104983" y="4621653"/>
            <a:ext cx="463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Customers with relatively older equipment (&gt;306 days)</a:t>
            </a:r>
          </a:p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1"/>
                </a:solidFill>
              </a:rPr>
              <a:t>Customers with new equipment and members between 11 and 17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Newish customers that have had to replace their equipment multiple times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BFF5D-FDF4-4032-AC4E-1BA853B9BC9A}"/>
              </a:ext>
            </a:extLst>
          </p:cNvPr>
          <p:cNvGrpSpPr/>
          <p:nvPr/>
        </p:nvGrpSpPr>
        <p:grpSpPr>
          <a:xfrm>
            <a:off x="4266841" y="1147951"/>
            <a:ext cx="4089610" cy="3531612"/>
            <a:chOff x="4186188" y="1141407"/>
            <a:chExt cx="4089610" cy="35316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E7CCD9-FD8E-4A8F-B904-59095CC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6188" y="1141407"/>
              <a:ext cx="4089610" cy="328311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5EC81E-63E3-4901-89B0-FE8226D141A2}"/>
                </a:ext>
              </a:extLst>
            </p:cNvPr>
            <p:cNvSpPr/>
            <p:nvPr/>
          </p:nvSpPr>
          <p:spPr>
            <a:xfrm>
              <a:off x="7251544" y="2185064"/>
              <a:ext cx="850392" cy="340577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621D-A102-4CFC-ABEC-CE24014DCE5B}"/>
                </a:ext>
              </a:extLst>
            </p:cNvPr>
            <p:cNvSpPr/>
            <p:nvPr/>
          </p:nvSpPr>
          <p:spPr>
            <a:xfrm>
              <a:off x="7205472" y="3959353"/>
              <a:ext cx="735270" cy="365760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3746F-14A0-4225-9146-D844F2F69436}"/>
                </a:ext>
              </a:extLst>
            </p:cNvPr>
            <p:cNvSpPr txBox="1"/>
            <p:nvPr/>
          </p:nvSpPr>
          <p:spPr>
            <a:xfrm>
              <a:off x="7417815" y="4303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2065-B3AF-40F8-AFFB-9DB5C2F0BF0D}"/>
                </a:ext>
              </a:extLst>
            </p:cNvPr>
            <p:cNvSpPr txBox="1"/>
            <p:nvPr/>
          </p:nvSpPr>
          <p:spPr>
            <a:xfrm>
              <a:off x="7503593" y="25269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A957-9594-45C6-9F59-2952D61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0" y="94268"/>
            <a:ext cx="9153939" cy="690923"/>
          </a:xfrm>
        </p:spPr>
        <p:txBody>
          <a:bodyPr/>
          <a:lstStyle/>
          <a:p>
            <a:r>
              <a:rPr lang="en-US" sz="3200" dirty="0"/>
              <a:t>LOGISTIC REGRESSION MODEL-RELATIONSHIPS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8C87A8-123D-4940-B31E-4482D2D0F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9540"/>
              </p:ext>
            </p:extLst>
          </p:nvPr>
        </p:nvGraphicFramePr>
        <p:xfrm>
          <a:off x="186813" y="867267"/>
          <a:ext cx="8682868" cy="57468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717">
                  <a:extLst>
                    <a:ext uri="{9D8B030D-6E8A-4147-A177-3AD203B41FA5}">
                      <a16:colId xmlns:a16="http://schemas.microsoft.com/office/drawing/2014/main" val="1436155792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1849654288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348247186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3511848740"/>
                    </a:ext>
                  </a:extLst>
                </a:gridCol>
              </a:tblGrid>
              <a:tr h="3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00532"/>
                  </a:ext>
                </a:extLst>
              </a:tr>
              <a:tr h="93646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Eqpdays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every extra month that a customer uses the current equipment, the odds of churning go up by 3%.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34205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Retcall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customer has made a call to the retention team, the odds of churning go up by 74%.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27327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overage minutes only increases the probability of churning by 0.2%- which is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negligible.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4865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Uniqsubs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each additional unique subscriber, the odds of churning go up by 20%.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82857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Mailres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customers who respond to mail offers, the odds of churning go down by 20%.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45310A-E27B-4AF1-95E2-15F88904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23322"/>
              </p:ext>
            </p:extLst>
          </p:nvPr>
        </p:nvGraphicFramePr>
        <p:xfrm>
          <a:off x="188844" y="178903"/>
          <a:ext cx="8756374" cy="6460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094">
                  <a:extLst>
                    <a:ext uri="{9D8B030D-6E8A-4147-A177-3AD203B41FA5}">
                      <a16:colId xmlns:a16="http://schemas.microsoft.com/office/drawing/2014/main" val="1119603615"/>
                    </a:ext>
                  </a:extLst>
                </a:gridCol>
                <a:gridCol w="2189094">
                  <a:extLst>
                    <a:ext uri="{9D8B030D-6E8A-4147-A177-3AD203B41FA5}">
                      <a16:colId xmlns:a16="http://schemas.microsoft.com/office/drawing/2014/main" val="642677883"/>
                    </a:ext>
                  </a:extLst>
                </a:gridCol>
                <a:gridCol w="2471557">
                  <a:extLst>
                    <a:ext uri="{9D8B030D-6E8A-4147-A177-3AD203B41FA5}">
                      <a16:colId xmlns:a16="http://schemas.microsoft.com/office/drawing/2014/main" val="3585526819"/>
                    </a:ext>
                  </a:extLst>
                </a:gridCol>
                <a:gridCol w="1906629">
                  <a:extLst>
                    <a:ext uri="{9D8B030D-6E8A-4147-A177-3AD203B41FA5}">
                      <a16:colId xmlns:a16="http://schemas.microsoft.com/office/drawing/2014/main" val="1519124729"/>
                    </a:ext>
                  </a:extLst>
                </a:gridCol>
              </a:tblGrid>
              <a:tr h="4804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40628"/>
                  </a:ext>
                </a:extLst>
              </a:tr>
              <a:tr h="12296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handset is refurbished, the odds of churning goes up by 30%.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42288"/>
                  </a:ext>
                </a:extLst>
              </a:tr>
              <a:tr h="1229677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Setprcm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data on handset price is missing, the odds of churning go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25%. 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8193"/>
                  </a:ext>
                </a:extLst>
              </a:tr>
              <a:tr h="1241393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Creditde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users who have a lower credit rating, the odds of churning go down by 20%. 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25354"/>
                  </a:ext>
                </a:extLst>
              </a:tr>
              <a:tr h="117779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Actvsubs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each additional active subscriber, the probability of churning goes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20%.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7773"/>
                  </a:ext>
                </a:extLst>
              </a:tr>
              <a:tr h="11014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change in minutes of use has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 on the probability of churning.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991D44-6482-4534-9CB7-0A40AA54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40583"/>
              </p:ext>
            </p:extLst>
          </p:nvPr>
        </p:nvGraphicFramePr>
        <p:xfrm>
          <a:off x="149088" y="196645"/>
          <a:ext cx="8875642" cy="6333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8911">
                  <a:extLst>
                    <a:ext uri="{9D8B030D-6E8A-4147-A177-3AD203B41FA5}">
                      <a16:colId xmlns:a16="http://schemas.microsoft.com/office/drawing/2014/main" val="1119603615"/>
                    </a:ext>
                  </a:extLst>
                </a:gridCol>
                <a:gridCol w="2218911">
                  <a:extLst>
                    <a:ext uri="{9D8B030D-6E8A-4147-A177-3AD203B41FA5}">
                      <a16:colId xmlns:a16="http://schemas.microsoft.com/office/drawing/2014/main" val="642677883"/>
                    </a:ext>
                  </a:extLst>
                </a:gridCol>
                <a:gridCol w="2505221">
                  <a:extLst>
                    <a:ext uri="{9D8B030D-6E8A-4147-A177-3AD203B41FA5}">
                      <a16:colId xmlns:a16="http://schemas.microsoft.com/office/drawing/2014/main" val="3585526819"/>
                    </a:ext>
                  </a:extLst>
                </a:gridCol>
                <a:gridCol w="1932599">
                  <a:extLst>
                    <a:ext uri="{9D8B030D-6E8A-4147-A177-3AD203B41FA5}">
                      <a16:colId xmlns:a16="http://schemas.microsoft.com/office/drawing/2014/main" val="1519124729"/>
                    </a:ext>
                  </a:extLst>
                </a:gridCol>
              </a:tblGrid>
              <a:tr h="45364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40628"/>
                  </a:ext>
                </a:extLst>
              </a:tr>
              <a:tr h="116107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the number of roaming calls made by a user, the probability of churning goes up by 10%.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8193"/>
                  </a:ext>
                </a:extLst>
              </a:tr>
              <a:tr h="1227929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Eqpdays:months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combined effect of months in service and months a customer holds the equipment has 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extremely low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impact on the probability of churning.</a:t>
                      </a:r>
                    </a:p>
                    <a:p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25354"/>
                  </a:ext>
                </a:extLst>
              </a:tr>
              <a:tr h="1112086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Months:mou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combined effect of months in service and average monthly minutes used by a customer has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negligible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impact on the probability of churning.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7773"/>
                  </a:ext>
                </a:extLst>
              </a:tr>
              <a:tr h="1040007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-0.0016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each additional month in service, the odds of churning go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1.6%.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54103"/>
                  </a:ext>
                </a:extLst>
              </a:tr>
              <a:tr h="1338623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-0.00002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average monthly minutes used by a customer has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negligible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impact on the probability of churning.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441B-7463-4FF7-B77F-569043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2" y="473764"/>
            <a:ext cx="2331469" cy="216010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2F2F2"/>
                </a:solidFill>
              </a:rPr>
              <a:t>Model Chosen:</a:t>
            </a:r>
            <a:br>
              <a:rPr lang="en-US" sz="1800" dirty="0">
                <a:solidFill>
                  <a:srgbClr val="F2F2F2"/>
                </a:solidFill>
              </a:rPr>
            </a:br>
            <a:r>
              <a:rPr lang="en-US" sz="1800" b="1" dirty="0">
                <a:solidFill>
                  <a:srgbClr val="F2F2F2"/>
                </a:solidFill>
              </a:rPr>
              <a:t>DECISION TREE</a:t>
            </a:r>
            <a:br>
              <a:rPr lang="en-US" sz="1500" dirty="0">
                <a:solidFill>
                  <a:srgbClr val="F2F2F2"/>
                </a:solidFill>
              </a:rPr>
            </a:b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>
                <a:solidFill>
                  <a:srgbClr val="F2F2F2"/>
                </a:solidFill>
              </a:rPr>
              <a:t>Model Comparisons</a:t>
            </a: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>
                <a:solidFill>
                  <a:srgbClr val="F2F2F2"/>
                </a:solidFill>
              </a:rPr>
              <a:t>i.e. reasons why we chose the model that we did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EE8EA-D3DF-4FA1-B224-96EF93DCFC2D}"/>
              </a:ext>
            </a:extLst>
          </p:cNvPr>
          <p:cNvSpPr txBox="1"/>
          <p:nvPr/>
        </p:nvSpPr>
        <p:spPr>
          <a:xfrm>
            <a:off x="3638849" y="5022496"/>
            <a:ext cx="5172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Decision Tree with a higher true positive rate and more interpretable results is a more concrete representation of the real world as compared to the Logistic Regression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1DDD7-F618-491A-BD1C-719F8A87472D}"/>
              </a:ext>
            </a:extLst>
          </p:cNvPr>
          <p:cNvSpPr/>
          <p:nvPr/>
        </p:nvSpPr>
        <p:spPr>
          <a:xfrm>
            <a:off x="118582" y="2706448"/>
            <a:ext cx="2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F81411-33C3-49DC-BE76-4D9A2D7274F7}"/>
              </a:ext>
            </a:extLst>
          </p:cNvPr>
          <p:cNvSpPr/>
          <p:nvPr/>
        </p:nvSpPr>
        <p:spPr>
          <a:xfrm>
            <a:off x="3380677" y="1219945"/>
            <a:ext cx="5430643" cy="10454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True Positive rate</a:t>
            </a:r>
          </a:p>
          <a:p>
            <a:pPr lvl="0"/>
            <a:r>
              <a:rPr lang="en-US" dirty="0"/>
              <a:t>Decision Tree-77% vs Logistic Regression-56%</a:t>
            </a:r>
          </a:p>
          <a:p>
            <a:pPr lvl="0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8FC01C-693A-47FB-812D-F882C671D7EE}"/>
              </a:ext>
            </a:extLst>
          </p:cNvPr>
          <p:cNvSpPr/>
          <p:nvPr/>
        </p:nvSpPr>
        <p:spPr>
          <a:xfrm>
            <a:off x="3380679" y="2444866"/>
            <a:ext cx="5430641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Interpretability</a:t>
            </a:r>
          </a:p>
          <a:p>
            <a:pPr lvl="0"/>
            <a:r>
              <a:rPr lang="en-US" dirty="0"/>
              <a:t>Decision Tree(2 factors-months in service and equipment in use) vs Logistic Regression(15 factors including a few complex interactions)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9DA3D5-6F07-4E86-90B3-AF7CA181EBBB}"/>
              </a:ext>
            </a:extLst>
          </p:cNvPr>
          <p:cNvSpPr/>
          <p:nvPr/>
        </p:nvSpPr>
        <p:spPr>
          <a:xfrm>
            <a:off x="3380680" y="3858858"/>
            <a:ext cx="5430641" cy="949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  <a:p>
            <a:pPr lvl="0"/>
            <a:r>
              <a:rPr lang="en-US" dirty="0"/>
              <a:t>Other(Lift)</a:t>
            </a:r>
          </a:p>
          <a:p>
            <a:pPr lvl="0"/>
            <a:r>
              <a:rPr lang="en-US" dirty="0"/>
              <a:t>Decision Tree-1.15 vs Logistic Regression-1.26(comparatively similar)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30D5A-7BE1-4B5B-B383-8C852C29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428"/>
            <a:ext cx="2961082" cy="33315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E04800-BCCF-48C6-92DF-3A61A283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72" y="88895"/>
            <a:ext cx="1255189" cy="1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B268-7B18-40D7-9F94-478050EA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73" y="569828"/>
            <a:ext cx="8047336" cy="861421"/>
          </a:xfrm>
        </p:spPr>
        <p:txBody>
          <a:bodyPr/>
          <a:lstStyle/>
          <a:p>
            <a:r>
              <a:rPr lang="en-US" sz="4200" dirty="0"/>
              <a:t>Predictions</a:t>
            </a:r>
            <a:r>
              <a:rPr lang="en-US" sz="2800" dirty="0"/>
              <a:t>(based on Decision Tree)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738E5D-3F0C-4AA7-8CFD-BEF2D7B2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30925"/>
              </p:ext>
            </p:extLst>
          </p:nvPr>
        </p:nvGraphicFramePr>
        <p:xfrm>
          <a:off x="1275522" y="175480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170741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09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1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9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7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3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3B8349-8F8B-4503-B52C-EA21E319DC72}"/>
              </a:ext>
            </a:extLst>
          </p:cNvPr>
          <p:cNvSpPr txBox="1"/>
          <p:nvPr/>
        </p:nvSpPr>
        <p:spPr>
          <a:xfrm>
            <a:off x="985654" y="3932569"/>
            <a:ext cx="7156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 8695 and 15747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probability of churning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users should be targeted with proactive offers to drive higher retention</a:t>
            </a:r>
          </a:p>
          <a:p>
            <a:endParaRPr lang="en-US" dirty="0"/>
          </a:p>
          <a:p>
            <a:r>
              <a:rPr lang="en-US" b="1" dirty="0"/>
              <a:t>Users 29301 and 34573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probability of churning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Proactive offer cost should be considered against revenue generated by the users</a:t>
            </a:r>
          </a:p>
        </p:txBody>
      </p:sp>
    </p:spTree>
    <p:extLst>
      <p:ext uri="{BB962C8B-B14F-4D97-AF65-F5344CB8AC3E}">
        <p14:creationId xmlns:p14="http://schemas.microsoft.com/office/powerpoint/2010/main" val="12804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F0B1-AC08-4AD7-BB90-9797356B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3" y="134666"/>
            <a:ext cx="7055380" cy="90894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219B-2113-4DA8-BD11-98EB9B42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5" y="824946"/>
            <a:ext cx="8617226" cy="58243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Users 8695 and 15747</a:t>
            </a:r>
          </a:p>
          <a:p>
            <a:pPr marL="0" indent="0">
              <a:buNone/>
            </a:pPr>
            <a:r>
              <a:rPr lang="en-US" dirty="0"/>
              <a:t>What defines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Middle-aged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Held equipment for 391 and 716 days, respectively</a:t>
            </a:r>
          </a:p>
          <a:p>
            <a:pPr marL="0" indent="0">
              <a:buNone/>
            </a:pPr>
            <a:r>
              <a:rPr lang="en-US" b="1" dirty="0"/>
              <a:t>The Plan: Locked Phones</a:t>
            </a:r>
          </a:p>
          <a:p>
            <a:pPr marL="0" indent="0">
              <a:buNone/>
            </a:pPr>
            <a:r>
              <a:rPr lang="en-US" dirty="0"/>
              <a:t>Partner with cell phone manufacturers to offer phones at discounted rates locked with Cell2Cell’s network for one year</a:t>
            </a:r>
          </a:p>
          <a:p>
            <a:pPr marL="0" indent="0">
              <a:buNone/>
            </a:pPr>
            <a:r>
              <a:rPr lang="en-US" dirty="0"/>
              <a:t>We expect probability of churn to decrease by more than 35pps (0.77 to 0.49)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Users 29301 and 34573</a:t>
            </a:r>
          </a:p>
          <a:p>
            <a:pPr marL="0" indent="0">
              <a:buNone/>
            </a:pPr>
            <a:r>
              <a:rPr lang="en-US" dirty="0"/>
              <a:t>What defines them?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Aged over 60 and married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New users who spend lot of time talking over the phone </a:t>
            </a:r>
          </a:p>
          <a:p>
            <a:pPr marL="0" indent="0">
              <a:buNone/>
            </a:pPr>
            <a:r>
              <a:rPr lang="en-US" b="1" dirty="0"/>
              <a:t>The Plan: Personalized Plans</a:t>
            </a:r>
          </a:p>
          <a:p>
            <a:pPr marL="0" indent="0">
              <a:buNone/>
            </a:pPr>
            <a:r>
              <a:rPr lang="en-US" dirty="0"/>
              <a:t>Offer plans with increased talk time at a slightly increased cost</a:t>
            </a:r>
          </a:p>
          <a:p>
            <a:pPr marL="0" indent="0">
              <a:buNone/>
            </a:pPr>
            <a:r>
              <a:rPr lang="en-US" dirty="0"/>
              <a:t>We do not expect probability of churn to decrease a lot since these users already have low probability of churning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3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930</TotalTime>
  <Words>751</Words>
  <Application>Microsoft Office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Helvetica</vt:lpstr>
      <vt:lpstr>Times New Roman</vt:lpstr>
      <vt:lpstr>Wingdings</vt:lpstr>
      <vt:lpstr>Wingdings 3</vt:lpstr>
      <vt:lpstr>Ion</vt:lpstr>
      <vt:lpstr>Cell2Cell Customer Retention</vt:lpstr>
      <vt:lpstr>PowerPoint Presentation</vt:lpstr>
      <vt:lpstr>PowerPoint Presentation</vt:lpstr>
      <vt:lpstr>LOGISTIC REGRESSION MODEL-RELATIONSHIPS</vt:lpstr>
      <vt:lpstr>PowerPoint Presentation</vt:lpstr>
      <vt:lpstr>PowerPoint Presentation</vt:lpstr>
      <vt:lpstr>Model Chosen: DECISION TREE  Model Comparisons i.e. reasons why we chose the model that we did</vt:lpstr>
      <vt:lpstr>Predictions(based on Decision Tree)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22</cp:revision>
  <dcterms:created xsi:type="dcterms:W3CDTF">2019-04-26T17:03:41Z</dcterms:created>
  <dcterms:modified xsi:type="dcterms:W3CDTF">2019-04-29T18:39:29Z</dcterms:modified>
</cp:coreProperties>
</file>