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 id="261" r:id="rId3"/>
    <p:sldId id="272" r:id="rId4"/>
    <p:sldId id="270" r:id="rId5"/>
    <p:sldId id="26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446" autoAdjust="0"/>
  </p:normalViewPr>
  <p:slideViewPr>
    <p:cSldViewPr snapToGrid="0" snapToObjects="1">
      <p:cViewPr>
        <p:scale>
          <a:sx n="68" d="100"/>
          <a:sy n="68" d="100"/>
        </p:scale>
        <p:origin x="5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standerfer" userId="1b337ce15d3046a8" providerId="LiveId" clId="{A71618FC-F24E-4425-8E9F-FB33108DCEF9}"/>
    <pc:docChg chg="delSld">
      <pc:chgData name="joe standerfer" userId="1b337ce15d3046a8" providerId="LiveId" clId="{A71618FC-F24E-4425-8E9F-FB33108DCEF9}" dt="2019-03-24T23:09:38.586" v="0" actId="2696"/>
      <pc:docMkLst>
        <pc:docMk/>
      </pc:docMkLst>
      <pc:sldChg chg="del">
        <pc:chgData name="joe standerfer" userId="1b337ce15d3046a8" providerId="LiveId" clId="{A71618FC-F24E-4425-8E9F-FB33108DCEF9}" dt="2019-03-24T23:09:38.586" v="0" actId="2696"/>
        <pc:sldMkLst>
          <pc:docMk/>
          <pc:sldMk cId="2464142368" sldId="266"/>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1E6622-9060-EE4D-BCEC-875F38B0FFBA}" type="datetimeFigureOut">
              <a:rPr lang="en-US" smtClean="0"/>
              <a:t>3/24/2019</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5DECF7E0-D852-9E4A-986C-9207D96B5927}" type="slidenum">
              <a:rPr lang="en-US" smtClean="0"/>
              <a:t>‹#›</a:t>
            </a:fld>
            <a:endParaRPr lang="en-US"/>
          </a:p>
        </p:txBody>
      </p:sp>
    </p:spTree>
    <p:extLst>
      <p:ext uri="{BB962C8B-B14F-4D97-AF65-F5344CB8AC3E}">
        <p14:creationId xmlns:p14="http://schemas.microsoft.com/office/powerpoint/2010/main" val="326651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74264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171253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2676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D51E6622-9060-EE4D-BCEC-875F38B0FFBA}" type="datetimeFigureOut">
              <a:rPr lang="en-US" smtClean="0"/>
              <a:t>3/24/2019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DECF7E0-D852-9E4A-986C-9207D96B5927}" type="slidenum">
              <a:rPr lang="en-US" smtClean="0"/>
              <a:t>‹#›</a:t>
            </a:fld>
            <a:endParaRPr lang="en-US"/>
          </a:p>
        </p:txBody>
      </p:sp>
    </p:spTree>
    <p:extLst>
      <p:ext uri="{BB962C8B-B14F-4D97-AF65-F5344CB8AC3E}">
        <p14:creationId xmlns:p14="http://schemas.microsoft.com/office/powerpoint/2010/main" val="295506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E6622-9060-EE4D-BCEC-875F38B0FFBA}"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61335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28466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D51E6622-9060-EE4D-BCEC-875F38B0FFBA}" type="datetimeFigureOut">
              <a:rPr lang="en-US" smtClean="0"/>
              <a:t>3/24/2019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382639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6622-9060-EE4D-BCEC-875F38B0FFBA}" type="datetimeFigureOut">
              <a:rPr lang="en-US" smtClean="0"/>
              <a:t>3/24/2019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96333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D51E6622-9060-EE4D-BCEC-875F38B0FFBA}" type="datetimeFigureOut">
              <a:rPr lang="en-US" smtClean="0"/>
              <a:t>3/24/2019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198063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D51E6622-9060-EE4D-BCEC-875F38B0FFBA}" type="datetimeFigureOut">
              <a:rPr lang="en-US" smtClean="0"/>
              <a:t>3/24/2019</a:t>
            </a:fld>
            <a:endParaRPr lang="en-US"/>
          </a:p>
        </p:txBody>
      </p:sp>
      <p:sp>
        <p:nvSpPr>
          <p:cNvPr id="10" name="Slide Number Placeholder 9"/>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319020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D51E6622-9060-EE4D-BCEC-875F38B0FFBA}" type="datetimeFigureOut">
              <a:rPr lang="en-US" smtClean="0"/>
              <a:t>3/24/2019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5DECF7E0-D852-9E4A-986C-9207D96B5927}" type="slidenum">
              <a:rPr lang="en-US" smtClean="0"/>
              <a:t>‹#›</a:t>
            </a:fld>
            <a:endParaRPr lang="en-US"/>
          </a:p>
        </p:txBody>
      </p:sp>
    </p:spTree>
    <p:extLst>
      <p:ext uri="{BB962C8B-B14F-4D97-AF65-F5344CB8AC3E}">
        <p14:creationId xmlns:p14="http://schemas.microsoft.com/office/powerpoint/2010/main" val="35166383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the</a:t>
            </a:r>
            <a:br>
              <a:rPr lang="en-US" dirty="0"/>
            </a:br>
            <a:r>
              <a:rPr lang="en-US" dirty="0"/>
              <a:t>Ford Ka</a:t>
            </a:r>
          </a:p>
        </p:txBody>
      </p:sp>
      <p:pic>
        <p:nvPicPr>
          <p:cNvPr id="6" name="Graphic 5" descr="Car">
            <a:extLst>
              <a:ext uri="{FF2B5EF4-FFF2-40B4-BE49-F238E27FC236}">
                <a16:creationId xmlns:a16="http://schemas.microsoft.com/office/drawing/2014/main" id="{BAB55591-FB79-4D9B-925B-71E8F51DE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523" y="2573517"/>
            <a:ext cx="622170" cy="622170"/>
          </a:xfrm>
          <a:prstGeom prst="rect">
            <a:avLst/>
          </a:prstGeom>
        </p:spPr>
      </p:pic>
      <p:sp>
        <p:nvSpPr>
          <p:cNvPr id="7" name="TextBox 6">
            <a:extLst>
              <a:ext uri="{FF2B5EF4-FFF2-40B4-BE49-F238E27FC236}">
                <a16:creationId xmlns:a16="http://schemas.microsoft.com/office/drawing/2014/main" id="{98606F25-E6AE-463A-97C0-BB4720315C8D}"/>
              </a:ext>
            </a:extLst>
          </p:cNvPr>
          <p:cNvSpPr txBox="1"/>
          <p:nvPr/>
        </p:nvSpPr>
        <p:spPr>
          <a:xfrm>
            <a:off x="433633" y="4223208"/>
            <a:ext cx="7692812" cy="646331"/>
          </a:xfrm>
          <a:prstGeom prst="rect">
            <a:avLst/>
          </a:prstGeom>
          <a:noFill/>
        </p:spPr>
        <p:txBody>
          <a:bodyPr wrap="none" rtlCol="0">
            <a:spAutoFit/>
          </a:bodyPr>
          <a:lstStyle/>
          <a:p>
            <a:r>
              <a:rPr lang="en-US" dirty="0"/>
              <a:t>Marketing Analytics 95-832,  Homework 1</a:t>
            </a:r>
          </a:p>
          <a:p>
            <a:r>
              <a:rPr lang="en-US" dirty="0"/>
              <a:t>Group 2:  </a:t>
            </a:r>
            <a:r>
              <a:rPr lang="en-US" dirty="0" err="1"/>
              <a:t>Spriha</a:t>
            </a:r>
            <a:r>
              <a:rPr lang="en-US" dirty="0"/>
              <a:t> Gupta; Jasmine Kaur; Daniel Lesser; Joseph Standerfer </a:t>
            </a:r>
          </a:p>
        </p:txBody>
      </p:sp>
    </p:spTree>
    <p:extLst>
      <p:ext uri="{BB962C8B-B14F-4D97-AF65-F5344CB8AC3E}">
        <p14:creationId xmlns:p14="http://schemas.microsoft.com/office/powerpoint/2010/main" val="31759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1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8728" y="22796"/>
            <a:ext cx="8378073" cy="1051860"/>
          </a:xfrm>
        </p:spPr>
        <p:txBody>
          <a:bodyPr/>
          <a:lstStyle/>
          <a:p>
            <a:r>
              <a:rPr lang="en-US" dirty="0"/>
              <a:t>Visualizing our Data</a:t>
            </a:r>
          </a:p>
        </p:txBody>
      </p:sp>
      <p:sp>
        <p:nvSpPr>
          <p:cNvPr id="3" name="Content Placeholder 2"/>
          <p:cNvSpPr>
            <a:spLocks noGrp="1"/>
          </p:cNvSpPr>
          <p:nvPr>
            <p:ph sz="half" idx="1"/>
          </p:nvPr>
        </p:nvSpPr>
        <p:spPr>
          <a:xfrm>
            <a:off x="274066" y="1058537"/>
            <a:ext cx="4017625" cy="4644680"/>
          </a:xfrm>
          <a:ln w="28575">
            <a:solidFill>
              <a:schemeClr val="accent1"/>
            </a:solidFill>
          </a:ln>
        </p:spPr>
        <p:txBody>
          <a:bodyPr>
            <a:noAutofit/>
          </a:bodyPr>
          <a:lstStyle/>
          <a:p>
            <a:pPr marL="0" indent="0">
              <a:buNone/>
            </a:pPr>
            <a:r>
              <a:rPr lang="en-US" sz="1800" dirty="0"/>
              <a:t>Patterns:</a:t>
            </a:r>
          </a:p>
          <a:p>
            <a:pPr>
              <a:buFontTx/>
              <a:buChar char="-"/>
            </a:pPr>
            <a:r>
              <a:rPr lang="en-US" sz="1800" dirty="0"/>
              <a:t>The Buyers are looking for car performance and only somewhat consider the cars fashion and car-size into their buying decision</a:t>
            </a:r>
          </a:p>
          <a:p>
            <a:pPr>
              <a:buFontTx/>
              <a:buChar char="-"/>
            </a:pPr>
            <a:r>
              <a:rPr lang="en-US" sz="1800" dirty="0"/>
              <a:t>The Non-buyers (middle 4) are mainly concerned with performance and comfort. They pace little to no value in fashion or making a statement.</a:t>
            </a:r>
          </a:p>
          <a:p>
            <a:pPr>
              <a:buFontTx/>
              <a:buChar char="-"/>
            </a:pPr>
            <a:r>
              <a:rPr lang="en-US" sz="1800" dirty="0"/>
              <a:t>Those who fell in the middle placed a much higher value on fashion and would like their vehicle to make statement. Also, they were not looking for comfort or the ability to take road trips.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pic>
        <p:nvPicPr>
          <p:cNvPr id="8" name="Picture 4" descr="https://lh3.googleusercontent.com/zJYZ8oybTWTxsIE3T3E0BHGa8t8e4ZxV6XRZKMbs6NOp7zRYImOqMMDqTXxP4MJeoQNTmHi8AObBoNjZxHfFw8kwL7dlHTY5rfSYgTYQ6dpBcnYBW-vgRVMoqVjguO1i1BB0DqoU">
            <a:extLst>
              <a:ext uri="{FF2B5EF4-FFF2-40B4-BE49-F238E27FC236}">
                <a16:creationId xmlns:a16="http://schemas.microsoft.com/office/drawing/2014/main" id="{460E7D43-2E9F-4B28-ABC1-1FC79C48FCA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28562" y="1074036"/>
            <a:ext cx="4306710" cy="3165956"/>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3B0BC0-64B0-4556-B280-5A2D967F7DA7}"/>
              </a:ext>
            </a:extLst>
          </p:cNvPr>
          <p:cNvSpPr txBox="1"/>
          <p:nvPr/>
        </p:nvSpPr>
        <p:spPr>
          <a:xfrm>
            <a:off x="5117447" y="104430"/>
            <a:ext cx="3557954" cy="954107"/>
          </a:xfrm>
          <a:prstGeom prst="rect">
            <a:avLst/>
          </a:prstGeom>
          <a:noFill/>
        </p:spPr>
        <p:txBody>
          <a:bodyPr wrap="square" rtlCol="0">
            <a:spAutoFit/>
          </a:bodyPr>
          <a:lstStyle/>
          <a:p>
            <a:r>
              <a:rPr lang="en-US" sz="1400" dirty="0"/>
              <a:t>Car preference ranking groups:</a:t>
            </a:r>
          </a:p>
          <a:p>
            <a:pPr marL="800100" lvl="1" indent="-342900">
              <a:buAutoNum type="arabicParenR"/>
            </a:pPr>
            <a:r>
              <a:rPr lang="en-US" sz="1400" dirty="0"/>
              <a:t>Top 3 (Buyers)</a:t>
            </a:r>
          </a:p>
          <a:p>
            <a:pPr marL="800100" lvl="1" indent="-342900">
              <a:buAutoNum type="arabicParenR"/>
            </a:pPr>
            <a:r>
              <a:rPr lang="en-US" sz="1400" dirty="0"/>
              <a:t>Bottom 3 (Non-buyers)</a:t>
            </a:r>
          </a:p>
          <a:p>
            <a:pPr marL="800100" lvl="1" indent="-342900">
              <a:buAutoNum type="arabicParenR"/>
            </a:pPr>
            <a:r>
              <a:rPr lang="en-US" sz="1400" dirty="0"/>
              <a:t>Middle 4 (Fence)</a:t>
            </a:r>
          </a:p>
        </p:txBody>
      </p:sp>
      <p:sp>
        <p:nvSpPr>
          <p:cNvPr id="9" name="Rectangle 8">
            <a:extLst>
              <a:ext uri="{FF2B5EF4-FFF2-40B4-BE49-F238E27FC236}">
                <a16:creationId xmlns:a16="http://schemas.microsoft.com/office/drawing/2014/main" id="{DC9F8E04-EC7F-4E2B-BA0B-9A622E436448}"/>
              </a:ext>
            </a:extLst>
          </p:cNvPr>
          <p:cNvSpPr/>
          <p:nvPr/>
        </p:nvSpPr>
        <p:spPr>
          <a:xfrm>
            <a:off x="4425610" y="4383291"/>
            <a:ext cx="4718390" cy="1815882"/>
          </a:xfrm>
          <a:prstGeom prst="rect">
            <a:avLst/>
          </a:prstGeom>
        </p:spPr>
        <p:txBody>
          <a:bodyPr wrap="square">
            <a:spAutoFit/>
          </a:bodyPr>
          <a:lstStyle/>
          <a:p>
            <a:r>
              <a:rPr lang="en-US" sz="1400" dirty="0"/>
              <a:t>Q2. I am fashion conscious.</a:t>
            </a:r>
          </a:p>
          <a:p>
            <a:r>
              <a:rPr lang="en-US" sz="1400" dirty="0"/>
              <a:t>Q14. The car I buy must be able to handle long motorway journeys.</a:t>
            </a:r>
          </a:p>
          <a:p>
            <a:r>
              <a:rPr lang="en-US" sz="1400" dirty="0"/>
              <a:t>Q17. I want a car that is nippy and zippy.</a:t>
            </a:r>
          </a:p>
          <a:p>
            <a:r>
              <a:rPr lang="en-US" sz="1400" dirty="0"/>
              <a:t>Q31. I want a comfortable car.</a:t>
            </a:r>
          </a:p>
          <a:p>
            <a:r>
              <a:rPr lang="en-US" sz="1400" dirty="0"/>
              <a:t>Q41. In today's world it is anti-social to drive big cars.</a:t>
            </a:r>
          </a:p>
          <a:p>
            <a:r>
              <a:rPr lang="en-US" sz="1400" dirty="0"/>
              <a:t>Q44. I want to buy a car that makes a statement about me.</a:t>
            </a:r>
          </a:p>
        </p:txBody>
      </p:sp>
    </p:spTree>
    <p:extLst>
      <p:ext uri="{BB962C8B-B14F-4D97-AF65-F5344CB8AC3E}">
        <p14:creationId xmlns:p14="http://schemas.microsoft.com/office/powerpoint/2010/main" val="186557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1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6038" y="11440"/>
            <a:ext cx="7448365" cy="971983"/>
          </a:xfrm>
        </p:spPr>
        <p:txBody>
          <a:bodyPr>
            <a:normAutofit/>
          </a:bodyPr>
          <a:lstStyle/>
          <a:p>
            <a:r>
              <a:rPr lang="en-US" u="sng" dirty="0"/>
              <a:t>What do the clusters mean?</a:t>
            </a:r>
          </a:p>
        </p:txBody>
      </p:sp>
      <p:sp>
        <p:nvSpPr>
          <p:cNvPr id="5" name="Slide Number Placeholder 4"/>
          <p:cNvSpPr>
            <a:spLocks noGrp="1"/>
          </p:cNvSpPr>
          <p:nvPr>
            <p:ph type="sldNum" sz="quarter" idx="12"/>
          </p:nvPr>
        </p:nvSpPr>
        <p:spPr/>
        <p:txBody>
          <a:bodyPr/>
          <a:lstStyle/>
          <a:p>
            <a:fld id="{EA1E5914-59AA-0F4C-8D89-5ECCA83988DE}" type="slidenum">
              <a:rPr lang="en-US" smtClean="0"/>
              <a:t>3</a:t>
            </a:fld>
            <a:endParaRPr lang="en-US"/>
          </a:p>
        </p:txBody>
      </p:sp>
      <p:pic>
        <p:nvPicPr>
          <p:cNvPr id="6" name="Picture 2" descr="https://lh6.googleusercontent.com/VixHdfGrQRmcIuYgWlmmr8RT0ROncXj5wNa3bpEtQfSmTdH9wHRIzn1Yi95ggrC1lnIVNt1K3nC6LE9mbhM-zg72pqzf38ZSlzczdtqiEPJvX_puc_wjLHyfmvRQvIly23GI0zXf">
            <a:extLst>
              <a:ext uri="{FF2B5EF4-FFF2-40B4-BE49-F238E27FC236}">
                <a16:creationId xmlns:a16="http://schemas.microsoft.com/office/drawing/2014/main" id="{EDCE9905-9597-4AB9-B332-C22DF8026B9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94522" y="1342361"/>
            <a:ext cx="4503721" cy="4540254"/>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8" name="Text Placeholder 5">
            <a:extLst>
              <a:ext uri="{FF2B5EF4-FFF2-40B4-BE49-F238E27FC236}">
                <a16:creationId xmlns:a16="http://schemas.microsoft.com/office/drawing/2014/main" id="{0F8E84C6-CF58-4740-B859-219CA09AF636}"/>
              </a:ext>
            </a:extLst>
          </p:cNvPr>
          <p:cNvSpPr>
            <a:spLocks noGrp="1"/>
          </p:cNvSpPr>
          <p:nvPr>
            <p:ph type="body" idx="1"/>
          </p:nvPr>
        </p:nvSpPr>
        <p:spPr>
          <a:xfrm>
            <a:off x="343635" y="712356"/>
            <a:ext cx="4040188" cy="639762"/>
          </a:xfrm>
        </p:spPr>
        <p:txBody>
          <a:bodyPr/>
          <a:lstStyle/>
          <a:p>
            <a:r>
              <a:rPr lang="en-US" dirty="0"/>
              <a:t>What are your clusters?</a:t>
            </a:r>
          </a:p>
        </p:txBody>
      </p:sp>
      <p:sp>
        <p:nvSpPr>
          <p:cNvPr id="10" name="Text Placeholder 7">
            <a:extLst>
              <a:ext uri="{FF2B5EF4-FFF2-40B4-BE49-F238E27FC236}">
                <a16:creationId xmlns:a16="http://schemas.microsoft.com/office/drawing/2014/main" id="{A24945EA-4CA9-41B5-977A-CF05D2CC03F9}"/>
              </a:ext>
            </a:extLst>
          </p:cNvPr>
          <p:cNvSpPr>
            <a:spLocks noGrp="1"/>
          </p:cNvSpPr>
          <p:nvPr>
            <p:ph type="body" sz="quarter" idx="3"/>
          </p:nvPr>
        </p:nvSpPr>
        <p:spPr>
          <a:xfrm>
            <a:off x="4987497" y="717643"/>
            <a:ext cx="4041775" cy="639762"/>
          </a:xfrm>
        </p:spPr>
        <p:txBody>
          <a:bodyPr/>
          <a:lstStyle/>
          <a:p>
            <a:r>
              <a:rPr lang="en-US" dirty="0"/>
              <a:t>What do your clusters mean?</a:t>
            </a:r>
          </a:p>
        </p:txBody>
      </p:sp>
      <p:pic>
        <p:nvPicPr>
          <p:cNvPr id="3" name="Picture 2">
            <a:extLst>
              <a:ext uri="{FF2B5EF4-FFF2-40B4-BE49-F238E27FC236}">
                <a16:creationId xmlns:a16="http://schemas.microsoft.com/office/drawing/2014/main" id="{BE073E3F-8FD5-4F38-8F49-E1CE71D31B6B}"/>
              </a:ext>
            </a:extLst>
          </p:cNvPr>
          <p:cNvPicPr>
            <a:picLocks noChangeAspect="1"/>
          </p:cNvPicPr>
          <p:nvPr/>
        </p:nvPicPr>
        <p:blipFill>
          <a:blip r:embed="rId3"/>
          <a:stretch>
            <a:fillRect/>
          </a:stretch>
        </p:blipFill>
        <p:spPr>
          <a:xfrm>
            <a:off x="4987497" y="1342361"/>
            <a:ext cx="3861981" cy="4540255"/>
          </a:xfrm>
          <a:prstGeom prst="rect">
            <a:avLst/>
          </a:prstGeom>
          <a:ln w="28575">
            <a:solidFill>
              <a:schemeClr val="accent1"/>
            </a:solidFill>
          </a:ln>
        </p:spPr>
      </p:pic>
    </p:spTree>
    <p:extLst>
      <p:ext uri="{BB962C8B-B14F-4D97-AF65-F5344CB8AC3E}">
        <p14:creationId xmlns:p14="http://schemas.microsoft.com/office/powerpoint/2010/main" val="254641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1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6038" y="11440"/>
            <a:ext cx="7448365" cy="971983"/>
          </a:xfrm>
        </p:spPr>
        <p:txBody>
          <a:bodyPr>
            <a:normAutofit/>
          </a:bodyPr>
          <a:lstStyle/>
          <a:p>
            <a:r>
              <a:rPr lang="en-US" u="sng" dirty="0"/>
              <a:t>What do the clusters mean?</a:t>
            </a:r>
          </a:p>
        </p:txBody>
      </p:sp>
      <p:sp>
        <p:nvSpPr>
          <p:cNvPr id="5" name="Slide Number Placeholder 4"/>
          <p:cNvSpPr>
            <a:spLocks noGrp="1"/>
          </p:cNvSpPr>
          <p:nvPr>
            <p:ph type="sldNum" sz="quarter" idx="12"/>
          </p:nvPr>
        </p:nvSpPr>
        <p:spPr/>
        <p:txBody>
          <a:bodyPr/>
          <a:lstStyle/>
          <a:p>
            <a:fld id="{EA1E5914-59AA-0F4C-8D89-5ECCA83988DE}" type="slidenum">
              <a:rPr lang="en-US" smtClean="0"/>
              <a:t>4</a:t>
            </a:fld>
            <a:endParaRPr lang="en-US"/>
          </a:p>
        </p:txBody>
      </p:sp>
      <p:pic>
        <p:nvPicPr>
          <p:cNvPr id="9" name="Picture 4" descr="https://lh6.googleusercontent.com/-IfvYMe_tcr2NFt5zekZpEQG3vQNcaJavVp_oOV2gP1oPzwm5Ff2FxCe0BzKardDI5SF19qVu2zrVwUcP0xKyR7dreHFJF85HuieCUS9g6qgi-MbENEPWUtOS_atyLsLYuMCyhLU">
            <a:extLst>
              <a:ext uri="{FF2B5EF4-FFF2-40B4-BE49-F238E27FC236}">
                <a16:creationId xmlns:a16="http://schemas.microsoft.com/office/drawing/2014/main" id="{797D4E93-47A9-4C48-8E9E-925742EDA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49" y="1322331"/>
            <a:ext cx="4531261" cy="4560283"/>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10" name="Text Placeholder 5">
            <a:extLst>
              <a:ext uri="{FF2B5EF4-FFF2-40B4-BE49-F238E27FC236}">
                <a16:creationId xmlns:a16="http://schemas.microsoft.com/office/drawing/2014/main" id="{E5027DF6-2FDD-4035-9CF4-EFFE4D05E040}"/>
              </a:ext>
            </a:extLst>
          </p:cNvPr>
          <p:cNvSpPr>
            <a:spLocks noGrp="1"/>
          </p:cNvSpPr>
          <p:nvPr>
            <p:ph type="body" idx="1"/>
          </p:nvPr>
        </p:nvSpPr>
        <p:spPr>
          <a:xfrm>
            <a:off x="343635" y="712356"/>
            <a:ext cx="4040188" cy="639762"/>
          </a:xfrm>
        </p:spPr>
        <p:txBody>
          <a:bodyPr/>
          <a:lstStyle/>
          <a:p>
            <a:r>
              <a:rPr lang="en-US" dirty="0"/>
              <a:t>What are your clusters?</a:t>
            </a:r>
          </a:p>
        </p:txBody>
      </p:sp>
      <p:sp>
        <p:nvSpPr>
          <p:cNvPr id="11" name="Text Placeholder 7">
            <a:extLst>
              <a:ext uri="{FF2B5EF4-FFF2-40B4-BE49-F238E27FC236}">
                <a16:creationId xmlns:a16="http://schemas.microsoft.com/office/drawing/2014/main" id="{54061676-15DF-44D5-AD52-347A88245147}"/>
              </a:ext>
            </a:extLst>
          </p:cNvPr>
          <p:cNvSpPr>
            <a:spLocks noGrp="1"/>
          </p:cNvSpPr>
          <p:nvPr>
            <p:ph type="body" sz="quarter" idx="3"/>
          </p:nvPr>
        </p:nvSpPr>
        <p:spPr>
          <a:xfrm>
            <a:off x="4949791" y="708216"/>
            <a:ext cx="4041775" cy="639762"/>
          </a:xfrm>
        </p:spPr>
        <p:txBody>
          <a:bodyPr/>
          <a:lstStyle/>
          <a:p>
            <a:r>
              <a:rPr lang="en-US" dirty="0"/>
              <a:t>What do your clusters mean?</a:t>
            </a:r>
          </a:p>
        </p:txBody>
      </p:sp>
      <p:pic>
        <p:nvPicPr>
          <p:cNvPr id="12" name="Picture 11">
            <a:extLst>
              <a:ext uri="{FF2B5EF4-FFF2-40B4-BE49-F238E27FC236}">
                <a16:creationId xmlns:a16="http://schemas.microsoft.com/office/drawing/2014/main" id="{1FC7D4CE-311D-447D-BF14-59870650E344}"/>
              </a:ext>
            </a:extLst>
          </p:cNvPr>
          <p:cNvPicPr>
            <a:picLocks noChangeAspect="1"/>
          </p:cNvPicPr>
          <p:nvPr/>
        </p:nvPicPr>
        <p:blipFill>
          <a:blip r:embed="rId3"/>
          <a:stretch>
            <a:fillRect/>
          </a:stretch>
        </p:blipFill>
        <p:spPr>
          <a:xfrm>
            <a:off x="4987497" y="1322331"/>
            <a:ext cx="3879017" cy="4560283"/>
          </a:xfrm>
          <a:prstGeom prst="rect">
            <a:avLst/>
          </a:prstGeom>
          <a:ln w="28575">
            <a:solidFill>
              <a:schemeClr val="accent1"/>
            </a:solidFill>
          </a:ln>
        </p:spPr>
      </p:pic>
    </p:spTree>
    <p:extLst>
      <p:ext uri="{BB962C8B-B14F-4D97-AF65-F5344CB8AC3E}">
        <p14:creationId xmlns:p14="http://schemas.microsoft.com/office/powerpoint/2010/main" val="315223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1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179" y="65989"/>
            <a:ext cx="7270423" cy="1055802"/>
          </a:xfrm>
        </p:spPr>
        <p:txBody>
          <a:bodyPr>
            <a:normAutofit/>
          </a:bodyPr>
          <a:lstStyle/>
          <a:p>
            <a:r>
              <a:rPr lang="en-US" sz="3600" dirty="0"/>
              <a:t>Recommendation of Clustering Solution</a:t>
            </a:r>
          </a:p>
        </p:txBody>
      </p:sp>
      <p:sp>
        <p:nvSpPr>
          <p:cNvPr id="3" name="Content Placeholder 2"/>
          <p:cNvSpPr>
            <a:spLocks noGrp="1"/>
          </p:cNvSpPr>
          <p:nvPr>
            <p:ph idx="1"/>
          </p:nvPr>
        </p:nvSpPr>
        <p:spPr>
          <a:xfrm>
            <a:off x="685800" y="1121792"/>
            <a:ext cx="7772400" cy="2636476"/>
          </a:xfrm>
        </p:spPr>
        <p:txBody>
          <a:bodyPr>
            <a:normAutofit fontScale="77500" lnSpcReduction="20000"/>
          </a:bodyPr>
          <a:lstStyle/>
          <a:p>
            <a:r>
              <a:rPr lang="en-US" dirty="0"/>
              <a:t>We recommend clustering on psychographic dimensions.</a:t>
            </a:r>
          </a:p>
          <a:p>
            <a:r>
              <a:rPr lang="en-US" dirty="0"/>
              <a:t>Cluster 2 (Fashionistas) is the recommended segment to target as it has the greatest number of choosers and neutrals who can be influenced.  This segment also aligns with the target audience that Ford is trying to win over from the Renault Twingo. </a:t>
            </a:r>
          </a:p>
          <a:p>
            <a:r>
              <a:rPr lang="en-US" dirty="0"/>
              <a:t>Cluster 1 (Nippy-Zippy) appears to be the natural buyers for the Ford Ka, with 56% of individuals rating the car in the top 3 and 31% rating it in the middle.</a:t>
            </a:r>
          </a:p>
          <a:p>
            <a:pPr lvl="1"/>
            <a:r>
              <a:rPr lang="en-US" dirty="0"/>
              <a:t>However, this cluster is relatively small and thus should be a secondary focus for Ford.</a:t>
            </a:r>
          </a:p>
          <a:p>
            <a:pPr lvl="1"/>
            <a:r>
              <a:rPr lang="en-US" dirty="0"/>
              <a:t>In addition, the cluster is fundamentally different than Cluster 2, so creative marketing will be required to reach both segments at the same time.</a:t>
            </a:r>
          </a:p>
          <a:p>
            <a:pPr lvl="1"/>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EA1E5914-59AA-0F4C-8D89-5ECCA83988DE}" type="slidenum">
              <a:rPr lang="en-US" smtClean="0"/>
              <a:pPr/>
              <a:t>5</a:t>
            </a:fld>
            <a:endParaRPr lang="en-US" dirty="0"/>
          </a:p>
        </p:txBody>
      </p:sp>
      <p:pic>
        <p:nvPicPr>
          <p:cNvPr id="6" name="Picture 6" descr="https://lh5.googleusercontent.com/36tlnSOoii3td2uc65q1x9fGQePqfQGNJgsUrl5fkOPAmfxdVRitb22TTB6U8Q6EDIIhk25DPnws_RVTy8TcSgexpgEXHxUq_QsB28XvkoV_7GSk5d76IPXjfCQjdTBYX1uH4n7j">
            <a:extLst>
              <a:ext uri="{FF2B5EF4-FFF2-40B4-BE49-F238E27FC236}">
                <a16:creationId xmlns:a16="http://schemas.microsoft.com/office/drawing/2014/main" id="{2C3B87E2-F327-4E35-93F6-D79EB59A73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12" r="14473" b="25409"/>
          <a:stretch/>
        </p:blipFill>
        <p:spPr bwMode="auto">
          <a:xfrm>
            <a:off x="2709644" y="3515677"/>
            <a:ext cx="3724711" cy="2909062"/>
          </a:xfrm>
          <a:prstGeom prst="rect">
            <a:avLst/>
          </a:prstGeom>
          <a:solidFill>
            <a:schemeClr val="tx1">
              <a:lumMod val="65000"/>
              <a:lumOff val="35000"/>
            </a:schemeClr>
          </a:solidFill>
          <a:ln w="57150" cmpd="thickThin">
            <a:solidFill>
              <a:schemeClr val="accent1"/>
            </a:solidFill>
          </a:ln>
          <a:extLst/>
        </p:spPr>
      </p:pic>
    </p:spTree>
    <p:extLst>
      <p:ext uri="{BB962C8B-B14F-4D97-AF65-F5344CB8AC3E}">
        <p14:creationId xmlns:p14="http://schemas.microsoft.com/office/powerpoint/2010/main" val="1286458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Retrospect</Template>
  <TotalTime>223</TotalTime>
  <Words>378</Words>
  <Application>Microsoft Office PowerPoint</Application>
  <PresentationFormat>On-screen Show (4:3)</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Rockwell</vt:lpstr>
      <vt:lpstr>Rockwell Condensed</vt:lpstr>
      <vt:lpstr>Wingdings</vt:lpstr>
      <vt:lpstr>Wood Type</vt:lpstr>
      <vt:lpstr>Marketing the Ford Ka</vt:lpstr>
      <vt:lpstr>Visualizing our Data</vt:lpstr>
      <vt:lpstr>What do the clusters mean?</vt:lpstr>
      <vt:lpstr>What do the clusters mean?</vt:lpstr>
      <vt:lpstr>Recommendation of Clustering Solution</vt:lpstr>
    </vt:vector>
  </TitlesOfParts>
  <Company>Carnegie Mellon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Ford Ka Template</dc:title>
  <dc:creator>Alan Montgomery</dc:creator>
  <cp:lastModifiedBy>joe standerfer</cp:lastModifiedBy>
  <cp:revision>6</cp:revision>
  <dcterms:created xsi:type="dcterms:W3CDTF">2017-06-29T05:58:48Z</dcterms:created>
  <dcterms:modified xsi:type="dcterms:W3CDTF">2019-03-24T23:09:47Z</dcterms:modified>
</cp:coreProperties>
</file>