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A7C61-D5DE-492B-B819-9ACD1E68E330}" v="27" dt="2019-04-26T17:28:4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ED9A7C61-D5DE-492B-B819-9ACD1E68E330}"/>
    <pc:docChg chg="custSel addSld modSld modMainMaster">
      <pc:chgData name="joe standerfer" userId="1b337ce15d3046a8" providerId="LiveId" clId="{ED9A7C61-D5DE-492B-B819-9ACD1E68E330}" dt="2019-04-26T17:29:32.072" v="306" actId="20577"/>
      <pc:docMkLst>
        <pc:docMk/>
      </pc:docMkLst>
      <pc:sldChg chg="modSp add">
        <pc:chgData name="joe standerfer" userId="1b337ce15d3046a8" providerId="LiveId" clId="{ED9A7C61-D5DE-492B-B819-9ACD1E68E330}" dt="2019-04-26T17:05:02.788" v="48" actId="20577"/>
        <pc:sldMkLst>
          <pc:docMk/>
          <pc:sldMk cId="821510257" sldId="256"/>
        </pc:sldMkLst>
        <pc:spChg chg="mod">
          <ac:chgData name="joe standerfer" userId="1b337ce15d3046a8" providerId="LiveId" clId="{ED9A7C61-D5DE-492B-B819-9ACD1E68E330}" dt="2019-04-26T17:05:02.788" v="48" actId="20577"/>
          <ac:spMkLst>
            <pc:docMk/>
            <pc:sldMk cId="821510257" sldId="256"/>
            <ac:spMk id="2" creationId="{B52FCF7B-3438-40F2-8F5A-97F60A634DC8}"/>
          </ac:spMkLst>
        </pc:spChg>
      </pc:sldChg>
      <pc:sldChg chg="addSp delSp modSp add">
        <pc:chgData name="joe standerfer" userId="1b337ce15d3046a8" providerId="LiveId" clId="{ED9A7C61-D5DE-492B-B819-9ACD1E68E330}" dt="2019-04-26T17:24:07.656" v="244" actId="1076"/>
        <pc:sldMkLst>
          <pc:docMk/>
          <pc:sldMk cId="3351836137" sldId="257"/>
        </pc:sldMkLst>
        <pc:spChg chg="mod">
          <ac:chgData name="joe standerfer" userId="1b337ce15d3046a8" providerId="LiveId" clId="{ED9A7C61-D5DE-492B-B819-9ACD1E68E330}" dt="2019-04-26T17:06:55.410" v="146" actId="20577"/>
          <ac:spMkLst>
            <pc:docMk/>
            <pc:sldMk cId="3351836137" sldId="257"/>
            <ac:spMk id="2" creationId="{86348B1A-194A-4BBA-AB9F-F2EE97DE610A}"/>
          </ac:spMkLst>
        </pc:spChg>
        <pc:spChg chg="del">
          <ac:chgData name="joe standerfer" userId="1b337ce15d3046a8" providerId="LiveId" clId="{ED9A7C61-D5DE-492B-B819-9ACD1E68E330}" dt="2019-04-26T17:06:57.162" v="147" actId="478"/>
          <ac:spMkLst>
            <pc:docMk/>
            <pc:sldMk cId="3351836137" sldId="257"/>
            <ac:spMk id="3" creationId="{B3D42F59-4A8E-46B2-80AE-6C95DE886750}"/>
          </ac:spMkLst>
        </pc:spChg>
        <pc:spChg chg="add mod">
          <ac:chgData name="joe standerfer" userId="1b337ce15d3046a8" providerId="LiveId" clId="{ED9A7C61-D5DE-492B-B819-9ACD1E68E330}" dt="2019-04-26T17:24:07.656" v="244" actId="1076"/>
          <ac:spMkLst>
            <pc:docMk/>
            <pc:sldMk cId="3351836137" sldId="257"/>
            <ac:spMk id="6" creationId="{A4B3A64E-1551-4492-B6E5-90AE2C436C41}"/>
          </ac:spMkLst>
        </pc:spChg>
        <pc:spChg chg="add del mod">
          <ac:chgData name="joe standerfer" userId="1b337ce15d3046a8" providerId="LiveId" clId="{ED9A7C61-D5DE-492B-B819-9ACD1E68E330}" dt="2019-04-26T17:21:35.464" v="195"/>
          <ac:spMkLst>
            <pc:docMk/>
            <pc:sldMk cId="3351836137" sldId="257"/>
            <ac:spMk id="7" creationId="{6C152684-6CEC-4545-B9A8-966025139AA8}"/>
          </ac:spMkLst>
        </pc:spChg>
        <pc:picChg chg="add del mod">
          <ac:chgData name="joe standerfer" userId="1b337ce15d3046a8" providerId="LiveId" clId="{ED9A7C61-D5DE-492B-B819-9ACD1E68E330}" dt="2019-04-26T17:20:16.860" v="182"/>
          <ac:picMkLst>
            <pc:docMk/>
            <pc:sldMk cId="3351836137" sldId="257"/>
            <ac:picMk id="4" creationId="{A02F17CD-A8BA-4106-A5E6-5140426DAFE4}"/>
          </ac:picMkLst>
        </pc:picChg>
        <pc:picChg chg="add mod">
          <ac:chgData name="joe standerfer" userId="1b337ce15d3046a8" providerId="LiveId" clId="{ED9A7C61-D5DE-492B-B819-9ACD1E68E330}" dt="2019-04-26T17:23:28.917" v="231" actId="1076"/>
          <ac:picMkLst>
            <pc:docMk/>
            <pc:sldMk cId="3351836137" sldId="257"/>
            <ac:picMk id="5" creationId="{AF93120B-B6E6-4590-9357-F05A5508A097}"/>
          </ac:picMkLst>
        </pc:picChg>
      </pc:sldChg>
      <pc:sldChg chg="addSp delSp modSp add">
        <pc:chgData name="joe standerfer" userId="1b337ce15d3046a8" providerId="LiveId" clId="{ED9A7C61-D5DE-492B-B819-9ACD1E68E330}" dt="2019-04-26T17:29:32.072" v="306" actId="20577"/>
        <pc:sldMkLst>
          <pc:docMk/>
          <pc:sldMk cId="1022025407" sldId="258"/>
        </pc:sldMkLst>
        <pc:spChg chg="del mod">
          <ac:chgData name="joe standerfer" userId="1b337ce15d3046a8" providerId="LiveId" clId="{ED9A7C61-D5DE-492B-B819-9ACD1E68E330}" dt="2019-04-26T17:28:41.409" v="262" actId="478"/>
          <ac:spMkLst>
            <pc:docMk/>
            <pc:sldMk cId="1022025407" sldId="258"/>
            <ac:spMk id="2" creationId="{D10C1D85-691D-4DA1-B5FB-46FFE203B97C}"/>
          </ac:spMkLst>
        </pc:spChg>
        <pc:spChg chg="del">
          <ac:chgData name="joe standerfer" userId="1b337ce15d3046a8" providerId="LiveId" clId="{ED9A7C61-D5DE-492B-B819-9ACD1E68E330}" dt="2019-04-26T17:28:23.283" v="249" actId="478"/>
          <ac:spMkLst>
            <pc:docMk/>
            <pc:sldMk cId="1022025407" sldId="258"/>
            <ac:spMk id="3" creationId="{F794E9D2-2B38-4C25-836B-EBDECB0492D2}"/>
          </ac:spMkLst>
        </pc:spChg>
        <pc:spChg chg="add mod">
          <ac:chgData name="joe standerfer" userId="1b337ce15d3046a8" providerId="LiveId" clId="{ED9A7C61-D5DE-492B-B819-9ACD1E68E330}" dt="2019-04-26T17:29:32.072" v="306" actId="20577"/>
          <ac:spMkLst>
            <pc:docMk/>
            <pc:sldMk cId="1022025407" sldId="258"/>
            <ac:spMk id="5" creationId="{E138D663-B1DC-41FA-A30E-5700147B8C67}"/>
          </ac:spMkLst>
        </pc:spChg>
        <pc:picChg chg="add mod">
          <ac:chgData name="joe standerfer" userId="1b337ce15d3046a8" providerId="LiveId" clId="{ED9A7C61-D5DE-492B-B819-9ACD1E68E330}" dt="2019-04-26T17:28:25.436" v="251" actId="1076"/>
          <ac:picMkLst>
            <pc:docMk/>
            <pc:sldMk cId="1022025407" sldId="258"/>
            <ac:picMk id="4" creationId="{1EA33BB1-522F-42CC-AFCC-C71C84184B71}"/>
          </ac:picMkLst>
        </pc:picChg>
      </pc:sldChg>
      <pc:sldChg chg="addSp delSp modSp add">
        <pc:chgData name="joe standerfer" userId="1b337ce15d3046a8" providerId="LiveId" clId="{ED9A7C61-D5DE-492B-B819-9ACD1E68E330}" dt="2019-04-26T17:20:56.151" v="188"/>
        <pc:sldMkLst>
          <pc:docMk/>
          <pc:sldMk cId="1048126774" sldId="259"/>
        </pc:sldMkLst>
        <pc:picChg chg="add mod">
          <ac:chgData name="joe standerfer" userId="1b337ce15d3046a8" providerId="LiveId" clId="{ED9A7C61-D5DE-492B-B819-9ACD1E68E330}" dt="2019-04-26T17:19:53.015" v="180" actId="14100"/>
          <ac:picMkLst>
            <pc:docMk/>
            <pc:sldMk cId="1048126774" sldId="259"/>
            <ac:picMk id="3" creationId="{E95E96AB-A7C1-4B38-971D-C41DD8C69C24}"/>
          </ac:picMkLst>
        </pc:picChg>
        <pc:picChg chg="add mod">
          <ac:chgData name="joe standerfer" userId="1b337ce15d3046a8" providerId="LiveId" clId="{ED9A7C61-D5DE-492B-B819-9ACD1E68E330}" dt="2019-04-26T17:19:41.919" v="177" actId="1076"/>
          <ac:picMkLst>
            <pc:docMk/>
            <pc:sldMk cId="1048126774" sldId="259"/>
            <ac:picMk id="4" creationId="{216097DD-182F-4C8C-913D-6C45F4367736}"/>
          </ac:picMkLst>
        </pc:picChg>
        <pc:picChg chg="add mod">
          <ac:chgData name="joe standerfer" userId="1b337ce15d3046a8" providerId="LiveId" clId="{ED9A7C61-D5DE-492B-B819-9ACD1E68E330}" dt="2019-04-26T17:19:48.055" v="179" actId="1076"/>
          <ac:picMkLst>
            <pc:docMk/>
            <pc:sldMk cId="1048126774" sldId="259"/>
            <ac:picMk id="5" creationId="{DB87BCB2-0B47-4B48-AA55-009A11607AA0}"/>
          </ac:picMkLst>
        </pc:picChg>
        <pc:picChg chg="add del mod">
          <ac:chgData name="joe standerfer" userId="1b337ce15d3046a8" providerId="LiveId" clId="{ED9A7C61-D5DE-492B-B819-9ACD1E68E330}" dt="2019-04-26T17:20:56.151" v="188"/>
          <ac:picMkLst>
            <pc:docMk/>
            <pc:sldMk cId="1048126774" sldId="259"/>
            <ac:picMk id="6" creationId="{2CEB3AE8-9FD3-4D77-8298-7EB076F025A9}"/>
          </ac:picMkLst>
        </pc:picChg>
      </pc:sldChg>
      <pc:sldChg chg="addSp modSp add">
        <pc:chgData name="joe standerfer" userId="1b337ce15d3046a8" providerId="LiveId" clId="{ED9A7C61-D5DE-492B-B819-9ACD1E68E330}" dt="2019-04-26T17:18:47.394" v="173" actId="1076"/>
        <pc:sldMkLst>
          <pc:docMk/>
          <pc:sldMk cId="1236312331" sldId="260"/>
        </pc:sldMkLst>
        <pc:picChg chg="add mod">
          <ac:chgData name="joe standerfer" userId="1b337ce15d3046a8" providerId="LiveId" clId="{ED9A7C61-D5DE-492B-B819-9ACD1E68E330}" dt="2019-04-26T17:18:47.394" v="173" actId="1076"/>
          <ac:picMkLst>
            <pc:docMk/>
            <pc:sldMk cId="1236312331" sldId="260"/>
            <ac:picMk id="3" creationId="{E6D0E840-B88A-467B-907E-619287D3C453}"/>
          </ac:picMkLst>
        </pc:picChg>
      </pc:sldChg>
      <pc:sldChg chg="addSp modSp add">
        <pc:chgData name="joe standerfer" userId="1b337ce15d3046a8" providerId="LiveId" clId="{ED9A7C61-D5DE-492B-B819-9ACD1E68E330}" dt="2019-04-26T17:25:27.535" v="248" actId="1076"/>
        <pc:sldMkLst>
          <pc:docMk/>
          <pc:sldMk cId="2147561151" sldId="261"/>
        </pc:sldMkLst>
        <pc:picChg chg="add mod">
          <ac:chgData name="joe standerfer" userId="1b337ce15d3046a8" providerId="LiveId" clId="{ED9A7C61-D5DE-492B-B819-9ACD1E68E330}" dt="2019-04-26T17:25:27.535" v="248" actId="1076"/>
          <ac:picMkLst>
            <pc:docMk/>
            <pc:sldMk cId="2147561151" sldId="261"/>
            <ac:picMk id="3" creationId="{FE279595-8003-4F7A-AD16-7983E5DCD228}"/>
          </ac:picMkLst>
        </pc:picChg>
      </pc:sldChg>
      <pc:sldMasterChg chg="modSp modSldLayout">
        <pc:chgData name="joe standerfer" userId="1b337ce15d3046a8" providerId="LiveId" clId="{ED9A7C61-D5DE-492B-B819-9ACD1E68E330}" dt="2019-04-26T17:11:09.652" v="159"/>
        <pc:sldMasterMkLst>
          <pc:docMk/>
          <pc:sldMasterMk cId="2463527642" sldId="2147483648"/>
        </pc:sldMasterMkLst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2" creationId="{115D5CBD-712B-49BE-AE9D-1B56C3B43991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3" creationId="{3AEA5DFB-2A9B-4AAF-9543-DF465C09EF4E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4" creationId="{3C41DDB3-9F4E-4CE2-A7AD-DE162DED001C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5" creationId="{7E6ADB50-87FF-4FC4-9AE8-72EC0BB64EB6}"/>
          </ac:spMkLst>
        </pc:spChg>
        <pc:spChg chg="mod">
          <ac:chgData name="joe standerfer" userId="1b337ce15d3046a8" providerId="LiveId" clId="{ED9A7C61-D5DE-492B-B819-9ACD1E68E330}" dt="2019-04-26T17:11:09.652" v="159"/>
          <ac:spMkLst>
            <pc:docMk/>
            <pc:sldMasterMk cId="2463527642" sldId="2147483648"/>
            <ac:spMk id="6" creationId="{BEDEAFDF-C86A-4297-9710-D5063DAE660D}"/>
          </ac:spMkLst>
        </pc:sp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4227807372" sldId="2147483649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227807372" sldId="2147483649"/>
              <ac:spMk id="2" creationId="{76E001EC-308A-4C60-A85D-6473DDDBECAF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227807372" sldId="2147483649"/>
              <ac:spMk id="3" creationId="{3FB2E8C0-0BA1-47B0-8DCD-6CC8E6AB5943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449250354" sldId="2147483651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49250354" sldId="2147483651"/>
              <ac:spMk id="2" creationId="{EB76068E-AD27-4D82-A9B3-17BFFD0FA140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49250354" sldId="2147483651"/>
              <ac:spMk id="3" creationId="{8F7265DD-22CB-48A1-9F02-EBABC27E5F2F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4114215663" sldId="2147483652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114215663" sldId="2147483652"/>
              <ac:spMk id="3" creationId="{4094D5B2-1AD6-4042-804F-2E99002A8E65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4114215663" sldId="2147483652"/>
              <ac:spMk id="4" creationId="{1C82945B-B23D-4BDD-9CB5-F132ED599DC5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1030101135" sldId="2147483653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2" creationId="{3CAF1AFD-111D-4159-996D-E7AE3A41673C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3" creationId="{D05F0024-418F-41E2-BAD3-92937DCB7CEA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4" creationId="{45B50F95-9160-4084-8AAF-BBF45EDB8EC9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5" creationId="{61C877D7-7C5A-4CC6-8CCA-E0C8AD32A811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030101135" sldId="2147483653"/>
              <ac:spMk id="6" creationId="{2CE119FA-C790-4222-B138-A0D422FB9EC8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898202734" sldId="2147483656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898202734" sldId="2147483656"/>
              <ac:spMk id="2" creationId="{71D643E3-0DC6-43AB-9AD3-412415EFCB37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898202734" sldId="2147483656"/>
              <ac:spMk id="3" creationId="{AC41B6A9-5826-4EFD-A653-9579A0D9333E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898202734" sldId="2147483656"/>
              <ac:spMk id="4" creationId="{24E7D326-1D89-4B38-80D9-27166E783886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131599469" sldId="2147483657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31599469" sldId="2147483657"/>
              <ac:spMk id="2" creationId="{8D735912-60FF-417F-8471-08B8BDC2C65C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31599469" sldId="2147483657"/>
              <ac:spMk id="3" creationId="{A10D0B96-CF20-409D-9F13-AA994FF6A244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131599469" sldId="2147483657"/>
              <ac:spMk id="4" creationId="{F703A688-C529-4CFE-A13F-A6A9BDBBD4B7}"/>
            </ac:spMkLst>
          </pc:spChg>
        </pc:sldLayoutChg>
        <pc:sldLayoutChg chg="modSp">
          <pc:chgData name="joe standerfer" userId="1b337ce15d3046a8" providerId="LiveId" clId="{ED9A7C61-D5DE-492B-B819-9ACD1E68E330}" dt="2019-04-26T17:11:09.652" v="159"/>
          <pc:sldLayoutMkLst>
            <pc:docMk/>
            <pc:sldMasterMk cId="2463527642" sldId="2147483648"/>
            <pc:sldLayoutMk cId="2490257298" sldId="2147483659"/>
          </pc:sldLayoutMkLst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2490257298" sldId="2147483659"/>
              <ac:spMk id="2" creationId="{1494C8DF-AB9C-4A5A-B824-389C0DFB6D1D}"/>
            </ac:spMkLst>
          </pc:spChg>
          <pc:spChg chg="mod">
            <ac:chgData name="joe standerfer" userId="1b337ce15d3046a8" providerId="LiveId" clId="{ED9A7C61-D5DE-492B-B819-9ACD1E68E330}" dt="2019-04-26T17:11:09.652" v="159"/>
            <ac:spMkLst>
              <pc:docMk/>
              <pc:sldMasterMk cId="2463527642" sldId="2147483648"/>
              <pc:sldLayoutMk cId="2490257298" sldId="2147483659"/>
              <ac:spMk id="3" creationId="{79764F17-FBFB-4F3C-921D-E547324A045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7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68EDA2-44D1-4340-8EE8-3EBA957D1AD2}"/>
              </a:ext>
            </a:extLst>
          </p:cNvPr>
          <p:cNvSpPr txBox="1"/>
          <p:nvPr/>
        </p:nvSpPr>
        <p:spPr>
          <a:xfrm>
            <a:off x="7976" y="75815"/>
            <a:ext cx="913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Addressing Customer Churn in Cell2Cell’s Consumer Business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What Factors and Customers Drive Customer Churn?  </a:t>
            </a:r>
          </a:p>
        </p:txBody>
      </p:sp>
      <p:sp>
        <p:nvSpPr>
          <p:cNvPr id="28" name="Curved Up Arrow 26">
            <a:extLst>
              <a:ext uri="{FF2B5EF4-FFF2-40B4-BE49-F238E27FC236}">
                <a16:creationId xmlns:a16="http://schemas.microsoft.com/office/drawing/2014/main" id="{CCE5588B-03A3-472D-834E-8FE8F6628C75}"/>
              </a:ext>
            </a:extLst>
          </p:cNvPr>
          <p:cNvSpPr/>
          <p:nvPr/>
        </p:nvSpPr>
        <p:spPr bwMode="auto">
          <a:xfrm rot="1670219">
            <a:off x="115119" y="4539372"/>
            <a:ext cx="3423357" cy="1307267"/>
          </a:xfrm>
          <a:prstGeom prst="curvedUpArrow">
            <a:avLst>
              <a:gd name="adj1" fmla="val 29573"/>
              <a:gd name="adj2" fmla="val 50000"/>
              <a:gd name="adj3" fmla="val 32585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Curved Up Arrow 22">
            <a:extLst>
              <a:ext uri="{FF2B5EF4-FFF2-40B4-BE49-F238E27FC236}">
                <a16:creationId xmlns:a16="http://schemas.microsoft.com/office/drawing/2014/main" id="{8D1354F0-BC54-43B9-9E33-CFA191EBDFD1}"/>
              </a:ext>
            </a:extLst>
          </p:cNvPr>
          <p:cNvSpPr/>
          <p:nvPr/>
        </p:nvSpPr>
        <p:spPr bwMode="auto">
          <a:xfrm rot="1654190" flipV="1">
            <a:off x="5639897" y="1758743"/>
            <a:ext cx="2822132" cy="902392"/>
          </a:xfrm>
          <a:prstGeom prst="curvedUpArrow">
            <a:avLst>
              <a:gd name="adj1" fmla="val 38126"/>
              <a:gd name="adj2" fmla="val 74588"/>
              <a:gd name="adj3" fmla="val 4092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2" name="Picture 8" descr="http://ironkettlebellfitness.com/wp-content/uploads/2011/08/stick_figure_gears_turning_800_clr.png">
            <a:extLst>
              <a:ext uri="{FF2B5EF4-FFF2-40B4-BE49-F238E27FC236}">
                <a16:creationId xmlns:a16="http://schemas.microsoft.com/office/drawing/2014/main" id="{2655C735-6C9A-449F-A8D5-1F3E305A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1" y="28194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http://www.najedaonlinemarketing.com/wp-content/uploads/2010/10/stick_figure_happy_laptop.jpg">
            <a:extLst>
              <a:ext uri="{FF2B5EF4-FFF2-40B4-BE49-F238E27FC236}">
                <a16:creationId xmlns:a16="http://schemas.microsoft.com/office/drawing/2014/main" id="{3682F84C-A870-4FDF-A53A-C38545B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083" y="3124200"/>
            <a:ext cx="234684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BBB46DC-A1D6-4D7D-98DB-CA03BB2D60C7}"/>
              </a:ext>
            </a:extLst>
          </p:cNvPr>
          <p:cNvGrpSpPr/>
          <p:nvPr/>
        </p:nvGrpSpPr>
        <p:grpSpPr>
          <a:xfrm>
            <a:off x="2190256" y="1524000"/>
            <a:ext cx="4518272" cy="4394644"/>
            <a:chOff x="2362200" y="1701356"/>
            <a:chExt cx="4518272" cy="439464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1CA728E-1A04-463E-8B67-1C3066132065}"/>
                </a:ext>
              </a:extLst>
            </p:cNvPr>
            <p:cNvGrpSpPr/>
            <p:nvPr/>
          </p:nvGrpSpPr>
          <p:grpSpPr>
            <a:xfrm>
              <a:off x="2362200" y="1701356"/>
              <a:ext cx="3855563" cy="4394644"/>
              <a:chOff x="4497612" y="855902"/>
              <a:chExt cx="3855563" cy="4394644"/>
            </a:xfrm>
            <a:solidFill>
              <a:schemeClr val="accent1"/>
            </a:solidFill>
          </p:grpSpPr>
          <p:sp>
            <p:nvSpPr>
              <p:cNvPr id="38" name="Freeform 3">
                <a:extLst>
                  <a:ext uri="{FF2B5EF4-FFF2-40B4-BE49-F238E27FC236}">
                    <a16:creationId xmlns:a16="http://schemas.microsoft.com/office/drawing/2014/main" id="{2F5C16A9-2721-48E7-8517-F439A8104E5B}"/>
                  </a:ext>
                </a:extLst>
              </p:cNvPr>
              <p:cNvSpPr/>
              <p:nvPr/>
            </p:nvSpPr>
            <p:spPr>
              <a:xfrm>
                <a:off x="5703852" y="2017916"/>
                <a:ext cx="1907541" cy="1803400"/>
              </a:xfrm>
              <a:custGeom>
                <a:avLst/>
                <a:gdLst>
                  <a:gd name="connsiteX0" fmla="*/ 1209748 w 1704340"/>
                  <a:gd name="connsiteY0" fmla="*/ 271737 h 1704340"/>
                  <a:gd name="connsiteX1" fmla="*/ 1342318 w 1704340"/>
                  <a:gd name="connsiteY1" fmla="*/ 160491 h 1704340"/>
                  <a:gd name="connsiteX2" fmla="*/ 1448227 w 1704340"/>
                  <a:gd name="connsiteY2" fmla="*/ 249359 h 1704340"/>
                  <a:gd name="connsiteX3" fmla="*/ 1361692 w 1704340"/>
                  <a:gd name="connsiteY3" fmla="*/ 399234 h 1704340"/>
                  <a:gd name="connsiteX4" fmla="*/ 1499186 w 1704340"/>
                  <a:gd name="connsiteY4" fmla="*/ 637380 h 1704340"/>
                  <a:gd name="connsiteX5" fmla="*/ 1672248 w 1704340"/>
                  <a:gd name="connsiteY5" fmla="*/ 637375 h 1704340"/>
                  <a:gd name="connsiteX6" fmla="*/ 1696255 w 1704340"/>
                  <a:gd name="connsiteY6" fmla="*/ 773528 h 1704340"/>
                  <a:gd name="connsiteX7" fmla="*/ 1533628 w 1704340"/>
                  <a:gd name="connsiteY7" fmla="*/ 832715 h 1704340"/>
                  <a:gd name="connsiteX8" fmla="*/ 1485877 w 1704340"/>
                  <a:gd name="connsiteY8" fmla="*/ 1103524 h 1704340"/>
                  <a:gd name="connsiteX9" fmla="*/ 1618454 w 1704340"/>
                  <a:gd name="connsiteY9" fmla="*/ 1214763 h 1704340"/>
                  <a:gd name="connsiteX10" fmla="*/ 1549327 w 1704340"/>
                  <a:gd name="connsiteY10" fmla="*/ 1334495 h 1704340"/>
                  <a:gd name="connsiteX11" fmla="*/ 1386703 w 1704340"/>
                  <a:gd name="connsiteY11" fmla="*/ 1275299 h 1704340"/>
                  <a:gd name="connsiteX12" fmla="*/ 1176051 w 1704340"/>
                  <a:gd name="connsiteY12" fmla="*/ 1452057 h 1704340"/>
                  <a:gd name="connsiteX13" fmla="*/ 1206107 w 1704340"/>
                  <a:gd name="connsiteY13" fmla="*/ 1622490 h 1704340"/>
                  <a:gd name="connsiteX14" fmla="*/ 1076191 w 1704340"/>
                  <a:gd name="connsiteY14" fmla="*/ 1669776 h 1704340"/>
                  <a:gd name="connsiteX15" fmla="*/ 989664 w 1704340"/>
                  <a:gd name="connsiteY15" fmla="*/ 1519897 h 1704340"/>
                  <a:gd name="connsiteX16" fmla="*/ 714677 w 1704340"/>
                  <a:gd name="connsiteY16" fmla="*/ 1519897 h 1704340"/>
                  <a:gd name="connsiteX17" fmla="*/ 628149 w 1704340"/>
                  <a:gd name="connsiteY17" fmla="*/ 1669776 h 1704340"/>
                  <a:gd name="connsiteX18" fmla="*/ 498233 w 1704340"/>
                  <a:gd name="connsiteY18" fmla="*/ 1622490 h 1704340"/>
                  <a:gd name="connsiteX19" fmla="*/ 528289 w 1704340"/>
                  <a:gd name="connsiteY19" fmla="*/ 1452058 h 1704340"/>
                  <a:gd name="connsiteX20" fmla="*/ 317637 w 1704340"/>
                  <a:gd name="connsiteY20" fmla="*/ 1275300 h 1704340"/>
                  <a:gd name="connsiteX21" fmla="*/ 155013 w 1704340"/>
                  <a:gd name="connsiteY21" fmla="*/ 1334495 h 1704340"/>
                  <a:gd name="connsiteX22" fmla="*/ 85886 w 1704340"/>
                  <a:gd name="connsiteY22" fmla="*/ 1214763 h 1704340"/>
                  <a:gd name="connsiteX23" fmla="*/ 218463 w 1704340"/>
                  <a:gd name="connsiteY23" fmla="*/ 1103524 h 1704340"/>
                  <a:gd name="connsiteX24" fmla="*/ 170712 w 1704340"/>
                  <a:gd name="connsiteY24" fmla="*/ 832715 h 1704340"/>
                  <a:gd name="connsiteX25" fmla="*/ 8085 w 1704340"/>
                  <a:gd name="connsiteY25" fmla="*/ 773528 h 1704340"/>
                  <a:gd name="connsiteX26" fmla="*/ 32092 w 1704340"/>
                  <a:gd name="connsiteY26" fmla="*/ 637375 h 1704340"/>
                  <a:gd name="connsiteX27" fmla="*/ 205155 w 1704340"/>
                  <a:gd name="connsiteY27" fmla="*/ 637379 h 1704340"/>
                  <a:gd name="connsiteX28" fmla="*/ 342649 w 1704340"/>
                  <a:gd name="connsiteY28" fmla="*/ 399233 h 1704340"/>
                  <a:gd name="connsiteX29" fmla="*/ 256113 w 1704340"/>
                  <a:gd name="connsiteY29" fmla="*/ 249359 h 1704340"/>
                  <a:gd name="connsiteX30" fmla="*/ 362022 w 1704340"/>
                  <a:gd name="connsiteY30" fmla="*/ 160491 h 1704340"/>
                  <a:gd name="connsiteX31" fmla="*/ 494592 w 1704340"/>
                  <a:gd name="connsiteY31" fmla="*/ 271737 h 1704340"/>
                  <a:gd name="connsiteX32" fmla="*/ 752995 w 1704340"/>
                  <a:gd name="connsiteY32" fmla="*/ 177686 h 1704340"/>
                  <a:gd name="connsiteX33" fmla="*/ 783043 w 1704340"/>
                  <a:gd name="connsiteY33" fmla="*/ 7252 h 1704340"/>
                  <a:gd name="connsiteX34" fmla="*/ 921297 w 1704340"/>
                  <a:gd name="connsiteY34" fmla="*/ 7252 h 1704340"/>
                  <a:gd name="connsiteX35" fmla="*/ 951344 w 1704340"/>
                  <a:gd name="connsiteY35" fmla="*/ 177686 h 1704340"/>
                  <a:gd name="connsiteX36" fmla="*/ 1209747 w 1704340"/>
                  <a:gd name="connsiteY36" fmla="*/ 271737 h 1704340"/>
                  <a:gd name="connsiteX37" fmla="*/ 1209748 w 1704340"/>
                  <a:gd name="connsiteY37" fmla="*/ 271737 h 17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04340" h="1704340">
                    <a:moveTo>
                      <a:pt x="1209748" y="271737"/>
                    </a:moveTo>
                    <a:lnTo>
                      <a:pt x="1342318" y="160491"/>
                    </a:lnTo>
                    <a:lnTo>
                      <a:pt x="1448227" y="249359"/>
                    </a:lnTo>
                    <a:lnTo>
                      <a:pt x="1361692" y="399234"/>
                    </a:lnTo>
                    <a:cubicBezTo>
                      <a:pt x="1423223" y="468453"/>
                      <a:pt x="1470006" y="549483"/>
                      <a:pt x="1499186" y="637380"/>
                    </a:cubicBezTo>
                    <a:lnTo>
                      <a:pt x="1672248" y="637375"/>
                    </a:lnTo>
                    <a:lnTo>
                      <a:pt x="1696255" y="773528"/>
                    </a:lnTo>
                    <a:lnTo>
                      <a:pt x="1533628" y="832715"/>
                    </a:lnTo>
                    <a:cubicBezTo>
                      <a:pt x="1536271" y="925291"/>
                      <a:pt x="1520024" y="1017435"/>
                      <a:pt x="1485877" y="1103524"/>
                    </a:cubicBezTo>
                    <a:lnTo>
                      <a:pt x="1618454" y="1214763"/>
                    </a:lnTo>
                    <a:lnTo>
                      <a:pt x="1549327" y="1334495"/>
                    </a:lnTo>
                    <a:lnTo>
                      <a:pt x="1386703" y="1275299"/>
                    </a:lnTo>
                    <a:cubicBezTo>
                      <a:pt x="1329221" y="1347915"/>
                      <a:pt x="1257545" y="1408058"/>
                      <a:pt x="1176051" y="1452057"/>
                    </a:cubicBezTo>
                    <a:lnTo>
                      <a:pt x="1206107" y="1622490"/>
                    </a:lnTo>
                    <a:lnTo>
                      <a:pt x="1076191" y="1669776"/>
                    </a:lnTo>
                    <a:lnTo>
                      <a:pt x="989664" y="1519897"/>
                    </a:lnTo>
                    <a:cubicBezTo>
                      <a:pt x="898953" y="1538576"/>
                      <a:pt x="805388" y="1538576"/>
                      <a:pt x="714677" y="1519897"/>
                    </a:cubicBezTo>
                    <a:lnTo>
                      <a:pt x="628149" y="1669776"/>
                    </a:lnTo>
                    <a:lnTo>
                      <a:pt x="498233" y="1622490"/>
                    </a:lnTo>
                    <a:lnTo>
                      <a:pt x="528289" y="1452058"/>
                    </a:lnTo>
                    <a:cubicBezTo>
                      <a:pt x="446794" y="1408059"/>
                      <a:pt x="375119" y="1347916"/>
                      <a:pt x="317637" y="1275300"/>
                    </a:cubicBezTo>
                    <a:lnTo>
                      <a:pt x="155013" y="1334495"/>
                    </a:lnTo>
                    <a:lnTo>
                      <a:pt x="85886" y="1214763"/>
                    </a:lnTo>
                    <a:lnTo>
                      <a:pt x="218463" y="1103524"/>
                    </a:lnTo>
                    <a:cubicBezTo>
                      <a:pt x="184316" y="1017435"/>
                      <a:pt x="168069" y="925291"/>
                      <a:pt x="170712" y="832715"/>
                    </a:cubicBezTo>
                    <a:lnTo>
                      <a:pt x="8085" y="773528"/>
                    </a:lnTo>
                    <a:lnTo>
                      <a:pt x="32092" y="637375"/>
                    </a:lnTo>
                    <a:lnTo>
                      <a:pt x="205155" y="637379"/>
                    </a:lnTo>
                    <a:cubicBezTo>
                      <a:pt x="234334" y="549482"/>
                      <a:pt x="281117" y="468452"/>
                      <a:pt x="342649" y="399233"/>
                    </a:cubicBezTo>
                    <a:lnTo>
                      <a:pt x="256113" y="249359"/>
                    </a:lnTo>
                    <a:lnTo>
                      <a:pt x="362022" y="160491"/>
                    </a:lnTo>
                    <a:lnTo>
                      <a:pt x="494592" y="271737"/>
                    </a:lnTo>
                    <a:cubicBezTo>
                      <a:pt x="573444" y="223160"/>
                      <a:pt x="661367" y="191159"/>
                      <a:pt x="752995" y="177686"/>
                    </a:cubicBezTo>
                    <a:lnTo>
                      <a:pt x="783043" y="7252"/>
                    </a:lnTo>
                    <a:lnTo>
                      <a:pt x="921297" y="7252"/>
                    </a:lnTo>
                    <a:lnTo>
                      <a:pt x="951344" y="177686"/>
                    </a:lnTo>
                    <a:cubicBezTo>
                      <a:pt x="1042973" y="191159"/>
                      <a:pt x="1130896" y="223160"/>
                      <a:pt x="1209747" y="271737"/>
                    </a:cubicBezTo>
                    <a:lnTo>
                      <a:pt x="1209748" y="271737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80748" tIns="437334" rIns="380748" bIns="467141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/>
                  <a:t>Expected Impact on Customer Retention</a:t>
                </a:r>
              </a:p>
            </p:txBody>
          </p:sp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FA9C3CC0-1C0C-40FA-8583-ACE026502722}"/>
                  </a:ext>
                </a:extLst>
              </p:cNvPr>
              <p:cNvSpPr/>
              <p:nvPr/>
            </p:nvSpPr>
            <p:spPr>
              <a:xfrm rot="912209">
                <a:off x="6859150" y="1009622"/>
                <a:ext cx="1494025" cy="1428104"/>
              </a:xfrm>
              <a:custGeom>
                <a:avLst/>
                <a:gdLst>
                  <a:gd name="connsiteX0" fmla="*/ 927467 w 1239520"/>
                  <a:gd name="connsiteY0" fmla="*/ 313939 h 1239520"/>
                  <a:gd name="connsiteX1" fmla="*/ 1110338 w 1239520"/>
                  <a:gd name="connsiteY1" fmla="*/ 258825 h 1239520"/>
                  <a:gd name="connsiteX2" fmla="*/ 1177628 w 1239520"/>
                  <a:gd name="connsiteY2" fmla="*/ 375374 h 1239520"/>
                  <a:gd name="connsiteX3" fmla="*/ 1038462 w 1239520"/>
                  <a:gd name="connsiteY3" fmla="*/ 506188 h 1239520"/>
                  <a:gd name="connsiteX4" fmla="*/ 1038462 w 1239520"/>
                  <a:gd name="connsiteY4" fmla="*/ 733331 h 1239520"/>
                  <a:gd name="connsiteX5" fmla="*/ 1177628 w 1239520"/>
                  <a:gd name="connsiteY5" fmla="*/ 864146 h 1239520"/>
                  <a:gd name="connsiteX6" fmla="*/ 1110338 w 1239520"/>
                  <a:gd name="connsiteY6" fmla="*/ 980695 h 1239520"/>
                  <a:gd name="connsiteX7" fmla="*/ 927467 w 1239520"/>
                  <a:gd name="connsiteY7" fmla="*/ 925581 h 1239520"/>
                  <a:gd name="connsiteX8" fmla="*/ 730755 w 1239520"/>
                  <a:gd name="connsiteY8" fmla="*/ 1039153 h 1239520"/>
                  <a:gd name="connsiteX9" fmla="*/ 687050 w 1239520"/>
                  <a:gd name="connsiteY9" fmla="*/ 1225081 h 1239520"/>
                  <a:gd name="connsiteX10" fmla="*/ 552470 w 1239520"/>
                  <a:gd name="connsiteY10" fmla="*/ 1225081 h 1239520"/>
                  <a:gd name="connsiteX11" fmla="*/ 508765 w 1239520"/>
                  <a:gd name="connsiteY11" fmla="*/ 1039153 h 1239520"/>
                  <a:gd name="connsiteX12" fmla="*/ 312053 w 1239520"/>
                  <a:gd name="connsiteY12" fmla="*/ 925581 h 1239520"/>
                  <a:gd name="connsiteX13" fmla="*/ 129182 w 1239520"/>
                  <a:gd name="connsiteY13" fmla="*/ 980695 h 1239520"/>
                  <a:gd name="connsiteX14" fmla="*/ 61892 w 1239520"/>
                  <a:gd name="connsiteY14" fmla="*/ 864146 h 1239520"/>
                  <a:gd name="connsiteX15" fmla="*/ 201058 w 1239520"/>
                  <a:gd name="connsiteY15" fmla="*/ 733332 h 1239520"/>
                  <a:gd name="connsiteX16" fmla="*/ 201058 w 1239520"/>
                  <a:gd name="connsiteY16" fmla="*/ 506189 h 1239520"/>
                  <a:gd name="connsiteX17" fmla="*/ 61892 w 1239520"/>
                  <a:gd name="connsiteY17" fmla="*/ 375374 h 1239520"/>
                  <a:gd name="connsiteX18" fmla="*/ 129182 w 1239520"/>
                  <a:gd name="connsiteY18" fmla="*/ 258825 h 1239520"/>
                  <a:gd name="connsiteX19" fmla="*/ 312053 w 1239520"/>
                  <a:gd name="connsiteY19" fmla="*/ 313939 h 1239520"/>
                  <a:gd name="connsiteX20" fmla="*/ 508765 w 1239520"/>
                  <a:gd name="connsiteY20" fmla="*/ 200367 h 1239520"/>
                  <a:gd name="connsiteX21" fmla="*/ 552470 w 1239520"/>
                  <a:gd name="connsiteY21" fmla="*/ 14439 h 1239520"/>
                  <a:gd name="connsiteX22" fmla="*/ 687050 w 1239520"/>
                  <a:gd name="connsiteY22" fmla="*/ 14439 h 1239520"/>
                  <a:gd name="connsiteX23" fmla="*/ 730755 w 1239520"/>
                  <a:gd name="connsiteY23" fmla="*/ 200367 h 1239520"/>
                  <a:gd name="connsiteX24" fmla="*/ 927467 w 1239520"/>
                  <a:gd name="connsiteY24" fmla="*/ 313939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9520" h="1239520">
                    <a:moveTo>
                      <a:pt x="927467" y="313939"/>
                    </a:moveTo>
                    <a:lnTo>
                      <a:pt x="1110338" y="258825"/>
                    </a:lnTo>
                    <a:lnTo>
                      <a:pt x="1177628" y="375374"/>
                    </a:lnTo>
                    <a:lnTo>
                      <a:pt x="1038462" y="506188"/>
                    </a:lnTo>
                    <a:cubicBezTo>
                      <a:pt x="1058635" y="580559"/>
                      <a:pt x="1058635" y="658961"/>
                      <a:pt x="1038462" y="733331"/>
                    </a:cubicBezTo>
                    <a:lnTo>
                      <a:pt x="1177628" y="864146"/>
                    </a:lnTo>
                    <a:lnTo>
                      <a:pt x="1110338" y="980695"/>
                    </a:lnTo>
                    <a:lnTo>
                      <a:pt x="927467" y="925581"/>
                    </a:lnTo>
                    <a:cubicBezTo>
                      <a:pt x="873146" y="980237"/>
                      <a:pt x="805249" y="1019437"/>
                      <a:pt x="730755" y="1039153"/>
                    </a:cubicBezTo>
                    <a:lnTo>
                      <a:pt x="687050" y="1225081"/>
                    </a:lnTo>
                    <a:lnTo>
                      <a:pt x="552470" y="1225081"/>
                    </a:lnTo>
                    <a:lnTo>
                      <a:pt x="508765" y="1039153"/>
                    </a:lnTo>
                    <a:cubicBezTo>
                      <a:pt x="434272" y="1019438"/>
                      <a:pt x="366374" y="980237"/>
                      <a:pt x="312053" y="925581"/>
                    </a:cubicBezTo>
                    <a:lnTo>
                      <a:pt x="129182" y="980695"/>
                    </a:lnTo>
                    <a:lnTo>
                      <a:pt x="61892" y="864146"/>
                    </a:lnTo>
                    <a:lnTo>
                      <a:pt x="201058" y="733332"/>
                    </a:lnTo>
                    <a:cubicBezTo>
                      <a:pt x="180885" y="658961"/>
                      <a:pt x="180885" y="580559"/>
                      <a:pt x="201058" y="506189"/>
                    </a:cubicBezTo>
                    <a:lnTo>
                      <a:pt x="61892" y="375374"/>
                    </a:lnTo>
                    <a:lnTo>
                      <a:pt x="129182" y="258825"/>
                    </a:lnTo>
                    <a:lnTo>
                      <a:pt x="312053" y="313939"/>
                    </a:lnTo>
                    <a:cubicBezTo>
                      <a:pt x="366374" y="259283"/>
                      <a:pt x="434271" y="220083"/>
                      <a:pt x="508765" y="200367"/>
                    </a:cubicBezTo>
                    <a:lnTo>
                      <a:pt x="552470" y="14439"/>
                    </a:lnTo>
                    <a:lnTo>
                      <a:pt x="687050" y="14439"/>
                    </a:lnTo>
                    <a:lnTo>
                      <a:pt x="730755" y="200367"/>
                    </a:lnTo>
                    <a:cubicBezTo>
                      <a:pt x="805248" y="220082"/>
                      <a:pt x="873146" y="259283"/>
                      <a:pt x="927467" y="313939"/>
                    </a:cubicBezTo>
                    <a:close/>
                  </a:path>
                </a:pathLst>
              </a:cu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913" tIns="336799" rIns="334913" bIns="336799" numCol="1" spcCol="1270" anchor="ctr" anchorCtr="0">
                <a:noAutofit/>
                <a:flatTx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Number of three way calls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threeway</a:t>
                </a:r>
                <a:r>
                  <a:rPr lang="en-US" sz="1050" kern="1200" dirty="0"/>
                  <a:t>)</a:t>
                </a:r>
                <a:endParaRPr lang="en-US" sz="1100" kern="1200" dirty="0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47F1885-9043-4CCC-AB09-55262CE992F3}"/>
                  </a:ext>
                </a:extLst>
              </p:cNvPr>
              <p:cNvSpPr/>
              <p:nvPr/>
            </p:nvSpPr>
            <p:spPr>
              <a:xfrm rot="19714206">
                <a:off x="4760861" y="1261071"/>
                <a:ext cx="1521380" cy="1588052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Married </a:t>
                </a:r>
                <a:r>
                  <a:rPr lang="en-US" sz="1100" kern="1200" dirty="0"/>
                  <a:t>(</a:t>
                </a:r>
                <a:r>
                  <a:rPr lang="en-US" sz="1050" kern="1200" dirty="0" err="1"/>
                  <a:t>marryyes</a:t>
                </a:r>
                <a:r>
                  <a:rPr lang="en-US" sz="1100" kern="1200" dirty="0"/>
                  <a:t>)</a:t>
                </a:r>
                <a:endParaRPr lang="en-US" sz="1400" b="1" kern="1200" dirty="0"/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17EEC23-4E91-44DF-AC28-901447F31403}"/>
                  </a:ext>
                </a:extLst>
              </p:cNvPr>
              <p:cNvSpPr/>
              <p:nvPr/>
            </p:nvSpPr>
            <p:spPr>
              <a:xfrm rot="20061013">
                <a:off x="5742643" y="855902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High Credit Rating </a:t>
                </a:r>
                <a:r>
                  <a:rPr lang="en-US" sz="1000" dirty="0"/>
                  <a:t>(</a:t>
                </a:r>
                <a:r>
                  <a:rPr lang="en-US" sz="1000" dirty="0" err="1"/>
                  <a:t>credita</a:t>
                </a:r>
                <a:r>
                  <a:rPr lang="en-US" sz="1000" dirty="0"/>
                  <a:t>, aa)</a:t>
                </a:r>
                <a:endParaRPr lang="en-US" sz="1100" kern="1200" dirty="0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A9E4B3A0-03B5-4A49-811E-D3FF86219932}"/>
                  </a:ext>
                </a:extLst>
              </p:cNvPr>
              <p:cNvSpPr/>
              <p:nvPr/>
            </p:nvSpPr>
            <p:spPr>
              <a:xfrm>
                <a:off x="5915258" y="3457216"/>
                <a:ext cx="1763743" cy="1793330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CC33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Number of dropped or blocked calls </a:t>
                </a:r>
                <a:r>
                  <a:rPr lang="en-US" sz="1000" kern="1200" dirty="0"/>
                  <a:t>(</a:t>
                </a:r>
                <a:r>
                  <a:rPr lang="en-US" sz="1000" kern="1200" dirty="0" err="1"/>
                  <a:t>dropblk</a:t>
                </a:r>
                <a:r>
                  <a:rPr lang="en-US" sz="1000" kern="1200" dirty="0"/>
                  <a:t>)</a:t>
                </a: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B052B8-BEAE-4A7D-8FB6-7D0D848899FB}"/>
                  </a:ext>
                </a:extLst>
              </p:cNvPr>
              <p:cNvSpPr/>
              <p:nvPr/>
            </p:nvSpPr>
            <p:spPr>
              <a:xfrm rot="21211761">
                <a:off x="5004135" y="3197464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CC33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Overage Minutes Usage </a:t>
                </a:r>
                <a:r>
                  <a:rPr lang="en-US" sz="1000" kern="1200" dirty="0"/>
                  <a:t>(overage)</a:t>
                </a:r>
                <a:endParaRPr lang="en-US" sz="1100" kern="1200" dirty="0"/>
              </a:p>
            </p:txBody>
          </p:sp>
          <p:sp>
            <p:nvSpPr>
              <p:cNvPr id="45" name="Freeform 32">
                <a:extLst>
                  <a:ext uri="{FF2B5EF4-FFF2-40B4-BE49-F238E27FC236}">
                    <a16:creationId xmlns:a16="http://schemas.microsoft.com/office/drawing/2014/main" id="{29C3D4D6-ABF3-4CE9-8431-C9CACFDD0D6D}"/>
                  </a:ext>
                </a:extLst>
              </p:cNvPr>
              <p:cNvSpPr/>
              <p:nvPr/>
            </p:nvSpPr>
            <p:spPr>
              <a:xfrm>
                <a:off x="4497612" y="2292743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CC33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Current Equipment Age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dirty="0"/>
                  <a:t>(</a:t>
                </a:r>
                <a:r>
                  <a:rPr lang="en-US" sz="1000" dirty="0" err="1"/>
                  <a:t>Eqpdays</a:t>
                </a:r>
                <a:r>
                  <a:rPr lang="en-US" sz="1000" dirty="0"/>
                  <a:t>)</a:t>
                </a:r>
                <a:endParaRPr lang="en-US" sz="1000" b="1" kern="1200" dirty="0"/>
              </a:p>
            </p:txBody>
          </p:sp>
        </p:grp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FD08D564-5A79-4D91-9DF2-A43ED3106AC1}"/>
                </a:ext>
              </a:extLst>
            </p:cNvPr>
            <p:cNvSpPr/>
            <p:nvPr/>
          </p:nvSpPr>
          <p:spPr>
            <a:xfrm rot="341484">
              <a:off x="4821424" y="3602224"/>
              <a:ext cx="2059048" cy="2059048"/>
            </a:xfrm>
            <a:custGeom>
              <a:avLst/>
              <a:gdLst>
                <a:gd name="connsiteX0" fmla="*/ 908728 w 1214476"/>
                <a:gd name="connsiteY0" fmla="*/ 307596 h 1214476"/>
                <a:gd name="connsiteX1" fmla="*/ 1087904 w 1214476"/>
                <a:gd name="connsiteY1" fmla="*/ 253596 h 1214476"/>
                <a:gd name="connsiteX2" fmla="*/ 1153835 w 1214476"/>
                <a:gd name="connsiteY2" fmla="*/ 367790 h 1214476"/>
                <a:gd name="connsiteX3" fmla="*/ 1017481 w 1214476"/>
                <a:gd name="connsiteY3" fmla="*/ 495961 h 1214476"/>
                <a:gd name="connsiteX4" fmla="*/ 1017481 w 1214476"/>
                <a:gd name="connsiteY4" fmla="*/ 718515 h 1214476"/>
                <a:gd name="connsiteX5" fmla="*/ 1153835 w 1214476"/>
                <a:gd name="connsiteY5" fmla="*/ 846686 h 1214476"/>
                <a:gd name="connsiteX6" fmla="*/ 1087904 w 1214476"/>
                <a:gd name="connsiteY6" fmla="*/ 960880 h 1214476"/>
                <a:gd name="connsiteX7" fmla="*/ 908728 w 1214476"/>
                <a:gd name="connsiteY7" fmla="*/ 906880 h 1214476"/>
                <a:gd name="connsiteX8" fmla="*/ 715990 w 1214476"/>
                <a:gd name="connsiteY8" fmla="*/ 1018157 h 1214476"/>
                <a:gd name="connsiteX9" fmla="*/ 673168 w 1214476"/>
                <a:gd name="connsiteY9" fmla="*/ 1200328 h 1214476"/>
                <a:gd name="connsiteX10" fmla="*/ 541308 w 1214476"/>
                <a:gd name="connsiteY10" fmla="*/ 1200328 h 1214476"/>
                <a:gd name="connsiteX11" fmla="*/ 498485 w 1214476"/>
                <a:gd name="connsiteY11" fmla="*/ 1018157 h 1214476"/>
                <a:gd name="connsiteX12" fmla="*/ 305747 w 1214476"/>
                <a:gd name="connsiteY12" fmla="*/ 906880 h 1214476"/>
                <a:gd name="connsiteX13" fmla="*/ 126572 w 1214476"/>
                <a:gd name="connsiteY13" fmla="*/ 960880 h 1214476"/>
                <a:gd name="connsiteX14" fmla="*/ 60641 w 1214476"/>
                <a:gd name="connsiteY14" fmla="*/ 846686 h 1214476"/>
                <a:gd name="connsiteX15" fmla="*/ 196995 w 1214476"/>
                <a:gd name="connsiteY15" fmla="*/ 718515 h 1214476"/>
                <a:gd name="connsiteX16" fmla="*/ 196995 w 1214476"/>
                <a:gd name="connsiteY16" fmla="*/ 495961 h 1214476"/>
                <a:gd name="connsiteX17" fmla="*/ 60641 w 1214476"/>
                <a:gd name="connsiteY17" fmla="*/ 367790 h 1214476"/>
                <a:gd name="connsiteX18" fmla="*/ 126572 w 1214476"/>
                <a:gd name="connsiteY18" fmla="*/ 253596 h 1214476"/>
                <a:gd name="connsiteX19" fmla="*/ 305748 w 1214476"/>
                <a:gd name="connsiteY19" fmla="*/ 307596 h 1214476"/>
                <a:gd name="connsiteX20" fmla="*/ 498486 w 1214476"/>
                <a:gd name="connsiteY20" fmla="*/ 196319 h 1214476"/>
                <a:gd name="connsiteX21" fmla="*/ 541308 w 1214476"/>
                <a:gd name="connsiteY21" fmla="*/ 14148 h 1214476"/>
                <a:gd name="connsiteX22" fmla="*/ 673168 w 1214476"/>
                <a:gd name="connsiteY22" fmla="*/ 14148 h 1214476"/>
                <a:gd name="connsiteX23" fmla="*/ 715991 w 1214476"/>
                <a:gd name="connsiteY23" fmla="*/ 196319 h 1214476"/>
                <a:gd name="connsiteX24" fmla="*/ 908729 w 1214476"/>
                <a:gd name="connsiteY24" fmla="*/ 307596 h 1214476"/>
                <a:gd name="connsiteX25" fmla="*/ 908728 w 1214476"/>
                <a:gd name="connsiteY25" fmla="*/ 307596 h 12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4476" h="1214476">
                  <a:moveTo>
                    <a:pt x="781694" y="307206"/>
                  </a:moveTo>
                  <a:lnTo>
                    <a:pt x="911594" y="226753"/>
                  </a:lnTo>
                  <a:lnTo>
                    <a:pt x="987724" y="302882"/>
                  </a:lnTo>
                  <a:lnTo>
                    <a:pt x="907271" y="432782"/>
                  </a:lnTo>
                  <a:cubicBezTo>
                    <a:pt x="938258" y="486074"/>
                    <a:pt x="954491" y="546659"/>
                    <a:pt x="954302" y="608305"/>
                  </a:cubicBezTo>
                  <a:lnTo>
                    <a:pt x="1088927" y="680575"/>
                  </a:lnTo>
                  <a:lnTo>
                    <a:pt x="1061060" y="784570"/>
                  </a:lnTo>
                  <a:lnTo>
                    <a:pt x="908337" y="779846"/>
                  </a:lnTo>
                  <a:cubicBezTo>
                    <a:pt x="877678" y="833327"/>
                    <a:pt x="833328" y="877678"/>
                    <a:pt x="779845" y="908337"/>
                  </a:cubicBezTo>
                  <a:lnTo>
                    <a:pt x="784570" y="1061060"/>
                  </a:lnTo>
                  <a:lnTo>
                    <a:pt x="680575" y="1088926"/>
                  </a:lnTo>
                  <a:lnTo>
                    <a:pt x="608305" y="954302"/>
                  </a:lnTo>
                  <a:cubicBezTo>
                    <a:pt x="546659" y="954491"/>
                    <a:pt x="486075" y="938257"/>
                    <a:pt x="432781" y="907271"/>
                  </a:cubicBezTo>
                  <a:lnTo>
                    <a:pt x="302882" y="987723"/>
                  </a:lnTo>
                  <a:lnTo>
                    <a:pt x="226752" y="911594"/>
                  </a:lnTo>
                  <a:lnTo>
                    <a:pt x="307205" y="781694"/>
                  </a:lnTo>
                  <a:cubicBezTo>
                    <a:pt x="276218" y="728402"/>
                    <a:pt x="259985" y="667817"/>
                    <a:pt x="260174" y="606171"/>
                  </a:cubicBezTo>
                  <a:lnTo>
                    <a:pt x="125549" y="533901"/>
                  </a:lnTo>
                  <a:lnTo>
                    <a:pt x="153416" y="429906"/>
                  </a:lnTo>
                  <a:lnTo>
                    <a:pt x="306139" y="434630"/>
                  </a:lnTo>
                  <a:cubicBezTo>
                    <a:pt x="336798" y="381149"/>
                    <a:pt x="381148" y="336798"/>
                    <a:pt x="434631" y="306139"/>
                  </a:cubicBezTo>
                  <a:lnTo>
                    <a:pt x="429906" y="153416"/>
                  </a:lnTo>
                  <a:lnTo>
                    <a:pt x="533901" y="125550"/>
                  </a:lnTo>
                  <a:lnTo>
                    <a:pt x="606171" y="260174"/>
                  </a:lnTo>
                  <a:cubicBezTo>
                    <a:pt x="667817" y="259985"/>
                    <a:pt x="728401" y="276219"/>
                    <a:pt x="781695" y="307205"/>
                  </a:cubicBezTo>
                  <a:lnTo>
                    <a:pt x="781694" y="307206"/>
                  </a:lnTo>
                  <a:close/>
                </a:path>
              </a:pathLst>
            </a:custGeom>
            <a:solidFill>
              <a:srgbClr val="CC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245" tIns="428245" rIns="428243" bIns="428243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Has Made Retention Call</a:t>
              </a:r>
              <a:br>
                <a:rPr lang="en-US" sz="1400" dirty="0"/>
              </a:br>
              <a:r>
                <a:rPr lang="en-US" sz="1100" dirty="0"/>
                <a:t>(</a:t>
              </a:r>
              <a:r>
                <a:rPr lang="en-US" sz="1000" dirty="0" err="1"/>
                <a:t>retcall</a:t>
              </a:r>
              <a:r>
                <a:rPr lang="en-US" sz="1100" dirty="0"/>
                <a:t>)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238D8-83DB-4231-A8F8-6E634C2CCF82}"/>
              </a:ext>
            </a:extLst>
          </p:cNvPr>
          <p:cNvSpPr txBox="1"/>
          <p:nvPr/>
        </p:nvSpPr>
        <p:spPr>
          <a:xfrm>
            <a:off x="235927" y="1066800"/>
            <a:ext cx="24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Customer Needs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7A2F21-0305-4922-A957-AEA50CA3FAA4}"/>
              </a:ext>
            </a:extLst>
          </p:cNvPr>
          <p:cNvSpPr txBox="1"/>
          <p:nvPr/>
        </p:nvSpPr>
        <p:spPr>
          <a:xfrm>
            <a:off x="6367167" y="4953000"/>
            <a:ext cx="2779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Customer Choice</a:t>
            </a:r>
          </a:p>
        </p:txBody>
      </p:sp>
      <p:sp>
        <p:nvSpPr>
          <p:cNvPr id="48" name="Cloud Callout 36">
            <a:extLst>
              <a:ext uri="{FF2B5EF4-FFF2-40B4-BE49-F238E27FC236}">
                <a16:creationId xmlns:a16="http://schemas.microsoft.com/office/drawing/2014/main" id="{1FB321A0-170B-4168-94A4-3C11ABA88461}"/>
              </a:ext>
            </a:extLst>
          </p:cNvPr>
          <p:cNvSpPr/>
          <p:nvPr/>
        </p:nvSpPr>
        <p:spPr bwMode="auto">
          <a:xfrm>
            <a:off x="1107828" y="2242451"/>
            <a:ext cx="1257300" cy="589859"/>
          </a:xfrm>
          <a:prstGeom prst="cloudCallout">
            <a:avLst>
              <a:gd name="adj1" fmla="val -46524"/>
              <a:gd name="adj2" fmla="val 54074"/>
            </a:avLst>
          </a:prstGeom>
          <a:solidFill>
            <a:schemeClr val="bg1">
              <a:lumMod val="75000"/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7260C9-739E-4B6B-9172-BC32BED85A2D}"/>
              </a:ext>
            </a:extLst>
          </p:cNvPr>
          <p:cNvCxnSpPr/>
          <p:nvPr/>
        </p:nvCxnSpPr>
        <p:spPr>
          <a:xfrm>
            <a:off x="0" y="91886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120B-B6E6-4590-9357-F05A550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05" y="1540565"/>
            <a:ext cx="5754813" cy="4634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3A64E-1551-4492-B6E5-90AE2C436C41}"/>
              </a:ext>
            </a:extLst>
          </p:cNvPr>
          <p:cNvSpPr txBox="1"/>
          <p:nvPr/>
        </p:nvSpPr>
        <p:spPr>
          <a:xfrm>
            <a:off x="221496" y="1690689"/>
            <a:ext cx="28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Churn "Has the customer churned </a:t>
            </a:r>
          </a:p>
          <a:p>
            <a:r>
              <a:rPr lang="en-US" sz="1200" dirty="0"/>
              <a:t>	during month (1=Yes, 0=No)" </a:t>
            </a:r>
          </a:p>
          <a:p>
            <a:r>
              <a:rPr lang="en-US" sz="1200" dirty="0" err="1"/>
              <a:t>Eqpdays</a:t>
            </a:r>
            <a:r>
              <a:rPr lang="en-US" sz="1200" dirty="0"/>
              <a:t> "Number of days of the </a:t>
            </a:r>
          </a:p>
          <a:p>
            <a:r>
              <a:rPr lang="en-US" sz="1200" dirty="0"/>
              <a:t>	current equipment" </a:t>
            </a:r>
          </a:p>
          <a:p>
            <a:r>
              <a:rPr lang="en-US" sz="1200" dirty="0"/>
              <a:t>Months "Months in Service" </a:t>
            </a:r>
          </a:p>
          <a:p>
            <a:r>
              <a:rPr lang="en-US" sz="1200" dirty="0" err="1"/>
              <a:t>Recchrge</a:t>
            </a:r>
            <a:r>
              <a:rPr lang="en-US" sz="1200" dirty="0"/>
              <a:t> "Mean total recurring charge" </a:t>
            </a:r>
          </a:p>
          <a:p>
            <a:r>
              <a:rPr lang="en-US" sz="1200" dirty="0"/>
              <a:t>Revenue "Mean monthly revenue" </a:t>
            </a:r>
          </a:p>
          <a:p>
            <a:r>
              <a:rPr lang="en-US" sz="1200" dirty="0" err="1"/>
              <a:t>Csa</a:t>
            </a:r>
            <a:r>
              <a:rPr lang="en-US" sz="1200" dirty="0"/>
              <a:t> "Communications Service Area" </a:t>
            </a:r>
          </a:p>
          <a:p>
            <a:r>
              <a:rPr lang="en-US" sz="1200" dirty="0"/>
              <a:t>Customer "Customer ID" </a:t>
            </a:r>
          </a:p>
          <a:p>
            <a:r>
              <a:rPr lang="en-US" sz="1200" dirty="0"/>
              <a:t>Age1 "Age of first HH member" </a:t>
            </a:r>
          </a:p>
          <a:p>
            <a:r>
              <a:rPr lang="en-US" sz="1200" dirty="0"/>
              <a:t>Age2 "Age of second HH member" </a:t>
            </a:r>
          </a:p>
          <a:p>
            <a:r>
              <a:rPr lang="en-US" sz="1200" dirty="0" err="1"/>
              <a:t>Mailflag</a:t>
            </a:r>
            <a:r>
              <a:rPr lang="en-US" sz="1200" dirty="0"/>
              <a:t> "Has chosen not to be solicited </a:t>
            </a:r>
          </a:p>
          <a:p>
            <a:r>
              <a:rPr lang="en-US" sz="1200" dirty="0"/>
              <a:t>	by mail" </a:t>
            </a:r>
          </a:p>
          <a:p>
            <a:r>
              <a:rPr lang="en-US" sz="1200" dirty="0" err="1"/>
              <a:t>Retcall</a:t>
            </a:r>
            <a:r>
              <a:rPr lang="en-US" sz="1200" dirty="0"/>
              <a:t> "Customer has made call to </a:t>
            </a:r>
          </a:p>
          <a:p>
            <a:r>
              <a:rPr lang="en-US" sz="1200" dirty="0"/>
              <a:t>	retention team" </a:t>
            </a:r>
          </a:p>
        </p:txBody>
      </p:sp>
    </p:spTree>
    <p:extLst>
      <p:ext uri="{BB962C8B-B14F-4D97-AF65-F5344CB8AC3E}">
        <p14:creationId xmlns:p14="http://schemas.microsoft.com/office/powerpoint/2010/main" val="335183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96AB-A7C1-4B38-971D-C41DD8C6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94" y="1402582"/>
            <a:ext cx="5512083" cy="146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097DD-182F-4C8C-913D-6C45F436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94" y="3000195"/>
            <a:ext cx="5512083" cy="3492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7BCB2-0B47-4B48-AA55-009A1160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" y="1383986"/>
            <a:ext cx="3051738" cy="3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0E840-B88A-467B-907E-619287D3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0" y="1373819"/>
            <a:ext cx="62614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79595-8003-4F7A-AD16-7983E5D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6" y="1386263"/>
            <a:ext cx="6215127" cy="5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33BB1-522F-42CC-AFCC-C71C8418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5" y="1974606"/>
            <a:ext cx="5169166" cy="4121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38D663-B1DC-41FA-A30E-5700147B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 – Tree cp </a:t>
            </a:r>
            <a:r>
              <a:rPr lang="en-US"/>
              <a:t>vs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25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91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Cell2Cell Customer Retention</vt:lpstr>
      <vt:lpstr>PowerPoint Presentation</vt:lpstr>
      <vt:lpstr>R script outputs</vt:lpstr>
      <vt:lpstr>R script outputs</vt:lpstr>
      <vt:lpstr>R script outputs</vt:lpstr>
      <vt:lpstr>R script outputs</vt:lpstr>
      <vt:lpstr>R script outputs – Tree cp vs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Daniel Lesser</cp:lastModifiedBy>
  <cp:revision>9</cp:revision>
  <dcterms:created xsi:type="dcterms:W3CDTF">2019-04-26T17:03:41Z</dcterms:created>
  <dcterms:modified xsi:type="dcterms:W3CDTF">2019-04-26T21:58:14Z</dcterms:modified>
</cp:coreProperties>
</file>