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310" r:id="rId3"/>
    <p:sldId id="324" r:id="rId4"/>
    <p:sldId id="320" r:id="rId5"/>
    <p:sldId id="321" r:id="rId6"/>
    <p:sldId id="322" r:id="rId7"/>
    <p:sldId id="323" r:id="rId8"/>
    <p:sldId id="311" r:id="rId9"/>
    <p:sldId id="313" r:id="rId10"/>
    <p:sldId id="312" r:id="rId11"/>
    <p:sldId id="314" r:id="rId12"/>
    <p:sldId id="315" r:id="rId13"/>
    <p:sldId id="316" r:id="rId14"/>
    <p:sldId id="317" r:id="rId15"/>
    <p:sldId id="318" r:id="rId16"/>
    <p:sldId id="319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Lesser" initials="DL" lastIdx="2" clrIdx="0">
    <p:extLst>
      <p:ext uri="{19B8F6BF-5375-455C-9EA6-DF929625EA0E}">
        <p15:presenceInfo xmlns:p15="http://schemas.microsoft.com/office/powerpoint/2012/main" userId="24f05bbd1d5ebd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A445A-63E1-4BD5-8CDE-559B791AA216}" v="40" dt="2019-05-05T00:17:46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580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standerfer" userId="1b337ce15d3046a8" providerId="LiveId" clId="{513A445A-63E1-4BD5-8CDE-559B791AA216}"/>
    <pc:docChg chg="undo redo custSel addSld delSld modSld">
      <pc:chgData name="joe standerfer" userId="1b337ce15d3046a8" providerId="LiveId" clId="{513A445A-63E1-4BD5-8CDE-559B791AA216}" dt="2019-05-05T00:18:29.129" v="81" actId="2696"/>
      <pc:docMkLst>
        <pc:docMk/>
      </pc:docMkLst>
      <pc:sldChg chg="addSp modSp">
        <pc:chgData name="joe standerfer" userId="1b337ce15d3046a8" providerId="LiveId" clId="{513A445A-63E1-4BD5-8CDE-559B791AA216}" dt="2019-05-05T00:14:55.655" v="27" actId="1076"/>
        <pc:sldMkLst>
          <pc:docMk/>
          <pc:sldMk cId="4153531223" sldId="320"/>
        </pc:sldMkLst>
        <pc:graphicFrameChg chg="mod">
          <ac:chgData name="joe standerfer" userId="1b337ce15d3046a8" providerId="LiveId" clId="{513A445A-63E1-4BD5-8CDE-559B791AA216}" dt="2019-05-05T00:14:45.058" v="25" actId="1037"/>
          <ac:graphicFrameMkLst>
            <pc:docMk/>
            <pc:sldMk cId="4153531223" sldId="320"/>
            <ac:graphicFrameMk id="3" creationId="{00000000-0000-0000-0000-000000000000}"/>
          </ac:graphicFrameMkLst>
        </pc:graphicFrameChg>
        <pc:picChg chg="add mod">
          <ac:chgData name="joe standerfer" userId="1b337ce15d3046a8" providerId="LiveId" clId="{513A445A-63E1-4BD5-8CDE-559B791AA216}" dt="2019-05-05T00:14:55.655" v="27" actId="1076"/>
          <ac:picMkLst>
            <pc:docMk/>
            <pc:sldMk cId="4153531223" sldId="320"/>
            <ac:picMk id="4" creationId="{3BC0109A-AF8F-4C1D-9FE5-AC5826C2CD88}"/>
          </ac:picMkLst>
        </pc:picChg>
      </pc:sldChg>
      <pc:sldChg chg="addSp delSp modSp">
        <pc:chgData name="joe standerfer" userId="1b337ce15d3046a8" providerId="LiveId" clId="{513A445A-63E1-4BD5-8CDE-559B791AA216}" dt="2019-05-05T00:18:17.030" v="78" actId="1076"/>
        <pc:sldMkLst>
          <pc:docMk/>
          <pc:sldMk cId="4232054341" sldId="321"/>
        </pc:sldMkLst>
        <pc:spChg chg="mod">
          <ac:chgData name="joe standerfer" userId="1b337ce15d3046a8" providerId="LiveId" clId="{513A445A-63E1-4BD5-8CDE-559B791AA216}" dt="2019-05-05T00:18:17.030" v="78" actId="1076"/>
          <ac:spMkLst>
            <pc:docMk/>
            <pc:sldMk cId="4232054341" sldId="321"/>
            <ac:spMk id="2" creationId="{EC0C1A80-D457-4EC9-8BDC-9C74A91D2866}"/>
          </ac:spMkLst>
        </pc:spChg>
        <pc:spChg chg="mod">
          <ac:chgData name="joe standerfer" userId="1b337ce15d3046a8" providerId="LiveId" clId="{513A445A-63E1-4BD5-8CDE-559B791AA216}" dt="2019-05-05T00:15:26.930" v="42" actId="20577"/>
          <ac:spMkLst>
            <pc:docMk/>
            <pc:sldMk cId="4232054341" sldId="321"/>
            <ac:spMk id="13" creationId="{00000000-0000-0000-0000-000000000000}"/>
          </ac:spMkLst>
        </pc:spChg>
        <pc:grpChg chg="add del mod">
          <ac:chgData name="joe standerfer" userId="1b337ce15d3046a8" providerId="LiveId" clId="{513A445A-63E1-4BD5-8CDE-559B791AA216}" dt="2019-05-05T00:17:40.295" v="67"/>
          <ac:grpSpMkLst>
            <pc:docMk/>
            <pc:sldMk cId="4232054341" sldId="321"/>
            <ac:grpSpMk id="6" creationId="{CADF5635-BC62-4C55-8305-A8F5BE5A9B46}"/>
          </ac:grpSpMkLst>
        </pc:grpChg>
        <pc:graphicFrameChg chg="mod">
          <ac:chgData name="joe standerfer" userId="1b337ce15d3046a8" providerId="LiveId" clId="{513A445A-63E1-4BD5-8CDE-559B791AA216}" dt="2019-05-05T00:15:15.899" v="41" actId="1037"/>
          <ac:graphicFrameMkLst>
            <pc:docMk/>
            <pc:sldMk cId="4232054341" sldId="321"/>
            <ac:graphicFrameMk id="3" creationId="{00000000-0000-0000-0000-000000000000}"/>
          </ac:graphicFrameMkLst>
        </pc:graphicFrameChg>
        <pc:picChg chg="add mod ord">
          <ac:chgData name="joe standerfer" userId="1b337ce15d3046a8" providerId="LiveId" clId="{513A445A-63E1-4BD5-8CDE-559B791AA216}" dt="2019-05-05T00:18:07.488" v="76" actId="167"/>
          <ac:picMkLst>
            <pc:docMk/>
            <pc:sldMk cId="4232054341" sldId="321"/>
            <ac:picMk id="4" creationId="{980FB3C1-BE6F-4E4B-90D4-BBE9FBC5DB55}"/>
          </ac:picMkLst>
        </pc:picChg>
        <pc:picChg chg="add del">
          <ac:chgData name="joe standerfer" userId="1b337ce15d3046a8" providerId="LiveId" clId="{513A445A-63E1-4BD5-8CDE-559B791AA216}" dt="2019-05-05T00:18:09.200" v="77" actId="478"/>
          <ac:picMkLst>
            <pc:docMk/>
            <pc:sldMk cId="4232054341" sldId="321"/>
            <ac:picMk id="5" creationId="{9145D55E-C178-487A-B1A3-8C5A79834DB2}"/>
          </ac:picMkLst>
        </pc:picChg>
      </pc:sldChg>
      <pc:sldChg chg="addSp delSp modSp">
        <pc:chgData name="joe standerfer" userId="1b337ce15d3046a8" providerId="LiveId" clId="{513A445A-63E1-4BD5-8CDE-559B791AA216}" dt="2019-05-05T00:17:07.649" v="63" actId="478"/>
        <pc:sldMkLst>
          <pc:docMk/>
          <pc:sldMk cId="2063257227" sldId="322"/>
        </pc:sldMkLst>
        <pc:spChg chg="mod">
          <ac:chgData name="joe standerfer" userId="1b337ce15d3046a8" providerId="LiveId" clId="{513A445A-63E1-4BD5-8CDE-559B791AA216}" dt="2019-05-05T00:15:30.692" v="43" actId="20577"/>
          <ac:spMkLst>
            <pc:docMk/>
            <pc:sldMk cId="2063257227" sldId="322"/>
            <ac:spMk id="13" creationId="{00000000-0000-0000-0000-000000000000}"/>
          </ac:spMkLst>
        </pc:spChg>
        <pc:grpChg chg="add del mod">
          <ac:chgData name="joe standerfer" userId="1b337ce15d3046a8" providerId="LiveId" clId="{513A445A-63E1-4BD5-8CDE-559B791AA216}" dt="2019-05-05T00:16:30.706" v="57"/>
          <ac:grpSpMkLst>
            <pc:docMk/>
            <pc:sldMk cId="2063257227" sldId="322"/>
            <ac:grpSpMk id="6" creationId="{B4603052-02D2-41BF-B8D7-B9D3FB1A295B}"/>
          </ac:grpSpMkLst>
        </pc:grpChg>
        <pc:graphicFrameChg chg="mod">
          <ac:chgData name="joe standerfer" userId="1b337ce15d3046a8" providerId="LiveId" clId="{513A445A-63E1-4BD5-8CDE-559B791AA216}" dt="2019-05-05T00:15:08.570" v="35" actId="1037"/>
          <ac:graphicFrameMkLst>
            <pc:docMk/>
            <pc:sldMk cId="2063257227" sldId="322"/>
            <ac:graphicFrameMk id="3" creationId="{00000000-0000-0000-0000-000000000000}"/>
          </ac:graphicFrameMkLst>
        </pc:graphicFrameChg>
        <pc:picChg chg="add mod ord">
          <ac:chgData name="joe standerfer" userId="1b337ce15d3046a8" providerId="LiveId" clId="{513A445A-63E1-4BD5-8CDE-559B791AA216}" dt="2019-05-05T00:17:05.547" v="62" actId="167"/>
          <ac:picMkLst>
            <pc:docMk/>
            <pc:sldMk cId="2063257227" sldId="322"/>
            <ac:picMk id="4" creationId="{2369E768-4B41-4D89-AFBA-F649EADE7A38}"/>
          </ac:picMkLst>
        </pc:picChg>
        <pc:picChg chg="add del">
          <ac:chgData name="joe standerfer" userId="1b337ce15d3046a8" providerId="LiveId" clId="{513A445A-63E1-4BD5-8CDE-559B791AA216}" dt="2019-05-05T00:17:07.649" v="63" actId="478"/>
          <ac:picMkLst>
            <pc:docMk/>
            <pc:sldMk cId="2063257227" sldId="322"/>
            <ac:picMk id="5" creationId="{F45DA4E6-96DB-4250-B037-441604E08EDC}"/>
          </ac:picMkLst>
        </pc:picChg>
      </pc:sldChg>
      <pc:sldChg chg="add">
        <pc:chgData name="joe standerfer" userId="1b337ce15d3046a8" providerId="LiveId" clId="{513A445A-63E1-4BD5-8CDE-559B791AA216}" dt="2019-05-05T00:13:33.252" v="0"/>
        <pc:sldMkLst>
          <pc:docMk/>
          <pc:sldMk cId="312347104" sldId="324"/>
        </pc:sldMkLst>
      </pc:sldChg>
      <pc:sldChg chg="addSp modSp add del">
        <pc:chgData name="joe standerfer" userId="1b337ce15d3046a8" providerId="LiveId" clId="{513A445A-63E1-4BD5-8CDE-559B791AA216}" dt="2019-05-05T00:18:26.346" v="79" actId="2696"/>
        <pc:sldMkLst>
          <pc:docMk/>
          <pc:sldMk cId="1589070892" sldId="325"/>
        </pc:sldMkLst>
        <pc:spChg chg="mod">
          <ac:chgData name="joe standerfer" userId="1b337ce15d3046a8" providerId="LiveId" clId="{513A445A-63E1-4BD5-8CDE-559B791AA216}" dt="2019-05-05T00:13:47.534" v="2" actId="1076"/>
          <ac:spMkLst>
            <pc:docMk/>
            <pc:sldMk cId="1589070892" sldId="325"/>
            <ac:spMk id="3" creationId="{612E3CF4-E157-4A32-B84D-EE54E327BA14}"/>
          </ac:spMkLst>
        </pc:spChg>
        <pc:spChg chg="mod">
          <ac:chgData name="joe standerfer" userId="1b337ce15d3046a8" providerId="LiveId" clId="{513A445A-63E1-4BD5-8CDE-559B791AA216}" dt="2019-05-05T00:14:02.131" v="5" actId="164"/>
          <ac:spMkLst>
            <pc:docMk/>
            <pc:sldMk cId="1589070892" sldId="325"/>
            <ac:spMk id="18" creationId="{74AB3C21-6386-421F-8B9C-582FB590CBFD}"/>
          </ac:spMkLst>
        </pc:spChg>
        <pc:grpChg chg="add mod">
          <ac:chgData name="joe standerfer" userId="1b337ce15d3046a8" providerId="LiveId" clId="{513A445A-63E1-4BD5-8CDE-559B791AA216}" dt="2019-05-05T00:14:02.131" v="5" actId="164"/>
          <ac:grpSpMkLst>
            <pc:docMk/>
            <pc:sldMk cId="1589070892" sldId="325"/>
            <ac:grpSpMk id="2" creationId="{B864CC72-C61A-421E-833D-A24D604548F6}"/>
          </ac:grpSpMkLst>
        </pc:grpChg>
        <pc:grpChg chg="mod">
          <ac:chgData name="joe standerfer" userId="1b337ce15d3046a8" providerId="LiveId" clId="{513A445A-63E1-4BD5-8CDE-559B791AA216}" dt="2019-05-05T00:14:02.131" v="5" actId="164"/>
          <ac:grpSpMkLst>
            <pc:docMk/>
            <pc:sldMk cId="1589070892" sldId="325"/>
            <ac:grpSpMk id="12" creationId="{C08B66E1-37D5-4DFE-9329-31A8FB419AC3}"/>
          </ac:grpSpMkLst>
        </pc:grpChg>
      </pc:sldChg>
      <pc:sldChg chg="addSp modSp add del">
        <pc:chgData name="joe standerfer" userId="1b337ce15d3046a8" providerId="LiveId" clId="{513A445A-63E1-4BD5-8CDE-559B791AA216}" dt="2019-05-05T00:18:28.258" v="80" actId="2696"/>
        <pc:sldMkLst>
          <pc:docMk/>
          <pc:sldMk cId="1588878415" sldId="326"/>
        </pc:sldMkLst>
        <pc:spChg chg="mod">
          <ac:chgData name="joe standerfer" userId="1b337ce15d3046a8" providerId="LiveId" clId="{513A445A-63E1-4BD5-8CDE-559B791AA216}" dt="2019-05-05T00:15:44.191" v="44" actId="164"/>
          <ac:spMkLst>
            <pc:docMk/>
            <pc:sldMk cId="1588878415" sldId="326"/>
            <ac:spMk id="11" creationId="{023D53DA-B1C1-4192-8715-923B581047A9}"/>
          </ac:spMkLst>
        </pc:spChg>
        <pc:spChg chg="mod">
          <ac:chgData name="joe standerfer" userId="1b337ce15d3046a8" providerId="LiveId" clId="{513A445A-63E1-4BD5-8CDE-559B791AA216}" dt="2019-05-05T00:15:44.191" v="44" actId="164"/>
          <ac:spMkLst>
            <pc:docMk/>
            <pc:sldMk cId="1588878415" sldId="326"/>
            <ac:spMk id="18" creationId="{74AB3C21-6386-421F-8B9C-582FB590CBFD}"/>
          </ac:spMkLst>
        </pc:spChg>
        <pc:grpChg chg="add mod">
          <ac:chgData name="joe standerfer" userId="1b337ce15d3046a8" providerId="LiveId" clId="{513A445A-63E1-4BD5-8CDE-559B791AA216}" dt="2019-05-05T00:15:44.191" v="44" actId="164"/>
          <ac:grpSpMkLst>
            <pc:docMk/>
            <pc:sldMk cId="1588878415" sldId="326"/>
            <ac:grpSpMk id="2" creationId="{68EC05CD-5D6D-4784-B0E6-F48D8925479D}"/>
          </ac:grpSpMkLst>
        </pc:grpChg>
        <pc:grpChg chg="mod">
          <ac:chgData name="joe standerfer" userId="1b337ce15d3046a8" providerId="LiveId" clId="{513A445A-63E1-4BD5-8CDE-559B791AA216}" dt="2019-05-05T00:15:44.191" v="44" actId="164"/>
          <ac:grpSpMkLst>
            <pc:docMk/>
            <pc:sldMk cId="1588878415" sldId="326"/>
            <ac:grpSpMk id="12" creationId="{C08B66E1-37D5-4DFE-9329-31A8FB419AC3}"/>
          </ac:grpSpMkLst>
        </pc:grpChg>
      </pc:sldChg>
      <pc:sldChg chg="addSp modSp add del">
        <pc:chgData name="joe standerfer" userId="1b337ce15d3046a8" providerId="LiveId" clId="{513A445A-63E1-4BD5-8CDE-559B791AA216}" dt="2019-05-05T00:18:29.129" v="81" actId="2696"/>
        <pc:sldMkLst>
          <pc:docMk/>
          <pc:sldMk cId="4226711434" sldId="327"/>
        </pc:sldMkLst>
        <pc:spChg chg="mod">
          <ac:chgData name="joe standerfer" userId="1b337ce15d3046a8" providerId="LiveId" clId="{513A445A-63E1-4BD5-8CDE-559B791AA216}" dt="2019-05-05T00:15:52.454" v="45" actId="164"/>
          <ac:spMkLst>
            <pc:docMk/>
            <pc:sldMk cId="4226711434" sldId="327"/>
            <ac:spMk id="11" creationId="{5BDC561B-1019-44B6-BC6B-0444E184A935}"/>
          </ac:spMkLst>
        </pc:spChg>
        <pc:grpChg chg="add mod">
          <ac:chgData name="joe standerfer" userId="1b337ce15d3046a8" providerId="LiveId" clId="{513A445A-63E1-4BD5-8CDE-559B791AA216}" dt="2019-05-05T00:15:52.454" v="45" actId="164"/>
          <ac:grpSpMkLst>
            <pc:docMk/>
            <pc:sldMk cId="4226711434" sldId="327"/>
            <ac:grpSpMk id="5" creationId="{08651B89-E24C-4842-A1E0-194637B6BE42}"/>
          </ac:grpSpMkLst>
        </pc:grpChg>
        <pc:grpChg chg="mod">
          <ac:chgData name="joe standerfer" userId="1b337ce15d3046a8" providerId="LiveId" clId="{513A445A-63E1-4BD5-8CDE-559B791AA216}" dt="2019-05-05T00:15:52.454" v="45" actId="164"/>
          <ac:grpSpMkLst>
            <pc:docMk/>
            <pc:sldMk cId="4226711434" sldId="327"/>
            <ac:grpSpMk id="7" creationId="{AEAD7E72-8D87-40BC-BFF4-C98DB75A9962}"/>
          </ac:grpSpMkLst>
        </pc:grpChg>
        <pc:grpChg chg="mod">
          <ac:chgData name="joe standerfer" userId="1b337ce15d3046a8" providerId="LiveId" clId="{513A445A-63E1-4BD5-8CDE-559B791AA216}" dt="2019-05-05T00:15:52.454" v="45" actId="164"/>
          <ac:grpSpMkLst>
            <pc:docMk/>
            <pc:sldMk cId="4226711434" sldId="327"/>
            <ac:grpSpMk id="12" creationId="{C08B66E1-37D5-4DFE-9329-31A8FB419AC3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Encourage Connections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2E8498-CC81-452F-A895-08F3845AA347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Own an old phone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Long-time customers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Increase Engagement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00F5A8-A0EF-4111-9D86-004317B4F49E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Highlight top 5 contacts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Move from Group 13 (6.5% churn) to Group 12 (2.3% churn)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Offer half off next three months if they have &gt;5 calls per month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B0BE4BBB-412F-4660-A507-4CD321414697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Almost never make calls (&lt;1 minute/month)</a:t>
          </a:r>
        </a:p>
      </dgm:t>
    </dgm:pt>
    <dgm:pt modelId="{E0D11EC6-886C-431D-9690-FC4A3D4D44DA}" type="parTrans" cxnId="{15C2240C-464B-4357-ADBA-C41843DB5A2F}">
      <dgm:prSet/>
      <dgm:spPr/>
      <dgm:t>
        <a:bodyPr/>
        <a:lstStyle/>
        <a:p>
          <a:endParaRPr lang="en-US"/>
        </a:p>
      </dgm:t>
    </dgm:pt>
    <dgm:pt modelId="{95B95A11-3455-413E-B050-FF1F1C593273}" type="sibTrans" cxnId="{15C2240C-464B-4357-ADBA-C41843DB5A2F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Generate $$xxx extra lifetime value</a:t>
          </a:r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15C2240C-464B-4357-ADBA-C41843DB5A2F}" srcId="{FB986F71-3126-4196-BD30-74AEDC39A1CA}" destId="{B0BE4BBB-412F-4660-A507-4CD321414697}" srcOrd="2" destOrd="0" parTransId="{E0D11EC6-886C-431D-9690-FC4A3D4D44DA}" sibTransId="{95B95A11-3455-413E-B050-FF1F1C593273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96D055BB-99BE-49D3-8051-71D413AB43D4}" type="presOf" srcId="{B0BE4BBB-412F-4660-A507-4CD321414697}" destId="{BFE859F2-A9E8-4F95-9161-8EC68F2D30C4}" srcOrd="1" destOrd="2" presId="urn:microsoft.com/office/officeart/2005/8/layout/hProcess4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141CEAC1-A9AE-4E08-8006-C4154FD87C41}" type="presOf" srcId="{B0BE4BBB-412F-4660-A507-4CD321414697}" destId="{96015622-8A46-45CF-A72A-2856B699B374}" srcOrd="0" destOrd="2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Offer new device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2E8498-CC81-452F-A895-08F3845AA347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Own an old phone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Relatively new customers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Refresh their user profile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00F5A8-A0EF-4111-9D86-004317B4F49E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Offer them a new device or $150 credit on a new phone if they renew their contract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Move from Group 7 (3.6% churn) to mostly Groups 9, 16, 17 (1.6%, 0.7% and 1.2% churn)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Generate $$xxx extra lifetime value</a:t>
          </a:r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Offer Gift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2E8498-CC81-452F-A895-08F3845AA347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Own an newer phone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Mid-range customer longevity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Renew Customer Mindset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00F5A8-A0EF-4111-9D86-004317B4F49E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Offer $50 prepaid visa gift card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Move from Group 11 (2.5% churn) to mostly Groups 9, 16, 17 (1.6%, 0.7% and 1.2% churn)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Make them feel like a new customer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Generate $$xxx extra lifetime value</a:t>
          </a:r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26734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Own an old phone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Long-time customers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Almost never make calls (&lt;1 minute/month)</a:t>
          </a:r>
        </a:p>
      </dsp:txBody>
      <dsp:txXfrm>
        <a:off x="79148" y="1237705"/>
        <a:ext cx="2656621" cy="1684729"/>
      </dsp:txXfrm>
    </dsp:sp>
    <dsp:sp modelId="{6A63D16E-EEE6-4267-97EA-5AD7D2BC4E84}">
      <dsp:nvSpPr>
        <dsp:cNvPr id="0" name=""/>
        <dsp:cNvSpPr/>
      </dsp:nvSpPr>
      <dsp:spPr>
        <a:xfrm>
          <a:off x="1561380" y="1665915"/>
          <a:ext cx="3136711" cy="3136711"/>
        </a:xfrm>
        <a:prstGeom prst="leftCircularArrow">
          <a:avLst>
            <a:gd name="adj1" fmla="val 3444"/>
            <a:gd name="adj2" fmla="val 426688"/>
            <a:gd name="adj3" fmla="val 2202198"/>
            <a:gd name="adj4" fmla="val 9024489"/>
            <a:gd name="adj5" fmla="val 401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640390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Encourage Connections</a:t>
          </a:r>
        </a:p>
      </dsp:txBody>
      <dsp:txXfrm>
        <a:off x="668980" y="3003438"/>
        <a:ext cx="2397441" cy="918942"/>
      </dsp:txXfrm>
    </dsp:sp>
    <dsp:sp modelId="{E83793B4-2C5C-4D90-82FA-E5EE4745664D}">
      <dsp:nvSpPr>
        <dsp:cNvPr id="0" name=""/>
        <dsp:cNvSpPr/>
      </dsp:nvSpPr>
      <dsp:spPr>
        <a:xfrm>
          <a:off x="3609361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Highlight top 5 contacts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Offer half off next three months if they have &gt;5 calls per month</a:t>
          </a:r>
        </a:p>
      </dsp:txBody>
      <dsp:txXfrm>
        <a:off x="3661775" y="1725766"/>
        <a:ext cx="2656621" cy="1684729"/>
      </dsp:txXfrm>
    </dsp:sp>
    <dsp:sp modelId="{DC2A0ADB-DCE3-4BF4-9952-0394865777AC}">
      <dsp:nvSpPr>
        <dsp:cNvPr id="0" name=""/>
        <dsp:cNvSpPr/>
      </dsp:nvSpPr>
      <dsp:spPr>
        <a:xfrm>
          <a:off x="5120995" y="-243730"/>
          <a:ext cx="3489563" cy="3489563"/>
        </a:xfrm>
        <a:prstGeom prst="circularArrow">
          <a:avLst>
            <a:gd name="adj1" fmla="val 3095"/>
            <a:gd name="adj2" fmla="val 380391"/>
            <a:gd name="adj3" fmla="val 19444098"/>
            <a:gd name="adj4" fmla="val 12575511"/>
            <a:gd name="adj5" fmla="val 361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223016" y="697230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Increase Engagement</a:t>
          </a:r>
        </a:p>
      </dsp:txBody>
      <dsp:txXfrm>
        <a:off x="4251606" y="725820"/>
        <a:ext cx="2397441" cy="918942"/>
      </dsp:txXfrm>
    </dsp:sp>
    <dsp:sp modelId="{69C28D3B-E083-42DF-9EA0-916CA12125A9}">
      <dsp:nvSpPr>
        <dsp:cNvPr id="0" name=""/>
        <dsp:cNvSpPr/>
      </dsp:nvSpPr>
      <dsp:spPr>
        <a:xfrm>
          <a:off x="7191988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Move from Group 13 (6.5% churn) to Group 12 (2.3% churn)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Generate $$xxx extra lifetime value</a:t>
          </a:r>
        </a:p>
      </dsp:txBody>
      <dsp:txXfrm>
        <a:off x="7244402" y="1237705"/>
        <a:ext cx="2656621" cy="1684729"/>
      </dsp:txXfrm>
    </dsp:sp>
    <dsp:sp modelId="{047F5837-10E2-4FFC-A492-DB8A19EF48CA}">
      <dsp:nvSpPr>
        <dsp:cNvPr id="0" name=""/>
        <dsp:cNvSpPr/>
      </dsp:nvSpPr>
      <dsp:spPr>
        <a:xfrm>
          <a:off x="7805643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sp:txBody>
      <dsp:txXfrm>
        <a:off x="7834233" y="3003438"/>
        <a:ext cx="2397441" cy="918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26734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Own an old phone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Relatively new customers</a:t>
          </a:r>
        </a:p>
      </dsp:txBody>
      <dsp:txXfrm>
        <a:off x="79148" y="1237705"/>
        <a:ext cx="2656621" cy="1684729"/>
      </dsp:txXfrm>
    </dsp:sp>
    <dsp:sp modelId="{6A63D16E-EEE6-4267-97EA-5AD7D2BC4E84}">
      <dsp:nvSpPr>
        <dsp:cNvPr id="0" name=""/>
        <dsp:cNvSpPr/>
      </dsp:nvSpPr>
      <dsp:spPr>
        <a:xfrm>
          <a:off x="1561380" y="1665915"/>
          <a:ext cx="3136711" cy="3136711"/>
        </a:xfrm>
        <a:prstGeom prst="leftCircularArrow">
          <a:avLst>
            <a:gd name="adj1" fmla="val 3444"/>
            <a:gd name="adj2" fmla="val 426688"/>
            <a:gd name="adj3" fmla="val 2202198"/>
            <a:gd name="adj4" fmla="val 9024489"/>
            <a:gd name="adj5" fmla="val 401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640390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Offer new device</a:t>
          </a:r>
        </a:p>
      </dsp:txBody>
      <dsp:txXfrm>
        <a:off x="668980" y="3003438"/>
        <a:ext cx="2397441" cy="918942"/>
      </dsp:txXfrm>
    </dsp:sp>
    <dsp:sp modelId="{E83793B4-2C5C-4D90-82FA-E5EE4745664D}">
      <dsp:nvSpPr>
        <dsp:cNvPr id="0" name=""/>
        <dsp:cNvSpPr/>
      </dsp:nvSpPr>
      <dsp:spPr>
        <a:xfrm>
          <a:off x="3609361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Offer them a new device or $150 credit on a new phone if they renew their contract</a:t>
          </a:r>
        </a:p>
      </dsp:txBody>
      <dsp:txXfrm>
        <a:off x="3661775" y="1725766"/>
        <a:ext cx="2656621" cy="1684729"/>
      </dsp:txXfrm>
    </dsp:sp>
    <dsp:sp modelId="{DC2A0ADB-DCE3-4BF4-9952-0394865777AC}">
      <dsp:nvSpPr>
        <dsp:cNvPr id="0" name=""/>
        <dsp:cNvSpPr/>
      </dsp:nvSpPr>
      <dsp:spPr>
        <a:xfrm>
          <a:off x="5120995" y="-243730"/>
          <a:ext cx="3489563" cy="3489563"/>
        </a:xfrm>
        <a:prstGeom prst="circularArrow">
          <a:avLst>
            <a:gd name="adj1" fmla="val 3095"/>
            <a:gd name="adj2" fmla="val 380391"/>
            <a:gd name="adj3" fmla="val 19444098"/>
            <a:gd name="adj4" fmla="val 12575511"/>
            <a:gd name="adj5" fmla="val 361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223016" y="697230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Refresh their user profile</a:t>
          </a:r>
        </a:p>
      </dsp:txBody>
      <dsp:txXfrm>
        <a:off x="4251606" y="725820"/>
        <a:ext cx="2397441" cy="918942"/>
      </dsp:txXfrm>
    </dsp:sp>
    <dsp:sp modelId="{69C28D3B-E083-42DF-9EA0-916CA12125A9}">
      <dsp:nvSpPr>
        <dsp:cNvPr id="0" name=""/>
        <dsp:cNvSpPr/>
      </dsp:nvSpPr>
      <dsp:spPr>
        <a:xfrm>
          <a:off x="7191988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Move from Group 7 (3.6% churn) to mostly Groups 9, 16, 17 (1.6%, 0.7% and 1.2% churn)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Generate $$xxx extra lifetime value</a:t>
          </a:r>
        </a:p>
      </dsp:txBody>
      <dsp:txXfrm>
        <a:off x="7244402" y="1237705"/>
        <a:ext cx="2656621" cy="1684729"/>
      </dsp:txXfrm>
    </dsp:sp>
    <dsp:sp modelId="{047F5837-10E2-4FFC-A492-DB8A19EF48CA}">
      <dsp:nvSpPr>
        <dsp:cNvPr id="0" name=""/>
        <dsp:cNvSpPr/>
      </dsp:nvSpPr>
      <dsp:spPr>
        <a:xfrm>
          <a:off x="7805643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sp:txBody>
      <dsp:txXfrm>
        <a:off x="7834233" y="3003438"/>
        <a:ext cx="2397441" cy="918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26734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Own an newer phone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Mid-range customer longevity</a:t>
          </a:r>
        </a:p>
      </dsp:txBody>
      <dsp:txXfrm>
        <a:off x="79148" y="1237705"/>
        <a:ext cx="2656621" cy="1684729"/>
      </dsp:txXfrm>
    </dsp:sp>
    <dsp:sp modelId="{6A63D16E-EEE6-4267-97EA-5AD7D2BC4E84}">
      <dsp:nvSpPr>
        <dsp:cNvPr id="0" name=""/>
        <dsp:cNvSpPr/>
      </dsp:nvSpPr>
      <dsp:spPr>
        <a:xfrm>
          <a:off x="1561380" y="1665915"/>
          <a:ext cx="3136711" cy="3136711"/>
        </a:xfrm>
        <a:prstGeom prst="leftCircularArrow">
          <a:avLst>
            <a:gd name="adj1" fmla="val 3444"/>
            <a:gd name="adj2" fmla="val 426688"/>
            <a:gd name="adj3" fmla="val 2202198"/>
            <a:gd name="adj4" fmla="val 9024489"/>
            <a:gd name="adj5" fmla="val 401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640390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Offer Gift</a:t>
          </a:r>
        </a:p>
      </dsp:txBody>
      <dsp:txXfrm>
        <a:off x="668980" y="3003438"/>
        <a:ext cx="2397441" cy="918942"/>
      </dsp:txXfrm>
    </dsp:sp>
    <dsp:sp modelId="{E83793B4-2C5C-4D90-82FA-E5EE4745664D}">
      <dsp:nvSpPr>
        <dsp:cNvPr id="0" name=""/>
        <dsp:cNvSpPr/>
      </dsp:nvSpPr>
      <dsp:spPr>
        <a:xfrm>
          <a:off x="3609361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Offer $50 prepaid visa gift card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Make them feel like a new customer</a:t>
          </a:r>
        </a:p>
      </dsp:txBody>
      <dsp:txXfrm>
        <a:off x="3661775" y="1725766"/>
        <a:ext cx="2656621" cy="1684729"/>
      </dsp:txXfrm>
    </dsp:sp>
    <dsp:sp modelId="{DC2A0ADB-DCE3-4BF4-9952-0394865777AC}">
      <dsp:nvSpPr>
        <dsp:cNvPr id="0" name=""/>
        <dsp:cNvSpPr/>
      </dsp:nvSpPr>
      <dsp:spPr>
        <a:xfrm>
          <a:off x="5120995" y="-243730"/>
          <a:ext cx="3489563" cy="3489563"/>
        </a:xfrm>
        <a:prstGeom prst="circularArrow">
          <a:avLst>
            <a:gd name="adj1" fmla="val 3095"/>
            <a:gd name="adj2" fmla="val 380391"/>
            <a:gd name="adj3" fmla="val 19444098"/>
            <a:gd name="adj4" fmla="val 12575511"/>
            <a:gd name="adj5" fmla="val 361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223016" y="697230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Renew Customer Mindset</a:t>
          </a:r>
        </a:p>
      </dsp:txBody>
      <dsp:txXfrm>
        <a:off x="4251606" y="725820"/>
        <a:ext cx="2397441" cy="918942"/>
      </dsp:txXfrm>
    </dsp:sp>
    <dsp:sp modelId="{69C28D3B-E083-42DF-9EA0-916CA12125A9}">
      <dsp:nvSpPr>
        <dsp:cNvPr id="0" name=""/>
        <dsp:cNvSpPr/>
      </dsp:nvSpPr>
      <dsp:spPr>
        <a:xfrm>
          <a:off x="7191988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Move from Group 11 (2.5% churn) to mostly Groups 9, 16, 17 (1.6%, 0.7% and 1.2% churn)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Generate $$xxx extra lifetime value</a:t>
          </a:r>
        </a:p>
      </dsp:txBody>
      <dsp:txXfrm>
        <a:off x="7244402" y="1237705"/>
        <a:ext cx="2656621" cy="1684729"/>
      </dsp:txXfrm>
    </dsp:sp>
    <dsp:sp modelId="{047F5837-10E2-4FFC-A492-DB8A19EF48CA}">
      <dsp:nvSpPr>
        <dsp:cNvPr id="0" name=""/>
        <dsp:cNvSpPr/>
      </dsp:nvSpPr>
      <dsp:spPr>
        <a:xfrm>
          <a:off x="7805643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sp:txBody>
      <dsp:txXfrm>
        <a:off x="7834233" y="3003438"/>
        <a:ext cx="2397441" cy="9189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3F41C87-7AD9-4845-A077-840E4A0F3F0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Marketing Analytics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Cell2Cell Part 2: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Retention Campaign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Joseph Standerfer, Daniel Lesser, Jasmine kaur, spriha gupta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Cell2Cell’s Customer Retention Challenges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Every month 2% of Cell2Cell’s customers leave the wireless provider for another company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models can accurately reflect the customer base of Cell2Cell?</a:t>
            </a:r>
          </a:p>
          <a:p>
            <a:endParaRPr lang="en-US" dirty="0"/>
          </a:p>
          <a:p>
            <a:r>
              <a:rPr lang="en-US" dirty="0"/>
              <a:t> What marketing campaigns can be used to increase customer retention and drive increased revenue?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6900" y="762000"/>
            <a:ext cx="4576810" cy="762000"/>
          </a:xfrm>
        </p:spPr>
        <p:txBody>
          <a:bodyPr/>
          <a:lstStyle/>
          <a:p>
            <a:r>
              <a:rPr lang="en-US" dirty="0"/>
              <a:t>Decision Tree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83775" y="1905000"/>
            <a:ext cx="4572000" cy="4114801"/>
          </a:xfrm>
        </p:spPr>
        <p:txBody>
          <a:bodyPr/>
          <a:lstStyle/>
          <a:p>
            <a:r>
              <a:rPr lang="en-US" sz="2800" dirty="0"/>
              <a:t>Three potential targets for our marketing campaign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Infrequent Users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New user with Old Equipment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Frequent phone swapper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3C61B0-4487-4D42-8DD2-8C03FA6F4E88}"/>
              </a:ext>
            </a:extLst>
          </p:cNvPr>
          <p:cNvGrpSpPr/>
          <p:nvPr/>
        </p:nvGrpSpPr>
        <p:grpSpPr>
          <a:xfrm>
            <a:off x="5103812" y="533400"/>
            <a:ext cx="6565498" cy="5334000"/>
            <a:chOff x="5256212" y="838200"/>
            <a:chExt cx="6324600" cy="5105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B66E1-37D5-4DFE-9329-31A8FB419AC3}"/>
                </a:ext>
              </a:extLst>
            </p:cNvPr>
            <p:cNvGrpSpPr/>
            <p:nvPr/>
          </p:nvGrpSpPr>
          <p:grpSpPr>
            <a:xfrm>
              <a:off x="5256212" y="838200"/>
              <a:ext cx="6324600" cy="5105400"/>
              <a:chOff x="5103813" y="609600"/>
              <a:chExt cx="6629400" cy="480060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12E3CF4-E157-4A32-B84D-EE54E327BA14}"/>
                  </a:ext>
                </a:extLst>
              </p:cNvPr>
              <p:cNvSpPr/>
              <p:nvPr/>
            </p:nvSpPr>
            <p:spPr>
              <a:xfrm>
                <a:off x="5103813" y="609600"/>
                <a:ext cx="6629400" cy="4800600"/>
              </a:xfrm>
              <a:prstGeom prst="roundRect">
                <a:avLst>
                  <a:gd name="adj" fmla="val 7543"/>
                </a:avLst>
              </a:prstGeom>
              <a:solidFill>
                <a:schemeClr val="tx1"/>
              </a:solidFill>
              <a:ln w="82550" cap="flat" cmpd="thickThin">
                <a:gradFill>
                  <a:gsLst>
                    <a:gs pos="0">
                      <a:schemeClr val="accent3"/>
                    </a:gs>
                    <a:gs pos="33000">
                      <a:schemeClr val="bg2">
                        <a:lumMod val="50000"/>
                        <a:lumOff val="50000"/>
                      </a:schemeClr>
                    </a:gs>
                    <a:gs pos="71000">
                      <a:schemeClr val="bg2">
                        <a:lumMod val="75000"/>
                        <a:lumOff val="25000"/>
                      </a:schemeClr>
                    </a:gs>
                    <a:gs pos="100000">
                      <a:schemeClr val="accent3"/>
                    </a:gs>
                  </a:gsLst>
                  <a:lin ang="5400000" scaled="1"/>
                </a:gra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CC97478-21CC-45D8-8ACD-E0A11093CF17}"/>
                  </a:ext>
                </a:extLst>
              </p:cNvPr>
              <p:cNvGrpSpPr/>
              <p:nvPr/>
            </p:nvGrpSpPr>
            <p:grpSpPr>
              <a:xfrm>
                <a:off x="5236734" y="1150150"/>
                <a:ext cx="6363558" cy="3726650"/>
                <a:chOff x="5236734" y="609600"/>
                <a:chExt cx="6363558" cy="3726650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FC6818CB-1273-436F-8913-BE42B00D33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236734" y="609600"/>
                  <a:ext cx="6363558" cy="3726650"/>
                </a:xfrm>
                <a:prstGeom prst="rect">
                  <a:avLst/>
                </a:prstGeom>
              </p:spPr>
            </p:pic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9BDF47C6-218F-4162-80CC-03D0986CE82D}"/>
                    </a:ext>
                  </a:extLst>
                </p:cNvPr>
                <p:cNvSpPr/>
                <p:nvPr/>
              </p:nvSpPr>
              <p:spPr>
                <a:xfrm>
                  <a:off x="10658904" y="2286000"/>
                  <a:ext cx="889713" cy="343292"/>
                </a:xfrm>
                <a:prstGeom prst="roundRect">
                  <a:avLst>
                    <a:gd name="adj" fmla="val 27922"/>
                  </a:avLst>
                </a:prstGeom>
                <a:solidFill>
                  <a:schemeClr val="accent3">
                    <a:alpha val="20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F6C31AC1-C88C-428F-8D6E-169EA8C9C5DD}"/>
                    </a:ext>
                  </a:extLst>
                </p:cNvPr>
                <p:cNvSpPr/>
                <p:nvPr/>
              </p:nvSpPr>
              <p:spPr>
                <a:xfrm>
                  <a:off x="10209212" y="3085708"/>
                  <a:ext cx="762000" cy="343292"/>
                </a:xfrm>
                <a:prstGeom prst="roundRect">
                  <a:avLst>
                    <a:gd name="adj" fmla="val 27922"/>
                  </a:avLst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D19C6AF-4893-4E14-8FA0-4AD45A71FD9C}"/>
                </a:ext>
              </a:extLst>
            </p:cNvPr>
            <p:cNvSpPr/>
            <p:nvPr/>
          </p:nvSpPr>
          <p:spPr>
            <a:xfrm>
              <a:off x="10121000" y="4046392"/>
              <a:ext cx="732847" cy="365088"/>
            </a:xfrm>
            <a:prstGeom prst="roundRect">
              <a:avLst>
                <a:gd name="adj" fmla="val 27922"/>
              </a:avLst>
            </a:prstGeom>
            <a:solidFill>
              <a:schemeClr val="accent1">
                <a:alpha val="20000"/>
              </a:schemeClr>
            </a:solidFill>
            <a:ln w="3810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7701781-5D7C-46D0-A8F0-DC795B4E6F01}"/>
                </a:ext>
              </a:extLst>
            </p:cNvPr>
            <p:cNvSpPr/>
            <p:nvPr/>
          </p:nvSpPr>
          <p:spPr>
            <a:xfrm>
              <a:off x="8452996" y="4046392"/>
              <a:ext cx="746762" cy="365088"/>
            </a:xfrm>
            <a:prstGeom prst="roundRect">
              <a:avLst>
                <a:gd name="adj" fmla="val 27922"/>
              </a:avLst>
            </a:prstGeom>
            <a:solidFill>
              <a:schemeClr val="accent4">
                <a:alpha val="2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34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50912" y="73152"/>
            <a:ext cx="9144001" cy="1371600"/>
          </a:xfrm>
        </p:spPr>
        <p:txBody>
          <a:bodyPr/>
          <a:lstStyle/>
          <a:p>
            <a:r>
              <a:rPr lang="en-US" dirty="0"/>
              <a:t>Promotional Program for Group 13: Infrequent Users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21720"/>
              </p:ext>
            </p:extLst>
          </p:nvPr>
        </p:nvGraphicFramePr>
        <p:xfrm>
          <a:off x="531812" y="1752600"/>
          <a:ext cx="10287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C0C1A80-D457-4EC9-8BDC-9C74A91D2866}"/>
              </a:ext>
            </a:extLst>
          </p:cNvPr>
          <p:cNvSpPr/>
          <p:nvPr/>
        </p:nvSpPr>
        <p:spPr>
          <a:xfrm>
            <a:off x="8304212" y="3962400"/>
            <a:ext cx="2362202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Please fill in LTV </a:t>
            </a:r>
            <a:r>
              <a:rPr lang="en-US" dirty="0" err="1">
                <a:solidFill>
                  <a:schemeClr val="bg1"/>
                </a:solidFill>
              </a:rPr>
              <a:t>Spriha</a:t>
            </a:r>
            <a:r>
              <a:rPr lang="en-US" dirty="0">
                <a:solidFill>
                  <a:schemeClr val="bg1"/>
                </a:solidFill>
              </a:rPr>
              <a:t>/Jasmine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0109A-AF8F-4C1D-9FE5-AC5826C2C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412" y="73152"/>
            <a:ext cx="2947858" cy="24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3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0FB3C1-BE6F-4E4B-90D4-BBE9FBC5D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12" y="73152"/>
            <a:ext cx="2951311" cy="2404872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50912" y="73152"/>
            <a:ext cx="9144001" cy="1371600"/>
          </a:xfrm>
        </p:spPr>
        <p:txBody>
          <a:bodyPr/>
          <a:lstStyle/>
          <a:p>
            <a:r>
              <a:rPr lang="en-US" dirty="0"/>
              <a:t>Promotional Program for Group 7: </a:t>
            </a:r>
            <a:br>
              <a:rPr lang="en-US" dirty="0"/>
            </a:br>
            <a:r>
              <a:rPr lang="en-US" dirty="0"/>
              <a:t>New User with Old Equipment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78461"/>
              </p:ext>
            </p:extLst>
          </p:nvPr>
        </p:nvGraphicFramePr>
        <p:xfrm>
          <a:off x="531812" y="1752600"/>
          <a:ext cx="10287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C0C1A80-D457-4EC9-8BDC-9C74A91D2866}"/>
              </a:ext>
            </a:extLst>
          </p:cNvPr>
          <p:cNvSpPr/>
          <p:nvPr/>
        </p:nvSpPr>
        <p:spPr>
          <a:xfrm>
            <a:off x="8151812" y="4076700"/>
            <a:ext cx="2362202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Please fill in LTV </a:t>
            </a:r>
            <a:r>
              <a:rPr lang="en-US" dirty="0" err="1">
                <a:solidFill>
                  <a:schemeClr val="bg1"/>
                </a:solidFill>
              </a:rPr>
              <a:t>Spriha</a:t>
            </a:r>
            <a:r>
              <a:rPr lang="en-US" dirty="0">
                <a:solidFill>
                  <a:schemeClr val="bg1"/>
                </a:solidFill>
              </a:rPr>
              <a:t>/Jasmine</a:t>
            </a:r>
          </a:p>
        </p:txBody>
      </p:sp>
    </p:spTree>
    <p:extLst>
      <p:ext uri="{BB962C8B-B14F-4D97-AF65-F5344CB8AC3E}">
        <p14:creationId xmlns:p14="http://schemas.microsoft.com/office/powerpoint/2010/main" val="423205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69E768-4B41-4D89-AFBA-F649EADE7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12" y="82579"/>
            <a:ext cx="2951310" cy="2404872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50912" y="73152"/>
            <a:ext cx="9144001" cy="1371600"/>
          </a:xfrm>
        </p:spPr>
        <p:txBody>
          <a:bodyPr/>
          <a:lstStyle/>
          <a:p>
            <a:r>
              <a:rPr lang="en-US" dirty="0"/>
              <a:t>Promotional Program for Group 11: </a:t>
            </a:r>
            <a:br>
              <a:rPr lang="en-US" dirty="0"/>
            </a:br>
            <a:r>
              <a:rPr lang="en-US" dirty="0"/>
              <a:t>Frequent Phone Swapper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681993"/>
              </p:ext>
            </p:extLst>
          </p:nvPr>
        </p:nvGraphicFramePr>
        <p:xfrm>
          <a:off x="531812" y="1752600"/>
          <a:ext cx="10287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C0C1A80-D457-4EC9-8BDC-9C74A91D2866}"/>
              </a:ext>
            </a:extLst>
          </p:cNvPr>
          <p:cNvSpPr/>
          <p:nvPr/>
        </p:nvSpPr>
        <p:spPr>
          <a:xfrm>
            <a:off x="8532812" y="4267200"/>
            <a:ext cx="2362202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Please fill in LTV </a:t>
            </a:r>
            <a:r>
              <a:rPr lang="en-US" dirty="0" err="1">
                <a:solidFill>
                  <a:schemeClr val="bg1"/>
                </a:solidFill>
              </a:rPr>
              <a:t>Spriha</a:t>
            </a:r>
            <a:r>
              <a:rPr lang="en-US" dirty="0">
                <a:solidFill>
                  <a:schemeClr val="bg1"/>
                </a:solidFill>
              </a:rPr>
              <a:t>/Jasmine</a:t>
            </a:r>
          </a:p>
        </p:txBody>
      </p:sp>
    </p:spTree>
    <p:extLst>
      <p:ext uri="{BB962C8B-B14F-4D97-AF65-F5344CB8AC3E}">
        <p14:creationId xmlns:p14="http://schemas.microsoft.com/office/powerpoint/2010/main" val="20632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2438400"/>
            <a:ext cx="9144001" cy="1371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Slides Below can be deleted: left in for templating purposes</a:t>
            </a:r>
          </a:p>
        </p:txBody>
      </p:sp>
    </p:spTree>
    <p:extLst>
      <p:ext uri="{BB962C8B-B14F-4D97-AF65-F5344CB8AC3E}">
        <p14:creationId xmlns:p14="http://schemas.microsoft.com/office/powerpoint/2010/main" val="285615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Title and Content Layout with Chart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32165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59</TotalTime>
  <Words>415</Words>
  <Application>Microsoft Office PowerPoint</Application>
  <PresentationFormat>Custom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Digital Blue Tunnel 16x9</vt:lpstr>
      <vt:lpstr>Marketing Analytics Cell2Cell Part 2: Retention Campaign</vt:lpstr>
      <vt:lpstr>Cell2Cell’s Customer Retention Challenges</vt:lpstr>
      <vt:lpstr>Decision Tree Model</vt:lpstr>
      <vt:lpstr>Promotional Program for Group 13: Infrequent Users</vt:lpstr>
      <vt:lpstr>Promotional Program for Group 7:  New User with Old Equipment</vt:lpstr>
      <vt:lpstr>Promotional Program for Group 11:  Frequent Phone Swapper</vt:lpstr>
      <vt:lpstr>Slides Below can be deleted: left in for templating purposes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Analytics Cell2Cell Part 2: Retention Campaign</dc:title>
  <dc:creator>Daniel Lesser</dc:creator>
  <cp:lastModifiedBy>joe standerfer</cp:lastModifiedBy>
  <cp:revision>8</cp:revision>
  <dcterms:created xsi:type="dcterms:W3CDTF">2019-05-04T23:13:57Z</dcterms:created>
  <dcterms:modified xsi:type="dcterms:W3CDTF">2019-05-05T00:18:35Z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