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7" r:id="rId1"/>
  </p:sldMasterIdLst>
  <p:sldIdLst>
    <p:sldId id="263" r:id="rId2"/>
    <p:sldId id="266" r:id="rId3"/>
    <p:sldId id="264" r:id="rId4"/>
    <p:sldId id="271" r:id="rId5"/>
    <p:sldId id="272" r:id="rId6"/>
    <p:sldId id="273" r:id="rId7"/>
    <p:sldId id="267" r:id="rId8"/>
    <p:sldId id="274" r:id="rId9"/>
    <p:sldId id="270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5749CF-ED44-415E-9A63-93B5FCDF886D}" v="1" dt="2019-04-29T18:05:17.92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44" autoAdjust="0"/>
    <p:restoredTop sz="94954" autoAdjust="0"/>
  </p:normalViewPr>
  <p:slideViewPr>
    <p:cSldViewPr snapToGrid="0">
      <p:cViewPr varScale="1">
        <p:scale>
          <a:sx n="109" d="100"/>
          <a:sy n="109" d="100"/>
        </p:scale>
        <p:origin x="164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e standerfer" userId="1b337ce15d3046a8" providerId="LiveId" clId="{195749CF-ED44-415E-9A63-93B5FCDF886D}"/>
    <pc:docChg chg="custSel modSld">
      <pc:chgData name="joe standerfer" userId="1b337ce15d3046a8" providerId="LiveId" clId="{195749CF-ED44-415E-9A63-93B5FCDF886D}" dt="2019-04-29T18:05:31.559" v="7" actId="1076"/>
      <pc:docMkLst>
        <pc:docMk/>
      </pc:docMkLst>
      <pc:sldChg chg="addSp delSp modSp">
        <pc:chgData name="joe standerfer" userId="1b337ce15d3046a8" providerId="LiveId" clId="{195749CF-ED44-415E-9A63-93B5FCDF886D}" dt="2019-04-29T18:05:31.559" v="7" actId="1076"/>
        <pc:sldMkLst>
          <pc:docMk/>
          <pc:sldMk cId="3062031602" sldId="267"/>
        </pc:sldMkLst>
        <pc:picChg chg="del">
          <ac:chgData name="joe standerfer" userId="1b337ce15d3046a8" providerId="LiveId" clId="{195749CF-ED44-415E-9A63-93B5FCDF886D}" dt="2019-04-29T18:05:16.922" v="0" actId="478"/>
          <ac:picMkLst>
            <pc:docMk/>
            <pc:sldMk cId="3062031602" sldId="267"/>
            <ac:picMk id="4" creationId="{BE72347B-FAF6-49F2-AFA7-EBBE20CCA84B}"/>
          </ac:picMkLst>
        </pc:picChg>
        <pc:picChg chg="add mod">
          <ac:chgData name="joe standerfer" userId="1b337ce15d3046a8" providerId="LiveId" clId="{195749CF-ED44-415E-9A63-93B5FCDF886D}" dt="2019-04-29T18:05:31.559" v="7" actId="1076"/>
          <ac:picMkLst>
            <pc:docMk/>
            <pc:sldMk cId="3062031602" sldId="267"/>
            <ac:picMk id="5" creationId="{F0230D5A-7BE1-4B5B-B383-8C852C296DE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1001D-5247-44CD-AF32-1CB9476F8346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D1534-7DF6-43E4-BB30-9804D41E7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218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1001D-5247-44CD-AF32-1CB9476F8346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D1534-7DF6-43E4-BB30-9804D41E7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174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1001D-5247-44CD-AF32-1CB9476F8346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D1534-7DF6-43E4-BB30-9804D41E7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2818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1001D-5247-44CD-AF32-1CB9476F8346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D1534-7DF6-43E4-BB30-9804D41E7FF2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090879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1001D-5247-44CD-AF32-1CB9476F8346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D1534-7DF6-43E4-BB30-9804D41E7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7913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1001D-5247-44CD-AF32-1CB9476F8346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D1534-7DF6-43E4-BB30-9804D41E7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5951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1001D-5247-44CD-AF32-1CB9476F8346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D1534-7DF6-43E4-BB30-9804D41E7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3934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1001D-5247-44CD-AF32-1CB9476F8346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D1534-7DF6-43E4-BB30-9804D41E7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0041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1001D-5247-44CD-AF32-1CB9476F8346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D1534-7DF6-43E4-BB30-9804D41E7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074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1001D-5247-44CD-AF32-1CB9476F8346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D1534-7DF6-43E4-BB30-9804D41E7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707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1001D-5247-44CD-AF32-1CB9476F8346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D1534-7DF6-43E4-BB30-9804D41E7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629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1001D-5247-44CD-AF32-1CB9476F8346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D1534-7DF6-43E4-BB30-9804D41E7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951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1001D-5247-44CD-AF32-1CB9476F8346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D1534-7DF6-43E4-BB30-9804D41E7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974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1001D-5247-44CD-AF32-1CB9476F8346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D1534-7DF6-43E4-BB30-9804D41E7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053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1001D-5247-44CD-AF32-1CB9476F8346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D1534-7DF6-43E4-BB30-9804D41E7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886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1001D-5247-44CD-AF32-1CB9476F8346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D1534-7DF6-43E4-BB30-9804D41E7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584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1001D-5247-44CD-AF32-1CB9476F8346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D1534-7DF6-43E4-BB30-9804D41E7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825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2B1001D-5247-44CD-AF32-1CB9476F8346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D1534-7DF6-43E4-BB30-9804D41E7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9430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  <p:sldLayoutId id="2147483739" r:id="rId12"/>
    <p:sldLayoutId id="2147483740" r:id="rId13"/>
    <p:sldLayoutId id="2147483741" r:id="rId14"/>
    <p:sldLayoutId id="2147483742" r:id="rId15"/>
    <p:sldLayoutId id="2147483743" r:id="rId16"/>
    <p:sldLayoutId id="2147483744" r:id="rId17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11">
            <a:extLst>
              <a:ext uri="{FF2B5EF4-FFF2-40B4-BE49-F238E27FC236}">
                <a16:creationId xmlns:a16="http://schemas.microsoft.com/office/drawing/2014/main" id="{C72330AA-E11E-458E-8798-12C7F77383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7">
            <a:extLst>
              <a:ext uri="{FF2B5EF4-FFF2-40B4-BE49-F238E27FC236}">
                <a16:creationId xmlns:a16="http://schemas.microsoft.com/office/drawing/2014/main" id="{A6BDC1B0-0C91-4230-BFEB-9C8ED19B9A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61836" y="-1"/>
            <a:ext cx="419604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bg1">
                  <a:alpha val="20000"/>
                </a:schemeClr>
              </a:solidFill>
            </a:endParaRPr>
          </a:p>
        </p:txBody>
      </p:sp>
      <p:sp useBgFill="1">
        <p:nvSpPr>
          <p:cNvPr id="28" name="Freeform: Shape 15">
            <a:extLst>
              <a:ext uri="{FF2B5EF4-FFF2-40B4-BE49-F238E27FC236}">
                <a16:creationId xmlns:a16="http://schemas.microsoft.com/office/drawing/2014/main" id="{68E0A26E-4EA8-4E6C-97A2-7B6C1C13F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3503868" y="1217868"/>
            <a:ext cx="6858001" cy="4422264"/>
          </a:xfrm>
          <a:custGeom>
            <a:avLst/>
            <a:gdLst>
              <a:gd name="connsiteX0" fmla="*/ 6858001 w 6858001"/>
              <a:gd name="connsiteY0" fmla="*/ 1177 h 5896352"/>
              <a:gd name="connsiteX1" fmla="*/ 6858001 w 6858001"/>
              <a:gd name="connsiteY1" fmla="*/ 1344715 h 5896352"/>
              <a:gd name="connsiteX2" fmla="*/ 6858000 w 6858001"/>
              <a:gd name="connsiteY2" fmla="*/ 1344715 h 5896352"/>
              <a:gd name="connsiteX3" fmla="*/ 6858000 w 6858001"/>
              <a:gd name="connsiteY3" fmla="*/ 5896352 h 5896352"/>
              <a:gd name="connsiteX4" fmla="*/ 0 w 6858001"/>
              <a:gd name="connsiteY4" fmla="*/ 5896351 h 5896352"/>
              <a:gd name="connsiteX5" fmla="*/ 0 w 6858001"/>
              <a:gd name="connsiteY5" fmla="*/ 904459 h 5896352"/>
              <a:gd name="connsiteX6" fmla="*/ 1 w 6858001"/>
              <a:gd name="connsiteY6" fmla="*/ 904459 h 5896352"/>
              <a:gd name="connsiteX7" fmla="*/ 1 w 6858001"/>
              <a:gd name="connsiteY7" fmla="*/ 0 h 5896352"/>
              <a:gd name="connsiteX8" fmla="*/ 40463 w 6858001"/>
              <a:gd name="connsiteY8" fmla="*/ 5883 h 5896352"/>
              <a:gd name="connsiteX9" fmla="*/ 159107 w 6858001"/>
              <a:gd name="connsiteY9" fmla="*/ 23196 h 5896352"/>
              <a:gd name="connsiteX10" fmla="*/ 245518 w 6858001"/>
              <a:gd name="connsiteY10" fmla="*/ 35299 h 5896352"/>
              <a:gd name="connsiteX11" fmla="*/ 348388 w 6858001"/>
              <a:gd name="connsiteY11" fmla="*/ 48073 h 5896352"/>
              <a:gd name="connsiteX12" fmla="*/ 470460 w 6858001"/>
              <a:gd name="connsiteY12" fmla="*/ 63369 h 5896352"/>
              <a:gd name="connsiteX13" fmla="*/ 605563 w 6858001"/>
              <a:gd name="connsiteY13" fmla="*/ 79506 h 5896352"/>
              <a:gd name="connsiteX14" fmla="*/ 757810 w 6858001"/>
              <a:gd name="connsiteY14" fmla="*/ 96483 h 5896352"/>
              <a:gd name="connsiteX15" fmla="*/ 923774 w 6858001"/>
              <a:gd name="connsiteY15" fmla="*/ 114469 h 5896352"/>
              <a:gd name="connsiteX16" fmla="*/ 1104139 w 6858001"/>
              <a:gd name="connsiteY16" fmla="*/ 132454 h 5896352"/>
              <a:gd name="connsiteX17" fmla="*/ 1296163 w 6858001"/>
              <a:gd name="connsiteY17" fmla="*/ 150776 h 5896352"/>
              <a:gd name="connsiteX18" fmla="*/ 1503275 w 6858001"/>
              <a:gd name="connsiteY18" fmla="*/ 167753 h 5896352"/>
              <a:gd name="connsiteX19" fmla="*/ 1719988 w 6858001"/>
              <a:gd name="connsiteY19" fmla="*/ 184058 h 5896352"/>
              <a:gd name="connsiteX20" fmla="*/ 1949045 w 6858001"/>
              <a:gd name="connsiteY20" fmla="*/ 198849 h 5896352"/>
              <a:gd name="connsiteX21" fmla="*/ 2187703 w 6858001"/>
              <a:gd name="connsiteY21" fmla="*/ 212969 h 5896352"/>
              <a:gd name="connsiteX22" fmla="*/ 2436649 w 6858001"/>
              <a:gd name="connsiteY22" fmla="*/ 226248 h 5896352"/>
              <a:gd name="connsiteX23" fmla="*/ 2564208 w 6858001"/>
              <a:gd name="connsiteY23" fmla="*/ 230955 h 5896352"/>
              <a:gd name="connsiteX24" fmla="*/ 2694509 w 6858001"/>
              <a:gd name="connsiteY24" fmla="*/ 236165 h 5896352"/>
              <a:gd name="connsiteX25" fmla="*/ 2826868 w 6858001"/>
              <a:gd name="connsiteY25" fmla="*/ 241040 h 5896352"/>
              <a:gd name="connsiteX26" fmla="*/ 2959914 w 6858001"/>
              <a:gd name="connsiteY26" fmla="*/ 244234 h 5896352"/>
              <a:gd name="connsiteX27" fmla="*/ 3095702 w 6858001"/>
              <a:gd name="connsiteY27" fmla="*/ 247091 h 5896352"/>
              <a:gd name="connsiteX28" fmla="*/ 3232862 w 6858001"/>
              <a:gd name="connsiteY28" fmla="*/ 250117 h 5896352"/>
              <a:gd name="connsiteX29" fmla="*/ 3372765 w 6858001"/>
              <a:gd name="connsiteY29" fmla="*/ 252134 h 5896352"/>
              <a:gd name="connsiteX30" fmla="*/ 3514040 w 6858001"/>
              <a:gd name="connsiteY30" fmla="*/ 252134 h 5896352"/>
              <a:gd name="connsiteX31" fmla="*/ 3656686 w 6858001"/>
              <a:gd name="connsiteY31" fmla="*/ 253142 h 5896352"/>
              <a:gd name="connsiteX32" fmla="*/ 3800704 w 6858001"/>
              <a:gd name="connsiteY32" fmla="*/ 252134 h 5896352"/>
              <a:gd name="connsiteX33" fmla="*/ 3946780 w 6858001"/>
              <a:gd name="connsiteY33" fmla="*/ 250117 h 5896352"/>
              <a:gd name="connsiteX34" fmla="*/ 4092855 w 6858001"/>
              <a:gd name="connsiteY34" fmla="*/ 248268 h 5896352"/>
              <a:gd name="connsiteX35" fmla="*/ 4240988 w 6858001"/>
              <a:gd name="connsiteY35" fmla="*/ 244234 h 5896352"/>
              <a:gd name="connsiteX36" fmla="*/ 4390492 w 6858001"/>
              <a:gd name="connsiteY36" fmla="*/ 240032 h 5896352"/>
              <a:gd name="connsiteX37" fmla="*/ 4539997 w 6858001"/>
              <a:gd name="connsiteY37" fmla="*/ 235157 h 5896352"/>
              <a:gd name="connsiteX38" fmla="*/ 4690873 w 6858001"/>
              <a:gd name="connsiteY38" fmla="*/ 228266 h 5896352"/>
              <a:gd name="connsiteX39" fmla="*/ 4843120 w 6858001"/>
              <a:gd name="connsiteY39" fmla="*/ 220029 h 5896352"/>
              <a:gd name="connsiteX40" fmla="*/ 4996054 w 6858001"/>
              <a:gd name="connsiteY40" fmla="*/ 212129 h 5896352"/>
              <a:gd name="connsiteX41" fmla="*/ 5148987 w 6858001"/>
              <a:gd name="connsiteY41" fmla="*/ 202044 h 5896352"/>
              <a:gd name="connsiteX42" fmla="*/ 5303978 w 6858001"/>
              <a:gd name="connsiteY42" fmla="*/ 189941 h 5896352"/>
              <a:gd name="connsiteX43" fmla="*/ 5456911 w 6858001"/>
              <a:gd name="connsiteY43" fmla="*/ 177839 h 5896352"/>
              <a:gd name="connsiteX44" fmla="*/ 5612588 w 6858001"/>
              <a:gd name="connsiteY44" fmla="*/ 163887 h 5896352"/>
              <a:gd name="connsiteX45" fmla="*/ 5768950 w 6858001"/>
              <a:gd name="connsiteY45" fmla="*/ 148591 h 5896352"/>
              <a:gd name="connsiteX46" fmla="*/ 5923255 w 6858001"/>
              <a:gd name="connsiteY46" fmla="*/ 132455 h 5896352"/>
              <a:gd name="connsiteX47" fmla="*/ 6079618 w 6858001"/>
              <a:gd name="connsiteY47" fmla="*/ 113629 h 5896352"/>
              <a:gd name="connsiteX48" fmla="*/ 6235294 w 6858001"/>
              <a:gd name="connsiteY48" fmla="*/ 93458 h 5896352"/>
              <a:gd name="connsiteX49" fmla="*/ 6391657 w 6858001"/>
              <a:gd name="connsiteY49" fmla="*/ 73455 h 5896352"/>
              <a:gd name="connsiteX50" fmla="*/ 6547333 w 6858001"/>
              <a:gd name="connsiteY50" fmla="*/ 50091 h 5896352"/>
              <a:gd name="connsiteX51" fmla="*/ 6702324 w 6858001"/>
              <a:gd name="connsiteY51" fmla="*/ 26222 h 5896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5896352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5896352"/>
                </a:lnTo>
                <a:lnTo>
                  <a:pt x="0" y="5896351"/>
                </a:lnTo>
                <a:lnTo>
                  <a:pt x="0" y="904459"/>
                </a:lnTo>
                <a:lnTo>
                  <a:pt x="1" y="904459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8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5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4" y="252134"/>
                </a:lnTo>
                <a:lnTo>
                  <a:pt x="3946780" y="250117"/>
                </a:lnTo>
                <a:lnTo>
                  <a:pt x="4092855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sp>
        <p:nvSpPr>
          <p:cNvPr id="29" name="Rectangle 17">
            <a:extLst>
              <a:ext uri="{FF2B5EF4-FFF2-40B4-BE49-F238E27FC236}">
                <a16:creationId xmlns:a16="http://schemas.microsoft.com/office/drawing/2014/main" id="{C1841CC0-B7A9-4828-B82F-9C6B433BD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8E05919-D800-40FD-A3BD-4B9CC4078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8571309" cy="6858000"/>
            <a:chOff x="0" y="0"/>
            <a:chExt cx="11428412" cy="6858000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DE70C79C-8688-4786-8FCD-43A4B5D5B7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13"/>
            <a:stretch/>
          </p:blipFill>
          <p:spPr>
            <a:xfrm>
              <a:off x="0" y="2669685"/>
              <a:ext cx="4037012" cy="4188315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9A6338A0-2BDA-4E79-A762-AAD8608C0C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640"/>
            <a:stretch/>
          </p:blipFill>
          <p:spPr>
            <a:xfrm>
              <a:off x="0" y="2892347"/>
              <a:ext cx="1522412" cy="2365453"/>
            </a:xfrm>
            <a:prstGeom prst="rect">
              <a:avLst/>
            </a:prstGeom>
          </p:spPr>
        </p:pic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B685624D-3645-4129-9FF6-0C59DBF23B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tx2">
                    <a:alpha val="7000"/>
                    <a:lumMod val="60000"/>
                    <a:lumOff val="40000"/>
                  </a:schemeClr>
                </a:gs>
                <a:gs pos="69000">
                  <a:schemeClr val="tx2">
                    <a:alpha val="0"/>
                    <a:lumMod val="60000"/>
                    <a:lumOff val="40000"/>
                  </a:schemeClr>
                </a:gs>
                <a:gs pos="36000">
                  <a:schemeClr val="tx2">
                    <a:lumMod val="60000"/>
                    <a:lumOff val="4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03F24C1B-E4C1-43E7-84B3-DD476F3836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813"/>
            <a:stretch/>
          </p:blipFill>
          <p:spPr>
            <a:xfrm>
              <a:off x="7999412" y="0"/>
              <a:ext cx="1603387" cy="1141407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8725CE5D-088A-4522-9817-4B485D6E7F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3320"/>
            <a:stretch/>
          </p:blipFill>
          <p:spPr>
            <a:xfrm>
              <a:off x="8605878" y="6096000"/>
              <a:ext cx="993734" cy="7620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52FCF7B-3438-40F2-8F5A-97F60A634D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6216" y="1447800"/>
            <a:ext cx="3564299" cy="332958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6100">
                <a:solidFill>
                  <a:srgbClr val="EBEBEB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Cell2Cell Customer Retention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30A5D7-693C-4597-BB1B-697318EC41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6217" y="4777380"/>
            <a:ext cx="3564298" cy="86142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2">
                    <a:lumMod val="40000"/>
                    <a:lumOff val="60000"/>
                  </a:schemeClr>
                </a:solidFill>
              </a:rPr>
              <a:t>Group 2</a:t>
            </a:r>
          </a:p>
        </p:txBody>
      </p:sp>
      <p:pic>
        <p:nvPicPr>
          <p:cNvPr id="7" name="Graphic 6" descr="Call center">
            <a:extLst>
              <a:ext uri="{FF2B5EF4-FFF2-40B4-BE49-F238E27FC236}">
                <a16:creationId xmlns:a16="http://schemas.microsoft.com/office/drawing/2014/main" id="{20914ECF-3BD6-41CE-B770-23F6E9C4AE8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402515" y="2441986"/>
            <a:ext cx="2202627" cy="220262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6873056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12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3027759" cy="4188315"/>
          </a:xfrm>
          <a:prstGeom prst="rect">
            <a:avLst/>
          </a:prstGeom>
        </p:spPr>
      </p:pic>
      <p:pic>
        <p:nvPicPr>
          <p:cNvPr id="11" name="Picture 14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141809" cy="2365453"/>
          </a:xfrm>
          <a:prstGeom prst="rect">
            <a:avLst/>
          </a:prstGeom>
        </p:spPr>
      </p:pic>
      <p:sp>
        <p:nvSpPr>
          <p:cNvPr id="12" name="Oval 16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6759" y="1676400"/>
            <a:ext cx="211455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4" name="Picture 18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59" y="0"/>
            <a:ext cx="1202540" cy="1141407"/>
          </a:xfrm>
          <a:prstGeom prst="rect">
            <a:avLst/>
          </a:prstGeom>
        </p:spPr>
      </p:pic>
      <p:pic>
        <p:nvPicPr>
          <p:cNvPr id="16" name="Picture 20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4408" y="6096000"/>
            <a:ext cx="745301" cy="762000"/>
          </a:xfrm>
          <a:prstGeom prst="rect">
            <a:avLst/>
          </a:prstGeom>
        </p:spPr>
      </p:pic>
      <p:sp>
        <p:nvSpPr>
          <p:cNvPr id="18" name="Rectangle 22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24">
            <a:extLst>
              <a:ext uri="{FF2B5EF4-FFF2-40B4-BE49-F238E27FC236}">
                <a16:creationId xmlns:a16="http://schemas.microsoft.com/office/drawing/2014/main" id="{EE4E366E-272A-409E-840F-9A6A64A9E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6">
            <a:extLst>
              <a:ext uri="{FF2B5EF4-FFF2-40B4-BE49-F238E27FC236}">
                <a16:creationId xmlns:a16="http://schemas.microsoft.com/office/drawing/2014/main" id="{A721560C-E4AB-4287-A29C-3F6916794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1836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Freeform 7">
            <a:extLst>
              <a:ext uri="{FF2B5EF4-FFF2-40B4-BE49-F238E27FC236}">
                <a16:creationId xmlns:a16="http://schemas.microsoft.com/office/drawing/2014/main" id="{DF6CFF07-D953-4F9C-9A0E-E0A6AACB6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39954" y="1460230"/>
            <a:ext cx="2604045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8EB0CB-A298-4A22-A4FD-60E889B316AE}"/>
              </a:ext>
            </a:extLst>
          </p:cNvPr>
          <p:cNvSpPr txBox="1"/>
          <p:nvPr/>
        </p:nvSpPr>
        <p:spPr>
          <a:xfrm>
            <a:off x="918193" y="215933"/>
            <a:ext cx="6939116" cy="140177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55000" lnSpcReduction="20000"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cs typeface="Calibri" panose="020F0502020204030204" pitchFamily="34" charset="0"/>
              </a:rPr>
              <a:t>Addressing Customer Churn in Cell2Cell’s Consumer Business</a:t>
            </a:r>
          </a:p>
          <a:p>
            <a:pPr algn="ctr"/>
            <a:r>
              <a:rPr lang="en-US" sz="3200" dirty="0">
                <a:solidFill>
                  <a:schemeClr val="bg1"/>
                </a:solidFill>
                <a:cs typeface="Calibri" panose="020F0502020204030204" pitchFamily="34" charset="0"/>
              </a:rPr>
              <a:t>	</a:t>
            </a:r>
          </a:p>
          <a:p>
            <a:pPr algn="ctr"/>
            <a:r>
              <a:rPr lang="en-US" sz="3200" dirty="0">
                <a:solidFill>
                  <a:schemeClr val="bg1"/>
                </a:solidFill>
                <a:cs typeface="Calibri" panose="020F0502020204030204" pitchFamily="34" charset="0"/>
              </a:rPr>
              <a:t>What Factors and Customers Drive Customer Churn?  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2900" b="0" i="0" kern="1200" cap="all" spc="-50" dirty="0">
              <a:solidFill>
                <a:srgbClr val="EBEBEB"/>
              </a:solidFill>
              <a:latin typeface="+mj-lt"/>
              <a:ea typeface="+mj-ea"/>
              <a:cs typeface="+mj-cs"/>
            </a:endParaRPr>
          </a:p>
        </p:txBody>
      </p:sp>
      <p:sp useBgFill="1">
        <p:nvSpPr>
          <p:cNvPr id="26" name="Freeform: Shape 30">
            <a:extLst>
              <a:ext uri="{FF2B5EF4-FFF2-40B4-BE49-F238E27FC236}">
                <a16:creationId xmlns:a16="http://schemas.microsoft.com/office/drawing/2014/main" id="{DAA4FEEE-0B5F-41BF-825D-60F9FB089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762067"/>
            <a:ext cx="9144313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8" name="Curved Up Arrow 26">
            <a:extLst>
              <a:ext uri="{FF2B5EF4-FFF2-40B4-BE49-F238E27FC236}">
                <a16:creationId xmlns:a16="http://schemas.microsoft.com/office/drawing/2014/main" id="{2B8C258D-8769-470B-B815-EBD06566B1E4}"/>
              </a:ext>
            </a:extLst>
          </p:cNvPr>
          <p:cNvSpPr/>
          <p:nvPr/>
        </p:nvSpPr>
        <p:spPr bwMode="auto">
          <a:xfrm rot="1670219">
            <a:off x="112190" y="4932802"/>
            <a:ext cx="3423357" cy="1307267"/>
          </a:xfrm>
          <a:prstGeom prst="curvedUpArrow">
            <a:avLst>
              <a:gd name="adj1" fmla="val 29573"/>
              <a:gd name="adj2" fmla="val 50000"/>
              <a:gd name="adj3" fmla="val 32585"/>
            </a:avLst>
          </a:prstGeom>
          <a:solidFill>
            <a:schemeClr val="bg2">
              <a:lumMod val="75000"/>
            </a:schemeClr>
          </a:solidFill>
          <a:ln w="952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9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30" name="Curved Up Arrow 22">
            <a:extLst>
              <a:ext uri="{FF2B5EF4-FFF2-40B4-BE49-F238E27FC236}">
                <a16:creationId xmlns:a16="http://schemas.microsoft.com/office/drawing/2014/main" id="{083EE37B-0534-4ACB-B2EE-EA66FBC503AA}"/>
              </a:ext>
            </a:extLst>
          </p:cNvPr>
          <p:cNvSpPr/>
          <p:nvPr/>
        </p:nvSpPr>
        <p:spPr bwMode="auto">
          <a:xfrm rot="1654190" flipV="1">
            <a:off x="5636968" y="2152173"/>
            <a:ext cx="2822132" cy="902392"/>
          </a:xfrm>
          <a:prstGeom prst="curvedUpArrow">
            <a:avLst>
              <a:gd name="adj1" fmla="val 38126"/>
              <a:gd name="adj2" fmla="val 74588"/>
              <a:gd name="adj3" fmla="val 40922"/>
            </a:avLst>
          </a:prstGeom>
          <a:solidFill>
            <a:schemeClr val="bg2">
              <a:lumMod val="75000"/>
            </a:schemeClr>
          </a:solidFill>
          <a:ln w="952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9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pic>
        <p:nvPicPr>
          <p:cNvPr id="32" name="Picture 8" descr="http://ironkettlebellfitness.com/wp-content/uploads/2011/08/stick_figure_gears_turning_800_clr.png">
            <a:extLst>
              <a:ext uri="{FF2B5EF4-FFF2-40B4-BE49-F238E27FC236}">
                <a16:creationId xmlns:a16="http://schemas.microsoft.com/office/drawing/2014/main" id="{C39E38D4-2CAB-4841-B9DA-CEC3EA88A8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242" y="3212830"/>
            <a:ext cx="16002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10" descr="http://www.najedaonlinemarketing.com/wp-content/uploads/2010/10/stick_figure_happy_laptop.jpg">
            <a:extLst>
              <a:ext uri="{FF2B5EF4-FFF2-40B4-BE49-F238E27FC236}">
                <a16:creationId xmlns:a16="http://schemas.microsoft.com/office/drawing/2014/main" id="{9DB6F237-3E82-4867-A6DA-6656D28031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97154" y="3517630"/>
            <a:ext cx="2346845" cy="20574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4" name="Group 33">
            <a:extLst>
              <a:ext uri="{FF2B5EF4-FFF2-40B4-BE49-F238E27FC236}">
                <a16:creationId xmlns:a16="http://schemas.microsoft.com/office/drawing/2014/main" id="{ABDEE56B-05BE-41D9-8738-FAA3C4D726D9}"/>
              </a:ext>
            </a:extLst>
          </p:cNvPr>
          <p:cNvGrpSpPr/>
          <p:nvPr/>
        </p:nvGrpSpPr>
        <p:grpSpPr>
          <a:xfrm>
            <a:off x="2187327" y="1917430"/>
            <a:ext cx="4518272" cy="4394644"/>
            <a:chOff x="2362200" y="1701356"/>
            <a:chExt cx="4518272" cy="4394644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773E07AF-270D-4AFF-A0E9-A8B882B3FE63}"/>
                </a:ext>
              </a:extLst>
            </p:cNvPr>
            <p:cNvGrpSpPr/>
            <p:nvPr/>
          </p:nvGrpSpPr>
          <p:grpSpPr>
            <a:xfrm>
              <a:off x="2362200" y="1701356"/>
              <a:ext cx="3855563" cy="4394644"/>
              <a:chOff x="4497612" y="855902"/>
              <a:chExt cx="3855563" cy="4394644"/>
            </a:xfrm>
            <a:solidFill>
              <a:schemeClr val="accent1"/>
            </a:solidFill>
          </p:grpSpPr>
          <p:sp>
            <p:nvSpPr>
              <p:cNvPr id="37" name="Freeform 3">
                <a:extLst>
                  <a:ext uri="{FF2B5EF4-FFF2-40B4-BE49-F238E27FC236}">
                    <a16:creationId xmlns:a16="http://schemas.microsoft.com/office/drawing/2014/main" id="{C76A3032-69C3-4688-BB0D-ACC1EE553E62}"/>
                  </a:ext>
                </a:extLst>
              </p:cNvPr>
              <p:cNvSpPr/>
              <p:nvPr/>
            </p:nvSpPr>
            <p:spPr>
              <a:xfrm>
                <a:off x="5703852" y="2017916"/>
                <a:ext cx="1907541" cy="1803400"/>
              </a:xfrm>
              <a:custGeom>
                <a:avLst/>
                <a:gdLst>
                  <a:gd name="connsiteX0" fmla="*/ 1209748 w 1704340"/>
                  <a:gd name="connsiteY0" fmla="*/ 271737 h 1704340"/>
                  <a:gd name="connsiteX1" fmla="*/ 1342318 w 1704340"/>
                  <a:gd name="connsiteY1" fmla="*/ 160491 h 1704340"/>
                  <a:gd name="connsiteX2" fmla="*/ 1448227 w 1704340"/>
                  <a:gd name="connsiteY2" fmla="*/ 249359 h 1704340"/>
                  <a:gd name="connsiteX3" fmla="*/ 1361692 w 1704340"/>
                  <a:gd name="connsiteY3" fmla="*/ 399234 h 1704340"/>
                  <a:gd name="connsiteX4" fmla="*/ 1499186 w 1704340"/>
                  <a:gd name="connsiteY4" fmla="*/ 637380 h 1704340"/>
                  <a:gd name="connsiteX5" fmla="*/ 1672248 w 1704340"/>
                  <a:gd name="connsiteY5" fmla="*/ 637375 h 1704340"/>
                  <a:gd name="connsiteX6" fmla="*/ 1696255 w 1704340"/>
                  <a:gd name="connsiteY6" fmla="*/ 773528 h 1704340"/>
                  <a:gd name="connsiteX7" fmla="*/ 1533628 w 1704340"/>
                  <a:gd name="connsiteY7" fmla="*/ 832715 h 1704340"/>
                  <a:gd name="connsiteX8" fmla="*/ 1485877 w 1704340"/>
                  <a:gd name="connsiteY8" fmla="*/ 1103524 h 1704340"/>
                  <a:gd name="connsiteX9" fmla="*/ 1618454 w 1704340"/>
                  <a:gd name="connsiteY9" fmla="*/ 1214763 h 1704340"/>
                  <a:gd name="connsiteX10" fmla="*/ 1549327 w 1704340"/>
                  <a:gd name="connsiteY10" fmla="*/ 1334495 h 1704340"/>
                  <a:gd name="connsiteX11" fmla="*/ 1386703 w 1704340"/>
                  <a:gd name="connsiteY11" fmla="*/ 1275299 h 1704340"/>
                  <a:gd name="connsiteX12" fmla="*/ 1176051 w 1704340"/>
                  <a:gd name="connsiteY12" fmla="*/ 1452057 h 1704340"/>
                  <a:gd name="connsiteX13" fmla="*/ 1206107 w 1704340"/>
                  <a:gd name="connsiteY13" fmla="*/ 1622490 h 1704340"/>
                  <a:gd name="connsiteX14" fmla="*/ 1076191 w 1704340"/>
                  <a:gd name="connsiteY14" fmla="*/ 1669776 h 1704340"/>
                  <a:gd name="connsiteX15" fmla="*/ 989664 w 1704340"/>
                  <a:gd name="connsiteY15" fmla="*/ 1519897 h 1704340"/>
                  <a:gd name="connsiteX16" fmla="*/ 714677 w 1704340"/>
                  <a:gd name="connsiteY16" fmla="*/ 1519897 h 1704340"/>
                  <a:gd name="connsiteX17" fmla="*/ 628149 w 1704340"/>
                  <a:gd name="connsiteY17" fmla="*/ 1669776 h 1704340"/>
                  <a:gd name="connsiteX18" fmla="*/ 498233 w 1704340"/>
                  <a:gd name="connsiteY18" fmla="*/ 1622490 h 1704340"/>
                  <a:gd name="connsiteX19" fmla="*/ 528289 w 1704340"/>
                  <a:gd name="connsiteY19" fmla="*/ 1452058 h 1704340"/>
                  <a:gd name="connsiteX20" fmla="*/ 317637 w 1704340"/>
                  <a:gd name="connsiteY20" fmla="*/ 1275300 h 1704340"/>
                  <a:gd name="connsiteX21" fmla="*/ 155013 w 1704340"/>
                  <a:gd name="connsiteY21" fmla="*/ 1334495 h 1704340"/>
                  <a:gd name="connsiteX22" fmla="*/ 85886 w 1704340"/>
                  <a:gd name="connsiteY22" fmla="*/ 1214763 h 1704340"/>
                  <a:gd name="connsiteX23" fmla="*/ 218463 w 1704340"/>
                  <a:gd name="connsiteY23" fmla="*/ 1103524 h 1704340"/>
                  <a:gd name="connsiteX24" fmla="*/ 170712 w 1704340"/>
                  <a:gd name="connsiteY24" fmla="*/ 832715 h 1704340"/>
                  <a:gd name="connsiteX25" fmla="*/ 8085 w 1704340"/>
                  <a:gd name="connsiteY25" fmla="*/ 773528 h 1704340"/>
                  <a:gd name="connsiteX26" fmla="*/ 32092 w 1704340"/>
                  <a:gd name="connsiteY26" fmla="*/ 637375 h 1704340"/>
                  <a:gd name="connsiteX27" fmla="*/ 205155 w 1704340"/>
                  <a:gd name="connsiteY27" fmla="*/ 637379 h 1704340"/>
                  <a:gd name="connsiteX28" fmla="*/ 342649 w 1704340"/>
                  <a:gd name="connsiteY28" fmla="*/ 399233 h 1704340"/>
                  <a:gd name="connsiteX29" fmla="*/ 256113 w 1704340"/>
                  <a:gd name="connsiteY29" fmla="*/ 249359 h 1704340"/>
                  <a:gd name="connsiteX30" fmla="*/ 362022 w 1704340"/>
                  <a:gd name="connsiteY30" fmla="*/ 160491 h 1704340"/>
                  <a:gd name="connsiteX31" fmla="*/ 494592 w 1704340"/>
                  <a:gd name="connsiteY31" fmla="*/ 271737 h 1704340"/>
                  <a:gd name="connsiteX32" fmla="*/ 752995 w 1704340"/>
                  <a:gd name="connsiteY32" fmla="*/ 177686 h 1704340"/>
                  <a:gd name="connsiteX33" fmla="*/ 783043 w 1704340"/>
                  <a:gd name="connsiteY33" fmla="*/ 7252 h 1704340"/>
                  <a:gd name="connsiteX34" fmla="*/ 921297 w 1704340"/>
                  <a:gd name="connsiteY34" fmla="*/ 7252 h 1704340"/>
                  <a:gd name="connsiteX35" fmla="*/ 951344 w 1704340"/>
                  <a:gd name="connsiteY35" fmla="*/ 177686 h 1704340"/>
                  <a:gd name="connsiteX36" fmla="*/ 1209747 w 1704340"/>
                  <a:gd name="connsiteY36" fmla="*/ 271737 h 1704340"/>
                  <a:gd name="connsiteX37" fmla="*/ 1209748 w 1704340"/>
                  <a:gd name="connsiteY37" fmla="*/ 271737 h 1704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1704340" h="1704340">
                    <a:moveTo>
                      <a:pt x="1209748" y="271737"/>
                    </a:moveTo>
                    <a:lnTo>
                      <a:pt x="1342318" y="160491"/>
                    </a:lnTo>
                    <a:lnTo>
                      <a:pt x="1448227" y="249359"/>
                    </a:lnTo>
                    <a:lnTo>
                      <a:pt x="1361692" y="399234"/>
                    </a:lnTo>
                    <a:cubicBezTo>
                      <a:pt x="1423223" y="468453"/>
                      <a:pt x="1470006" y="549483"/>
                      <a:pt x="1499186" y="637380"/>
                    </a:cubicBezTo>
                    <a:lnTo>
                      <a:pt x="1672248" y="637375"/>
                    </a:lnTo>
                    <a:lnTo>
                      <a:pt x="1696255" y="773528"/>
                    </a:lnTo>
                    <a:lnTo>
                      <a:pt x="1533628" y="832715"/>
                    </a:lnTo>
                    <a:cubicBezTo>
                      <a:pt x="1536271" y="925291"/>
                      <a:pt x="1520024" y="1017435"/>
                      <a:pt x="1485877" y="1103524"/>
                    </a:cubicBezTo>
                    <a:lnTo>
                      <a:pt x="1618454" y="1214763"/>
                    </a:lnTo>
                    <a:lnTo>
                      <a:pt x="1549327" y="1334495"/>
                    </a:lnTo>
                    <a:lnTo>
                      <a:pt x="1386703" y="1275299"/>
                    </a:lnTo>
                    <a:cubicBezTo>
                      <a:pt x="1329221" y="1347915"/>
                      <a:pt x="1257545" y="1408058"/>
                      <a:pt x="1176051" y="1452057"/>
                    </a:cubicBezTo>
                    <a:lnTo>
                      <a:pt x="1206107" y="1622490"/>
                    </a:lnTo>
                    <a:lnTo>
                      <a:pt x="1076191" y="1669776"/>
                    </a:lnTo>
                    <a:lnTo>
                      <a:pt x="989664" y="1519897"/>
                    </a:lnTo>
                    <a:cubicBezTo>
                      <a:pt x="898953" y="1538576"/>
                      <a:pt x="805388" y="1538576"/>
                      <a:pt x="714677" y="1519897"/>
                    </a:cubicBezTo>
                    <a:lnTo>
                      <a:pt x="628149" y="1669776"/>
                    </a:lnTo>
                    <a:lnTo>
                      <a:pt x="498233" y="1622490"/>
                    </a:lnTo>
                    <a:lnTo>
                      <a:pt x="528289" y="1452058"/>
                    </a:lnTo>
                    <a:cubicBezTo>
                      <a:pt x="446794" y="1408059"/>
                      <a:pt x="375119" y="1347916"/>
                      <a:pt x="317637" y="1275300"/>
                    </a:cubicBezTo>
                    <a:lnTo>
                      <a:pt x="155013" y="1334495"/>
                    </a:lnTo>
                    <a:lnTo>
                      <a:pt x="85886" y="1214763"/>
                    </a:lnTo>
                    <a:lnTo>
                      <a:pt x="218463" y="1103524"/>
                    </a:lnTo>
                    <a:cubicBezTo>
                      <a:pt x="184316" y="1017435"/>
                      <a:pt x="168069" y="925291"/>
                      <a:pt x="170712" y="832715"/>
                    </a:cubicBezTo>
                    <a:lnTo>
                      <a:pt x="8085" y="773528"/>
                    </a:lnTo>
                    <a:lnTo>
                      <a:pt x="32092" y="637375"/>
                    </a:lnTo>
                    <a:lnTo>
                      <a:pt x="205155" y="637379"/>
                    </a:lnTo>
                    <a:cubicBezTo>
                      <a:pt x="234334" y="549482"/>
                      <a:pt x="281117" y="468452"/>
                      <a:pt x="342649" y="399233"/>
                    </a:cubicBezTo>
                    <a:lnTo>
                      <a:pt x="256113" y="249359"/>
                    </a:lnTo>
                    <a:lnTo>
                      <a:pt x="362022" y="160491"/>
                    </a:lnTo>
                    <a:lnTo>
                      <a:pt x="494592" y="271737"/>
                    </a:lnTo>
                    <a:cubicBezTo>
                      <a:pt x="573444" y="223160"/>
                      <a:pt x="661367" y="191159"/>
                      <a:pt x="752995" y="177686"/>
                    </a:cubicBezTo>
                    <a:lnTo>
                      <a:pt x="783043" y="7252"/>
                    </a:lnTo>
                    <a:lnTo>
                      <a:pt x="921297" y="7252"/>
                    </a:lnTo>
                    <a:lnTo>
                      <a:pt x="951344" y="177686"/>
                    </a:lnTo>
                    <a:cubicBezTo>
                      <a:pt x="1042973" y="191159"/>
                      <a:pt x="1130896" y="223160"/>
                      <a:pt x="1209747" y="271737"/>
                    </a:cubicBezTo>
                    <a:lnTo>
                      <a:pt x="1209748" y="271737"/>
                    </a:ln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380748" tIns="437334" rIns="380748" bIns="467141" numCol="1" spcCol="1270" anchor="ctr" anchorCtr="0">
                <a:noAutofit/>
              </a:bodyPr>
              <a:lstStyle/>
              <a:p>
                <a:pPr lvl="0" algn="ctr" defTabSz="13335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600" b="1" kern="1200" dirty="0"/>
                  <a:t>Expected Impact on Customer Retention</a:t>
                </a:r>
              </a:p>
            </p:txBody>
          </p:sp>
          <p:sp>
            <p:nvSpPr>
              <p:cNvPr id="38" name="Freeform 4">
                <a:extLst>
                  <a:ext uri="{FF2B5EF4-FFF2-40B4-BE49-F238E27FC236}">
                    <a16:creationId xmlns:a16="http://schemas.microsoft.com/office/drawing/2014/main" id="{1663F94B-0409-43FB-8BEF-0BB3FC3D19B1}"/>
                  </a:ext>
                </a:extLst>
              </p:cNvPr>
              <p:cNvSpPr/>
              <p:nvPr/>
            </p:nvSpPr>
            <p:spPr>
              <a:xfrm rot="912209">
                <a:off x="6859150" y="1009622"/>
                <a:ext cx="1494025" cy="1428104"/>
              </a:xfrm>
              <a:custGeom>
                <a:avLst/>
                <a:gdLst>
                  <a:gd name="connsiteX0" fmla="*/ 927467 w 1239520"/>
                  <a:gd name="connsiteY0" fmla="*/ 313939 h 1239520"/>
                  <a:gd name="connsiteX1" fmla="*/ 1110338 w 1239520"/>
                  <a:gd name="connsiteY1" fmla="*/ 258825 h 1239520"/>
                  <a:gd name="connsiteX2" fmla="*/ 1177628 w 1239520"/>
                  <a:gd name="connsiteY2" fmla="*/ 375374 h 1239520"/>
                  <a:gd name="connsiteX3" fmla="*/ 1038462 w 1239520"/>
                  <a:gd name="connsiteY3" fmla="*/ 506188 h 1239520"/>
                  <a:gd name="connsiteX4" fmla="*/ 1038462 w 1239520"/>
                  <a:gd name="connsiteY4" fmla="*/ 733331 h 1239520"/>
                  <a:gd name="connsiteX5" fmla="*/ 1177628 w 1239520"/>
                  <a:gd name="connsiteY5" fmla="*/ 864146 h 1239520"/>
                  <a:gd name="connsiteX6" fmla="*/ 1110338 w 1239520"/>
                  <a:gd name="connsiteY6" fmla="*/ 980695 h 1239520"/>
                  <a:gd name="connsiteX7" fmla="*/ 927467 w 1239520"/>
                  <a:gd name="connsiteY7" fmla="*/ 925581 h 1239520"/>
                  <a:gd name="connsiteX8" fmla="*/ 730755 w 1239520"/>
                  <a:gd name="connsiteY8" fmla="*/ 1039153 h 1239520"/>
                  <a:gd name="connsiteX9" fmla="*/ 687050 w 1239520"/>
                  <a:gd name="connsiteY9" fmla="*/ 1225081 h 1239520"/>
                  <a:gd name="connsiteX10" fmla="*/ 552470 w 1239520"/>
                  <a:gd name="connsiteY10" fmla="*/ 1225081 h 1239520"/>
                  <a:gd name="connsiteX11" fmla="*/ 508765 w 1239520"/>
                  <a:gd name="connsiteY11" fmla="*/ 1039153 h 1239520"/>
                  <a:gd name="connsiteX12" fmla="*/ 312053 w 1239520"/>
                  <a:gd name="connsiteY12" fmla="*/ 925581 h 1239520"/>
                  <a:gd name="connsiteX13" fmla="*/ 129182 w 1239520"/>
                  <a:gd name="connsiteY13" fmla="*/ 980695 h 1239520"/>
                  <a:gd name="connsiteX14" fmla="*/ 61892 w 1239520"/>
                  <a:gd name="connsiteY14" fmla="*/ 864146 h 1239520"/>
                  <a:gd name="connsiteX15" fmla="*/ 201058 w 1239520"/>
                  <a:gd name="connsiteY15" fmla="*/ 733332 h 1239520"/>
                  <a:gd name="connsiteX16" fmla="*/ 201058 w 1239520"/>
                  <a:gd name="connsiteY16" fmla="*/ 506189 h 1239520"/>
                  <a:gd name="connsiteX17" fmla="*/ 61892 w 1239520"/>
                  <a:gd name="connsiteY17" fmla="*/ 375374 h 1239520"/>
                  <a:gd name="connsiteX18" fmla="*/ 129182 w 1239520"/>
                  <a:gd name="connsiteY18" fmla="*/ 258825 h 1239520"/>
                  <a:gd name="connsiteX19" fmla="*/ 312053 w 1239520"/>
                  <a:gd name="connsiteY19" fmla="*/ 313939 h 1239520"/>
                  <a:gd name="connsiteX20" fmla="*/ 508765 w 1239520"/>
                  <a:gd name="connsiteY20" fmla="*/ 200367 h 1239520"/>
                  <a:gd name="connsiteX21" fmla="*/ 552470 w 1239520"/>
                  <a:gd name="connsiteY21" fmla="*/ 14439 h 1239520"/>
                  <a:gd name="connsiteX22" fmla="*/ 687050 w 1239520"/>
                  <a:gd name="connsiteY22" fmla="*/ 14439 h 1239520"/>
                  <a:gd name="connsiteX23" fmla="*/ 730755 w 1239520"/>
                  <a:gd name="connsiteY23" fmla="*/ 200367 h 1239520"/>
                  <a:gd name="connsiteX24" fmla="*/ 927467 w 1239520"/>
                  <a:gd name="connsiteY24" fmla="*/ 313939 h 12395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239520" h="1239520">
                    <a:moveTo>
                      <a:pt x="927467" y="313939"/>
                    </a:moveTo>
                    <a:lnTo>
                      <a:pt x="1110338" y="258825"/>
                    </a:lnTo>
                    <a:lnTo>
                      <a:pt x="1177628" y="375374"/>
                    </a:lnTo>
                    <a:lnTo>
                      <a:pt x="1038462" y="506188"/>
                    </a:lnTo>
                    <a:cubicBezTo>
                      <a:pt x="1058635" y="580559"/>
                      <a:pt x="1058635" y="658961"/>
                      <a:pt x="1038462" y="733331"/>
                    </a:cubicBezTo>
                    <a:lnTo>
                      <a:pt x="1177628" y="864146"/>
                    </a:lnTo>
                    <a:lnTo>
                      <a:pt x="1110338" y="980695"/>
                    </a:lnTo>
                    <a:lnTo>
                      <a:pt x="927467" y="925581"/>
                    </a:lnTo>
                    <a:cubicBezTo>
                      <a:pt x="873146" y="980237"/>
                      <a:pt x="805249" y="1019437"/>
                      <a:pt x="730755" y="1039153"/>
                    </a:cubicBezTo>
                    <a:lnTo>
                      <a:pt x="687050" y="1225081"/>
                    </a:lnTo>
                    <a:lnTo>
                      <a:pt x="552470" y="1225081"/>
                    </a:lnTo>
                    <a:lnTo>
                      <a:pt x="508765" y="1039153"/>
                    </a:lnTo>
                    <a:cubicBezTo>
                      <a:pt x="434272" y="1019438"/>
                      <a:pt x="366374" y="980237"/>
                      <a:pt x="312053" y="925581"/>
                    </a:cubicBezTo>
                    <a:lnTo>
                      <a:pt x="129182" y="980695"/>
                    </a:lnTo>
                    <a:lnTo>
                      <a:pt x="61892" y="864146"/>
                    </a:lnTo>
                    <a:lnTo>
                      <a:pt x="201058" y="733332"/>
                    </a:lnTo>
                    <a:cubicBezTo>
                      <a:pt x="180885" y="658961"/>
                      <a:pt x="180885" y="580559"/>
                      <a:pt x="201058" y="506189"/>
                    </a:cubicBezTo>
                    <a:lnTo>
                      <a:pt x="61892" y="375374"/>
                    </a:lnTo>
                    <a:lnTo>
                      <a:pt x="129182" y="258825"/>
                    </a:lnTo>
                    <a:lnTo>
                      <a:pt x="312053" y="313939"/>
                    </a:lnTo>
                    <a:cubicBezTo>
                      <a:pt x="366374" y="259283"/>
                      <a:pt x="434271" y="220083"/>
                      <a:pt x="508765" y="200367"/>
                    </a:cubicBezTo>
                    <a:lnTo>
                      <a:pt x="552470" y="14439"/>
                    </a:lnTo>
                    <a:lnTo>
                      <a:pt x="687050" y="14439"/>
                    </a:lnTo>
                    <a:lnTo>
                      <a:pt x="730755" y="200367"/>
                    </a:lnTo>
                    <a:cubicBezTo>
                      <a:pt x="805248" y="220082"/>
                      <a:pt x="873146" y="259283"/>
                      <a:pt x="927467" y="313939"/>
                    </a:cubicBezTo>
                    <a:close/>
                  </a:path>
                </a:pathLst>
              </a:custGeom>
              <a:solidFill>
                <a:srgbClr val="92D050"/>
              </a:solidFill>
              <a:scene3d>
                <a:camera prst="orthographicFront"/>
                <a:lightRig rig="threePt" dir="t"/>
              </a:scene3d>
              <a:sp3d/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334913" tIns="336799" rIns="334913" bIns="336799" numCol="1" spcCol="1270" anchor="ctr" anchorCtr="0">
                <a:noAutofit/>
                <a:flatTx/>
              </a:bodyPr>
              <a:lstStyle/>
              <a:p>
                <a:pPr lvl="0" algn="ctr" defTabSz="8001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400" kern="1200" dirty="0"/>
                  <a:t>Number of three way calls </a:t>
                </a:r>
                <a:r>
                  <a:rPr lang="en-US" sz="1050" kern="1200" dirty="0"/>
                  <a:t>(</a:t>
                </a:r>
                <a:r>
                  <a:rPr lang="en-US" sz="1000" kern="1200" dirty="0" err="1"/>
                  <a:t>threeway</a:t>
                </a:r>
                <a:r>
                  <a:rPr lang="en-US" sz="1050" kern="1200" dirty="0"/>
                  <a:t>)</a:t>
                </a:r>
                <a:endParaRPr lang="en-US" sz="1100" kern="1200" dirty="0"/>
              </a:p>
            </p:txBody>
          </p:sp>
          <p:sp>
            <p:nvSpPr>
              <p:cNvPr id="39" name="Freeform 14">
                <a:extLst>
                  <a:ext uri="{FF2B5EF4-FFF2-40B4-BE49-F238E27FC236}">
                    <a16:creationId xmlns:a16="http://schemas.microsoft.com/office/drawing/2014/main" id="{3AD3F81A-9C68-4F04-95F8-D4E0644CCEA1}"/>
                  </a:ext>
                </a:extLst>
              </p:cNvPr>
              <p:cNvSpPr/>
              <p:nvPr/>
            </p:nvSpPr>
            <p:spPr>
              <a:xfrm rot="19714206">
                <a:off x="4760861" y="1261071"/>
                <a:ext cx="1521380" cy="1588052"/>
              </a:xfrm>
              <a:custGeom>
                <a:avLst/>
                <a:gdLst>
                  <a:gd name="connsiteX0" fmla="*/ 908728 w 1214476"/>
                  <a:gd name="connsiteY0" fmla="*/ 307596 h 1214476"/>
                  <a:gd name="connsiteX1" fmla="*/ 1087904 w 1214476"/>
                  <a:gd name="connsiteY1" fmla="*/ 253596 h 1214476"/>
                  <a:gd name="connsiteX2" fmla="*/ 1153835 w 1214476"/>
                  <a:gd name="connsiteY2" fmla="*/ 367790 h 1214476"/>
                  <a:gd name="connsiteX3" fmla="*/ 1017481 w 1214476"/>
                  <a:gd name="connsiteY3" fmla="*/ 495961 h 1214476"/>
                  <a:gd name="connsiteX4" fmla="*/ 1017481 w 1214476"/>
                  <a:gd name="connsiteY4" fmla="*/ 718515 h 1214476"/>
                  <a:gd name="connsiteX5" fmla="*/ 1153835 w 1214476"/>
                  <a:gd name="connsiteY5" fmla="*/ 846686 h 1214476"/>
                  <a:gd name="connsiteX6" fmla="*/ 1087904 w 1214476"/>
                  <a:gd name="connsiteY6" fmla="*/ 960880 h 1214476"/>
                  <a:gd name="connsiteX7" fmla="*/ 908728 w 1214476"/>
                  <a:gd name="connsiteY7" fmla="*/ 906880 h 1214476"/>
                  <a:gd name="connsiteX8" fmla="*/ 715990 w 1214476"/>
                  <a:gd name="connsiteY8" fmla="*/ 1018157 h 1214476"/>
                  <a:gd name="connsiteX9" fmla="*/ 673168 w 1214476"/>
                  <a:gd name="connsiteY9" fmla="*/ 1200328 h 1214476"/>
                  <a:gd name="connsiteX10" fmla="*/ 541308 w 1214476"/>
                  <a:gd name="connsiteY10" fmla="*/ 1200328 h 1214476"/>
                  <a:gd name="connsiteX11" fmla="*/ 498485 w 1214476"/>
                  <a:gd name="connsiteY11" fmla="*/ 1018157 h 1214476"/>
                  <a:gd name="connsiteX12" fmla="*/ 305747 w 1214476"/>
                  <a:gd name="connsiteY12" fmla="*/ 906880 h 1214476"/>
                  <a:gd name="connsiteX13" fmla="*/ 126572 w 1214476"/>
                  <a:gd name="connsiteY13" fmla="*/ 960880 h 1214476"/>
                  <a:gd name="connsiteX14" fmla="*/ 60641 w 1214476"/>
                  <a:gd name="connsiteY14" fmla="*/ 846686 h 1214476"/>
                  <a:gd name="connsiteX15" fmla="*/ 196995 w 1214476"/>
                  <a:gd name="connsiteY15" fmla="*/ 718515 h 1214476"/>
                  <a:gd name="connsiteX16" fmla="*/ 196995 w 1214476"/>
                  <a:gd name="connsiteY16" fmla="*/ 495961 h 1214476"/>
                  <a:gd name="connsiteX17" fmla="*/ 60641 w 1214476"/>
                  <a:gd name="connsiteY17" fmla="*/ 367790 h 1214476"/>
                  <a:gd name="connsiteX18" fmla="*/ 126572 w 1214476"/>
                  <a:gd name="connsiteY18" fmla="*/ 253596 h 1214476"/>
                  <a:gd name="connsiteX19" fmla="*/ 305748 w 1214476"/>
                  <a:gd name="connsiteY19" fmla="*/ 307596 h 1214476"/>
                  <a:gd name="connsiteX20" fmla="*/ 498486 w 1214476"/>
                  <a:gd name="connsiteY20" fmla="*/ 196319 h 1214476"/>
                  <a:gd name="connsiteX21" fmla="*/ 541308 w 1214476"/>
                  <a:gd name="connsiteY21" fmla="*/ 14148 h 1214476"/>
                  <a:gd name="connsiteX22" fmla="*/ 673168 w 1214476"/>
                  <a:gd name="connsiteY22" fmla="*/ 14148 h 1214476"/>
                  <a:gd name="connsiteX23" fmla="*/ 715991 w 1214476"/>
                  <a:gd name="connsiteY23" fmla="*/ 196319 h 1214476"/>
                  <a:gd name="connsiteX24" fmla="*/ 908729 w 1214476"/>
                  <a:gd name="connsiteY24" fmla="*/ 307596 h 1214476"/>
                  <a:gd name="connsiteX25" fmla="*/ 908728 w 1214476"/>
                  <a:gd name="connsiteY25" fmla="*/ 307596 h 12144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1214476" h="1214476">
                    <a:moveTo>
                      <a:pt x="781694" y="307206"/>
                    </a:moveTo>
                    <a:lnTo>
                      <a:pt x="911594" y="226753"/>
                    </a:lnTo>
                    <a:lnTo>
                      <a:pt x="987724" y="302882"/>
                    </a:lnTo>
                    <a:lnTo>
                      <a:pt x="907271" y="432782"/>
                    </a:lnTo>
                    <a:cubicBezTo>
                      <a:pt x="938258" y="486074"/>
                      <a:pt x="954491" y="546659"/>
                      <a:pt x="954302" y="608305"/>
                    </a:cubicBezTo>
                    <a:lnTo>
                      <a:pt x="1088927" y="680575"/>
                    </a:lnTo>
                    <a:lnTo>
                      <a:pt x="1061060" y="784570"/>
                    </a:lnTo>
                    <a:lnTo>
                      <a:pt x="908337" y="779846"/>
                    </a:lnTo>
                    <a:cubicBezTo>
                      <a:pt x="877678" y="833327"/>
                      <a:pt x="833328" y="877678"/>
                      <a:pt x="779845" y="908337"/>
                    </a:cubicBezTo>
                    <a:lnTo>
                      <a:pt x="784570" y="1061060"/>
                    </a:lnTo>
                    <a:lnTo>
                      <a:pt x="680575" y="1088926"/>
                    </a:lnTo>
                    <a:lnTo>
                      <a:pt x="608305" y="954302"/>
                    </a:lnTo>
                    <a:cubicBezTo>
                      <a:pt x="546659" y="954491"/>
                      <a:pt x="486075" y="938257"/>
                      <a:pt x="432781" y="907271"/>
                    </a:cubicBezTo>
                    <a:lnTo>
                      <a:pt x="302882" y="987723"/>
                    </a:lnTo>
                    <a:lnTo>
                      <a:pt x="226752" y="911594"/>
                    </a:lnTo>
                    <a:lnTo>
                      <a:pt x="307205" y="781694"/>
                    </a:lnTo>
                    <a:cubicBezTo>
                      <a:pt x="276218" y="728402"/>
                      <a:pt x="259985" y="667817"/>
                      <a:pt x="260174" y="606171"/>
                    </a:cubicBezTo>
                    <a:lnTo>
                      <a:pt x="125549" y="533901"/>
                    </a:lnTo>
                    <a:lnTo>
                      <a:pt x="153416" y="429906"/>
                    </a:lnTo>
                    <a:lnTo>
                      <a:pt x="306139" y="434630"/>
                    </a:lnTo>
                    <a:cubicBezTo>
                      <a:pt x="336798" y="381149"/>
                      <a:pt x="381148" y="336798"/>
                      <a:pt x="434631" y="306139"/>
                    </a:cubicBezTo>
                    <a:lnTo>
                      <a:pt x="429906" y="153416"/>
                    </a:lnTo>
                    <a:lnTo>
                      <a:pt x="533901" y="125550"/>
                    </a:lnTo>
                    <a:lnTo>
                      <a:pt x="606171" y="260174"/>
                    </a:lnTo>
                    <a:cubicBezTo>
                      <a:pt x="667817" y="259985"/>
                      <a:pt x="728401" y="276219"/>
                      <a:pt x="781695" y="307205"/>
                    </a:cubicBezTo>
                    <a:lnTo>
                      <a:pt x="781694" y="307206"/>
                    </a:lnTo>
                    <a:close/>
                  </a:path>
                </a:pathLst>
              </a:custGeom>
              <a:solidFill>
                <a:srgbClr val="92D050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28245" tIns="428245" rIns="428243" bIns="428243" numCol="1" spcCol="1270" anchor="ctr" anchorCtr="0">
                <a:noAutofit/>
              </a:bodyPr>
              <a:lstStyle/>
              <a:p>
                <a:pPr lvl="0" algn="ctr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200" kern="1200" dirty="0"/>
                  <a:t>Married </a:t>
                </a:r>
                <a:r>
                  <a:rPr lang="en-US" sz="1050" kern="1200" dirty="0"/>
                  <a:t>(</a:t>
                </a:r>
                <a:r>
                  <a:rPr lang="en-US" sz="1000" kern="1200" dirty="0" err="1"/>
                  <a:t>marryyes</a:t>
                </a:r>
                <a:r>
                  <a:rPr lang="en-US" sz="1050" kern="1200" dirty="0"/>
                  <a:t>)</a:t>
                </a:r>
                <a:endParaRPr lang="en-US" sz="1200" b="1" kern="1200" dirty="0"/>
              </a:p>
            </p:txBody>
          </p:sp>
          <p:sp>
            <p:nvSpPr>
              <p:cNvPr id="40" name="Freeform 24">
                <a:extLst>
                  <a:ext uri="{FF2B5EF4-FFF2-40B4-BE49-F238E27FC236}">
                    <a16:creationId xmlns:a16="http://schemas.microsoft.com/office/drawing/2014/main" id="{51646E8B-22A5-4FFB-A61D-C0E462068442}"/>
                  </a:ext>
                </a:extLst>
              </p:cNvPr>
              <p:cNvSpPr/>
              <p:nvPr/>
            </p:nvSpPr>
            <p:spPr>
              <a:xfrm rot="20061013">
                <a:off x="5742643" y="855902"/>
                <a:ext cx="1487424" cy="1487424"/>
              </a:xfrm>
              <a:custGeom>
                <a:avLst/>
                <a:gdLst>
                  <a:gd name="connsiteX0" fmla="*/ 908728 w 1214476"/>
                  <a:gd name="connsiteY0" fmla="*/ 307596 h 1214476"/>
                  <a:gd name="connsiteX1" fmla="*/ 1087904 w 1214476"/>
                  <a:gd name="connsiteY1" fmla="*/ 253596 h 1214476"/>
                  <a:gd name="connsiteX2" fmla="*/ 1153835 w 1214476"/>
                  <a:gd name="connsiteY2" fmla="*/ 367790 h 1214476"/>
                  <a:gd name="connsiteX3" fmla="*/ 1017481 w 1214476"/>
                  <a:gd name="connsiteY3" fmla="*/ 495961 h 1214476"/>
                  <a:gd name="connsiteX4" fmla="*/ 1017481 w 1214476"/>
                  <a:gd name="connsiteY4" fmla="*/ 718515 h 1214476"/>
                  <a:gd name="connsiteX5" fmla="*/ 1153835 w 1214476"/>
                  <a:gd name="connsiteY5" fmla="*/ 846686 h 1214476"/>
                  <a:gd name="connsiteX6" fmla="*/ 1087904 w 1214476"/>
                  <a:gd name="connsiteY6" fmla="*/ 960880 h 1214476"/>
                  <a:gd name="connsiteX7" fmla="*/ 908728 w 1214476"/>
                  <a:gd name="connsiteY7" fmla="*/ 906880 h 1214476"/>
                  <a:gd name="connsiteX8" fmla="*/ 715990 w 1214476"/>
                  <a:gd name="connsiteY8" fmla="*/ 1018157 h 1214476"/>
                  <a:gd name="connsiteX9" fmla="*/ 673168 w 1214476"/>
                  <a:gd name="connsiteY9" fmla="*/ 1200328 h 1214476"/>
                  <a:gd name="connsiteX10" fmla="*/ 541308 w 1214476"/>
                  <a:gd name="connsiteY10" fmla="*/ 1200328 h 1214476"/>
                  <a:gd name="connsiteX11" fmla="*/ 498485 w 1214476"/>
                  <a:gd name="connsiteY11" fmla="*/ 1018157 h 1214476"/>
                  <a:gd name="connsiteX12" fmla="*/ 305747 w 1214476"/>
                  <a:gd name="connsiteY12" fmla="*/ 906880 h 1214476"/>
                  <a:gd name="connsiteX13" fmla="*/ 126572 w 1214476"/>
                  <a:gd name="connsiteY13" fmla="*/ 960880 h 1214476"/>
                  <a:gd name="connsiteX14" fmla="*/ 60641 w 1214476"/>
                  <a:gd name="connsiteY14" fmla="*/ 846686 h 1214476"/>
                  <a:gd name="connsiteX15" fmla="*/ 196995 w 1214476"/>
                  <a:gd name="connsiteY15" fmla="*/ 718515 h 1214476"/>
                  <a:gd name="connsiteX16" fmla="*/ 196995 w 1214476"/>
                  <a:gd name="connsiteY16" fmla="*/ 495961 h 1214476"/>
                  <a:gd name="connsiteX17" fmla="*/ 60641 w 1214476"/>
                  <a:gd name="connsiteY17" fmla="*/ 367790 h 1214476"/>
                  <a:gd name="connsiteX18" fmla="*/ 126572 w 1214476"/>
                  <a:gd name="connsiteY18" fmla="*/ 253596 h 1214476"/>
                  <a:gd name="connsiteX19" fmla="*/ 305748 w 1214476"/>
                  <a:gd name="connsiteY19" fmla="*/ 307596 h 1214476"/>
                  <a:gd name="connsiteX20" fmla="*/ 498486 w 1214476"/>
                  <a:gd name="connsiteY20" fmla="*/ 196319 h 1214476"/>
                  <a:gd name="connsiteX21" fmla="*/ 541308 w 1214476"/>
                  <a:gd name="connsiteY21" fmla="*/ 14148 h 1214476"/>
                  <a:gd name="connsiteX22" fmla="*/ 673168 w 1214476"/>
                  <a:gd name="connsiteY22" fmla="*/ 14148 h 1214476"/>
                  <a:gd name="connsiteX23" fmla="*/ 715991 w 1214476"/>
                  <a:gd name="connsiteY23" fmla="*/ 196319 h 1214476"/>
                  <a:gd name="connsiteX24" fmla="*/ 908729 w 1214476"/>
                  <a:gd name="connsiteY24" fmla="*/ 307596 h 1214476"/>
                  <a:gd name="connsiteX25" fmla="*/ 908728 w 1214476"/>
                  <a:gd name="connsiteY25" fmla="*/ 307596 h 12144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1214476" h="1214476">
                    <a:moveTo>
                      <a:pt x="781694" y="307206"/>
                    </a:moveTo>
                    <a:lnTo>
                      <a:pt x="911594" y="226753"/>
                    </a:lnTo>
                    <a:lnTo>
                      <a:pt x="987724" y="302882"/>
                    </a:lnTo>
                    <a:lnTo>
                      <a:pt x="907271" y="432782"/>
                    </a:lnTo>
                    <a:cubicBezTo>
                      <a:pt x="938258" y="486074"/>
                      <a:pt x="954491" y="546659"/>
                      <a:pt x="954302" y="608305"/>
                    </a:cubicBezTo>
                    <a:lnTo>
                      <a:pt x="1088927" y="680575"/>
                    </a:lnTo>
                    <a:lnTo>
                      <a:pt x="1061060" y="784570"/>
                    </a:lnTo>
                    <a:lnTo>
                      <a:pt x="908337" y="779846"/>
                    </a:lnTo>
                    <a:cubicBezTo>
                      <a:pt x="877678" y="833327"/>
                      <a:pt x="833328" y="877678"/>
                      <a:pt x="779845" y="908337"/>
                    </a:cubicBezTo>
                    <a:lnTo>
                      <a:pt x="784570" y="1061060"/>
                    </a:lnTo>
                    <a:lnTo>
                      <a:pt x="680575" y="1088926"/>
                    </a:lnTo>
                    <a:lnTo>
                      <a:pt x="608305" y="954302"/>
                    </a:lnTo>
                    <a:cubicBezTo>
                      <a:pt x="546659" y="954491"/>
                      <a:pt x="486075" y="938257"/>
                      <a:pt x="432781" y="907271"/>
                    </a:cubicBezTo>
                    <a:lnTo>
                      <a:pt x="302882" y="987723"/>
                    </a:lnTo>
                    <a:lnTo>
                      <a:pt x="226752" y="911594"/>
                    </a:lnTo>
                    <a:lnTo>
                      <a:pt x="307205" y="781694"/>
                    </a:lnTo>
                    <a:cubicBezTo>
                      <a:pt x="276218" y="728402"/>
                      <a:pt x="259985" y="667817"/>
                      <a:pt x="260174" y="606171"/>
                    </a:cubicBezTo>
                    <a:lnTo>
                      <a:pt x="125549" y="533901"/>
                    </a:lnTo>
                    <a:lnTo>
                      <a:pt x="153416" y="429906"/>
                    </a:lnTo>
                    <a:lnTo>
                      <a:pt x="306139" y="434630"/>
                    </a:lnTo>
                    <a:cubicBezTo>
                      <a:pt x="336798" y="381149"/>
                      <a:pt x="381148" y="336798"/>
                      <a:pt x="434631" y="306139"/>
                    </a:cubicBezTo>
                    <a:lnTo>
                      <a:pt x="429906" y="153416"/>
                    </a:lnTo>
                    <a:lnTo>
                      <a:pt x="533901" y="125550"/>
                    </a:lnTo>
                    <a:lnTo>
                      <a:pt x="606171" y="260174"/>
                    </a:lnTo>
                    <a:cubicBezTo>
                      <a:pt x="667817" y="259985"/>
                      <a:pt x="728401" y="276219"/>
                      <a:pt x="781695" y="307205"/>
                    </a:cubicBezTo>
                    <a:lnTo>
                      <a:pt x="781694" y="307206"/>
                    </a:lnTo>
                    <a:close/>
                  </a:path>
                </a:pathLst>
              </a:custGeom>
              <a:solidFill>
                <a:srgbClr val="92D050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28245" tIns="428245" rIns="428243" bIns="428243" numCol="1" spcCol="1270" anchor="ctr" anchorCtr="0">
                <a:noAutofit/>
              </a:bodyPr>
              <a:lstStyle/>
              <a:p>
                <a:pPr lvl="0" algn="ctr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100" dirty="0"/>
                  <a:t>High Credit Rating </a:t>
                </a:r>
                <a:r>
                  <a:rPr lang="en-US" sz="900" dirty="0"/>
                  <a:t>(</a:t>
                </a:r>
                <a:r>
                  <a:rPr lang="en-US" sz="900" dirty="0" err="1"/>
                  <a:t>credita</a:t>
                </a:r>
                <a:r>
                  <a:rPr lang="en-US" sz="900" dirty="0"/>
                  <a:t>, aa)</a:t>
                </a:r>
                <a:endParaRPr lang="en-US" sz="1050" kern="1200" dirty="0"/>
              </a:p>
            </p:txBody>
          </p:sp>
          <p:sp>
            <p:nvSpPr>
              <p:cNvPr id="41" name="Freeform 21">
                <a:extLst>
                  <a:ext uri="{FF2B5EF4-FFF2-40B4-BE49-F238E27FC236}">
                    <a16:creationId xmlns:a16="http://schemas.microsoft.com/office/drawing/2014/main" id="{D494EFD6-8C84-4AD6-8040-FA8B75AE13D0}"/>
                  </a:ext>
                </a:extLst>
              </p:cNvPr>
              <p:cNvSpPr/>
              <p:nvPr/>
            </p:nvSpPr>
            <p:spPr>
              <a:xfrm>
                <a:off x="5915258" y="3457216"/>
                <a:ext cx="1763743" cy="1793330"/>
              </a:xfrm>
              <a:custGeom>
                <a:avLst/>
                <a:gdLst>
                  <a:gd name="connsiteX0" fmla="*/ 908728 w 1214476"/>
                  <a:gd name="connsiteY0" fmla="*/ 307596 h 1214476"/>
                  <a:gd name="connsiteX1" fmla="*/ 1087904 w 1214476"/>
                  <a:gd name="connsiteY1" fmla="*/ 253596 h 1214476"/>
                  <a:gd name="connsiteX2" fmla="*/ 1153835 w 1214476"/>
                  <a:gd name="connsiteY2" fmla="*/ 367790 h 1214476"/>
                  <a:gd name="connsiteX3" fmla="*/ 1017481 w 1214476"/>
                  <a:gd name="connsiteY3" fmla="*/ 495961 h 1214476"/>
                  <a:gd name="connsiteX4" fmla="*/ 1017481 w 1214476"/>
                  <a:gd name="connsiteY4" fmla="*/ 718515 h 1214476"/>
                  <a:gd name="connsiteX5" fmla="*/ 1153835 w 1214476"/>
                  <a:gd name="connsiteY5" fmla="*/ 846686 h 1214476"/>
                  <a:gd name="connsiteX6" fmla="*/ 1087904 w 1214476"/>
                  <a:gd name="connsiteY6" fmla="*/ 960880 h 1214476"/>
                  <a:gd name="connsiteX7" fmla="*/ 908728 w 1214476"/>
                  <a:gd name="connsiteY7" fmla="*/ 906880 h 1214476"/>
                  <a:gd name="connsiteX8" fmla="*/ 715990 w 1214476"/>
                  <a:gd name="connsiteY8" fmla="*/ 1018157 h 1214476"/>
                  <a:gd name="connsiteX9" fmla="*/ 673168 w 1214476"/>
                  <a:gd name="connsiteY9" fmla="*/ 1200328 h 1214476"/>
                  <a:gd name="connsiteX10" fmla="*/ 541308 w 1214476"/>
                  <a:gd name="connsiteY10" fmla="*/ 1200328 h 1214476"/>
                  <a:gd name="connsiteX11" fmla="*/ 498485 w 1214476"/>
                  <a:gd name="connsiteY11" fmla="*/ 1018157 h 1214476"/>
                  <a:gd name="connsiteX12" fmla="*/ 305747 w 1214476"/>
                  <a:gd name="connsiteY12" fmla="*/ 906880 h 1214476"/>
                  <a:gd name="connsiteX13" fmla="*/ 126572 w 1214476"/>
                  <a:gd name="connsiteY13" fmla="*/ 960880 h 1214476"/>
                  <a:gd name="connsiteX14" fmla="*/ 60641 w 1214476"/>
                  <a:gd name="connsiteY14" fmla="*/ 846686 h 1214476"/>
                  <a:gd name="connsiteX15" fmla="*/ 196995 w 1214476"/>
                  <a:gd name="connsiteY15" fmla="*/ 718515 h 1214476"/>
                  <a:gd name="connsiteX16" fmla="*/ 196995 w 1214476"/>
                  <a:gd name="connsiteY16" fmla="*/ 495961 h 1214476"/>
                  <a:gd name="connsiteX17" fmla="*/ 60641 w 1214476"/>
                  <a:gd name="connsiteY17" fmla="*/ 367790 h 1214476"/>
                  <a:gd name="connsiteX18" fmla="*/ 126572 w 1214476"/>
                  <a:gd name="connsiteY18" fmla="*/ 253596 h 1214476"/>
                  <a:gd name="connsiteX19" fmla="*/ 305748 w 1214476"/>
                  <a:gd name="connsiteY19" fmla="*/ 307596 h 1214476"/>
                  <a:gd name="connsiteX20" fmla="*/ 498486 w 1214476"/>
                  <a:gd name="connsiteY20" fmla="*/ 196319 h 1214476"/>
                  <a:gd name="connsiteX21" fmla="*/ 541308 w 1214476"/>
                  <a:gd name="connsiteY21" fmla="*/ 14148 h 1214476"/>
                  <a:gd name="connsiteX22" fmla="*/ 673168 w 1214476"/>
                  <a:gd name="connsiteY22" fmla="*/ 14148 h 1214476"/>
                  <a:gd name="connsiteX23" fmla="*/ 715991 w 1214476"/>
                  <a:gd name="connsiteY23" fmla="*/ 196319 h 1214476"/>
                  <a:gd name="connsiteX24" fmla="*/ 908729 w 1214476"/>
                  <a:gd name="connsiteY24" fmla="*/ 307596 h 1214476"/>
                  <a:gd name="connsiteX25" fmla="*/ 908728 w 1214476"/>
                  <a:gd name="connsiteY25" fmla="*/ 307596 h 12144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1214476" h="1214476">
                    <a:moveTo>
                      <a:pt x="781694" y="307206"/>
                    </a:moveTo>
                    <a:lnTo>
                      <a:pt x="911594" y="226753"/>
                    </a:lnTo>
                    <a:lnTo>
                      <a:pt x="987724" y="302882"/>
                    </a:lnTo>
                    <a:lnTo>
                      <a:pt x="907271" y="432782"/>
                    </a:lnTo>
                    <a:cubicBezTo>
                      <a:pt x="938258" y="486074"/>
                      <a:pt x="954491" y="546659"/>
                      <a:pt x="954302" y="608305"/>
                    </a:cubicBezTo>
                    <a:lnTo>
                      <a:pt x="1088927" y="680575"/>
                    </a:lnTo>
                    <a:lnTo>
                      <a:pt x="1061060" y="784570"/>
                    </a:lnTo>
                    <a:lnTo>
                      <a:pt x="908337" y="779846"/>
                    </a:lnTo>
                    <a:cubicBezTo>
                      <a:pt x="877678" y="833327"/>
                      <a:pt x="833328" y="877678"/>
                      <a:pt x="779845" y="908337"/>
                    </a:cubicBezTo>
                    <a:lnTo>
                      <a:pt x="784570" y="1061060"/>
                    </a:lnTo>
                    <a:lnTo>
                      <a:pt x="680575" y="1088926"/>
                    </a:lnTo>
                    <a:lnTo>
                      <a:pt x="608305" y="954302"/>
                    </a:lnTo>
                    <a:cubicBezTo>
                      <a:pt x="546659" y="954491"/>
                      <a:pt x="486075" y="938257"/>
                      <a:pt x="432781" y="907271"/>
                    </a:cubicBezTo>
                    <a:lnTo>
                      <a:pt x="302882" y="987723"/>
                    </a:lnTo>
                    <a:lnTo>
                      <a:pt x="226752" y="911594"/>
                    </a:lnTo>
                    <a:lnTo>
                      <a:pt x="307205" y="781694"/>
                    </a:lnTo>
                    <a:cubicBezTo>
                      <a:pt x="276218" y="728402"/>
                      <a:pt x="259985" y="667817"/>
                      <a:pt x="260174" y="606171"/>
                    </a:cubicBezTo>
                    <a:lnTo>
                      <a:pt x="125549" y="533901"/>
                    </a:lnTo>
                    <a:lnTo>
                      <a:pt x="153416" y="429906"/>
                    </a:lnTo>
                    <a:lnTo>
                      <a:pt x="306139" y="434630"/>
                    </a:lnTo>
                    <a:cubicBezTo>
                      <a:pt x="336798" y="381149"/>
                      <a:pt x="381148" y="336798"/>
                      <a:pt x="434631" y="306139"/>
                    </a:cubicBezTo>
                    <a:lnTo>
                      <a:pt x="429906" y="153416"/>
                    </a:lnTo>
                    <a:lnTo>
                      <a:pt x="533901" y="125550"/>
                    </a:lnTo>
                    <a:lnTo>
                      <a:pt x="606171" y="260174"/>
                    </a:lnTo>
                    <a:cubicBezTo>
                      <a:pt x="667817" y="259985"/>
                      <a:pt x="728401" y="276219"/>
                      <a:pt x="781695" y="307205"/>
                    </a:cubicBezTo>
                    <a:lnTo>
                      <a:pt x="781694" y="307206"/>
                    </a:lnTo>
                    <a:close/>
                  </a:path>
                </a:pathLst>
              </a:custGeom>
              <a:solidFill>
                <a:schemeClr val="accent1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28245" tIns="428245" rIns="428243" bIns="428243" numCol="1" spcCol="1270" anchor="ctr" anchorCtr="0">
                <a:noAutofit/>
              </a:bodyPr>
              <a:lstStyle/>
              <a:p>
                <a:pPr lvl="0" algn="ctr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100" kern="1200" dirty="0"/>
                  <a:t>Number of dropped or blocked calls </a:t>
                </a:r>
                <a:r>
                  <a:rPr lang="en-US" sz="900" kern="1200" dirty="0"/>
                  <a:t>(</a:t>
                </a:r>
                <a:r>
                  <a:rPr lang="en-US" sz="900" kern="1200" dirty="0" err="1"/>
                  <a:t>dropblk</a:t>
                </a:r>
                <a:r>
                  <a:rPr lang="en-US" sz="900" kern="1200" dirty="0"/>
                  <a:t>)</a:t>
                </a:r>
              </a:p>
            </p:txBody>
          </p:sp>
          <p:sp>
            <p:nvSpPr>
              <p:cNvPr id="42" name="Freeform 23">
                <a:extLst>
                  <a:ext uri="{FF2B5EF4-FFF2-40B4-BE49-F238E27FC236}">
                    <a16:creationId xmlns:a16="http://schemas.microsoft.com/office/drawing/2014/main" id="{05D2131D-3D32-48AC-A6AF-861BE15338DE}"/>
                  </a:ext>
                </a:extLst>
              </p:cNvPr>
              <p:cNvSpPr/>
              <p:nvPr/>
            </p:nvSpPr>
            <p:spPr>
              <a:xfrm rot="21211761">
                <a:off x="5004135" y="3197464"/>
                <a:ext cx="1487424" cy="1487424"/>
              </a:xfrm>
              <a:custGeom>
                <a:avLst/>
                <a:gdLst>
                  <a:gd name="connsiteX0" fmla="*/ 908728 w 1214476"/>
                  <a:gd name="connsiteY0" fmla="*/ 307596 h 1214476"/>
                  <a:gd name="connsiteX1" fmla="*/ 1087904 w 1214476"/>
                  <a:gd name="connsiteY1" fmla="*/ 253596 h 1214476"/>
                  <a:gd name="connsiteX2" fmla="*/ 1153835 w 1214476"/>
                  <a:gd name="connsiteY2" fmla="*/ 367790 h 1214476"/>
                  <a:gd name="connsiteX3" fmla="*/ 1017481 w 1214476"/>
                  <a:gd name="connsiteY3" fmla="*/ 495961 h 1214476"/>
                  <a:gd name="connsiteX4" fmla="*/ 1017481 w 1214476"/>
                  <a:gd name="connsiteY4" fmla="*/ 718515 h 1214476"/>
                  <a:gd name="connsiteX5" fmla="*/ 1153835 w 1214476"/>
                  <a:gd name="connsiteY5" fmla="*/ 846686 h 1214476"/>
                  <a:gd name="connsiteX6" fmla="*/ 1087904 w 1214476"/>
                  <a:gd name="connsiteY6" fmla="*/ 960880 h 1214476"/>
                  <a:gd name="connsiteX7" fmla="*/ 908728 w 1214476"/>
                  <a:gd name="connsiteY7" fmla="*/ 906880 h 1214476"/>
                  <a:gd name="connsiteX8" fmla="*/ 715990 w 1214476"/>
                  <a:gd name="connsiteY8" fmla="*/ 1018157 h 1214476"/>
                  <a:gd name="connsiteX9" fmla="*/ 673168 w 1214476"/>
                  <a:gd name="connsiteY9" fmla="*/ 1200328 h 1214476"/>
                  <a:gd name="connsiteX10" fmla="*/ 541308 w 1214476"/>
                  <a:gd name="connsiteY10" fmla="*/ 1200328 h 1214476"/>
                  <a:gd name="connsiteX11" fmla="*/ 498485 w 1214476"/>
                  <a:gd name="connsiteY11" fmla="*/ 1018157 h 1214476"/>
                  <a:gd name="connsiteX12" fmla="*/ 305747 w 1214476"/>
                  <a:gd name="connsiteY12" fmla="*/ 906880 h 1214476"/>
                  <a:gd name="connsiteX13" fmla="*/ 126572 w 1214476"/>
                  <a:gd name="connsiteY13" fmla="*/ 960880 h 1214476"/>
                  <a:gd name="connsiteX14" fmla="*/ 60641 w 1214476"/>
                  <a:gd name="connsiteY14" fmla="*/ 846686 h 1214476"/>
                  <a:gd name="connsiteX15" fmla="*/ 196995 w 1214476"/>
                  <a:gd name="connsiteY15" fmla="*/ 718515 h 1214476"/>
                  <a:gd name="connsiteX16" fmla="*/ 196995 w 1214476"/>
                  <a:gd name="connsiteY16" fmla="*/ 495961 h 1214476"/>
                  <a:gd name="connsiteX17" fmla="*/ 60641 w 1214476"/>
                  <a:gd name="connsiteY17" fmla="*/ 367790 h 1214476"/>
                  <a:gd name="connsiteX18" fmla="*/ 126572 w 1214476"/>
                  <a:gd name="connsiteY18" fmla="*/ 253596 h 1214476"/>
                  <a:gd name="connsiteX19" fmla="*/ 305748 w 1214476"/>
                  <a:gd name="connsiteY19" fmla="*/ 307596 h 1214476"/>
                  <a:gd name="connsiteX20" fmla="*/ 498486 w 1214476"/>
                  <a:gd name="connsiteY20" fmla="*/ 196319 h 1214476"/>
                  <a:gd name="connsiteX21" fmla="*/ 541308 w 1214476"/>
                  <a:gd name="connsiteY21" fmla="*/ 14148 h 1214476"/>
                  <a:gd name="connsiteX22" fmla="*/ 673168 w 1214476"/>
                  <a:gd name="connsiteY22" fmla="*/ 14148 h 1214476"/>
                  <a:gd name="connsiteX23" fmla="*/ 715991 w 1214476"/>
                  <a:gd name="connsiteY23" fmla="*/ 196319 h 1214476"/>
                  <a:gd name="connsiteX24" fmla="*/ 908729 w 1214476"/>
                  <a:gd name="connsiteY24" fmla="*/ 307596 h 1214476"/>
                  <a:gd name="connsiteX25" fmla="*/ 908728 w 1214476"/>
                  <a:gd name="connsiteY25" fmla="*/ 307596 h 12144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1214476" h="1214476">
                    <a:moveTo>
                      <a:pt x="781694" y="307206"/>
                    </a:moveTo>
                    <a:lnTo>
                      <a:pt x="911594" y="226753"/>
                    </a:lnTo>
                    <a:lnTo>
                      <a:pt x="987724" y="302882"/>
                    </a:lnTo>
                    <a:lnTo>
                      <a:pt x="907271" y="432782"/>
                    </a:lnTo>
                    <a:cubicBezTo>
                      <a:pt x="938258" y="486074"/>
                      <a:pt x="954491" y="546659"/>
                      <a:pt x="954302" y="608305"/>
                    </a:cubicBezTo>
                    <a:lnTo>
                      <a:pt x="1088927" y="680575"/>
                    </a:lnTo>
                    <a:lnTo>
                      <a:pt x="1061060" y="784570"/>
                    </a:lnTo>
                    <a:lnTo>
                      <a:pt x="908337" y="779846"/>
                    </a:lnTo>
                    <a:cubicBezTo>
                      <a:pt x="877678" y="833327"/>
                      <a:pt x="833328" y="877678"/>
                      <a:pt x="779845" y="908337"/>
                    </a:cubicBezTo>
                    <a:lnTo>
                      <a:pt x="784570" y="1061060"/>
                    </a:lnTo>
                    <a:lnTo>
                      <a:pt x="680575" y="1088926"/>
                    </a:lnTo>
                    <a:lnTo>
                      <a:pt x="608305" y="954302"/>
                    </a:lnTo>
                    <a:cubicBezTo>
                      <a:pt x="546659" y="954491"/>
                      <a:pt x="486075" y="938257"/>
                      <a:pt x="432781" y="907271"/>
                    </a:cubicBezTo>
                    <a:lnTo>
                      <a:pt x="302882" y="987723"/>
                    </a:lnTo>
                    <a:lnTo>
                      <a:pt x="226752" y="911594"/>
                    </a:lnTo>
                    <a:lnTo>
                      <a:pt x="307205" y="781694"/>
                    </a:lnTo>
                    <a:cubicBezTo>
                      <a:pt x="276218" y="728402"/>
                      <a:pt x="259985" y="667817"/>
                      <a:pt x="260174" y="606171"/>
                    </a:cubicBezTo>
                    <a:lnTo>
                      <a:pt x="125549" y="533901"/>
                    </a:lnTo>
                    <a:lnTo>
                      <a:pt x="153416" y="429906"/>
                    </a:lnTo>
                    <a:lnTo>
                      <a:pt x="306139" y="434630"/>
                    </a:lnTo>
                    <a:cubicBezTo>
                      <a:pt x="336798" y="381149"/>
                      <a:pt x="381148" y="336798"/>
                      <a:pt x="434631" y="306139"/>
                    </a:cubicBezTo>
                    <a:lnTo>
                      <a:pt x="429906" y="153416"/>
                    </a:lnTo>
                    <a:lnTo>
                      <a:pt x="533901" y="125550"/>
                    </a:lnTo>
                    <a:lnTo>
                      <a:pt x="606171" y="260174"/>
                    </a:lnTo>
                    <a:cubicBezTo>
                      <a:pt x="667817" y="259985"/>
                      <a:pt x="728401" y="276219"/>
                      <a:pt x="781695" y="307205"/>
                    </a:cubicBezTo>
                    <a:lnTo>
                      <a:pt x="781694" y="307206"/>
                    </a:lnTo>
                    <a:close/>
                  </a:path>
                </a:pathLst>
              </a:custGeom>
              <a:solidFill>
                <a:schemeClr val="accent1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28245" tIns="428245" rIns="428243" bIns="428243" numCol="1" spcCol="1270" anchor="ctr" anchorCtr="0">
                <a:noAutofit/>
              </a:bodyPr>
              <a:lstStyle/>
              <a:p>
                <a:pPr lvl="0" algn="ctr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100" kern="1200" dirty="0"/>
                  <a:t>Overage Minutes Usage </a:t>
                </a:r>
                <a:r>
                  <a:rPr lang="en-US" sz="900" kern="1200" dirty="0"/>
                  <a:t>(overage)</a:t>
                </a:r>
                <a:endParaRPr lang="en-US" sz="1050" kern="1200" dirty="0"/>
              </a:p>
            </p:txBody>
          </p:sp>
          <p:sp>
            <p:nvSpPr>
              <p:cNvPr id="43" name="Freeform 32">
                <a:extLst>
                  <a:ext uri="{FF2B5EF4-FFF2-40B4-BE49-F238E27FC236}">
                    <a16:creationId xmlns:a16="http://schemas.microsoft.com/office/drawing/2014/main" id="{CA236254-3569-466E-9D00-0CF0A0F4D655}"/>
                  </a:ext>
                </a:extLst>
              </p:cNvPr>
              <p:cNvSpPr/>
              <p:nvPr/>
            </p:nvSpPr>
            <p:spPr>
              <a:xfrm>
                <a:off x="4497612" y="2292743"/>
                <a:ext cx="1487424" cy="1487424"/>
              </a:xfrm>
              <a:custGeom>
                <a:avLst/>
                <a:gdLst>
                  <a:gd name="connsiteX0" fmla="*/ 908728 w 1214476"/>
                  <a:gd name="connsiteY0" fmla="*/ 307596 h 1214476"/>
                  <a:gd name="connsiteX1" fmla="*/ 1087904 w 1214476"/>
                  <a:gd name="connsiteY1" fmla="*/ 253596 h 1214476"/>
                  <a:gd name="connsiteX2" fmla="*/ 1153835 w 1214476"/>
                  <a:gd name="connsiteY2" fmla="*/ 367790 h 1214476"/>
                  <a:gd name="connsiteX3" fmla="*/ 1017481 w 1214476"/>
                  <a:gd name="connsiteY3" fmla="*/ 495961 h 1214476"/>
                  <a:gd name="connsiteX4" fmla="*/ 1017481 w 1214476"/>
                  <a:gd name="connsiteY4" fmla="*/ 718515 h 1214476"/>
                  <a:gd name="connsiteX5" fmla="*/ 1153835 w 1214476"/>
                  <a:gd name="connsiteY5" fmla="*/ 846686 h 1214476"/>
                  <a:gd name="connsiteX6" fmla="*/ 1087904 w 1214476"/>
                  <a:gd name="connsiteY6" fmla="*/ 960880 h 1214476"/>
                  <a:gd name="connsiteX7" fmla="*/ 908728 w 1214476"/>
                  <a:gd name="connsiteY7" fmla="*/ 906880 h 1214476"/>
                  <a:gd name="connsiteX8" fmla="*/ 715990 w 1214476"/>
                  <a:gd name="connsiteY8" fmla="*/ 1018157 h 1214476"/>
                  <a:gd name="connsiteX9" fmla="*/ 673168 w 1214476"/>
                  <a:gd name="connsiteY9" fmla="*/ 1200328 h 1214476"/>
                  <a:gd name="connsiteX10" fmla="*/ 541308 w 1214476"/>
                  <a:gd name="connsiteY10" fmla="*/ 1200328 h 1214476"/>
                  <a:gd name="connsiteX11" fmla="*/ 498485 w 1214476"/>
                  <a:gd name="connsiteY11" fmla="*/ 1018157 h 1214476"/>
                  <a:gd name="connsiteX12" fmla="*/ 305747 w 1214476"/>
                  <a:gd name="connsiteY12" fmla="*/ 906880 h 1214476"/>
                  <a:gd name="connsiteX13" fmla="*/ 126572 w 1214476"/>
                  <a:gd name="connsiteY13" fmla="*/ 960880 h 1214476"/>
                  <a:gd name="connsiteX14" fmla="*/ 60641 w 1214476"/>
                  <a:gd name="connsiteY14" fmla="*/ 846686 h 1214476"/>
                  <a:gd name="connsiteX15" fmla="*/ 196995 w 1214476"/>
                  <a:gd name="connsiteY15" fmla="*/ 718515 h 1214476"/>
                  <a:gd name="connsiteX16" fmla="*/ 196995 w 1214476"/>
                  <a:gd name="connsiteY16" fmla="*/ 495961 h 1214476"/>
                  <a:gd name="connsiteX17" fmla="*/ 60641 w 1214476"/>
                  <a:gd name="connsiteY17" fmla="*/ 367790 h 1214476"/>
                  <a:gd name="connsiteX18" fmla="*/ 126572 w 1214476"/>
                  <a:gd name="connsiteY18" fmla="*/ 253596 h 1214476"/>
                  <a:gd name="connsiteX19" fmla="*/ 305748 w 1214476"/>
                  <a:gd name="connsiteY19" fmla="*/ 307596 h 1214476"/>
                  <a:gd name="connsiteX20" fmla="*/ 498486 w 1214476"/>
                  <a:gd name="connsiteY20" fmla="*/ 196319 h 1214476"/>
                  <a:gd name="connsiteX21" fmla="*/ 541308 w 1214476"/>
                  <a:gd name="connsiteY21" fmla="*/ 14148 h 1214476"/>
                  <a:gd name="connsiteX22" fmla="*/ 673168 w 1214476"/>
                  <a:gd name="connsiteY22" fmla="*/ 14148 h 1214476"/>
                  <a:gd name="connsiteX23" fmla="*/ 715991 w 1214476"/>
                  <a:gd name="connsiteY23" fmla="*/ 196319 h 1214476"/>
                  <a:gd name="connsiteX24" fmla="*/ 908729 w 1214476"/>
                  <a:gd name="connsiteY24" fmla="*/ 307596 h 1214476"/>
                  <a:gd name="connsiteX25" fmla="*/ 908728 w 1214476"/>
                  <a:gd name="connsiteY25" fmla="*/ 307596 h 12144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1214476" h="1214476">
                    <a:moveTo>
                      <a:pt x="781694" y="307206"/>
                    </a:moveTo>
                    <a:lnTo>
                      <a:pt x="911594" y="226753"/>
                    </a:lnTo>
                    <a:lnTo>
                      <a:pt x="987724" y="302882"/>
                    </a:lnTo>
                    <a:lnTo>
                      <a:pt x="907271" y="432782"/>
                    </a:lnTo>
                    <a:cubicBezTo>
                      <a:pt x="938258" y="486074"/>
                      <a:pt x="954491" y="546659"/>
                      <a:pt x="954302" y="608305"/>
                    </a:cubicBezTo>
                    <a:lnTo>
                      <a:pt x="1088927" y="680575"/>
                    </a:lnTo>
                    <a:lnTo>
                      <a:pt x="1061060" y="784570"/>
                    </a:lnTo>
                    <a:lnTo>
                      <a:pt x="908337" y="779846"/>
                    </a:lnTo>
                    <a:cubicBezTo>
                      <a:pt x="877678" y="833327"/>
                      <a:pt x="833328" y="877678"/>
                      <a:pt x="779845" y="908337"/>
                    </a:cubicBezTo>
                    <a:lnTo>
                      <a:pt x="784570" y="1061060"/>
                    </a:lnTo>
                    <a:lnTo>
                      <a:pt x="680575" y="1088926"/>
                    </a:lnTo>
                    <a:lnTo>
                      <a:pt x="608305" y="954302"/>
                    </a:lnTo>
                    <a:cubicBezTo>
                      <a:pt x="546659" y="954491"/>
                      <a:pt x="486075" y="938257"/>
                      <a:pt x="432781" y="907271"/>
                    </a:cubicBezTo>
                    <a:lnTo>
                      <a:pt x="302882" y="987723"/>
                    </a:lnTo>
                    <a:lnTo>
                      <a:pt x="226752" y="911594"/>
                    </a:lnTo>
                    <a:lnTo>
                      <a:pt x="307205" y="781694"/>
                    </a:lnTo>
                    <a:cubicBezTo>
                      <a:pt x="276218" y="728402"/>
                      <a:pt x="259985" y="667817"/>
                      <a:pt x="260174" y="606171"/>
                    </a:cubicBezTo>
                    <a:lnTo>
                      <a:pt x="125549" y="533901"/>
                    </a:lnTo>
                    <a:lnTo>
                      <a:pt x="153416" y="429906"/>
                    </a:lnTo>
                    <a:lnTo>
                      <a:pt x="306139" y="434630"/>
                    </a:lnTo>
                    <a:cubicBezTo>
                      <a:pt x="336798" y="381149"/>
                      <a:pt x="381148" y="336798"/>
                      <a:pt x="434631" y="306139"/>
                    </a:cubicBezTo>
                    <a:lnTo>
                      <a:pt x="429906" y="153416"/>
                    </a:lnTo>
                    <a:lnTo>
                      <a:pt x="533901" y="125550"/>
                    </a:lnTo>
                    <a:lnTo>
                      <a:pt x="606171" y="260174"/>
                    </a:lnTo>
                    <a:cubicBezTo>
                      <a:pt x="667817" y="259985"/>
                      <a:pt x="728401" y="276219"/>
                      <a:pt x="781695" y="307205"/>
                    </a:cubicBezTo>
                    <a:lnTo>
                      <a:pt x="781694" y="307206"/>
                    </a:lnTo>
                    <a:close/>
                  </a:path>
                </a:pathLst>
              </a:custGeom>
              <a:solidFill>
                <a:schemeClr val="accent1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28245" tIns="428245" rIns="428243" bIns="428243" numCol="1" spcCol="1270" anchor="ctr" anchorCtr="0">
                <a:noAutofit/>
              </a:bodyPr>
              <a:lstStyle/>
              <a:p>
                <a:pPr lvl="0" algn="ctr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900" dirty="0"/>
                  <a:t>Current Equipment Age</a:t>
                </a:r>
              </a:p>
              <a:p>
                <a:pPr lvl="0" algn="ctr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700" dirty="0"/>
                  <a:t>(</a:t>
                </a:r>
                <a:r>
                  <a:rPr lang="en-US" sz="700" dirty="0" err="1"/>
                  <a:t>Eqpdays</a:t>
                </a:r>
                <a:r>
                  <a:rPr lang="en-US" sz="700" dirty="0"/>
                  <a:t>)</a:t>
                </a:r>
                <a:endParaRPr lang="en-US" sz="700" b="1" kern="1200" dirty="0"/>
              </a:p>
            </p:txBody>
          </p:sp>
        </p:grp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AA4976DF-3D50-4315-8197-C96B0218A59E}"/>
                </a:ext>
              </a:extLst>
            </p:cNvPr>
            <p:cNvSpPr/>
            <p:nvPr/>
          </p:nvSpPr>
          <p:spPr>
            <a:xfrm rot="341484">
              <a:off x="4821424" y="3602224"/>
              <a:ext cx="2059048" cy="2059048"/>
            </a:xfrm>
            <a:custGeom>
              <a:avLst/>
              <a:gdLst>
                <a:gd name="connsiteX0" fmla="*/ 908728 w 1214476"/>
                <a:gd name="connsiteY0" fmla="*/ 307596 h 1214476"/>
                <a:gd name="connsiteX1" fmla="*/ 1087904 w 1214476"/>
                <a:gd name="connsiteY1" fmla="*/ 253596 h 1214476"/>
                <a:gd name="connsiteX2" fmla="*/ 1153835 w 1214476"/>
                <a:gd name="connsiteY2" fmla="*/ 367790 h 1214476"/>
                <a:gd name="connsiteX3" fmla="*/ 1017481 w 1214476"/>
                <a:gd name="connsiteY3" fmla="*/ 495961 h 1214476"/>
                <a:gd name="connsiteX4" fmla="*/ 1017481 w 1214476"/>
                <a:gd name="connsiteY4" fmla="*/ 718515 h 1214476"/>
                <a:gd name="connsiteX5" fmla="*/ 1153835 w 1214476"/>
                <a:gd name="connsiteY5" fmla="*/ 846686 h 1214476"/>
                <a:gd name="connsiteX6" fmla="*/ 1087904 w 1214476"/>
                <a:gd name="connsiteY6" fmla="*/ 960880 h 1214476"/>
                <a:gd name="connsiteX7" fmla="*/ 908728 w 1214476"/>
                <a:gd name="connsiteY7" fmla="*/ 906880 h 1214476"/>
                <a:gd name="connsiteX8" fmla="*/ 715990 w 1214476"/>
                <a:gd name="connsiteY8" fmla="*/ 1018157 h 1214476"/>
                <a:gd name="connsiteX9" fmla="*/ 673168 w 1214476"/>
                <a:gd name="connsiteY9" fmla="*/ 1200328 h 1214476"/>
                <a:gd name="connsiteX10" fmla="*/ 541308 w 1214476"/>
                <a:gd name="connsiteY10" fmla="*/ 1200328 h 1214476"/>
                <a:gd name="connsiteX11" fmla="*/ 498485 w 1214476"/>
                <a:gd name="connsiteY11" fmla="*/ 1018157 h 1214476"/>
                <a:gd name="connsiteX12" fmla="*/ 305747 w 1214476"/>
                <a:gd name="connsiteY12" fmla="*/ 906880 h 1214476"/>
                <a:gd name="connsiteX13" fmla="*/ 126572 w 1214476"/>
                <a:gd name="connsiteY13" fmla="*/ 960880 h 1214476"/>
                <a:gd name="connsiteX14" fmla="*/ 60641 w 1214476"/>
                <a:gd name="connsiteY14" fmla="*/ 846686 h 1214476"/>
                <a:gd name="connsiteX15" fmla="*/ 196995 w 1214476"/>
                <a:gd name="connsiteY15" fmla="*/ 718515 h 1214476"/>
                <a:gd name="connsiteX16" fmla="*/ 196995 w 1214476"/>
                <a:gd name="connsiteY16" fmla="*/ 495961 h 1214476"/>
                <a:gd name="connsiteX17" fmla="*/ 60641 w 1214476"/>
                <a:gd name="connsiteY17" fmla="*/ 367790 h 1214476"/>
                <a:gd name="connsiteX18" fmla="*/ 126572 w 1214476"/>
                <a:gd name="connsiteY18" fmla="*/ 253596 h 1214476"/>
                <a:gd name="connsiteX19" fmla="*/ 305748 w 1214476"/>
                <a:gd name="connsiteY19" fmla="*/ 307596 h 1214476"/>
                <a:gd name="connsiteX20" fmla="*/ 498486 w 1214476"/>
                <a:gd name="connsiteY20" fmla="*/ 196319 h 1214476"/>
                <a:gd name="connsiteX21" fmla="*/ 541308 w 1214476"/>
                <a:gd name="connsiteY21" fmla="*/ 14148 h 1214476"/>
                <a:gd name="connsiteX22" fmla="*/ 673168 w 1214476"/>
                <a:gd name="connsiteY22" fmla="*/ 14148 h 1214476"/>
                <a:gd name="connsiteX23" fmla="*/ 715991 w 1214476"/>
                <a:gd name="connsiteY23" fmla="*/ 196319 h 1214476"/>
                <a:gd name="connsiteX24" fmla="*/ 908729 w 1214476"/>
                <a:gd name="connsiteY24" fmla="*/ 307596 h 1214476"/>
                <a:gd name="connsiteX25" fmla="*/ 908728 w 1214476"/>
                <a:gd name="connsiteY25" fmla="*/ 307596 h 1214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214476" h="1214476">
                  <a:moveTo>
                    <a:pt x="781694" y="307206"/>
                  </a:moveTo>
                  <a:lnTo>
                    <a:pt x="911594" y="226753"/>
                  </a:lnTo>
                  <a:lnTo>
                    <a:pt x="987724" y="302882"/>
                  </a:lnTo>
                  <a:lnTo>
                    <a:pt x="907271" y="432782"/>
                  </a:lnTo>
                  <a:cubicBezTo>
                    <a:pt x="938258" y="486074"/>
                    <a:pt x="954491" y="546659"/>
                    <a:pt x="954302" y="608305"/>
                  </a:cubicBezTo>
                  <a:lnTo>
                    <a:pt x="1088927" y="680575"/>
                  </a:lnTo>
                  <a:lnTo>
                    <a:pt x="1061060" y="784570"/>
                  </a:lnTo>
                  <a:lnTo>
                    <a:pt x="908337" y="779846"/>
                  </a:lnTo>
                  <a:cubicBezTo>
                    <a:pt x="877678" y="833327"/>
                    <a:pt x="833328" y="877678"/>
                    <a:pt x="779845" y="908337"/>
                  </a:cubicBezTo>
                  <a:lnTo>
                    <a:pt x="784570" y="1061060"/>
                  </a:lnTo>
                  <a:lnTo>
                    <a:pt x="680575" y="1088926"/>
                  </a:lnTo>
                  <a:lnTo>
                    <a:pt x="608305" y="954302"/>
                  </a:lnTo>
                  <a:cubicBezTo>
                    <a:pt x="546659" y="954491"/>
                    <a:pt x="486075" y="938257"/>
                    <a:pt x="432781" y="907271"/>
                  </a:cubicBezTo>
                  <a:lnTo>
                    <a:pt x="302882" y="987723"/>
                  </a:lnTo>
                  <a:lnTo>
                    <a:pt x="226752" y="911594"/>
                  </a:lnTo>
                  <a:lnTo>
                    <a:pt x="307205" y="781694"/>
                  </a:lnTo>
                  <a:cubicBezTo>
                    <a:pt x="276218" y="728402"/>
                    <a:pt x="259985" y="667817"/>
                    <a:pt x="260174" y="606171"/>
                  </a:cubicBezTo>
                  <a:lnTo>
                    <a:pt x="125549" y="533901"/>
                  </a:lnTo>
                  <a:lnTo>
                    <a:pt x="153416" y="429906"/>
                  </a:lnTo>
                  <a:lnTo>
                    <a:pt x="306139" y="434630"/>
                  </a:lnTo>
                  <a:cubicBezTo>
                    <a:pt x="336798" y="381149"/>
                    <a:pt x="381148" y="336798"/>
                    <a:pt x="434631" y="306139"/>
                  </a:cubicBezTo>
                  <a:lnTo>
                    <a:pt x="429906" y="153416"/>
                  </a:lnTo>
                  <a:lnTo>
                    <a:pt x="533901" y="125550"/>
                  </a:lnTo>
                  <a:lnTo>
                    <a:pt x="606171" y="260174"/>
                  </a:lnTo>
                  <a:cubicBezTo>
                    <a:pt x="667817" y="259985"/>
                    <a:pt x="728401" y="276219"/>
                    <a:pt x="781695" y="307205"/>
                  </a:cubicBezTo>
                  <a:lnTo>
                    <a:pt x="781694" y="307206"/>
                  </a:lnTo>
                  <a:close/>
                </a:path>
              </a:pathLst>
            </a:custGeom>
            <a:solidFill>
              <a:schemeClr val="accent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8245" tIns="428245" rIns="428243" bIns="428243" numCol="1" spcCol="1270" anchor="ctr" anchorCtr="0">
              <a:noAutofit/>
            </a:bodyPr>
            <a:lstStyle/>
            <a:p>
              <a:pPr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dirty="0"/>
                <a:t>Has Made Retention Call</a:t>
              </a:r>
              <a:br>
                <a:rPr lang="en-US" sz="1200" dirty="0"/>
              </a:br>
              <a:r>
                <a:rPr lang="en-US" sz="1050" dirty="0"/>
                <a:t>(</a:t>
              </a:r>
              <a:r>
                <a:rPr lang="en-US" sz="900" dirty="0" err="1"/>
                <a:t>retcall</a:t>
              </a:r>
              <a:r>
                <a:rPr lang="en-US" sz="1050" dirty="0"/>
                <a:t>) </a:t>
              </a: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BD073DBE-AA89-489F-9F2F-BEC2EFCEED61}"/>
              </a:ext>
            </a:extLst>
          </p:cNvPr>
          <p:cNvSpPr txBox="1"/>
          <p:nvPr/>
        </p:nvSpPr>
        <p:spPr>
          <a:xfrm>
            <a:off x="7316" y="2170064"/>
            <a:ext cx="27951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Customer Needs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6BF2692-BE65-48D5-BF4B-C0E965FE666E}"/>
              </a:ext>
            </a:extLst>
          </p:cNvPr>
          <p:cNvSpPr txBox="1"/>
          <p:nvPr/>
        </p:nvSpPr>
        <p:spPr>
          <a:xfrm>
            <a:off x="6322811" y="5134598"/>
            <a:ext cx="27797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Customer Choice</a:t>
            </a:r>
          </a:p>
        </p:txBody>
      </p:sp>
      <p:sp>
        <p:nvSpPr>
          <p:cNvPr id="46" name="Cloud Callout 36">
            <a:extLst>
              <a:ext uri="{FF2B5EF4-FFF2-40B4-BE49-F238E27FC236}">
                <a16:creationId xmlns:a16="http://schemas.microsoft.com/office/drawing/2014/main" id="{AC5BC116-776A-4DDC-8EBF-9A7D3A2D2971}"/>
              </a:ext>
            </a:extLst>
          </p:cNvPr>
          <p:cNvSpPr/>
          <p:nvPr/>
        </p:nvSpPr>
        <p:spPr bwMode="auto">
          <a:xfrm>
            <a:off x="1104899" y="2635881"/>
            <a:ext cx="1257300" cy="589859"/>
          </a:xfrm>
          <a:prstGeom prst="cloudCallout">
            <a:avLst>
              <a:gd name="adj1" fmla="val -46524"/>
              <a:gd name="adj2" fmla="val 54074"/>
            </a:avLst>
          </a:prstGeom>
          <a:solidFill>
            <a:schemeClr val="bg1">
              <a:alpha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000" b="1" u="none" strike="noStrike" cap="none" normalizeH="0" baseline="0" dirty="0">
                <a:ln>
                  <a:noFill/>
                </a:ln>
                <a:effectLst/>
                <a:latin typeface="Arial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9635374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3027759" cy="418831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141809" cy="2365453"/>
          </a:xfrm>
          <a:prstGeom prst="rect">
            <a:avLst/>
          </a:prstGeom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6759" y="1676400"/>
            <a:ext cx="211455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59" y="0"/>
            <a:ext cx="1202540" cy="114140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4408" y="6096000"/>
            <a:ext cx="745301" cy="76200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9076D5E-68ED-4CD1-A04F-E7934EBFAA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8EB0CB-A298-4A22-A4FD-60E889B316AE}"/>
              </a:ext>
            </a:extLst>
          </p:cNvPr>
          <p:cNvSpPr txBox="1"/>
          <p:nvPr/>
        </p:nvSpPr>
        <p:spPr>
          <a:xfrm>
            <a:off x="363161" y="428818"/>
            <a:ext cx="2989119" cy="104356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000" b="1" i="0" kern="1200" cap="all" spc="-5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Customer Churn Predictions 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000" b="0" i="0" kern="1200" cap="all" spc="-5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Decision Tree Model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1BE0A6B-EBF8-4301-B1AE-F6A1C4003E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9292" y="0"/>
            <a:ext cx="5664708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9" name="Rounded Rectangle 9">
            <a:extLst>
              <a:ext uri="{FF2B5EF4-FFF2-40B4-BE49-F238E27FC236}">
                <a16:creationId xmlns:a16="http://schemas.microsoft.com/office/drawing/2014/main" id="{03C06118-B3FE-4B51-80A1-B82C2E9F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42766" y="484632"/>
            <a:ext cx="4938073" cy="5739187"/>
          </a:xfrm>
          <a:prstGeom prst="roundRect">
            <a:avLst>
              <a:gd name="adj" fmla="val 0"/>
            </a:avLst>
          </a:prstGeom>
          <a:ln w="12700">
            <a:solidFill>
              <a:schemeClr val="bg2"/>
            </a:solidFill>
          </a:ln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72BE3F8-96D6-4535-9AE4-694DC4F5B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1836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591487-D07D-4B18-B6B0-15AEB40FC0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37745" y="1778523"/>
            <a:ext cx="2878074" cy="3785419"/>
          </a:xfrm>
        </p:spPr>
        <p:txBody>
          <a:bodyPr vert="horz" lIns="91440" tIns="45720" rIns="91440" bIns="45720" rtlCol="0">
            <a:normAutofit/>
          </a:bodyPr>
          <a:lstStyle/>
          <a:p>
            <a:pPr defTabSz="457200"/>
            <a:r>
              <a:rPr lang="en-US" dirty="0">
                <a:solidFill>
                  <a:srgbClr val="FFFFFF"/>
                </a:solidFill>
              </a:rPr>
              <a:t>Customer churn can be predicted with a 77% true positive rate using just 2 features: </a:t>
            </a:r>
          </a:p>
          <a:p>
            <a:pPr marL="628645" lvl="1" indent="-342900" defTabSz="457200">
              <a:buFont typeface="+mj-lt"/>
              <a:buAutoNum type="arabicPeriod"/>
            </a:pPr>
            <a:r>
              <a:rPr lang="en-US" dirty="0">
                <a:solidFill>
                  <a:srgbClr val="FFFFFF"/>
                </a:solidFill>
              </a:rPr>
              <a:t>Current Equipment Days </a:t>
            </a:r>
          </a:p>
          <a:p>
            <a:pPr marL="628645" lvl="1" indent="-342900" defTabSz="457200">
              <a:buFont typeface="+mj-lt"/>
              <a:buAutoNum type="arabicPeriod"/>
            </a:pPr>
            <a:r>
              <a:rPr lang="en-US" dirty="0">
                <a:solidFill>
                  <a:srgbClr val="FFFFFF"/>
                </a:solidFill>
              </a:rPr>
              <a:t>Months of Service</a:t>
            </a:r>
          </a:p>
          <a:p>
            <a:pPr defTabSz="457200"/>
            <a:r>
              <a:rPr lang="en-US" dirty="0">
                <a:solidFill>
                  <a:srgbClr val="FFFFFF"/>
                </a:solidFill>
              </a:rPr>
              <a:t>There are 2 leaves that show a &gt;50% likelyhood of churning.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D8FD0B-EEC2-491E-AB49-53D495BE4358}"/>
              </a:ext>
            </a:extLst>
          </p:cNvPr>
          <p:cNvSpPr txBox="1"/>
          <p:nvPr/>
        </p:nvSpPr>
        <p:spPr>
          <a:xfrm>
            <a:off x="4104983" y="4621653"/>
            <a:ext cx="463600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UcPeriod"/>
            </a:pPr>
            <a:r>
              <a:rPr lang="en-US" sz="1600" b="1" dirty="0">
                <a:solidFill>
                  <a:schemeClr val="accent3">
                    <a:lumMod val="75000"/>
                  </a:schemeClr>
                </a:solidFill>
              </a:rPr>
              <a:t>Customers with relatively older equipment (&gt;306 days)</a:t>
            </a:r>
          </a:p>
          <a:p>
            <a:pPr marL="342900" indent="-342900">
              <a:buAutoNum type="alphaUcPeriod"/>
            </a:pPr>
            <a:r>
              <a:rPr lang="en-US" sz="1600" b="1" dirty="0">
                <a:solidFill>
                  <a:schemeClr val="accent1"/>
                </a:solidFill>
              </a:rPr>
              <a:t>Customers with new equipment and members between 11 and 17 months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accent1"/>
                </a:solidFill>
              </a:rPr>
              <a:t>Newish customers that have had to replace their equipment multiple times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DEBFF5D-FDF4-4032-AC4E-1BA853B9BC9A}"/>
              </a:ext>
            </a:extLst>
          </p:cNvPr>
          <p:cNvGrpSpPr/>
          <p:nvPr/>
        </p:nvGrpSpPr>
        <p:grpSpPr>
          <a:xfrm>
            <a:off x="4266841" y="1147951"/>
            <a:ext cx="4089610" cy="3531612"/>
            <a:chOff x="4186188" y="1141407"/>
            <a:chExt cx="4089610" cy="3531612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2DE7CCD9-FD8E-4A8F-B904-59095CC1A46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186188" y="1141407"/>
              <a:ext cx="4089610" cy="3283119"/>
            </a:xfrm>
            <a:prstGeom prst="rect">
              <a:avLst/>
            </a:prstGeom>
          </p:spPr>
        </p:pic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805EC81E-63E3-4901-89B0-FE8226D141A2}"/>
                </a:ext>
              </a:extLst>
            </p:cNvPr>
            <p:cNvSpPr/>
            <p:nvPr/>
          </p:nvSpPr>
          <p:spPr>
            <a:xfrm>
              <a:off x="7251544" y="2185064"/>
              <a:ext cx="850392" cy="340577"/>
            </a:xfrm>
            <a:prstGeom prst="roundRect">
              <a:avLst>
                <a:gd name="adj" fmla="val 26667"/>
              </a:avLst>
            </a:prstGeom>
            <a:noFill/>
            <a:ln w="381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8D79621D-A102-4CFC-ABEC-CE24014DCE5B}"/>
                </a:ext>
              </a:extLst>
            </p:cNvPr>
            <p:cNvSpPr/>
            <p:nvPr/>
          </p:nvSpPr>
          <p:spPr>
            <a:xfrm>
              <a:off x="7205472" y="3959353"/>
              <a:ext cx="735270" cy="365760"/>
            </a:xfrm>
            <a:prstGeom prst="roundRect">
              <a:avLst>
                <a:gd name="adj" fmla="val 26667"/>
              </a:avLst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/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2A3746F-14A0-4225-9146-D844F2F69436}"/>
                </a:ext>
              </a:extLst>
            </p:cNvPr>
            <p:cNvSpPr txBox="1"/>
            <p:nvPr/>
          </p:nvSpPr>
          <p:spPr>
            <a:xfrm>
              <a:off x="7417815" y="4303687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accent1"/>
                  </a:solidFill>
                </a:rPr>
                <a:t>B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3B82065-B3AF-40F8-AFFB-9DB5C2F0BF0D}"/>
                </a:ext>
              </a:extLst>
            </p:cNvPr>
            <p:cNvSpPr txBox="1"/>
            <p:nvPr/>
          </p:nvSpPr>
          <p:spPr>
            <a:xfrm>
              <a:off x="7503593" y="2526900"/>
              <a:ext cx="3561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accent3">
                      <a:lumMod val="75000"/>
                    </a:schemeClr>
                  </a:solidFill>
                </a:rPr>
                <a:t>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171543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AA957-9594-45C6-9F59-2952D61F5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390" y="94268"/>
            <a:ext cx="9153939" cy="690923"/>
          </a:xfrm>
        </p:spPr>
        <p:txBody>
          <a:bodyPr/>
          <a:lstStyle/>
          <a:p>
            <a:r>
              <a:rPr lang="en-US" sz="3200" dirty="0"/>
              <a:t>LOGISTIC REGRESSION MODEL-RELATIONSHIPS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C8C87A8-123D-4940-B31E-4482D2D0FBB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0379540"/>
              </p:ext>
            </p:extLst>
          </p:nvPr>
        </p:nvGraphicFramePr>
        <p:xfrm>
          <a:off x="186813" y="867267"/>
          <a:ext cx="8682868" cy="574689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70717">
                  <a:extLst>
                    <a:ext uri="{9D8B030D-6E8A-4147-A177-3AD203B41FA5}">
                      <a16:colId xmlns:a16="http://schemas.microsoft.com/office/drawing/2014/main" val="1436155792"/>
                    </a:ext>
                  </a:extLst>
                </a:gridCol>
                <a:gridCol w="2170717">
                  <a:extLst>
                    <a:ext uri="{9D8B030D-6E8A-4147-A177-3AD203B41FA5}">
                      <a16:colId xmlns:a16="http://schemas.microsoft.com/office/drawing/2014/main" val="1849654288"/>
                    </a:ext>
                  </a:extLst>
                </a:gridCol>
                <a:gridCol w="2170717">
                  <a:extLst>
                    <a:ext uri="{9D8B030D-6E8A-4147-A177-3AD203B41FA5}">
                      <a16:colId xmlns:a16="http://schemas.microsoft.com/office/drawing/2014/main" val="348247186"/>
                    </a:ext>
                  </a:extLst>
                </a:gridCol>
                <a:gridCol w="2170717">
                  <a:extLst>
                    <a:ext uri="{9D8B030D-6E8A-4147-A177-3AD203B41FA5}">
                      <a16:colId xmlns:a16="http://schemas.microsoft.com/office/drawing/2014/main" val="3511848740"/>
                    </a:ext>
                  </a:extLst>
                </a:gridCol>
              </a:tblGrid>
              <a:tr h="340774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ESTIMATE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IMPORTANCE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MEANING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0900532"/>
                  </a:ext>
                </a:extLst>
              </a:tr>
              <a:tr h="936463">
                <a:tc>
                  <a:txBody>
                    <a:bodyPr/>
                    <a:lstStyle/>
                    <a:p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Eqpdays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15.04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For every extra month that a customer uses the current equipment, the odds of churning go up by 3%.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5334205"/>
                  </a:ext>
                </a:extLst>
              </a:tr>
              <a:tr h="1117414">
                <a:tc>
                  <a:txBody>
                    <a:bodyPr/>
                    <a:lstStyle/>
                    <a:p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Retcall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10.49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If the customer has made a call to the retention team, the odds of churning go up by 74%. 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7527327"/>
                  </a:ext>
                </a:extLst>
              </a:tr>
              <a:tr h="1117414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Overage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9.74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Using overage minutes only increases the probability of churning by 0.2%- which is </a:t>
                      </a:r>
                      <a:r>
                        <a:rPr lang="en-US" sz="1200" b="1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negligible.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1934865"/>
                  </a:ext>
                </a:extLst>
              </a:tr>
              <a:tr h="1117414">
                <a:tc>
                  <a:txBody>
                    <a:bodyPr/>
                    <a:lstStyle/>
                    <a:p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Uniqsubs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For each additional unique subscriber, the odds of churning go up by 20%. 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0182857"/>
                  </a:ext>
                </a:extLst>
              </a:tr>
              <a:tr h="1117414">
                <a:tc>
                  <a:txBody>
                    <a:bodyPr/>
                    <a:lstStyle/>
                    <a:p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Mailres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For customers who respond to mail offers, the odds of churning go down by 20%.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49922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0817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245310A-E27B-4AF1-95E2-15F889049F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7523322"/>
              </p:ext>
            </p:extLst>
          </p:nvPr>
        </p:nvGraphicFramePr>
        <p:xfrm>
          <a:off x="188844" y="178903"/>
          <a:ext cx="8756374" cy="646043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89094">
                  <a:extLst>
                    <a:ext uri="{9D8B030D-6E8A-4147-A177-3AD203B41FA5}">
                      <a16:colId xmlns:a16="http://schemas.microsoft.com/office/drawing/2014/main" val="1119603615"/>
                    </a:ext>
                  </a:extLst>
                </a:gridCol>
                <a:gridCol w="2189094">
                  <a:extLst>
                    <a:ext uri="{9D8B030D-6E8A-4147-A177-3AD203B41FA5}">
                      <a16:colId xmlns:a16="http://schemas.microsoft.com/office/drawing/2014/main" val="642677883"/>
                    </a:ext>
                  </a:extLst>
                </a:gridCol>
                <a:gridCol w="2471557">
                  <a:extLst>
                    <a:ext uri="{9D8B030D-6E8A-4147-A177-3AD203B41FA5}">
                      <a16:colId xmlns:a16="http://schemas.microsoft.com/office/drawing/2014/main" val="3585526819"/>
                    </a:ext>
                  </a:extLst>
                </a:gridCol>
                <a:gridCol w="1906629">
                  <a:extLst>
                    <a:ext uri="{9D8B030D-6E8A-4147-A177-3AD203B41FA5}">
                      <a16:colId xmlns:a16="http://schemas.microsoft.com/office/drawing/2014/main" val="1519124729"/>
                    </a:ext>
                  </a:extLst>
                </a:gridCol>
              </a:tblGrid>
              <a:tr h="480444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ESTIMATE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IMPORTANCE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MEANING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3840628"/>
                  </a:ext>
                </a:extLst>
              </a:tr>
              <a:tr h="1229677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Refurb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If the handset is refurbished, the odds of churning goes up by 30%. 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0242288"/>
                  </a:ext>
                </a:extLst>
              </a:tr>
              <a:tr h="1229677">
                <a:tc>
                  <a:txBody>
                    <a:bodyPr/>
                    <a:lstStyle/>
                    <a:p>
                      <a:r>
                        <a:rPr lang="en-US" sz="12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Setprcm</a:t>
                      </a:r>
                      <a:endParaRPr lang="en-US" sz="10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If the data on handset price is missing, the odds of churning go </a:t>
                      </a:r>
                      <a:r>
                        <a:rPr lang="en-US" sz="1200" b="1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down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by 25%. </a:t>
                      </a:r>
                      <a:endParaRPr lang="en-US" sz="10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5068193"/>
                  </a:ext>
                </a:extLst>
              </a:tr>
              <a:tr h="1241393">
                <a:tc>
                  <a:txBody>
                    <a:bodyPr/>
                    <a:lstStyle/>
                    <a:p>
                      <a:r>
                        <a:rPr lang="en-US" sz="12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Creditde</a:t>
                      </a:r>
                      <a:endParaRPr lang="en-US" sz="10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For users who have a lower credit rating, the odds of churning go down by 20%. </a:t>
                      </a:r>
                      <a:endParaRPr lang="en-US" sz="10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8125354"/>
                  </a:ext>
                </a:extLst>
              </a:tr>
              <a:tr h="1177791">
                <a:tc>
                  <a:txBody>
                    <a:bodyPr/>
                    <a:lstStyle/>
                    <a:p>
                      <a:r>
                        <a:rPr lang="en-US" sz="12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Actvsubs</a:t>
                      </a:r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With each additional active subscriber, the probability of churning goes </a:t>
                      </a:r>
                      <a:r>
                        <a:rPr lang="en-US" sz="1200" b="1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down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by 20%. </a:t>
                      </a:r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057773"/>
                  </a:ext>
                </a:extLst>
              </a:tr>
              <a:tr h="1101453">
                <a:tc>
                  <a:txBody>
                    <a:bodyPr/>
                    <a:lstStyle/>
                    <a:p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Changem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0.0002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The change in minutes of use has </a:t>
                      </a:r>
                      <a:r>
                        <a:rPr lang="en-US" sz="12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negligible 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impact on the probability of churning. 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69541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2626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6991D44-6482-4534-9CB7-0A40AA54E2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3540583"/>
              </p:ext>
            </p:extLst>
          </p:nvPr>
        </p:nvGraphicFramePr>
        <p:xfrm>
          <a:off x="149088" y="196645"/>
          <a:ext cx="8875642" cy="633336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218911">
                  <a:extLst>
                    <a:ext uri="{9D8B030D-6E8A-4147-A177-3AD203B41FA5}">
                      <a16:colId xmlns:a16="http://schemas.microsoft.com/office/drawing/2014/main" val="1119603615"/>
                    </a:ext>
                  </a:extLst>
                </a:gridCol>
                <a:gridCol w="2218911">
                  <a:extLst>
                    <a:ext uri="{9D8B030D-6E8A-4147-A177-3AD203B41FA5}">
                      <a16:colId xmlns:a16="http://schemas.microsoft.com/office/drawing/2014/main" val="642677883"/>
                    </a:ext>
                  </a:extLst>
                </a:gridCol>
                <a:gridCol w="2505221">
                  <a:extLst>
                    <a:ext uri="{9D8B030D-6E8A-4147-A177-3AD203B41FA5}">
                      <a16:colId xmlns:a16="http://schemas.microsoft.com/office/drawing/2014/main" val="3585526819"/>
                    </a:ext>
                  </a:extLst>
                </a:gridCol>
                <a:gridCol w="1932599">
                  <a:extLst>
                    <a:ext uri="{9D8B030D-6E8A-4147-A177-3AD203B41FA5}">
                      <a16:colId xmlns:a16="http://schemas.microsoft.com/office/drawing/2014/main" val="1519124729"/>
                    </a:ext>
                  </a:extLst>
                </a:gridCol>
              </a:tblGrid>
              <a:tr h="453642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ESTIMATE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IMPORTANCE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MEANING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3840628"/>
                  </a:ext>
                </a:extLst>
              </a:tr>
              <a:tr h="1161078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With the number of roaming calls made by a user, the probability of churning goes up by 10%. 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5068193"/>
                  </a:ext>
                </a:extLst>
              </a:tr>
              <a:tr h="1227929">
                <a:tc>
                  <a:txBody>
                    <a:bodyPr/>
                    <a:lstStyle/>
                    <a:p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Eqpdays:months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-0.00004</a:t>
                      </a:r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8.11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combined effect of months in service and months a customer holds the equipment has </a:t>
                      </a:r>
                      <a:r>
                        <a:rPr lang="en-US" sz="105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 extremely low</a:t>
                      </a:r>
                      <a:r>
                        <a:rPr lang="en-US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impact on the probability of churning.</a:t>
                      </a:r>
                    </a:p>
                    <a:p>
                      <a:endParaRPr lang="en-US" sz="10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8125354"/>
                  </a:ext>
                </a:extLst>
              </a:tr>
              <a:tr h="1112086">
                <a:tc>
                  <a:txBody>
                    <a:bodyPr/>
                    <a:lstStyle/>
                    <a:p>
                      <a:r>
                        <a:rPr lang="en-US" sz="12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Months:mou</a:t>
                      </a:r>
                      <a:endParaRPr lang="en-US" sz="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-0.00001</a:t>
                      </a:r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combined effect of months in service and average monthly minutes used by a customer has </a:t>
                      </a:r>
                      <a:r>
                        <a:rPr lang="en-US" sz="1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negligible</a:t>
                      </a:r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impact on the probability of churning.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057773"/>
                  </a:ext>
                </a:extLst>
              </a:tr>
              <a:tr h="1040007"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Months</a:t>
                      </a:r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-0.0016</a:t>
                      </a:r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For each additional month in service, the odds of churning go </a:t>
                      </a:r>
                      <a:r>
                        <a:rPr lang="en-US" sz="1200" b="1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down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by 1.6%. </a:t>
                      </a:r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6954103"/>
                  </a:ext>
                </a:extLst>
              </a:tr>
              <a:tr h="1338623">
                <a:tc>
                  <a:txBody>
                    <a:bodyPr/>
                    <a:lstStyle/>
                    <a:p>
                      <a:r>
                        <a:rPr lang="en-US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Mou</a:t>
                      </a:r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-0.00002</a:t>
                      </a:r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0.36</a:t>
                      </a:r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The average monthly minutes used by a customer has </a:t>
                      </a:r>
                      <a:r>
                        <a:rPr lang="en-US" sz="1200" b="1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negligible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impact on the probability of churning. </a:t>
                      </a:r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17336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08030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E78424C-6FD0-41F8-9CAA-5DC19C423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4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1B441B-7463-4FF7-B77F-56904380F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02" y="473764"/>
            <a:ext cx="2331469" cy="2160105"/>
          </a:xfrm>
        </p:spPr>
        <p:txBody>
          <a:bodyPr anchor="ctr">
            <a:normAutofit/>
          </a:bodyPr>
          <a:lstStyle/>
          <a:p>
            <a:r>
              <a:rPr lang="en-US" sz="1800" dirty="0">
                <a:solidFill>
                  <a:srgbClr val="F2F2F2"/>
                </a:solidFill>
              </a:rPr>
              <a:t>Model Chosen:</a:t>
            </a:r>
            <a:br>
              <a:rPr lang="en-US" sz="1800" dirty="0">
                <a:solidFill>
                  <a:srgbClr val="F2F2F2"/>
                </a:solidFill>
              </a:rPr>
            </a:br>
            <a:r>
              <a:rPr lang="en-US" sz="1800" b="1" dirty="0">
                <a:solidFill>
                  <a:srgbClr val="F2F2F2"/>
                </a:solidFill>
              </a:rPr>
              <a:t>DECISION TREE</a:t>
            </a:r>
            <a:br>
              <a:rPr lang="en-US" sz="1500" dirty="0">
                <a:solidFill>
                  <a:srgbClr val="F2F2F2"/>
                </a:solidFill>
              </a:rPr>
            </a:br>
            <a:br>
              <a:rPr lang="en-US" sz="1500" dirty="0">
                <a:solidFill>
                  <a:srgbClr val="F2F2F2"/>
                </a:solidFill>
              </a:rPr>
            </a:br>
            <a:r>
              <a:rPr lang="en-US" sz="1500" dirty="0">
                <a:solidFill>
                  <a:srgbClr val="F2F2F2"/>
                </a:solidFill>
              </a:rPr>
              <a:t>Model Comparisons</a:t>
            </a:r>
            <a:br>
              <a:rPr lang="en-US" sz="1500" dirty="0">
                <a:solidFill>
                  <a:srgbClr val="F2F2F2"/>
                </a:solidFill>
              </a:rPr>
            </a:br>
            <a:r>
              <a:rPr lang="en-US" sz="1500" dirty="0">
                <a:solidFill>
                  <a:srgbClr val="F2F2F2"/>
                </a:solidFill>
              </a:rPr>
              <a:t>i.e. reasons why we chose the model that we did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D136760-57DC-4301-8BEA-B71AD2D139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20982" y="0"/>
            <a:ext cx="6023018" cy="6858000"/>
          </a:xfrm>
          <a:custGeom>
            <a:avLst/>
            <a:gdLst>
              <a:gd name="connsiteX0" fmla="*/ 1176 w 8030690"/>
              <a:gd name="connsiteY0" fmla="*/ 0 h 6858000"/>
              <a:gd name="connsiteX1" fmla="*/ 1344715 w 8030690"/>
              <a:gd name="connsiteY1" fmla="*/ 0 h 6858000"/>
              <a:gd name="connsiteX2" fmla="*/ 1344715 w 8030690"/>
              <a:gd name="connsiteY2" fmla="*/ 0 h 6858000"/>
              <a:gd name="connsiteX3" fmla="*/ 8030690 w 8030690"/>
              <a:gd name="connsiteY3" fmla="*/ 0 h 6858000"/>
              <a:gd name="connsiteX4" fmla="*/ 8030690 w 8030690"/>
              <a:gd name="connsiteY4" fmla="*/ 6858000 h 6858000"/>
              <a:gd name="connsiteX5" fmla="*/ 477746 w 8030690"/>
              <a:gd name="connsiteY5" fmla="*/ 6858000 h 6858000"/>
              <a:gd name="connsiteX6" fmla="*/ 477746 w 8030690"/>
              <a:gd name="connsiteY6" fmla="*/ 6858000 h 6858000"/>
              <a:gd name="connsiteX7" fmla="*/ 0 w 8030690"/>
              <a:gd name="connsiteY7" fmla="*/ 6858000 h 6858000"/>
              <a:gd name="connsiteX8" fmla="*/ 5883 w 8030690"/>
              <a:gd name="connsiteY8" fmla="*/ 6817538 h 6858000"/>
              <a:gd name="connsiteX9" fmla="*/ 23196 w 8030690"/>
              <a:gd name="connsiteY9" fmla="*/ 6698894 h 6858000"/>
              <a:gd name="connsiteX10" fmla="*/ 35298 w 8030690"/>
              <a:gd name="connsiteY10" fmla="*/ 6612483 h 6858000"/>
              <a:gd name="connsiteX11" fmla="*/ 48073 w 8030690"/>
              <a:gd name="connsiteY11" fmla="*/ 6509613 h 6858000"/>
              <a:gd name="connsiteX12" fmla="*/ 63369 w 8030690"/>
              <a:gd name="connsiteY12" fmla="*/ 6387541 h 6858000"/>
              <a:gd name="connsiteX13" fmla="*/ 79506 w 8030690"/>
              <a:gd name="connsiteY13" fmla="*/ 6252438 h 6858000"/>
              <a:gd name="connsiteX14" fmla="*/ 96483 w 8030690"/>
              <a:gd name="connsiteY14" fmla="*/ 6100191 h 6858000"/>
              <a:gd name="connsiteX15" fmla="*/ 114468 w 8030690"/>
              <a:gd name="connsiteY15" fmla="*/ 5934227 h 6858000"/>
              <a:gd name="connsiteX16" fmla="*/ 132454 w 8030690"/>
              <a:gd name="connsiteY16" fmla="*/ 5753862 h 6858000"/>
              <a:gd name="connsiteX17" fmla="*/ 150775 w 8030690"/>
              <a:gd name="connsiteY17" fmla="*/ 5561838 h 6858000"/>
              <a:gd name="connsiteX18" fmla="*/ 167752 w 8030690"/>
              <a:gd name="connsiteY18" fmla="*/ 5354726 h 6858000"/>
              <a:gd name="connsiteX19" fmla="*/ 184057 w 8030690"/>
              <a:gd name="connsiteY19" fmla="*/ 5138013 h 6858000"/>
              <a:gd name="connsiteX20" fmla="*/ 198849 w 8030690"/>
              <a:gd name="connsiteY20" fmla="*/ 4908956 h 6858000"/>
              <a:gd name="connsiteX21" fmla="*/ 212968 w 8030690"/>
              <a:gd name="connsiteY21" fmla="*/ 4670298 h 6858000"/>
              <a:gd name="connsiteX22" fmla="*/ 226248 w 8030690"/>
              <a:gd name="connsiteY22" fmla="*/ 4421352 h 6858000"/>
              <a:gd name="connsiteX23" fmla="*/ 230954 w 8030690"/>
              <a:gd name="connsiteY23" fmla="*/ 4293793 h 6858000"/>
              <a:gd name="connsiteX24" fmla="*/ 236165 w 8030690"/>
              <a:gd name="connsiteY24" fmla="*/ 4163491 h 6858000"/>
              <a:gd name="connsiteX25" fmla="*/ 241039 w 8030690"/>
              <a:gd name="connsiteY25" fmla="*/ 4031132 h 6858000"/>
              <a:gd name="connsiteX26" fmla="*/ 244233 w 8030690"/>
              <a:gd name="connsiteY26" fmla="*/ 3898087 h 6858000"/>
              <a:gd name="connsiteX27" fmla="*/ 247091 w 8030690"/>
              <a:gd name="connsiteY27" fmla="*/ 3762298 h 6858000"/>
              <a:gd name="connsiteX28" fmla="*/ 250116 w 8030690"/>
              <a:gd name="connsiteY28" fmla="*/ 3625138 h 6858000"/>
              <a:gd name="connsiteX29" fmla="*/ 252133 w 8030690"/>
              <a:gd name="connsiteY29" fmla="*/ 3485235 h 6858000"/>
              <a:gd name="connsiteX30" fmla="*/ 252133 w 8030690"/>
              <a:gd name="connsiteY30" fmla="*/ 3343960 h 6858000"/>
              <a:gd name="connsiteX31" fmla="*/ 253142 w 8030690"/>
              <a:gd name="connsiteY31" fmla="*/ 3201314 h 6858000"/>
              <a:gd name="connsiteX32" fmla="*/ 252133 w 8030690"/>
              <a:gd name="connsiteY32" fmla="*/ 3057296 h 6858000"/>
              <a:gd name="connsiteX33" fmla="*/ 250116 w 8030690"/>
              <a:gd name="connsiteY33" fmla="*/ 2911221 h 6858000"/>
              <a:gd name="connsiteX34" fmla="*/ 248267 w 8030690"/>
              <a:gd name="connsiteY34" fmla="*/ 2765145 h 6858000"/>
              <a:gd name="connsiteX35" fmla="*/ 244233 w 8030690"/>
              <a:gd name="connsiteY35" fmla="*/ 2617013 h 6858000"/>
              <a:gd name="connsiteX36" fmla="*/ 240031 w 8030690"/>
              <a:gd name="connsiteY36" fmla="*/ 2467508 h 6858000"/>
              <a:gd name="connsiteX37" fmla="*/ 235156 w 8030690"/>
              <a:gd name="connsiteY37" fmla="*/ 2318004 h 6858000"/>
              <a:gd name="connsiteX38" fmla="*/ 228265 w 8030690"/>
              <a:gd name="connsiteY38" fmla="*/ 2167128 h 6858000"/>
              <a:gd name="connsiteX39" fmla="*/ 220028 w 8030690"/>
              <a:gd name="connsiteY39" fmla="*/ 2014880 h 6858000"/>
              <a:gd name="connsiteX40" fmla="*/ 212128 w 8030690"/>
              <a:gd name="connsiteY40" fmla="*/ 1861947 h 6858000"/>
              <a:gd name="connsiteX41" fmla="*/ 202043 w 8030690"/>
              <a:gd name="connsiteY41" fmla="*/ 1709013 h 6858000"/>
              <a:gd name="connsiteX42" fmla="*/ 189940 w 8030690"/>
              <a:gd name="connsiteY42" fmla="*/ 1554023 h 6858000"/>
              <a:gd name="connsiteX43" fmla="*/ 177838 w 8030690"/>
              <a:gd name="connsiteY43" fmla="*/ 1401089 h 6858000"/>
              <a:gd name="connsiteX44" fmla="*/ 163886 w 8030690"/>
              <a:gd name="connsiteY44" fmla="*/ 1245413 h 6858000"/>
              <a:gd name="connsiteX45" fmla="*/ 148590 w 8030690"/>
              <a:gd name="connsiteY45" fmla="*/ 1089050 h 6858000"/>
              <a:gd name="connsiteX46" fmla="*/ 132454 w 8030690"/>
              <a:gd name="connsiteY46" fmla="*/ 934745 h 6858000"/>
              <a:gd name="connsiteX47" fmla="*/ 113628 w 8030690"/>
              <a:gd name="connsiteY47" fmla="*/ 778383 h 6858000"/>
              <a:gd name="connsiteX48" fmla="*/ 93457 w 8030690"/>
              <a:gd name="connsiteY48" fmla="*/ 622706 h 6858000"/>
              <a:gd name="connsiteX49" fmla="*/ 73454 w 8030690"/>
              <a:gd name="connsiteY49" fmla="*/ 466344 h 6858000"/>
              <a:gd name="connsiteX50" fmla="*/ 50090 w 8030690"/>
              <a:gd name="connsiteY50" fmla="*/ 310667 h 6858000"/>
              <a:gd name="connsiteX51" fmla="*/ 26222 w 8030690"/>
              <a:gd name="connsiteY51" fmla="*/ 15567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8030690" h="6858000">
                <a:moveTo>
                  <a:pt x="1176" y="0"/>
                </a:moveTo>
                <a:lnTo>
                  <a:pt x="1344715" y="0"/>
                </a:lnTo>
                <a:lnTo>
                  <a:pt x="1344715" y="0"/>
                </a:lnTo>
                <a:lnTo>
                  <a:pt x="8030690" y="0"/>
                </a:lnTo>
                <a:lnTo>
                  <a:pt x="8030690" y="6858000"/>
                </a:lnTo>
                <a:lnTo>
                  <a:pt x="477746" y="6858000"/>
                </a:lnTo>
                <a:lnTo>
                  <a:pt x="477746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8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8" y="5934227"/>
                </a:lnTo>
                <a:lnTo>
                  <a:pt x="132454" y="5753862"/>
                </a:lnTo>
                <a:lnTo>
                  <a:pt x="150775" y="5561838"/>
                </a:lnTo>
                <a:lnTo>
                  <a:pt x="167752" y="5354726"/>
                </a:lnTo>
                <a:lnTo>
                  <a:pt x="184057" y="5138013"/>
                </a:lnTo>
                <a:lnTo>
                  <a:pt x="198849" y="4908956"/>
                </a:lnTo>
                <a:lnTo>
                  <a:pt x="212968" y="4670298"/>
                </a:lnTo>
                <a:lnTo>
                  <a:pt x="226248" y="4421352"/>
                </a:lnTo>
                <a:lnTo>
                  <a:pt x="230954" y="4293793"/>
                </a:lnTo>
                <a:lnTo>
                  <a:pt x="236165" y="4163491"/>
                </a:lnTo>
                <a:lnTo>
                  <a:pt x="241039" y="4031132"/>
                </a:lnTo>
                <a:lnTo>
                  <a:pt x="244233" y="3898087"/>
                </a:lnTo>
                <a:lnTo>
                  <a:pt x="247091" y="3762298"/>
                </a:lnTo>
                <a:lnTo>
                  <a:pt x="250116" y="3625138"/>
                </a:lnTo>
                <a:lnTo>
                  <a:pt x="252133" y="3485235"/>
                </a:lnTo>
                <a:lnTo>
                  <a:pt x="252133" y="3343960"/>
                </a:lnTo>
                <a:lnTo>
                  <a:pt x="253142" y="3201314"/>
                </a:lnTo>
                <a:lnTo>
                  <a:pt x="252133" y="3057296"/>
                </a:lnTo>
                <a:lnTo>
                  <a:pt x="250116" y="2911221"/>
                </a:lnTo>
                <a:lnTo>
                  <a:pt x="248267" y="2765145"/>
                </a:lnTo>
                <a:lnTo>
                  <a:pt x="244233" y="2617013"/>
                </a:lnTo>
                <a:lnTo>
                  <a:pt x="240031" y="2467508"/>
                </a:lnTo>
                <a:lnTo>
                  <a:pt x="235156" y="2318004"/>
                </a:lnTo>
                <a:lnTo>
                  <a:pt x="228265" y="2167128"/>
                </a:lnTo>
                <a:lnTo>
                  <a:pt x="220028" y="2014880"/>
                </a:lnTo>
                <a:lnTo>
                  <a:pt x="212128" y="1861947"/>
                </a:lnTo>
                <a:lnTo>
                  <a:pt x="202043" y="1709013"/>
                </a:lnTo>
                <a:lnTo>
                  <a:pt x="189940" y="1554023"/>
                </a:lnTo>
                <a:lnTo>
                  <a:pt x="177838" y="1401089"/>
                </a:lnTo>
                <a:lnTo>
                  <a:pt x="163886" y="1245413"/>
                </a:lnTo>
                <a:lnTo>
                  <a:pt x="148590" y="1089050"/>
                </a:lnTo>
                <a:lnTo>
                  <a:pt x="132454" y="934745"/>
                </a:lnTo>
                <a:lnTo>
                  <a:pt x="113628" y="778383"/>
                </a:lnTo>
                <a:lnTo>
                  <a:pt x="93457" y="622706"/>
                </a:lnTo>
                <a:lnTo>
                  <a:pt x="73454" y="466344"/>
                </a:lnTo>
                <a:lnTo>
                  <a:pt x="50090" y="310667"/>
                </a:lnTo>
                <a:lnTo>
                  <a:pt x="26222" y="1556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 11">
            <a:extLst>
              <a:ext uri="{FF2B5EF4-FFF2-40B4-BE49-F238E27FC236}">
                <a16:creationId xmlns:a16="http://schemas.microsoft.com/office/drawing/2014/main" id="{BDC58DEA-1307-4F44-AD47-E613D8B76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61082" y="-1"/>
            <a:ext cx="419604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99B912D-1E4B-42AF-A2BE-CFEFEC916E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3EE8EA-D3DF-4FA1-B224-96EF93DCFC2D}"/>
              </a:ext>
            </a:extLst>
          </p:cNvPr>
          <p:cNvSpPr txBox="1"/>
          <p:nvPr/>
        </p:nvSpPr>
        <p:spPr>
          <a:xfrm>
            <a:off x="3638853" y="4711148"/>
            <a:ext cx="51724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Decision Tree with a higher true positive rate and more interpretable results is a more concrete representation of the real world as </a:t>
            </a:r>
            <a:r>
              <a:rPr lang="en-US"/>
              <a:t>compared to </a:t>
            </a:r>
            <a:r>
              <a:rPr lang="en-US" dirty="0"/>
              <a:t>the Logistic Regression Model.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B61DDD7-F618-491A-BD1C-719F8A87472D}"/>
              </a:ext>
            </a:extLst>
          </p:cNvPr>
          <p:cNvSpPr/>
          <p:nvPr/>
        </p:nvSpPr>
        <p:spPr>
          <a:xfrm>
            <a:off x="118582" y="2706448"/>
            <a:ext cx="26497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Model Evaluations: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4F81411-33C3-49DC-BE76-4D9A2D7274F7}"/>
              </a:ext>
            </a:extLst>
          </p:cNvPr>
          <p:cNvSpPr/>
          <p:nvPr/>
        </p:nvSpPr>
        <p:spPr>
          <a:xfrm>
            <a:off x="3380683" y="619034"/>
            <a:ext cx="5430643" cy="104541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dirty="0"/>
              <a:t>True Positive rate</a:t>
            </a:r>
          </a:p>
          <a:p>
            <a:pPr lvl="0"/>
            <a:r>
              <a:rPr lang="en-US" dirty="0"/>
              <a:t>Decision Tree-77% vs Logistic Regression-56%</a:t>
            </a:r>
          </a:p>
          <a:p>
            <a:pPr lvl="0"/>
            <a:endParaRPr lang="en-US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68FC01C-693A-47FB-812D-F882C671D7EE}"/>
              </a:ext>
            </a:extLst>
          </p:cNvPr>
          <p:cNvSpPr/>
          <p:nvPr/>
        </p:nvSpPr>
        <p:spPr>
          <a:xfrm>
            <a:off x="3380685" y="1773773"/>
            <a:ext cx="5430641" cy="120032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dirty="0"/>
              <a:t>Interpretability</a:t>
            </a:r>
          </a:p>
          <a:p>
            <a:pPr lvl="0"/>
            <a:r>
              <a:rPr lang="en-US" dirty="0"/>
              <a:t>Decision Tree(2 factors-months in service and equipment in use) vs Logistic Regression(15 factors including a few complex interactions)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79DA3D5-6F07-4E86-90B3-AF7CA181EBBB}"/>
              </a:ext>
            </a:extLst>
          </p:cNvPr>
          <p:cNvSpPr/>
          <p:nvPr/>
        </p:nvSpPr>
        <p:spPr>
          <a:xfrm>
            <a:off x="3379741" y="3075373"/>
            <a:ext cx="5430641" cy="94997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en-US"/>
          </a:p>
          <a:p>
            <a:pPr lvl="0"/>
            <a:r>
              <a:rPr lang="en-US"/>
              <a:t>Other</a:t>
            </a:r>
            <a:r>
              <a:rPr lang="en-US" dirty="0"/>
              <a:t>(Lift)</a:t>
            </a:r>
          </a:p>
          <a:p>
            <a:pPr lvl="0"/>
            <a:r>
              <a:rPr lang="en-US" dirty="0"/>
              <a:t>Decision Tree-1.15 vs Logistic Regression-1.26(comparatively similar)</a:t>
            </a:r>
          </a:p>
          <a:p>
            <a:pPr lvl="0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230D5A-7BE1-4B5B-B383-8C852C296D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26428"/>
            <a:ext cx="2961082" cy="3331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0316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1B268-7B18-40D7-9F94-478050EAD4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0073" y="569828"/>
            <a:ext cx="8047336" cy="861421"/>
          </a:xfrm>
        </p:spPr>
        <p:txBody>
          <a:bodyPr/>
          <a:lstStyle/>
          <a:p>
            <a:r>
              <a:rPr lang="en-US" sz="4200" dirty="0"/>
              <a:t>Predictions</a:t>
            </a:r>
            <a:r>
              <a:rPr lang="en-US" sz="2800" dirty="0"/>
              <a:t>(based on Decision Tree)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1738E5D-3F0C-4AA7-8CFD-BEF2D7B204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8930925"/>
              </p:ext>
            </p:extLst>
          </p:nvPr>
        </p:nvGraphicFramePr>
        <p:xfrm>
          <a:off x="1275522" y="1754809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1017074139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590912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USER 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PROBABILITY OF CHURN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0218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8695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0.7729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2070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29301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0.1707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1798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15747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0.7729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02765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34573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0.1707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812037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23B8349-8F8B-4503-B52C-EA21E319DC72}"/>
              </a:ext>
            </a:extLst>
          </p:cNvPr>
          <p:cNvSpPr txBox="1"/>
          <p:nvPr/>
        </p:nvSpPr>
        <p:spPr>
          <a:xfrm>
            <a:off x="985654" y="3932569"/>
            <a:ext cx="715617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Users 8695 and 15747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High probability of churning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These users should be targeted with proactive offers to drive higher retention</a:t>
            </a:r>
          </a:p>
          <a:p>
            <a:endParaRPr lang="en-US" dirty="0"/>
          </a:p>
          <a:p>
            <a:r>
              <a:rPr lang="en-US" b="1" dirty="0"/>
              <a:t>Users 29301 and 34573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Low probability of churning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Proactive offer cost should be considered against revenue generated by the users</a:t>
            </a:r>
          </a:p>
        </p:txBody>
      </p:sp>
    </p:spTree>
    <p:extLst>
      <p:ext uri="{BB962C8B-B14F-4D97-AF65-F5344CB8AC3E}">
        <p14:creationId xmlns:p14="http://schemas.microsoft.com/office/powerpoint/2010/main" val="12804776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CF0B1-AC08-4AD7-BB90-9797356BF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973" y="134666"/>
            <a:ext cx="7055380" cy="908943"/>
          </a:xfrm>
        </p:spPr>
        <p:txBody>
          <a:bodyPr/>
          <a:lstStyle/>
          <a:p>
            <a:r>
              <a:rPr lang="en-US" dirty="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E7219B-2113-4DA8-BD11-98EB9B426C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8905" y="824946"/>
            <a:ext cx="8617226" cy="5824331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/>
              <a:t>Users 8695 and 15747</a:t>
            </a:r>
          </a:p>
          <a:p>
            <a:pPr marL="0" indent="0">
              <a:buNone/>
            </a:pPr>
            <a:r>
              <a:rPr lang="en-US" dirty="0"/>
              <a:t>What defines them?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Middle-aged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Held equipment for 391 and 716 days, respectively</a:t>
            </a:r>
          </a:p>
          <a:p>
            <a:pPr marL="0" indent="0">
              <a:buNone/>
            </a:pPr>
            <a:r>
              <a:rPr lang="en-US" b="1" dirty="0"/>
              <a:t>The Plan: Locked Phones</a:t>
            </a:r>
          </a:p>
          <a:p>
            <a:pPr marL="0" indent="0">
              <a:buNone/>
            </a:pPr>
            <a:r>
              <a:rPr lang="en-US" dirty="0"/>
              <a:t>Partner with cell phone manufacturers to offer phones at discounted rates locked with Cell2Cell’s network for one year</a:t>
            </a:r>
          </a:p>
          <a:p>
            <a:pPr marL="0" indent="0">
              <a:buNone/>
            </a:pPr>
            <a:r>
              <a:rPr lang="en-US" dirty="0"/>
              <a:t>We expect probability of churn to decrease by more than 35pps (0.77 to 0.49)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Users 29301 and 34573</a:t>
            </a:r>
          </a:p>
          <a:p>
            <a:pPr marL="0" indent="0">
              <a:buNone/>
            </a:pPr>
            <a:r>
              <a:rPr lang="en-US" dirty="0"/>
              <a:t>What defines them?</a:t>
            </a:r>
            <a:endParaRPr lang="en-US" b="1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Aged over 60 and married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New users who spend lot of time talking over the phone </a:t>
            </a:r>
          </a:p>
          <a:p>
            <a:pPr marL="0" indent="0">
              <a:buNone/>
            </a:pPr>
            <a:r>
              <a:rPr lang="en-US" b="1" dirty="0"/>
              <a:t>The Plan: Personalized Plans</a:t>
            </a:r>
          </a:p>
          <a:p>
            <a:pPr marL="0" indent="0">
              <a:buNone/>
            </a:pPr>
            <a:r>
              <a:rPr lang="en-US" dirty="0"/>
              <a:t>Offer plans with increased talk time at a slightly increased cost</a:t>
            </a:r>
          </a:p>
          <a:p>
            <a:pPr marL="0" indent="0">
              <a:buNone/>
            </a:pPr>
            <a:r>
              <a:rPr lang="en-US" dirty="0"/>
              <a:t>We do not expect probability of churn to decrease a lot since these users already have low probability of churning</a:t>
            </a: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3305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922</TotalTime>
  <Words>751</Words>
  <Application>Microsoft Office PowerPoint</Application>
  <PresentationFormat>On-screen Show (4:3)</PresentationFormat>
  <Paragraphs>147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Calibri</vt:lpstr>
      <vt:lpstr>Century Gothic</vt:lpstr>
      <vt:lpstr>Helvetica</vt:lpstr>
      <vt:lpstr>Times New Roman</vt:lpstr>
      <vt:lpstr>Wingdings</vt:lpstr>
      <vt:lpstr>Wingdings 3</vt:lpstr>
      <vt:lpstr>Ion</vt:lpstr>
      <vt:lpstr>Cell2Cell Customer Retention</vt:lpstr>
      <vt:lpstr>PowerPoint Presentation</vt:lpstr>
      <vt:lpstr>PowerPoint Presentation</vt:lpstr>
      <vt:lpstr>LOGISTIC REGRESSION MODEL-RELATIONSHIPS</vt:lpstr>
      <vt:lpstr>PowerPoint Presentation</vt:lpstr>
      <vt:lpstr>PowerPoint Presentation</vt:lpstr>
      <vt:lpstr>Model Chosen: DECISION TREE  Model Comparisons i.e. reasons why we chose the model that we did</vt:lpstr>
      <vt:lpstr>Predictions(based on Decision Tree)</vt:lpstr>
      <vt:lpstr>Recommendations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Cell2Cell Customer Retention</dc:title>
  <dc:creator>joe standerfer</dc:creator>
  <cp:lastModifiedBy>joe standerfer</cp:lastModifiedBy>
  <cp:revision>22</cp:revision>
  <dcterms:created xsi:type="dcterms:W3CDTF">2019-04-26T17:03:41Z</dcterms:created>
  <dcterms:modified xsi:type="dcterms:W3CDTF">2019-04-29T18:05:36Z</dcterms:modified>
</cp:coreProperties>
</file>