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73" r:id="rId3"/>
    <p:sldId id="274" r:id="rId4"/>
    <p:sldId id="261" r:id="rId5"/>
    <p:sldId id="272" r:id="rId6"/>
    <p:sldId id="270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3B879-791F-4AA1-9994-93AA2B88F910}" v="8" dt="2019-03-25T17:27:31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46" autoAdjust="0"/>
  </p:normalViewPr>
  <p:slideViewPr>
    <p:cSldViewPr snapToGrid="0" snapToObjects="1">
      <p:cViewPr varScale="1">
        <p:scale>
          <a:sx n="68" d="100"/>
          <a:sy n="68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75F3B879-791F-4AA1-9994-93AA2B88F910}"/>
    <pc:docChg chg="custSel addSld delSld modSld modMainMaster">
      <pc:chgData name="joe standerfer" userId="1b337ce15d3046a8" providerId="LiveId" clId="{75F3B879-791F-4AA1-9994-93AA2B88F910}" dt="2019-03-25T17:27:31.883" v="596"/>
      <pc:docMkLst>
        <pc:docMk/>
      </pc:docMkLst>
      <pc:sldChg chg="setBg">
        <pc:chgData name="joe standerfer" userId="1b337ce15d3046a8" providerId="LiveId" clId="{75F3B879-791F-4AA1-9994-93AA2B88F910}" dt="2019-03-25T17:27:31.883" v="596"/>
        <pc:sldMkLst>
          <pc:docMk/>
          <pc:sldMk cId="317593061" sldId="257"/>
        </pc:sldMkLst>
      </pc:sldChg>
      <pc:sldChg chg="modSp setBg">
        <pc:chgData name="joe standerfer" userId="1b337ce15d3046a8" providerId="LiveId" clId="{75F3B879-791F-4AA1-9994-93AA2B88F910}" dt="2019-03-25T17:27:22.640" v="595"/>
        <pc:sldMkLst>
          <pc:docMk/>
          <pc:sldMk cId="1865572983" sldId="261"/>
        </pc:sldMkLst>
        <pc:spChg chg="mod">
          <ac:chgData name="joe standerfer" userId="1b337ce15d3046a8" providerId="LiveId" clId="{75F3B879-791F-4AA1-9994-93AA2B88F910}" dt="2019-03-25T17:16:10.663" v="580" actId="113"/>
          <ac:spMkLst>
            <pc:docMk/>
            <pc:sldMk cId="1865572983" sldId="261"/>
            <ac:spMk id="3" creationId="{00000000-0000-0000-0000-000000000000}"/>
          </ac:spMkLst>
        </pc:spChg>
        <pc:spChg chg="mod">
          <ac:chgData name="joe standerfer" userId="1b337ce15d3046a8" providerId="LiveId" clId="{75F3B879-791F-4AA1-9994-93AA2B88F910}" dt="2019-03-25T17:18:29.661" v="589" actId="20577"/>
          <ac:spMkLst>
            <pc:docMk/>
            <pc:sldMk cId="1865572983" sldId="261"/>
            <ac:spMk id="7" creationId="{013B0BC0-64B0-4556-B280-5A2D967F7DA7}"/>
          </ac:spMkLst>
        </pc:spChg>
      </pc:sldChg>
      <pc:sldChg chg="setBg">
        <pc:chgData name="joe standerfer" userId="1b337ce15d3046a8" providerId="LiveId" clId="{75F3B879-791F-4AA1-9994-93AA2B88F910}" dt="2019-03-25T17:27:22.640" v="595"/>
        <pc:sldMkLst>
          <pc:docMk/>
          <pc:sldMk cId="1286458005" sldId="268"/>
        </pc:sldMkLst>
      </pc:sldChg>
      <pc:sldChg chg="setBg">
        <pc:chgData name="joe standerfer" userId="1b337ce15d3046a8" providerId="LiveId" clId="{75F3B879-791F-4AA1-9994-93AA2B88F910}" dt="2019-03-25T17:27:22.640" v="595"/>
        <pc:sldMkLst>
          <pc:docMk/>
          <pc:sldMk cId="3152235314" sldId="270"/>
        </pc:sldMkLst>
      </pc:sldChg>
      <pc:sldChg chg="setBg">
        <pc:chgData name="joe standerfer" userId="1b337ce15d3046a8" providerId="LiveId" clId="{75F3B879-791F-4AA1-9994-93AA2B88F910}" dt="2019-03-25T17:27:22.640" v="595"/>
        <pc:sldMkLst>
          <pc:docMk/>
          <pc:sldMk cId="2546418469" sldId="272"/>
        </pc:sldMkLst>
      </pc:sldChg>
      <pc:sldChg chg="addSp delSp modSp add del setBg">
        <pc:chgData name="joe standerfer" userId="1b337ce15d3046a8" providerId="LiveId" clId="{75F3B879-791F-4AA1-9994-93AA2B88F910}" dt="2019-03-25T17:27:22.640" v="595"/>
        <pc:sldMkLst>
          <pc:docMk/>
          <pc:sldMk cId="1389446267" sldId="273"/>
        </pc:sldMkLst>
        <pc:spChg chg="mod">
          <ac:chgData name="joe standerfer" userId="1b337ce15d3046a8" providerId="LiveId" clId="{75F3B879-791F-4AA1-9994-93AA2B88F910}" dt="2019-03-25T16:45:54.436" v="86" actId="20577"/>
          <ac:spMkLst>
            <pc:docMk/>
            <pc:sldMk cId="1389446267" sldId="273"/>
            <ac:spMk id="2" creationId="{00000000-0000-0000-0000-000000000000}"/>
          </ac:spMkLst>
        </pc:spChg>
        <pc:spChg chg="del mod">
          <ac:chgData name="joe standerfer" userId="1b337ce15d3046a8" providerId="LiveId" clId="{75F3B879-791F-4AA1-9994-93AA2B88F910}" dt="2019-03-25T16:44:51.262" v="4" actId="478"/>
          <ac:spMkLst>
            <pc:docMk/>
            <pc:sldMk cId="1389446267" sldId="273"/>
            <ac:spMk id="3" creationId="{00000000-0000-0000-0000-000000000000}"/>
          </ac:spMkLst>
        </pc:spChg>
        <pc:spChg chg="add del mod">
          <ac:chgData name="joe standerfer" userId="1b337ce15d3046a8" providerId="LiveId" clId="{75F3B879-791F-4AA1-9994-93AA2B88F910}" dt="2019-03-25T16:45:39.826" v="57" actId="478"/>
          <ac:spMkLst>
            <pc:docMk/>
            <pc:sldMk cId="1389446267" sldId="273"/>
            <ac:spMk id="6" creationId="{5AFAE836-5807-4345-A8C4-1FE52945B399}"/>
          </ac:spMkLst>
        </pc:spChg>
        <pc:spChg chg="del">
          <ac:chgData name="joe standerfer" userId="1b337ce15d3046a8" providerId="LiveId" clId="{75F3B879-791F-4AA1-9994-93AA2B88F910}" dt="2019-03-25T16:44:53.755" v="5" actId="478"/>
          <ac:spMkLst>
            <pc:docMk/>
            <pc:sldMk cId="1389446267" sldId="273"/>
            <ac:spMk id="7" creationId="{013B0BC0-64B0-4556-B280-5A2D967F7DA7}"/>
          </ac:spMkLst>
        </pc:spChg>
        <pc:spChg chg="del mod">
          <ac:chgData name="joe standerfer" userId="1b337ce15d3046a8" providerId="LiveId" clId="{75F3B879-791F-4AA1-9994-93AA2B88F910}" dt="2019-03-25T16:45:02.555" v="7" actId="478"/>
          <ac:spMkLst>
            <pc:docMk/>
            <pc:sldMk cId="1389446267" sldId="273"/>
            <ac:spMk id="9" creationId="{DC9F8E04-EC7F-4E2B-BA0B-9A622E436448}"/>
          </ac:spMkLst>
        </pc:spChg>
        <pc:spChg chg="add mod">
          <ac:chgData name="joe standerfer" userId="1b337ce15d3046a8" providerId="LiveId" clId="{75F3B879-791F-4AA1-9994-93AA2B88F910}" dt="2019-03-25T16:51:18.950" v="388" actId="20577"/>
          <ac:spMkLst>
            <pc:docMk/>
            <pc:sldMk cId="1389446267" sldId="273"/>
            <ac:spMk id="11" creationId="{C3051B8D-F3B3-4D75-B42D-C8731BCD0057}"/>
          </ac:spMkLst>
        </pc:spChg>
        <pc:picChg chg="del">
          <ac:chgData name="joe standerfer" userId="1b337ce15d3046a8" providerId="LiveId" clId="{75F3B879-791F-4AA1-9994-93AA2B88F910}" dt="2019-03-25T16:44:46.441" v="1" actId="478"/>
          <ac:picMkLst>
            <pc:docMk/>
            <pc:sldMk cId="1389446267" sldId="273"/>
            <ac:picMk id="8" creationId="{460E7D43-2E9F-4B28-ABC1-1FC79C48FCAD}"/>
          </ac:picMkLst>
        </pc:picChg>
      </pc:sldChg>
      <pc:sldChg chg="add setBg">
        <pc:chgData name="joe standerfer" userId="1b337ce15d3046a8" providerId="LiveId" clId="{75F3B879-791F-4AA1-9994-93AA2B88F910}" dt="2019-03-25T17:26:54.111" v="591"/>
        <pc:sldMkLst>
          <pc:docMk/>
          <pc:sldMk cId="1447698024" sldId="274"/>
        </pc:sldMkLst>
      </pc:sldChg>
      <pc:sldMasterChg chg="setBg modSldLayout">
        <pc:chgData name="joe standerfer" userId="1b337ce15d3046a8" providerId="LiveId" clId="{75F3B879-791F-4AA1-9994-93AA2B88F910}" dt="2019-03-25T17:27:22.640" v="595"/>
        <pc:sldMasterMkLst>
          <pc:docMk/>
          <pc:sldMasterMk cId="3516638336" sldId="2147483672"/>
        </pc:sldMasterMkLst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3266515745" sldId="2147483673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226767731" sldId="2147483674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2955067578" sldId="2147483675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2613356941" sldId="2147483676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2284668659" sldId="2147483677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3826391522" sldId="2147483678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2963331082" sldId="2147483679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1980630686" sldId="2147483680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3190201615" sldId="2147483681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742644136" sldId="2147483682"/>
          </pc:sldLayoutMkLst>
        </pc:sldLayoutChg>
        <pc:sldLayoutChg chg="setBg">
          <pc:chgData name="joe standerfer" userId="1b337ce15d3046a8" providerId="LiveId" clId="{75F3B879-791F-4AA1-9994-93AA2B88F910}" dt="2019-03-25T17:27:22.640" v="595"/>
          <pc:sldLayoutMkLst>
            <pc:docMk/>
            <pc:sldMasterMk cId="3516638336" sldId="2147483672"/>
            <pc:sldLayoutMk cId="171253759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the</a:t>
            </a:r>
            <a:br>
              <a:rPr lang="en-US" dirty="0"/>
            </a:br>
            <a:r>
              <a:rPr lang="en-US" dirty="0"/>
              <a:t>Ford Ka</a:t>
            </a: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BAB55591-FB79-4D9B-925B-71E8F51D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523" y="2573517"/>
            <a:ext cx="622170" cy="622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06F25-E6AE-463A-97C0-BB4720315C8D}"/>
              </a:ext>
            </a:extLst>
          </p:cNvPr>
          <p:cNvSpPr txBox="1"/>
          <p:nvPr/>
        </p:nvSpPr>
        <p:spPr>
          <a:xfrm>
            <a:off x="433633" y="4223208"/>
            <a:ext cx="769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Analytics 95-832,  Homework 1</a:t>
            </a:r>
          </a:p>
          <a:p>
            <a:r>
              <a:rPr lang="en-US" dirty="0"/>
              <a:t>Group 2:  </a:t>
            </a:r>
            <a:r>
              <a:rPr lang="en-US" dirty="0" err="1"/>
              <a:t>Spriha</a:t>
            </a:r>
            <a:r>
              <a:rPr lang="en-US" dirty="0"/>
              <a:t> Gupta; Jasmine Kaur; Daniel Lesser; Joseph Standerfer </a:t>
            </a:r>
          </a:p>
        </p:txBody>
      </p:sp>
    </p:spTree>
    <p:extLst>
      <p:ext uri="{BB962C8B-B14F-4D97-AF65-F5344CB8AC3E}">
        <p14:creationId xmlns:p14="http://schemas.microsoft.com/office/powerpoint/2010/main" val="3175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8378073" cy="1051860"/>
          </a:xfrm>
        </p:spPr>
        <p:txBody>
          <a:bodyPr/>
          <a:lstStyle/>
          <a:p>
            <a:r>
              <a:rPr lang="en-US" dirty="0"/>
              <a:t>Segmentation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051B8D-F3B3-4D75-B42D-C8731BCD0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159497"/>
            <a:ext cx="7722909" cy="5222449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D4907-78E7-484A-A9C0-58F6AEC3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51" y="1348859"/>
            <a:ext cx="2940660" cy="2080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844F73-F75E-4439-8AD1-B1E4DBF8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50" y="3603888"/>
            <a:ext cx="3387999" cy="24365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958957-7B8A-4F30-9246-4148C380658D}"/>
              </a:ext>
            </a:extLst>
          </p:cNvPr>
          <p:cNvSpPr/>
          <p:nvPr/>
        </p:nvSpPr>
        <p:spPr>
          <a:xfrm>
            <a:off x="3535052" y="1222788"/>
            <a:ext cx="47403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fontAlgn="base">
              <a:buNone/>
            </a:pPr>
            <a:r>
              <a:rPr lang="en-US" b="1" dirty="0"/>
              <a:t> Gender segmentation</a:t>
            </a:r>
            <a:r>
              <a:rPr lang="en-US" dirty="0"/>
              <a:t> – </a:t>
            </a:r>
            <a:r>
              <a:rPr lang="en-US" u="sng" dirty="0"/>
              <a:t>Ford’s Marketing  team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Pro: Women are more likely to buy small cars</a:t>
            </a:r>
          </a:p>
          <a:p>
            <a:pPr lvl="2" fontAlgn="base"/>
            <a:r>
              <a:rPr lang="en-US" dirty="0"/>
              <a:t>Con: Unoriginal strategy; already being employed by the Peugeot 106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B44CC9-823C-455C-9041-1D0A40616AE4}"/>
              </a:ext>
            </a:extLst>
          </p:cNvPr>
          <p:cNvSpPr/>
          <p:nvPr/>
        </p:nvSpPr>
        <p:spPr>
          <a:xfrm>
            <a:off x="735292" y="3657730"/>
            <a:ext cx="4227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b="1" dirty="0"/>
              <a:t>Attitudinal segmentation</a:t>
            </a:r>
            <a:r>
              <a:rPr lang="en-US" dirty="0"/>
              <a:t> – </a:t>
            </a:r>
            <a:r>
              <a:rPr lang="en-US" u="sng" dirty="0"/>
              <a:t>Market Research agency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Pro: “Freedom Lovers” and “Attention Seekers” emerged from the cluster analysis of the psychographic tests.</a:t>
            </a:r>
          </a:p>
          <a:p>
            <a:pPr lvl="2" fontAlgn="base"/>
            <a:r>
              <a:rPr lang="en-US" dirty="0"/>
              <a:t>Con: more expensive to target groups</a:t>
            </a:r>
          </a:p>
        </p:txBody>
      </p:sp>
    </p:spTree>
    <p:extLst>
      <p:ext uri="{BB962C8B-B14F-4D97-AF65-F5344CB8AC3E}">
        <p14:creationId xmlns:p14="http://schemas.microsoft.com/office/powerpoint/2010/main" val="138944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8378073" cy="1051860"/>
          </a:xfrm>
        </p:spPr>
        <p:txBody>
          <a:bodyPr/>
          <a:lstStyle/>
          <a:p>
            <a:r>
              <a:rPr lang="en-US" dirty="0"/>
              <a:t>Segmentation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051B8D-F3B3-4D75-B42D-C8731BCD0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159497"/>
            <a:ext cx="7722909" cy="5222449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marL="274320" lvl="1" indent="0" fontAlgn="base">
              <a:buNone/>
            </a:pPr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EAEDD-CB3F-44AD-B769-4C5461BFB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30" y="4020637"/>
            <a:ext cx="3546357" cy="2164355"/>
          </a:xfrm>
          <a:prstGeom prst="rect">
            <a:avLst/>
          </a:prstGeom>
        </p:spPr>
      </p:pic>
      <p:pic>
        <p:nvPicPr>
          <p:cNvPr id="14" name="Picture 13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7F16B72D-1E39-4985-89C1-5F4CE31F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8" y="1394823"/>
            <a:ext cx="2966576" cy="2239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022986-F6CC-4314-8BA6-20CB8B9D1F1B}"/>
              </a:ext>
            </a:extLst>
          </p:cNvPr>
          <p:cNvSpPr/>
          <p:nvPr/>
        </p:nvSpPr>
        <p:spPr>
          <a:xfrm>
            <a:off x="3308808" y="1238616"/>
            <a:ext cx="5174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b="1" dirty="0"/>
              <a:t>Demographic Segmentation</a:t>
            </a:r>
            <a:r>
              <a:rPr lang="en-US" dirty="0"/>
              <a:t> – </a:t>
            </a:r>
            <a:r>
              <a:rPr lang="en-US" u="sng" dirty="0"/>
              <a:t>Senior management</a:t>
            </a:r>
            <a:endParaRPr lang="en-US" dirty="0"/>
          </a:p>
          <a:p>
            <a:pPr lvl="2" fontAlgn="base"/>
            <a:r>
              <a:rPr lang="en-US" dirty="0"/>
              <a:t>Pro: Historical method of segmentation and using “observable” characteristics made it easier to identify and target an audience</a:t>
            </a:r>
          </a:p>
          <a:p>
            <a:pPr lvl="2" fontAlgn="base"/>
            <a:r>
              <a:rPr lang="en-US" dirty="0"/>
              <a:t>The target groups would be “working singles”, “first-time buyers”,  and “multi-car households”</a:t>
            </a:r>
          </a:p>
          <a:p>
            <a:pPr lvl="2" fontAlgn="base"/>
            <a:r>
              <a:rPr lang="en-US" dirty="0"/>
              <a:t>Con: Market has changed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7E525-D5A4-423D-8745-340C8BEF9EF1}"/>
              </a:ext>
            </a:extLst>
          </p:cNvPr>
          <p:cNvSpPr/>
          <p:nvPr/>
        </p:nvSpPr>
        <p:spPr>
          <a:xfrm>
            <a:off x="449668" y="387002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/>
              <a:t>Current Car Segmentation </a:t>
            </a:r>
            <a:r>
              <a:rPr lang="en-US" dirty="0"/>
              <a:t>– </a:t>
            </a:r>
            <a:r>
              <a:rPr lang="en-US" u="sng" dirty="0"/>
              <a:t>Dealership owners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Pro: Cheapest way to target individuals because mailing lists were already available</a:t>
            </a:r>
          </a:p>
          <a:p>
            <a:pPr lvl="2"/>
            <a:r>
              <a:rPr lang="en-US" dirty="0"/>
              <a:t>Con: Owners could be reluctant to buy non-French brands and may be looking for something </a:t>
            </a:r>
            <a:r>
              <a:rPr lang="en-US"/>
              <a:t>else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9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8378073" cy="1051860"/>
          </a:xfrm>
        </p:spPr>
        <p:txBody>
          <a:bodyPr/>
          <a:lstStyle/>
          <a:p>
            <a:r>
              <a:rPr lang="en-US" dirty="0"/>
              <a:t>Visualizing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066" y="1058537"/>
            <a:ext cx="4017625" cy="5140636"/>
          </a:xfr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Patterns:</a:t>
            </a:r>
          </a:p>
          <a:p>
            <a:pPr>
              <a:buFontTx/>
              <a:buChar char="-"/>
            </a:pPr>
            <a:r>
              <a:rPr lang="en-US" sz="1800" dirty="0"/>
              <a:t>The Buyers are looking for a </a:t>
            </a:r>
            <a:r>
              <a:rPr lang="en-US" sz="1800" b="1" dirty="0"/>
              <a:t>comprehensive experience </a:t>
            </a:r>
            <a:r>
              <a:rPr lang="en-US" sz="1800" dirty="0"/>
              <a:t>with their car. They value both car performance and fashion, with; slightly more weight given to performance.</a:t>
            </a:r>
          </a:p>
          <a:p>
            <a:pPr>
              <a:buFontTx/>
              <a:buChar char="-"/>
            </a:pPr>
            <a:r>
              <a:rPr lang="en-US" sz="1800" dirty="0"/>
              <a:t>The Non-buyers (middle 4) are mainly concerned with </a:t>
            </a:r>
            <a:r>
              <a:rPr lang="en-US" sz="1800" b="1" dirty="0"/>
              <a:t>performance and comfort</a:t>
            </a:r>
            <a:r>
              <a:rPr lang="en-US" sz="1800" dirty="0"/>
              <a:t>. They pace little to no value in fashion or making a statement.</a:t>
            </a:r>
          </a:p>
          <a:p>
            <a:pPr>
              <a:buFontTx/>
              <a:buChar char="-"/>
            </a:pPr>
            <a:r>
              <a:rPr lang="en-US" sz="1800" dirty="0"/>
              <a:t>Those who fell in the middle placed a much higher value on </a:t>
            </a:r>
            <a:r>
              <a:rPr lang="en-US" sz="1800" b="1" dirty="0"/>
              <a:t>fashion</a:t>
            </a:r>
            <a:r>
              <a:rPr lang="en-US" sz="1800" dirty="0"/>
              <a:t> and would like their vehicle to make statement. Also, they were not looking for comfort or the ability to take road trips.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4" descr="https://lh3.googleusercontent.com/zJYZ8oybTWTxsIE3T3E0BHGa8t8e4ZxV6XRZKMbs6NOp7zRYImOqMMDqTXxP4MJeoQNTmHi8AObBoNjZxHfFw8kwL7dlHTY5rfSYgTYQ6dpBcnYBW-vgRVMoqVjguO1i1BB0DqoU">
            <a:extLst>
              <a:ext uri="{FF2B5EF4-FFF2-40B4-BE49-F238E27FC236}">
                <a16:creationId xmlns:a16="http://schemas.microsoft.com/office/drawing/2014/main" id="{460E7D43-2E9F-4B28-ABC1-1FC79C48F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62" y="1074036"/>
            <a:ext cx="4306710" cy="3165956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B0BC0-64B0-4556-B280-5A2D967F7DA7}"/>
              </a:ext>
            </a:extLst>
          </p:cNvPr>
          <p:cNvSpPr txBox="1"/>
          <p:nvPr/>
        </p:nvSpPr>
        <p:spPr>
          <a:xfrm>
            <a:off x="5117447" y="104430"/>
            <a:ext cx="3557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 preference ranking groups: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Top 3 (Buyers)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Bottom 3 (Non-buyers)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Middle 4 (Neutral)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F8E04-EC7F-4E2B-BA0B-9A622E436448}"/>
              </a:ext>
            </a:extLst>
          </p:cNvPr>
          <p:cNvSpPr/>
          <p:nvPr/>
        </p:nvSpPr>
        <p:spPr>
          <a:xfrm>
            <a:off x="4425610" y="4383291"/>
            <a:ext cx="47183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Q2. I am fashion conscious.</a:t>
            </a:r>
          </a:p>
          <a:p>
            <a:r>
              <a:rPr lang="en-US" sz="1400" dirty="0"/>
              <a:t>Q14. The car I buy must be able to handle long motorway journeys.</a:t>
            </a:r>
          </a:p>
          <a:p>
            <a:r>
              <a:rPr lang="en-US" sz="1400" dirty="0"/>
              <a:t>Q17. I want a car that is nippy and zippy.</a:t>
            </a:r>
          </a:p>
          <a:p>
            <a:r>
              <a:rPr lang="en-US" sz="1400" dirty="0"/>
              <a:t>Q31. I want a comfortable car.</a:t>
            </a:r>
          </a:p>
          <a:p>
            <a:r>
              <a:rPr lang="en-US" sz="1400" dirty="0"/>
              <a:t>Q41. In today's world it is anti-social to drive big cars.</a:t>
            </a:r>
          </a:p>
          <a:p>
            <a:r>
              <a:rPr lang="en-US" sz="1400" dirty="0"/>
              <a:t>Q44. I want to buy a car that makes a statement about me.</a:t>
            </a:r>
          </a:p>
        </p:txBody>
      </p:sp>
    </p:spTree>
    <p:extLst>
      <p:ext uri="{BB962C8B-B14F-4D97-AF65-F5344CB8AC3E}">
        <p14:creationId xmlns:p14="http://schemas.microsoft.com/office/powerpoint/2010/main" val="186557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38" y="11440"/>
            <a:ext cx="7448365" cy="971983"/>
          </a:xfrm>
        </p:spPr>
        <p:txBody>
          <a:bodyPr>
            <a:normAutofit/>
          </a:bodyPr>
          <a:lstStyle/>
          <a:p>
            <a:r>
              <a:rPr lang="en-US" u="sng" dirty="0"/>
              <a:t>What do the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 descr="https://lh6.googleusercontent.com/VixHdfGrQRmcIuYgWlmmr8RT0ROncXj5wNa3bpEtQfSmTdH9wHRIzn1Yi95ggrC1lnIVNt1K3nC6LE9mbhM-zg72pqzf38ZSlzczdtqiEPJvX_puc_wjLHyfmvRQvIly23GI0zXf">
            <a:extLst>
              <a:ext uri="{FF2B5EF4-FFF2-40B4-BE49-F238E27FC236}">
                <a16:creationId xmlns:a16="http://schemas.microsoft.com/office/drawing/2014/main" id="{EDCE9905-9597-4AB9-B332-C22DF8026B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2" y="1342361"/>
            <a:ext cx="4503721" cy="454025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8E84C6-CF58-4740-B859-219CA09A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635" y="712356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24945EA-4CA9-41B5-977A-CF05D2CC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497" y="717643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73E3F-8FD5-4F38-8F49-E1CE71D3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97" y="1342361"/>
            <a:ext cx="3861981" cy="454025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641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38" y="11440"/>
            <a:ext cx="7448365" cy="971983"/>
          </a:xfrm>
        </p:spPr>
        <p:txBody>
          <a:bodyPr>
            <a:normAutofit/>
          </a:bodyPr>
          <a:lstStyle/>
          <a:p>
            <a:r>
              <a:rPr lang="en-US" u="sng" dirty="0"/>
              <a:t>What do the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4" descr="https://lh6.googleusercontent.com/-IfvYMe_tcr2NFt5zekZpEQG3vQNcaJavVp_oOV2gP1oPzwm5Ff2FxCe0BzKardDI5SF19qVu2zrVwUcP0xKyR7dreHFJF85HuieCUS9g6qgi-MbENEPWUtOS_atyLsLYuMCyhLU">
            <a:extLst>
              <a:ext uri="{FF2B5EF4-FFF2-40B4-BE49-F238E27FC236}">
                <a16:creationId xmlns:a16="http://schemas.microsoft.com/office/drawing/2014/main" id="{797D4E93-47A9-4C48-8E9E-925742E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9" y="1322331"/>
            <a:ext cx="4531261" cy="4560283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5027DF6-2FDD-4035-9CF4-EFFE4D05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635" y="712356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4061676-15DF-44D5-AD52-347A88245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49791" y="708216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7D4CE-311D-447D-BF14-59870650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97" y="1322331"/>
            <a:ext cx="3879017" cy="45602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223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79" y="65989"/>
            <a:ext cx="7270423" cy="1055802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of Clustering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1792"/>
            <a:ext cx="7772400" cy="5736208"/>
          </a:xfrm>
        </p:spPr>
        <p:txBody>
          <a:bodyPr>
            <a:normAutofit/>
          </a:bodyPr>
          <a:lstStyle/>
          <a:p>
            <a:r>
              <a:rPr lang="en-US" dirty="0"/>
              <a:t>We recommend clustering on psychographic dimensions.</a:t>
            </a:r>
          </a:p>
          <a:p>
            <a:r>
              <a:rPr lang="en-US" dirty="0"/>
              <a:t>Cluster 2 (Fashionistas) </a:t>
            </a:r>
          </a:p>
          <a:p>
            <a:pPr lvl="1"/>
            <a:r>
              <a:rPr lang="en-US" dirty="0"/>
              <a:t>Greatest number of choosers and neutrals.  </a:t>
            </a:r>
          </a:p>
          <a:p>
            <a:pPr lvl="1"/>
            <a:r>
              <a:rPr lang="en-US" dirty="0"/>
              <a:t>Aligns with target audience from the Renault Twingo.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 1 (Nippy-Zippy) </a:t>
            </a:r>
          </a:p>
          <a:p>
            <a:pPr lvl="1"/>
            <a:r>
              <a:rPr lang="en-US" dirty="0"/>
              <a:t>Natural buyers for the Ford Ka (56%).</a:t>
            </a:r>
          </a:p>
          <a:p>
            <a:pPr lvl="1"/>
            <a:r>
              <a:rPr lang="en-US" dirty="0"/>
              <a:t>Cluster is relatively small and should be a secondary focus.</a:t>
            </a:r>
          </a:p>
          <a:p>
            <a:pPr lvl="1"/>
            <a:r>
              <a:rPr lang="en-US" dirty="0"/>
              <a:t>Cluster is fundamentally different than Cluster 2.</a:t>
            </a:r>
          </a:p>
          <a:p>
            <a:pPr lvl="2"/>
            <a:r>
              <a:rPr lang="en-US" dirty="0"/>
              <a:t>Creative marketing required to reach both segments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6" descr="https://lh5.googleusercontent.com/36tlnSOoii3td2uc65q1x9fGQePqfQGNJgsUrl5fkOPAmfxdVRitb22TTB6U8Q6EDIIhk25DPnws_RVTy8TcSgexpgEXHxUq_QsB28XvkoV_7GSk5d76IPXjfCQjdTBYX1uH4n7j">
            <a:extLst>
              <a:ext uri="{FF2B5EF4-FFF2-40B4-BE49-F238E27FC236}">
                <a16:creationId xmlns:a16="http://schemas.microsoft.com/office/drawing/2014/main" id="{2C3B87E2-F327-4E35-93F6-D79EB59A7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2" r="14473" b="25409"/>
          <a:stretch/>
        </p:blipFill>
        <p:spPr bwMode="auto">
          <a:xfrm>
            <a:off x="2957119" y="2544550"/>
            <a:ext cx="3229762" cy="2522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 cmpd="thickThin">
            <a:solidFill>
              <a:schemeClr val="accent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28645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471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Marketing the Ford Ka</vt:lpstr>
      <vt:lpstr>Segmentation Strategies</vt:lpstr>
      <vt:lpstr>Segmentation Strategies</vt:lpstr>
      <vt:lpstr>Visualizing our Data</vt:lpstr>
      <vt:lpstr>What do the clusters mean?</vt:lpstr>
      <vt:lpstr>What do the clusters mean?</vt:lpstr>
      <vt:lpstr>Recommendation of Clustering Solution</vt:lpstr>
    </vt:vector>
  </TitlesOfParts>
  <Company>Carnegie 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Ka Template</dc:title>
  <dc:creator>Alan Montgomery</dc:creator>
  <cp:lastModifiedBy>joe standerfer</cp:lastModifiedBy>
  <cp:revision>7</cp:revision>
  <dcterms:created xsi:type="dcterms:W3CDTF">2017-06-29T05:58:48Z</dcterms:created>
  <dcterms:modified xsi:type="dcterms:W3CDTF">2019-03-25T17:27:35Z</dcterms:modified>
</cp:coreProperties>
</file>