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73" r:id="rId3"/>
    <p:sldId id="261" r:id="rId4"/>
    <p:sldId id="272" r:id="rId5"/>
    <p:sldId id="270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3B879-791F-4AA1-9994-93AA2B88F910}" v="2" dt="2019-03-25T16:45:32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46" autoAdjust="0"/>
  </p:normalViewPr>
  <p:slideViewPr>
    <p:cSldViewPr snapToGrid="0" snapToObjects="1">
      <p:cViewPr>
        <p:scale>
          <a:sx n="68" d="100"/>
          <a:sy n="68" d="100"/>
        </p:scale>
        <p:origin x="12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tanderfer" userId="1b337ce15d3046a8" providerId="LiveId" clId="{75F3B879-791F-4AA1-9994-93AA2B88F910}"/>
    <pc:docChg chg="custSel addSld modSld">
      <pc:chgData name="joe standerfer" userId="1b337ce15d3046a8" providerId="LiveId" clId="{75F3B879-791F-4AA1-9994-93AA2B88F910}" dt="2019-03-25T16:51:18.950" v="388" actId="20577"/>
      <pc:docMkLst>
        <pc:docMk/>
      </pc:docMkLst>
      <pc:sldChg chg="addSp delSp modSp add setBg">
        <pc:chgData name="joe standerfer" userId="1b337ce15d3046a8" providerId="LiveId" clId="{75F3B879-791F-4AA1-9994-93AA2B88F910}" dt="2019-03-25T16:51:18.950" v="388" actId="20577"/>
        <pc:sldMkLst>
          <pc:docMk/>
          <pc:sldMk cId="1389446267" sldId="273"/>
        </pc:sldMkLst>
        <pc:spChg chg="mod">
          <ac:chgData name="joe standerfer" userId="1b337ce15d3046a8" providerId="LiveId" clId="{75F3B879-791F-4AA1-9994-93AA2B88F910}" dt="2019-03-25T16:45:54.436" v="86" actId="20577"/>
          <ac:spMkLst>
            <pc:docMk/>
            <pc:sldMk cId="1389446267" sldId="273"/>
            <ac:spMk id="2" creationId="{00000000-0000-0000-0000-000000000000}"/>
          </ac:spMkLst>
        </pc:spChg>
        <pc:spChg chg="del mod">
          <ac:chgData name="joe standerfer" userId="1b337ce15d3046a8" providerId="LiveId" clId="{75F3B879-791F-4AA1-9994-93AA2B88F910}" dt="2019-03-25T16:44:51.262" v="4" actId="478"/>
          <ac:spMkLst>
            <pc:docMk/>
            <pc:sldMk cId="1389446267" sldId="273"/>
            <ac:spMk id="3" creationId="{00000000-0000-0000-0000-000000000000}"/>
          </ac:spMkLst>
        </pc:spChg>
        <pc:spChg chg="add del mod">
          <ac:chgData name="joe standerfer" userId="1b337ce15d3046a8" providerId="LiveId" clId="{75F3B879-791F-4AA1-9994-93AA2B88F910}" dt="2019-03-25T16:45:39.826" v="57" actId="478"/>
          <ac:spMkLst>
            <pc:docMk/>
            <pc:sldMk cId="1389446267" sldId="273"/>
            <ac:spMk id="6" creationId="{5AFAE836-5807-4345-A8C4-1FE52945B399}"/>
          </ac:spMkLst>
        </pc:spChg>
        <pc:spChg chg="del">
          <ac:chgData name="joe standerfer" userId="1b337ce15d3046a8" providerId="LiveId" clId="{75F3B879-791F-4AA1-9994-93AA2B88F910}" dt="2019-03-25T16:44:53.755" v="5" actId="478"/>
          <ac:spMkLst>
            <pc:docMk/>
            <pc:sldMk cId="1389446267" sldId="273"/>
            <ac:spMk id="7" creationId="{013B0BC0-64B0-4556-B280-5A2D967F7DA7}"/>
          </ac:spMkLst>
        </pc:spChg>
        <pc:spChg chg="del mod">
          <ac:chgData name="joe standerfer" userId="1b337ce15d3046a8" providerId="LiveId" clId="{75F3B879-791F-4AA1-9994-93AA2B88F910}" dt="2019-03-25T16:45:02.555" v="7" actId="478"/>
          <ac:spMkLst>
            <pc:docMk/>
            <pc:sldMk cId="1389446267" sldId="273"/>
            <ac:spMk id="9" creationId="{DC9F8E04-EC7F-4E2B-BA0B-9A622E436448}"/>
          </ac:spMkLst>
        </pc:spChg>
        <pc:spChg chg="add mod">
          <ac:chgData name="joe standerfer" userId="1b337ce15d3046a8" providerId="LiveId" clId="{75F3B879-791F-4AA1-9994-93AA2B88F910}" dt="2019-03-25T16:51:18.950" v="388" actId="20577"/>
          <ac:spMkLst>
            <pc:docMk/>
            <pc:sldMk cId="1389446267" sldId="273"/>
            <ac:spMk id="11" creationId="{C3051B8D-F3B3-4D75-B42D-C8731BCD0057}"/>
          </ac:spMkLst>
        </pc:spChg>
        <pc:picChg chg="del">
          <ac:chgData name="joe standerfer" userId="1b337ce15d3046a8" providerId="LiveId" clId="{75F3B879-791F-4AA1-9994-93AA2B88F910}" dt="2019-03-25T16:44:46.441" v="1" actId="478"/>
          <ac:picMkLst>
            <pc:docMk/>
            <pc:sldMk cId="1389446267" sldId="273"/>
            <ac:picMk id="8" creationId="{460E7D43-2E9F-4B28-ABC1-1FC79C48FC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6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3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1E6622-9060-EE4D-BCEC-875F38B0FFB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DECF7E0-D852-9E4A-986C-9207D96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3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the</a:t>
            </a:r>
            <a:br>
              <a:rPr lang="en-US" dirty="0"/>
            </a:br>
            <a:r>
              <a:rPr lang="en-US" dirty="0"/>
              <a:t>Ford Ka</a:t>
            </a:r>
          </a:p>
        </p:txBody>
      </p:sp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BAB55591-FB79-4D9B-925B-71E8F51DE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523" y="2573517"/>
            <a:ext cx="622170" cy="622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606F25-E6AE-463A-97C0-BB4720315C8D}"/>
              </a:ext>
            </a:extLst>
          </p:cNvPr>
          <p:cNvSpPr txBox="1"/>
          <p:nvPr/>
        </p:nvSpPr>
        <p:spPr>
          <a:xfrm>
            <a:off x="433633" y="4223208"/>
            <a:ext cx="7692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Marketing Analytics 95-832,  Homework 1</a:t>
            </a:r>
          </a:p>
          <a:p>
            <a:r>
              <a:rPr lang="en-US" dirty="0"/>
              <a:t>Group 2:  </a:t>
            </a:r>
            <a:r>
              <a:rPr lang="en-US" dirty="0" err="1"/>
              <a:t>Spriha</a:t>
            </a:r>
            <a:r>
              <a:rPr lang="en-US" dirty="0"/>
              <a:t> Gupta; Jasmine Kaur; Daniel Lesser; Joseph Standerfer </a:t>
            </a:r>
          </a:p>
        </p:txBody>
      </p:sp>
    </p:spTree>
    <p:extLst>
      <p:ext uri="{BB962C8B-B14F-4D97-AF65-F5344CB8AC3E}">
        <p14:creationId xmlns:p14="http://schemas.microsoft.com/office/powerpoint/2010/main" val="31759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28" y="22796"/>
            <a:ext cx="8378073" cy="1051860"/>
          </a:xfrm>
        </p:spPr>
        <p:txBody>
          <a:bodyPr/>
          <a:lstStyle/>
          <a:p>
            <a:r>
              <a:rPr lang="en-US" dirty="0"/>
              <a:t>Segmentation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051B8D-F3B3-4D75-B42D-C8731BCD0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1159497"/>
            <a:ext cx="7722909" cy="522244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lvl="1" fontAlgn="base"/>
            <a:r>
              <a:rPr lang="en-US" b="1" dirty="0"/>
              <a:t>Gender segmentation</a:t>
            </a:r>
            <a:r>
              <a:rPr lang="en-US" dirty="0"/>
              <a:t> – </a:t>
            </a:r>
            <a:r>
              <a:rPr lang="en-US" u="sng" dirty="0"/>
              <a:t>The marketing team</a:t>
            </a:r>
            <a:r>
              <a:rPr lang="en-US" dirty="0"/>
              <a:t> </a:t>
            </a:r>
          </a:p>
          <a:p>
            <a:pPr lvl="2" fontAlgn="base"/>
            <a:r>
              <a:rPr lang="en-US" dirty="0"/>
              <a:t>Pro: Women are more likely to buy small cars</a:t>
            </a:r>
          </a:p>
          <a:p>
            <a:pPr lvl="2" fontAlgn="base"/>
            <a:r>
              <a:rPr lang="en-US" dirty="0"/>
              <a:t>Con: Unoriginal strategy; already being employed by the Peugeot 106.</a:t>
            </a:r>
          </a:p>
          <a:p>
            <a:pPr lvl="1" fontAlgn="base"/>
            <a:r>
              <a:rPr lang="en-US" b="1" dirty="0"/>
              <a:t>Attitudinal segmentation</a:t>
            </a:r>
            <a:r>
              <a:rPr lang="en-US" dirty="0"/>
              <a:t> – The </a:t>
            </a:r>
            <a:r>
              <a:rPr lang="en-US" u="sng" dirty="0"/>
              <a:t>advertising agency</a:t>
            </a:r>
            <a:r>
              <a:rPr lang="en-US" dirty="0"/>
              <a:t> </a:t>
            </a:r>
          </a:p>
          <a:p>
            <a:pPr lvl="2" fontAlgn="base"/>
            <a:r>
              <a:rPr lang="en-US" dirty="0"/>
              <a:t>Pro: “Freedom Lovers” and “Attention Seekers” emerged from the cluster analysis of the psychographic tests.</a:t>
            </a:r>
          </a:p>
          <a:p>
            <a:pPr lvl="2" fontAlgn="base"/>
            <a:r>
              <a:rPr lang="en-US" dirty="0"/>
              <a:t>Con: more expensive to target groups</a:t>
            </a:r>
          </a:p>
          <a:p>
            <a:pPr lvl="1" fontAlgn="base"/>
            <a:r>
              <a:rPr lang="en-US" b="1" dirty="0"/>
              <a:t>Demographic Segmentation</a:t>
            </a:r>
            <a:r>
              <a:rPr lang="en-US" dirty="0"/>
              <a:t> – </a:t>
            </a:r>
            <a:r>
              <a:rPr lang="en-US" u="sng" dirty="0"/>
              <a:t>senior management</a:t>
            </a:r>
            <a:r>
              <a:rPr lang="en-US" dirty="0"/>
              <a:t>,</a:t>
            </a:r>
          </a:p>
          <a:p>
            <a:pPr lvl="2" fontAlgn="base"/>
            <a:r>
              <a:rPr lang="en-US" dirty="0"/>
              <a:t>Pro: Historical method of segmentation and using “observable” characteristics made it easier to identify and target an audience. </a:t>
            </a:r>
          </a:p>
          <a:p>
            <a:pPr lvl="2" fontAlgn="base"/>
            <a:r>
              <a:rPr lang="en-US" dirty="0"/>
              <a:t>The target groups would be “working singles”, “first-time buyers”,  and “multi-car households”</a:t>
            </a:r>
          </a:p>
          <a:p>
            <a:pPr lvl="2" fontAlgn="base"/>
            <a:r>
              <a:rPr lang="en-US" dirty="0"/>
              <a:t>Con: Market has changed</a:t>
            </a:r>
          </a:p>
          <a:p>
            <a:pPr lvl="1"/>
            <a:r>
              <a:rPr lang="en-US" b="1" dirty="0"/>
              <a:t>Current Car Segmentation </a:t>
            </a:r>
            <a:r>
              <a:rPr lang="en-US" dirty="0"/>
              <a:t>– </a:t>
            </a:r>
            <a:r>
              <a:rPr lang="en-US" u="sng" dirty="0"/>
              <a:t>Dealership owners</a:t>
            </a:r>
            <a:r>
              <a:rPr lang="en-US" dirty="0"/>
              <a:t> </a:t>
            </a:r>
          </a:p>
          <a:p>
            <a:pPr lvl="2"/>
            <a:r>
              <a:rPr lang="en-US"/>
              <a:t>Pro: Cheapest </a:t>
            </a:r>
            <a:r>
              <a:rPr lang="en-US" dirty="0"/>
              <a:t>way to target individuals because mailing lists were already available. </a:t>
            </a:r>
          </a:p>
          <a:p>
            <a:pPr lvl="2"/>
            <a:r>
              <a:rPr lang="en-US" dirty="0"/>
              <a:t>Con: Owners could be reluctant to buy non-French brands and may be looking for something else now.</a:t>
            </a:r>
          </a:p>
        </p:txBody>
      </p:sp>
    </p:spTree>
    <p:extLst>
      <p:ext uri="{BB962C8B-B14F-4D97-AF65-F5344CB8AC3E}">
        <p14:creationId xmlns:p14="http://schemas.microsoft.com/office/powerpoint/2010/main" val="138944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28" y="22796"/>
            <a:ext cx="8378073" cy="1051860"/>
          </a:xfrm>
        </p:spPr>
        <p:txBody>
          <a:bodyPr/>
          <a:lstStyle/>
          <a:p>
            <a:r>
              <a:rPr lang="en-US" dirty="0"/>
              <a:t>Visualizing 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066" y="1058537"/>
            <a:ext cx="4017625" cy="4644680"/>
          </a:xfrm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Patterns:</a:t>
            </a:r>
          </a:p>
          <a:p>
            <a:pPr>
              <a:buFontTx/>
              <a:buChar char="-"/>
            </a:pPr>
            <a:r>
              <a:rPr lang="en-US" sz="1800" dirty="0"/>
              <a:t>The Buyers are looking for car performance and only somewhat consider the cars fashion and car-size into their buying decision</a:t>
            </a:r>
          </a:p>
          <a:p>
            <a:pPr>
              <a:buFontTx/>
              <a:buChar char="-"/>
            </a:pPr>
            <a:r>
              <a:rPr lang="en-US" sz="1800" dirty="0"/>
              <a:t>The Non-buyers (middle 4) are mainly concerned with performance and comfort. They pace little to no value in fashion or making a statement.</a:t>
            </a:r>
          </a:p>
          <a:p>
            <a:pPr>
              <a:buFontTx/>
              <a:buChar char="-"/>
            </a:pPr>
            <a:r>
              <a:rPr lang="en-US" sz="1800" dirty="0"/>
              <a:t>Those who fell in the middle placed a much higher value on fashion and would like their vehicle to make statement. Also, they were not looking for comfort or the ability to take road trips.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4" descr="https://lh3.googleusercontent.com/zJYZ8oybTWTxsIE3T3E0BHGa8t8e4ZxV6XRZKMbs6NOp7zRYImOqMMDqTXxP4MJeoQNTmHi8AObBoNjZxHfFw8kwL7dlHTY5rfSYgTYQ6dpBcnYBW-vgRVMoqVjguO1i1BB0DqoU">
            <a:extLst>
              <a:ext uri="{FF2B5EF4-FFF2-40B4-BE49-F238E27FC236}">
                <a16:creationId xmlns:a16="http://schemas.microsoft.com/office/drawing/2014/main" id="{460E7D43-2E9F-4B28-ABC1-1FC79C48FC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62" y="1074036"/>
            <a:ext cx="4306710" cy="3165956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B0BC0-64B0-4556-B280-5A2D967F7DA7}"/>
              </a:ext>
            </a:extLst>
          </p:cNvPr>
          <p:cNvSpPr txBox="1"/>
          <p:nvPr/>
        </p:nvSpPr>
        <p:spPr>
          <a:xfrm>
            <a:off x="5117447" y="104430"/>
            <a:ext cx="3557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Car preference ranking groups: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Top 3 (Buyers)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Bottom 3 (Non-buyers)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Middle 4 (Fence)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F8E04-EC7F-4E2B-BA0B-9A622E436448}"/>
              </a:ext>
            </a:extLst>
          </p:cNvPr>
          <p:cNvSpPr/>
          <p:nvPr/>
        </p:nvSpPr>
        <p:spPr>
          <a:xfrm>
            <a:off x="4425610" y="4383291"/>
            <a:ext cx="47183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Q2. I am fashion conscious.</a:t>
            </a:r>
          </a:p>
          <a:p>
            <a:r>
              <a:rPr lang="en-US" sz="1400" dirty="0"/>
              <a:t>Q14. The car I buy must be able to handle long motorway journeys.</a:t>
            </a:r>
          </a:p>
          <a:p>
            <a:r>
              <a:rPr lang="en-US" sz="1400" dirty="0"/>
              <a:t>Q17. I want a car that is nippy and zippy.</a:t>
            </a:r>
          </a:p>
          <a:p>
            <a:r>
              <a:rPr lang="en-US" sz="1400" dirty="0"/>
              <a:t>Q31. I want a comfortable car.</a:t>
            </a:r>
          </a:p>
          <a:p>
            <a:r>
              <a:rPr lang="en-US" sz="1400" dirty="0"/>
              <a:t>Q41. In today's world it is anti-social to drive big cars.</a:t>
            </a:r>
          </a:p>
          <a:p>
            <a:r>
              <a:rPr lang="en-US" sz="1400" dirty="0"/>
              <a:t>Q44. I want to buy a car that makes a statement about me.</a:t>
            </a:r>
          </a:p>
        </p:txBody>
      </p:sp>
    </p:spTree>
    <p:extLst>
      <p:ext uri="{BB962C8B-B14F-4D97-AF65-F5344CB8AC3E}">
        <p14:creationId xmlns:p14="http://schemas.microsoft.com/office/powerpoint/2010/main" val="186557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38" y="11440"/>
            <a:ext cx="7448365" cy="971983"/>
          </a:xfrm>
        </p:spPr>
        <p:txBody>
          <a:bodyPr>
            <a:normAutofit/>
          </a:bodyPr>
          <a:lstStyle/>
          <a:p>
            <a:r>
              <a:rPr lang="en-US" u="sng" dirty="0"/>
              <a:t>What do the clusters mean?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 descr="https://lh6.googleusercontent.com/VixHdfGrQRmcIuYgWlmmr8RT0ROncXj5wNa3bpEtQfSmTdH9wHRIzn1Yi95ggrC1lnIVNt1K3nC6LE9mbhM-zg72pqzf38ZSlzczdtqiEPJvX_puc_wjLHyfmvRQvIly23GI0zXf">
            <a:extLst>
              <a:ext uri="{FF2B5EF4-FFF2-40B4-BE49-F238E27FC236}">
                <a16:creationId xmlns:a16="http://schemas.microsoft.com/office/drawing/2014/main" id="{EDCE9905-9597-4AB9-B332-C22DF8026B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2" y="1342361"/>
            <a:ext cx="4503721" cy="4540254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8E84C6-CF58-4740-B859-219CA09A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635" y="712356"/>
            <a:ext cx="4040188" cy="639762"/>
          </a:xfrm>
        </p:spPr>
        <p:txBody>
          <a:bodyPr/>
          <a:lstStyle/>
          <a:p>
            <a:r>
              <a:rPr lang="en-US" dirty="0"/>
              <a:t>What are your clusters?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24945EA-4CA9-41B5-977A-CF05D2CC0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497" y="717643"/>
            <a:ext cx="4041775" cy="639762"/>
          </a:xfrm>
        </p:spPr>
        <p:txBody>
          <a:bodyPr/>
          <a:lstStyle/>
          <a:p>
            <a:r>
              <a:rPr lang="en-US" dirty="0"/>
              <a:t>What do your clusters mean?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73E3F-8FD5-4F38-8F49-E1CE71D3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497" y="1342361"/>
            <a:ext cx="3861981" cy="454025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641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38" y="11440"/>
            <a:ext cx="7448365" cy="971983"/>
          </a:xfrm>
        </p:spPr>
        <p:txBody>
          <a:bodyPr>
            <a:normAutofit/>
          </a:bodyPr>
          <a:lstStyle/>
          <a:p>
            <a:r>
              <a:rPr lang="en-US" u="sng" dirty="0"/>
              <a:t>What do the clusters mean?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4" descr="https://lh6.googleusercontent.com/-IfvYMe_tcr2NFt5zekZpEQG3vQNcaJavVp_oOV2gP1oPzwm5Ff2FxCe0BzKardDI5SF19qVu2zrVwUcP0xKyR7dreHFJF85HuieCUS9g6qgi-MbENEPWUtOS_atyLsLYuMCyhLU">
            <a:extLst>
              <a:ext uri="{FF2B5EF4-FFF2-40B4-BE49-F238E27FC236}">
                <a16:creationId xmlns:a16="http://schemas.microsoft.com/office/drawing/2014/main" id="{797D4E93-47A9-4C48-8E9E-925742ED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9" y="1322331"/>
            <a:ext cx="4531261" cy="4560283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5027DF6-2FDD-4035-9CF4-EFFE4D05E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635" y="712356"/>
            <a:ext cx="4040188" cy="639762"/>
          </a:xfrm>
        </p:spPr>
        <p:txBody>
          <a:bodyPr/>
          <a:lstStyle/>
          <a:p>
            <a:r>
              <a:rPr lang="en-US" dirty="0"/>
              <a:t>What are your clusters?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4061676-15DF-44D5-AD52-347A88245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49791" y="708216"/>
            <a:ext cx="4041775" cy="639762"/>
          </a:xfrm>
        </p:spPr>
        <p:txBody>
          <a:bodyPr/>
          <a:lstStyle/>
          <a:p>
            <a:r>
              <a:rPr lang="en-US" dirty="0"/>
              <a:t>What do your clusters mean?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C7D4CE-311D-447D-BF14-59870650E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497" y="1322331"/>
            <a:ext cx="3879017" cy="45602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223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79" y="65989"/>
            <a:ext cx="7270423" cy="1055802"/>
          </a:xfrm>
        </p:spPr>
        <p:txBody>
          <a:bodyPr>
            <a:normAutofit/>
          </a:bodyPr>
          <a:lstStyle/>
          <a:p>
            <a:r>
              <a:rPr lang="en-US" sz="3600" dirty="0"/>
              <a:t>Recommendation of Clustering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1792"/>
            <a:ext cx="7772400" cy="5736208"/>
          </a:xfrm>
        </p:spPr>
        <p:txBody>
          <a:bodyPr>
            <a:normAutofit/>
          </a:bodyPr>
          <a:lstStyle/>
          <a:p>
            <a:r>
              <a:rPr lang="en-US" dirty="0"/>
              <a:t>We recommend clustering on psychographic dimensions.</a:t>
            </a:r>
          </a:p>
          <a:p>
            <a:r>
              <a:rPr lang="en-US" dirty="0"/>
              <a:t>Cluster 2 (Fashionistas) </a:t>
            </a:r>
          </a:p>
          <a:p>
            <a:pPr lvl="1"/>
            <a:r>
              <a:rPr lang="en-US" dirty="0"/>
              <a:t>Greatest number of choosers and neutrals.  </a:t>
            </a:r>
          </a:p>
          <a:p>
            <a:pPr lvl="1"/>
            <a:r>
              <a:rPr lang="en-US" dirty="0"/>
              <a:t>Aligns with target audience from the Renault Twingo.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Cluster 1 (Nippy-Zippy) </a:t>
            </a:r>
          </a:p>
          <a:p>
            <a:pPr lvl="1"/>
            <a:r>
              <a:rPr lang="en-US" dirty="0"/>
              <a:t>Natural buyers for the Ford Ka (56%).</a:t>
            </a:r>
          </a:p>
          <a:p>
            <a:pPr lvl="1"/>
            <a:r>
              <a:rPr lang="en-US" dirty="0"/>
              <a:t>Cluster is relatively small and should be a secondary focus.</a:t>
            </a:r>
          </a:p>
          <a:p>
            <a:pPr lvl="1"/>
            <a:r>
              <a:rPr lang="en-US" dirty="0"/>
              <a:t>Cluster is fundamentally different than Cluster 2.</a:t>
            </a:r>
          </a:p>
          <a:p>
            <a:pPr lvl="2"/>
            <a:r>
              <a:rPr lang="en-US" dirty="0"/>
              <a:t>Creative marketing required to reach both segments at the same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E5914-59AA-0F4C-8D89-5ECCA83988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6" descr="https://lh5.googleusercontent.com/36tlnSOoii3td2uc65q1x9fGQePqfQGNJgsUrl5fkOPAmfxdVRitb22TTB6U8Q6EDIIhk25DPnws_RVTy8TcSgexpgEXHxUq_QsB28XvkoV_7GSk5d76IPXjfCQjdTBYX1uH4n7j">
            <a:extLst>
              <a:ext uri="{FF2B5EF4-FFF2-40B4-BE49-F238E27FC236}">
                <a16:creationId xmlns:a16="http://schemas.microsoft.com/office/drawing/2014/main" id="{2C3B87E2-F327-4E35-93F6-D79EB59A7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2" r="14473" b="25409"/>
          <a:stretch/>
        </p:blipFill>
        <p:spPr bwMode="auto">
          <a:xfrm>
            <a:off x="2957119" y="2544550"/>
            <a:ext cx="3229762" cy="25224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 cmpd="thickThin">
            <a:solidFill>
              <a:schemeClr val="accent1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286458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</TotalTime>
  <Words>424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Marketing the Ford Ka</vt:lpstr>
      <vt:lpstr>Segmentation Strategies</vt:lpstr>
      <vt:lpstr>Visualizing our Data</vt:lpstr>
      <vt:lpstr>What do the clusters mean?</vt:lpstr>
      <vt:lpstr>What do the clusters mean?</vt:lpstr>
      <vt:lpstr>Recommendation of Clustering Solution</vt:lpstr>
    </vt:vector>
  </TitlesOfParts>
  <Company>Carnegie 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 Ka Template</dc:title>
  <dc:creator>Alan Montgomery</dc:creator>
  <cp:lastModifiedBy>joe standerfer</cp:lastModifiedBy>
  <cp:revision>7</cp:revision>
  <dcterms:created xsi:type="dcterms:W3CDTF">2017-06-29T05:58:48Z</dcterms:created>
  <dcterms:modified xsi:type="dcterms:W3CDTF">2019-03-25T16:51:23Z</dcterms:modified>
</cp:coreProperties>
</file>