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310" r:id="rId3"/>
    <p:sldId id="320" r:id="rId4"/>
    <p:sldId id="321" r:id="rId5"/>
    <p:sldId id="322" r:id="rId6"/>
    <p:sldId id="323" r:id="rId7"/>
    <p:sldId id="311" r:id="rId8"/>
    <p:sldId id="313" r:id="rId9"/>
    <p:sldId id="312" r:id="rId10"/>
    <p:sldId id="314" r:id="rId11"/>
    <p:sldId id="315" r:id="rId12"/>
    <p:sldId id="316" r:id="rId13"/>
    <p:sldId id="317" r:id="rId14"/>
    <p:sldId id="318" r:id="rId15"/>
    <p:sldId id="319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Lesser" initials="DL" lastIdx="2" clrIdx="0">
    <p:extLst>
      <p:ext uri="{19B8F6BF-5375-455C-9EA6-DF929625EA0E}">
        <p15:presenceInfo xmlns:p15="http://schemas.microsoft.com/office/powerpoint/2012/main" userId="24f05bbd1d5ebd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>
        <p:scale>
          <a:sx n="75" d="100"/>
          <a:sy n="75" d="100"/>
        </p:scale>
        <p:origin x="240" y="4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Encourage Connections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Long-time customers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Increase Engagement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Highlight top 5 contacts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13 (6.5% churn) to Group 12 (2.3% churn)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half off next three months if they have &gt;5 calls per month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B0BE4BBB-412F-4660-A507-4CD32141469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Almost never make calls (&lt;1 minute/month)</a:t>
          </a:r>
        </a:p>
      </dgm:t>
    </dgm:pt>
    <dgm:pt modelId="{E0D11EC6-886C-431D-9690-FC4A3D4D44DA}" type="parTrans" cxnId="{15C2240C-464B-4357-ADBA-C41843DB5A2F}">
      <dgm:prSet/>
      <dgm:spPr/>
      <dgm:t>
        <a:bodyPr/>
        <a:lstStyle/>
        <a:p>
          <a:endParaRPr lang="en-US"/>
        </a:p>
      </dgm:t>
    </dgm:pt>
    <dgm:pt modelId="{95B95A11-3455-413E-B050-FF1F1C593273}" type="sibTrans" cxnId="{15C2240C-464B-4357-ADBA-C41843DB5A2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$$xxx extra lifetime value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5C2240C-464B-4357-ADBA-C41843DB5A2F}" srcId="{FB986F71-3126-4196-BD30-74AEDC39A1CA}" destId="{B0BE4BBB-412F-4660-A507-4CD321414697}" srcOrd="2" destOrd="0" parTransId="{E0D11EC6-886C-431D-9690-FC4A3D4D44DA}" sibTransId="{95B95A11-3455-413E-B050-FF1F1C593273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96D055BB-99BE-49D3-8051-71D413AB43D4}" type="presOf" srcId="{B0BE4BBB-412F-4660-A507-4CD321414697}" destId="{BFE859F2-A9E8-4F95-9161-8EC68F2D30C4}" srcOrd="1" destOrd="2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1CEAC1-A9AE-4E08-8006-C4154FD87C41}" type="presOf" srcId="{B0BE4BBB-412F-4660-A507-4CD321414697}" destId="{96015622-8A46-45CF-A72A-2856B699B374}" srcOrd="0" destOrd="2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Offer new device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Relatively new customers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Refresh their user profile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them a new device or $150 credit on a new phone if they renew their contract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7 (3.6% churn) to mostly Groups 9, 16, 17 (1.6%, 0.7% and 1.2% churn)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$$xxx extra lifetime value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Offer Gift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newer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Mid-range customer longevity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Renew Customer Mindset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$50 prepaid visa gift card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11 (2.5% churn) to mostly Groups 9, 16, 17 (1.6%, 0.7% and 1.2% churn)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Make them feel like a new customer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$$xxx extra lifetime value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Long-time customers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Almost never make calls (&lt;1 minute/month)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Encourage Connections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Highlight top 5 contacts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half off next three months if they have &gt;5 calls per month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Increase Engagement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13 (6.5% churn) to Group 12 (2.3% churn)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$$xxx extra 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Relatively new customers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Offer new device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them a new device or $150 credit on a new phone if they renew their contract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Refresh their user profile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7 (3.6% churn) to mostly Groups 9, 16, 17 (1.6%, 0.7% and 1.2% churn)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$$xxx extra 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newer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Mid-range customer longevity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Offer Gift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$50 prepaid visa gift card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Make them feel like a new customer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Renew Customer Mindset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11 (2.5% churn) to mostly Groups 9, 16, 17 (1.6%, 0.7% and 1.2% churn)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$$xxx extra 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3F41C87-7AD9-4845-A077-840E4A0F3F0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Marketing Analytics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Cell2Cell Part 2: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Retention Campaign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Joseph Standerfer, Daniel Lesser, Jasmine kaur, spriha gupta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Cell2Cell’s Customer Retention Challenges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month 2% of Cell2Cell’s customers leave the wireless provider for another company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models can accurately reflect the customer base of Cell2Cell?</a:t>
            </a:r>
          </a:p>
          <a:p>
            <a:endParaRPr lang="en-US" dirty="0"/>
          </a:p>
          <a:p>
            <a:r>
              <a:rPr lang="en-US" dirty="0"/>
              <a:t> What marketing campaigns can be used to increase customer retention and drive increased revenue?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/>
          <a:lstStyle/>
          <a:p>
            <a:r>
              <a:rPr lang="en-US" dirty="0"/>
              <a:t>Promotional Program for Group 13: Infrequent Users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351841"/>
              </p:ext>
            </p:extLst>
          </p:nvPr>
        </p:nvGraphicFramePr>
        <p:xfrm>
          <a:off x="9509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C0C1A80-D457-4EC9-8BDC-9C74A91D2866}"/>
              </a:ext>
            </a:extLst>
          </p:cNvPr>
          <p:cNvSpPr/>
          <p:nvPr/>
        </p:nvSpPr>
        <p:spPr>
          <a:xfrm>
            <a:off x="8304212" y="3962400"/>
            <a:ext cx="2362202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Please fill in LTV </a:t>
            </a:r>
            <a:r>
              <a:rPr lang="en-US" dirty="0" err="1">
                <a:solidFill>
                  <a:schemeClr val="bg1"/>
                </a:solidFill>
              </a:rPr>
              <a:t>Spriha</a:t>
            </a:r>
            <a:r>
              <a:rPr lang="en-US" dirty="0">
                <a:solidFill>
                  <a:schemeClr val="bg1"/>
                </a:solidFill>
              </a:rPr>
              <a:t>/Jasmine</a:t>
            </a:r>
          </a:p>
        </p:txBody>
      </p:sp>
    </p:spTree>
    <p:extLst>
      <p:ext uri="{BB962C8B-B14F-4D97-AF65-F5344CB8AC3E}">
        <p14:creationId xmlns:p14="http://schemas.microsoft.com/office/powerpoint/2010/main" val="41535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/>
          <a:lstStyle/>
          <a:p>
            <a:r>
              <a:rPr lang="en-US" dirty="0"/>
              <a:t>Promotional Program for Group 7: New User with Old Equipment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54013"/>
              </p:ext>
            </p:extLst>
          </p:nvPr>
        </p:nvGraphicFramePr>
        <p:xfrm>
          <a:off x="9509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C0C1A80-D457-4EC9-8BDC-9C74A91D2866}"/>
              </a:ext>
            </a:extLst>
          </p:cNvPr>
          <p:cNvSpPr/>
          <p:nvPr/>
        </p:nvSpPr>
        <p:spPr>
          <a:xfrm>
            <a:off x="8532812" y="4081780"/>
            <a:ext cx="2362202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Please fill in LTV </a:t>
            </a:r>
            <a:r>
              <a:rPr lang="en-US" dirty="0" err="1">
                <a:solidFill>
                  <a:schemeClr val="bg1"/>
                </a:solidFill>
              </a:rPr>
              <a:t>Spriha</a:t>
            </a:r>
            <a:r>
              <a:rPr lang="en-US" dirty="0">
                <a:solidFill>
                  <a:schemeClr val="bg1"/>
                </a:solidFill>
              </a:rPr>
              <a:t>/Jasmine</a:t>
            </a:r>
          </a:p>
        </p:txBody>
      </p:sp>
    </p:spTree>
    <p:extLst>
      <p:ext uri="{BB962C8B-B14F-4D97-AF65-F5344CB8AC3E}">
        <p14:creationId xmlns:p14="http://schemas.microsoft.com/office/powerpoint/2010/main" val="42320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/>
          <a:lstStyle/>
          <a:p>
            <a:r>
              <a:rPr lang="en-US" dirty="0"/>
              <a:t>Promotional Program for Group 11: Frequent Phone Swapper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068877"/>
              </p:ext>
            </p:extLst>
          </p:nvPr>
        </p:nvGraphicFramePr>
        <p:xfrm>
          <a:off x="9509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C0C1A80-D457-4EC9-8BDC-9C74A91D2866}"/>
              </a:ext>
            </a:extLst>
          </p:cNvPr>
          <p:cNvSpPr/>
          <p:nvPr/>
        </p:nvSpPr>
        <p:spPr>
          <a:xfrm>
            <a:off x="8532812" y="4267200"/>
            <a:ext cx="2362202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Please fill in LTV </a:t>
            </a:r>
            <a:r>
              <a:rPr lang="en-US" dirty="0" err="1">
                <a:solidFill>
                  <a:schemeClr val="bg1"/>
                </a:solidFill>
              </a:rPr>
              <a:t>Spriha</a:t>
            </a:r>
            <a:r>
              <a:rPr lang="en-US" dirty="0">
                <a:solidFill>
                  <a:schemeClr val="bg1"/>
                </a:solidFill>
              </a:rPr>
              <a:t>/Jasmine</a:t>
            </a:r>
          </a:p>
        </p:txBody>
      </p:sp>
    </p:spTree>
    <p:extLst>
      <p:ext uri="{BB962C8B-B14F-4D97-AF65-F5344CB8AC3E}">
        <p14:creationId xmlns:p14="http://schemas.microsoft.com/office/powerpoint/2010/main" val="20632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2438400"/>
            <a:ext cx="9144001" cy="1371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Slides Below can be deleted: left in for templating purposes</a:t>
            </a:r>
          </a:p>
        </p:txBody>
      </p:sp>
    </p:spTree>
    <p:extLst>
      <p:ext uri="{BB962C8B-B14F-4D97-AF65-F5344CB8AC3E}">
        <p14:creationId xmlns:p14="http://schemas.microsoft.com/office/powerpoint/2010/main" val="28561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32165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54</TotalTime>
  <Words>403</Words>
  <Application>Microsoft Office PowerPoint</Application>
  <PresentationFormat>Custom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Digital Blue Tunnel 16x9</vt:lpstr>
      <vt:lpstr>Marketing Analytics Cell2Cell Part 2: Retention Campaign</vt:lpstr>
      <vt:lpstr>Cell2Cell’s Customer Retention Challenges</vt:lpstr>
      <vt:lpstr>Promotional Program for Group 13: Infrequent Users</vt:lpstr>
      <vt:lpstr>Promotional Program for Group 7: New User with Old Equipment</vt:lpstr>
      <vt:lpstr>Promotional Program for Group 11: Frequent Phone Swapper</vt:lpstr>
      <vt:lpstr>Slides Below can be deleted: left in for templating purposes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 Cell2Cell Part 2: Retention Campaign</dc:title>
  <dc:creator>Daniel Lesser</dc:creator>
  <cp:lastModifiedBy>Daniel Lesser</cp:lastModifiedBy>
  <cp:revision>8</cp:revision>
  <dcterms:created xsi:type="dcterms:W3CDTF">2019-05-04T23:13:57Z</dcterms:created>
  <dcterms:modified xsi:type="dcterms:W3CDTF">2019-05-05T00:12:56Z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