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26" r:id="rId4"/>
    <p:sldId id="321" r:id="rId5"/>
    <p:sldId id="320" r:id="rId6"/>
    <p:sldId id="322" r:id="rId7"/>
    <p:sldId id="313" r:id="rId8"/>
    <p:sldId id="327" r:id="rId9"/>
    <p:sldId id="325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Lesser" initials="DL" lastIdx="2" clrIdx="0">
    <p:extLst>
      <p:ext uri="{19B8F6BF-5375-455C-9EA6-DF929625EA0E}">
        <p15:presenceInfo xmlns:p15="http://schemas.microsoft.com/office/powerpoint/2012/main" userId="24f05bbd1d5ebd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F045D-45B2-4538-91E2-42CD62F6EA46}" v="49" dt="2019-05-06T18:27:50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14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144491062704751E-2"/>
          <c:y val="2.2546417808885E-2"/>
          <c:w val="0.92585550893729529"/>
          <c:h val="0.791741518421308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NetLTV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7</c:v>
                </c:pt>
                <c:pt idx="1">
                  <c:v>11</c:v>
                </c:pt>
                <c:pt idx="2">
                  <c:v>13</c:v>
                </c:pt>
              </c:numCache>
            </c:numRef>
          </c:cat>
          <c:val>
            <c:numRef>
              <c:f>Sheet1!$B$2:$B$5</c:f>
              <c:numCache>
                <c:formatCode>0</c:formatCode>
                <c:ptCount val="4"/>
                <c:pt idx="0">
                  <c:v>1872.984817418791</c:v>
                </c:pt>
                <c:pt idx="1">
                  <c:v>2491.0579541053185</c:v>
                </c:pt>
                <c:pt idx="2">
                  <c:v>267.35174466650898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Expected Pred LTV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7</c:v>
                </c:pt>
                <c:pt idx="1">
                  <c:v>11</c:v>
                </c:pt>
                <c:pt idx="2">
                  <c:v>13</c:v>
                </c:pt>
              </c:numCache>
            </c:numRef>
          </c:cat>
          <c:val>
            <c:numRef>
              <c:f>Sheet1!$C$2:$C$5</c:f>
              <c:numCache>
                <c:formatCode>0</c:formatCode>
                <c:ptCount val="4"/>
                <c:pt idx="0">
                  <c:v>2022.9848174187925</c:v>
                </c:pt>
                <c:pt idx="1">
                  <c:v>2768.3168226083267</c:v>
                </c:pt>
                <c:pt idx="2">
                  <c:v>329.02557346660859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7</c:v>
                </c:pt>
                <c:pt idx="1">
                  <c:v>11</c:v>
                </c:pt>
                <c:pt idx="2">
                  <c:v>13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Offer new device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2E8498-CC81-452F-A895-08F3845AA34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Relatively new customers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Refresh their user profile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Offer them a new device or $150 credit on a new phone if they renew their contract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Move from Group 7 (3.6% churn) to mostly Groups 9, 16, 17 (1.6%, 0.7% and 1.2% churn)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Generate $379,800 extra lifetime value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Encourage Connections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2E8498-CC81-452F-A895-08F3845AA34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Long-time customers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Increase Engagement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Highlight top 5 contacts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Move from Group 13 (6.5% churn) to Group 12 (2.3% churn)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Offer half off next three months if they have &gt;5 calls per month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B0BE4BBB-412F-4660-A507-4CD32141469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Almost never make calls (&lt;1 minute/month)</a:t>
          </a:r>
        </a:p>
      </dgm:t>
    </dgm:pt>
    <dgm:pt modelId="{E0D11EC6-886C-431D-9690-FC4A3D4D44DA}" type="parTrans" cxnId="{15C2240C-464B-4357-ADBA-C41843DB5A2F}">
      <dgm:prSet/>
      <dgm:spPr/>
      <dgm:t>
        <a:bodyPr/>
        <a:lstStyle/>
        <a:p>
          <a:endParaRPr lang="en-US"/>
        </a:p>
      </dgm:t>
    </dgm:pt>
    <dgm:pt modelId="{95B95A11-3455-413E-B050-FF1F1C593273}" type="sibTrans" cxnId="{15C2240C-464B-4357-ADBA-C41843DB5A2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Generate $11,287 extra lifetime value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5C2240C-464B-4357-ADBA-C41843DB5A2F}" srcId="{FB986F71-3126-4196-BD30-74AEDC39A1CA}" destId="{B0BE4BBB-412F-4660-A507-4CD321414697}" srcOrd="2" destOrd="0" parTransId="{E0D11EC6-886C-431D-9690-FC4A3D4D44DA}" sibTransId="{95B95A11-3455-413E-B050-FF1F1C593273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96D055BB-99BE-49D3-8051-71D413AB43D4}" type="presOf" srcId="{B0BE4BBB-412F-4660-A507-4CD321414697}" destId="{BFE859F2-A9E8-4F95-9161-8EC68F2D30C4}" srcOrd="1" destOrd="2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141CEAC1-A9AE-4E08-8006-C4154FD87C41}" type="presOf" srcId="{B0BE4BBB-412F-4660-A507-4CD321414697}" destId="{96015622-8A46-45CF-A72A-2856B699B374}" srcOrd="0" destOrd="2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Offer Gift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2E8498-CC81-452F-A895-08F3845AA34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Own an newer phone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Mid-range customer longevity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Renew Customer Mindset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Offer $50 prepaid visa gift card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Move from Group 11 (2.5% churn) to mostly Groups 9, 16, 17 (1.6%, 0.7% and 1.2% churn)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Make them feel like a new customer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Generate $669,857 extra lifetime value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6734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Relatively new customers</a:t>
          </a:r>
        </a:p>
      </dsp:txBody>
      <dsp:txXfrm>
        <a:off x="79148" y="1237705"/>
        <a:ext cx="2656621" cy="1684729"/>
      </dsp:txXfrm>
    </dsp:sp>
    <dsp:sp modelId="{6A63D16E-EEE6-4267-97EA-5AD7D2BC4E84}">
      <dsp:nvSpPr>
        <dsp:cNvPr id="0" name=""/>
        <dsp:cNvSpPr/>
      </dsp:nvSpPr>
      <dsp:spPr>
        <a:xfrm>
          <a:off x="1561380" y="1665915"/>
          <a:ext cx="3136711" cy="3136711"/>
        </a:xfrm>
        <a:prstGeom prst="leftCircularArrow">
          <a:avLst>
            <a:gd name="adj1" fmla="val 3444"/>
            <a:gd name="adj2" fmla="val 426688"/>
            <a:gd name="adj3" fmla="val 2202198"/>
            <a:gd name="adj4" fmla="val 9024489"/>
            <a:gd name="adj5" fmla="val 401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0390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Offer new device</a:t>
          </a:r>
        </a:p>
      </dsp:txBody>
      <dsp:txXfrm>
        <a:off x="668980" y="3003438"/>
        <a:ext cx="2397441" cy="918942"/>
      </dsp:txXfrm>
    </dsp:sp>
    <dsp:sp modelId="{E83793B4-2C5C-4D90-82FA-E5EE4745664D}">
      <dsp:nvSpPr>
        <dsp:cNvPr id="0" name=""/>
        <dsp:cNvSpPr/>
      </dsp:nvSpPr>
      <dsp:spPr>
        <a:xfrm>
          <a:off x="3609361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Offer them a new device or $150 credit on a new phone if they renew their contract</a:t>
          </a:r>
        </a:p>
      </dsp:txBody>
      <dsp:txXfrm>
        <a:off x="3661775" y="1725766"/>
        <a:ext cx="2656621" cy="1684729"/>
      </dsp:txXfrm>
    </dsp:sp>
    <dsp:sp modelId="{DC2A0ADB-DCE3-4BF4-9952-0394865777AC}">
      <dsp:nvSpPr>
        <dsp:cNvPr id="0" name=""/>
        <dsp:cNvSpPr/>
      </dsp:nvSpPr>
      <dsp:spPr>
        <a:xfrm>
          <a:off x="5120995" y="-243730"/>
          <a:ext cx="3489563" cy="3489563"/>
        </a:xfrm>
        <a:prstGeom prst="circularArrow">
          <a:avLst>
            <a:gd name="adj1" fmla="val 3095"/>
            <a:gd name="adj2" fmla="val 380391"/>
            <a:gd name="adj3" fmla="val 19444098"/>
            <a:gd name="adj4" fmla="val 12575511"/>
            <a:gd name="adj5" fmla="val 361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223016" y="697230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Refresh their user profile</a:t>
          </a:r>
        </a:p>
      </dsp:txBody>
      <dsp:txXfrm>
        <a:off x="4251606" y="725820"/>
        <a:ext cx="2397441" cy="918942"/>
      </dsp:txXfrm>
    </dsp:sp>
    <dsp:sp modelId="{69C28D3B-E083-42DF-9EA0-916CA12125A9}">
      <dsp:nvSpPr>
        <dsp:cNvPr id="0" name=""/>
        <dsp:cNvSpPr/>
      </dsp:nvSpPr>
      <dsp:spPr>
        <a:xfrm>
          <a:off x="7191988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Move from Group 7 (3.6% churn) to mostly Groups 9, 16, 17 (1.6%, 0.7% and 1.2% churn)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Generate $379,800 extra lifetime value</a:t>
          </a:r>
        </a:p>
      </dsp:txBody>
      <dsp:txXfrm>
        <a:off x="7244402" y="1237705"/>
        <a:ext cx="2656621" cy="1684729"/>
      </dsp:txXfrm>
    </dsp:sp>
    <dsp:sp modelId="{047F5837-10E2-4FFC-A492-DB8A19EF48CA}">
      <dsp:nvSpPr>
        <dsp:cNvPr id="0" name=""/>
        <dsp:cNvSpPr/>
      </dsp:nvSpPr>
      <dsp:spPr>
        <a:xfrm>
          <a:off x="7805643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sp:txBody>
      <dsp:txXfrm>
        <a:off x="7834233" y="3003438"/>
        <a:ext cx="2397441" cy="918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6734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Long-time customers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Almost never make calls (&lt;1 minute/month)</a:t>
          </a:r>
        </a:p>
      </dsp:txBody>
      <dsp:txXfrm>
        <a:off x="79148" y="1237705"/>
        <a:ext cx="2656621" cy="1684729"/>
      </dsp:txXfrm>
    </dsp:sp>
    <dsp:sp modelId="{6A63D16E-EEE6-4267-97EA-5AD7D2BC4E84}">
      <dsp:nvSpPr>
        <dsp:cNvPr id="0" name=""/>
        <dsp:cNvSpPr/>
      </dsp:nvSpPr>
      <dsp:spPr>
        <a:xfrm>
          <a:off x="1561380" y="1665915"/>
          <a:ext cx="3136711" cy="3136711"/>
        </a:xfrm>
        <a:prstGeom prst="leftCircularArrow">
          <a:avLst>
            <a:gd name="adj1" fmla="val 3444"/>
            <a:gd name="adj2" fmla="val 426688"/>
            <a:gd name="adj3" fmla="val 2202198"/>
            <a:gd name="adj4" fmla="val 9024489"/>
            <a:gd name="adj5" fmla="val 401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0390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Encourage Connections</a:t>
          </a:r>
        </a:p>
      </dsp:txBody>
      <dsp:txXfrm>
        <a:off x="668980" y="3003438"/>
        <a:ext cx="2397441" cy="918942"/>
      </dsp:txXfrm>
    </dsp:sp>
    <dsp:sp modelId="{E83793B4-2C5C-4D90-82FA-E5EE4745664D}">
      <dsp:nvSpPr>
        <dsp:cNvPr id="0" name=""/>
        <dsp:cNvSpPr/>
      </dsp:nvSpPr>
      <dsp:spPr>
        <a:xfrm>
          <a:off x="3609361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Highlight top 5 contacts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Offer half off next three months if they have &gt;5 calls per month</a:t>
          </a:r>
        </a:p>
      </dsp:txBody>
      <dsp:txXfrm>
        <a:off x="3661775" y="1725766"/>
        <a:ext cx="2656621" cy="1684729"/>
      </dsp:txXfrm>
    </dsp:sp>
    <dsp:sp modelId="{DC2A0ADB-DCE3-4BF4-9952-0394865777AC}">
      <dsp:nvSpPr>
        <dsp:cNvPr id="0" name=""/>
        <dsp:cNvSpPr/>
      </dsp:nvSpPr>
      <dsp:spPr>
        <a:xfrm>
          <a:off x="5120995" y="-243730"/>
          <a:ext cx="3489563" cy="3489563"/>
        </a:xfrm>
        <a:prstGeom prst="circularArrow">
          <a:avLst>
            <a:gd name="adj1" fmla="val 3095"/>
            <a:gd name="adj2" fmla="val 380391"/>
            <a:gd name="adj3" fmla="val 19444098"/>
            <a:gd name="adj4" fmla="val 12575511"/>
            <a:gd name="adj5" fmla="val 361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223016" y="697230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Increase Engagement</a:t>
          </a:r>
        </a:p>
      </dsp:txBody>
      <dsp:txXfrm>
        <a:off x="4251606" y="725820"/>
        <a:ext cx="2397441" cy="918942"/>
      </dsp:txXfrm>
    </dsp:sp>
    <dsp:sp modelId="{69C28D3B-E083-42DF-9EA0-916CA12125A9}">
      <dsp:nvSpPr>
        <dsp:cNvPr id="0" name=""/>
        <dsp:cNvSpPr/>
      </dsp:nvSpPr>
      <dsp:spPr>
        <a:xfrm>
          <a:off x="7191988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Move from Group 13 (6.5% churn) to Group 12 (2.3% churn)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Generate $11,287 extra lifetime value</a:t>
          </a:r>
        </a:p>
      </dsp:txBody>
      <dsp:txXfrm>
        <a:off x="7244402" y="1237705"/>
        <a:ext cx="2656621" cy="1684729"/>
      </dsp:txXfrm>
    </dsp:sp>
    <dsp:sp modelId="{047F5837-10E2-4FFC-A492-DB8A19EF48CA}">
      <dsp:nvSpPr>
        <dsp:cNvPr id="0" name=""/>
        <dsp:cNvSpPr/>
      </dsp:nvSpPr>
      <dsp:spPr>
        <a:xfrm>
          <a:off x="7805643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sp:txBody>
      <dsp:txXfrm>
        <a:off x="7834233" y="3003438"/>
        <a:ext cx="2397441" cy="918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6734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Own an newer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Mid-range customer longevity</a:t>
          </a:r>
        </a:p>
      </dsp:txBody>
      <dsp:txXfrm>
        <a:off x="79148" y="1237705"/>
        <a:ext cx="2656621" cy="1684729"/>
      </dsp:txXfrm>
    </dsp:sp>
    <dsp:sp modelId="{6A63D16E-EEE6-4267-97EA-5AD7D2BC4E84}">
      <dsp:nvSpPr>
        <dsp:cNvPr id="0" name=""/>
        <dsp:cNvSpPr/>
      </dsp:nvSpPr>
      <dsp:spPr>
        <a:xfrm>
          <a:off x="1561380" y="1665915"/>
          <a:ext cx="3136711" cy="3136711"/>
        </a:xfrm>
        <a:prstGeom prst="leftCircularArrow">
          <a:avLst>
            <a:gd name="adj1" fmla="val 3444"/>
            <a:gd name="adj2" fmla="val 426688"/>
            <a:gd name="adj3" fmla="val 2202198"/>
            <a:gd name="adj4" fmla="val 9024489"/>
            <a:gd name="adj5" fmla="val 401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0390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Offer Gift</a:t>
          </a:r>
        </a:p>
      </dsp:txBody>
      <dsp:txXfrm>
        <a:off x="668980" y="3003438"/>
        <a:ext cx="2397441" cy="918942"/>
      </dsp:txXfrm>
    </dsp:sp>
    <dsp:sp modelId="{E83793B4-2C5C-4D90-82FA-E5EE4745664D}">
      <dsp:nvSpPr>
        <dsp:cNvPr id="0" name=""/>
        <dsp:cNvSpPr/>
      </dsp:nvSpPr>
      <dsp:spPr>
        <a:xfrm>
          <a:off x="3609361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Offer $50 prepaid visa gift card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Make them feel like a new customer</a:t>
          </a:r>
        </a:p>
      </dsp:txBody>
      <dsp:txXfrm>
        <a:off x="3661775" y="1725766"/>
        <a:ext cx="2656621" cy="1684729"/>
      </dsp:txXfrm>
    </dsp:sp>
    <dsp:sp modelId="{DC2A0ADB-DCE3-4BF4-9952-0394865777AC}">
      <dsp:nvSpPr>
        <dsp:cNvPr id="0" name=""/>
        <dsp:cNvSpPr/>
      </dsp:nvSpPr>
      <dsp:spPr>
        <a:xfrm>
          <a:off x="5120995" y="-243730"/>
          <a:ext cx="3489563" cy="3489563"/>
        </a:xfrm>
        <a:prstGeom prst="circularArrow">
          <a:avLst>
            <a:gd name="adj1" fmla="val 3095"/>
            <a:gd name="adj2" fmla="val 380391"/>
            <a:gd name="adj3" fmla="val 19444098"/>
            <a:gd name="adj4" fmla="val 12575511"/>
            <a:gd name="adj5" fmla="val 361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223016" y="697230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Renew Customer Mindset</a:t>
          </a:r>
        </a:p>
      </dsp:txBody>
      <dsp:txXfrm>
        <a:off x="4251606" y="725820"/>
        <a:ext cx="2397441" cy="918942"/>
      </dsp:txXfrm>
    </dsp:sp>
    <dsp:sp modelId="{69C28D3B-E083-42DF-9EA0-916CA12125A9}">
      <dsp:nvSpPr>
        <dsp:cNvPr id="0" name=""/>
        <dsp:cNvSpPr/>
      </dsp:nvSpPr>
      <dsp:spPr>
        <a:xfrm>
          <a:off x="7191988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Move from Group 11 (2.5% churn) to mostly Groups 9, 16, 17 (1.6%, 0.7% and 1.2% churn)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Generate $669,857 extra lifetime value</a:t>
          </a:r>
        </a:p>
      </dsp:txBody>
      <dsp:txXfrm>
        <a:off x="7244402" y="1237705"/>
        <a:ext cx="2656621" cy="1684729"/>
      </dsp:txXfrm>
    </dsp:sp>
    <dsp:sp modelId="{047F5837-10E2-4FFC-A492-DB8A19EF48CA}">
      <dsp:nvSpPr>
        <dsp:cNvPr id="0" name=""/>
        <dsp:cNvSpPr/>
      </dsp:nvSpPr>
      <dsp:spPr>
        <a:xfrm>
          <a:off x="7805643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sp:txBody>
      <dsp:txXfrm>
        <a:off x="7834233" y="3003438"/>
        <a:ext cx="2397441" cy="918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3F41C87-7AD9-4845-A077-840E4A0F3F0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Marketing Analytics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Cell2Cell Part 2: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Retention Campaign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Joseph Standerfer, Daniel Lesser, Jasmine kaur, spriha gupta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Cell2Cell’s Customer Retention Challenges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month 2% of Cell2Cell’s customers leave the wireless provider for another company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models can accurately reflect the customer base of Cell2Cell?</a:t>
            </a:r>
          </a:p>
          <a:p>
            <a:endParaRPr lang="en-US" dirty="0"/>
          </a:p>
          <a:p>
            <a:r>
              <a:rPr lang="en-US" dirty="0"/>
              <a:t> What marketing campaigns can be used to increase customer retention and drive increased revenue?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6900" y="762000"/>
            <a:ext cx="4576810" cy="762000"/>
          </a:xfrm>
        </p:spPr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3775" y="1905000"/>
            <a:ext cx="4572000" cy="4114801"/>
          </a:xfrm>
        </p:spPr>
        <p:txBody>
          <a:bodyPr/>
          <a:lstStyle/>
          <a:p>
            <a:r>
              <a:rPr lang="en-US" sz="2800" dirty="0"/>
              <a:t>Three potential targets for our marketing campaign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rgbClr val="FFC000"/>
                </a:solidFill>
              </a:rPr>
              <a:t>New user with Old Equipment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Infrequent Users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Frequent phone swapper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3C61B0-4487-4D42-8DD2-8C03FA6F4E88}"/>
              </a:ext>
            </a:extLst>
          </p:cNvPr>
          <p:cNvGrpSpPr/>
          <p:nvPr/>
        </p:nvGrpSpPr>
        <p:grpSpPr>
          <a:xfrm>
            <a:off x="5103812" y="533400"/>
            <a:ext cx="6565498" cy="5334000"/>
            <a:chOff x="5256212" y="838200"/>
            <a:chExt cx="6324600" cy="5105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B66E1-37D5-4DFE-9329-31A8FB419AC3}"/>
                </a:ext>
              </a:extLst>
            </p:cNvPr>
            <p:cNvGrpSpPr/>
            <p:nvPr/>
          </p:nvGrpSpPr>
          <p:grpSpPr>
            <a:xfrm>
              <a:off x="5256212" y="838200"/>
              <a:ext cx="6324600" cy="5105400"/>
              <a:chOff x="5103813" y="609600"/>
              <a:chExt cx="6629400" cy="480060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12E3CF4-E157-4A32-B84D-EE54E327BA14}"/>
                  </a:ext>
                </a:extLst>
              </p:cNvPr>
              <p:cNvSpPr/>
              <p:nvPr/>
            </p:nvSpPr>
            <p:spPr>
              <a:xfrm>
                <a:off x="5103813" y="609600"/>
                <a:ext cx="6629400" cy="4800600"/>
              </a:xfrm>
              <a:prstGeom prst="roundRect">
                <a:avLst>
                  <a:gd name="adj" fmla="val 7543"/>
                </a:avLst>
              </a:prstGeom>
              <a:solidFill>
                <a:schemeClr val="tx1"/>
              </a:solidFill>
              <a:ln w="82550" cap="flat" cmpd="thickThin">
                <a:gradFill>
                  <a:gsLst>
                    <a:gs pos="0">
                      <a:schemeClr val="accent3"/>
                    </a:gs>
                    <a:gs pos="33000">
                      <a:schemeClr val="bg2">
                        <a:lumMod val="50000"/>
                        <a:lumOff val="50000"/>
                      </a:schemeClr>
                    </a:gs>
                    <a:gs pos="71000">
                      <a:schemeClr val="bg2">
                        <a:lumMod val="75000"/>
                        <a:lumOff val="25000"/>
                      </a:schemeClr>
                    </a:gs>
                    <a:gs pos="100000">
                      <a:schemeClr val="accent3"/>
                    </a:gs>
                  </a:gsLst>
                  <a:lin ang="5400000" scaled="1"/>
                </a:gra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CC97478-21CC-45D8-8ACD-E0A11093CF17}"/>
                  </a:ext>
                </a:extLst>
              </p:cNvPr>
              <p:cNvGrpSpPr/>
              <p:nvPr/>
            </p:nvGrpSpPr>
            <p:grpSpPr>
              <a:xfrm>
                <a:off x="5236734" y="1150150"/>
                <a:ext cx="6363558" cy="3726650"/>
                <a:chOff x="5236734" y="609600"/>
                <a:chExt cx="6363558" cy="372665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FC6818CB-1273-436F-8913-BE42B00D33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236734" y="609600"/>
                  <a:ext cx="6363558" cy="3726650"/>
                </a:xfrm>
                <a:prstGeom prst="rect">
                  <a:avLst/>
                </a:prstGeom>
              </p:spPr>
            </p:pic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BDF47C6-218F-4162-80CC-03D0986CE82D}"/>
                    </a:ext>
                  </a:extLst>
                </p:cNvPr>
                <p:cNvSpPr/>
                <p:nvPr/>
              </p:nvSpPr>
              <p:spPr>
                <a:xfrm>
                  <a:off x="10658904" y="2286000"/>
                  <a:ext cx="889713" cy="343292"/>
                </a:xfrm>
                <a:prstGeom prst="roundRect">
                  <a:avLst>
                    <a:gd name="adj" fmla="val 27922"/>
                  </a:avLst>
                </a:prstGeom>
                <a:solidFill>
                  <a:schemeClr val="accent3">
                    <a:alpha val="20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F6C31AC1-C88C-428F-8D6E-169EA8C9C5DD}"/>
                    </a:ext>
                  </a:extLst>
                </p:cNvPr>
                <p:cNvSpPr/>
                <p:nvPr/>
              </p:nvSpPr>
              <p:spPr>
                <a:xfrm>
                  <a:off x="10209212" y="3085708"/>
                  <a:ext cx="762000" cy="343292"/>
                </a:xfrm>
                <a:prstGeom prst="roundRect">
                  <a:avLst>
                    <a:gd name="adj" fmla="val 27922"/>
                  </a:avLst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19C6AF-4893-4E14-8FA0-4AD45A71FD9C}"/>
                </a:ext>
              </a:extLst>
            </p:cNvPr>
            <p:cNvSpPr/>
            <p:nvPr/>
          </p:nvSpPr>
          <p:spPr>
            <a:xfrm>
              <a:off x="10121000" y="4046392"/>
              <a:ext cx="732847" cy="365088"/>
            </a:xfrm>
            <a:prstGeom prst="roundRect">
              <a:avLst>
                <a:gd name="adj" fmla="val 27922"/>
              </a:avLst>
            </a:prstGeom>
            <a:solidFill>
              <a:schemeClr val="accent1">
                <a:alpha val="20000"/>
              </a:schemeClr>
            </a:solidFill>
            <a:ln w="381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7701781-5D7C-46D0-A8F0-DC795B4E6F01}"/>
                </a:ext>
              </a:extLst>
            </p:cNvPr>
            <p:cNvSpPr/>
            <p:nvPr/>
          </p:nvSpPr>
          <p:spPr>
            <a:xfrm>
              <a:off x="8452996" y="4046392"/>
              <a:ext cx="746762" cy="365088"/>
            </a:xfrm>
            <a:prstGeom prst="roundRect">
              <a:avLst>
                <a:gd name="adj" fmla="val 27922"/>
              </a:avLst>
            </a:prstGeom>
            <a:solidFill>
              <a:schemeClr val="accent4">
                <a:alpha val="2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5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0912" y="73152"/>
            <a:ext cx="9144001" cy="1371600"/>
          </a:xfrm>
        </p:spPr>
        <p:txBody>
          <a:bodyPr>
            <a:normAutofit/>
          </a:bodyPr>
          <a:lstStyle/>
          <a:p>
            <a:r>
              <a:rPr lang="en-US" dirty="0"/>
              <a:t>Promotional Program for Group 7: 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New user with Old Equipment</a:t>
            </a: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196861"/>
              </p:ext>
            </p:extLst>
          </p:nvPr>
        </p:nvGraphicFramePr>
        <p:xfrm>
          <a:off x="531812" y="1752600"/>
          <a:ext cx="10287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5D56B93-879F-4265-BC2E-9E0C6A77B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412" y="73152"/>
            <a:ext cx="2947858" cy="24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657A9-1D7E-4102-B17C-BE652577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73152"/>
            <a:ext cx="2951311" cy="240487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0912" y="73152"/>
            <a:ext cx="9144001" cy="1371600"/>
          </a:xfrm>
        </p:spPr>
        <p:txBody>
          <a:bodyPr>
            <a:normAutofit/>
          </a:bodyPr>
          <a:lstStyle/>
          <a:p>
            <a:r>
              <a:rPr lang="en-US" dirty="0"/>
              <a:t>Promotional Program for Group 13: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Infrequent Users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464570"/>
              </p:ext>
            </p:extLst>
          </p:nvPr>
        </p:nvGraphicFramePr>
        <p:xfrm>
          <a:off x="531812" y="1752600"/>
          <a:ext cx="10287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35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69E768-4B41-4D89-AFBA-F649EADE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82579"/>
            <a:ext cx="2951310" cy="240487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0912" y="73152"/>
            <a:ext cx="9144001" cy="1371600"/>
          </a:xfrm>
        </p:spPr>
        <p:txBody>
          <a:bodyPr>
            <a:normAutofit/>
          </a:bodyPr>
          <a:lstStyle/>
          <a:p>
            <a:r>
              <a:rPr lang="en-US" dirty="0"/>
              <a:t>Promotional Program for Group 11: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Frequent phone swapper</a:t>
            </a:r>
            <a:endParaRPr lang="en-US" dirty="0"/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45882"/>
              </p:ext>
            </p:extLst>
          </p:nvPr>
        </p:nvGraphicFramePr>
        <p:xfrm>
          <a:off x="531812" y="1752600"/>
          <a:ext cx="10287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32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our offers on Customer LTV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40084F-C124-4C6F-9909-3208BDFAF63A}"/>
              </a:ext>
            </a:extLst>
          </p:cNvPr>
          <p:cNvGrpSpPr/>
          <p:nvPr/>
        </p:nvGrpSpPr>
        <p:grpSpPr>
          <a:xfrm>
            <a:off x="912812" y="2133600"/>
            <a:ext cx="5638800" cy="3429000"/>
            <a:chOff x="3144352" y="1326436"/>
            <a:chExt cx="2761449" cy="16802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94E35C-C871-4420-8E27-94331F8B58D7}"/>
                </a:ext>
              </a:extLst>
            </p:cNvPr>
            <p:cNvSpPr/>
            <p:nvPr/>
          </p:nvSpPr>
          <p:spPr>
            <a:xfrm>
              <a:off x="3144352" y="1326436"/>
              <a:ext cx="2761449" cy="16802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FAA4387D-AA20-4283-90A6-D35D17344186}"/>
                </a:ext>
              </a:extLst>
            </p:cNvPr>
            <p:cNvSpPr txBox="1"/>
            <p:nvPr/>
          </p:nvSpPr>
          <p:spPr>
            <a:xfrm>
              <a:off x="3196766" y="1326436"/>
              <a:ext cx="2656621" cy="15681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825" tIns="123825" rIns="123825" bIns="123825" numCol="1" spcCol="1270" anchor="t" anchorCtr="0">
              <a:noAutofit/>
            </a:bodyPr>
            <a:lstStyle/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8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We expect 50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% of all our targeted customers to be retained on average(15524) (Assuming 50% of customers respond favorably to our offers)</a:t>
              </a:r>
            </a:p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This proportion may be higher for Group 11 as these customers already have a relatively low churning.</a:t>
              </a:r>
            </a:p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Whereas for Group 13, the proportion is likely to be lower as they already have a high probability of churning.</a:t>
              </a:r>
            </a:p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However, since the number of customers in Group 13(1%) is lower compared to those in Group 11(9%), the total impact on our average customer churn rate on the entire population will not be affected.</a:t>
              </a:r>
            </a:p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sz="18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79A221BB-1280-4C9D-BD5D-3F0CDF8F26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840587"/>
              </p:ext>
            </p:extLst>
          </p:nvPr>
        </p:nvGraphicFramePr>
        <p:xfrm>
          <a:off x="6977985" y="2438400"/>
          <a:ext cx="4419600" cy="2308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LTV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LTV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Group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$4,742,398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$5,122,198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Group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$6,018,396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$6,688,253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Group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$48,925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$60,212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8612" y="304800"/>
            <a:ext cx="9144001" cy="13716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Expected Gain in </a:t>
            </a:r>
            <a:r>
              <a:rPr lang="en-US" dirty="0"/>
              <a:t>Average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LTV across groups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037051"/>
              </p:ext>
            </p:extLst>
          </p:nvPr>
        </p:nvGraphicFramePr>
        <p:xfrm>
          <a:off x="646112" y="1828800"/>
          <a:ext cx="10896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058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34" y="2133600"/>
            <a:ext cx="3596607" cy="1066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940" y="228600"/>
            <a:ext cx="8406071" cy="6324600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chemeClr val="accent3"/>
                </a:solidFill>
              </a:rPr>
              <a:t>Group 7</a:t>
            </a:r>
            <a:r>
              <a:rPr lang="en-US" sz="2200" dirty="0">
                <a:solidFill>
                  <a:schemeClr val="accent3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C000"/>
                </a:solidFill>
              </a:rPr>
              <a:t>Call them to offer a new phone for up to $150 off . They’ll be able to redeem this offer at any of our stores. Providing them a new phone should bring them out of the high churn segment of the tree and calling them personally would be a good way of telling them that we value them. </a:t>
            </a:r>
          </a:p>
          <a:p>
            <a:r>
              <a:rPr lang="en-US" sz="2200" dirty="0">
                <a:solidFill>
                  <a:srgbClr val="00B0F0"/>
                </a:solidFill>
              </a:rPr>
              <a:t>Group 13: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Present an offer of 50% off their bills for 3 months if they make greater than 5 calls a month. This would encourage more phone usage amongst these customers.  </a:t>
            </a:r>
            <a:r>
              <a:rPr lang="en-US" sz="2200">
                <a:solidFill>
                  <a:srgbClr val="00B0F0"/>
                </a:solidFill>
              </a:rPr>
              <a:t>A habit </a:t>
            </a:r>
            <a:r>
              <a:rPr lang="en-US" sz="2200" dirty="0">
                <a:solidFill>
                  <a:srgbClr val="00B0F0"/>
                </a:solidFill>
              </a:rPr>
              <a:t>that will hopefully continue in subsequent months and bring them out of the high churn segment.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Group 11: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Mail them a Visa Gift card worth $50, along with a personalized message thanking them for being a loyal customer. These customers have been using our service for a long time, so we would want them to feel like a new customer by acknowledging their loyalty.</a:t>
            </a:r>
          </a:p>
          <a:p>
            <a:pPr marL="0" indent="0">
              <a:buNone/>
            </a:pPr>
            <a:endParaRPr 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734</TotalTime>
  <Words>602</Words>
  <Application>Microsoft Office PowerPoint</Application>
  <PresentationFormat>Custom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Digital Blue Tunnel 16x9</vt:lpstr>
      <vt:lpstr>Marketing Analytics Cell2Cell Part 2: Retention Campaign</vt:lpstr>
      <vt:lpstr>Cell2Cell’s Customer Retention Challenges</vt:lpstr>
      <vt:lpstr>Decision Tree Model</vt:lpstr>
      <vt:lpstr>Promotional Program for Group 7:  New user with Old Equipment</vt:lpstr>
      <vt:lpstr>Promotional Program for Group 13: Infrequent Users</vt:lpstr>
      <vt:lpstr>Promotional Program for Group 11:  Frequent phone swapper</vt:lpstr>
      <vt:lpstr>Impact of our offers on Customer LTV</vt:lpstr>
      <vt:lpstr>Expected Gain in Average LTV across groups</vt:lpstr>
      <vt:lpstr>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 Cell2Cell Part 2: Retention Campaign</dc:title>
  <dc:creator>Daniel Lesser</dc:creator>
  <cp:lastModifiedBy>jasmine Kaur</cp:lastModifiedBy>
  <cp:revision>14</cp:revision>
  <dcterms:created xsi:type="dcterms:W3CDTF">2019-05-04T23:13:57Z</dcterms:created>
  <dcterms:modified xsi:type="dcterms:W3CDTF">2019-05-06T18:40:04Z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