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B7B59-F15D-4FB6-90E9-3AADB85B6D76}" type="datetimeFigureOut">
              <a:rPr lang="en-IN" smtClean="0"/>
              <a:t>25-09-2024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94636-FCCB-4C93-AA41-F2A618C32BC1}" type="slidenum">
              <a:rPr lang="en-IN" smtClean="0"/>
              <a:t>‹#›</a:t>
            </a:fld>
            <a:endParaRPr lang="en-IN"/>
          </a:p>
        </p:txBody>
      </p:sp>
    </p:spTree>
    <p:extLst>
      <p:ext uri="{BB962C8B-B14F-4D97-AF65-F5344CB8AC3E}">
        <p14:creationId xmlns:p14="http://schemas.microsoft.com/office/powerpoint/2010/main" val="3538946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EB694636-FCCB-4C93-AA41-F2A618C32BC1}" type="slidenum">
              <a:rPr lang="en-IN" smtClean="0"/>
              <a:t>1</a:t>
            </a:fld>
            <a:endParaRPr lang="en-IN"/>
          </a:p>
        </p:txBody>
      </p:sp>
    </p:spTree>
    <p:extLst>
      <p:ext uri="{BB962C8B-B14F-4D97-AF65-F5344CB8AC3E}">
        <p14:creationId xmlns:p14="http://schemas.microsoft.com/office/powerpoint/2010/main" val="159604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94636-FCCB-4C93-AA41-F2A618C32BC1}" type="slidenum">
              <a:rPr lang="en-IN" smtClean="0"/>
              <a:t>10</a:t>
            </a:fld>
            <a:endParaRPr lang="en-IN"/>
          </a:p>
        </p:txBody>
      </p:sp>
    </p:spTree>
    <p:extLst>
      <p:ext uri="{BB962C8B-B14F-4D97-AF65-F5344CB8AC3E}">
        <p14:creationId xmlns:p14="http://schemas.microsoft.com/office/powerpoint/2010/main" val="1751211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68508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858343-FA61-4150-A78F-116149B5BA8C}"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480335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1892929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3977410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4049208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858343-FA61-4150-A78F-116149B5BA8C}"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232834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858343-FA61-4150-A78F-116149B5BA8C}" type="datetimeFigureOut">
              <a:rPr lang="en-IN" smtClean="0"/>
              <a:t>25-09-2024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2172520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2740213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251652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392225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858343-FA61-4150-A78F-116149B5BA8C}"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427125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858343-FA61-4150-A78F-116149B5BA8C}"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4071000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858343-FA61-4150-A78F-116149B5BA8C}"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3970183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858343-FA61-4150-A78F-116149B5BA8C}"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380340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858343-FA61-4150-A78F-116149B5BA8C}"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191554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858343-FA61-4150-A78F-116149B5BA8C}"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5179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858343-FA61-4150-A78F-116149B5BA8C}"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80FAB66-D023-4F7F-83ED-34197370D113}" type="slidenum">
              <a:rPr lang="en-IN" smtClean="0"/>
              <a:t>‹#›</a:t>
            </a:fld>
            <a:endParaRPr lang="en-IN"/>
          </a:p>
        </p:txBody>
      </p:sp>
    </p:spTree>
    <p:extLst>
      <p:ext uri="{BB962C8B-B14F-4D97-AF65-F5344CB8AC3E}">
        <p14:creationId xmlns:p14="http://schemas.microsoft.com/office/powerpoint/2010/main" val="20062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858343-FA61-4150-A78F-116149B5BA8C}" type="datetimeFigureOut">
              <a:rPr lang="en-IN" smtClean="0"/>
              <a:t>25-09-2024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80FAB66-D023-4F7F-83ED-34197370D113}" type="slidenum">
              <a:rPr lang="en-IN" smtClean="0"/>
              <a:t>‹#›</a:t>
            </a:fld>
            <a:endParaRPr lang="en-IN"/>
          </a:p>
        </p:txBody>
      </p:sp>
    </p:spTree>
    <p:extLst>
      <p:ext uri="{BB962C8B-B14F-4D97-AF65-F5344CB8AC3E}">
        <p14:creationId xmlns:p14="http://schemas.microsoft.com/office/powerpoint/2010/main" val="8834543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BE6D-1B7F-E61F-DDE9-CEE4F37D7F48}"/>
              </a:ext>
            </a:extLst>
          </p:cNvPr>
          <p:cNvSpPr>
            <a:spLocks noGrp="1"/>
          </p:cNvSpPr>
          <p:nvPr>
            <p:ph type="ctrTitle"/>
          </p:nvPr>
        </p:nvSpPr>
        <p:spPr>
          <a:xfrm>
            <a:off x="786581" y="599768"/>
            <a:ext cx="10687664" cy="1769806"/>
          </a:xfrm>
        </p:spPr>
        <p:txBody>
          <a:bodyPr>
            <a:noAutofit/>
          </a:bodyPr>
          <a:lstStyle/>
          <a:p>
            <a:r>
              <a:rPr lang="en-US" sz="3600" b="1" i="1" u="sng" strike="noStrike" dirty="0">
                <a:solidFill>
                  <a:srgbClr val="000000"/>
                </a:solidFill>
                <a:effectLst/>
                <a:latin typeface="Arial" panose="020B0604020202020204" pitchFamily="34" charset="0"/>
              </a:rPr>
              <a:t>REDBUS DATA SCRAPING WITH SELENIUM &amp; DYNAMIC FILTERING USING STREAMLIT</a:t>
            </a:r>
            <a:endParaRPr lang="en-IN" sz="3600" i="1" u="sng" dirty="0"/>
          </a:p>
        </p:txBody>
      </p:sp>
      <p:sp>
        <p:nvSpPr>
          <p:cNvPr id="3" name="Subtitle 2">
            <a:extLst>
              <a:ext uri="{FF2B5EF4-FFF2-40B4-BE49-F238E27FC236}">
                <a16:creationId xmlns:a16="http://schemas.microsoft.com/office/drawing/2014/main" id="{4B8DDE31-61B2-DF95-F863-5B8D7BC8F262}"/>
              </a:ext>
            </a:extLst>
          </p:cNvPr>
          <p:cNvSpPr>
            <a:spLocks noGrp="1"/>
          </p:cNvSpPr>
          <p:nvPr>
            <p:ph type="subTitle" idx="1"/>
          </p:nvPr>
        </p:nvSpPr>
        <p:spPr>
          <a:xfrm>
            <a:off x="786581" y="3716594"/>
            <a:ext cx="9881419" cy="1700980"/>
          </a:xfrm>
        </p:spPr>
        <p:txBody>
          <a:bodyPr>
            <a:normAutofit/>
          </a:bodyPr>
          <a:lstStyle/>
          <a:p>
            <a:r>
              <a:rPr lang="en-IN" sz="2000" i="1" u="sng" dirty="0"/>
              <a:t>Skill Take Aways </a:t>
            </a:r>
            <a:r>
              <a:rPr lang="en-IN" dirty="0"/>
              <a:t>: </a:t>
            </a:r>
          </a:p>
          <a:p>
            <a:r>
              <a:rPr lang="en-US" sz="3200" b="1" i="1" u="sng" strike="noStrike" dirty="0">
                <a:solidFill>
                  <a:srgbClr val="000000"/>
                </a:solidFill>
                <a:effectLst/>
                <a:latin typeface="Arial" panose="020B0604020202020204" pitchFamily="34" charset="0"/>
              </a:rPr>
              <a:t>Web Scraping using Selenium, Python, </a:t>
            </a:r>
            <a:r>
              <a:rPr lang="en-US" sz="3200" b="1" i="1" u="sng" strike="noStrike" dirty="0" err="1">
                <a:solidFill>
                  <a:srgbClr val="000000"/>
                </a:solidFill>
                <a:effectLst/>
                <a:latin typeface="Arial" panose="020B0604020202020204" pitchFamily="34" charset="0"/>
              </a:rPr>
              <a:t>Streamlit</a:t>
            </a:r>
            <a:r>
              <a:rPr lang="en-US" sz="3200" b="1" i="1" u="sng" strike="noStrike" dirty="0">
                <a:solidFill>
                  <a:srgbClr val="000000"/>
                </a:solidFill>
                <a:effectLst/>
                <a:latin typeface="Arial" panose="020B0604020202020204" pitchFamily="34" charset="0"/>
              </a:rPr>
              <a:t> , SQL</a:t>
            </a: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US" sz="1800" b="1" i="1" dirty="0">
              <a:solidFill>
                <a:srgbClr val="000000"/>
              </a:solidFill>
              <a:latin typeface="Arial" panose="020B0604020202020204" pitchFamily="34" charset="0"/>
            </a:endParaRPr>
          </a:p>
          <a:p>
            <a:endParaRPr lang="en-IN" i="1" dirty="0"/>
          </a:p>
        </p:txBody>
      </p:sp>
    </p:spTree>
    <p:extLst>
      <p:ext uri="{BB962C8B-B14F-4D97-AF65-F5344CB8AC3E}">
        <p14:creationId xmlns:p14="http://schemas.microsoft.com/office/powerpoint/2010/main" val="2191027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A9B4-FAD7-DD9F-B8C3-CFDC377C0DDB}"/>
              </a:ext>
            </a:extLst>
          </p:cNvPr>
          <p:cNvSpPr>
            <a:spLocks noGrp="1"/>
          </p:cNvSpPr>
          <p:nvPr>
            <p:ph type="title"/>
          </p:nvPr>
        </p:nvSpPr>
        <p:spPr>
          <a:xfrm>
            <a:off x="2762865" y="835742"/>
            <a:ext cx="8590934" cy="934063"/>
          </a:xfrm>
        </p:spPr>
        <p:txBody>
          <a:bodyPr>
            <a:normAutofit/>
          </a:bodyPr>
          <a:lstStyle/>
          <a:p>
            <a:r>
              <a:rPr lang="en-IN" sz="2400" i="1" u="sng" dirty="0"/>
              <a:t>BUS RELATED COMPLETE INFORMATION</a:t>
            </a:r>
          </a:p>
        </p:txBody>
      </p:sp>
      <p:sp>
        <p:nvSpPr>
          <p:cNvPr id="3" name="Content Placeholder 2">
            <a:extLst>
              <a:ext uri="{FF2B5EF4-FFF2-40B4-BE49-F238E27FC236}">
                <a16:creationId xmlns:a16="http://schemas.microsoft.com/office/drawing/2014/main" id="{E63DE850-1227-02CE-7ECA-CE32E76C061A}"/>
              </a:ext>
            </a:extLst>
          </p:cNvPr>
          <p:cNvSpPr>
            <a:spLocks noGrp="1"/>
          </p:cNvSpPr>
          <p:nvPr>
            <p:ph idx="1"/>
          </p:nvPr>
        </p:nvSpPr>
        <p:spPr>
          <a:xfrm>
            <a:off x="344129" y="2369574"/>
            <a:ext cx="11009671" cy="4326193"/>
          </a:xfrm>
        </p:spPr>
        <p:txBody>
          <a:bodyPr>
            <a:normAutofit fontScale="85000" lnSpcReduction="10000"/>
          </a:bodyPr>
          <a:lstStyle/>
          <a:p>
            <a:r>
              <a:rPr lang="en-US" dirty="0">
                <a:solidFill>
                  <a:srgbClr val="FF0000"/>
                </a:solidFill>
              </a:rPr>
              <a:t>Keys</a:t>
            </a:r>
            <a:r>
              <a:rPr lang="en-US" dirty="0"/>
              <a:t> class, which provides a convenient way to send special keyboard keys or combinations of keys to web elements (like input fields) during automated browser interactions. So keys is another class which needs to be imported .</a:t>
            </a:r>
          </a:p>
          <a:p>
            <a:r>
              <a:rPr lang="en-US" dirty="0"/>
              <a:t>Define empty lists to store the scraped data and then we need to iterate through the already created data frame which contains the route name and link ,</a:t>
            </a:r>
          </a:p>
          <a:p>
            <a:pPr marL="0" indent="0">
              <a:buNone/>
            </a:pPr>
            <a:r>
              <a:rPr lang="en-US" dirty="0">
                <a:solidFill>
                  <a:srgbClr val="FF0000"/>
                </a:solidFill>
              </a:rPr>
              <a:t>for index, row in </a:t>
            </a:r>
            <a:r>
              <a:rPr lang="en-US" dirty="0" err="1">
                <a:solidFill>
                  <a:srgbClr val="FF0000"/>
                </a:solidFill>
              </a:rPr>
              <a:t>df.iterrows</a:t>
            </a:r>
            <a:r>
              <a:rPr lang="en-US" dirty="0">
                <a:solidFill>
                  <a:srgbClr val="FF0000"/>
                </a:solidFill>
              </a:rPr>
              <a:t>():</a:t>
            </a:r>
          </a:p>
          <a:p>
            <a:pPr marL="0" indent="0">
              <a:buNone/>
            </a:pPr>
            <a:r>
              <a:rPr lang="en-US" dirty="0">
                <a:solidFill>
                  <a:srgbClr val="FF0000"/>
                </a:solidFill>
              </a:rPr>
              <a:t>link = row["Route Link"] ,   route = row["Route Name"]</a:t>
            </a:r>
          </a:p>
          <a:p>
            <a:r>
              <a:rPr lang="en-US" dirty="0"/>
              <a:t>The </a:t>
            </a:r>
            <a:r>
              <a:rPr lang="en-US" dirty="0" err="1">
                <a:solidFill>
                  <a:srgbClr val="FF0000"/>
                </a:solidFill>
              </a:rPr>
              <a:t>iterrows</a:t>
            </a:r>
            <a:r>
              <a:rPr lang="en-US" dirty="0"/>
              <a:t>() method allows you to iterate over the rows of the Data Frame. For each row, it retrieves the values of the columns "Route Link" and "Route Name", storing them in the variables link and route, respectively</a:t>
            </a:r>
          </a:p>
          <a:p>
            <a:pPr marL="0" indent="0">
              <a:buNone/>
            </a:pPr>
            <a:r>
              <a:rPr lang="en-US" dirty="0">
                <a:solidFill>
                  <a:srgbClr val="FF0000"/>
                </a:solidFill>
              </a:rPr>
              <a:t>Simulate scrolling to load the page content fully [Refer the code]:</a:t>
            </a:r>
          </a:p>
          <a:p>
            <a:r>
              <a:rPr lang="en-US" dirty="0"/>
              <a:t>While loop that will continue executing as long as scrolling is True where scrolling is a Boolean variable and sets it to true and then </a:t>
            </a:r>
            <a:r>
              <a:rPr lang="en-US" dirty="0" err="1">
                <a:solidFill>
                  <a:srgbClr val="FF0000"/>
                </a:solidFill>
              </a:rPr>
              <a:t>driver.page_source</a:t>
            </a:r>
            <a:r>
              <a:rPr lang="en-US" dirty="0">
                <a:solidFill>
                  <a:srgbClr val="FF0000"/>
                </a:solidFill>
              </a:rPr>
              <a:t> </a:t>
            </a:r>
            <a:r>
              <a:rPr lang="en-US" dirty="0"/>
              <a:t>is used to capture the current HTML of the page and using the action chains we send a page down keypress to the browser. This simulates a user scrolling down the page and this whole page down is done using the perform method and then we initialize the </a:t>
            </a:r>
            <a:r>
              <a:rPr lang="en-US" dirty="0" err="1"/>
              <a:t>pagesource</a:t>
            </a:r>
            <a:r>
              <a:rPr lang="en-US" dirty="0"/>
              <a:t> for the new page variable and if the new page is equal to old page then scrolling turns False breaking the while loop .</a:t>
            </a:r>
          </a:p>
          <a:p>
            <a:endParaRPr lang="en-IN" dirty="0"/>
          </a:p>
        </p:txBody>
      </p:sp>
    </p:spTree>
    <p:extLst>
      <p:ext uri="{BB962C8B-B14F-4D97-AF65-F5344CB8AC3E}">
        <p14:creationId xmlns:p14="http://schemas.microsoft.com/office/powerpoint/2010/main" val="204811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0FC7-160C-11A8-1ED4-533B7532DA00}"/>
              </a:ext>
            </a:extLst>
          </p:cNvPr>
          <p:cNvSpPr>
            <a:spLocks noGrp="1"/>
          </p:cNvSpPr>
          <p:nvPr>
            <p:ph type="title"/>
          </p:nvPr>
        </p:nvSpPr>
        <p:spPr>
          <a:xfrm>
            <a:off x="2733368" y="688257"/>
            <a:ext cx="8620432" cy="1032387"/>
          </a:xfrm>
        </p:spPr>
        <p:txBody>
          <a:bodyPr>
            <a:normAutofit/>
          </a:bodyPr>
          <a:lstStyle/>
          <a:p>
            <a:r>
              <a:rPr lang="en-IN" sz="3200" i="1" u="sng" dirty="0"/>
              <a:t>Hide Buses Button Clicking </a:t>
            </a:r>
          </a:p>
        </p:txBody>
      </p:sp>
      <p:sp>
        <p:nvSpPr>
          <p:cNvPr id="3" name="Content Placeholder 2">
            <a:extLst>
              <a:ext uri="{FF2B5EF4-FFF2-40B4-BE49-F238E27FC236}">
                <a16:creationId xmlns:a16="http://schemas.microsoft.com/office/drawing/2014/main" id="{D8637158-89C3-98A0-4321-B6F4E854E358}"/>
              </a:ext>
            </a:extLst>
          </p:cNvPr>
          <p:cNvSpPr>
            <a:spLocks noGrp="1"/>
          </p:cNvSpPr>
          <p:nvPr>
            <p:ph idx="1"/>
          </p:nvPr>
        </p:nvSpPr>
        <p:spPr>
          <a:xfrm>
            <a:off x="265471" y="2556387"/>
            <a:ext cx="11088329" cy="4100052"/>
          </a:xfrm>
        </p:spPr>
        <p:txBody>
          <a:bodyPr>
            <a:normAutofit/>
          </a:bodyPr>
          <a:lstStyle/>
          <a:p>
            <a:r>
              <a:rPr lang="en-US" dirty="0"/>
              <a:t>For this we use a try block and use the method </a:t>
            </a:r>
            <a:r>
              <a:rPr lang="en-US" dirty="0" err="1">
                <a:solidFill>
                  <a:srgbClr val="FF0000"/>
                </a:solidFill>
              </a:rPr>
              <a:t>EC.presence_of_element_located</a:t>
            </a:r>
            <a:r>
              <a:rPr lang="en-US" dirty="0"/>
              <a:t> and place the </a:t>
            </a:r>
            <a:r>
              <a:rPr lang="en-US" dirty="0" err="1">
                <a:solidFill>
                  <a:srgbClr val="FF0000"/>
                </a:solidFill>
              </a:rPr>
              <a:t>Xpath</a:t>
            </a:r>
            <a:r>
              <a:rPr lang="en-US" dirty="0"/>
              <a:t> of the button , if the button is displayed then we use the </a:t>
            </a:r>
            <a:r>
              <a:rPr lang="en-US" dirty="0" err="1">
                <a:solidFill>
                  <a:srgbClr val="FF0000"/>
                </a:solidFill>
              </a:rPr>
              <a:t>javascript</a:t>
            </a:r>
            <a:r>
              <a:rPr lang="en-US" dirty="0"/>
              <a:t> method to view it and then click the button. Once the button is clicked we can scrap the hidden bus info , later both private and government bus information can be scraped using the </a:t>
            </a:r>
            <a:r>
              <a:rPr lang="en-US" dirty="0" err="1">
                <a:solidFill>
                  <a:srgbClr val="FF0000"/>
                </a:solidFill>
              </a:rPr>
              <a:t>find.elements</a:t>
            </a:r>
            <a:r>
              <a:rPr lang="en-US" dirty="0"/>
              <a:t> method by passing the </a:t>
            </a:r>
            <a:r>
              <a:rPr lang="en-US" dirty="0" err="1"/>
              <a:t>Xpath</a:t>
            </a:r>
            <a:r>
              <a:rPr lang="en-US" dirty="0"/>
              <a:t> </a:t>
            </a:r>
          </a:p>
          <a:p>
            <a:r>
              <a:rPr lang="en-US" dirty="0"/>
              <a:t>Handling the ratings information because it wont be available for every buses so this can be passed inside a try block and we use a </a:t>
            </a:r>
            <a:r>
              <a:rPr lang="en-US" dirty="0">
                <a:solidFill>
                  <a:srgbClr val="FF0000"/>
                </a:solidFill>
              </a:rPr>
              <a:t>list comprehension</a:t>
            </a:r>
            <a:r>
              <a:rPr lang="en-US" dirty="0"/>
              <a:t> method to target the </a:t>
            </a:r>
            <a:r>
              <a:rPr lang="en-US" dirty="0">
                <a:solidFill>
                  <a:srgbClr val="FF0000"/>
                </a:solidFill>
              </a:rPr>
              <a:t>text elements</a:t>
            </a:r>
            <a:r>
              <a:rPr lang="en-US" dirty="0"/>
              <a:t> using the for loop </a:t>
            </a:r>
          </a:p>
          <a:p>
            <a:r>
              <a:rPr lang="en-US" dirty="0"/>
              <a:t>Using the for loop we append the text elements of the scraped info into the empty list being created , but before performing this task we must make sure to </a:t>
            </a:r>
            <a:r>
              <a:rPr lang="en-US" dirty="0">
                <a:solidFill>
                  <a:srgbClr val="FF0000"/>
                </a:solidFill>
              </a:rPr>
              <a:t>handle the missing data </a:t>
            </a:r>
            <a:r>
              <a:rPr lang="en-US" dirty="0"/>
              <a:t>by adding N/A to convert it into a data frame .</a:t>
            </a:r>
            <a:endParaRPr lang="en-IN" dirty="0"/>
          </a:p>
        </p:txBody>
      </p:sp>
    </p:spTree>
    <p:extLst>
      <p:ext uri="{BB962C8B-B14F-4D97-AF65-F5344CB8AC3E}">
        <p14:creationId xmlns:p14="http://schemas.microsoft.com/office/powerpoint/2010/main" val="1838466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60EF-51B8-465A-3EEC-BE8048A878F7}"/>
              </a:ext>
            </a:extLst>
          </p:cNvPr>
          <p:cNvSpPr>
            <a:spLocks noGrp="1"/>
          </p:cNvSpPr>
          <p:nvPr>
            <p:ph type="title"/>
          </p:nvPr>
        </p:nvSpPr>
        <p:spPr>
          <a:xfrm>
            <a:off x="3333134" y="1101213"/>
            <a:ext cx="8020665" cy="619431"/>
          </a:xfrm>
        </p:spPr>
        <p:txBody>
          <a:bodyPr>
            <a:normAutofit fontScale="90000"/>
          </a:bodyPr>
          <a:lstStyle/>
          <a:p>
            <a:r>
              <a:rPr lang="en-IN" sz="2800" i="1" u="sng" dirty="0"/>
              <a:t>SQL - Python Integration</a:t>
            </a:r>
            <a:br>
              <a:rPr lang="en-IN" dirty="0"/>
            </a:br>
            <a:endParaRPr lang="en-IN" dirty="0"/>
          </a:p>
        </p:txBody>
      </p:sp>
      <p:sp>
        <p:nvSpPr>
          <p:cNvPr id="3" name="Content Placeholder 2">
            <a:extLst>
              <a:ext uri="{FF2B5EF4-FFF2-40B4-BE49-F238E27FC236}">
                <a16:creationId xmlns:a16="http://schemas.microsoft.com/office/drawing/2014/main" id="{B9786D8A-F26E-255D-FF78-1C2561596E87}"/>
              </a:ext>
            </a:extLst>
          </p:cNvPr>
          <p:cNvSpPr>
            <a:spLocks noGrp="1"/>
          </p:cNvSpPr>
          <p:nvPr>
            <p:ph idx="1"/>
          </p:nvPr>
        </p:nvSpPr>
        <p:spPr>
          <a:xfrm>
            <a:off x="245806" y="2320413"/>
            <a:ext cx="11107994" cy="4277032"/>
          </a:xfrm>
        </p:spPr>
        <p:txBody>
          <a:bodyPr>
            <a:normAutofit/>
          </a:bodyPr>
          <a:lstStyle/>
          <a:p>
            <a:r>
              <a:rPr lang="en-US" dirty="0"/>
              <a:t>For SQL connection we use the package known has </a:t>
            </a:r>
            <a:r>
              <a:rPr lang="en-US" dirty="0" err="1">
                <a:solidFill>
                  <a:srgbClr val="FF0000"/>
                </a:solidFill>
              </a:rPr>
              <a:t>mysql.connector.connect</a:t>
            </a:r>
            <a:r>
              <a:rPr lang="en-US" dirty="0"/>
              <a:t> and pass the required arguments and use cursor function to execute .</a:t>
            </a:r>
          </a:p>
          <a:p>
            <a:r>
              <a:rPr lang="en-US" dirty="0"/>
              <a:t>Then we use the python command to create a table by assigning the column names and their data type . Before inserting the data into </a:t>
            </a:r>
            <a:r>
              <a:rPr lang="en-US" dirty="0" err="1"/>
              <a:t>sql</a:t>
            </a:r>
            <a:r>
              <a:rPr lang="en-US" dirty="0"/>
              <a:t> we need to </a:t>
            </a:r>
            <a:r>
              <a:rPr lang="en-US" dirty="0">
                <a:solidFill>
                  <a:srgbClr val="FF0000"/>
                </a:solidFill>
              </a:rPr>
              <a:t>clean the data</a:t>
            </a:r>
            <a:r>
              <a:rPr lang="en-US" dirty="0"/>
              <a:t> by replacing </a:t>
            </a:r>
            <a:r>
              <a:rPr lang="en-US" dirty="0" err="1"/>
              <a:t>NaN</a:t>
            </a:r>
            <a:r>
              <a:rPr lang="en-US" dirty="0"/>
              <a:t> values with None </a:t>
            </a:r>
          </a:p>
          <a:p>
            <a:r>
              <a:rPr lang="en-US" dirty="0"/>
              <a:t>Replacing </a:t>
            </a:r>
            <a:r>
              <a:rPr lang="en-US" dirty="0" err="1"/>
              <a:t>NaN</a:t>
            </a:r>
            <a:r>
              <a:rPr lang="en-US" dirty="0"/>
              <a:t> values with None ensures compatibility with SQL databases, maintains data integrity, avoids errors, and facilitates better data analysis and querying. This practice is essential for robust data management in applications that involve databases.</a:t>
            </a:r>
          </a:p>
          <a:p>
            <a:r>
              <a:rPr lang="en-US" dirty="0" err="1">
                <a:solidFill>
                  <a:srgbClr val="FF0000"/>
                </a:solidFill>
              </a:rPr>
              <a:t>pd.notnull</a:t>
            </a:r>
            <a:r>
              <a:rPr lang="en-US" dirty="0">
                <a:solidFill>
                  <a:srgbClr val="FF0000"/>
                </a:solidFill>
              </a:rPr>
              <a:t>(</a:t>
            </a:r>
            <a:r>
              <a:rPr lang="en-US" dirty="0" err="1">
                <a:solidFill>
                  <a:srgbClr val="FF0000"/>
                </a:solidFill>
              </a:rPr>
              <a:t>All_bus_info_to_sql</a:t>
            </a:r>
            <a:r>
              <a:rPr lang="en-US" dirty="0">
                <a:solidFill>
                  <a:srgbClr val="FF0000"/>
                </a:solidFill>
              </a:rPr>
              <a:t>) </a:t>
            </a:r>
            <a:r>
              <a:rPr lang="en-US" dirty="0"/>
              <a:t>creates a </a:t>
            </a:r>
            <a:r>
              <a:rPr lang="en-US" dirty="0" err="1"/>
              <a:t>boolean</a:t>
            </a:r>
            <a:r>
              <a:rPr lang="en-US" dirty="0"/>
              <a:t> </a:t>
            </a:r>
            <a:r>
              <a:rPr lang="en-US" dirty="0" err="1"/>
              <a:t>DataFrame</a:t>
            </a:r>
            <a:r>
              <a:rPr lang="en-US" dirty="0"/>
              <a:t> where each cell is True if the value is not </a:t>
            </a:r>
            <a:r>
              <a:rPr lang="en-US" dirty="0" err="1"/>
              <a:t>NaN</a:t>
            </a:r>
            <a:r>
              <a:rPr lang="en-US" dirty="0"/>
              <a:t> and False if it is </a:t>
            </a:r>
            <a:r>
              <a:rPr lang="en-US" dirty="0" err="1"/>
              <a:t>NaN</a:t>
            </a:r>
            <a:r>
              <a:rPr lang="en-US" dirty="0"/>
              <a:t> and using a where method we can replace </a:t>
            </a:r>
            <a:r>
              <a:rPr lang="en-US" dirty="0" err="1"/>
              <a:t>NaN</a:t>
            </a:r>
            <a:r>
              <a:rPr lang="en-US" dirty="0"/>
              <a:t> values with None.</a:t>
            </a:r>
          </a:p>
          <a:p>
            <a:r>
              <a:rPr lang="en-US" dirty="0" err="1">
                <a:solidFill>
                  <a:srgbClr val="FF0000"/>
                </a:solidFill>
              </a:rPr>
              <a:t>All_bus_info_to_sql</a:t>
            </a:r>
            <a:r>
              <a:rPr lang="en-US" dirty="0">
                <a:solidFill>
                  <a:srgbClr val="FF0000"/>
                </a:solidFill>
              </a:rPr>
              <a:t>['Price'] = </a:t>
            </a:r>
            <a:r>
              <a:rPr lang="en-US" dirty="0" err="1">
                <a:solidFill>
                  <a:srgbClr val="FF0000"/>
                </a:solidFill>
              </a:rPr>
              <a:t>All_bus_info_to_sql</a:t>
            </a:r>
            <a:r>
              <a:rPr lang="en-US" dirty="0">
                <a:solidFill>
                  <a:srgbClr val="FF0000"/>
                </a:solidFill>
              </a:rPr>
              <a:t>['Price'].</a:t>
            </a:r>
            <a:r>
              <a:rPr lang="en-US" dirty="0" err="1">
                <a:solidFill>
                  <a:srgbClr val="FF0000"/>
                </a:solidFill>
              </a:rPr>
              <a:t>astype</a:t>
            </a:r>
            <a:r>
              <a:rPr lang="en-US" dirty="0">
                <a:solidFill>
                  <a:srgbClr val="FF0000"/>
                </a:solidFill>
              </a:rPr>
              <a:t>(str).</a:t>
            </a:r>
            <a:r>
              <a:rPr lang="en-US" dirty="0" err="1">
                <a:solidFill>
                  <a:srgbClr val="FF0000"/>
                </a:solidFill>
              </a:rPr>
              <a:t>str.replace</a:t>
            </a:r>
            <a:r>
              <a:rPr lang="en-US" dirty="0">
                <a:solidFill>
                  <a:srgbClr val="FF0000"/>
                </a:solidFill>
              </a:rPr>
              <a:t>('INR ', '').</a:t>
            </a:r>
            <a:r>
              <a:rPr lang="en-US" dirty="0" err="1">
                <a:solidFill>
                  <a:srgbClr val="FF0000"/>
                </a:solidFill>
              </a:rPr>
              <a:t>astype</a:t>
            </a:r>
            <a:r>
              <a:rPr lang="en-US" dirty="0">
                <a:solidFill>
                  <a:srgbClr val="FF0000"/>
                </a:solidFill>
              </a:rPr>
              <a:t>(float)</a:t>
            </a:r>
          </a:p>
          <a:p>
            <a:endParaRPr lang="en-IN" dirty="0"/>
          </a:p>
        </p:txBody>
      </p:sp>
    </p:spTree>
    <p:extLst>
      <p:ext uri="{BB962C8B-B14F-4D97-AF65-F5344CB8AC3E}">
        <p14:creationId xmlns:p14="http://schemas.microsoft.com/office/powerpoint/2010/main" val="181965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36B37-DD81-AB15-B3FC-38E0EAEA8E29}"/>
              </a:ext>
            </a:extLst>
          </p:cNvPr>
          <p:cNvSpPr>
            <a:spLocks noGrp="1"/>
          </p:cNvSpPr>
          <p:nvPr>
            <p:ph type="title"/>
          </p:nvPr>
        </p:nvSpPr>
        <p:spPr>
          <a:xfrm>
            <a:off x="3146322" y="365125"/>
            <a:ext cx="8207477" cy="1424345"/>
          </a:xfrm>
        </p:spPr>
        <p:txBody>
          <a:bodyPr>
            <a:normAutofit/>
          </a:bodyPr>
          <a:lstStyle/>
          <a:p>
            <a:r>
              <a:rPr lang="en-IN" sz="2800" i="1" u="sng" dirty="0"/>
              <a:t>Data Cleaning Continuation</a:t>
            </a:r>
          </a:p>
        </p:txBody>
      </p:sp>
      <p:sp>
        <p:nvSpPr>
          <p:cNvPr id="3" name="Content Placeholder 2">
            <a:extLst>
              <a:ext uri="{FF2B5EF4-FFF2-40B4-BE49-F238E27FC236}">
                <a16:creationId xmlns:a16="http://schemas.microsoft.com/office/drawing/2014/main" id="{32FE2546-1CD8-5CC0-E0C0-13E1B78B5830}"/>
              </a:ext>
            </a:extLst>
          </p:cNvPr>
          <p:cNvSpPr>
            <a:spLocks noGrp="1"/>
          </p:cNvSpPr>
          <p:nvPr>
            <p:ph idx="1"/>
          </p:nvPr>
        </p:nvSpPr>
        <p:spPr>
          <a:xfrm>
            <a:off x="838200" y="2507226"/>
            <a:ext cx="10515600" cy="3669737"/>
          </a:xfrm>
        </p:spPr>
        <p:txBody>
          <a:bodyPr>
            <a:normAutofit lnSpcReduction="10000"/>
          </a:bodyPr>
          <a:lstStyle/>
          <a:p>
            <a:r>
              <a:rPr lang="en-US" dirty="0">
                <a:solidFill>
                  <a:srgbClr val="FF0000"/>
                </a:solidFill>
              </a:rPr>
              <a:t>Price column</a:t>
            </a:r>
            <a:r>
              <a:rPr lang="en-US" dirty="0"/>
              <a:t> is also cleaned by removing the currency label and converting the values to float .</a:t>
            </a:r>
          </a:p>
          <a:p>
            <a:r>
              <a:rPr lang="en-US" dirty="0" err="1">
                <a:solidFill>
                  <a:srgbClr val="FF0000"/>
                </a:solidFill>
              </a:rPr>
              <a:t>astype</a:t>
            </a:r>
            <a:r>
              <a:rPr lang="en-US" dirty="0">
                <a:solidFill>
                  <a:srgbClr val="FF0000"/>
                </a:solidFill>
              </a:rPr>
              <a:t>(str):</a:t>
            </a:r>
            <a:r>
              <a:rPr lang="en-US" dirty="0"/>
              <a:t> Converts the values in the 'Price' column to strings (text).</a:t>
            </a:r>
          </a:p>
          <a:p>
            <a:r>
              <a:rPr lang="en-US" dirty="0">
                <a:solidFill>
                  <a:srgbClr val="FF0000"/>
                </a:solidFill>
              </a:rPr>
              <a:t>.</a:t>
            </a:r>
            <a:r>
              <a:rPr lang="en-US" dirty="0" err="1">
                <a:solidFill>
                  <a:srgbClr val="FF0000"/>
                </a:solidFill>
              </a:rPr>
              <a:t>str.replace</a:t>
            </a:r>
            <a:r>
              <a:rPr lang="en-US" dirty="0">
                <a:solidFill>
                  <a:srgbClr val="FF0000"/>
                </a:solidFill>
              </a:rPr>
              <a:t>('INR ', '')</a:t>
            </a:r>
            <a:r>
              <a:rPr lang="en-US" dirty="0"/>
              <a:t>: Removes the "INR " part from each string.</a:t>
            </a:r>
          </a:p>
          <a:p>
            <a:r>
              <a:rPr lang="en-US" dirty="0" err="1">
                <a:solidFill>
                  <a:srgbClr val="FF0000"/>
                </a:solidFill>
              </a:rPr>
              <a:t>astype</a:t>
            </a:r>
            <a:r>
              <a:rPr lang="en-US" dirty="0">
                <a:solidFill>
                  <a:srgbClr val="FF0000"/>
                </a:solidFill>
              </a:rPr>
              <a:t>(float)</a:t>
            </a:r>
            <a:r>
              <a:rPr lang="en-US" dirty="0"/>
              <a:t>: Converts the cleaned strings into float numbers.</a:t>
            </a:r>
          </a:p>
          <a:p>
            <a:r>
              <a:rPr lang="en-US" dirty="0"/>
              <a:t>Cleaning the </a:t>
            </a:r>
            <a:r>
              <a:rPr lang="en-US" dirty="0">
                <a:solidFill>
                  <a:srgbClr val="FF0000"/>
                </a:solidFill>
              </a:rPr>
              <a:t>'Seat Availability</a:t>
            </a:r>
            <a:r>
              <a:rPr lang="en-US" dirty="0"/>
              <a:t>' Column</a:t>
            </a:r>
          </a:p>
          <a:p>
            <a:r>
              <a:rPr lang="en-US" dirty="0">
                <a:solidFill>
                  <a:srgbClr val="FF0000"/>
                </a:solidFill>
              </a:rPr>
              <a:t>.replace</a:t>
            </a:r>
            <a:r>
              <a:rPr lang="en-US" dirty="0"/>
              <a:t> is used to replace empty string with 0 and </a:t>
            </a:r>
            <a:r>
              <a:rPr lang="en-US" dirty="0">
                <a:solidFill>
                  <a:srgbClr val="FF0000"/>
                </a:solidFill>
              </a:rPr>
              <a:t>.</a:t>
            </a:r>
            <a:r>
              <a:rPr lang="en-US" dirty="0" err="1">
                <a:solidFill>
                  <a:srgbClr val="FF0000"/>
                </a:solidFill>
              </a:rPr>
              <a:t>fillna</a:t>
            </a:r>
            <a:r>
              <a:rPr lang="en-US" dirty="0"/>
              <a:t> is used to fill the remaining </a:t>
            </a:r>
            <a:r>
              <a:rPr lang="en-US" dirty="0" err="1"/>
              <a:t>NaN</a:t>
            </a:r>
            <a:r>
              <a:rPr lang="en-US" dirty="0"/>
              <a:t> values with 0 and then </a:t>
            </a:r>
            <a:r>
              <a:rPr lang="en-US" dirty="0">
                <a:solidFill>
                  <a:srgbClr val="FF0000"/>
                </a:solidFill>
              </a:rPr>
              <a:t>.</a:t>
            </a:r>
            <a:r>
              <a:rPr lang="en-US" dirty="0" err="1">
                <a:solidFill>
                  <a:srgbClr val="FF0000"/>
                </a:solidFill>
              </a:rPr>
              <a:t>astype</a:t>
            </a:r>
            <a:r>
              <a:rPr lang="en-US" dirty="0">
                <a:solidFill>
                  <a:srgbClr val="FF0000"/>
                </a:solidFill>
              </a:rPr>
              <a:t>(str) </a:t>
            </a:r>
            <a:r>
              <a:rPr lang="en-US" dirty="0"/>
              <a:t>converts all values to strings and </a:t>
            </a:r>
            <a:r>
              <a:rPr lang="en-US" dirty="0">
                <a:solidFill>
                  <a:srgbClr val="FF0000"/>
                </a:solidFill>
              </a:rPr>
              <a:t>.</a:t>
            </a:r>
            <a:r>
              <a:rPr lang="en-US" dirty="0" err="1">
                <a:solidFill>
                  <a:srgbClr val="FF0000"/>
                </a:solidFill>
              </a:rPr>
              <a:t>str.replace</a:t>
            </a:r>
            <a:r>
              <a:rPr lang="en-US" dirty="0">
                <a:solidFill>
                  <a:srgbClr val="FF0000"/>
                </a:solidFill>
              </a:rPr>
              <a:t>(r\</a:t>
            </a:r>
            <a:r>
              <a:rPr lang="en-US" dirty="0" err="1">
                <a:solidFill>
                  <a:srgbClr val="FF0000"/>
                </a:solidFill>
              </a:rPr>
              <a:t>D.'',regex</a:t>
            </a:r>
            <a:r>
              <a:rPr lang="en-US" dirty="0">
                <a:solidFill>
                  <a:srgbClr val="FF0000"/>
                </a:solidFill>
              </a:rPr>
              <a:t>=True)</a:t>
            </a:r>
            <a:r>
              <a:rPr lang="en-US" dirty="0"/>
              <a:t> Uses a regular expression to remove any non-digit characters from the strings. This means only numbers will be left and then lastly cleaned strings are converted to integers.</a:t>
            </a:r>
          </a:p>
          <a:p>
            <a:endParaRPr lang="en-IN" dirty="0"/>
          </a:p>
        </p:txBody>
      </p:sp>
    </p:spTree>
    <p:extLst>
      <p:ext uri="{BB962C8B-B14F-4D97-AF65-F5344CB8AC3E}">
        <p14:creationId xmlns:p14="http://schemas.microsoft.com/office/powerpoint/2010/main" val="16232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982-64C4-992D-94E4-8AF8E5A7FC2C}"/>
              </a:ext>
            </a:extLst>
          </p:cNvPr>
          <p:cNvSpPr>
            <a:spLocks noGrp="1"/>
          </p:cNvSpPr>
          <p:nvPr>
            <p:ph type="title"/>
          </p:nvPr>
        </p:nvSpPr>
        <p:spPr>
          <a:xfrm>
            <a:off x="2979174" y="108155"/>
            <a:ext cx="6892413" cy="1592825"/>
          </a:xfrm>
        </p:spPr>
        <p:txBody>
          <a:bodyPr>
            <a:normAutofit/>
          </a:bodyPr>
          <a:lstStyle/>
          <a:p>
            <a:r>
              <a:rPr lang="en-IN" i="1" u="sng" dirty="0"/>
              <a:t>Stream lit Application</a:t>
            </a:r>
          </a:p>
        </p:txBody>
      </p:sp>
      <p:sp>
        <p:nvSpPr>
          <p:cNvPr id="3" name="Content Placeholder 2">
            <a:extLst>
              <a:ext uri="{FF2B5EF4-FFF2-40B4-BE49-F238E27FC236}">
                <a16:creationId xmlns:a16="http://schemas.microsoft.com/office/drawing/2014/main" id="{C2E4EE52-73D9-867A-B4DB-78ED2B1E432E}"/>
              </a:ext>
            </a:extLst>
          </p:cNvPr>
          <p:cNvSpPr>
            <a:spLocks noGrp="1"/>
          </p:cNvSpPr>
          <p:nvPr>
            <p:ph idx="1"/>
          </p:nvPr>
        </p:nvSpPr>
        <p:spPr>
          <a:xfrm>
            <a:off x="245806" y="2349909"/>
            <a:ext cx="11107994" cy="4178709"/>
          </a:xfrm>
        </p:spPr>
        <p:txBody>
          <a:bodyPr>
            <a:normAutofit fontScale="92500" lnSpcReduction="20000"/>
          </a:bodyPr>
          <a:lstStyle/>
          <a:p>
            <a:pPr marL="0" indent="0">
              <a:buNone/>
            </a:pPr>
            <a:r>
              <a:rPr lang="en-US" dirty="0">
                <a:solidFill>
                  <a:srgbClr val="FF0000"/>
                </a:solidFill>
              </a:rPr>
              <a:t>Image in </a:t>
            </a:r>
            <a:r>
              <a:rPr lang="en-US" dirty="0" err="1">
                <a:solidFill>
                  <a:srgbClr val="FF0000"/>
                </a:solidFill>
              </a:rPr>
              <a:t>Sidebar</a:t>
            </a:r>
            <a:r>
              <a:rPr lang="en-US" dirty="0" err="1"/>
              <a:t>:The</a:t>
            </a:r>
            <a:r>
              <a:rPr lang="en-US" dirty="0"/>
              <a:t> program adds an image of the redBus logo to the sidebar for branding purposes. </a:t>
            </a:r>
            <a:r>
              <a:rPr lang="en-US" dirty="0">
                <a:solidFill>
                  <a:srgbClr val="FF0000"/>
                </a:solidFill>
              </a:rPr>
              <a:t>Skills Section</a:t>
            </a:r>
            <a:r>
              <a:rPr lang="en-US" dirty="0"/>
              <a:t>: A section is created in the sidebar listing skills learned through this project, such as web scraping with Selenium, data analysis with Python, and building apps with </a:t>
            </a:r>
            <a:r>
              <a:rPr lang="en-US" dirty="0" err="1"/>
              <a:t>Streamlit</a:t>
            </a:r>
            <a:r>
              <a:rPr lang="en-US" dirty="0"/>
              <a:t>.</a:t>
            </a:r>
          </a:p>
          <a:p>
            <a:pPr marL="0" indent="0">
              <a:buNone/>
            </a:pPr>
            <a:r>
              <a:rPr lang="en-US" dirty="0">
                <a:solidFill>
                  <a:srgbClr val="FF0000"/>
                </a:solidFill>
              </a:rPr>
              <a:t>Main Header</a:t>
            </a:r>
            <a:r>
              <a:rPr lang="en-US" dirty="0"/>
              <a:t>: The main area of the app features a header that describes the purpose of the application, which is to display redBus data scraped with Selenium. </a:t>
            </a:r>
            <a:r>
              <a:rPr lang="en-US" dirty="0">
                <a:solidFill>
                  <a:srgbClr val="FF0000"/>
                </a:solidFill>
              </a:rPr>
              <a:t>Fetching </a:t>
            </a:r>
            <a:r>
              <a:rPr lang="en-US" dirty="0" err="1">
                <a:solidFill>
                  <a:srgbClr val="FF0000"/>
                </a:solidFill>
              </a:rPr>
              <a:t>Data</a:t>
            </a:r>
            <a:r>
              <a:rPr lang="en-US" dirty="0" err="1"/>
              <a:t>:The</a:t>
            </a:r>
            <a:r>
              <a:rPr lang="en-US" dirty="0"/>
              <a:t> </a:t>
            </a:r>
            <a:r>
              <a:rPr lang="en-US" dirty="0" err="1">
                <a:solidFill>
                  <a:srgbClr val="FF0000"/>
                </a:solidFill>
              </a:rPr>
              <a:t>get_data_from_db</a:t>
            </a:r>
            <a:r>
              <a:rPr lang="en-US" dirty="0">
                <a:solidFill>
                  <a:srgbClr val="FF0000"/>
                </a:solidFill>
              </a:rPr>
              <a:t>()</a:t>
            </a:r>
            <a:r>
              <a:rPr lang="en-US" dirty="0"/>
              <a:t> function is called to fetch bus data from a database. This data is expected to include columns like "STATE," "BUS_TYPE," and "PRICE.“ </a:t>
            </a:r>
            <a:r>
              <a:rPr lang="en-US" dirty="0">
                <a:solidFill>
                  <a:srgbClr val="FF0000"/>
                </a:solidFill>
              </a:rPr>
              <a:t>State Selection</a:t>
            </a:r>
            <a:r>
              <a:rPr lang="en-US" dirty="0"/>
              <a:t>: A dropdown menu allows users to select a state from the unique states available in the data. The Data Frame is filtered based on the selected state.</a:t>
            </a:r>
          </a:p>
          <a:p>
            <a:pPr marL="0" indent="0">
              <a:buNone/>
            </a:pPr>
            <a:r>
              <a:rPr lang="en-US" dirty="0">
                <a:solidFill>
                  <a:srgbClr val="FF0000"/>
                </a:solidFill>
              </a:rPr>
              <a:t>Bus Type Filter</a:t>
            </a:r>
            <a:r>
              <a:rPr lang="en-US" dirty="0"/>
              <a:t>: Users can select multiple bus types through a multi-select widget. The </a:t>
            </a:r>
            <a:r>
              <a:rPr lang="en-US" dirty="0" err="1"/>
              <a:t>DataFrame</a:t>
            </a:r>
            <a:r>
              <a:rPr lang="en-US" dirty="0"/>
              <a:t> is further filtered based on the selected bus types.  </a:t>
            </a:r>
            <a:r>
              <a:rPr lang="en-US" dirty="0">
                <a:solidFill>
                  <a:srgbClr val="FF0000"/>
                </a:solidFill>
              </a:rPr>
              <a:t>Price Range </a:t>
            </a:r>
            <a:r>
              <a:rPr lang="en-US" dirty="0" err="1">
                <a:solidFill>
                  <a:srgbClr val="FF0000"/>
                </a:solidFill>
              </a:rPr>
              <a:t>Selection</a:t>
            </a:r>
            <a:r>
              <a:rPr lang="en-US" dirty="0" err="1"/>
              <a:t>:Checkboxes</a:t>
            </a:r>
            <a:r>
              <a:rPr lang="en-US" dirty="0"/>
              <a:t> allow users to select different price ranges. Each selected price range is stored in a list, which is later used to filter the data.</a:t>
            </a:r>
          </a:p>
          <a:p>
            <a:pPr marL="0" indent="0">
              <a:buNone/>
            </a:pPr>
            <a:r>
              <a:rPr lang="en-US" dirty="0">
                <a:solidFill>
                  <a:srgbClr val="FF0000"/>
                </a:solidFill>
              </a:rPr>
              <a:t>Applying Filters:</a:t>
            </a:r>
            <a:r>
              <a:rPr lang="en-US" dirty="0"/>
              <a:t> The program checks if any bus types or price ranges were selected. It filters the Data Frame accordingly to narrow down the results based on user preferences.</a:t>
            </a:r>
          </a:p>
          <a:p>
            <a:pPr marL="0" indent="0">
              <a:buNone/>
            </a:pPr>
            <a:r>
              <a:rPr lang="en-US" dirty="0">
                <a:solidFill>
                  <a:srgbClr val="FF0000"/>
                </a:solidFill>
              </a:rPr>
              <a:t>Displaying Results</a:t>
            </a:r>
            <a:r>
              <a:rPr lang="en-US" dirty="0"/>
              <a:t>: Finally, the filtered bus details are displayed in a table format. If no buses match the selected criteria, a message is shown indicating that no buses are available.</a:t>
            </a:r>
            <a:endParaRPr lang="en-IN" dirty="0"/>
          </a:p>
        </p:txBody>
      </p:sp>
    </p:spTree>
    <p:extLst>
      <p:ext uri="{BB962C8B-B14F-4D97-AF65-F5344CB8AC3E}">
        <p14:creationId xmlns:p14="http://schemas.microsoft.com/office/powerpoint/2010/main" val="2442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A6F1-CCF7-98B4-2100-0CB44CAC3588}"/>
              </a:ext>
            </a:extLst>
          </p:cNvPr>
          <p:cNvSpPr>
            <a:spLocks noGrp="1"/>
          </p:cNvSpPr>
          <p:nvPr>
            <p:ph type="title"/>
          </p:nvPr>
        </p:nvSpPr>
        <p:spPr/>
        <p:txBody>
          <a:bodyPr>
            <a:normAutofit fontScale="90000"/>
          </a:bodyPr>
          <a:lstStyle/>
          <a:p>
            <a:pPr algn="ctr"/>
            <a:r>
              <a:rPr lang="en-IN" i="1" u="sng" dirty="0"/>
              <a:t>SELENIUM</a:t>
            </a:r>
            <a:br>
              <a:rPr lang="en-IN" i="1" u="sng" dirty="0"/>
            </a:br>
            <a:endParaRPr lang="en-IN" i="1" u="sng" dirty="0"/>
          </a:p>
        </p:txBody>
      </p:sp>
      <p:sp>
        <p:nvSpPr>
          <p:cNvPr id="3" name="Content Placeholder 2">
            <a:extLst>
              <a:ext uri="{FF2B5EF4-FFF2-40B4-BE49-F238E27FC236}">
                <a16:creationId xmlns:a16="http://schemas.microsoft.com/office/drawing/2014/main" id="{308A9AA2-EC9B-3D7D-B797-23C75B4B9C01}"/>
              </a:ext>
            </a:extLst>
          </p:cNvPr>
          <p:cNvSpPr>
            <a:spLocks noGrp="1"/>
          </p:cNvSpPr>
          <p:nvPr>
            <p:ph idx="1"/>
          </p:nvPr>
        </p:nvSpPr>
        <p:spPr/>
        <p:txBody>
          <a:bodyPr/>
          <a:lstStyle/>
          <a:p>
            <a:r>
              <a:rPr lang="en-US" b="1" dirty="0"/>
              <a:t>Selenium</a:t>
            </a:r>
            <a:r>
              <a:rPr lang="en-US" dirty="0"/>
              <a:t> is an open-source framework used primarily for automating web applications for testing purposes, but it can also be used for web scraping </a:t>
            </a:r>
          </a:p>
          <a:p>
            <a:r>
              <a:rPr lang="en-US" dirty="0"/>
              <a:t>Selenium supports various browsers like Chrome, Firefox, Safari, and Edge, allowing for cross-browser testing.</a:t>
            </a:r>
          </a:p>
          <a:p>
            <a:r>
              <a:rPr lang="en-US" dirty="0"/>
              <a:t>It can be used with several programming languages, including Python, Java, C#, Ruby, and JavaScript, making it versatile for developers with different preferences.</a:t>
            </a:r>
          </a:p>
          <a:p>
            <a:r>
              <a:rPr lang="en-US" dirty="0"/>
              <a:t>Some of the popular use cases include , </a:t>
            </a:r>
            <a:r>
              <a:rPr lang="en-IN" dirty="0"/>
              <a:t>Automated Testing</a:t>
            </a:r>
            <a:r>
              <a:rPr lang="en-US" dirty="0"/>
              <a:t> , Web Scraping , Browser Automation </a:t>
            </a:r>
            <a:r>
              <a:rPr lang="en-US" dirty="0" err="1"/>
              <a:t>i.e</a:t>
            </a:r>
            <a:r>
              <a:rPr lang="en-US" dirty="0"/>
              <a:t> Button clicks ,Page Scrolling etc..</a:t>
            </a:r>
            <a:endParaRPr lang="en-IN" dirty="0"/>
          </a:p>
        </p:txBody>
      </p:sp>
    </p:spTree>
    <p:extLst>
      <p:ext uri="{BB962C8B-B14F-4D97-AF65-F5344CB8AC3E}">
        <p14:creationId xmlns:p14="http://schemas.microsoft.com/office/powerpoint/2010/main" val="128773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90F3-5F9D-B53D-C658-86B05F93CC75}"/>
              </a:ext>
            </a:extLst>
          </p:cNvPr>
          <p:cNvSpPr>
            <a:spLocks noGrp="1"/>
          </p:cNvSpPr>
          <p:nvPr>
            <p:ph type="title"/>
          </p:nvPr>
        </p:nvSpPr>
        <p:spPr>
          <a:xfrm>
            <a:off x="1154954" y="707924"/>
            <a:ext cx="8761413" cy="560438"/>
          </a:xfrm>
        </p:spPr>
        <p:txBody>
          <a:bodyPr/>
          <a:lstStyle/>
          <a:p>
            <a:pPr algn="ctr"/>
            <a:r>
              <a:rPr lang="en-IN" i="1" u="sng" dirty="0"/>
              <a:t>PYTHON</a:t>
            </a:r>
          </a:p>
        </p:txBody>
      </p:sp>
      <p:sp>
        <p:nvSpPr>
          <p:cNvPr id="3" name="Content Placeholder 2">
            <a:extLst>
              <a:ext uri="{FF2B5EF4-FFF2-40B4-BE49-F238E27FC236}">
                <a16:creationId xmlns:a16="http://schemas.microsoft.com/office/drawing/2014/main" id="{C8D33C79-48C3-DE3C-FC5A-9D3E803DF997}"/>
              </a:ext>
            </a:extLst>
          </p:cNvPr>
          <p:cNvSpPr>
            <a:spLocks noGrp="1"/>
          </p:cNvSpPr>
          <p:nvPr>
            <p:ph idx="1"/>
          </p:nvPr>
        </p:nvSpPr>
        <p:spPr>
          <a:xfrm>
            <a:off x="838200" y="2340077"/>
            <a:ext cx="10515600" cy="4404852"/>
          </a:xfrm>
        </p:spPr>
        <p:txBody>
          <a:bodyPr>
            <a:normAutofit/>
          </a:bodyPr>
          <a:lstStyle/>
          <a:p>
            <a:r>
              <a:rPr lang="en-US" b="1" dirty="0"/>
              <a:t>Python</a:t>
            </a:r>
            <a:r>
              <a:rPr lang="en-US" dirty="0"/>
              <a:t> is known for its simplicity and readability, making it accessible for beginners and experienced programmers alike.</a:t>
            </a:r>
          </a:p>
          <a:p>
            <a:r>
              <a:rPr lang="en-US" dirty="0"/>
              <a:t>Selenium is a powerful tool for web scraping, and its integration with Python is straightforward. This makes accessing and interacting with web pages quick and intuitive.</a:t>
            </a:r>
          </a:p>
          <a:p>
            <a:r>
              <a:rPr lang="en-US" i="1" u="sng" dirty="0">
                <a:solidFill>
                  <a:srgbClr val="FF0000"/>
                </a:solidFill>
              </a:rPr>
              <a:t>Required Libraries for Data Scraping </a:t>
            </a:r>
            <a:r>
              <a:rPr lang="en-US" dirty="0"/>
              <a:t>:</a:t>
            </a:r>
          </a:p>
          <a:p>
            <a:r>
              <a:rPr lang="en-US" dirty="0"/>
              <a:t>Primarily used for data manipulation and analysis, </a:t>
            </a:r>
            <a:r>
              <a:rPr lang="en-US" dirty="0">
                <a:solidFill>
                  <a:srgbClr val="FF0000"/>
                </a:solidFill>
              </a:rPr>
              <a:t>Pandas</a:t>
            </a:r>
            <a:r>
              <a:rPr lang="en-US" dirty="0"/>
              <a:t> allows you to store collected data in data frames. This structure is particularly useful for data cleaning and preprocessing.</a:t>
            </a:r>
          </a:p>
          <a:p>
            <a:r>
              <a:rPr lang="en-US" dirty="0">
                <a:solidFill>
                  <a:srgbClr val="FF0000"/>
                </a:solidFill>
              </a:rPr>
              <a:t>Selenium WebDriver</a:t>
            </a:r>
            <a:r>
              <a:rPr lang="en-US" dirty="0"/>
              <a:t> is essential for accessing and interacting with web pages. It automates browser actions, enabling you to extract data from websites efficiently.</a:t>
            </a:r>
            <a:endParaRPr lang="en-IN" dirty="0"/>
          </a:p>
        </p:txBody>
      </p:sp>
    </p:spTree>
    <p:extLst>
      <p:ext uri="{BB962C8B-B14F-4D97-AF65-F5344CB8AC3E}">
        <p14:creationId xmlns:p14="http://schemas.microsoft.com/office/powerpoint/2010/main" val="37136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36E2-119E-B37B-54C0-8A1AAB4751C9}"/>
              </a:ext>
            </a:extLst>
          </p:cNvPr>
          <p:cNvSpPr>
            <a:spLocks noGrp="1"/>
          </p:cNvSpPr>
          <p:nvPr>
            <p:ph type="title"/>
          </p:nvPr>
        </p:nvSpPr>
        <p:spPr/>
        <p:txBody>
          <a:bodyPr>
            <a:normAutofit fontScale="90000"/>
          </a:bodyPr>
          <a:lstStyle/>
          <a:p>
            <a:pPr algn="ctr"/>
            <a:r>
              <a:rPr lang="en-IN" sz="4800" i="1" u="sng" dirty="0"/>
              <a:t>SQL - Structured Query Language</a:t>
            </a:r>
          </a:p>
        </p:txBody>
      </p:sp>
      <p:sp>
        <p:nvSpPr>
          <p:cNvPr id="3" name="Content Placeholder 2">
            <a:extLst>
              <a:ext uri="{FF2B5EF4-FFF2-40B4-BE49-F238E27FC236}">
                <a16:creationId xmlns:a16="http://schemas.microsoft.com/office/drawing/2014/main" id="{CEE99CE5-1E0C-ED7C-560D-58A053F03B04}"/>
              </a:ext>
            </a:extLst>
          </p:cNvPr>
          <p:cNvSpPr>
            <a:spLocks noGrp="1"/>
          </p:cNvSpPr>
          <p:nvPr>
            <p:ph idx="1"/>
          </p:nvPr>
        </p:nvSpPr>
        <p:spPr>
          <a:xfrm>
            <a:off x="838200" y="2310581"/>
            <a:ext cx="10515600" cy="4345858"/>
          </a:xfrm>
        </p:spPr>
        <p:txBody>
          <a:bodyPr>
            <a:normAutofit/>
          </a:bodyPr>
          <a:lstStyle/>
          <a:p>
            <a:r>
              <a:rPr lang="en-US" dirty="0"/>
              <a:t>After scraping data from web pages using Selenium, it store this data in a relational database which is SQL and you can use SQL queries to manipulate the data as needed, ensuring it is organized and accessible for analysis.</a:t>
            </a:r>
          </a:p>
          <a:p>
            <a:r>
              <a:rPr lang="en-US" dirty="0"/>
              <a:t>With SQL, you can perform aggregate functions (like COUNT, SUM, AVG) directly on your data, and grouping operation required as per project.</a:t>
            </a:r>
          </a:p>
          <a:p>
            <a:r>
              <a:rPr lang="en-US" dirty="0"/>
              <a:t>Libraries such as “</a:t>
            </a:r>
            <a:r>
              <a:rPr lang="en-US" dirty="0" err="1">
                <a:solidFill>
                  <a:srgbClr val="FF0000"/>
                </a:solidFill>
              </a:rPr>
              <a:t>mysql.connector</a:t>
            </a:r>
            <a:r>
              <a:rPr lang="en-US" dirty="0"/>
              <a:t>”, “</a:t>
            </a:r>
            <a:r>
              <a:rPr lang="en-IN" dirty="0">
                <a:solidFill>
                  <a:srgbClr val="FF0000"/>
                </a:solidFill>
              </a:rPr>
              <a:t>sqlite3</a:t>
            </a:r>
            <a:r>
              <a:rPr lang="en-IN" dirty="0"/>
              <a:t>”</a:t>
            </a:r>
            <a:r>
              <a:rPr lang="en-US" dirty="0"/>
              <a:t> make it easy to execute SQL commands from within Python.</a:t>
            </a:r>
          </a:p>
          <a:p>
            <a:r>
              <a:rPr lang="en-US" dirty="0"/>
              <a:t>SQL complements Selenium and Python in data scraping projects by providing robust tools for data storage, manipulation, and analysis, making it easier to manage the information collected from web pages.</a:t>
            </a:r>
            <a:endParaRPr lang="en-IN" dirty="0"/>
          </a:p>
        </p:txBody>
      </p:sp>
    </p:spTree>
    <p:extLst>
      <p:ext uri="{BB962C8B-B14F-4D97-AF65-F5344CB8AC3E}">
        <p14:creationId xmlns:p14="http://schemas.microsoft.com/office/powerpoint/2010/main" val="88860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27-9459-5F2B-C0DB-0DCBD76CDCAC}"/>
              </a:ext>
            </a:extLst>
          </p:cNvPr>
          <p:cNvSpPr>
            <a:spLocks noGrp="1"/>
          </p:cNvSpPr>
          <p:nvPr>
            <p:ph type="title"/>
          </p:nvPr>
        </p:nvSpPr>
        <p:spPr/>
        <p:txBody>
          <a:bodyPr/>
          <a:lstStyle/>
          <a:p>
            <a:pPr algn="ctr"/>
            <a:r>
              <a:rPr lang="en-IN" i="1" u="sng" dirty="0"/>
              <a:t>STREAMLIT</a:t>
            </a:r>
          </a:p>
        </p:txBody>
      </p:sp>
      <p:sp>
        <p:nvSpPr>
          <p:cNvPr id="3" name="Content Placeholder 2">
            <a:extLst>
              <a:ext uri="{FF2B5EF4-FFF2-40B4-BE49-F238E27FC236}">
                <a16:creationId xmlns:a16="http://schemas.microsoft.com/office/drawing/2014/main" id="{6477D1A3-72BE-668A-45F5-ED8847E894C7}"/>
              </a:ext>
            </a:extLst>
          </p:cNvPr>
          <p:cNvSpPr>
            <a:spLocks noGrp="1"/>
          </p:cNvSpPr>
          <p:nvPr>
            <p:ph idx="1"/>
          </p:nvPr>
        </p:nvSpPr>
        <p:spPr>
          <a:xfrm>
            <a:off x="838200" y="2497394"/>
            <a:ext cx="10515600" cy="3995481"/>
          </a:xfrm>
        </p:spPr>
        <p:txBody>
          <a:bodyPr>
            <a:normAutofit/>
          </a:bodyPr>
          <a:lstStyle/>
          <a:p>
            <a:r>
              <a:rPr lang="en-US" b="1" dirty="0" err="1"/>
              <a:t>Streamlit</a:t>
            </a:r>
            <a:r>
              <a:rPr lang="en-US" dirty="0"/>
              <a:t> simplifies the process of building interactive web applications, making it an excellent choice for developers and data scientists looking to present their work in an engaging way</a:t>
            </a:r>
            <a:r>
              <a:rPr lang="en-IN" dirty="0"/>
              <a:t> . </a:t>
            </a:r>
          </a:p>
          <a:p>
            <a:r>
              <a:rPr lang="en-US" b="1" dirty="0" err="1"/>
              <a:t>Streamlit</a:t>
            </a:r>
            <a:r>
              <a:rPr lang="en-US" dirty="0"/>
              <a:t> is particularly suited for data science projects, as it allows data scientists to showcase their work, share insights</a:t>
            </a:r>
            <a:r>
              <a:rPr lang="en-IN" dirty="0"/>
              <a:t> and analysis.</a:t>
            </a:r>
          </a:p>
          <a:p>
            <a:r>
              <a:rPr lang="en-US" b="1" dirty="0" err="1"/>
              <a:t>Streamlit</a:t>
            </a:r>
            <a:r>
              <a:rPr lang="en-US" dirty="0"/>
              <a:t> offers a variety of widgets, such as sliders, buttons, and text inputs, enabling users to interact with the app and visualize data dynamically.</a:t>
            </a:r>
            <a:endParaRPr lang="en-IN" dirty="0"/>
          </a:p>
          <a:p>
            <a:r>
              <a:rPr lang="en-US" dirty="0"/>
              <a:t>The library supports real-time updates, meaning that changes to the code are immediately reflected in the app, which is great for rapid prototyping and development.</a:t>
            </a:r>
          </a:p>
        </p:txBody>
      </p:sp>
    </p:spTree>
    <p:extLst>
      <p:ext uri="{BB962C8B-B14F-4D97-AF65-F5344CB8AC3E}">
        <p14:creationId xmlns:p14="http://schemas.microsoft.com/office/powerpoint/2010/main" val="228458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17F0-3E51-6A09-5B34-56FC75136455}"/>
              </a:ext>
            </a:extLst>
          </p:cNvPr>
          <p:cNvSpPr>
            <a:spLocks noGrp="1"/>
          </p:cNvSpPr>
          <p:nvPr>
            <p:ph type="title"/>
          </p:nvPr>
        </p:nvSpPr>
        <p:spPr>
          <a:xfrm>
            <a:off x="838200" y="688257"/>
            <a:ext cx="10515600" cy="865239"/>
          </a:xfrm>
        </p:spPr>
        <p:txBody>
          <a:bodyPr>
            <a:normAutofit/>
          </a:bodyPr>
          <a:lstStyle/>
          <a:p>
            <a:pPr algn="ctr"/>
            <a:r>
              <a:rPr lang="en-IN" sz="3200" i="1" u="sng" dirty="0"/>
              <a:t>PROJECT WORKFLOW </a:t>
            </a:r>
          </a:p>
        </p:txBody>
      </p:sp>
      <p:sp>
        <p:nvSpPr>
          <p:cNvPr id="3" name="Content Placeholder 2">
            <a:extLst>
              <a:ext uri="{FF2B5EF4-FFF2-40B4-BE49-F238E27FC236}">
                <a16:creationId xmlns:a16="http://schemas.microsoft.com/office/drawing/2014/main" id="{25DDE29F-084B-2205-9E15-48D104124F2E}"/>
              </a:ext>
            </a:extLst>
          </p:cNvPr>
          <p:cNvSpPr>
            <a:spLocks noGrp="1"/>
          </p:cNvSpPr>
          <p:nvPr>
            <p:ph idx="1"/>
          </p:nvPr>
        </p:nvSpPr>
        <p:spPr>
          <a:xfrm>
            <a:off x="117987" y="2300747"/>
            <a:ext cx="11995355" cy="4458929"/>
          </a:xfrm>
        </p:spPr>
        <p:txBody>
          <a:bodyPr>
            <a:normAutofit/>
          </a:bodyPr>
          <a:lstStyle/>
          <a:p>
            <a:r>
              <a:rPr lang="en-US" dirty="0"/>
              <a:t>Need to import the required </a:t>
            </a:r>
            <a:r>
              <a:rPr lang="en-US" dirty="0">
                <a:solidFill>
                  <a:srgbClr val="FF0000"/>
                </a:solidFill>
              </a:rPr>
              <a:t>packages</a:t>
            </a:r>
            <a:r>
              <a:rPr lang="en-US" dirty="0"/>
              <a:t> from selenium such as </a:t>
            </a:r>
            <a:r>
              <a:rPr lang="en-US" dirty="0" err="1">
                <a:solidFill>
                  <a:srgbClr val="FF0000"/>
                </a:solidFill>
              </a:rPr>
              <a:t>webdriver</a:t>
            </a:r>
            <a:r>
              <a:rPr lang="en-US" dirty="0"/>
              <a:t> which allows to access the webpage and then By this class provides a set of methods to locate elements from webpage using various methods such as ID, name, class name, tag name, CSS selector, or XPath.</a:t>
            </a:r>
          </a:p>
          <a:p>
            <a:r>
              <a:rPr lang="en-US" dirty="0" err="1">
                <a:solidFill>
                  <a:srgbClr val="FF0000"/>
                </a:solidFill>
              </a:rPr>
              <a:t>WebdriverWait</a:t>
            </a:r>
            <a:r>
              <a:rPr lang="en-US" dirty="0"/>
              <a:t> is mainly used to cause a delay </a:t>
            </a:r>
            <a:r>
              <a:rPr lang="en-US" dirty="0" err="1"/>
              <a:t>i.e</a:t>
            </a:r>
            <a:r>
              <a:rPr lang="en-US" dirty="0"/>
              <a:t> make the webpage to wait until it gets loaded </a:t>
            </a:r>
            <a:r>
              <a:rPr lang="en-US" dirty="0" err="1"/>
              <a:t>completly</a:t>
            </a:r>
            <a:r>
              <a:rPr lang="en-US" dirty="0"/>
              <a:t> , this is mainly applicable when loading dynamic content</a:t>
            </a:r>
          </a:p>
          <a:p>
            <a:r>
              <a:rPr lang="en-US" dirty="0"/>
              <a:t>The </a:t>
            </a:r>
            <a:r>
              <a:rPr lang="en-US" dirty="0" err="1">
                <a:solidFill>
                  <a:srgbClr val="FF0000"/>
                </a:solidFill>
              </a:rPr>
              <a:t>expected_conditions</a:t>
            </a:r>
            <a:r>
              <a:rPr lang="en-US" dirty="0"/>
              <a:t> module provides a set of pre-defined conditions to wait for. This can include waiting for an element to be visible, clickable, present in the DOM [Document Object Model </a:t>
            </a:r>
          </a:p>
          <a:p>
            <a:r>
              <a:rPr lang="en-US" dirty="0" err="1">
                <a:solidFill>
                  <a:srgbClr val="FF0000"/>
                </a:solidFill>
              </a:rPr>
              <a:t>NoSuchElementException</a:t>
            </a:r>
            <a:r>
              <a:rPr lang="en-US" dirty="0"/>
              <a:t> This exception is raised when a command is executed to find an element, but the element could not be located in the DOM. And </a:t>
            </a:r>
            <a:r>
              <a:rPr lang="en-US" dirty="0" err="1">
                <a:solidFill>
                  <a:srgbClr val="FF0000"/>
                </a:solidFill>
              </a:rPr>
              <a:t>TimeoutException</a:t>
            </a:r>
            <a:r>
              <a:rPr lang="en-US" dirty="0"/>
              <a:t> is also used when a wait command (like </a:t>
            </a:r>
            <a:r>
              <a:rPr lang="en-US" dirty="0" err="1"/>
              <a:t>WebDriverWait</a:t>
            </a:r>
            <a:r>
              <a:rPr lang="en-US" dirty="0"/>
              <a:t>) times out before the specified condition is met. Both are used for error </a:t>
            </a:r>
            <a:r>
              <a:rPr lang="en-US" dirty="0" err="1"/>
              <a:t>handlngs</a:t>
            </a:r>
            <a:endParaRPr lang="en-US" dirty="0"/>
          </a:p>
          <a:p>
            <a:r>
              <a:rPr lang="en-US" dirty="0" err="1">
                <a:solidFill>
                  <a:srgbClr val="FF0000"/>
                </a:solidFill>
              </a:rPr>
              <a:t>ActionChains</a:t>
            </a:r>
            <a:r>
              <a:rPr lang="en-US" dirty="0"/>
              <a:t> is mainly used for performing certain functions like mouse moving, clicking next page button etc. </a:t>
            </a:r>
          </a:p>
          <a:p>
            <a:endParaRPr lang="en-IN" dirty="0"/>
          </a:p>
        </p:txBody>
      </p:sp>
    </p:spTree>
    <p:extLst>
      <p:ext uri="{BB962C8B-B14F-4D97-AF65-F5344CB8AC3E}">
        <p14:creationId xmlns:p14="http://schemas.microsoft.com/office/powerpoint/2010/main" val="360345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2734-B9F0-3F6D-6F04-D474A4292AB6}"/>
              </a:ext>
            </a:extLst>
          </p:cNvPr>
          <p:cNvSpPr>
            <a:spLocks noGrp="1"/>
          </p:cNvSpPr>
          <p:nvPr>
            <p:ph type="title"/>
          </p:nvPr>
        </p:nvSpPr>
        <p:spPr>
          <a:xfrm>
            <a:off x="1337186" y="904568"/>
            <a:ext cx="9271819" cy="580102"/>
          </a:xfrm>
        </p:spPr>
        <p:txBody>
          <a:bodyPr>
            <a:normAutofit fontScale="90000"/>
          </a:bodyPr>
          <a:lstStyle/>
          <a:p>
            <a:r>
              <a:rPr lang="en-IN" sz="2800" i="1" u="sng" dirty="0"/>
              <a:t>Execution</a:t>
            </a:r>
            <a:r>
              <a:rPr lang="en-IN" sz="2800" dirty="0"/>
              <a:t> : To get the Bus Route Name and Route Link </a:t>
            </a:r>
            <a:br>
              <a:rPr lang="en-IN" sz="2800" dirty="0"/>
            </a:br>
            <a:endParaRPr lang="en-IN" sz="2800" dirty="0"/>
          </a:p>
        </p:txBody>
      </p:sp>
      <p:sp>
        <p:nvSpPr>
          <p:cNvPr id="3" name="Content Placeholder 2">
            <a:extLst>
              <a:ext uri="{FF2B5EF4-FFF2-40B4-BE49-F238E27FC236}">
                <a16:creationId xmlns:a16="http://schemas.microsoft.com/office/drawing/2014/main" id="{57D9FB00-9004-CFEB-F24E-109B1D7A687C}"/>
              </a:ext>
            </a:extLst>
          </p:cNvPr>
          <p:cNvSpPr>
            <a:spLocks noGrp="1"/>
          </p:cNvSpPr>
          <p:nvPr>
            <p:ph idx="1"/>
          </p:nvPr>
        </p:nvSpPr>
        <p:spPr>
          <a:xfrm>
            <a:off x="68826" y="2251587"/>
            <a:ext cx="11985522" cy="4227872"/>
          </a:xfrm>
        </p:spPr>
        <p:txBody>
          <a:bodyPr>
            <a:normAutofit fontScale="92500" lnSpcReduction="10000"/>
          </a:bodyPr>
          <a:lstStyle/>
          <a:p>
            <a:r>
              <a:rPr lang="en-US" dirty="0"/>
              <a:t>Need to create empty list to store the </a:t>
            </a:r>
            <a:r>
              <a:rPr lang="en-US" dirty="0">
                <a:solidFill>
                  <a:srgbClr val="FF0000"/>
                </a:solidFill>
              </a:rPr>
              <a:t>route name</a:t>
            </a:r>
            <a:r>
              <a:rPr lang="en-US" dirty="0"/>
              <a:t> and </a:t>
            </a:r>
            <a:r>
              <a:rPr lang="en-US" dirty="0">
                <a:solidFill>
                  <a:srgbClr val="FF0000"/>
                </a:solidFill>
              </a:rPr>
              <a:t>route link</a:t>
            </a:r>
            <a:r>
              <a:rPr lang="en-US" dirty="0"/>
              <a:t> , this route link is used for future purposes.</a:t>
            </a:r>
          </a:p>
          <a:p>
            <a:r>
              <a:rPr lang="en-US" dirty="0" err="1">
                <a:solidFill>
                  <a:srgbClr val="FF0000"/>
                </a:solidFill>
              </a:rPr>
              <a:t>driver.get</a:t>
            </a:r>
            <a:r>
              <a:rPr lang="en-US" dirty="0">
                <a:solidFill>
                  <a:srgbClr val="FF0000"/>
                </a:solidFill>
              </a:rPr>
              <a:t>()</a:t>
            </a:r>
            <a:r>
              <a:rPr lang="en-US" dirty="0"/>
              <a:t> method opens the specific URL , </a:t>
            </a:r>
            <a:r>
              <a:rPr lang="en-US" dirty="0" err="1">
                <a:solidFill>
                  <a:srgbClr val="FF0000"/>
                </a:solidFill>
              </a:rPr>
              <a:t>time.sleep</a:t>
            </a:r>
            <a:r>
              <a:rPr lang="en-US" dirty="0">
                <a:solidFill>
                  <a:srgbClr val="FF0000"/>
                </a:solidFill>
              </a:rPr>
              <a:t>()</a:t>
            </a:r>
            <a:r>
              <a:rPr lang="en-US" dirty="0"/>
              <a:t> this function is used to pause the page execution to the specified time , </a:t>
            </a:r>
            <a:r>
              <a:rPr lang="en-US" dirty="0" err="1">
                <a:solidFill>
                  <a:srgbClr val="FF0000"/>
                </a:solidFill>
              </a:rPr>
              <a:t>driver.maximize_window</a:t>
            </a:r>
            <a:r>
              <a:rPr lang="en-US" dirty="0"/>
              <a:t> function is used to maximize the browser and last </a:t>
            </a:r>
            <a:r>
              <a:rPr lang="en-US" dirty="0" err="1">
                <a:solidFill>
                  <a:srgbClr val="FF0000"/>
                </a:solidFill>
              </a:rPr>
              <a:t>webdriverWait</a:t>
            </a:r>
            <a:r>
              <a:rPr lang="en-US" dirty="0"/>
              <a:t> is used to make the browser wait until the specific operation is being done .</a:t>
            </a:r>
          </a:p>
          <a:p>
            <a:r>
              <a:rPr lang="en-US" dirty="0" err="1">
                <a:solidFill>
                  <a:srgbClr val="FF0000"/>
                </a:solidFill>
              </a:rPr>
              <a:t>Page_number</a:t>
            </a:r>
            <a:r>
              <a:rPr lang="en-US" dirty="0">
                <a:solidFill>
                  <a:srgbClr val="FF0000"/>
                </a:solidFill>
              </a:rPr>
              <a:t> = 1</a:t>
            </a:r>
            <a:r>
              <a:rPr lang="en-US" dirty="0"/>
              <a:t> , this variable keeps track of the current page that is being scraped, now for scraping we use </a:t>
            </a:r>
            <a:r>
              <a:rPr lang="en-US" dirty="0">
                <a:solidFill>
                  <a:srgbClr val="FF0000"/>
                </a:solidFill>
              </a:rPr>
              <a:t>while loop</a:t>
            </a:r>
            <a:r>
              <a:rPr lang="en-US" dirty="0"/>
              <a:t> which runs infinitely until the condition is met or break and then  by using the  </a:t>
            </a:r>
            <a:r>
              <a:rPr lang="en-US" dirty="0" err="1">
                <a:solidFill>
                  <a:srgbClr val="FF0000"/>
                </a:solidFill>
              </a:rPr>
              <a:t>driver.find_elements</a:t>
            </a:r>
            <a:r>
              <a:rPr lang="en-US" dirty="0">
                <a:solidFill>
                  <a:srgbClr val="FF0000"/>
                </a:solidFill>
              </a:rPr>
              <a:t>(</a:t>
            </a:r>
            <a:r>
              <a:rPr lang="en-US" dirty="0" err="1">
                <a:solidFill>
                  <a:srgbClr val="FF0000"/>
                </a:solidFill>
              </a:rPr>
              <a:t>By.XPATH</a:t>
            </a:r>
            <a:r>
              <a:rPr lang="en-US" dirty="0">
                <a:solidFill>
                  <a:srgbClr val="FF0000"/>
                </a:solidFill>
              </a:rPr>
              <a:t>, path)</a:t>
            </a:r>
            <a:r>
              <a:rPr lang="en-US" dirty="0"/>
              <a:t> which finds all the elements matching the specified </a:t>
            </a:r>
            <a:r>
              <a:rPr lang="en-US" dirty="0" err="1">
                <a:solidFill>
                  <a:srgbClr val="FF0000"/>
                </a:solidFill>
              </a:rPr>
              <a:t>Xpath</a:t>
            </a:r>
            <a:endParaRPr lang="en-US" dirty="0">
              <a:solidFill>
                <a:srgbClr val="FF0000"/>
              </a:solidFill>
            </a:endParaRPr>
          </a:p>
          <a:p>
            <a:r>
              <a:rPr lang="en-US" i="1" u="sng" dirty="0"/>
              <a:t>Iteration process to fetch the route name and route link </a:t>
            </a:r>
            <a:r>
              <a:rPr lang="en-US" dirty="0"/>
              <a:t>:</a:t>
            </a:r>
          </a:p>
          <a:p>
            <a:r>
              <a:rPr lang="en-US" dirty="0">
                <a:solidFill>
                  <a:srgbClr val="FF0000"/>
                </a:solidFill>
              </a:rPr>
              <a:t>for route in paths:</a:t>
            </a:r>
          </a:p>
          <a:p>
            <a:r>
              <a:rPr lang="en-US" dirty="0" err="1">
                <a:solidFill>
                  <a:srgbClr val="FF0000"/>
                </a:solidFill>
              </a:rPr>
              <a:t>routes.append</a:t>
            </a:r>
            <a:r>
              <a:rPr lang="en-US" dirty="0">
                <a:solidFill>
                  <a:srgbClr val="FF0000"/>
                </a:solidFill>
              </a:rPr>
              <a:t>(</a:t>
            </a:r>
            <a:r>
              <a:rPr lang="en-US" dirty="0" err="1">
                <a:solidFill>
                  <a:srgbClr val="FF0000"/>
                </a:solidFill>
              </a:rPr>
              <a:t>route.text</a:t>
            </a:r>
            <a:r>
              <a:rPr lang="en-US" dirty="0">
                <a:solidFill>
                  <a:srgbClr val="FF0000"/>
                </a:solidFill>
              </a:rPr>
              <a:t>)</a:t>
            </a:r>
          </a:p>
          <a:p>
            <a:r>
              <a:rPr lang="en-US" dirty="0" err="1">
                <a:solidFill>
                  <a:srgbClr val="FF0000"/>
                </a:solidFill>
              </a:rPr>
              <a:t>route_links.append</a:t>
            </a:r>
            <a:r>
              <a:rPr lang="en-US" dirty="0">
                <a:solidFill>
                  <a:srgbClr val="FF0000"/>
                </a:solidFill>
              </a:rPr>
              <a:t>(</a:t>
            </a:r>
            <a:r>
              <a:rPr lang="en-US" dirty="0" err="1">
                <a:solidFill>
                  <a:srgbClr val="FF0000"/>
                </a:solidFill>
              </a:rPr>
              <a:t>route.get_attribute</a:t>
            </a:r>
            <a:r>
              <a:rPr lang="en-US" dirty="0">
                <a:solidFill>
                  <a:srgbClr val="FF0000"/>
                </a:solidFill>
              </a:rPr>
              <a:t>("</a:t>
            </a:r>
            <a:r>
              <a:rPr lang="en-US" dirty="0" err="1">
                <a:solidFill>
                  <a:srgbClr val="FF0000"/>
                </a:solidFill>
              </a:rPr>
              <a:t>href</a:t>
            </a:r>
            <a:r>
              <a:rPr lang="en-US" dirty="0">
                <a:solidFill>
                  <a:srgbClr val="FF0000"/>
                </a:solidFill>
              </a:rPr>
              <a:t>")) </a:t>
            </a:r>
          </a:p>
          <a:p>
            <a:r>
              <a:rPr lang="en-US" dirty="0"/>
              <a:t>This loop iterates through the given path and stores the visible text of each route to the routes list and their URL to route links</a:t>
            </a:r>
            <a:endParaRPr lang="en-IN" dirty="0"/>
          </a:p>
        </p:txBody>
      </p:sp>
    </p:spTree>
    <p:extLst>
      <p:ext uri="{BB962C8B-B14F-4D97-AF65-F5344CB8AC3E}">
        <p14:creationId xmlns:p14="http://schemas.microsoft.com/office/powerpoint/2010/main" val="28699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FCDB-6BB0-F37A-38F7-F7E7084DB77F}"/>
              </a:ext>
            </a:extLst>
          </p:cNvPr>
          <p:cNvSpPr>
            <a:spLocks noGrp="1"/>
          </p:cNvSpPr>
          <p:nvPr>
            <p:ph type="title"/>
          </p:nvPr>
        </p:nvSpPr>
        <p:spPr>
          <a:xfrm>
            <a:off x="1258528" y="835742"/>
            <a:ext cx="8849033" cy="875070"/>
          </a:xfrm>
        </p:spPr>
        <p:txBody>
          <a:bodyPr>
            <a:normAutofit fontScale="90000"/>
          </a:bodyPr>
          <a:lstStyle/>
          <a:p>
            <a:r>
              <a:rPr lang="en-US" sz="2700" i="1" u="sng" dirty="0"/>
              <a:t>Page scrolling and next page button clicking are done using the following line of codes </a:t>
            </a:r>
            <a:r>
              <a:rPr lang="en-US" sz="3100" i="1" dirty="0"/>
              <a:t>:</a:t>
            </a:r>
            <a:br>
              <a:rPr lang="en-US" dirty="0"/>
            </a:br>
            <a:endParaRPr lang="en-IN" dirty="0"/>
          </a:p>
        </p:txBody>
      </p:sp>
      <p:sp>
        <p:nvSpPr>
          <p:cNvPr id="3" name="Content Placeholder 2">
            <a:extLst>
              <a:ext uri="{FF2B5EF4-FFF2-40B4-BE49-F238E27FC236}">
                <a16:creationId xmlns:a16="http://schemas.microsoft.com/office/drawing/2014/main" id="{7F318755-502A-242C-5573-AC11BB8DFAEA}"/>
              </a:ext>
            </a:extLst>
          </p:cNvPr>
          <p:cNvSpPr>
            <a:spLocks noGrp="1"/>
          </p:cNvSpPr>
          <p:nvPr>
            <p:ph idx="1"/>
          </p:nvPr>
        </p:nvSpPr>
        <p:spPr>
          <a:xfrm>
            <a:off x="226141" y="2349910"/>
            <a:ext cx="11867535" cy="4286863"/>
          </a:xfrm>
        </p:spPr>
        <p:txBody>
          <a:bodyPr>
            <a:normAutofit/>
          </a:bodyPr>
          <a:lstStyle/>
          <a:p>
            <a:r>
              <a:rPr lang="en-US" dirty="0">
                <a:solidFill>
                  <a:srgbClr val="FF0000"/>
                </a:solidFill>
              </a:rPr>
              <a:t>pagination</a:t>
            </a:r>
            <a:r>
              <a:rPr lang="en-US" dirty="0"/>
              <a:t> = </a:t>
            </a:r>
            <a:r>
              <a:rPr lang="en-US" dirty="0" err="1">
                <a:solidFill>
                  <a:srgbClr val="FF0000"/>
                </a:solidFill>
              </a:rPr>
              <a:t>wait.until</a:t>
            </a:r>
            <a:r>
              <a:rPr lang="en-US" dirty="0">
                <a:solidFill>
                  <a:srgbClr val="FF0000"/>
                </a:solidFill>
              </a:rPr>
              <a:t>(</a:t>
            </a:r>
            <a:r>
              <a:rPr lang="en-US" dirty="0" err="1">
                <a:solidFill>
                  <a:srgbClr val="FF0000"/>
                </a:solidFill>
              </a:rPr>
              <a:t>EC.presence_of_element_located</a:t>
            </a:r>
            <a:r>
              <a:rPr lang="en-US" dirty="0">
                <a:solidFill>
                  <a:srgbClr val="FF0000"/>
                </a:solidFill>
              </a:rPr>
              <a:t>((</a:t>
            </a:r>
            <a:r>
              <a:rPr lang="en-US" dirty="0" err="1">
                <a:solidFill>
                  <a:srgbClr val="FF0000"/>
                </a:solidFill>
              </a:rPr>
              <a:t>By.XPATH</a:t>
            </a:r>
            <a:r>
              <a:rPr lang="en-US" dirty="0">
                <a:solidFill>
                  <a:srgbClr val="FF0000"/>
                </a:solidFill>
              </a:rPr>
              <a:t>, '//*[@class="DC_117_paginationTable"]')))</a:t>
            </a:r>
            <a:r>
              <a:rPr lang="en-US" dirty="0"/>
              <a:t> - in this line we use the wait function to wait until the mentioned </a:t>
            </a:r>
            <a:r>
              <a:rPr lang="en-US" dirty="0" err="1"/>
              <a:t>Xpath</a:t>
            </a:r>
            <a:r>
              <a:rPr lang="en-US" dirty="0"/>
              <a:t> is located , inside which we have given the complete pagination table </a:t>
            </a:r>
            <a:r>
              <a:rPr lang="en-US" dirty="0" err="1"/>
              <a:t>xpath</a:t>
            </a:r>
            <a:endParaRPr lang="en-US" dirty="0"/>
          </a:p>
          <a:p>
            <a:r>
              <a:rPr lang="en-US" dirty="0" err="1">
                <a:solidFill>
                  <a:srgbClr val="FF0000"/>
                </a:solidFill>
              </a:rPr>
              <a:t>next_page_number</a:t>
            </a:r>
            <a:r>
              <a:rPr lang="en-US" dirty="0">
                <a:solidFill>
                  <a:srgbClr val="FF0000"/>
                </a:solidFill>
              </a:rPr>
              <a:t> = </a:t>
            </a:r>
            <a:r>
              <a:rPr lang="en-US" dirty="0" err="1">
                <a:solidFill>
                  <a:srgbClr val="FF0000"/>
                </a:solidFill>
              </a:rPr>
              <a:t>pagination.find_element</a:t>
            </a:r>
            <a:r>
              <a:rPr lang="en-US" dirty="0">
                <a:solidFill>
                  <a:srgbClr val="FF0000"/>
                </a:solidFill>
              </a:rPr>
              <a:t>(</a:t>
            </a:r>
            <a:r>
              <a:rPr lang="en-US" dirty="0" err="1">
                <a:solidFill>
                  <a:srgbClr val="FF0000"/>
                </a:solidFill>
              </a:rPr>
              <a:t>By.XPATH</a:t>
            </a:r>
            <a:r>
              <a:rPr lang="en-US" dirty="0">
                <a:solidFill>
                  <a:srgbClr val="FF0000"/>
                </a:solidFill>
              </a:rPr>
              <a:t>, f'.//div[text()="{</a:t>
            </a:r>
            <a:r>
              <a:rPr lang="en-US" dirty="0" err="1">
                <a:solidFill>
                  <a:srgbClr val="FF0000"/>
                </a:solidFill>
              </a:rPr>
              <a:t>page_number</a:t>
            </a:r>
            <a:r>
              <a:rPr lang="en-US" dirty="0">
                <a:solidFill>
                  <a:srgbClr val="FF0000"/>
                </a:solidFill>
              </a:rPr>
              <a:t> + 1}"]')</a:t>
            </a:r>
            <a:r>
              <a:rPr lang="en-US" dirty="0"/>
              <a:t> in this line ,  we specify a formatted string that constructs an XPath expression dynamically and allowing the insertion of variables within curly braces {}.</a:t>
            </a:r>
          </a:p>
          <a:p>
            <a:r>
              <a:rPr lang="en-US" dirty="0" err="1">
                <a:solidFill>
                  <a:srgbClr val="FF0000"/>
                </a:solidFill>
              </a:rPr>
              <a:t>driver.execute_script</a:t>
            </a:r>
            <a:r>
              <a:rPr lang="en-US" dirty="0">
                <a:solidFill>
                  <a:srgbClr val="FF0000"/>
                </a:solidFill>
              </a:rPr>
              <a:t>("arguments[0].</a:t>
            </a:r>
            <a:r>
              <a:rPr lang="en-US" dirty="0" err="1">
                <a:solidFill>
                  <a:srgbClr val="FF0000"/>
                </a:solidFill>
              </a:rPr>
              <a:t>scrollIntoView</a:t>
            </a:r>
            <a:r>
              <a:rPr lang="en-US" dirty="0">
                <a:solidFill>
                  <a:srgbClr val="FF0000"/>
                </a:solidFill>
              </a:rPr>
              <a:t>(true);", </a:t>
            </a:r>
            <a:r>
              <a:rPr lang="en-US" dirty="0" err="1">
                <a:solidFill>
                  <a:srgbClr val="FF0000"/>
                </a:solidFill>
              </a:rPr>
              <a:t>next_page_number</a:t>
            </a:r>
            <a:r>
              <a:rPr lang="en-US" dirty="0">
                <a:solidFill>
                  <a:srgbClr val="FF0000"/>
                </a:solidFill>
              </a:rPr>
              <a:t>)</a:t>
            </a:r>
            <a:r>
              <a:rPr lang="en-US" dirty="0"/>
              <a:t> : This line uses </a:t>
            </a:r>
            <a:r>
              <a:rPr lang="en-US" dirty="0">
                <a:solidFill>
                  <a:srgbClr val="FF0000"/>
                </a:solidFill>
              </a:rPr>
              <a:t>JavaScript</a:t>
            </a:r>
            <a:r>
              <a:rPr lang="en-US" dirty="0"/>
              <a:t> to scroll the browser view so that the next page number element is visible on the screen. This is important because sometimes elements that are not in view cannot be interacted with. </a:t>
            </a:r>
            <a:r>
              <a:rPr lang="en-US" dirty="0">
                <a:solidFill>
                  <a:srgbClr val="FF0000"/>
                </a:solidFill>
              </a:rPr>
              <a:t>arguments[0]</a:t>
            </a:r>
            <a:r>
              <a:rPr lang="en-US" dirty="0"/>
              <a:t>: Refers to the first argument passed to the script, which in this case is next page number.</a:t>
            </a:r>
          </a:p>
          <a:p>
            <a:r>
              <a:rPr lang="en-US" dirty="0">
                <a:solidFill>
                  <a:srgbClr val="FF0000"/>
                </a:solidFill>
              </a:rPr>
              <a:t>actions = </a:t>
            </a:r>
            <a:r>
              <a:rPr lang="en-US" dirty="0" err="1">
                <a:solidFill>
                  <a:srgbClr val="FF0000"/>
                </a:solidFill>
              </a:rPr>
              <a:t>ActionChains</a:t>
            </a:r>
            <a:r>
              <a:rPr lang="en-US" dirty="0">
                <a:solidFill>
                  <a:srgbClr val="FF0000"/>
                </a:solidFill>
              </a:rPr>
              <a:t>(driver) </a:t>
            </a:r>
            <a:r>
              <a:rPr lang="en-US" dirty="0">
                <a:solidFill>
                  <a:schemeClr val="tx1">
                    <a:lumMod val="75000"/>
                    <a:lumOff val="25000"/>
                  </a:schemeClr>
                </a:solidFill>
              </a:rPr>
              <a:t>and</a:t>
            </a:r>
            <a:r>
              <a:rPr lang="en-US" dirty="0">
                <a:solidFill>
                  <a:srgbClr val="FF0000"/>
                </a:solidFill>
              </a:rPr>
              <a:t> </a:t>
            </a:r>
            <a:r>
              <a:rPr lang="en-US" dirty="0" err="1">
                <a:solidFill>
                  <a:srgbClr val="FF0000"/>
                </a:solidFill>
              </a:rPr>
              <a:t>actions.move_to_element</a:t>
            </a:r>
            <a:r>
              <a:rPr lang="en-US" dirty="0">
                <a:solidFill>
                  <a:srgbClr val="FF0000"/>
                </a:solidFill>
              </a:rPr>
              <a:t>(</a:t>
            </a:r>
            <a:r>
              <a:rPr lang="en-US" dirty="0" err="1">
                <a:solidFill>
                  <a:srgbClr val="FF0000"/>
                </a:solidFill>
              </a:rPr>
              <a:t>next_page_number</a:t>
            </a:r>
            <a:r>
              <a:rPr lang="en-US" dirty="0">
                <a:solidFill>
                  <a:srgbClr val="FF0000"/>
                </a:solidFill>
              </a:rPr>
              <a:t>).click().perform() </a:t>
            </a:r>
            <a:r>
              <a:rPr lang="en-US" dirty="0"/>
              <a:t>This line tells the script to move the mouse cursor to the </a:t>
            </a:r>
            <a:r>
              <a:rPr lang="en-US" dirty="0" err="1"/>
              <a:t>next_page_number</a:t>
            </a:r>
            <a:r>
              <a:rPr lang="en-US" dirty="0"/>
              <a:t> element and then perform a click on it. And then we increment the page number</a:t>
            </a:r>
            <a:endParaRPr lang="en-IN" dirty="0"/>
          </a:p>
        </p:txBody>
      </p:sp>
    </p:spTree>
    <p:extLst>
      <p:ext uri="{BB962C8B-B14F-4D97-AF65-F5344CB8AC3E}">
        <p14:creationId xmlns:p14="http://schemas.microsoft.com/office/powerpoint/2010/main" val="383376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8FC9-238F-DE83-8668-A2374220E248}"/>
              </a:ext>
            </a:extLst>
          </p:cNvPr>
          <p:cNvSpPr>
            <a:spLocks noGrp="1"/>
          </p:cNvSpPr>
          <p:nvPr>
            <p:ph type="title"/>
          </p:nvPr>
        </p:nvSpPr>
        <p:spPr>
          <a:xfrm>
            <a:off x="1622323" y="855406"/>
            <a:ext cx="9134167" cy="963561"/>
          </a:xfrm>
        </p:spPr>
        <p:txBody>
          <a:bodyPr>
            <a:normAutofit/>
          </a:bodyPr>
          <a:lstStyle/>
          <a:p>
            <a:r>
              <a:rPr lang="en-IN" sz="2400" i="1" u="sng" dirty="0"/>
              <a:t>WHEN WHILE LOOP WILL STOP ?, FUNCTION CALLING AND FOR LOOP WITH ZIP FUNCTION</a:t>
            </a:r>
          </a:p>
        </p:txBody>
      </p:sp>
      <p:sp>
        <p:nvSpPr>
          <p:cNvPr id="3" name="Content Placeholder 2">
            <a:extLst>
              <a:ext uri="{FF2B5EF4-FFF2-40B4-BE49-F238E27FC236}">
                <a16:creationId xmlns:a16="http://schemas.microsoft.com/office/drawing/2014/main" id="{5F9489A9-35BC-8506-E6D9-82FF017D0EFE}"/>
              </a:ext>
            </a:extLst>
          </p:cNvPr>
          <p:cNvSpPr>
            <a:spLocks noGrp="1"/>
          </p:cNvSpPr>
          <p:nvPr>
            <p:ph idx="1"/>
          </p:nvPr>
        </p:nvSpPr>
        <p:spPr>
          <a:xfrm>
            <a:off x="265471" y="2497393"/>
            <a:ext cx="11798710" cy="4272115"/>
          </a:xfrm>
        </p:spPr>
        <p:txBody>
          <a:bodyPr>
            <a:normAutofit/>
          </a:bodyPr>
          <a:lstStyle/>
          <a:p>
            <a:r>
              <a:rPr lang="en-US" dirty="0"/>
              <a:t>While loop will stop when The next page number is not found or when </a:t>
            </a:r>
            <a:r>
              <a:rPr lang="en-US" dirty="0" err="1"/>
              <a:t>NoSuchElementException</a:t>
            </a:r>
            <a:r>
              <a:rPr lang="en-US" dirty="0"/>
              <a:t>, </a:t>
            </a:r>
            <a:r>
              <a:rPr lang="en-US" dirty="0" err="1"/>
              <a:t>TimeoutException</a:t>
            </a:r>
            <a:r>
              <a:rPr lang="en-US" dirty="0"/>
              <a:t>, or any other exception is raised and caught. Both </a:t>
            </a:r>
            <a:r>
              <a:rPr lang="en-US" dirty="0" err="1">
                <a:solidFill>
                  <a:srgbClr val="FF0000"/>
                </a:solidFill>
              </a:rPr>
              <a:t>NoSuchElementException</a:t>
            </a:r>
            <a:r>
              <a:rPr lang="en-US" dirty="0"/>
              <a:t> and </a:t>
            </a:r>
            <a:r>
              <a:rPr lang="en-US" dirty="0" err="1">
                <a:solidFill>
                  <a:srgbClr val="FF0000"/>
                </a:solidFill>
              </a:rPr>
              <a:t>TimeoutException</a:t>
            </a:r>
            <a:r>
              <a:rPr lang="en-US" dirty="0"/>
              <a:t> are exceptions that can occur when using Selenium for web automation and scraping</a:t>
            </a:r>
          </a:p>
          <a:p>
            <a:r>
              <a:rPr lang="en-US" dirty="0"/>
              <a:t>Function calling is placed inside a </a:t>
            </a:r>
            <a:r>
              <a:rPr lang="en-US" dirty="0">
                <a:solidFill>
                  <a:srgbClr val="FF0000"/>
                </a:solidFill>
              </a:rPr>
              <a:t>Try block </a:t>
            </a:r>
            <a:r>
              <a:rPr lang="en-US" dirty="0"/>
              <a:t>, this is to handle the exceptional error cases in a easy way whether it is based on timeout or on elements not found . Regardless of whether an error occurred, the browser will still close cleanly because of the </a:t>
            </a:r>
            <a:r>
              <a:rPr lang="en-US" dirty="0" err="1">
                <a:solidFill>
                  <a:srgbClr val="FF0000"/>
                </a:solidFill>
              </a:rPr>
              <a:t>driver.quit</a:t>
            </a:r>
            <a:r>
              <a:rPr lang="en-US" dirty="0">
                <a:solidFill>
                  <a:srgbClr val="FF0000"/>
                </a:solidFill>
              </a:rPr>
              <a:t>()</a:t>
            </a:r>
            <a:r>
              <a:rPr lang="en-US" dirty="0"/>
              <a:t> call in the finally block.</a:t>
            </a:r>
          </a:p>
          <a:p>
            <a:r>
              <a:rPr lang="en-US" dirty="0">
                <a:solidFill>
                  <a:srgbClr val="FF0000"/>
                </a:solidFill>
              </a:rPr>
              <a:t>for </a:t>
            </a:r>
            <a:r>
              <a:rPr lang="en-US" dirty="0" err="1">
                <a:solidFill>
                  <a:srgbClr val="FF0000"/>
                </a:solidFill>
              </a:rPr>
              <a:t>route_name</a:t>
            </a:r>
            <a:r>
              <a:rPr lang="en-US" dirty="0">
                <a:solidFill>
                  <a:srgbClr val="FF0000"/>
                </a:solidFill>
              </a:rPr>
              <a:t>, </a:t>
            </a:r>
            <a:r>
              <a:rPr lang="en-US" dirty="0" err="1">
                <a:solidFill>
                  <a:srgbClr val="FF0000"/>
                </a:solidFill>
              </a:rPr>
              <a:t>route_link</a:t>
            </a:r>
            <a:r>
              <a:rPr lang="en-US" dirty="0">
                <a:solidFill>
                  <a:srgbClr val="FF0000"/>
                </a:solidFill>
              </a:rPr>
              <a:t> in zip(routes, </a:t>
            </a:r>
            <a:r>
              <a:rPr lang="en-US" dirty="0" err="1">
                <a:solidFill>
                  <a:srgbClr val="FF0000"/>
                </a:solidFill>
              </a:rPr>
              <a:t>route_links</a:t>
            </a:r>
            <a:r>
              <a:rPr lang="en-US" dirty="0">
                <a:solidFill>
                  <a:srgbClr val="FF0000"/>
                </a:solidFill>
              </a:rPr>
              <a:t>) ,  print(</a:t>
            </a:r>
            <a:r>
              <a:rPr lang="en-US" dirty="0" err="1">
                <a:solidFill>
                  <a:srgbClr val="FF0000"/>
                </a:solidFill>
              </a:rPr>
              <a:t>f"Route</a:t>
            </a:r>
            <a:r>
              <a:rPr lang="en-US" dirty="0">
                <a:solidFill>
                  <a:srgbClr val="FF0000"/>
                </a:solidFill>
              </a:rPr>
              <a:t> Name: {</a:t>
            </a:r>
            <a:r>
              <a:rPr lang="en-US" dirty="0" err="1">
                <a:solidFill>
                  <a:srgbClr val="FF0000"/>
                </a:solidFill>
              </a:rPr>
              <a:t>route_name</a:t>
            </a:r>
            <a:r>
              <a:rPr lang="en-US" dirty="0">
                <a:solidFill>
                  <a:srgbClr val="FF0000"/>
                </a:solidFill>
              </a:rPr>
              <a:t>}, Route Link: {</a:t>
            </a:r>
            <a:r>
              <a:rPr lang="en-US" dirty="0" err="1">
                <a:solidFill>
                  <a:srgbClr val="FF0000"/>
                </a:solidFill>
              </a:rPr>
              <a:t>route_link</a:t>
            </a:r>
            <a:r>
              <a:rPr lang="en-US" dirty="0">
                <a:solidFill>
                  <a:srgbClr val="FF0000"/>
                </a:solidFill>
              </a:rPr>
              <a:t>}")</a:t>
            </a:r>
          </a:p>
          <a:p>
            <a:r>
              <a:rPr lang="en-US" dirty="0"/>
              <a:t>The </a:t>
            </a:r>
            <a:r>
              <a:rPr lang="en-US" dirty="0">
                <a:solidFill>
                  <a:srgbClr val="FF0000"/>
                </a:solidFill>
              </a:rPr>
              <a:t>zip() function </a:t>
            </a:r>
            <a:r>
              <a:rPr lang="en-US" dirty="0"/>
              <a:t>takes two (or more) </a:t>
            </a:r>
            <a:r>
              <a:rPr lang="en-US" dirty="0" err="1"/>
              <a:t>iterables</a:t>
            </a:r>
            <a:r>
              <a:rPr lang="en-US" dirty="0"/>
              <a:t> (in this case, routes and </a:t>
            </a:r>
            <a:r>
              <a:rPr lang="en-US" dirty="0" err="1"/>
              <a:t>route_links</a:t>
            </a:r>
            <a:r>
              <a:rPr lang="en-US" dirty="0"/>
              <a:t>) and combines them into pairs (tuples). Producing the result as Route 1 : Route 1 link and so on,,</a:t>
            </a:r>
          </a:p>
          <a:p>
            <a:endParaRPr lang="en-IN" dirty="0"/>
          </a:p>
        </p:txBody>
      </p:sp>
    </p:spTree>
    <p:extLst>
      <p:ext uri="{BB962C8B-B14F-4D97-AF65-F5344CB8AC3E}">
        <p14:creationId xmlns:p14="http://schemas.microsoft.com/office/powerpoint/2010/main" val="876103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1560</TotalTime>
  <Words>2426</Words>
  <Application>Microsoft Office PowerPoint</Application>
  <PresentationFormat>Widescreen</PresentationFormat>
  <Paragraphs>100</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REDBUS DATA SCRAPING WITH SELENIUM &amp; DYNAMIC FILTERING USING STREAMLIT</vt:lpstr>
      <vt:lpstr>SELENIUM </vt:lpstr>
      <vt:lpstr>PYTHON</vt:lpstr>
      <vt:lpstr>SQL - Structured Query Language</vt:lpstr>
      <vt:lpstr>STREAMLIT</vt:lpstr>
      <vt:lpstr>PROJECT WORKFLOW </vt:lpstr>
      <vt:lpstr>Execution : To get the Bus Route Name and Route Link  </vt:lpstr>
      <vt:lpstr>Page scrolling and next page button clicking are done using the following line of codes : </vt:lpstr>
      <vt:lpstr>WHEN WHILE LOOP WILL STOP ?, FUNCTION CALLING AND FOR LOOP WITH ZIP FUNCTION</vt:lpstr>
      <vt:lpstr>BUS RELATED COMPLETE INFORMATION</vt:lpstr>
      <vt:lpstr>Hide Buses Button Clicking </vt:lpstr>
      <vt:lpstr>SQL - Python Integration </vt:lpstr>
      <vt:lpstr>Data Cleaning Continuation</vt:lpstr>
      <vt:lpstr>Stream lit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Steve</dc:creator>
  <cp:lastModifiedBy>Joseph Steve</cp:lastModifiedBy>
  <cp:revision>1</cp:revision>
  <dcterms:created xsi:type="dcterms:W3CDTF">2024-09-25T17:55:02Z</dcterms:created>
  <dcterms:modified xsi:type="dcterms:W3CDTF">2024-09-26T19:55:33Z</dcterms:modified>
</cp:coreProperties>
</file>