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3" r:id="rId3"/>
    <p:sldId id="262" r:id="rId4"/>
    <p:sldId id="267" r:id="rId5"/>
    <p:sldId id="264" r:id="rId6"/>
    <p:sldId id="265" r:id="rId7"/>
    <p:sldId id="268" r:id="rId8"/>
    <p:sldId id="266" r:id="rId9"/>
    <p:sldId id="269" r:id="rId10"/>
    <p:sldId id="270" r:id="rId11"/>
    <p:sldId id="271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FF40FF"/>
    <a:srgbClr val="C9E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79133"/>
  </p:normalViewPr>
  <p:slideViewPr>
    <p:cSldViewPr snapToGrid="0" showGuides="1">
      <p:cViewPr varScale="1">
        <p:scale>
          <a:sx n="91" d="100"/>
          <a:sy n="91" d="100"/>
        </p:scale>
        <p:origin x="208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4A336-C69E-4714-9C77-EDF27533E981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E4B67-FCD3-4532-BCA6-DE877EA71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69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14085-1836-4067-BF05-EE1CEA907A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54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27DC7C-EA85-41EA-BE8E-3BC04B9579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636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E4B67-FCD3-4532-BCA6-DE877EA7182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945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lots for each idea</a:t>
            </a:r>
          </a:p>
          <a:p>
            <a:r>
              <a:rPr lang="en-US" dirty="0"/>
              <a:t>Each group chooses 4 concepts</a:t>
            </a:r>
          </a:p>
          <a:p>
            <a:r>
              <a:rPr lang="en-US" dirty="0"/>
              <a:t>Group discussion (3 mins)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E4B67-FCD3-4532-BCA6-DE877EA7182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320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47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90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06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838200" y="1624013"/>
            <a:ext cx="10515600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2">
                    <a:lumMod val="0"/>
                    <a:lumOff val="100000"/>
                  </a:schemeClr>
                </a:gs>
                <a:gs pos="83375">
                  <a:srgbClr val="F5E2E4"/>
                </a:gs>
                <a:gs pos="66750">
                  <a:srgbClr val="EBC4C9"/>
                </a:gs>
                <a:gs pos="45500">
                  <a:srgbClr val="D78992"/>
                </a:gs>
                <a:gs pos="3000">
                  <a:srgbClr val="AE1324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图片 7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47855" y="60545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47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838200" y="1624013"/>
            <a:ext cx="10515600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2">
                    <a:lumMod val="0"/>
                    <a:lumOff val="100000"/>
                  </a:schemeClr>
                </a:gs>
                <a:gs pos="83375">
                  <a:srgbClr val="F5E2E4"/>
                </a:gs>
                <a:gs pos="66750">
                  <a:srgbClr val="EBC4C9"/>
                </a:gs>
                <a:gs pos="45500">
                  <a:srgbClr val="D78992"/>
                </a:gs>
                <a:gs pos="3000">
                  <a:srgbClr val="AE1324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图片 6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47855" y="60545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51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59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43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1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92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40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C10CD-CE84-4E2B-BABD-39448864A424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81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4.jpe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4" descr="横版组合——透明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1383" y="476672"/>
            <a:ext cx="428691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JINGYA LI</a:t>
            </a:r>
            <a:endParaRPr lang="zh-CN" altLang="en-US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1371960" y="1544925"/>
            <a:ext cx="9424226" cy="2145538"/>
            <a:chOff x="1371960" y="1544925"/>
            <a:chExt cx="9424226" cy="2145538"/>
          </a:xfrm>
        </p:grpSpPr>
        <p:sp>
          <p:nvSpPr>
            <p:cNvPr id="2" name="矩形 1"/>
            <p:cNvSpPr/>
            <p:nvPr/>
          </p:nvSpPr>
          <p:spPr>
            <a:xfrm>
              <a:off x="1524000" y="1703583"/>
              <a:ext cx="9144000" cy="1812995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 dirty="0">
                  <a:solidFill>
                    <a:schemeClr val="tx1"/>
                  </a:solidFill>
                </a:rPr>
                <a:t>Week 2</a:t>
              </a:r>
              <a:endParaRPr lang="zh-CN" altLang="en-US" sz="48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371960" y="1544925"/>
              <a:ext cx="9424226" cy="2145538"/>
              <a:chOff x="1371960" y="1544925"/>
              <a:chExt cx="9424226" cy="2145538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1371960" y="1544925"/>
                <a:ext cx="3500927" cy="803557"/>
                <a:chOff x="1500147" y="1472851"/>
                <a:chExt cx="3500927" cy="803557"/>
              </a:xfrm>
            </p:grpSpPr>
            <p:cxnSp>
              <p:nvCxnSpPr>
                <p:cNvPr id="7" name="直接连接符 6"/>
                <p:cNvCxnSpPr/>
                <p:nvPr/>
              </p:nvCxnSpPr>
              <p:spPr>
                <a:xfrm flipV="1">
                  <a:off x="1500147" y="1472851"/>
                  <a:ext cx="3500927" cy="17091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/>
                <p:nvPr/>
              </p:nvCxnSpPr>
              <p:spPr>
                <a:xfrm>
                  <a:off x="1500147" y="1481396"/>
                  <a:ext cx="0" cy="795012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14"/>
              <p:cNvGrpSpPr/>
              <p:nvPr/>
            </p:nvGrpSpPr>
            <p:grpSpPr>
              <a:xfrm>
                <a:off x="7295259" y="2691925"/>
                <a:ext cx="3500927" cy="998538"/>
                <a:chOff x="7167073" y="2709017"/>
                <a:chExt cx="3500927" cy="998538"/>
              </a:xfrm>
            </p:grpSpPr>
            <p:cxnSp>
              <p:nvCxnSpPr>
                <p:cNvPr id="9" name="直接连接符 8"/>
                <p:cNvCxnSpPr/>
                <p:nvPr/>
              </p:nvCxnSpPr>
              <p:spPr>
                <a:xfrm flipV="1">
                  <a:off x="7167073" y="3690464"/>
                  <a:ext cx="3500927" cy="17091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 flipV="1">
                  <a:off x="10668000" y="2709017"/>
                  <a:ext cx="0" cy="981447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928088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475190-2ED2-564B-AACB-12B14EC8EB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7145" y="-86820"/>
            <a:ext cx="10515600" cy="1258888"/>
          </a:xfrm>
        </p:spPr>
        <p:txBody>
          <a:bodyPr/>
          <a:lstStyle/>
          <a:p>
            <a:r>
              <a:rPr lang="en-US" dirty="0"/>
              <a:t>Theme of Text 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9FE098-0C9F-5449-89E9-777BAE52B88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434" y="1014090"/>
            <a:ext cx="10515600" cy="708025"/>
          </a:xfrm>
        </p:spPr>
        <p:txBody>
          <a:bodyPr/>
          <a:lstStyle/>
          <a:p>
            <a:r>
              <a:rPr lang="en-US" dirty="0"/>
              <a:t>Analysis of two contrasting philosophical system on ”selfhood”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76653-2F6A-F547-A754-983F3C75904F}"/>
              </a:ext>
            </a:extLst>
          </p:cNvPr>
          <p:cNvSpPr txBox="1"/>
          <p:nvPr/>
        </p:nvSpPr>
        <p:spPr>
          <a:xfrm>
            <a:off x="281152" y="1528982"/>
            <a:ext cx="448003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Descartes’ view: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“I think, therefore I am”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 human being is a self-sufficient creature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Human being is detached from the external world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D2FC8-5413-AF46-9D1D-8C82FABF0E13}"/>
              </a:ext>
            </a:extLst>
          </p:cNvPr>
          <p:cNvSpPr txBox="1"/>
          <p:nvPr/>
        </p:nvSpPr>
        <p:spPr>
          <a:xfrm>
            <a:off x="7044557" y="1574065"/>
            <a:ext cx="44800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Ubuntu philosophy: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Human existence depends upon interacting with other human beings and the outside world.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AA3BF2-B2F0-2843-9552-0E182A4E9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720" y="3666946"/>
            <a:ext cx="4834760" cy="295373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A06715A-CD18-8044-8633-8EF8E868F3CE}"/>
              </a:ext>
            </a:extLst>
          </p:cNvPr>
          <p:cNvGrpSpPr/>
          <p:nvPr/>
        </p:nvGrpSpPr>
        <p:grpSpPr>
          <a:xfrm>
            <a:off x="3049075" y="4298972"/>
            <a:ext cx="2941822" cy="2321711"/>
            <a:chOff x="3049075" y="4298972"/>
            <a:chExt cx="2941822" cy="232171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F9AB44-0C10-C54D-B9FB-A0BBD3DF1CBF}"/>
                </a:ext>
              </a:extLst>
            </p:cNvPr>
            <p:cNvSpPr/>
            <p:nvPr/>
          </p:nvSpPr>
          <p:spPr>
            <a:xfrm>
              <a:off x="4289055" y="4918841"/>
              <a:ext cx="1701842" cy="1701842"/>
            </a:xfrm>
            <a:prstGeom prst="ellipse">
              <a:avLst/>
            </a:prstGeom>
            <a:noFill/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8D241FB-428D-B648-AAB5-6664BCF0CC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49075" y="4298972"/>
              <a:ext cx="1429645" cy="103004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E57910-6EF0-8743-9AF3-F54717E8C429}"/>
              </a:ext>
            </a:extLst>
          </p:cNvPr>
          <p:cNvGrpSpPr/>
          <p:nvPr/>
        </p:nvGrpSpPr>
        <p:grpSpPr>
          <a:xfrm>
            <a:off x="5728973" y="3260372"/>
            <a:ext cx="4350449" cy="2993283"/>
            <a:chOff x="5728973" y="3260372"/>
            <a:chExt cx="4350449" cy="299328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554BD12-76E1-AE41-B0A2-FF2A9C5DADF3}"/>
                </a:ext>
              </a:extLst>
            </p:cNvPr>
            <p:cNvSpPr/>
            <p:nvPr/>
          </p:nvSpPr>
          <p:spPr>
            <a:xfrm>
              <a:off x="5728973" y="3597629"/>
              <a:ext cx="3774171" cy="2656026"/>
            </a:xfrm>
            <a:prstGeom prst="ellipse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08E9084-3DF6-DD4A-9A2E-BBD2D074E5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2266" y="3260372"/>
              <a:ext cx="957156" cy="891214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89DE24F-2673-E54D-AE57-50EC60CEB3DF}"/>
              </a:ext>
            </a:extLst>
          </p:cNvPr>
          <p:cNvSpPr/>
          <p:nvPr/>
        </p:nvSpPr>
        <p:spPr>
          <a:xfrm>
            <a:off x="4981904" y="2101701"/>
            <a:ext cx="132600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000" b="1" dirty="0">
                <a:ln/>
                <a:solidFill>
                  <a:schemeClr val="accent3"/>
                </a:solidFill>
              </a:rPr>
              <a:t>vs</a:t>
            </a:r>
            <a:endParaRPr lang="en-US" sz="80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168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4209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4209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9C2B-07A6-0C4D-893D-25B6252D6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Text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72DA0-EBD2-5041-9E29-B79B22F1C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49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Section 1 (Paras. 1-2): According to the </a:t>
            </a:r>
            <a:r>
              <a:rPr lang="en-US" dirty="0">
                <a:solidFill>
                  <a:srgbClr val="FF0000"/>
                </a:solidFill>
              </a:rPr>
              <a:t>Ubuntu philosophy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people acquire “selfhood” through others</a:t>
            </a:r>
            <a:r>
              <a:rPr lang="en-US" dirty="0"/>
              <a:t>.</a:t>
            </a:r>
          </a:p>
          <a:p>
            <a:r>
              <a:rPr lang="en-US" dirty="0"/>
              <a:t>Section 2 (Paras. 3-4): </a:t>
            </a:r>
            <a:r>
              <a:rPr lang="en-US" dirty="0">
                <a:solidFill>
                  <a:srgbClr val="FF0000"/>
                </a:solidFill>
              </a:rPr>
              <a:t>Descartes</a:t>
            </a:r>
            <a:r>
              <a:rPr lang="en-US" dirty="0"/>
              <a:t> held a disconcerting notion on “selfhood” and he believed in </a:t>
            </a:r>
            <a:r>
              <a:rPr lang="en-US" dirty="0">
                <a:solidFill>
                  <a:srgbClr val="FF0000"/>
                </a:solidFill>
              </a:rPr>
              <a:t>the self-sufficiency of human existence</a:t>
            </a:r>
            <a:r>
              <a:rPr lang="en-US" dirty="0"/>
              <a:t>.</a:t>
            </a:r>
          </a:p>
          <a:p>
            <a:r>
              <a:rPr lang="en-US" dirty="0"/>
              <a:t>Section 3 (Paras. 5-7): Some researchers, influenced by this Cartesian philosophy agree that </a:t>
            </a:r>
            <a:r>
              <a:rPr lang="en-US" dirty="0">
                <a:solidFill>
                  <a:srgbClr val="FF0000"/>
                </a:solidFill>
              </a:rPr>
              <a:t>selfhood can be detached from the social context</a:t>
            </a:r>
            <a:r>
              <a:rPr lang="en-US" dirty="0"/>
              <a:t>.</a:t>
            </a:r>
          </a:p>
          <a:p>
            <a:r>
              <a:rPr lang="en-US" dirty="0"/>
              <a:t>Section 4 (Paras. 8-12): The author discussed if the two conflicting views can be reconciled and reiterates his view that </a:t>
            </a:r>
            <a:r>
              <a:rPr lang="en-US" dirty="0">
                <a:solidFill>
                  <a:srgbClr val="FF0000"/>
                </a:solidFill>
              </a:rPr>
              <a:t>humans acquire selfhood via others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990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7554-ED5F-C940-8048-AD2D1784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Sentences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6B77F-3C04-C544-97B2-A6CCFEEFD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97308" cy="466724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Even my most private and personal </a:t>
            </a:r>
            <a:r>
              <a:rPr lang="en-US" b="1" dirty="0">
                <a:solidFill>
                  <a:srgbClr val="FF0000"/>
                </a:solidFill>
              </a:rPr>
              <a:t>reflections</a:t>
            </a: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are entangled with</a:t>
            </a:r>
            <a:r>
              <a:rPr lang="en-US" dirty="0"/>
              <a:t> the perspectives and voices of different people, </a:t>
            </a:r>
            <a:r>
              <a:rPr lang="en-US" b="1" dirty="0">
                <a:solidFill>
                  <a:srgbClr val="0070C0"/>
                </a:solidFill>
              </a:rPr>
              <a:t>be it </a:t>
            </a:r>
            <a:r>
              <a:rPr lang="en-US" dirty="0"/>
              <a:t>those who agree with me, those who criticize, or those who praise me. (Para. 2)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lnSpc>
                <a:spcPct val="160000"/>
              </a:lnSpc>
              <a:buNone/>
            </a:pPr>
            <a:r>
              <a:rPr lang="zh-CN" altLang="en-US" dirty="0"/>
              <a:t>即使是我最私密、最个人的思绪，也与不同人的观点和声音纠缠在一起，无论是那些赞同我的人还是那些批评我的人，抑或是那些赞美我的人。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reflections: thoughts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7030A0"/>
                </a:solidFill>
              </a:rPr>
              <a:t>are entangled with: connect to; influence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be it: including</a:t>
            </a:r>
            <a:endParaRPr lang="en-US" altLang="zh-CN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1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7C864-F280-DE4B-AE97-90FBA488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Sentences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828BC-E9F2-C245-BB9F-78E2E7D80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6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But even then, the investigation often </a:t>
            </a:r>
            <a:r>
              <a:rPr lang="en-US" b="1" dirty="0">
                <a:solidFill>
                  <a:srgbClr val="FF0000"/>
                </a:solidFill>
              </a:rPr>
              <a:t>presumes</a:t>
            </a:r>
            <a:r>
              <a:rPr lang="en-US" dirty="0"/>
              <a:t> that a </a:t>
            </a:r>
            <a:r>
              <a:rPr lang="en-US" b="1" dirty="0">
                <a:solidFill>
                  <a:srgbClr val="7030A0"/>
                </a:solidFill>
              </a:rPr>
              <a:t>collective</a:t>
            </a:r>
            <a:r>
              <a:rPr lang="en-US" dirty="0"/>
              <a:t> of Cartesian subjects are </a:t>
            </a:r>
            <a:r>
              <a:rPr lang="en-US" b="1" dirty="0">
                <a:solidFill>
                  <a:srgbClr val="0070C0"/>
                </a:solidFill>
              </a:rPr>
              <a:t>the real focus</a:t>
            </a:r>
            <a:r>
              <a:rPr lang="en-US" dirty="0"/>
              <a:t> of the enquiry, not selves that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co-evolve</a:t>
            </a:r>
            <a:r>
              <a:rPr lang="en-US" dirty="0"/>
              <a:t> with others over time. (Para. 6)</a:t>
            </a:r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pPr marL="457200" lvl="1" indent="0">
              <a:buNone/>
            </a:pPr>
            <a:r>
              <a:rPr lang="zh-CN" altLang="en-US" dirty="0"/>
              <a:t>但即便如此，其调查也常常做出这样的假设：探究的真正焦点是笛卡尔式议题的集合，而非随时间推移与其他人共同进化的自我。</a:t>
            </a:r>
            <a:endParaRPr lang="en-US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presumes: assumes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7030A0"/>
                </a:solidFill>
              </a:rPr>
              <a:t>collective: combination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the real focus: mainly focus on</a:t>
            </a:r>
            <a:endParaRPr lang="en-US" b="1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co-evolve: develop together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3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7C864-F280-DE4B-AE97-90FBA488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Sentences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828BC-E9F2-C245-BB9F-78E2E7D80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212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Genovese’s murder </a:t>
            </a:r>
            <a:r>
              <a:rPr lang="en-US" b="1" dirty="0">
                <a:solidFill>
                  <a:srgbClr val="7030A0"/>
                </a:solidFill>
              </a:rPr>
              <a:t>had to be seen against </a:t>
            </a:r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backdrop</a:t>
            </a:r>
            <a:r>
              <a:rPr lang="en-US" dirty="0"/>
              <a:t> in which violence against women was not taken seriously, Cherry said, and in which people </a:t>
            </a:r>
            <a:r>
              <a:rPr lang="en-US" b="1" dirty="0">
                <a:solidFill>
                  <a:srgbClr val="0070C0"/>
                </a:solidFill>
              </a:rPr>
              <a:t>were reluctant to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step into what might have been</a:t>
            </a:r>
            <a:r>
              <a:rPr lang="en-US" dirty="0"/>
              <a:t> a domestic dispute. (Para. 7)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457200" lvl="1" indent="0">
              <a:buNone/>
            </a:pPr>
            <a:r>
              <a:rPr lang="zh-CN" altLang="en-US" dirty="0"/>
              <a:t>谢里认为，吉诺维斯谋杀案反映了当时的社会并不关注女性遭受的暴力困扰，人民也不愿介入一桩可能是家庭纠纷的暴力袭击中。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7030A0"/>
                </a:solidFill>
              </a:rPr>
              <a:t>had to be seen against: seemed to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backdrop: background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were reluctant to: were unwilling to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step into what might have been: involve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1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7C864-F280-DE4B-AE97-90FBA488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Sentences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828BC-E9F2-C245-BB9F-78E2E7D80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8422"/>
            <a:ext cx="10515600" cy="501593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Think of that </a:t>
            </a:r>
            <a:r>
              <a:rPr lang="en-US" b="1" dirty="0">
                <a:solidFill>
                  <a:srgbClr val="FF0000"/>
                </a:solidFill>
              </a:rPr>
              <a:t>luminous</a:t>
            </a:r>
            <a:r>
              <a:rPr lang="en-US" dirty="0"/>
              <a:t> moment when a poet </a:t>
            </a:r>
            <a:r>
              <a:rPr lang="en-US" b="1" dirty="0">
                <a:solidFill>
                  <a:srgbClr val="7030A0"/>
                </a:solidFill>
              </a:rPr>
              <a:t>captures</a:t>
            </a:r>
            <a:r>
              <a:rPr lang="en-US" dirty="0"/>
              <a:t> something you’d felt but had never </a:t>
            </a:r>
            <a:r>
              <a:rPr lang="en-US" b="1" dirty="0">
                <a:solidFill>
                  <a:srgbClr val="0070C0"/>
                </a:solidFill>
              </a:rPr>
              <a:t>articulated</a:t>
            </a:r>
            <a:r>
              <a:rPr lang="en-US" dirty="0"/>
              <a:t>; or when you’d struggled to summarize your thoughts, but they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crystallized</a:t>
            </a:r>
            <a:r>
              <a:rPr lang="en-US" dirty="0"/>
              <a:t> in conversation with a friend.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zh-CN" altLang="en-US" dirty="0"/>
              <a:t>想一想那些醍醐灌顶的时刻：诗人捕捉到你所感受到的却从未表达出来的东西；或者在与朋友交谈时你灵光一现，信口而出你曾经难以总结、难以表达的一些想法。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luminous: glorious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7030A0"/>
                </a:solidFill>
              </a:rPr>
              <a:t>captures: catch, produce in this sentence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articulated: found proper words to express</a:t>
            </a:r>
            <a:endParaRPr lang="en-US" b="1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crystallized: became very clear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86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7C864-F280-DE4B-AE97-90FBA488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Sentences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828BC-E9F2-C245-BB9F-78E2E7D80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0769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But for the most part, scientific psychology is </a:t>
            </a:r>
            <a:r>
              <a:rPr lang="en-US" b="1" dirty="0">
                <a:solidFill>
                  <a:srgbClr val="FF0000"/>
                </a:solidFill>
              </a:rPr>
              <a:t>only too willing to adopt individualistic Cartesian assumptions</a:t>
            </a:r>
            <a:r>
              <a:rPr lang="en-US" dirty="0"/>
              <a:t> that cut away the webbing that ties the self to others. (Para. 12)</a:t>
            </a:r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pPr marL="457200" lvl="1" indent="0">
              <a:buNone/>
            </a:pPr>
            <a:r>
              <a:rPr lang="zh-CN" altLang="en-US" dirty="0"/>
              <a:t>但是在大多数情况下，科学意义上的心理学非常乐意采纳个人色彩浓厚的、切断了自我与他人相互联系的笛卡尔式假说。</a:t>
            </a:r>
            <a:endParaRPr lang="en-US" altLang="zh-CN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only too willing to adopt individualistic Cartesian assumptions: very happy to accept Cartesian assumptions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3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FF754-D49A-6544-B44B-FD712FF75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8519F-BC4B-0F45-96B7-91C60D105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purport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wipe away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contextual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contour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solitary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scaffolding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axiomatic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inscribed</a:t>
            </a:r>
          </a:p>
        </p:txBody>
      </p:sp>
    </p:spTree>
    <p:extLst>
      <p:ext uri="{BB962C8B-B14F-4D97-AF65-F5344CB8AC3E}">
        <p14:creationId xmlns:p14="http://schemas.microsoft.com/office/powerpoint/2010/main" val="292859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266F-6D19-4F48-95FE-D4FFA3AB4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866A3-FAF1-7542-B23F-363A3218C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539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1C2B-890A-0647-9556-2C1C783A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sentence pattern to express other people’s opinions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3A649-0E7B-EB4E-89E5-2AF9415BF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Who: the surname(s) of other researchers</a:t>
            </a:r>
          </a:p>
          <a:p>
            <a:r>
              <a:rPr lang="en-US" dirty="0"/>
              <a:t>Does: reporting verbs (e.g. believe, purport)</a:t>
            </a:r>
          </a:p>
          <a:p>
            <a:r>
              <a:rPr lang="en-US" dirty="0"/>
              <a:t>What: that + clause</a:t>
            </a:r>
          </a:p>
          <a:p>
            <a:endParaRPr lang="en-US" dirty="0"/>
          </a:p>
          <a:p>
            <a:r>
              <a:rPr lang="en-US" dirty="0"/>
              <a:t>e.g. Descartes believed that there was a trade-off between certainty and a kind of social, worldly richness.</a:t>
            </a:r>
          </a:p>
        </p:txBody>
      </p:sp>
    </p:spTree>
    <p:extLst>
      <p:ext uri="{BB962C8B-B14F-4D97-AF65-F5344CB8AC3E}">
        <p14:creationId xmlns:p14="http://schemas.microsoft.com/office/powerpoint/2010/main" val="156108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H_Others_2"/>
          <p:cNvSpPr txBox="1"/>
          <p:nvPr>
            <p:custDataLst>
              <p:tags r:id="rId1"/>
            </p:custDataLst>
          </p:nvPr>
        </p:nvSpPr>
        <p:spPr>
          <a:xfrm rot="5400000">
            <a:off x="1253141" y="2960874"/>
            <a:ext cx="3128221" cy="6420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172" b="1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172" b="1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Number_1"/>
          <p:cNvSpPr/>
          <p:nvPr>
            <p:custDataLst>
              <p:tags r:id="rId2"/>
            </p:custDataLst>
          </p:nvPr>
        </p:nvSpPr>
        <p:spPr>
          <a:xfrm>
            <a:off x="4645618" y="1835918"/>
            <a:ext cx="540000" cy="54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1"/>
          <p:cNvSpPr/>
          <p:nvPr>
            <p:custDataLst>
              <p:tags r:id="rId3"/>
            </p:custDataLst>
          </p:nvPr>
        </p:nvSpPr>
        <p:spPr>
          <a:xfrm>
            <a:off x="5519442" y="2711589"/>
            <a:ext cx="4988997" cy="50180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Group Presentation</a:t>
            </a:r>
            <a:endParaRPr lang="zh-CN" altLang="en-US" sz="280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Number_2"/>
          <p:cNvSpPr/>
          <p:nvPr>
            <p:custDataLst>
              <p:tags r:id="rId4"/>
            </p:custDataLst>
          </p:nvPr>
        </p:nvSpPr>
        <p:spPr>
          <a:xfrm>
            <a:off x="4645618" y="2657142"/>
            <a:ext cx="540000" cy="540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5"/>
            </p:custDataLst>
          </p:nvPr>
        </p:nvSpPr>
        <p:spPr>
          <a:xfrm>
            <a:off x="5519442" y="3462220"/>
            <a:ext cx="5280065" cy="50180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Reading Text A</a:t>
            </a:r>
            <a:endParaRPr lang="zh-CN" altLang="en-US" sz="280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Number_3"/>
          <p:cNvSpPr/>
          <p:nvPr>
            <p:custDataLst>
              <p:tags r:id="rId6"/>
            </p:custDataLst>
          </p:nvPr>
        </p:nvSpPr>
        <p:spPr>
          <a:xfrm>
            <a:off x="4645618" y="3481572"/>
            <a:ext cx="540000" cy="54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5" name="MH_Entry_3"/>
          <p:cNvSpPr/>
          <p:nvPr>
            <p:custDataLst>
              <p:tags r:id="rId7"/>
            </p:custDataLst>
          </p:nvPr>
        </p:nvSpPr>
        <p:spPr>
          <a:xfrm>
            <a:off x="5519443" y="4274829"/>
            <a:ext cx="5280065" cy="50180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Exercises</a:t>
            </a:r>
            <a:endParaRPr lang="zh-CN" altLang="en-US" sz="280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Number_4"/>
          <p:cNvSpPr/>
          <p:nvPr>
            <p:custDataLst>
              <p:tags r:id="rId8"/>
            </p:custDataLst>
          </p:nvPr>
        </p:nvSpPr>
        <p:spPr>
          <a:xfrm>
            <a:off x="4645618" y="4306002"/>
            <a:ext cx="540000" cy="540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7" name="MH_Entry_4"/>
          <p:cNvSpPr/>
          <p:nvPr>
            <p:custDataLst>
              <p:tags r:id="rId9"/>
            </p:custDataLst>
          </p:nvPr>
        </p:nvSpPr>
        <p:spPr>
          <a:xfrm>
            <a:off x="5519441" y="1865629"/>
            <a:ext cx="5280065" cy="50481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Lead-in</a:t>
            </a:r>
            <a:endParaRPr lang="zh-CN" altLang="en-US" sz="280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Freeform 7"/>
          <p:cNvSpPr>
            <a:spLocks/>
          </p:cNvSpPr>
          <p:nvPr/>
        </p:nvSpPr>
        <p:spPr bwMode="auto">
          <a:xfrm>
            <a:off x="2830059" y="4400495"/>
            <a:ext cx="9361941" cy="2457316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blipFill dpi="0" rotWithShape="1"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707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Freeform 6"/>
          <p:cNvSpPr>
            <a:spLocks/>
          </p:cNvSpPr>
          <p:nvPr/>
        </p:nvSpPr>
        <p:spPr bwMode="auto">
          <a:xfrm>
            <a:off x="0" y="3879825"/>
            <a:ext cx="4992468" cy="2977987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707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5" name="图片 4" descr="横版组合——透明.png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1174" y="277668"/>
            <a:ext cx="428691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4321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00">
        <p15:prstTrans prst="pageCurlDouble"/>
      </p:transition>
    </mc:Choice>
    <mc:Fallback xmlns="">
      <p:transition spd="slow" advTm="4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5C70-9905-A041-88B4-18F24AF7A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Game: What is Descartes’ cognitive psychology?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F0A09-6BD8-4C4A-8B8F-7DCAD00FC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14171"/>
            <a:ext cx="476074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Cognition mainly includes:</a:t>
            </a:r>
          </a:p>
          <a:p>
            <a:r>
              <a:rPr lang="en-US" dirty="0"/>
              <a:t>Perception</a:t>
            </a:r>
          </a:p>
          <a:p>
            <a:r>
              <a:rPr lang="en-US" dirty="0"/>
              <a:t>Interaction</a:t>
            </a:r>
          </a:p>
          <a:p>
            <a:r>
              <a:rPr lang="en-US" dirty="0"/>
              <a:t>Memory</a:t>
            </a:r>
          </a:p>
          <a:p>
            <a:r>
              <a:rPr lang="en-US" dirty="0"/>
              <a:t>Experience </a:t>
            </a:r>
          </a:p>
          <a:p>
            <a:r>
              <a:rPr lang="en-US" dirty="0"/>
              <a:t>Procedures</a:t>
            </a:r>
          </a:p>
          <a:p>
            <a:r>
              <a:rPr lang="en-US" dirty="0"/>
              <a:t>Contextualization </a:t>
            </a:r>
          </a:p>
          <a:p>
            <a:r>
              <a:rPr lang="en-US" dirty="0"/>
              <a:t>Attention</a:t>
            </a:r>
          </a:p>
          <a:p>
            <a:r>
              <a:rPr lang="en-US" dirty="0"/>
              <a:t>Relationship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755883-BE43-D340-A06D-F15CC2C24F0B}"/>
              </a:ext>
            </a:extLst>
          </p:cNvPr>
          <p:cNvSpPr txBox="1">
            <a:spLocks/>
          </p:cNvSpPr>
          <p:nvPr/>
        </p:nvSpPr>
        <p:spPr>
          <a:xfrm>
            <a:off x="838200" y="1814171"/>
            <a:ext cx="4760742" cy="1614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Choose 4 words that belong to cognition</a:t>
            </a:r>
          </a:p>
          <a:p>
            <a:r>
              <a:rPr lang="en-US" dirty="0"/>
              <a:t>Group discussion (3 mins)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6E369E-665B-DA42-8EA8-4EAAD621934E}"/>
              </a:ext>
            </a:extLst>
          </p:cNvPr>
          <p:cNvSpPr txBox="1">
            <a:spLocks/>
          </p:cNvSpPr>
          <p:nvPr/>
        </p:nvSpPr>
        <p:spPr>
          <a:xfrm>
            <a:off x="838200" y="3865709"/>
            <a:ext cx="4760742" cy="200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Cognitive psychology is a scientific study of those behaviors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5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C6C8-A1DC-5440-BAFD-12891E07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Ubuntu (Para.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DFE0E-5A75-7942-9806-BE008CA74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concept originated from the southern African region</a:t>
            </a:r>
          </a:p>
          <a:p>
            <a:r>
              <a:rPr lang="en-US" dirty="0"/>
              <a:t>Literal meaning “humanness”, “humanity towards others”</a:t>
            </a:r>
          </a:p>
          <a:p>
            <a:r>
              <a:rPr lang="en-US" dirty="0"/>
              <a:t>In a philosophical sense: “in a universal bond of sharing that connects all humanity”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B9E709-A35A-F244-8D24-8E04543EE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437" y="3865507"/>
            <a:ext cx="3575035" cy="262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5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B7EA6-2575-B247-87D0-8BFB6D41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René Descartes (Para.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57668-BC89-2845-9ED0-5826E0359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creative mathematician</a:t>
            </a:r>
          </a:p>
          <a:p>
            <a:r>
              <a:rPr lang="en-US" dirty="0"/>
              <a:t>A natural scientist or “natural philosopher”</a:t>
            </a:r>
          </a:p>
          <a:p>
            <a:r>
              <a:rPr lang="en-US" dirty="0"/>
              <a:t>A metaphysician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C5326-1591-C144-91CC-0B50D9A1A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714" y="3630638"/>
            <a:ext cx="3500214" cy="22986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FDA6F7-1389-714A-A3DD-A7D0717A0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30638"/>
            <a:ext cx="3465518" cy="229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040CB-1250-FB44-AC91-21B63EE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Bystander effect (Para.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F93DD-0A78-0847-9B8C-54E2CD3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situation where the more people present, the less likely they are to help people in need.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FA9669-7C7A-EB43-80F5-F203C01F4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439" y="2772777"/>
            <a:ext cx="3971395" cy="360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3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EF1C-E794-704B-9399-AC66A2D5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Cognitive development: Piaget </a:t>
            </a:r>
            <a:br>
              <a:rPr lang="en-US" dirty="0"/>
            </a:br>
            <a:r>
              <a:rPr lang="en-US" dirty="0"/>
              <a:t>(Para. 10)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C6A252-F369-EC44-A169-709AD7DFA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4" y="2275341"/>
            <a:ext cx="6048412" cy="34022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0B48D0-CA5A-A543-A0AD-1D231F897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483" y="162046"/>
            <a:ext cx="1580883" cy="23572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9F3396-4DDF-7944-94B3-2DC0D4765C8F}"/>
              </a:ext>
            </a:extLst>
          </p:cNvPr>
          <p:cNvSpPr txBox="1"/>
          <p:nvPr/>
        </p:nvSpPr>
        <p:spPr>
          <a:xfrm>
            <a:off x="6667890" y="2569030"/>
            <a:ext cx="52823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nature and development of human intelligence.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Focus: the nature of knowledge itself and how it is gradually acquired, constructed, and used.</a:t>
            </a:r>
          </a:p>
        </p:txBody>
      </p:sp>
    </p:spTree>
    <p:extLst>
      <p:ext uri="{BB962C8B-B14F-4D97-AF65-F5344CB8AC3E}">
        <p14:creationId xmlns:p14="http://schemas.microsoft.com/office/powerpoint/2010/main" val="3481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68B7-F9A4-154F-BD64-388559AB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Lead-in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C4C2A-3E2D-F243-819A-442977737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06103" cy="477487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your opinion of the quotation “I think, therefore I am”?</a:t>
            </a:r>
          </a:p>
          <a:p>
            <a:pPr lvl="1"/>
            <a:r>
              <a:rPr lang="en-US" dirty="0"/>
              <a:t>What is the focus of this sentence?</a:t>
            </a:r>
          </a:p>
          <a:p>
            <a:pPr lvl="1"/>
            <a:r>
              <a:rPr lang="en-US" dirty="0"/>
              <a:t>What process does this sentence emphasize?</a:t>
            </a:r>
          </a:p>
          <a:p>
            <a:pPr lvl="1"/>
            <a:r>
              <a:rPr lang="en-US" dirty="0"/>
              <a:t>What is the most important thing in human development?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other people affect your self-perception?</a:t>
            </a:r>
          </a:p>
          <a:p>
            <a:pPr lvl="1"/>
            <a:r>
              <a:rPr lang="en-US" dirty="0"/>
              <a:t>In what conditions, other people may affect your self-perception?</a:t>
            </a:r>
          </a:p>
          <a:p>
            <a:pPr lvl="2"/>
            <a:r>
              <a:rPr lang="en-US" dirty="0"/>
              <a:t>E.g. fail the exam?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54843A-4A34-F546-AD39-74BE41781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649" y="1825625"/>
            <a:ext cx="32258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9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AB97-2AB7-D34F-8B91-3A074B7F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“A person is a person through other persons.”</a:t>
            </a:r>
            <a:br>
              <a:rPr lang="en-US" dirty="0"/>
            </a:br>
            <a:r>
              <a:rPr lang="en-US" dirty="0"/>
              <a:t>--Descartes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D332CA-08F3-2240-964B-D52F41728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185" y="1938638"/>
            <a:ext cx="6756400" cy="3810000"/>
          </a:xfrm>
        </p:spPr>
      </p:pic>
    </p:spTree>
    <p:extLst>
      <p:ext uri="{BB962C8B-B14F-4D97-AF65-F5344CB8AC3E}">
        <p14:creationId xmlns:p14="http://schemas.microsoft.com/office/powerpoint/2010/main" val="7396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BA91D9-E860-EE4E-BED5-00441F481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98459"/>
            <a:ext cx="12192000" cy="765645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A2F99C0-51FD-3647-9C1D-DDA5D759E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36" y="115614"/>
            <a:ext cx="10515600" cy="935421"/>
          </a:xfrm>
        </p:spPr>
        <p:txBody>
          <a:bodyPr/>
          <a:lstStyle/>
          <a:p>
            <a:r>
              <a:rPr lang="en-US" dirty="0"/>
              <a:t>Group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743899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C80E00"/>
      </a:accent1>
      <a:accent2>
        <a:srgbClr val="FE9600"/>
      </a:accent2>
      <a:accent3>
        <a:srgbClr val="0578C9"/>
      </a:accent3>
      <a:accent4>
        <a:srgbClr val="FF7100"/>
      </a:accent4>
      <a:accent5>
        <a:srgbClr val="FE9D00"/>
      </a:accent5>
      <a:accent6>
        <a:srgbClr val="D93700"/>
      </a:accent6>
      <a:hlink>
        <a:srgbClr val="4472C4"/>
      </a:hlink>
      <a:folHlink>
        <a:srgbClr val="BFBFBF"/>
      </a:folHlink>
    </a:clrScheme>
    <a:fontScheme name="雅黑A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1017</Words>
  <Application>Microsoft Macintosh PowerPoint</Application>
  <PresentationFormat>Widescreen</PresentationFormat>
  <Paragraphs>124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等线</vt:lpstr>
      <vt:lpstr>Arial</vt:lpstr>
      <vt:lpstr>Calibri</vt:lpstr>
      <vt:lpstr>Impact</vt:lpstr>
      <vt:lpstr>Office 主题​​</vt:lpstr>
      <vt:lpstr>PowerPoint Presentation</vt:lpstr>
      <vt:lpstr>PowerPoint Presentation</vt:lpstr>
      <vt:lpstr>Ubuntu (Para. 1)</vt:lpstr>
      <vt:lpstr>René Descartes (Para. 3)</vt:lpstr>
      <vt:lpstr>Bystander effect (Para. 6)</vt:lpstr>
      <vt:lpstr>Cognitive development: Piaget  (Para. 10)</vt:lpstr>
      <vt:lpstr>Lead-in Question</vt:lpstr>
      <vt:lpstr>“A person is a person through other persons.” --Descartes</vt:lpstr>
      <vt:lpstr>Group Presentation</vt:lpstr>
      <vt:lpstr>Theme of Text A</vt:lpstr>
      <vt:lpstr>Organization of Text A</vt:lpstr>
      <vt:lpstr>Key Sentences</vt:lpstr>
      <vt:lpstr>Key Sentences</vt:lpstr>
      <vt:lpstr>Key Sentences</vt:lpstr>
      <vt:lpstr>Key Sentences</vt:lpstr>
      <vt:lpstr>Key Sentences</vt:lpstr>
      <vt:lpstr>Task 1</vt:lpstr>
      <vt:lpstr>Task 2</vt:lpstr>
      <vt:lpstr>The sentence pattern to express other people’s opinions</vt:lpstr>
      <vt:lpstr>Game: What is Descartes’ cognitive psychology?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Jingya Li</cp:lastModifiedBy>
  <cp:revision>73</cp:revision>
  <dcterms:created xsi:type="dcterms:W3CDTF">2018-08-12T03:36:57Z</dcterms:created>
  <dcterms:modified xsi:type="dcterms:W3CDTF">2019-09-17T08:25:18Z</dcterms:modified>
</cp:coreProperties>
</file>