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1" r:id="rId3"/>
    <p:sldId id="262" r:id="rId4"/>
    <p:sldId id="269" r:id="rId5"/>
    <p:sldId id="283" r:id="rId6"/>
    <p:sldId id="263" r:id="rId7"/>
    <p:sldId id="264" r:id="rId8"/>
    <p:sldId id="265" r:id="rId9"/>
    <p:sldId id="266" r:id="rId10"/>
    <p:sldId id="267" r:id="rId11"/>
    <p:sldId id="270" r:id="rId12"/>
    <p:sldId id="271" r:id="rId13"/>
    <p:sldId id="273" r:id="rId14"/>
    <p:sldId id="274" r:id="rId15"/>
    <p:sldId id="275" r:id="rId16"/>
    <p:sldId id="276" r:id="rId17"/>
    <p:sldId id="29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61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4A336-C69E-4714-9C77-EDF27533E981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E4B67-FCD3-4532-BCA6-DE877EA71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69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14085-1836-4067-BF05-EE1CEA907A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54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27DC7C-EA85-41EA-BE8E-3BC04B9579C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238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CF7DD-4E64-7242-8CB1-2B929D4F13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73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47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90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06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838200" y="1624013"/>
            <a:ext cx="10515600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2">
                    <a:lumMod val="0"/>
                    <a:lumOff val="100000"/>
                  </a:schemeClr>
                </a:gs>
                <a:gs pos="83375">
                  <a:srgbClr val="F5E2E4"/>
                </a:gs>
                <a:gs pos="66750">
                  <a:srgbClr val="EBC4C9"/>
                </a:gs>
                <a:gs pos="45500">
                  <a:srgbClr val="D78992"/>
                </a:gs>
                <a:gs pos="3000">
                  <a:srgbClr val="AE1324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图片 7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47855" y="60545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47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588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838200" y="1624013"/>
            <a:ext cx="10515600" cy="0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accent2">
                    <a:lumMod val="0"/>
                    <a:lumOff val="100000"/>
                  </a:schemeClr>
                </a:gs>
                <a:gs pos="83375">
                  <a:srgbClr val="F5E2E4"/>
                </a:gs>
                <a:gs pos="66750">
                  <a:srgbClr val="EBC4C9"/>
                </a:gs>
                <a:gs pos="45500">
                  <a:srgbClr val="D78992"/>
                </a:gs>
                <a:gs pos="3000">
                  <a:srgbClr val="AE1324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图片 6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47855" y="60545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51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59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43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1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92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10CD-CE84-4E2B-BABD-39448864A424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40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C10CD-CE84-4E2B-BABD-39448864A424}" type="datetimeFigureOut">
              <a:rPr lang="zh-CN" altLang="en-US" smtClean="0"/>
              <a:t>2019/9/22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81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image" Target="../media/image3.jpeg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2.xml"/><Relationship Id="rId6" Type="http://schemas.openxmlformats.org/officeDocument/2006/relationships/tags" Target="../tags/tag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.xml"/><Relationship Id="rId15" Type="http://schemas.openxmlformats.org/officeDocument/2006/relationships/image" Target="../media/image2.png"/><Relationship Id="rId10" Type="http://schemas.openxmlformats.org/officeDocument/2006/relationships/tags" Target="../tags/tag9.xml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4" descr="横版组合——透明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1383" y="476672"/>
            <a:ext cx="4286912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JINGYA LI</a:t>
            </a:r>
            <a:endParaRPr lang="zh-CN" altLang="en-US" b="1" dirty="0"/>
          </a:p>
        </p:txBody>
      </p:sp>
      <p:grpSp>
        <p:nvGrpSpPr>
          <p:cNvPr id="10" name="组合 9"/>
          <p:cNvGrpSpPr/>
          <p:nvPr/>
        </p:nvGrpSpPr>
        <p:grpSpPr>
          <a:xfrm>
            <a:off x="1371960" y="1544925"/>
            <a:ext cx="9424226" cy="2145538"/>
            <a:chOff x="1371960" y="1544925"/>
            <a:chExt cx="9424226" cy="2145538"/>
          </a:xfrm>
        </p:grpSpPr>
        <p:sp>
          <p:nvSpPr>
            <p:cNvPr id="2" name="矩形 1"/>
            <p:cNvSpPr/>
            <p:nvPr/>
          </p:nvSpPr>
          <p:spPr>
            <a:xfrm>
              <a:off x="1524000" y="1703583"/>
              <a:ext cx="9144000" cy="1812995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b="1" dirty="0">
                  <a:solidFill>
                    <a:schemeClr val="tx1"/>
                  </a:solidFill>
                </a:rPr>
                <a:t>Week 2</a:t>
              </a:r>
              <a:endParaRPr lang="zh-CN" altLang="en-US" sz="48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371960" y="1544925"/>
              <a:ext cx="9424226" cy="2145538"/>
              <a:chOff x="1371960" y="1544925"/>
              <a:chExt cx="9424226" cy="2145538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1371960" y="1544925"/>
                <a:ext cx="3500927" cy="803557"/>
                <a:chOff x="1500147" y="1472851"/>
                <a:chExt cx="3500927" cy="803557"/>
              </a:xfrm>
            </p:grpSpPr>
            <p:cxnSp>
              <p:nvCxnSpPr>
                <p:cNvPr id="7" name="直接连接符 6"/>
                <p:cNvCxnSpPr/>
                <p:nvPr/>
              </p:nvCxnSpPr>
              <p:spPr>
                <a:xfrm flipV="1">
                  <a:off x="1500147" y="1472851"/>
                  <a:ext cx="3500927" cy="17091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/>
                <p:nvPr/>
              </p:nvCxnSpPr>
              <p:spPr>
                <a:xfrm>
                  <a:off x="1500147" y="1481396"/>
                  <a:ext cx="0" cy="795012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组合 14"/>
              <p:cNvGrpSpPr/>
              <p:nvPr/>
            </p:nvGrpSpPr>
            <p:grpSpPr>
              <a:xfrm>
                <a:off x="7295259" y="2691925"/>
                <a:ext cx="3500927" cy="998538"/>
                <a:chOff x="7167073" y="2709017"/>
                <a:chExt cx="3500927" cy="998538"/>
              </a:xfrm>
            </p:grpSpPr>
            <p:cxnSp>
              <p:nvCxnSpPr>
                <p:cNvPr id="9" name="直接连接符 8"/>
                <p:cNvCxnSpPr/>
                <p:nvPr/>
              </p:nvCxnSpPr>
              <p:spPr>
                <a:xfrm flipV="1">
                  <a:off x="7167073" y="3690464"/>
                  <a:ext cx="3500927" cy="17091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/>
              </p:nvCxnSpPr>
              <p:spPr>
                <a:xfrm flipV="1">
                  <a:off x="10668000" y="2709017"/>
                  <a:ext cx="0" cy="981447"/>
                </a:xfrm>
                <a:prstGeom prst="line">
                  <a:avLst/>
                </a:prstGeom>
                <a:ln w="1905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928088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EB67C-C575-8E42-8A2C-482E604C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Problem and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59594-37C3-8A41-B323-A413EBCE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 identified and explained first</a:t>
            </a:r>
          </a:p>
          <a:p>
            <a:r>
              <a:rPr lang="en-US" dirty="0"/>
              <a:t>Potential solutions proposed later</a:t>
            </a:r>
          </a:p>
          <a:p>
            <a:endParaRPr lang="en-US" dirty="0"/>
          </a:p>
          <a:p>
            <a:r>
              <a:rPr lang="en-US" dirty="0"/>
              <a:t>Read the italic paragraph under Problem &amp; Solution section</a:t>
            </a:r>
          </a:p>
          <a:p>
            <a:r>
              <a:rPr lang="en-US" dirty="0"/>
              <a:t>What is the problem?</a:t>
            </a:r>
          </a:p>
          <a:p>
            <a:r>
              <a:rPr lang="en-US" dirty="0"/>
              <a:t>What are the potential solutions?</a:t>
            </a:r>
          </a:p>
        </p:txBody>
      </p:sp>
    </p:spTree>
    <p:extLst>
      <p:ext uri="{BB962C8B-B14F-4D97-AF65-F5344CB8AC3E}">
        <p14:creationId xmlns:p14="http://schemas.microsoft.com/office/powerpoint/2010/main" val="15900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1155-1AD0-6749-8374-39E086E7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6D672-98BA-C945-A4C5-92AA30AE0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85609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7516-C9D9-6140-85C7-A19329603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E4CC5-C525-854B-A0CC-3D13AE090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8732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56629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DBAC0-BD12-5349-AC0C-D47ABB30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Ultimatum Game vs. Dictator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3942B-551E-484B-9962-36628729E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group has two pairs</a:t>
            </a:r>
          </a:p>
          <a:p>
            <a:r>
              <a:rPr lang="en-US" dirty="0"/>
              <a:t>If you have three in a group, choose 1 as judge</a:t>
            </a:r>
          </a:p>
          <a:p>
            <a:r>
              <a:rPr lang="en-US" dirty="0"/>
              <a:t>Select a proposer and a respondent</a:t>
            </a:r>
          </a:p>
          <a:p>
            <a:r>
              <a:rPr lang="en-US" dirty="0"/>
              <a:t>The proposer will have $100, and needs to share it with you partner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5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33F56-F006-054D-BAD5-650E6332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Ultimatum Game vs. Dictator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B8834-58EC-5D44-989A-5D6B6E997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Game 1: UG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the proposer needs to split $100 with the respondent, if the respondent accepts the offer, both players are rewarded using the proposed split.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the respondent rejects the offer, then neither player is rewarded.</a:t>
            </a:r>
          </a:p>
          <a:p>
            <a:r>
              <a:rPr lang="en-US" dirty="0"/>
              <a:t>Game 2: DG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The respondent has no chance to reject the offer and all of the proposer’s offers are “accepted”</a:t>
            </a:r>
          </a:p>
          <a:p>
            <a:r>
              <a:rPr lang="en-US" sz="3200" dirty="0"/>
              <a:t>The proposer split the money first, write down the distributions</a:t>
            </a:r>
          </a:p>
          <a:p>
            <a:r>
              <a:rPr lang="en-US" sz="3200" dirty="0"/>
              <a:t>I will notify which pair plays which game.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85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7E34-728B-4248-B6AF-A9FD07C7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Ultimatum Game vs. Dictator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B3174-22B9-7747-8E60-3651F3EBA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has higher distributions?</a:t>
            </a:r>
          </a:p>
          <a:p>
            <a:r>
              <a:rPr lang="en-US" dirty="0"/>
              <a:t>Which game are you playing?</a:t>
            </a:r>
          </a:p>
          <a:p>
            <a:r>
              <a:rPr lang="en-US" dirty="0"/>
              <a:t>What is your role? A proposer or a respondent?</a:t>
            </a:r>
          </a:p>
          <a:p>
            <a:r>
              <a:rPr lang="en-US" dirty="0"/>
              <a:t>Which pair shares equal distributions?</a:t>
            </a:r>
          </a:p>
          <a:p>
            <a:r>
              <a:rPr lang="en-US" dirty="0"/>
              <a:t>Why choose equal distributions?</a:t>
            </a:r>
          </a:p>
          <a:p>
            <a:pPr lvl="1"/>
            <a:r>
              <a:rPr lang="en-US" dirty="0"/>
              <a:t>Being generous?</a:t>
            </a:r>
          </a:p>
          <a:p>
            <a:pPr lvl="1"/>
            <a:r>
              <a:rPr lang="en-US" dirty="0"/>
              <a:t>Anticipating refusal of inequitable distribution in UG?</a:t>
            </a:r>
          </a:p>
        </p:txBody>
      </p:sp>
    </p:spTree>
    <p:extLst>
      <p:ext uri="{BB962C8B-B14F-4D97-AF65-F5344CB8AC3E}">
        <p14:creationId xmlns:p14="http://schemas.microsoft.com/office/powerpoint/2010/main" val="282064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FF51A-3ABF-F248-A909-35CF020CA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88319-A1E2-9E44-8825-0E92D2F51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04756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6D58-596B-AE40-9132-F5D250110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88EA2-7EB7-434B-9638-26FA97471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group presentation</a:t>
            </a:r>
          </a:p>
          <a:p>
            <a:r>
              <a:rPr lang="en-US" dirty="0"/>
              <a:t>Academic Writing Skills</a:t>
            </a:r>
          </a:p>
          <a:p>
            <a:r>
              <a:rPr lang="en-US" dirty="0"/>
              <a:t>Unit 1 quiz: 15-20 mins</a:t>
            </a:r>
          </a:p>
        </p:txBody>
      </p:sp>
    </p:spTree>
    <p:extLst>
      <p:ext uri="{BB962C8B-B14F-4D97-AF65-F5344CB8AC3E}">
        <p14:creationId xmlns:p14="http://schemas.microsoft.com/office/powerpoint/2010/main" val="116886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H_Others_2"/>
          <p:cNvSpPr txBox="1"/>
          <p:nvPr>
            <p:custDataLst>
              <p:tags r:id="rId2"/>
            </p:custDataLst>
          </p:nvPr>
        </p:nvSpPr>
        <p:spPr>
          <a:xfrm rot="5400000">
            <a:off x="1253141" y="2960874"/>
            <a:ext cx="3128221" cy="6420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172" b="1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4172" b="1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Number_1"/>
          <p:cNvSpPr/>
          <p:nvPr>
            <p:custDataLst>
              <p:tags r:id="rId3"/>
            </p:custDataLst>
          </p:nvPr>
        </p:nvSpPr>
        <p:spPr>
          <a:xfrm>
            <a:off x="4645618" y="1835918"/>
            <a:ext cx="540000" cy="54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1" name="MH_Entry_1"/>
          <p:cNvSpPr/>
          <p:nvPr>
            <p:custDataLst>
              <p:tags r:id="rId4"/>
            </p:custDataLst>
          </p:nvPr>
        </p:nvSpPr>
        <p:spPr>
          <a:xfrm>
            <a:off x="5519442" y="2711589"/>
            <a:ext cx="4988997" cy="50180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Group Presentation</a:t>
            </a:r>
            <a:endParaRPr lang="zh-CN" altLang="en-US" sz="280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MH_Number_2"/>
          <p:cNvSpPr/>
          <p:nvPr>
            <p:custDataLst>
              <p:tags r:id="rId5"/>
            </p:custDataLst>
          </p:nvPr>
        </p:nvSpPr>
        <p:spPr>
          <a:xfrm>
            <a:off x="4645618" y="2657142"/>
            <a:ext cx="540000" cy="540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2"/>
          <p:cNvSpPr/>
          <p:nvPr>
            <p:custDataLst>
              <p:tags r:id="rId6"/>
            </p:custDataLst>
          </p:nvPr>
        </p:nvSpPr>
        <p:spPr>
          <a:xfrm>
            <a:off x="5519442" y="3462220"/>
            <a:ext cx="5280065" cy="50180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Exercises</a:t>
            </a:r>
            <a:endParaRPr lang="zh-CN" altLang="en-US" sz="280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MH_Number_3"/>
          <p:cNvSpPr/>
          <p:nvPr>
            <p:custDataLst>
              <p:tags r:id="rId7"/>
            </p:custDataLst>
          </p:nvPr>
        </p:nvSpPr>
        <p:spPr>
          <a:xfrm>
            <a:off x="4645618" y="3481572"/>
            <a:ext cx="540000" cy="540000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5" name="MH_Entry_3"/>
          <p:cNvSpPr/>
          <p:nvPr>
            <p:custDataLst>
              <p:tags r:id="rId8"/>
            </p:custDataLst>
          </p:nvPr>
        </p:nvSpPr>
        <p:spPr>
          <a:xfrm>
            <a:off x="5519443" y="4274829"/>
            <a:ext cx="5280065" cy="50180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Next session</a:t>
            </a:r>
            <a:endParaRPr lang="zh-CN" altLang="en-US" sz="280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MH_Number_4"/>
          <p:cNvSpPr/>
          <p:nvPr>
            <p:custDataLst>
              <p:tags r:id="rId9"/>
            </p:custDataLst>
          </p:nvPr>
        </p:nvSpPr>
        <p:spPr>
          <a:xfrm>
            <a:off x="4645618" y="4306002"/>
            <a:ext cx="540000" cy="540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FFFFFF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800" dirty="0">
              <a:solidFill>
                <a:srgbClr val="FFFFFF"/>
              </a:solidFill>
              <a:latin typeface="Impact" panose="020B080603090205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7" name="MH_Entry_4"/>
          <p:cNvSpPr/>
          <p:nvPr>
            <p:custDataLst>
              <p:tags r:id="rId10"/>
            </p:custDataLst>
          </p:nvPr>
        </p:nvSpPr>
        <p:spPr>
          <a:xfrm>
            <a:off x="5519441" y="1865629"/>
            <a:ext cx="5280065" cy="50481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66943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Academic Reading Skills</a:t>
            </a:r>
            <a:endParaRPr lang="zh-CN" altLang="en-US" sz="280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Freeform 7"/>
          <p:cNvSpPr>
            <a:spLocks/>
          </p:cNvSpPr>
          <p:nvPr/>
        </p:nvSpPr>
        <p:spPr bwMode="auto">
          <a:xfrm>
            <a:off x="2830059" y="4400495"/>
            <a:ext cx="9361941" cy="2457316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blipFill dpi="0" rotWithShape="1"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 sz="1707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Freeform 6"/>
          <p:cNvSpPr>
            <a:spLocks/>
          </p:cNvSpPr>
          <p:nvPr/>
        </p:nvSpPr>
        <p:spPr bwMode="auto">
          <a:xfrm>
            <a:off x="0" y="3879825"/>
            <a:ext cx="4992468" cy="2977987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 sz="1707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5" name="图片 4" descr="横版组合——透明.png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1174" y="277668"/>
            <a:ext cx="4286912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11703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00">
        <p15:prstTrans prst="pageCurlDouble"/>
      </p:transition>
    </mc:Choice>
    <mc:Fallback xmlns="">
      <p:transition spd="slow" advTm="4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254216-6458-D948-8591-457ABC4D9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1799"/>
            <a:ext cx="10515600" cy="1133475"/>
          </a:xfrm>
        </p:spPr>
        <p:txBody>
          <a:bodyPr/>
          <a:lstStyle/>
          <a:p>
            <a:pPr algn="ctr"/>
            <a:r>
              <a:rPr lang="en-US" dirty="0"/>
              <a:t>Academic Reading Skills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6381E-EB4E-9A43-B36A-C19997DAC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81077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Predicting theme and identifying patterns and structures</a:t>
            </a:r>
          </a:p>
        </p:txBody>
      </p:sp>
    </p:spTree>
    <p:extLst>
      <p:ext uri="{BB962C8B-B14F-4D97-AF65-F5344CB8AC3E}">
        <p14:creationId xmlns:p14="http://schemas.microsoft.com/office/powerpoint/2010/main" val="192207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13B89-FDBD-B54C-B39C-2C8307F4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02517" cy="1325563"/>
          </a:xfrm>
        </p:spPr>
        <p:txBody>
          <a:bodyPr>
            <a:normAutofit/>
          </a:bodyPr>
          <a:lstStyle/>
          <a:p>
            <a:r>
              <a:rPr lang="en-US" sz="3600" dirty="0"/>
              <a:t>General structure of the research essay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4606D-3E67-CB4E-A805-F143B4FDB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800" dirty="0"/>
              <a:t>Introduction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Literature review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Methodology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Results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Discussion/summary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Conclusion/general 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EAB2B-73E6-F64E-AD3F-95A6ECEA141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66887" y="56188"/>
            <a:ext cx="4041634" cy="554461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FC5C7E5-7592-4B44-88BE-F80139473B89}"/>
              </a:ext>
            </a:extLst>
          </p:cNvPr>
          <p:cNvSpPr/>
          <p:nvPr/>
        </p:nvSpPr>
        <p:spPr>
          <a:xfrm>
            <a:off x="8894710" y="678606"/>
            <a:ext cx="2185987" cy="13001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1116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57180DC-3594-1F4A-BD1F-98123BF2D9DB}"/>
              </a:ext>
            </a:extLst>
          </p:cNvPr>
          <p:cNvGrpSpPr/>
          <p:nvPr/>
        </p:nvGrpSpPr>
        <p:grpSpPr>
          <a:xfrm>
            <a:off x="3376247" y="925501"/>
            <a:ext cx="6103034" cy="5457487"/>
            <a:chOff x="2504049" y="858129"/>
            <a:chExt cx="6103034" cy="545748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0639EA-F01E-E84F-B973-BF06AA015CAA}"/>
                </a:ext>
              </a:extLst>
            </p:cNvPr>
            <p:cNvSpPr/>
            <p:nvPr/>
          </p:nvSpPr>
          <p:spPr>
            <a:xfrm>
              <a:off x="2504049" y="858129"/>
              <a:ext cx="6103034" cy="5457487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0714452-C72F-9442-9212-C846B820ACA6}"/>
                </a:ext>
              </a:extLst>
            </p:cNvPr>
            <p:cNvSpPr/>
            <p:nvPr/>
          </p:nvSpPr>
          <p:spPr>
            <a:xfrm rot="19741868">
              <a:off x="5801783" y="3042486"/>
              <a:ext cx="1656471" cy="1125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ED850F4-EC6E-554A-BE54-C02937F60EEC}"/>
                </a:ext>
              </a:extLst>
            </p:cNvPr>
            <p:cNvSpPr/>
            <p:nvPr/>
          </p:nvSpPr>
          <p:spPr>
            <a:xfrm rot="20134931">
              <a:off x="7266036" y="2370223"/>
              <a:ext cx="1212149" cy="134338"/>
            </a:xfrm>
            <a:prstGeom prst="ellipse">
              <a:avLst/>
            </a:prstGeom>
            <a:solidFill>
              <a:srgbClr val="C0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7931A2-709A-A547-AADD-18AB48F5E010}"/>
                </a:ext>
              </a:extLst>
            </p:cNvPr>
            <p:cNvSpPr/>
            <p:nvPr/>
          </p:nvSpPr>
          <p:spPr>
            <a:xfrm>
              <a:off x="5387926" y="3390314"/>
              <a:ext cx="690489" cy="642817"/>
            </a:xfrm>
            <a:prstGeom prst="ellipse">
              <a:avLst/>
            </a:prstGeom>
            <a:solidFill>
              <a:srgbClr val="92D05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6A46EC6-E9EF-A94C-9C92-EFE477269180}"/>
                </a:ext>
              </a:extLst>
            </p:cNvPr>
            <p:cNvSpPr/>
            <p:nvPr/>
          </p:nvSpPr>
          <p:spPr>
            <a:xfrm>
              <a:off x="5598942" y="3573194"/>
              <a:ext cx="270802" cy="251267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E75B816-4FA8-9143-9F95-25174EDFECC8}"/>
              </a:ext>
            </a:extLst>
          </p:cNvPr>
          <p:cNvSpPr txBox="1"/>
          <p:nvPr/>
        </p:nvSpPr>
        <p:spPr>
          <a:xfrm>
            <a:off x="759654" y="570519"/>
            <a:ext cx="4065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Where are you?</a:t>
            </a:r>
          </a:p>
        </p:txBody>
      </p:sp>
    </p:spTree>
    <p:extLst>
      <p:ext uri="{BB962C8B-B14F-4D97-AF65-F5344CB8AC3E}">
        <p14:creationId xmlns:p14="http://schemas.microsoft.com/office/powerpoint/2010/main" val="2959693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C7C8-C512-114B-A932-1859553C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Chronological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77702-2789-D147-ADC0-089794E42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in the order of time</a:t>
            </a:r>
          </a:p>
          <a:p>
            <a:r>
              <a:rPr lang="en-US" dirty="0"/>
              <a:t>Patterns: </a:t>
            </a:r>
          </a:p>
          <a:p>
            <a:pPr lvl="1"/>
            <a:r>
              <a:rPr lang="en-US" dirty="0"/>
              <a:t>time markers</a:t>
            </a:r>
          </a:p>
          <a:p>
            <a:pPr lvl="1"/>
            <a:r>
              <a:rPr lang="en-US" dirty="0"/>
              <a:t>In the form of adverbial clauses</a:t>
            </a:r>
          </a:p>
          <a:p>
            <a:pPr lvl="1"/>
            <a:r>
              <a:rPr lang="en-US" dirty="0"/>
              <a:t>Usually at the beginning or end of the sentence</a:t>
            </a:r>
          </a:p>
          <a:p>
            <a:pPr lvl="1"/>
            <a:endParaRPr lang="en-US" dirty="0"/>
          </a:p>
          <a:p>
            <a:r>
              <a:rPr lang="en-US" dirty="0"/>
              <a:t>Underline time markers of the paragraph on page 9</a:t>
            </a:r>
          </a:p>
        </p:txBody>
      </p:sp>
    </p:spTree>
    <p:extLst>
      <p:ext uri="{BB962C8B-B14F-4D97-AF65-F5344CB8AC3E}">
        <p14:creationId xmlns:p14="http://schemas.microsoft.com/office/powerpoint/2010/main" val="408671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0274-6526-6D48-BE50-1ED5177F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Cause and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B2691-BF1F-124A-9B8F-857CF7606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Self-explanation</a:t>
            </a:r>
          </a:p>
          <a:p>
            <a:r>
              <a:rPr lang="en-US" dirty="0"/>
              <a:t>Deductive sequence</a:t>
            </a:r>
          </a:p>
          <a:p>
            <a:r>
              <a:rPr lang="en-US" dirty="0"/>
              <a:t>Inductive sequence</a:t>
            </a:r>
          </a:p>
          <a:p>
            <a:r>
              <a:rPr lang="en-US" dirty="0"/>
              <a:t>Aristotelian thought: </a:t>
            </a:r>
          </a:p>
          <a:p>
            <a:pPr lvl="1"/>
            <a:r>
              <a:rPr lang="en-US" dirty="0"/>
              <a:t>Conclusion/topic sentence/effect + evidence/rationale/cause/subordinary information</a:t>
            </a:r>
          </a:p>
          <a:p>
            <a:pPr lvl="1"/>
            <a:endParaRPr lang="en-US" dirty="0"/>
          </a:p>
          <a:p>
            <a:r>
              <a:rPr lang="en-US" dirty="0"/>
              <a:t>Identify the following paragraph: which is the effect and which is the cause</a:t>
            </a:r>
          </a:p>
        </p:txBody>
      </p:sp>
    </p:spTree>
    <p:extLst>
      <p:ext uri="{BB962C8B-B14F-4D97-AF65-F5344CB8AC3E}">
        <p14:creationId xmlns:p14="http://schemas.microsoft.com/office/powerpoint/2010/main" val="108507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65DA8-1933-7543-82FE-56C8514B1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Comparison and contrast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18C03-808F-6842-A07A-D9636D912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Hypotactic language</a:t>
            </a:r>
          </a:p>
          <a:p>
            <a:r>
              <a:rPr lang="en-US" dirty="0"/>
              <a:t>Patterns: transitional devices/expressions</a:t>
            </a:r>
          </a:p>
          <a:p>
            <a:pPr lvl="1"/>
            <a:r>
              <a:rPr lang="en-US" dirty="0"/>
              <a:t>In addition, therefore, in contrast,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3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563B6-5308-8747-AC82-DD67ACCE7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Classification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F3E1-4E75-D049-8951-89D4EA0A2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Defining which category of information belongs to</a:t>
            </a:r>
          </a:p>
          <a:p>
            <a:r>
              <a:rPr lang="en-US" dirty="0"/>
              <a:t>Usually according to the nature or purpose of the content</a:t>
            </a:r>
          </a:p>
          <a:p>
            <a:r>
              <a:rPr lang="en-US" dirty="0"/>
              <a:t>Identifying types of analysis</a:t>
            </a:r>
          </a:p>
          <a:p>
            <a:pPr lvl="1"/>
            <a:r>
              <a:rPr lang="en-US" dirty="0"/>
              <a:t>quantitative or qualitative</a:t>
            </a:r>
          </a:p>
          <a:p>
            <a:pPr lvl="1"/>
            <a:r>
              <a:rPr lang="en-US" dirty="0"/>
              <a:t>Prescriptive or descriptive</a:t>
            </a:r>
          </a:p>
          <a:p>
            <a:pPr lvl="1"/>
            <a:r>
              <a:rPr lang="en-US" dirty="0"/>
              <a:t>Instructive or argumentative</a:t>
            </a:r>
          </a:p>
          <a:p>
            <a:pPr lvl="1"/>
            <a:endParaRPr lang="en-US" dirty="0"/>
          </a:p>
          <a:p>
            <a:r>
              <a:rPr lang="en-US" dirty="0"/>
              <a:t>Read 1st paragraph on page 11</a:t>
            </a:r>
          </a:p>
          <a:p>
            <a:endParaRPr lang="en-US" dirty="0"/>
          </a:p>
          <a:p>
            <a:r>
              <a:rPr lang="en-US" dirty="0"/>
              <a:t>What are the responses to the experience of emotion?</a:t>
            </a:r>
          </a:p>
          <a:p>
            <a:r>
              <a:rPr lang="en-US" dirty="0"/>
              <a:t>What does one’s emotional approach include?</a:t>
            </a:r>
          </a:p>
        </p:txBody>
      </p:sp>
    </p:spTree>
    <p:extLst>
      <p:ext uri="{BB962C8B-B14F-4D97-AF65-F5344CB8AC3E}">
        <p14:creationId xmlns:p14="http://schemas.microsoft.com/office/powerpoint/2010/main" val="418560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C80E00"/>
      </a:accent1>
      <a:accent2>
        <a:srgbClr val="FE9600"/>
      </a:accent2>
      <a:accent3>
        <a:srgbClr val="0578C9"/>
      </a:accent3>
      <a:accent4>
        <a:srgbClr val="FF7100"/>
      </a:accent4>
      <a:accent5>
        <a:srgbClr val="FE9D00"/>
      </a:accent5>
      <a:accent6>
        <a:srgbClr val="D93700"/>
      </a:accent6>
      <a:hlink>
        <a:srgbClr val="4472C4"/>
      </a:hlink>
      <a:folHlink>
        <a:srgbClr val="BFBFBF"/>
      </a:folHlink>
    </a:clrScheme>
    <a:fontScheme name="雅黑A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80E00"/>
    </a:accent1>
    <a:accent2>
      <a:srgbClr val="FE9600"/>
    </a:accent2>
    <a:accent3>
      <a:srgbClr val="0578C9"/>
    </a:accent3>
    <a:accent4>
      <a:srgbClr val="FF7100"/>
    </a:accent4>
    <a:accent5>
      <a:srgbClr val="FE9D00"/>
    </a:accent5>
    <a:accent6>
      <a:srgbClr val="D93700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1867</TotalTime>
  <Words>470</Words>
  <Application>Microsoft Macintosh PowerPoint</Application>
  <PresentationFormat>Widescreen</PresentationFormat>
  <Paragraphs>108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等线</vt:lpstr>
      <vt:lpstr>Arial</vt:lpstr>
      <vt:lpstr>Calibri</vt:lpstr>
      <vt:lpstr>Impact</vt:lpstr>
      <vt:lpstr>Office 主题​​</vt:lpstr>
      <vt:lpstr>PowerPoint Presentation</vt:lpstr>
      <vt:lpstr>PowerPoint Presentation</vt:lpstr>
      <vt:lpstr>Academic Reading Skills</vt:lpstr>
      <vt:lpstr>General structure of the research essay</vt:lpstr>
      <vt:lpstr>PowerPoint Presentation</vt:lpstr>
      <vt:lpstr>1. Chronological sequence</vt:lpstr>
      <vt:lpstr>2. Cause and effect</vt:lpstr>
      <vt:lpstr>3. Comparison and contrast</vt:lpstr>
      <vt:lpstr>4. Classification </vt:lpstr>
      <vt:lpstr>5. Problem and solution</vt:lpstr>
      <vt:lpstr>Task 1</vt:lpstr>
      <vt:lpstr>Task 2</vt:lpstr>
      <vt:lpstr>Ultimatum Game vs. Dictator Game</vt:lpstr>
      <vt:lpstr>Ultimatum Game vs. Dictator Game</vt:lpstr>
      <vt:lpstr>Ultimatum Game vs. Dictator Game</vt:lpstr>
      <vt:lpstr>Task 4</vt:lpstr>
      <vt:lpstr>Next session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Jingya Li</cp:lastModifiedBy>
  <cp:revision>65</cp:revision>
  <dcterms:created xsi:type="dcterms:W3CDTF">2018-08-12T03:36:57Z</dcterms:created>
  <dcterms:modified xsi:type="dcterms:W3CDTF">2019-09-22T00:46:36Z</dcterms:modified>
</cp:coreProperties>
</file>