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4" r:id="rId3"/>
    <p:sldId id="267" r:id="rId4"/>
    <p:sldId id="265" r:id="rId5"/>
    <p:sldId id="266" r:id="rId6"/>
    <p:sldId id="270" r:id="rId7"/>
    <p:sldId id="271" r:id="rId8"/>
    <p:sldId id="292" r:id="rId9"/>
    <p:sldId id="296" r:id="rId10"/>
    <p:sldId id="273" r:id="rId11"/>
    <p:sldId id="274" r:id="rId12"/>
    <p:sldId id="299" r:id="rId13"/>
    <p:sldId id="298" r:id="rId14"/>
    <p:sldId id="301" r:id="rId15"/>
    <p:sldId id="300" r:id="rId16"/>
    <p:sldId id="297" r:id="rId17"/>
    <p:sldId id="302" r:id="rId18"/>
    <p:sldId id="303" r:id="rId19"/>
    <p:sldId id="304" r:id="rId20"/>
    <p:sldId id="305" r:id="rId21"/>
    <p:sldId id="279" r:id="rId22"/>
    <p:sldId id="331" r:id="rId23"/>
    <p:sldId id="30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122" d="100"/>
          <a:sy n="122" d="100"/>
        </p:scale>
        <p:origin x="240" y="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A0D2D-3F5E-814C-80C7-E13F061E1002}" type="doc">
      <dgm:prSet loTypeId="urn:microsoft.com/office/officeart/2005/8/layout/list1" loCatId="" qsTypeId="urn:microsoft.com/office/officeart/2005/8/quickstyle/3d3" qsCatId="3D" csTypeId="urn:microsoft.com/office/officeart/2005/8/colors/colorful1" csCatId="colorful" phldr="1"/>
      <dgm:spPr/>
      <dgm:t>
        <a:bodyPr/>
        <a:lstStyle/>
        <a:p>
          <a:endParaRPr lang="en-US"/>
        </a:p>
      </dgm:t>
    </dgm:pt>
    <dgm:pt modelId="{1A2398CF-1CB4-494A-B83E-337883410514}">
      <dgm:prSet phldrT="[Text]"/>
      <dgm:spPr/>
      <dgm:t>
        <a:bodyPr/>
        <a:lstStyle/>
        <a:p>
          <a:r>
            <a:rPr lang="en-US" dirty="0"/>
            <a:t>Plagiarism </a:t>
          </a:r>
        </a:p>
      </dgm:t>
    </dgm:pt>
    <dgm:pt modelId="{544A2ABC-5A14-664F-AC37-96454E4865DF}" type="parTrans" cxnId="{6AB7EE26-79C4-E449-9D3A-155E504F998B}">
      <dgm:prSet/>
      <dgm:spPr/>
      <dgm:t>
        <a:bodyPr/>
        <a:lstStyle/>
        <a:p>
          <a:endParaRPr lang="en-US"/>
        </a:p>
      </dgm:t>
    </dgm:pt>
    <dgm:pt modelId="{E2A30822-B981-944A-810B-515C53770CE5}" type="sibTrans" cxnId="{6AB7EE26-79C4-E449-9D3A-155E504F998B}">
      <dgm:prSet/>
      <dgm:spPr/>
      <dgm:t>
        <a:bodyPr/>
        <a:lstStyle/>
        <a:p>
          <a:endParaRPr lang="en-US"/>
        </a:p>
      </dgm:t>
    </dgm:pt>
    <dgm:pt modelId="{E8BFBDA5-77E8-494C-9AD1-49FC2747EFA3}">
      <dgm:prSet phldrT="[Text]"/>
      <dgm:spPr/>
      <dgm:t>
        <a:bodyPr/>
        <a:lstStyle/>
        <a:p>
          <a:r>
            <a:rPr lang="en-US" dirty="0"/>
            <a:t>Paraphrasing</a:t>
          </a:r>
        </a:p>
      </dgm:t>
    </dgm:pt>
    <dgm:pt modelId="{D219D652-992D-244E-9C5C-BE89FF4BE512}" type="parTrans" cxnId="{9992B3F7-16BD-6C48-A543-9A67DE91D386}">
      <dgm:prSet/>
      <dgm:spPr/>
      <dgm:t>
        <a:bodyPr/>
        <a:lstStyle/>
        <a:p>
          <a:endParaRPr lang="en-US"/>
        </a:p>
      </dgm:t>
    </dgm:pt>
    <dgm:pt modelId="{98932B29-20D5-594C-AFF2-2D9EB1C869DF}" type="sibTrans" cxnId="{9992B3F7-16BD-6C48-A543-9A67DE91D386}">
      <dgm:prSet/>
      <dgm:spPr/>
      <dgm:t>
        <a:bodyPr/>
        <a:lstStyle/>
        <a:p>
          <a:endParaRPr lang="en-US"/>
        </a:p>
      </dgm:t>
    </dgm:pt>
    <dgm:pt modelId="{52E8319A-D53A-B140-B918-FEB4BB1091EE}">
      <dgm:prSet phldrT="[Text]"/>
      <dgm:spPr/>
      <dgm:t>
        <a:bodyPr/>
        <a:lstStyle/>
        <a:p>
          <a:r>
            <a:rPr lang="en-US" dirty="0"/>
            <a:t>Exercises</a:t>
          </a:r>
        </a:p>
      </dgm:t>
    </dgm:pt>
    <dgm:pt modelId="{3A908189-BBDB-E14A-A20F-68B813EB4A19}" type="parTrans" cxnId="{44AC0A6D-4B4E-FC4F-BAD2-8E3D4331F705}">
      <dgm:prSet/>
      <dgm:spPr/>
      <dgm:t>
        <a:bodyPr/>
        <a:lstStyle/>
        <a:p>
          <a:endParaRPr lang="en-US"/>
        </a:p>
      </dgm:t>
    </dgm:pt>
    <dgm:pt modelId="{FF04FE2C-E24B-2D4C-ADDC-FBD94B1C994A}" type="sibTrans" cxnId="{44AC0A6D-4B4E-FC4F-BAD2-8E3D4331F705}">
      <dgm:prSet/>
      <dgm:spPr/>
      <dgm:t>
        <a:bodyPr/>
        <a:lstStyle/>
        <a:p>
          <a:endParaRPr lang="en-US"/>
        </a:p>
      </dgm:t>
    </dgm:pt>
    <dgm:pt modelId="{9C9673BF-20E6-C147-A4F6-4E5BA1275C31}">
      <dgm:prSet phldrT="[Text]"/>
      <dgm:spPr/>
      <dgm:t>
        <a:bodyPr/>
        <a:lstStyle/>
        <a:p>
          <a:r>
            <a:rPr lang="en-US" dirty="0"/>
            <a:t>Unit 1 Quiz</a:t>
          </a:r>
        </a:p>
      </dgm:t>
    </dgm:pt>
    <dgm:pt modelId="{A3C64E63-50FC-A74F-B865-30C21FC0BBE4}" type="parTrans" cxnId="{59E36155-CEA2-7840-AB2E-D34C0E0DE54A}">
      <dgm:prSet/>
      <dgm:spPr/>
      <dgm:t>
        <a:bodyPr/>
        <a:lstStyle/>
        <a:p>
          <a:endParaRPr lang="en-US"/>
        </a:p>
      </dgm:t>
    </dgm:pt>
    <dgm:pt modelId="{835D3BF2-3CCA-B74F-922A-78E234F91981}" type="sibTrans" cxnId="{59E36155-CEA2-7840-AB2E-D34C0E0DE54A}">
      <dgm:prSet/>
      <dgm:spPr/>
      <dgm:t>
        <a:bodyPr/>
        <a:lstStyle/>
        <a:p>
          <a:endParaRPr lang="en-US"/>
        </a:p>
      </dgm:t>
    </dgm:pt>
    <dgm:pt modelId="{63B13DD8-2D75-8343-A43C-7EEDD36A4DB7}" type="pres">
      <dgm:prSet presAssocID="{B20A0D2D-3F5E-814C-80C7-E13F061E1002}" presName="linear" presStyleCnt="0">
        <dgm:presLayoutVars>
          <dgm:dir/>
          <dgm:animLvl val="lvl"/>
          <dgm:resizeHandles val="exact"/>
        </dgm:presLayoutVars>
      </dgm:prSet>
      <dgm:spPr/>
    </dgm:pt>
    <dgm:pt modelId="{2F701BC0-21A7-BF4B-B29D-B608DE652905}" type="pres">
      <dgm:prSet presAssocID="{1A2398CF-1CB4-494A-B83E-337883410514}" presName="parentLin" presStyleCnt="0"/>
      <dgm:spPr/>
    </dgm:pt>
    <dgm:pt modelId="{8635A2A5-E018-8247-B790-88379ABFAE77}" type="pres">
      <dgm:prSet presAssocID="{1A2398CF-1CB4-494A-B83E-337883410514}" presName="parentLeftMargin" presStyleLbl="node1" presStyleIdx="0" presStyleCnt="4"/>
      <dgm:spPr/>
    </dgm:pt>
    <dgm:pt modelId="{8A1B3639-FFF3-814F-8D59-F57E4EB4B43F}" type="pres">
      <dgm:prSet presAssocID="{1A2398CF-1CB4-494A-B83E-337883410514}" presName="parentText" presStyleLbl="node1" presStyleIdx="0" presStyleCnt="4">
        <dgm:presLayoutVars>
          <dgm:chMax val="0"/>
          <dgm:bulletEnabled val="1"/>
        </dgm:presLayoutVars>
      </dgm:prSet>
      <dgm:spPr/>
    </dgm:pt>
    <dgm:pt modelId="{805D0B83-9E8F-014C-B1EC-388F505B76E9}" type="pres">
      <dgm:prSet presAssocID="{1A2398CF-1CB4-494A-B83E-337883410514}" presName="negativeSpace" presStyleCnt="0"/>
      <dgm:spPr/>
    </dgm:pt>
    <dgm:pt modelId="{90BA48D1-96E4-1249-AB29-D0C352EA105A}" type="pres">
      <dgm:prSet presAssocID="{1A2398CF-1CB4-494A-B83E-337883410514}" presName="childText" presStyleLbl="conFgAcc1" presStyleIdx="0" presStyleCnt="4">
        <dgm:presLayoutVars>
          <dgm:bulletEnabled val="1"/>
        </dgm:presLayoutVars>
      </dgm:prSet>
      <dgm:spPr/>
    </dgm:pt>
    <dgm:pt modelId="{CA3BF5C3-05DC-DA48-B7B7-A4B7BAE3E9AE}" type="pres">
      <dgm:prSet presAssocID="{E2A30822-B981-944A-810B-515C53770CE5}" presName="spaceBetweenRectangles" presStyleCnt="0"/>
      <dgm:spPr/>
    </dgm:pt>
    <dgm:pt modelId="{93BF8529-2BA0-D949-AA93-95CB7D84E3A9}" type="pres">
      <dgm:prSet presAssocID="{E8BFBDA5-77E8-494C-9AD1-49FC2747EFA3}" presName="parentLin" presStyleCnt="0"/>
      <dgm:spPr/>
    </dgm:pt>
    <dgm:pt modelId="{B3E93F60-BD3B-C642-ACF2-02F6695111BA}" type="pres">
      <dgm:prSet presAssocID="{E8BFBDA5-77E8-494C-9AD1-49FC2747EFA3}" presName="parentLeftMargin" presStyleLbl="node1" presStyleIdx="0" presStyleCnt="4"/>
      <dgm:spPr/>
    </dgm:pt>
    <dgm:pt modelId="{3135DFA6-A4A6-9943-8398-CB697BE12D33}" type="pres">
      <dgm:prSet presAssocID="{E8BFBDA5-77E8-494C-9AD1-49FC2747EFA3}" presName="parentText" presStyleLbl="node1" presStyleIdx="1" presStyleCnt="4">
        <dgm:presLayoutVars>
          <dgm:chMax val="0"/>
          <dgm:bulletEnabled val="1"/>
        </dgm:presLayoutVars>
      </dgm:prSet>
      <dgm:spPr/>
    </dgm:pt>
    <dgm:pt modelId="{A1B69BD4-375C-4C4C-A488-273C357ADA72}" type="pres">
      <dgm:prSet presAssocID="{E8BFBDA5-77E8-494C-9AD1-49FC2747EFA3}" presName="negativeSpace" presStyleCnt="0"/>
      <dgm:spPr/>
    </dgm:pt>
    <dgm:pt modelId="{5A2520F9-034E-364C-B127-6F12FDEE0860}" type="pres">
      <dgm:prSet presAssocID="{E8BFBDA5-77E8-494C-9AD1-49FC2747EFA3}" presName="childText" presStyleLbl="conFgAcc1" presStyleIdx="1" presStyleCnt="4">
        <dgm:presLayoutVars>
          <dgm:bulletEnabled val="1"/>
        </dgm:presLayoutVars>
      </dgm:prSet>
      <dgm:spPr/>
    </dgm:pt>
    <dgm:pt modelId="{14EF5998-34C2-0242-A30B-C6F2B2658AA8}" type="pres">
      <dgm:prSet presAssocID="{98932B29-20D5-594C-AFF2-2D9EB1C869DF}" presName="spaceBetweenRectangles" presStyleCnt="0"/>
      <dgm:spPr/>
    </dgm:pt>
    <dgm:pt modelId="{BAA91FE3-6109-F446-A060-5885EC6EFE31}" type="pres">
      <dgm:prSet presAssocID="{52E8319A-D53A-B140-B918-FEB4BB1091EE}" presName="parentLin" presStyleCnt="0"/>
      <dgm:spPr/>
    </dgm:pt>
    <dgm:pt modelId="{EA8DF561-E3CE-B246-81BB-E55D3977177F}" type="pres">
      <dgm:prSet presAssocID="{52E8319A-D53A-B140-B918-FEB4BB1091EE}" presName="parentLeftMargin" presStyleLbl="node1" presStyleIdx="1" presStyleCnt="4"/>
      <dgm:spPr/>
    </dgm:pt>
    <dgm:pt modelId="{CEB23513-4015-9B4E-80EF-8B5F8E9B5178}" type="pres">
      <dgm:prSet presAssocID="{52E8319A-D53A-B140-B918-FEB4BB1091EE}" presName="parentText" presStyleLbl="node1" presStyleIdx="2" presStyleCnt="4">
        <dgm:presLayoutVars>
          <dgm:chMax val="0"/>
          <dgm:bulletEnabled val="1"/>
        </dgm:presLayoutVars>
      </dgm:prSet>
      <dgm:spPr/>
    </dgm:pt>
    <dgm:pt modelId="{B8641384-C455-314D-9A5C-03C041B1FBA2}" type="pres">
      <dgm:prSet presAssocID="{52E8319A-D53A-B140-B918-FEB4BB1091EE}" presName="negativeSpace" presStyleCnt="0"/>
      <dgm:spPr/>
    </dgm:pt>
    <dgm:pt modelId="{EAF527D9-F0EA-0344-B572-53465A2EBCFF}" type="pres">
      <dgm:prSet presAssocID="{52E8319A-D53A-B140-B918-FEB4BB1091EE}" presName="childText" presStyleLbl="conFgAcc1" presStyleIdx="2" presStyleCnt="4">
        <dgm:presLayoutVars>
          <dgm:bulletEnabled val="1"/>
        </dgm:presLayoutVars>
      </dgm:prSet>
      <dgm:spPr/>
    </dgm:pt>
    <dgm:pt modelId="{81A1CFF9-C15C-C441-A3EB-93C24E092A7F}" type="pres">
      <dgm:prSet presAssocID="{FF04FE2C-E24B-2D4C-ADDC-FBD94B1C994A}" presName="spaceBetweenRectangles" presStyleCnt="0"/>
      <dgm:spPr/>
    </dgm:pt>
    <dgm:pt modelId="{7C22F225-FD4E-6F4C-972F-9305F1783B3F}" type="pres">
      <dgm:prSet presAssocID="{9C9673BF-20E6-C147-A4F6-4E5BA1275C31}" presName="parentLin" presStyleCnt="0"/>
      <dgm:spPr/>
    </dgm:pt>
    <dgm:pt modelId="{3D2A9460-8479-2040-B58D-46D618EAB6F4}" type="pres">
      <dgm:prSet presAssocID="{9C9673BF-20E6-C147-A4F6-4E5BA1275C31}" presName="parentLeftMargin" presStyleLbl="node1" presStyleIdx="2" presStyleCnt="4"/>
      <dgm:spPr/>
    </dgm:pt>
    <dgm:pt modelId="{03C17972-E217-344B-8BC0-75DED141AD00}" type="pres">
      <dgm:prSet presAssocID="{9C9673BF-20E6-C147-A4F6-4E5BA1275C31}" presName="parentText" presStyleLbl="node1" presStyleIdx="3" presStyleCnt="4">
        <dgm:presLayoutVars>
          <dgm:chMax val="0"/>
          <dgm:bulletEnabled val="1"/>
        </dgm:presLayoutVars>
      </dgm:prSet>
      <dgm:spPr/>
    </dgm:pt>
    <dgm:pt modelId="{0090A759-279B-9C4D-B793-86B3D658E6C0}" type="pres">
      <dgm:prSet presAssocID="{9C9673BF-20E6-C147-A4F6-4E5BA1275C31}" presName="negativeSpace" presStyleCnt="0"/>
      <dgm:spPr/>
    </dgm:pt>
    <dgm:pt modelId="{18897DEE-3664-984C-BF89-F23E37E6547E}" type="pres">
      <dgm:prSet presAssocID="{9C9673BF-20E6-C147-A4F6-4E5BA1275C31}" presName="childText" presStyleLbl="conFgAcc1" presStyleIdx="3" presStyleCnt="4">
        <dgm:presLayoutVars>
          <dgm:bulletEnabled val="1"/>
        </dgm:presLayoutVars>
      </dgm:prSet>
      <dgm:spPr/>
    </dgm:pt>
  </dgm:ptLst>
  <dgm:cxnLst>
    <dgm:cxn modelId="{9FA33A13-DAFF-D340-BB82-02A64DC7A974}" type="presOf" srcId="{E8BFBDA5-77E8-494C-9AD1-49FC2747EFA3}" destId="{B3E93F60-BD3B-C642-ACF2-02F6695111BA}" srcOrd="0" destOrd="0" presId="urn:microsoft.com/office/officeart/2005/8/layout/list1"/>
    <dgm:cxn modelId="{B3DEB220-3DA8-6645-85D7-DEF26F73B37A}" type="presOf" srcId="{1A2398CF-1CB4-494A-B83E-337883410514}" destId="{8635A2A5-E018-8247-B790-88379ABFAE77}" srcOrd="0" destOrd="0" presId="urn:microsoft.com/office/officeart/2005/8/layout/list1"/>
    <dgm:cxn modelId="{6AB7EE26-79C4-E449-9D3A-155E504F998B}" srcId="{B20A0D2D-3F5E-814C-80C7-E13F061E1002}" destId="{1A2398CF-1CB4-494A-B83E-337883410514}" srcOrd="0" destOrd="0" parTransId="{544A2ABC-5A14-664F-AC37-96454E4865DF}" sibTransId="{E2A30822-B981-944A-810B-515C53770CE5}"/>
    <dgm:cxn modelId="{52C6552F-7938-2E4D-BB6A-2E4F1D307932}" type="presOf" srcId="{52E8319A-D53A-B140-B918-FEB4BB1091EE}" destId="{CEB23513-4015-9B4E-80EF-8B5F8E9B5178}" srcOrd="1" destOrd="0" presId="urn:microsoft.com/office/officeart/2005/8/layout/list1"/>
    <dgm:cxn modelId="{59E36155-CEA2-7840-AB2E-D34C0E0DE54A}" srcId="{B20A0D2D-3F5E-814C-80C7-E13F061E1002}" destId="{9C9673BF-20E6-C147-A4F6-4E5BA1275C31}" srcOrd="3" destOrd="0" parTransId="{A3C64E63-50FC-A74F-B865-30C21FC0BBE4}" sibTransId="{835D3BF2-3CCA-B74F-922A-78E234F91981}"/>
    <dgm:cxn modelId="{44AC0A6D-4B4E-FC4F-BAD2-8E3D4331F705}" srcId="{B20A0D2D-3F5E-814C-80C7-E13F061E1002}" destId="{52E8319A-D53A-B140-B918-FEB4BB1091EE}" srcOrd="2" destOrd="0" parTransId="{3A908189-BBDB-E14A-A20F-68B813EB4A19}" sibTransId="{FF04FE2C-E24B-2D4C-ADDC-FBD94B1C994A}"/>
    <dgm:cxn modelId="{21006471-8569-DF45-B6AC-DFCBB200E67A}" type="presOf" srcId="{E8BFBDA5-77E8-494C-9AD1-49FC2747EFA3}" destId="{3135DFA6-A4A6-9943-8398-CB697BE12D33}" srcOrd="1" destOrd="0" presId="urn:microsoft.com/office/officeart/2005/8/layout/list1"/>
    <dgm:cxn modelId="{07E88577-815F-D44D-89FC-7D11E57097F2}" type="presOf" srcId="{9C9673BF-20E6-C147-A4F6-4E5BA1275C31}" destId="{3D2A9460-8479-2040-B58D-46D618EAB6F4}" srcOrd="0" destOrd="0" presId="urn:microsoft.com/office/officeart/2005/8/layout/list1"/>
    <dgm:cxn modelId="{9B7C7CAC-2041-CC43-8A48-2C81A279E91C}" type="presOf" srcId="{9C9673BF-20E6-C147-A4F6-4E5BA1275C31}" destId="{03C17972-E217-344B-8BC0-75DED141AD00}" srcOrd="1" destOrd="0" presId="urn:microsoft.com/office/officeart/2005/8/layout/list1"/>
    <dgm:cxn modelId="{69E8D6C0-558A-5043-8C94-7FF0C7F62D80}" type="presOf" srcId="{B20A0D2D-3F5E-814C-80C7-E13F061E1002}" destId="{63B13DD8-2D75-8343-A43C-7EEDD36A4DB7}" srcOrd="0" destOrd="0" presId="urn:microsoft.com/office/officeart/2005/8/layout/list1"/>
    <dgm:cxn modelId="{BADD8BDB-0462-B441-B268-6CE7BEF3A35A}" type="presOf" srcId="{1A2398CF-1CB4-494A-B83E-337883410514}" destId="{8A1B3639-FFF3-814F-8D59-F57E4EB4B43F}" srcOrd="1" destOrd="0" presId="urn:microsoft.com/office/officeart/2005/8/layout/list1"/>
    <dgm:cxn modelId="{583185F5-240F-F74B-AE24-BFA63332F206}" type="presOf" srcId="{52E8319A-D53A-B140-B918-FEB4BB1091EE}" destId="{EA8DF561-E3CE-B246-81BB-E55D3977177F}" srcOrd="0" destOrd="0" presId="urn:microsoft.com/office/officeart/2005/8/layout/list1"/>
    <dgm:cxn modelId="{9992B3F7-16BD-6C48-A543-9A67DE91D386}" srcId="{B20A0D2D-3F5E-814C-80C7-E13F061E1002}" destId="{E8BFBDA5-77E8-494C-9AD1-49FC2747EFA3}" srcOrd="1" destOrd="0" parTransId="{D219D652-992D-244E-9C5C-BE89FF4BE512}" sibTransId="{98932B29-20D5-594C-AFF2-2D9EB1C869DF}"/>
    <dgm:cxn modelId="{294BDA04-461E-4444-A3D1-6DFEF8AB1EEF}" type="presParOf" srcId="{63B13DD8-2D75-8343-A43C-7EEDD36A4DB7}" destId="{2F701BC0-21A7-BF4B-B29D-B608DE652905}" srcOrd="0" destOrd="0" presId="urn:microsoft.com/office/officeart/2005/8/layout/list1"/>
    <dgm:cxn modelId="{7E78BF2C-6B49-144C-9376-F27D197C2175}" type="presParOf" srcId="{2F701BC0-21A7-BF4B-B29D-B608DE652905}" destId="{8635A2A5-E018-8247-B790-88379ABFAE77}" srcOrd="0" destOrd="0" presId="urn:microsoft.com/office/officeart/2005/8/layout/list1"/>
    <dgm:cxn modelId="{DF415DDD-B0D5-394B-8413-54C92F416C22}" type="presParOf" srcId="{2F701BC0-21A7-BF4B-B29D-B608DE652905}" destId="{8A1B3639-FFF3-814F-8D59-F57E4EB4B43F}" srcOrd="1" destOrd="0" presId="urn:microsoft.com/office/officeart/2005/8/layout/list1"/>
    <dgm:cxn modelId="{40DC3792-6A47-F744-90C9-D601ED2FBAD6}" type="presParOf" srcId="{63B13DD8-2D75-8343-A43C-7EEDD36A4DB7}" destId="{805D0B83-9E8F-014C-B1EC-388F505B76E9}" srcOrd="1" destOrd="0" presId="urn:microsoft.com/office/officeart/2005/8/layout/list1"/>
    <dgm:cxn modelId="{B18F1F5E-0623-7D41-B22A-2D5E197B95D7}" type="presParOf" srcId="{63B13DD8-2D75-8343-A43C-7EEDD36A4DB7}" destId="{90BA48D1-96E4-1249-AB29-D0C352EA105A}" srcOrd="2" destOrd="0" presId="urn:microsoft.com/office/officeart/2005/8/layout/list1"/>
    <dgm:cxn modelId="{BC056B2B-EB4F-CD40-BC5C-1A8F6FA18880}" type="presParOf" srcId="{63B13DD8-2D75-8343-A43C-7EEDD36A4DB7}" destId="{CA3BF5C3-05DC-DA48-B7B7-A4B7BAE3E9AE}" srcOrd="3" destOrd="0" presId="urn:microsoft.com/office/officeart/2005/8/layout/list1"/>
    <dgm:cxn modelId="{0DB719C5-8051-1043-8373-A3A138CA5F8A}" type="presParOf" srcId="{63B13DD8-2D75-8343-A43C-7EEDD36A4DB7}" destId="{93BF8529-2BA0-D949-AA93-95CB7D84E3A9}" srcOrd="4" destOrd="0" presId="urn:microsoft.com/office/officeart/2005/8/layout/list1"/>
    <dgm:cxn modelId="{1E1E5394-289E-3C4E-8E32-5C9058EF32D7}" type="presParOf" srcId="{93BF8529-2BA0-D949-AA93-95CB7D84E3A9}" destId="{B3E93F60-BD3B-C642-ACF2-02F6695111BA}" srcOrd="0" destOrd="0" presId="urn:microsoft.com/office/officeart/2005/8/layout/list1"/>
    <dgm:cxn modelId="{99B8DE67-809B-E848-9B73-B8617F30513E}" type="presParOf" srcId="{93BF8529-2BA0-D949-AA93-95CB7D84E3A9}" destId="{3135DFA6-A4A6-9943-8398-CB697BE12D33}" srcOrd="1" destOrd="0" presId="urn:microsoft.com/office/officeart/2005/8/layout/list1"/>
    <dgm:cxn modelId="{3A906267-A99D-9445-9F18-C0C75148592E}" type="presParOf" srcId="{63B13DD8-2D75-8343-A43C-7EEDD36A4DB7}" destId="{A1B69BD4-375C-4C4C-A488-273C357ADA72}" srcOrd="5" destOrd="0" presId="urn:microsoft.com/office/officeart/2005/8/layout/list1"/>
    <dgm:cxn modelId="{6FADCEC6-529C-5C43-AACB-39891C85015A}" type="presParOf" srcId="{63B13DD8-2D75-8343-A43C-7EEDD36A4DB7}" destId="{5A2520F9-034E-364C-B127-6F12FDEE0860}" srcOrd="6" destOrd="0" presId="urn:microsoft.com/office/officeart/2005/8/layout/list1"/>
    <dgm:cxn modelId="{10DF88BA-9D6B-E447-B1FD-9803A4DC448B}" type="presParOf" srcId="{63B13DD8-2D75-8343-A43C-7EEDD36A4DB7}" destId="{14EF5998-34C2-0242-A30B-C6F2B2658AA8}" srcOrd="7" destOrd="0" presId="urn:microsoft.com/office/officeart/2005/8/layout/list1"/>
    <dgm:cxn modelId="{B6AC0A89-9AE1-5145-AB8A-DCF6E8BA0FD4}" type="presParOf" srcId="{63B13DD8-2D75-8343-A43C-7EEDD36A4DB7}" destId="{BAA91FE3-6109-F446-A060-5885EC6EFE31}" srcOrd="8" destOrd="0" presId="urn:microsoft.com/office/officeart/2005/8/layout/list1"/>
    <dgm:cxn modelId="{622C929C-ADFA-5845-AE6C-72CB89D0E92C}" type="presParOf" srcId="{BAA91FE3-6109-F446-A060-5885EC6EFE31}" destId="{EA8DF561-E3CE-B246-81BB-E55D3977177F}" srcOrd="0" destOrd="0" presId="urn:microsoft.com/office/officeart/2005/8/layout/list1"/>
    <dgm:cxn modelId="{0674D393-3582-AE4D-B3EA-929EFCD6FA85}" type="presParOf" srcId="{BAA91FE3-6109-F446-A060-5885EC6EFE31}" destId="{CEB23513-4015-9B4E-80EF-8B5F8E9B5178}" srcOrd="1" destOrd="0" presId="urn:microsoft.com/office/officeart/2005/8/layout/list1"/>
    <dgm:cxn modelId="{1C264920-8296-1B4C-BE75-96F695748685}" type="presParOf" srcId="{63B13DD8-2D75-8343-A43C-7EEDD36A4DB7}" destId="{B8641384-C455-314D-9A5C-03C041B1FBA2}" srcOrd="9" destOrd="0" presId="urn:microsoft.com/office/officeart/2005/8/layout/list1"/>
    <dgm:cxn modelId="{8AF159D2-3D8E-FD41-9EC2-1EA8ADD9A5CB}" type="presParOf" srcId="{63B13DD8-2D75-8343-A43C-7EEDD36A4DB7}" destId="{EAF527D9-F0EA-0344-B572-53465A2EBCFF}" srcOrd="10" destOrd="0" presId="urn:microsoft.com/office/officeart/2005/8/layout/list1"/>
    <dgm:cxn modelId="{B5F3A962-B03C-B844-903C-DA281A3FE12A}" type="presParOf" srcId="{63B13DD8-2D75-8343-A43C-7EEDD36A4DB7}" destId="{81A1CFF9-C15C-C441-A3EB-93C24E092A7F}" srcOrd="11" destOrd="0" presId="urn:microsoft.com/office/officeart/2005/8/layout/list1"/>
    <dgm:cxn modelId="{306204C7-D50A-E94B-B0E0-E5629B0D7B3F}" type="presParOf" srcId="{63B13DD8-2D75-8343-A43C-7EEDD36A4DB7}" destId="{7C22F225-FD4E-6F4C-972F-9305F1783B3F}" srcOrd="12" destOrd="0" presId="urn:microsoft.com/office/officeart/2005/8/layout/list1"/>
    <dgm:cxn modelId="{71D35623-314C-3341-966B-F2ACBCF3E6A0}" type="presParOf" srcId="{7C22F225-FD4E-6F4C-972F-9305F1783B3F}" destId="{3D2A9460-8479-2040-B58D-46D618EAB6F4}" srcOrd="0" destOrd="0" presId="urn:microsoft.com/office/officeart/2005/8/layout/list1"/>
    <dgm:cxn modelId="{4B878EC0-6167-C642-B63E-D8660E5A84C8}" type="presParOf" srcId="{7C22F225-FD4E-6F4C-972F-9305F1783B3F}" destId="{03C17972-E217-344B-8BC0-75DED141AD00}" srcOrd="1" destOrd="0" presId="urn:microsoft.com/office/officeart/2005/8/layout/list1"/>
    <dgm:cxn modelId="{4D2D77BA-66A5-C44C-A920-B65C10D91C74}" type="presParOf" srcId="{63B13DD8-2D75-8343-A43C-7EEDD36A4DB7}" destId="{0090A759-279B-9C4D-B793-86B3D658E6C0}" srcOrd="13" destOrd="0" presId="urn:microsoft.com/office/officeart/2005/8/layout/list1"/>
    <dgm:cxn modelId="{CDB03BF3-E6A6-B149-860D-69F1138C92DA}" type="presParOf" srcId="{63B13DD8-2D75-8343-A43C-7EEDD36A4DB7}" destId="{18897DEE-3664-984C-BF89-F23E37E654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8D1-96E4-1249-AB29-D0C352EA105A}">
      <dsp:nvSpPr>
        <dsp:cNvPr id="0" name=""/>
        <dsp:cNvSpPr/>
      </dsp:nvSpPr>
      <dsp:spPr>
        <a:xfrm>
          <a:off x="0" y="36962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A1B3639-FFF3-814F-8D59-F57E4EB4B43F}">
      <dsp:nvSpPr>
        <dsp:cNvPr id="0" name=""/>
        <dsp:cNvSpPr/>
      </dsp:nvSpPr>
      <dsp:spPr>
        <a:xfrm>
          <a:off x="319864" y="44905"/>
          <a:ext cx="4478107" cy="6494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Plagiarism </a:t>
          </a:r>
        </a:p>
      </dsp:txBody>
      <dsp:txXfrm>
        <a:off x="351567" y="76608"/>
        <a:ext cx="4414701" cy="586034"/>
      </dsp:txXfrm>
    </dsp:sp>
    <dsp:sp modelId="{5A2520F9-034E-364C-B127-6F12FDEE0860}">
      <dsp:nvSpPr>
        <dsp:cNvPr id="0" name=""/>
        <dsp:cNvSpPr/>
      </dsp:nvSpPr>
      <dsp:spPr>
        <a:xfrm>
          <a:off x="0" y="1367545"/>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135DFA6-A4A6-9943-8398-CB697BE12D33}">
      <dsp:nvSpPr>
        <dsp:cNvPr id="0" name=""/>
        <dsp:cNvSpPr/>
      </dsp:nvSpPr>
      <dsp:spPr>
        <a:xfrm>
          <a:off x="319864" y="1042825"/>
          <a:ext cx="4478107" cy="64944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Paraphrasing</a:t>
          </a:r>
        </a:p>
      </dsp:txBody>
      <dsp:txXfrm>
        <a:off x="351567" y="1074528"/>
        <a:ext cx="4414701" cy="586034"/>
      </dsp:txXfrm>
    </dsp:sp>
    <dsp:sp modelId="{EAF527D9-F0EA-0344-B572-53465A2EBCFF}">
      <dsp:nvSpPr>
        <dsp:cNvPr id="0" name=""/>
        <dsp:cNvSpPr/>
      </dsp:nvSpPr>
      <dsp:spPr>
        <a:xfrm>
          <a:off x="0" y="236546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EB23513-4015-9B4E-80EF-8B5F8E9B5178}">
      <dsp:nvSpPr>
        <dsp:cNvPr id="0" name=""/>
        <dsp:cNvSpPr/>
      </dsp:nvSpPr>
      <dsp:spPr>
        <a:xfrm>
          <a:off x="319864" y="2040745"/>
          <a:ext cx="4478107" cy="6494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Exercises</a:t>
          </a:r>
        </a:p>
      </dsp:txBody>
      <dsp:txXfrm>
        <a:off x="351567" y="2072448"/>
        <a:ext cx="4414701" cy="586034"/>
      </dsp:txXfrm>
    </dsp:sp>
    <dsp:sp modelId="{18897DEE-3664-984C-BF89-F23E37E6547E}">
      <dsp:nvSpPr>
        <dsp:cNvPr id="0" name=""/>
        <dsp:cNvSpPr/>
      </dsp:nvSpPr>
      <dsp:spPr>
        <a:xfrm>
          <a:off x="0" y="3363386"/>
          <a:ext cx="6397296"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C17972-E217-344B-8BC0-75DED141AD00}">
      <dsp:nvSpPr>
        <dsp:cNvPr id="0" name=""/>
        <dsp:cNvSpPr/>
      </dsp:nvSpPr>
      <dsp:spPr>
        <a:xfrm>
          <a:off x="319864" y="3038666"/>
          <a:ext cx="4478107" cy="6494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62" tIns="0" rIns="169262" bIns="0" numCol="1" spcCol="1270" anchor="ctr" anchorCtr="0">
          <a:noAutofit/>
        </a:bodyPr>
        <a:lstStyle/>
        <a:p>
          <a:pPr marL="0" lvl="0" indent="0" algn="l" defTabSz="977900">
            <a:lnSpc>
              <a:spcPct val="90000"/>
            </a:lnSpc>
            <a:spcBef>
              <a:spcPct val="0"/>
            </a:spcBef>
            <a:spcAft>
              <a:spcPct val="35000"/>
            </a:spcAft>
            <a:buNone/>
          </a:pPr>
          <a:r>
            <a:rPr lang="en-US" sz="2200" kern="1200" dirty="0"/>
            <a:t>Unit 1 Quiz</a:t>
          </a:r>
        </a:p>
      </dsp:txBody>
      <dsp:txXfrm>
        <a:off x="351567" y="3070369"/>
        <a:ext cx="441470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2019/9/25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en-US" altLang="zh-CN" b="1" dirty="0"/>
              <a:t>JINGYA LI</a:t>
            </a:r>
            <a:endParaRPr lang="zh-CN" altLang="en-US" b="1" dirty="0"/>
          </a:p>
        </p:txBody>
      </p:sp>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solidFill>
                </a:rPr>
                <a:t>Week 4</a:t>
              </a:r>
              <a:endParaRPr lang="zh-CN" altLang="en-US" sz="4800" b="1" dirty="0">
                <a:solidFill>
                  <a:schemeClr val="tx1"/>
                </a:solidFill>
              </a:endParaRP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8E03-EE51-464A-AAC0-CD6B70D041E9}"/>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AE25103F-A69A-5340-8F42-D229C86250C4}"/>
              </a:ext>
            </a:extLst>
          </p:cNvPr>
          <p:cNvSpPr>
            <a:spLocks noGrp="1"/>
          </p:cNvSpPr>
          <p:nvPr>
            <p:ph idx="1"/>
          </p:nvPr>
        </p:nvSpPr>
        <p:spPr/>
        <p:txBody>
          <a:bodyPr/>
          <a:lstStyle/>
          <a:p>
            <a:r>
              <a:rPr lang="en-US" dirty="0"/>
              <a:t>4. Note the attitude of the authors</a:t>
            </a:r>
          </a:p>
          <a:p>
            <a:pPr lvl="1">
              <a:lnSpc>
                <a:spcPct val="150000"/>
              </a:lnSpc>
            </a:pPr>
            <a:r>
              <a:rPr lang="en-US" dirty="0"/>
              <a:t>Critical</a:t>
            </a:r>
          </a:p>
          <a:p>
            <a:pPr lvl="1">
              <a:lnSpc>
                <a:spcPct val="150000"/>
              </a:lnSpc>
            </a:pPr>
            <a:r>
              <a:rPr lang="en-US" dirty="0"/>
              <a:t>Praising</a:t>
            </a:r>
          </a:p>
          <a:p>
            <a:pPr lvl="1">
              <a:lnSpc>
                <a:spcPct val="150000"/>
              </a:lnSpc>
            </a:pPr>
            <a:r>
              <a:rPr lang="en-US" dirty="0"/>
              <a:t>Certain</a:t>
            </a:r>
          </a:p>
          <a:p>
            <a:pPr lvl="1">
              <a:lnSpc>
                <a:spcPct val="150000"/>
              </a:lnSpc>
            </a:pPr>
            <a:r>
              <a:rPr lang="en-US" dirty="0"/>
              <a:t>Uncertain</a:t>
            </a:r>
          </a:p>
        </p:txBody>
      </p:sp>
    </p:spTree>
    <p:extLst>
      <p:ext uri="{BB962C8B-B14F-4D97-AF65-F5344CB8AC3E}">
        <p14:creationId xmlns:p14="http://schemas.microsoft.com/office/powerpoint/2010/main" val="412091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C2D1-2A2D-0A48-B1C1-4BCD9EEC48F3}"/>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81950CE8-DDC7-3948-9541-D6BB1F518BCE}"/>
              </a:ext>
            </a:extLst>
          </p:cNvPr>
          <p:cNvSpPr>
            <a:spLocks noGrp="1"/>
          </p:cNvSpPr>
          <p:nvPr>
            <p:ph idx="1"/>
          </p:nvPr>
        </p:nvSpPr>
        <p:spPr>
          <a:xfrm>
            <a:off x="838200" y="1774824"/>
            <a:ext cx="10515600" cy="4689475"/>
          </a:xfrm>
        </p:spPr>
        <p:txBody>
          <a:bodyPr>
            <a:normAutofit/>
          </a:bodyPr>
          <a:lstStyle/>
          <a:p>
            <a:pPr>
              <a:lnSpc>
                <a:spcPct val="150000"/>
              </a:lnSpc>
            </a:pPr>
            <a:r>
              <a:rPr lang="en-US" dirty="0"/>
              <a:t>5. Review your paraphrase + citation</a:t>
            </a:r>
          </a:p>
          <a:p>
            <a:pPr lvl="1">
              <a:lnSpc>
                <a:spcPct val="150000"/>
              </a:lnSpc>
            </a:pPr>
            <a:r>
              <a:rPr lang="en-US" dirty="0"/>
              <a:t>Sound natural?</a:t>
            </a:r>
          </a:p>
          <a:p>
            <a:pPr lvl="1">
              <a:lnSpc>
                <a:spcPct val="150000"/>
              </a:lnSpc>
            </a:pPr>
            <a:r>
              <a:rPr lang="en-US" dirty="0"/>
              <a:t>Flow smoothly?</a:t>
            </a:r>
          </a:p>
          <a:p>
            <a:pPr lvl="1">
              <a:lnSpc>
                <a:spcPct val="150000"/>
              </a:lnSpc>
            </a:pPr>
            <a:r>
              <a:rPr lang="en-US" dirty="0"/>
              <a:t>Sound like your writing?</a:t>
            </a:r>
          </a:p>
          <a:p>
            <a:pPr lvl="1">
              <a:lnSpc>
                <a:spcPct val="150000"/>
              </a:lnSpc>
            </a:pPr>
            <a:r>
              <a:rPr lang="en-US" dirty="0"/>
              <a:t>Your understanding in your own words?</a:t>
            </a:r>
          </a:p>
          <a:p>
            <a:pPr lvl="1">
              <a:lnSpc>
                <a:spcPct val="150000"/>
              </a:lnSpc>
            </a:pPr>
            <a:r>
              <a:rPr lang="en-US" dirty="0"/>
              <a:t>Do not omit author’s essential ideas</a:t>
            </a:r>
          </a:p>
          <a:p>
            <a:pPr lvl="1">
              <a:lnSpc>
                <a:spcPct val="150000"/>
              </a:lnSpc>
            </a:pPr>
            <a:r>
              <a:rPr lang="en-US" dirty="0"/>
              <a:t>Do not change meaning of the original</a:t>
            </a:r>
          </a:p>
          <a:p>
            <a:pPr marL="457200" lvl="1" indent="0">
              <a:buNone/>
            </a:pPr>
            <a:endParaRPr lang="en-US" dirty="0"/>
          </a:p>
        </p:txBody>
      </p:sp>
    </p:spTree>
    <p:extLst>
      <p:ext uri="{BB962C8B-B14F-4D97-AF65-F5344CB8AC3E}">
        <p14:creationId xmlns:p14="http://schemas.microsoft.com/office/powerpoint/2010/main" val="396104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7A2A-31D6-8040-9610-FCF7FA47097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13FA231A-3EB8-1B45-A3ED-7B2D897D8C0E}"/>
              </a:ext>
            </a:extLst>
          </p:cNvPr>
          <p:cNvSpPr>
            <a:spLocks noGrp="1"/>
          </p:cNvSpPr>
          <p:nvPr>
            <p:ph idx="1"/>
          </p:nvPr>
        </p:nvSpPr>
        <p:spPr/>
        <p:txBody>
          <a:bodyPr/>
          <a:lstStyle/>
          <a:p>
            <a:r>
              <a:rPr lang="en-US" dirty="0"/>
              <a:t>Human reactions to reward division are often studied by means of the ultimatum game, in which both partners need to agree on a distribution for both to receive rewards.</a:t>
            </a:r>
          </a:p>
          <a:p>
            <a:endParaRPr lang="en-US" dirty="0"/>
          </a:p>
          <a:p>
            <a:r>
              <a:rPr lang="en-US" dirty="0"/>
              <a:t>People’s responses to the division of rewards are usually researched through the ultimatum game, and in such a game both players should reach consensus on a distribution for both to be rewarded.</a:t>
            </a:r>
          </a:p>
        </p:txBody>
      </p:sp>
    </p:spTree>
    <p:extLst>
      <p:ext uri="{BB962C8B-B14F-4D97-AF65-F5344CB8AC3E}">
        <p14:creationId xmlns:p14="http://schemas.microsoft.com/office/powerpoint/2010/main" val="268018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7A2A-31D6-8040-9610-FCF7FA47097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13FA231A-3EB8-1B45-A3ED-7B2D897D8C0E}"/>
              </a:ext>
            </a:extLst>
          </p:cNvPr>
          <p:cNvSpPr>
            <a:spLocks noGrp="1"/>
          </p:cNvSpPr>
          <p:nvPr>
            <p:ph idx="1"/>
          </p:nvPr>
        </p:nvSpPr>
        <p:spPr/>
        <p:txBody>
          <a:bodyPr/>
          <a:lstStyle/>
          <a:p>
            <a:r>
              <a:rPr lang="en-US" b="1" dirty="0">
                <a:solidFill>
                  <a:srgbClr val="7030A0"/>
                </a:solidFill>
              </a:rPr>
              <a:t>Human</a:t>
            </a:r>
            <a:r>
              <a:rPr lang="en-US" dirty="0"/>
              <a:t> </a:t>
            </a:r>
            <a:r>
              <a:rPr lang="en-US" b="1" dirty="0">
                <a:solidFill>
                  <a:schemeClr val="accent4">
                    <a:lumMod val="50000"/>
                  </a:schemeClr>
                </a:solidFill>
              </a:rPr>
              <a:t>reactions</a:t>
            </a:r>
            <a:r>
              <a:rPr lang="en-US" dirty="0"/>
              <a:t> </a:t>
            </a:r>
            <a:r>
              <a:rPr lang="en-US" u="sng" dirty="0">
                <a:solidFill>
                  <a:srgbClr val="FF0000"/>
                </a:solidFill>
              </a:rPr>
              <a:t>to</a:t>
            </a:r>
            <a:r>
              <a:rPr lang="en-US" dirty="0"/>
              <a:t> reward division </a:t>
            </a:r>
            <a:r>
              <a:rPr lang="en-US" u="sng" dirty="0">
                <a:solidFill>
                  <a:srgbClr val="FF0000"/>
                </a:solidFill>
              </a:rPr>
              <a:t>are</a:t>
            </a:r>
            <a:r>
              <a:rPr lang="en-US" dirty="0"/>
              <a:t> often </a:t>
            </a:r>
            <a:r>
              <a:rPr lang="en-US" b="1" dirty="0">
                <a:solidFill>
                  <a:srgbClr val="0070C0"/>
                </a:solidFill>
              </a:rPr>
              <a:t>studied</a:t>
            </a:r>
            <a:r>
              <a:rPr lang="en-US" dirty="0"/>
              <a:t> by means of the ultimatum game, </a:t>
            </a:r>
            <a:r>
              <a:rPr lang="en-US" u="sng" dirty="0">
                <a:solidFill>
                  <a:srgbClr val="FF0000"/>
                </a:solidFill>
              </a:rPr>
              <a:t>in which both </a:t>
            </a:r>
            <a:r>
              <a:rPr lang="en-US" dirty="0"/>
              <a:t>partners need to agree on a distribution </a:t>
            </a:r>
            <a:r>
              <a:rPr lang="en-US" u="sng" dirty="0">
                <a:solidFill>
                  <a:srgbClr val="FF0000"/>
                </a:solidFill>
              </a:rPr>
              <a:t>for both to</a:t>
            </a:r>
            <a:r>
              <a:rPr lang="en-US" dirty="0"/>
              <a:t> receive rewards.</a:t>
            </a:r>
          </a:p>
          <a:p>
            <a:endParaRPr lang="en-US" dirty="0"/>
          </a:p>
          <a:p>
            <a:r>
              <a:rPr lang="en-US" b="1" dirty="0">
                <a:solidFill>
                  <a:srgbClr val="7030A0"/>
                </a:solidFill>
              </a:rPr>
              <a:t>People</a:t>
            </a:r>
            <a:r>
              <a:rPr lang="en-US" dirty="0"/>
              <a:t>’s </a:t>
            </a:r>
            <a:r>
              <a:rPr lang="en-US" b="1" dirty="0">
                <a:solidFill>
                  <a:schemeClr val="accent4">
                    <a:lumMod val="50000"/>
                  </a:schemeClr>
                </a:solidFill>
              </a:rPr>
              <a:t>responses</a:t>
            </a:r>
            <a:r>
              <a:rPr lang="en-US" dirty="0"/>
              <a:t> </a:t>
            </a:r>
            <a:r>
              <a:rPr lang="en-US" u="sng" dirty="0">
                <a:solidFill>
                  <a:srgbClr val="FF0000"/>
                </a:solidFill>
              </a:rPr>
              <a:t>to</a:t>
            </a:r>
            <a:r>
              <a:rPr lang="en-US" dirty="0"/>
              <a:t> the division of rewards </a:t>
            </a:r>
            <a:r>
              <a:rPr lang="en-US" u="sng" dirty="0">
                <a:solidFill>
                  <a:srgbClr val="FF0000"/>
                </a:solidFill>
              </a:rPr>
              <a:t>are</a:t>
            </a:r>
            <a:r>
              <a:rPr lang="en-US" dirty="0"/>
              <a:t> usually </a:t>
            </a:r>
            <a:r>
              <a:rPr lang="en-US" b="1" dirty="0">
                <a:solidFill>
                  <a:srgbClr val="0070C0"/>
                </a:solidFill>
              </a:rPr>
              <a:t>researched</a:t>
            </a:r>
            <a:r>
              <a:rPr lang="en-US" dirty="0"/>
              <a:t> through the ultimatum game, and </a:t>
            </a:r>
            <a:r>
              <a:rPr lang="en-US" u="sng" dirty="0">
                <a:solidFill>
                  <a:srgbClr val="FF0000"/>
                </a:solidFill>
              </a:rPr>
              <a:t>in such </a:t>
            </a:r>
            <a:r>
              <a:rPr lang="en-US" dirty="0"/>
              <a:t>a game </a:t>
            </a:r>
            <a:r>
              <a:rPr lang="en-US" u="sng" dirty="0">
                <a:solidFill>
                  <a:srgbClr val="FF0000"/>
                </a:solidFill>
              </a:rPr>
              <a:t>both</a:t>
            </a:r>
            <a:r>
              <a:rPr lang="en-US" dirty="0"/>
              <a:t> players should reach consensus on a distribution </a:t>
            </a:r>
            <a:r>
              <a:rPr lang="en-US" u="sng" dirty="0">
                <a:solidFill>
                  <a:srgbClr val="FF0000"/>
                </a:solidFill>
              </a:rPr>
              <a:t>for both to</a:t>
            </a:r>
            <a:r>
              <a:rPr lang="en-US" dirty="0"/>
              <a:t> be rewarded.</a:t>
            </a:r>
          </a:p>
        </p:txBody>
      </p:sp>
    </p:spTree>
    <p:extLst>
      <p:ext uri="{BB962C8B-B14F-4D97-AF65-F5344CB8AC3E}">
        <p14:creationId xmlns:p14="http://schemas.microsoft.com/office/powerpoint/2010/main" val="220638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7A2A-31D6-8040-9610-FCF7FA47097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13FA231A-3EB8-1B45-A3ED-7B2D897D8C0E}"/>
              </a:ext>
            </a:extLst>
          </p:cNvPr>
          <p:cNvSpPr>
            <a:spLocks noGrp="1"/>
          </p:cNvSpPr>
          <p:nvPr>
            <p:ph idx="1"/>
          </p:nvPr>
        </p:nvSpPr>
        <p:spPr/>
        <p:txBody>
          <a:bodyPr/>
          <a:lstStyle/>
          <a:p>
            <a:r>
              <a:rPr lang="en-US" dirty="0"/>
              <a:t>Human reactions to reward division are often studied by means of the ultimatum game, in which both partners need to agree on a distribution for both to receive rewards.</a:t>
            </a:r>
          </a:p>
          <a:p>
            <a:endParaRPr lang="en-US" dirty="0"/>
          </a:p>
          <a:p>
            <a:r>
              <a:rPr lang="en-US" dirty="0"/>
              <a:t>In an ultimatum game, if both players are to be rewarded, consensus is required of both of them on how the distribution should be conducted. It is through this game that research attempts to understand how human beings respond to reward distribution.</a:t>
            </a:r>
          </a:p>
        </p:txBody>
      </p:sp>
    </p:spTree>
    <p:extLst>
      <p:ext uri="{BB962C8B-B14F-4D97-AF65-F5344CB8AC3E}">
        <p14:creationId xmlns:p14="http://schemas.microsoft.com/office/powerpoint/2010/main" val="32022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7A2A-31D6-8040-9610-FCF7FA47097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13FA231A-3EB8-1B45-A3ED-7B2D897D8C0E}"/>
              </a:ext>
            </a:extLst>
          </p:cNvPr>
          <p:cNvSpPr>
            <a:spLocks noGrp="1"/>
          </p:cNvSpPr>
          <p:nvPr>
            <p:ph idx="1"/>
          </p:nvPr>
        </p:nvSpPr>
        <p:spPr/>
        <p:txBody>
          <a:bodyPr/>
          <a:lstStyle/>
          <a:p>
            <a:r>
              <a:rPr lang="en-US" b="1" dirty="0">
                <a:solidFill>
                  <a:srgbClr val="0070C0"/>
                </a:solidFill>
              </a:rPr>
              <a:t>Human reactions</a:t>
            </a:r>
            <a:r>
              <a:rPr lang="en-US" dirty="0"/>
              <a:t> to reward division </a:t>
            </a:r>
            <a:r>
              <a:rPr lang="en-US" b="1" dirty="0">
                <a:solidFill>
                  <a:srgbClr val="00B050"/>
                </a:solidFill>
              </a:rPr>
              <a:t>are often studied </a:t>
            </a:r>
            <a:r>
              <a:rPr lang="en-US" dirty="0"/>
              <a:t>by means of </a:t>
            </a:r>
            <a:r>
              <a:rPr lang="en-US" b="1" dirty="0">
                <a:solidFill>
                  <a:srgbClr val="7030A0"/>
                </a:solidFill>
              </a:rPr>
              <a:t>the ultimatum game</a:t>
            </a:r>
            <a:r>
              <a:rPr lang="en-US" dirty="0"/>
              <a:t>, </a:t>
            </a:r>
            <a:r>
              <a:rPr lang="en-US" b="1" dirty="0">
                <a:solidFill>
                  <a:srgbClr val="7030A0"/>
                </a:solidFill>
              </a:rPr>
              <a:t>in which </a:t>
            </a:r>
            <a:r>
              <a:rPr lang="en-US" dirty="0"/>
              <a:t>both partners </a:t>
            </a:r>
            <a:r>
              <a:rPr lang="en-US" b="1" dirty="0">
                <a:solidFill>
                  <a:schemeClr val="accent5">
                    <a:lumMod val="50000"/>
                  </a:schemeClr>
                </a:solidFill>
              </a:rPr>
              <a:t>need to agree </a:t>
            </a:r>
            <a:r>
              <a:rPr lang="en-US" dirty="0"/>
              <a:t>on a </a:t>
            </a:r>
            <a:r>
              <a:rPr lang="en-US" b="1" dirty="0">
                <a:solidFill>
                  <a:schemeClr val="accent4"/>
                </a:solidFill>
              </a:rPr>
              <a:t>distribution</a:t>
            </a:r>
            <a:r>
              <a:rPr lang="en-US" dirty="0"/>
              <a:t> for both to receive rewards.</a:t>
            </a:r>
          </a:p>
          <a:p>
            <a:endParaRPr lang="en-US" dirty="0"/>
          </a:p>
          <a:p>
            <a:r>
              <a:rPr lang="en-US" b="1" dirty="0">
                <a:solidFill>
                  <a:srgbClr val="7030A0"/>
                </a:solidFill>
              </a:rPr>
              <a:t>In an ultimatum game</a:t>
            </a:r>
            <a:r>
              <a:rPr lang="en-US" dirty="0"/>
              <a:t>, if both players are to be rewarded, </a:t>
            </a:r>
            <a:r>
              <a:rPr lang="en-US" b="1" dirty="0">
                <a:solidFill>
                  <a:schemeClr val="accent5">
                    <a:lumMod val="50000"/>
                  </a:schemeClr>
                </a:solidFill>
              </a:rPr>
              <a:t>consensus is required </a:t>
            </a:r>
            <a:r>
              <a:rPr lang="en-US" dirty="0"/>
              <a:t>of both of them on how the </a:t>
            </a:r>
            <a:r>
              <a:rPr lang="en-US" b="1" dirty="0">
                <a:solidFill>
                  <a:schemeClr val="accent4"/>
                </a:solidFill>
              </a:rPr>
              <a:t>distribution should be conducted</a:t>
            </a:r>
            <a:r>
              <a:rPr lang="en-US" dirty="0"/>
              <a:t>. It is through this game that </a:t>
            </a:r>
            <a:r>
              <a:rPr lang="en-US" b="1" dirty="0">
                <a:solidFill>
                  <a:srgbClr val="00B050"/>
                </a:solidFill>
              </a:rPr>
              <a:t>research</a:t>
            </a:r>
            <a:r>
              <a:rPr lang="en-US" dirty="0"/>
              <a:t> </a:t>
            </a:r>
            <a:r>
              <a:rPr lang="en-US" b="1" dirty="0">
                <a:solidFill>
                  <a:srgbClr val="00B050"/>
                </a:solidFill>
              </a:rPr>
              <a:t>attempts to understand </a:t>
            </a:r>
            <a:r>
              <a:rPr lang="en-US" dirty="0"/>
              <a:t>how </a:t>
            </a:r>
            <a:r>
              <a:rPr lang="en-US" b="1" dirty="0">
                <a:solidFill>
                  <a:srgbClr val="0070C0"/>
                </a:solidFill>
              </a:rPr>
              <a:t>human beings respond to </a:t>
            </a:r>
            <a:r>
              <a:rPr lang="en-US" dirty="0"/>
              <a:t>reward distribution.</a:t>
            </a:r>
          </a:p>
        </p:txBody>
      </p:sp>
    </p:spTree>
    <p:extLst>
      <p:ext uri="{BB962C8B-B14F-4D97-AF65-F5344CB8AC3E}">
        <p14:creationId xmlns:p14="http://schemas.microsoft.com/office/powerpoint/2010/main" val="23576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7588-CBBB-FA4B-8C8C-887B2D8D57B1}"/>
              </a:ext>
            </a:extLst>
          </p:cNvPr>
          <p:cNvSpPr>
            <a:spLocks noGrp="1"/>
          </p:cNvSpPr>
          <p:nvPr>
            <p:ph type="title"/>
          </p:nvPr>
        </p:nvSpPr>
        <p:spPr/>
        <p:txBody>
          <a:bodyPr/>
          <a:lstStyle/>
          <a:p>
            <a:r>
              <a:rPr lang="en-US" dirty="0"/>
              <a:t>Steps for paraphrasing</a:t>
            </a:r>
          </a:p>
        </p:txBody>
      </p:sp>
      <p:sp>
        <p:nvSpPr>
          <p:cNvPr id="3" name="Content Placeholder 2">
            <a:extLst>
              <a:ext uri="{FF2B5EF4-FFF2-40B4-BE49-F238E27FC236}">
                <a16:creationId xmlns:a16="http://schemas.microsoft.com/office/drawing/2014/main" id="{EC0BC93E-0D4C-0243-8969-C97B4F88F69C}"/>
              </a:ext>
            </a:extLst>
          </p:cNvPr>
          <p:cNvSpPr>
            <a:spLocks noGrp="1"/>
          </p:cNvSpPr>
          <p:nvPr>
            <p:ph idx="1"/>
          </p:nvPr>
        </p:nvSpPr>
        <p:spPr>
          <a:xfrm>
            <a:off x="838200" y="1825625"/>
            <a:ext cx="10515600" cy="4800258"/>
          </a:xfrm>
        </p:spPr>
        <p:txBody>
          <a:bodyPr>
            <a:normAutofit fontScale="92500" lnSpcReduction="10000"/>
          </a:bodyPr>
          <a:lstStyle/>
          <a:p>
            <a:pPr marL="514350" indent="-514350">
              <a:buFont typeface="+mj-lt"/>
              <a:buAutoNum type="arabicPeriod"/>
            </a:pPr>
            <a:r>
              <a:rPr lang="en-US" dirty="0"/>
              <a:t>Read the text until you fully understand it.</a:t>
            </a:r>
          </a:p>
          <a:p>
            <a:pPr marL="514350" indent="-514350">
              <a:buFont typeface="+mj-lt"/>
              <a:buAutoNum type="arabicPeriod"/>
            </a:pPr>
            <a:r>
              <a:rPr lang="en-US" dirty="0"/>
              <a:t>Reorganize the structure.</a:t>
            </a:r>
          </a:p>
          <a:p>
            <a:pPr lvl="1"/>
            <a:r>
              <a:rPr lang="en-US" dirty="0"/>
              <a:t>Active/passive voice</a:t>
            </a:r>
          </a:p>
          <a:p>
            <a:pPr lvl="1"/>
            <a:r>
              <a:rPr lang="en-US" dirty="0"/>
              <a:t>Reverse logical order (cause/effect; conclusion/evidence)</a:t>
            </a:r>
          </a:p>
          <a:p>
            <a:pPr lvl="1"/>
            <a:r>
              <a:rPr lang="en-US" dirty="0"/>
              <a:t>Break complex or long sentences </a:t>
            </a:r>
          </a:p>
          <a:p>
            <a:pPr marL="514350" indent="-514350">
              <a:buFont typeface="+mj-lt"/>
              <a:buAutoNum type="arabicPeriod"/>
            </a:pPr>
            <a:r>
              <a:rPr lang="en-US" dirty="0"/>
              <a:t>Rewrite the information in your own words.</a:t>
            </a:r>
          </a:p>
          <a:p>
            <a:pPr lvl="1"/>
            <a:r>
              <a:rPr lang="en-US" dirty="0"/>
              <a:t>Synonyms</a:t>
            </a:r>
          </a:p>
          <a:p>
            <a:pPr lvl="1"/>
            <a:r>
              <a:rPr lang="en-US" dirty="0"/>
              <a:t>Parts of speech</a:t>
            </a:r>
          </a:p>
          <a:p>
            <a:pPr marL="514350" indent="-514350">
              <a:buFont typeface="+mj-lt"/>
              <a:buAutoNum type="arabicPeriod"/>
            </a:pPr>
            <a:r>
              <a:rPr lang="en-US" dirty="0"/>
              <a:t>Check your paraphrase</a:t>
            </a:r>
          </a:p>
          <a:p>
            <a:pPr lvl="1"/>
            <a:r>
              <a:rPr lang="en-US" dirty="0"/>
              <a:t>Grammar</a:t>
            </a:r>
          </a:p>
          <a:p>
            <a:pPr lvl="1"/>
            <a:r>
              <a:rPr lang="en-US" dirty="0"/>
              <a:t>Meaning </a:t>
            </a:r>
          </a:p>
          <a:p>
            <a:pPr marL="514350" indent="-514350">
              <a:buFont typeface="+mj-lt"/>
              <a:buAutoNum type="arabicPeriod"/>
            </a:pPr>
            <a:r>
              <a:rPr lang="en-US" dirty="0"/>
              <a:t>Include a citation (if applicable) </a:t>
            </a:r>
          </a:p>
          <a:p>
            <a:pPr lvl="1"/>
            <a:endParaRPr lang="en-US" dirty="0"/>
          </a:p>
        </p:txBody>
      </p:sp>
    </p:spTree>
    <p:extLst>
      <p:ext uri="{BB962C8B-B14F-4D97-AF65-F5344CB8AC3E}">
        <p14:creationId xmlns:p14="http://schemas.microsoft.com/office/powerpoint/2010/main" val="42713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4503-BE82-8742-901D-D3597CD6F5DC}"/>
              </a:ext>
            </a:extLst>
          </p:cNvPr>
          <p:cNvSpPr>
            <a:spLocks noGrp="1"/>
          </p:cNvSpPr>
          <p:nvPr>
            <p:ph type="title"/>
          </p:nvPr>
        </p:nvSpPr>
        <p:spPr/>
        <p:txBody>
          <a:bodyPr/>
          <a:lstStyle/>
          <a:p>
            <a:r>
              <a:rPr lang="en-US" dirty="0"/>
              <a:t>Task 1 on textbook</a:t>
            </a:r>
          </a:p>
        </p:txBody>
      </p:sp>
      <p:sp>
        <p:nvSpPr>
          <p:cNvPr id="3" name="Content Placeholder 2">
            <a:extLst>
              <a:ext uri="{FF2B5EF4-FFF2-40B4-BE49-F238E27FC236}">
                <a16:creationId xmlns:a16="http://schemas.microsoft.com/office/drawing/2014/main" id="{60006957-BA51-F546-AB1B-475A99F0A7A1}"/>
              </a:ext>
            </a:extLst>
          </p:cNvPr>
          <p:cNvSpPr>
            <a:spLocks noGrp="1"/>
          </p:cNvSpPr>
          <p:nvPr>
            <p:ph idx="1"/>
          </p:nvPr>
        </p:nvSpPr>
        <p:spPr/>
        <p:txBody>
          <a:bodyPr/>
          <a:lstStyle/>
          <a:p>
            <a:r>
              <a:rPr lang="en-US" dirty="0"/>
              <a:t>2. This study also found that, despite </a:t>
            </a:r>
            <a:r>
              <a:rPr lang="en-US" b="1" dirty="0">
                <a:solidFill>
                  <a:srgbClr val="7030A0"/>
                </a:solidFill>
              </a:rPr>
              <a:t>years of experience inspecting passport photos</a:t>
            </a:r>
            <a:r>
              <a:rPr lang="en-US" dirty="0"/>
              <a:t>, passport officers </a:t>
            </a:r>
            <a:r>
              <a:rPr lang="en-US" b="1" dirty="0">
                <a:solidFill>
                  <a:srgbClr val="FF0000"/>
                </a:solidFill>
              </a:rPr>
              <a:t>are no better than </a:t>
            </a:r>
            <a:r>
              <a:rPr lang="en-US" dirty="0"/>
              <a:t>student participants at </a:t>
            </a:r>
            <a:r>
              <a:rPr lang="en-US" b="1" dirty="0">
                <a:solidFill>
                  <a:srgbClr val="0070C0"/>
                </a:solidFill>
              </a:rPr>
              <a:t>matching faces</a:t>
            </a:r>
            <a:r>
              <a:rPr lang="en-US" dirty="0"/>
              <a:t>.</a:t>
            </a:r>
          </a:p>
          <a:p>
            <a:endParaRPr lang="en-US" dirty="0"/>
          </a:p>
          <a:p>
            <a:r>
              <a:rPr lang="en-US" dirty="0"/>
              <a:t>Tips:</a:t>
            </a:r>
          </a:p>
          <a:p>
            <a:r>
              <a:rPr lang="en-US" dirty="0"/>
              <a:t>Complex noun phrase can be changed into a clause</a:t>
            </a:r>
          </a:p>
          <a:p>
            <a:r>
              <a:rPr lang="en-US" dirty="0"/>
              <a:t>Reverse the comparison structure</a:t>
            </a:r>
          </a:p>
          <a:p>
            <a:r>
              <a:rPr lang="en-US" dirty="0"/>
              <a:t>Can be changed into noun phrase rather than participle</a:t>
            </a:r>
          </a:p>
        </p:txBody>
      </p:sp>
    </p:spTree>
    <p:extLst>
      <p:ext uri="{BB962C8B-B14F-4D97-AF65-F5344CB8AC3E}">
        <p14:creationId xmlns:p14="http://schemas.microsoft.com/office/powerpoint/2010/main" val="66596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4503-BE82-8742-901D-D3597CD6F5DC}"/>
              </a:ext>
            </a:extLst>
          </p:cNvPr>
          <p:cNvSpPr>
            <a:spLocks noGrp="1"/>
          </p:cNvSpPr>
          <p:nvPr>
            <p:ph type="title"/>
          </p:nvPr>
        </p:nvSpPr>
        <p:spPr/>
        <p:txBody>
          <a:bodyPr/>
          <a:lstStyle/>
          <a:p>
            <a:r>
              <a:rPr lang="en-US" dirty="0"/>
              <a:t>Task 1 on textbook</a:t>
            </a:r>
          </a:p>
        </p:txBody>
      </p:sp>
      <p:sp>
        <p:nvSpPr>
          <p:cNvPr id="3" name="Content Placeholder 2">
            <a:extLst>
              <a:ext uri="{FF2B5EF4-FFF2-40B4-BE49-F238E27FC236}">
                <a16:creationId xmlns:a16="http://schemas.microsoft.com/office/drawing/2014/main" id="{60006957-BA51-F546-AB1B-475A99F0A7A1}"/>
              </a:ext>
            </a:extLst>
          </p:cNvPr>
          <p:cNvSpPr>
            <a:spLocks noGrp="1"/>
          </p:cNvSpPr>
          <p:nvPr>
            <p:ph idx="1"/>
          </p:nvPr>
        </p:nvSpPr>
        <p:spPr/>
        <p:txBody>
          <a:bodyPr/>
          <a:lstStyle/>
          <a:p>
            <a:r>
              <a:rPr lang="en-US" dirty="0"/>
              <a:t>2. This study also found that, despite </a:t>
            </a:r>
            <a:r>
              <a:rPr lang="en-US" b="1" dirty="0">
                <a:solidFill>
                  <a:srgbClr val="7030A0"/>
                </a:solidFill>
              </a:rPr>
              <a:t>years of experience inspecting passport photos</a:t>
            </a:r>
            <a:r>
              <a:rPr lang="en-US" dirty="0"/>
              <a:t>, passport officers </a:t>
            </a:r>
            <a:r>
              <a:rPr lang="en-US" b="1" dirty="0">
                <a:solidFill>
                  <a:srgbClr val="FF0000"/>
                </a:solidFill>
              </a:rPr>
              <a:t>are no better than </a:t>
            </a:r>
            <a:r>
              <a:rPr lang="en-US" dirty="0"/>
              <a:t>student participants at </a:t>
            </a:r>
            <a:r>
              <a:rPr lang="en-US" b="1" dirty="0">
                <a:solidFill>
                  <a:srgbClr val="0070C0"/>
                </a:solidFill>
              </a:rPr>
              <a:t>matching faces</a:t>
            </a:r>
            <a:r>
              <a:rPr lang="en-US" dirty="0"/>
              <a:t>.</a:t>
            </a:r>
          </a:p>
          <a:p>
            <a:endParaRPr lang="en-US" dirty="0"/>
          </a:p>
          <a:p>
            <a:r>
              <a:rPr lang="en-US" b="1" dirty="0">
                <a:solidFill>
                  <a:srgbClr val="0070C0"/>
                </a:solidFill>
              </a:rPr>
              <a:t>In face recognition</a:t>
            </a:r>
            <a:r>
              <a:rPr lang="en-US" dirty="0"/>
              <a:t>, students </a:t>
            </a:r>
            <a:r>
              <a:rPr lang="en-US" b="1" dirty="0">
                <a:solidFill>
                  <a:srgbClr val="FF0000"/>
                </a:solidFill>
              </a:rPr>
              <a:t>are no worse than </a:t>
            </a:r>
            <a:r>
              <a:rPr lang="en-US" dirty="0"/>
              <a:t>the passport officers </a:t>
            </a:r>
            <a:r>
              <a:rPr lang="en-US" b="1" dirty="0">
                <a:solidFill>
                  <a:srgbClr val="7030A0"/>
                </a:solidFill>
              </a:rPr>
              <a:t>who have inspected passport photos for many years</a:t>
            </a:r>
            <a:r>
              <a:rPr lang="en-US" dirty="0"/>
              <a:t>, according to this research.</a:t>
            </a:r>
          </a:p>
        </p:txBody>
      </p:sp>
    </p:spTree>
    <p:extLst>
      <p:ext uri="{BB962C8B-B14F-4D97-AF65-F5344CB8AC3E}">
        <p14:creationId xmlns:p14="http://schemas.microsoft.com/office/powerpoint/2010/main" val="39166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1869-14B5-E24D-8882-D669A71EE6A1}"/>
              </a:ext>
            </a:extLst>
          </p:cNvPr>
          <p:cNvSpPr>
            <a:spLocks noGrp="1"/>
          </p:cNvSpPr>
          <p:nvPr>
            <p:ph type="title"/>
          </p:nvPr>
        </p:nvSpPr>
        <p:spPr/>
        <p:txBody>
          <a:bodyPr/>
          <a:lstStyle/>
          <a:p>
            <a:r>
              <a:rPr lang="en-US" dirty="0"/>
              <a:t>Task 1 on textbook</a:t>
            </a:r>
          </a:p>
        </p:txBody>
      </p:sp>
      <p:sp>
        <p:nvSpPr>
          <p:cNvPr id="3" name="Content Placeholder 2">
            <a:extLst>
              <a:ext uri="{FF2B5EF4-FFF2-40B4-BE49-F238E27FC236}">
                <a16:creationId xmlns:a16="http://schemas.microsoft.com/office/drawing/2014/main" id="{6BCFA9E5-615D-F94F-A06F-9F1A4285749B}"/>
              </a:ext>
            </a:extLst>
          </p:cNvPr>
          <p:cNvSpPr>
            <a:spLocks noGrp="1"/>
          </p:cNvSpPr>
          <p:nvPr>
            <p:ph idx="1"/>
          </p:nvPr>
        </p:nvSpPr>
        <p:spPr/>
        <p:txBody>
          <a:bodyPr>
            <a:normAutofit lnSpcReduction="10000"/>
          </a:bodyPr>
          <a:lstStyle/>
          <a:p>
            <a:r>
              <a:rPr lang="en-US" dirty="0"/>
              <a:t>3. Soldiers often need to engage with local populations in face-to-face interactions, </a:t>
            </a:r>
            <a:r>
              <a:rPr lang="en-US" b="1" dirty="0">
                <a:solidFill>
                  <a:srgbClr val="7030A0"/>
                </a:solidFill>
              </a:rPr>
              <a:t>often in the absence of a common language</a:t>
            </a:r>
            <a:r>
              <a:rPr lang="en-US" dirty="0"/>
              <a:t>, and in such situations properly reading the face </a:t>
            </a:r>
            <a:r>
              <a:rPr lang="en-US" b="1" dirty="0">
                <a:solidFill>
                  <a:srgbClr val="00B050"/>
                </a:solidFill>
              </a:rPr>
              <a:t>is critical</a:t>
            </a:r>
            <a:r>
              <a:rPr lang="en-US" dirty="0"/>
              <a:t>.</a:t>
            </a:r>
          </a:p>
          <a:p>
            <a:endParaRPr lang="en-US" dirty="0"/>
          </a:p>
          <a:p>
            <a:r>
              <a:rPr lang="en-US" dirty="0"/>
              <a:t>Tips:</a:t>
            </a:r>
          </a:p>
          <a:p>
            <a:r>
              <a:rPr lang="en-US" dirty="0"/>
              <a:t>Reverse cause + effect pattern</a:t>
            </a:r>
          </a:p>
          <a:p>
            <a:r>
              <a:rPr lang="en-US" dirty="0"/>
              <a:t>Change the noun phrase</a:t>
            </a:r>
          </a:p>
          <a:p>
            <a:r>
              <a:rPr lang="en-US" dirty="0"/>
              <a:t>Change the logic order if possible</a:t>
            </a:r>
          </a:p>
          <a:p>
            <a:pPr lvl="1"/>
            <a:r>
              <a:rPr lang="en-US" dirty="0"/>
              <a:t> N + is + adj.  → It is + adj. + to + verb…</a:t>
            </a:r>
          </a:p>
        </p:txBody>
      </p:sp>
    </p:spTree>
    <p:extLst>
      <p:ext uri="{BB962C8B-B14F-4D97-AF65-F5344CB8AC3E}">
        <p14:creationId xmlns:p14="http://schemas.microsoft.com/office/powerpoint/2010/main" val="211444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93BB-5C0F-6142-A7A8-E7FF36568766}"/>
              </a:ext>
            </a:extLst>
          </p:cNvPr>
          <p:cNvSpPr>
            <a:spLocks noGrp="1"/>
          </p:cNvSpPr>
          <p:nvPr>
            <p:ph type="title"/>
          </p:nvPr>
        </p:nvSpPr>
        <p:spPr/>
        <p:txBody>
          <a:bodyPr/>
          <a:lstStyle/>
          <a:p>
            <a:r>
              <a:rPr lang="en-US" dirty="0"/>
              <a:t>Outline</a:t>
            </a:r>
          </a:p>
        </p:txBody>
      </p:sp>
      <p:graphicFrame>
        <p:nvGraphicFramePr>
          <p:cNvPr id="5" name="Diagram 4">
            <a:extLst>
              <a:ext uri="{FF2B5EF4-FFF2-40B4-BE49-F238E27FC236}">
                <a16:creationId xmlns:a16="http://schemas.microsoft.com/office/drawing/2014/main" id="{C43E99CA-88BB-AD41-B5DE-249E5D56349D}"/>
              </a:ext>
            </a:extLst>
          </p:cNvPr>
          <p:cNvGraphicFramePr/>
          <p:nvPr>
            <p:extLst>
              <p:ext uri="{D42A27DB-BD31-4B8C-83A1-F6EECF244321}">
                <p14:modId xmlns:p14="http://schemas.microsoft.com/office/powerpoint/2010/main" val="746846500"/>
              </p:ext>
            </p:extLst>
          </p:nvPr>
        </p:nvGraphicFramePr>
        <p:xfrm>
          <a:off x="1145626" y="1881352"/>
          <a:ext cx="6397297" cy="3962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1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1869-14B5-E24D-8882-D669A71EE6A1}"/>
              </a:ext>
            </a:extLst>
          </p:cNvPr>
          <p:cNvSpPr>
            <a:spLocks noGrp="1"/>
          </p:cNvSpPr>
          <p:nvPr>
            <p:ph type="title"/>
          </p:nvPr>
        </p:nvSpPr>
        <p:spPr/>
        <p:txBody>
          <a:bodyPr/>
          <a:lstStyle/>
          <a:p>
            <a:r>
              <a:rPr lang="en-US" dirty="0"/>
              <a:t>Task 1 on textbook</a:t>
            </a:r>
          </a:p>
        </p:txBody>
      </p:sp>
      <p:sp>
        <p:nvSpPr>
          <p:cNvPr id="3" name="Content Placeholder 2">
            <a:extLst>
              <a:ext uri="{FF2B5EF4-FFF2-40B4-BE49-F238E27FC236}">
                <a16:creationId xmlns:a16="http://schemas.microsoft.com/office/drawing/2014/main" id="{6BCFA9E5-615D-F94F-A06F-9F1A4285749B}"/>
              </a:ext>
            </a:extLst>
          </p:cNvPr>
          <p:cNvSpPr>
            <a:spLocks noGrp="1"/>
          </p:cNvSpPr>
          <p:nvPr>
            <p:ph idx="1"/>
          </p:nvPr>
        </p:nvSpPr>
        <p:spPr/>
        <p:txBody>
          <a:bodyPr>
            <a:normAutofit/>
          </a:bodyPr>
          <a:lstStyle/>
          <a:p>
            <a:r>
              <a:rPr lang="en-US" dirty="0"/>
              <a:t>3. Soldiers often need to engage with local populations in face-to-face interactions, </a:t>
            </a:r>
            <a:r>
              <a:rPr lang="en-US" b="1" dirty="0">
                <a:solidFill>
                  <a:srgbClr val="7030A0"/>
                </a:solidFill>
              </a:rPr>
              <a:t>often in the absence of a common language</a:t>
            </a:r>
            <a:r>
              <a:rPr lang="en-US" dirty="0"/>
              <a:t>, and in such situations properly reading the face </a:t>
            </a:r>
            <a:r>
              <a:rPr lang="en-US" b="1" dirty="0">
                <a:solidFill>
                  <a:srgbClr val="00B050"/>
                </a:solidFill>
              </a:rPr>
              <a:t>is critical</a:t>
            </a:r>
            <a:r>
              <a:rPr lang="en-US" dirty="0"/>
              <a:t>.</a:t>
            </a:r>
          </a:p>
          <a:p>
            <a:endParaRPr lang="en-US" dirty="0"/>
          </a:p>
          <a:p>
            <a:r>
              <a:rPr lang="en-US" b="1" dirty="0">
                <a:solidFill>
                  <a:srgbClr val="FF0000"/>
                </a:solidFill>
              </a:rPr>
              <a:t>Because of </a:t>
            </a:r>
            <a:r>
              <a:rPr lang="en-US" b="1" dirty="0">
                <a:solidFill>
                  <a:srgbClr val="7030A0"/>
                </a:solidFill>
              </a:rPr>
              <a:t>linguistic differences</a:t>
            </a:r>
            <a:r>
              <a:rPr lang="en-US" dirty="0"/>
              <a:t>, </a:t>
            </a:r>
            <a:r>
              <a:rPr lang="en-US" b="1" dirty="0">
                <a:solidFill>
                  <a:srgbClr val="00B050"/>
                </a:solidFill>
              </a:rPr>
              <a:t>it is necessary to</a:t>
            </a:r>
            <a:r>
              <a:rPr lang="en-US" dirty="0"/>
              <a:t> have a good face recognition ability for soldiers when they communicate with local residents face to face.</a:t>
            </a:r>
          </a:p>
        </p:txBody>
      </p:sp>
    </p:spTree>
    <p:extLst>
      <p:ext uri="{BB962C8B-B14F-4D97-AF65-F5344CB8AC3E}">
        <p14:creationId xmlns:p14="http://schemas.microsoft.com/office/powerpoint/2010/main" val="100179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6B1A-71A0-7749-9C8D-55A35F313771}"/>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02A706AF-68C8-AF45-914A-A71ACEBFCC87}"/>
              </a:ext>
            </a:extLst>
          </p:cNvPr>
          <p:cNvSpPr>
            <a:spLocks noGrp="1"/>
          </p:cNvSpPr>
          <p:nvPr>
            <p:ph idx="1"/>
          </p:nvPr>
        </p:nvSpPr>
        <p:spPr/>
        <p:txBody>
          <a:bodyPr/>
          <a:lstStyle/>
          <a:p>
            <a:r>
              <a:rPr lang="en-US" dirty="0"/>
              <a:t>Group discussion</a:t>
            </a:r>
          </a:p>
          <a:p>
            <a:endParaRPr lang="en-US" dirty="0"/>
          </a:p>
          <a:p>
            <a:r>
              <a:rPr lang="en-US" dirty="0"/>
              <a:t>1) C; </a:t>
            </a:r>
            <a:r>
              <a:rPr lang="en-US" dirty="0" err="1"/>
              <a:t>MaR</a:t>
            </a:r>
            <a:endParaRPr lang="en-US" dirty="0"/>
          </a:p>
          <a:p>
            <a:r>
              <a:rPr lang="en-US" dirty="0"/>
              <a:t>2) C; SR</a:t>
            </a:r>
          </a:p>
          <a:p>
            <a:r>
              <a:rPr lang="en-US" dirty="0"/>
              <a:t>3) </a:t>
            </a:r>
            <a:r>
              <a:rPr lang="en-US" dirty="0" err="1"/>
              <a:t>MiR</a:t>
            </a:r>
            <a:r>
              <a:rPr lang="en-US" dirty="0"/>
              <a:t>; </a:t>
            </a:r>
            <a:r>
              <a:rPr lang="en-US" dirty="0" err="1"/>
              <a:t>MaR</a:t>
            </a:r>
            <a:r>
              <a:rPr lang="en-US" dirty="0"/>
              <a:t>; SR</a:t>
            </a:r>
          </a:p>
          <a:p>
            <a:r>
              <a:rPr lang="en-US" dirty="0"/>
              <a:t>4) </a:t>
            </a:r>
            <a:r>
              <a:rPr lang="en-US" dirty="0" err="1"/>
              <a:t>MaR</a:t>
            </a:r>
            <a:r>
              <a:rPr lang="en-US" dirty="0"/>
              <a:t>; SR</a:t>
            </a:r>
          </a:p>
        </p:txBody>
      </p:sp>
    </p:spTree>
    <p:extLst>
      <p:ext uri="{BB962C8B-B14F-4D97-AF65-F5344CB8AC3E}">
        <p14:creationId xmlns:p14="http://schemas.microsoft.com/office/powerpoint/2010/main" val="176761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93FD-90FB-CE45-B879-2787414BB0BC}"/>
              </a:ext>
            </a:extLst>
          </p:cNvPr>
          <p:cNvSpPr>
            <a:spLocks noGrp="1"/>
          </p:cNvSpPr>
          <p:nvPr>
            <p:ph type="title"/>
          </p:nvPr>
        </p:nvSpPr>
        <p:spPr/>
        <p:txBody>
          <a:bodyPr/>
          <a:lstStyle/>
          <a:p>
            <a:r>
              <a:rPr lang="en-US" dirty="0"/>
              <a:t>Game: Passing your joke</a:t>
            </a:r>
          </a:p>
        </p:txBody>
      </p:sp>
      <p:sp>
        <p:nvSpPr>
          <p:cNvPr id="3" name="Content Placeholder 2">
            <a:extLst>
              <a:ext uri="{FF2B5EF4-FFF2-40B4-BE49-F238E27FC236}">
                <a16:creationId xmlns:a16="http://schemas.microsoft.com/office/drawing/2014/main" id="{49EA4CBF-0FFF-B44E-8AAE-ED02BFA4CF74}"/>
              </a:ext>
            </a:extLst>
          </p:cNvPr>
          <p:cNvSpPr>
            <a:spLocks noGrp="1"/>
          </p:cNvSpPr>
          <p:nvPr>
            <p:ph idx="1"/>
          </p:nvPr>
        </p:nvSpPr>
        <p:spPr/>
        <p:txBody>
          <a:bodyPr>
            <a:normAutofit/>
          </a:bodyPr>
          <a:lstStyle/>
          <a:p>
            <a:r>
              <a:rPr lang="en-US" dirty="0"/>
              <a:t>Choose 1 person to read a joke</a:t>
            </a:r>
          </a:p>
          <a:p>
            <a:r>
              <a:rPr lang="en-US" dirty="0"/>
              <a:t>Then pass the joke to another person next to you until the last person</a:t>
            </a:r>
          </a:p>
          <a:p>
            <a:r>
              <a:rPr lang="en-US" dirty="0"/>
              <a:t>The last person needs to retell the joke</a:t>
            </a:r>
          </a:p>
          <a:p>
            <a:endParaRPr lang="en-US" dirty="0"/>
          </a:p>
        </p:txBody>
      </p:sp>
    </p:spTree>
    <p:extLst>
      <p:ext uri="{BB962C8B-B14F-4D97-AF65-F5344CB8AC3E}">
        <p14:creationId xmlns:p14="http://schemas.microsoft.com/office/powerpoint/2010/main" val="1601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712206-2952-254B-87C8-D1CAC25B72F1}"/>
              </a:ext>
            </a:extLst>
          </p:cNvPr>
          <p:cNvSpPr txBox="1"/>
          <p:nvPr/>
        </p:nvSpPr>
        <p:spPr>
          <a:xfrm>
            <a:off x="2410264" y="2151727"/>
            <a:ext cx="7371471" cy="2554545"/>
          </a:xfrm>
          <a:prstGeom prst="rect">
            <a:avLst/>
          </a:prstGeom>
          <a:noFill/>
        </p:spPr>
        <p:txBody>
          <a:bodyPr wrap="square" rtlCol="0">
            <a:spAutoFit/>
          </a:bodyPr>
          <a:lstStyle/>
          <a:p>
            <a:pPr algn="ctr"/>
            <a:r>
              <a:rPr lang="en-US" sz="8000" b="1" dirty="0"/>
              <a:t>Unit 1 Quiz</a:t>
            </a:r>
          </a:p>
          <a:p>
            <a:pPr algn="ctr"/>
            <a:endParaRPr lang="en-US" sz="4000" b="1" dirty="0"/>
          </a:p>
          <a:p>
            <a:pPr algn="ctr"/>
            <a:r>
              <a:rPr lang="en-US" sz="4000" b="1" dirty="0">
                <a:solidFill>
                  <a:srgbClr val="FF0000"/>
                </a:solidFill>
              </a:rPr>
              <a:t>Good Luck!</a:t>
            </a:r>
          </a:p>
        </p:txBody>
      </p:sp>
    </p:spTree>
    <p:extLst>
      <p:ext uri="{BB962C8B-B14F-4D97-AF65-F5344CB8AC3E}">
        <p14:creationId xmlns:p14="http://schemas.microsoft.com/office/powerpoint/2010/main" val="101230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2EEC-605A-F342-B76C-9051A0375A47}"/>
              </a:ext>
            </a:extLst>
          </p:cNvPr>
          <p:cNvSpPr>
            <a:spLocks noGrp="1"/>
          </p:cNvSpPr>
          <p:nvPr>
            <p:ph type="title"/>
          </p:nvPr>
        </p:nvSpPr>
        <p:spPr/>
        <p:txBody>
          <a:bodyPr/>
          <a:lstStyle/>
          <a:p>
            <a:r>
              <a:rPr lang="en-US" dirty="0"/>
              <a:t>Why not plagiarizing?</a:t>
            </a:r>
          </a:p>
        </p:txBody>
      </p:sp>
      <p:sp>
        <p:nvSpPr>
          <p:cNvPr id="3" name="Content Placeholder 2">
            <a:extLst>
              <a:ext uri="{FF2B5EF4-FFF2-40B4-BE49-F238E27FC236}">
                <a16:creationId xmlns:a16="http://schemas.microsoft.com/office/drawing/2014/main" id="{08ED3A09-D9AE-6F4C-BE53-308CCF3FD5EA}"/>
              </a:ext>
            </a:extLst>
          </p:cNvPr>
          <p:cNvSpPr>
            <a:spLocks noGrp="1"/>
          </p:cNvSpPr>
          <p:nvPr>
            <p:ph idx="1"/>
          </p:nvPr>
        </p:nvSpPr>
        <p:spPr/>
        <p:txBody>
          <a:bodyPr/>
          <a:lstStyle/>
          <a:p>
            <a:pPr>
              <a:lnSpc>
                <a:spcPct val="150000"/>
              </a:lnSpc>
            </a:pPr>
            <a:r>
              <a:rPr lang="en-US" dirty="0"/>
              <a:t>Do not learn anything</a:t>
            </a:r>
          </a:p>
          <a:p>
            <a:pPr>
              <a:lnSpc>
                <a:spcPct val="150000"/>
              </a:lnSpc>
            </a:pPr>
            <a:r>
              <a:rPr lang="en-US" dirty="0"/>
              <a:t>Need to provide roadmap for readers</a:t>
            </a:r>
          </a:p>
          <a:p>
            <a:pPr>
              <a:lnSpc>
                <a:spcPct val="150000"/>
              </a:lnSpc>
            </a:pPr>
            <a:r>
              <a:rPr lang="en-US" dirty="0"/>
              <a:t>Owe the original author’s credit</a:t>
            </a:r>
          </a:p>
          <a:p>
            <a:pPr>
              <a:lnSpc>
                <a:spcPct val="150000"/>
              </a:lnSpc>
            </a:pPr>
            <a:r>
              <a:rPr lang="en-US" dirty="0"/>
              <a:t>Lose your voice and contribution</a:t>
            </a:r>
          </a:p>
        </p:txBody>
      </p:sp>
    </p:spTree>
    <p:extLst>
      <p:ext uri="{BB962C8B-B14F-4D97-AF65-F5344CB8AC3E}">
        <p14:creationId xmlns:p14="http://schemas.microsoft.com/office/powerpoint/2010/main" val="7677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A6FF-E4B5-4446-84F0-BD7D08A641DE}"/>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C88A8172-73D6-1949-BCFC-4D208097AB88}"/>
              </a:ext>
            </a:extLst>
          </p:cNvPr>
          <p:cNvSpPr>
            <a:spLocks noGrp="1"/>
          </p:cNvSpPr>
          <p:nvPr>
            <p:ph idx="1"/>
          </p:nvPr>
        </p:nvSpPr>
        <p:spPr/>
        <p:txBody>
          <a:bodyPr/>
          <a:lstStyle/>
          <a:p>
            <a:r>
              <a:rPr lang="en-US" dirty="0"/>
              <a:t>Copying</a:t>
            </a:r>
          </a:p>
          <a:p>
            <a:pPr lvl="1"/>
            <a:r>
              <a:rPr lang="en-US" sz="2800" dirty="0"/>
              <a:t>Quoting</a:t>
            </a:r>
          </a:p>
          <a:p>
            <a:pPr lvl="1"/>
            <a:r>
              <a:rPr lang="en-US" sz="2800" dirty="0"/>
              <a:t>Inappropriate paraphrasing</a:t>
            </a:r>
          </a:p>
          <a:p>
            <a:pPr lvl="1"/>
            <a:r>
              <a:rPr lang="en-US" sz="2800" dirty="0"/>
              <a:t>Using ideas</a:t>
            </a:r>
          </a:p>
          <a:p>
            <a:pPr lvl="1"/>
            <a:r>
              <a:rPr lang="en-US" sz="2800" dirty="0"/>
              <a:t>Cutting and pasting</a:t>
            </a:r>
          </a:p>
          <a:p>
            <a:pPr lvl="1"/>
            <a:r>
              <a:rPr lang="en-US" sz="2800" dirty="0"/>
              <a:t>Submitting someone else’s work</a:t>
            </a:r>
          </a:p>
          <a:p>
            <a:pPr lvl="1"/>
            <a:endParaRPr lang="en-US" sz="2800" dirty="0"/>
          </a:p>
          <a:p>
            <a:r>
              <a:rPr lang="en-US" dirty="0"/>
              <a:t>Colluding </a:t>
            </a:r>
          </a:p>
          <a:p>
            <a:endParaRPr lang="en-US" dirty="0"/>
          </a:p>
        </p:txBody>
      </p:sp>
    </p:spTree>
    <p:extLst>
      <p:ext uri="{BB962C8B-B14F-4D97-AF65-F5344CB8AC3E}">
        <p14:creationId xmlns:p14="http://schemas.microsoft.com/office/powerpoint/2010/main" val="18937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D0F9-27A1-C64E-92DB-CD1715D1736D}"/>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51CBE80E-B6FC-3742-84A8-73F7E741E052}"/>
              </a:ext>
            </a:extLst>
          </p:cNvPr>
          <p:cNvSpPr>
            <a:spLocks noGrp="1"/>
          </p:cNvSpPr>
          <p:nvPr>
            <p:ph idx="1"/>
          </p:nvPr>
        </p:nvSpPr>
        <p:spPr/>
        <p:txBody>
          <a:bodyPr/>
          <a:lstStyle/>
          <a:p>
            <a:pPr marL="514350" indent="-514350">
              <a:buFont typeface="+mj-lt"/>
              <a:buAutoNum type="arabicPeriod"/>
            </a:pPr>
            <a:r>
              <a:rPr lang="en-US" dirty="0"/>
              <a:t>P</a:t>
            </a:r>
          </a:p>
          <a:p>
            <a:pPr marL="514350" indent="-514350">
              <a:buFont typeface="+mj-lt"/>
              <a:buAutoNum type="arabicPeriod"/>
            </a:pPr>
            <a:r>
              <a:rPr lang="en-US" dirty="0"/>
              <a:t>P</a:t>
            </a:r>
          </a:p>
          <a:p>
            <a:pPr marL="514350" indent="-514350">
              <a:buFont typeface="+mj-lt"/>
              <a:buAutoNum type="arabicPeriod"/>
            </a:pPr>
            <a:r>
              <a:rPr lang="en-US" dirty="0"/>
              <a:t>P</a:t>
            </a:r>
          </a:p>
          <a:p>
            <a:pPr marL="514350" indent="-514350">
              <a:buFont typeface="+mj-lt"/>
              <a:buAutoNum type="arabicPeriod"/>
            </a:pPr>
            <a:r>
              <a:rPr lang="en-US" dirty="0"/>
              <a:t>P</a:t>
            </a:r>
          </a:p>
          <a:p>
            <a:pPr marL="514350" indent="-514350">
              <a:buFont typeface="+mj-lt"/>
              <a:buAutoNum type="arabicPeriod"/>
            </a:pPr>
            <a:r>
              <a:rPr lang="en-US" dirty="0"/>
              <a:t>A</a:t>
            </a:r>
          </a:p>
          <a:p>
            <a:pPr marL="514350" indent="-514350">
              <a:buFont typeface="+mj-lt"/>
              <a:buAutoNum type="arabicPeriod"/>
            </a:pPr>
            <a:r>
              <a:rPr lang="en-US" dirty="0"/>
              <a:t>A</a:t>
            </a:r>
          </a:p>
          <a:p>
            <a:pPr marL="514350" indent="-514350">
              <a:buFont typeface="+mj-lt"/>
              <a:buAutoNum type="arabicPeriod"/>
            </a:pPr>
            <a:r>
              <a:rPr lang="en-US" dirty="0"/>
              <a:t>A</a:t>
            </a:r>
          </a:p>
          <a:p>
            <a:pPr marL="514350" indent="-514350">
              <a:buFont typeface="+mj-lt"/>
              <a:buAutoNum type="arabicPeriod"/>
            </a:pPr>
            <a:r>
              <a:rPr lang="en-US" dirty="0"/>
              <a:t>A</a:t>
            </a:r>
          </a:p>
        </p:txBody>
      </p:sp>
    </p:spTree>
    <p:extLst>
      <p:ext uri="{BB962C8B-B14F-4D97-AF65-F5344CB8AC3E}">
        <p14:creationId xmlns:p14="http://schemas.microsoft.com/office/powerpoint/2010/main" val="257396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E68-0276-4F44-AE45-4E4548C3E73D}"/>
              </a:ext>
            </a:extLst>
          </p:cNvPr>
          <p:cNvSpPr>
            <a:spLocks noGrp="1"/>
          </p:cNvSpPr>
          <p:nvPr>
            <p:ph type="title"/>
          </p:nvPr>
        </p:nvSpPr>
        <p:spPr/>
        <p:txBody>
          <a:bodyPr/>
          <a:lstStyle/>
          <a:p>
            <a:r>
              <a:rPr lang="en-US" dirty="0"/>
              <a:t>Paraphrasing </a:t>
            </a:r>
          </a:p>
        </p:txBody>
      </p:sp>
      <p:sp>
        <p:nvSpPr>
          <p:cNvPr id="3" name="Content Placeholder 2">
            <a:extLst>
              <a:ext uri="{FF2B5EF4-FFF2-40B4-BE49-F238E27FC236}">
                <a16:creationId xmlns:a16="http://schemas.microsoft.com/office/drawing/2014/main" id="{143B4070-235C-2F43-8D72-3BCD46823F47}"/>
              </a:ext>
            </a:extLst>
          </p:cNvPr>
          <p:cNvSpPr>
            <a:spLocks noGrp="1"/>
          </p:cNvSpPr>
          <p:nvPr>
            <p:ph idx="1"/>
          </p:nvPr>
        </p:nvSpPr>
        <p:spPr/>
        <p:txBody>
          <a:bodyPr/>
          <a:lstStyle/>
          <a:p>
            <a:pPr>
              <a:lnSpc>
                <a:spcPct val="150000"/>
              </a:lnSpc>
            </a:pPr>
            <a:r>
              <a:rPr lang="en-US" dirty="0"/>
              <a:t>1. Read the text several times until you understand it fully.</a:t>
            </a:r>
          </a:p>
          <a:p>
            <a:pPr lvl="1">
              <a:lnSpc>
                <a:spcPct val="150000"/>
              </a:lnSpc>
            </a:pPr>
            <a:r>
              <a:rPr lang="en-US" dirty="0"/>
              <a:t>Identify the relationship between different information</a:t>
            </a:r>
          </a:p>
          <a:p>
            <a:pPr lvl="1">
              <a:lnSpc>
                <a:spcPct val="150000"/>
              </a:lnSpc>
            </a:pPr>
            <a:r>
              <a:rPr lang="en-US" dirty="0"/>
              <a:t>Understand the author’s purpose and intention</a:t>
            </a:r>
          </a:p>
          <a:p>
            <a:pPr lvl="1">
              <a:lnSpc>
                <a:spcPct val="150000"/>
              </a:lnSpc>
            </a:pPr>
            <a:r>
              <a:rPr lang="en-US" dirty="0"/>
              <a:t>Underline key words</a:t>
            </a:r>
          </a:p>
          <a:p>
            <a:pPr lvl="2">
              <a:lnSpc>
                <a:spcPct val="150000"/>
              </a:lnSpc>
            </a:pPr>
            <a:r>
              <a:rPr lang="en-US" dirty="0"/>
              <a:t>Technical and scientific terms</a:t>
            </a:r>
          </a:p>
          <a:p>
            <a:pPr lvl="2">
              <a:lnSpc>
                <a:spcPct val="150000"/>
              </a:lnSpc>
            </a:pPr>
            <a:r>
              <a:rPr lang="en-US" dirty="0"/>
              <a:t>Names of people, places and events</a:t>
            </a:r>
          </a:p>
        </p:txBody>
      </p:sp>
    </p:spTree>
    <p:extLst>
      <p:ext uri="{BB962C8B-B14F-4D97-AF65-F5344CB8AC3E}">
        <p14:creationId xmlns:p14="http://schemas.microsoft.com/office/powerpoint/2010/main" val="337493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062C-F11D-C248-99DE-F7BC9E59B05B}"/>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4C5F235D-8B31-664F-B1AE-D6098785C16D}"/>
              </a:ext>
            </a:extLst>
          </p:cNvPr>
          <p:cNvSpPr>
            <a:spLocks noGrp="1"/>
          </p:cNvSpPr>
          <p:nvPr>
            <p:ph idx="1"/>
          </p:nvPr>
        </p:nvSpPr>
        <p:spPr/>
        <p:txBody>
          <a:bodyPr/>
          <a:lstStyle/>
          <a:p>
            <a:pPr>
              <a:lnSpc>
                <a:spcPct val="150000"/>
              </a:lnSpc>
            </a:pPr>
            <a:r>
              <a:rPr lang="en-US" dirty="0"/>
              <a:t>2. Look up any words you do not understand and find synonyms</a:t>
            </a:r>
          </a:p>
          <a:p>
            <a:pPr lvl="1">
              <a:lnSpc>
                <a:spcPct val="150000"/>
              </a:lnSpc>
            </a:pPr>
            <a:r>
              <a:rPr lang="en-US" dirty="0"/>
              <a:t>Synonyms correct for the context</a:t>
            </a:r>
          </a:p>
          <a:p>
            <a:pPr lvl="1">
              <a:lnSpc>
                <a:spcPct val="150000"/>
              </a:lnSpc>
            </a:pPr>
            <a:r>
              <a:rPr lang="en-US" dirty="0"/>
              <a:t>Define unfamiliar terms</a:t>
            </a:r>
          </a:p>
          <a:p>
            <a:pPr lvl="2">
              <a:lnSpc>
                <a:spcPct val="150000"/>
              </a:lnSpc>
            </a:pPr>
            <a:r>
              <a:rPr lang="en-US" dirty="0"/>
              <a:t>Ambiguous terms</a:t>
            </a:r>
          </a:p>
          <a:p>
            <a:pPr lvl="2">
              <a:lnSpc>
                <a:spcPct val="150000"/>
              </a:lnSpc>
            </a:pPr>
            <a:r>
              <a:rPr lang="en-US" dirty="0"/>
              <a:t>Obscure terms</a:t>
            </a:r>
          </a:p>
        </p:txBody>
      </p:sp>
    </p:spTree>
    <p:extLst>
      <p:ext uri="{BB962C8B-B14F-4D97-AF65-F5344CB8AC3E}">
        <p14:creationId xmlns:p14="http://schemas.microsoft.com/office/powerpoint/2010/main" val="282081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D888-3C41-2440-A3B2-10382E40F88E}"/>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00EBAD48-55CE-C345-A476-662F5B85BBA2}"/>
              </a:ext>
            </a:extLst>
          </p:cNvPr>
          <p:cNvSpPr>
            <a:spLocks noGrp="1"/>
          </p:cNvSpPr>
          <p:nvPr>
            <p:ph idx="1"/>
          </p:nvPr>
        </p:nvSpPr>
        <p:spPr>
          <a:xfrm>
            <a:off x="838200" y="1624014"/>
            <a:ext cx="10515600" cy="4943475"/>
          </a:xfrm>
        </p:spPr>
        <p:txBody>
          <a:bodyPr>
            <a:normAutofit/>
          </a:bodyPr>
          <a:lstStyle/>
          <a:p>
            <a:pPr>
              <a:lnSpc>
                <a:spcPct val="150000"/>
              </a:lnSpc>
            </a:pPr>
            <a:r>
              <a:rPr lang="en-US" dirty="0"/>
              <a:t>3. Rewrite each sentence using synonyms</a:t>
            </a:r>
          </a:p>
          <a:p>
            <a:pPr lvl="1">
              <a:lnSpc>
                <a:spcPct val="150000"/>
              </a:lnSpc>
            </a:pPr>
            <a:r>
              <a:rPr lang="en-US" b="1" u="sng" dirty="0">
                <a:solidFill>
                  <a:srgbClr val="FF0000"/>
                </a:solidFill>
              </a:rPr>
              <a:t>Change sentence structure</a:t>
            </a:r>
          </a:p>
          <a:p>
            <a:pPr lvl="2">
              <a:lnSpc>
                <a:spcPct val="150000"/>
              </a:lnSpc>
            </a:pPr>
            <a:r>
              <a:rPr lang="en-US" dirty="0"/>
              <a:t>Parts of speech (noun/adjective/verb)</a:t>
            </a:r>
          </a:p>
          <a:p>
            <a:pPr lvl="2">
              <a:lnSpc>
                <a:spcPct val="150000"/>
              </a:lnSpc>
            </a:pPr>
            <a:r>
              <a:rPr lang="en-US" dirty="0"/>
              <a:t>Voice (active/passive)</a:t>
            </a:r>
          </a:p>
          <a:p>
            <a:pPr lvl="2">
              <a:lnSpc>
                <a:spcPct val="150000"/>
              </a:lnSpc>
            </a:pPr>
            <a:r>
              <a:rPr lang="en-US" dirty="0"/>
              <a:t>Reverse sentence patterns</a:t>
            </a:r>
          </a:p>
          <a:p>
            <a:pPr lvl="3">
              <a:lnSpc>
                <a:spcPct val="150000"/>
              </a:lnSpc>
            </a:pPr>
            <a:r>
              <a:rPr lang="en-US" dirty="0"/>
              <a:t>Conclusion + evidence</a:t>
            </a:r>
          </a:p>
          <a:p>
            <a:pPr lvl="3">
              <a:lnSpc>
                <a:spcPct val="150000"/>
              </a:lnSpc>
            </a:pPr>
            <a:r>
              <a:rPr lang="en-US" dirty="0"/>
              <a:t>Cause + effect</a:t>
            </a:r>
          </a:p>
          <a:p>
            <a:pPr lvl="3">
              <a:lnSpc>
                <a:spcPct val="150000"/>
              </a:lnSpc>
            </a:pPr>
            <a:r>
              <a:rPr lang="en-US" dirty="0"/>
              <a:t>Comparison/contrast</a:t>
            </a:r>
          </a:p>
        </p:txBody>
      </p:sp>
    </p:spTree>
    <p:extLst>
      <p:ext uri="{BB962C8B-B14F-4D97-AF65-F5344CB8AC3E}">
        <p14:creationId xmlns:p14="http://schemas.microsoft.com/office/powerpoint/2010/main" val="397248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1C62-A583-E342-ADA7-BE13F6A84986}"/>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4E6CDE4E-6676-5341-8C17-4EA3BC6C984D}"/>
              </a:ext>
            </a:extLst>
          </p:cNvPr>
          <p:cNvSpPr>
            <a:spLocks noGrp="1"/>
          </p:cNvSpPr>
          <p:nvPr>
            <p:ph idx="1"/>
          </p:nvPr>
        </p:nvSpPr>
        <p:spPr/>
        <p:txBody>
          <a:bodyPr/>
          <a:lstStyle/>
          <a:p>
            <a:pPr lvl="1">
              <a:lnSpc>
                <a:spcPct val="150000"/>
              </a:lnSpc>
            </a:pPr>
            <a:r>
              <a:rPr lang="en-US" dirty="0"/>
              <a:t>Break up a long sentence</a:t>
            </a:r>
          </a:p>
          <a:p>
            <a:pPr lvl="1">
              <a:lnSpc>
                <a:spcPct val="150000"/>
              </a:lnSpc>
            </a:pPr>
            <a:r>
              <a:rPr lang="en-US" dirty="0"/>
              <a:t>Simplify complex ideas</a:t>
            </a:r>
          </a:p>
          <a:p>
            <a:pPr lvl="1">
              <a:lnSpc>
                <a:spcPct val="150000"/>
              </a:lnSpc>
            </a:pPr>
            <a:r>
              <a:rPr lang="en-US" dirty="0"/>
              <a:t>Change the order of ideas</a:t>
            </a:r>
          </a:p>
        </p:txBody>
      </p:sp>
    </p:spTree>
    <p:extLst>
      <p:ext uri="{BB962C8B-B14F-4D97-AF65-F5344CB8AC3E}">
        <p14:creationId xmlns:p14="http://schemas.microsoft.com/office/powerpoint/2010/main" val="11016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2638</TotalTime>
  <Words>899</Words>
  <Application>Microsoft Macintosh PowerPoint</Application>
  <PresentationFormat>Widescreen</PresentationFormat>
  <Paragraphs>137</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等线</vt:lpstr>
      <vt:lpstr>Arial</vt:lpstr>
      <vt:lpstr>Office 主题​​</vt:lpstr>
      <vt:lpstr>PowerPoint Presentation</vt:lpstr>
      <vt:lpstr>Outline</vt:lpstr>
      <vt:lpstr>Why not plagiarizing?</vt:lpstr>
      <vt:lpstr>Plagiarism</vt:lpstr>
      <vt:lpstr>Task 1</vt:lpstr>
      <vt:lpstr>Paraphrasing </vt:lpstr>
      <vt:lpstr>Paraphrasing</vt:lpstr>
      <vt:lpstr>Paraphrasing</vt:lpstr>
      <vt:lpstr>Paraphrasing</vt:lpstr>
      <vt:lpstr>Paraphrasing</vt:lpstr>
      <vt:lpstr>Paraphrasing</vt:lpstr>
      <vt:lpstr>Example </vt:lpstr>
      <vt:lpstr>Example </vt:lpstr>
      <vt:lpstr>Example </vt:lpstr>
      <vt:lpstr>Example </vt:lpstr>
      <vt:lpstr>Steps for paraphrasing</vt:lpstr>
      <vt:lpstr>Task 1 on textbook</vt:lpstr>
      <vt:lpstr>Task 1 on textbook</vt:lpstr>
      <vt:lpstr>Task 1 on textbook</vt:lpstr>
      <vt:lpstr>Task 1 on textbook</vt:lpstr>
      <vt:lpstr>Task 2</vt:lpstr>
      <vt:lpstr>Game: Passing your joke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Jingya Li</cp:lastModifiedBy>
  <cp:revision>71</cp:revision>
  <dcterms:created xsi:type="dcterms:W3CDTF">2018-08-12T03:36:57Z</dcterms:created>
  <dcterms:modified xsi:type="dcterms:W3CDTF">2019-09-25T08:28:10Z</dcterms:modified>
</cp:coreProperties>
</file>