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94" r:id="rId3"/>
    <p:sldId id="295" r:id="rId4"/>
    <p:sldId id="297" r:id="rId5"/>
    <p:sldId id="299" r:id="rId6"/>
    <p:sldId id="300" r:id="rId7"/>
    <p:sldId id="301" r:id="rId8"/>
    <p:sldId id="302" r:id="rId9"/>
    <p:sldId id="303" r:id="rId10"/>
    <p:sldId id="304" r:id="rId11"/>
    <p:sldId id="298" r:id="rId12"/>
    <p:sldId id="306" r:id="rId13"/>
    <p:sldId id="305" r:id="rId14"/>
    <p:sldId id="307" r:id="rId15"/>
    <p:sldId id="308" r:id="rId16"/>
    <p:sldId id="309" r:id="rId17"/>
    <p:sldId id="310" r:id="rId18"/>
    <p:sldId id="325" r:id="rId19"/>
    <p:sldId id="326" r:id="rId20"/>
    <p:sldId id="311" r:id="rId21"/>
    <p:sldId id="319" r:id="rId22"/>
    <p:sldId id="280" r:id="rId23"/>
    <p:sldId id="281" r:id="rId24"/>
    <p:sldId id="282" r:id="rId25"/>
    <p:sldId id="283" r:id="rId26"/>
    <p:sldId id="284" r:id="rId27"/>
    <p:sldId id="285" r:id="rId28"/>
    <p:sldId id="327" r:id="rId29"/>
    <p:sldId id="328" r:id="rId30"/>
    <p:sldId id="329" r:id="rId31"/>
    <p:sldId id="33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0379"/>
  </p:normalViewPr>
  <p:slideViewPr>
    <p:cSldViewPr snapToGrid="0" showGuides="1">
      <p:cViewPr varScale="1">
        <p:scale>
          <a:sx n="91" d="100"/>
          <a:sy n="91" d="100"/>
        </p:scale>
        <p:origin x="208" y="7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A0D2D-3F5E-814C-80C7-E13F061E1002}" type="doc">
      <dgm:prSet loTypeId="urn:microsoft.com/office/officeart/2005/8/layout/list1" loCatId="" qsTypeId="urn:microsoft.com/office/officeart/2005/8/quickstyle/3d3" qsCatId="3D" csTypeId="urn:microsoft.com/office/officeart/2005/8/colors/colorful1" csCatId="colorful" phldr="1"/>
      <dgm:spPr/>
      <dgm:t>
        <a:bodyPr/>
        <a:lstStyle/>
        <a:p>
          <a:endParaRPr lang="en-US"/>
        </a:p>
      </dgm:t>
    </dgm:pt>
    <dgm:pt modelId="{1A2398CF-1CB4-494A-B83E-337883410514}">
      <dgm:prSet phldrT="[Text]"/>
      <dgm:spPr/>
      <dgm:t>
        <a:bodyPr/>
        <a:lstStyle/>
        <a:p>
          <a:r>
            <a:rPr lang="en-US" dirty="0"/>
            <a:t>Unit 1 Quiz </a:t>
          </a:r>
        </a:p>
      </dgm:t>
    </dgm:pt>
    <dgm:pt modelId="{544A2ABC-5A14-664F-AC37-96454E4865DF}" type="parTrans" cxnId="{6AB7EE26-79C4-E449-9D3A-155E504F998B}">
      <dgm:prSet/>
      <dgm:spPr/>
      <dgm:t>
        <a:bodyPr/>
        <a:lstStyle/>
        <a:p>
          <a:endParaRPr lang="en-US"/>
        </a:p>
      </dgm:t>
    </dgm:pt>
    <dgm:pt modelId="{E2A30822-B981-944A-810B-515C53770CE5}" type="sibTrans" cxnId="{6AB7EE26-79C4-E449-9D3A-155E504F998B}">
      <dgm:prSet/>
      <dgm:spPr/>
      <dgm:t>
        <a:bodyPr/>
        <a:lstStyle/>
        <a:p>
          <a:endParaRPr lang="en-US"/>
        </a:p>
      </dgm:t>
    </dgm:pt>
    <dgm:pt modelId="{E8BFBDA5-77E8-494C-9AD1-49FC2747EFA3}">
      <dgm:prSet phldrT="[Text]"/>
      <dgm:spPr/>
      <dgm:t>
        <a:bodyPr/>
        <a:lstStyle/>
        <a:p>
          <a:r>
            <a:rPr lang="en-US" dirty="0"/>
            <a:t>Geoscience</a:t>
          </a:r>
        </a:p>
      </dgm:t>
    </dgm:pt>
    <dgm:pt modelId="{D219D652-992D-244E-9C5C-BE89FF4BE512}" type="parTrans" cxnId="{9992B3F7-16BD-6C48-A543-9A67DE91D386}">
      <dgm:prSet/>
      <dgm:spPr/>
      <dgm:t>
        <a:bodyPr/>
        <a:lstStyle/>
        <a:p>
          <a:endParaRPr lang="en-US"/>
        </a:p>
      </dgm:t>
    </dgm:pt>
    <dgm:pt modelId="{98932B29-20D5-594C-AFF2-2D9EB1C869DF}" type="sibTrans" cxnId="{9992B3F7-16BD-6C48-A543-9A67DE91D386}">
      <dgm:prSet/>
      <dgm:spPr/>
      <dgm:t>
        <a:bodyPr/>
        <a:lstStyle/>
        <a:p>
          <a:endParaRPr lang="en-US"/>
        </a:p>
      </dgm:t>
    </dgm:pt>
    <dgm:pt modelId="{52E8319A-D53A-B140-B918-FEB4BB1091EE}">
      <dgm:prSet phldrT="[Text]"/>
      <dgm:spPr/>
      <dgm:t>
        <a:bodyPr/>
        <a:lstStyle/>
        <a:p>
          <a:r>
            <a:rPr lang="en-US" dirty="0"/>
            <a:t>Reading Text B</a:t>
          </a:r>
        </a:p>
      </dgm:t>
    </dgm:pt>
    <dgm:pt modelId="{3A908189-BBDB-E14A-A20F-68B813EB4A19}" type="parTrans" cxnId="{44AC0A6D-4B4E-FC4F-BAD2-8E3D4331F705}">
      <dgm:prSet/>
      <dgm:spPr/>
      <dgm:t>
        <a:bodyPr/>
        <a:lstStyle/>
        <a:p>
          <a:endParaRPr lang="en-US"/>
        </a:p>
      </dgm:t>
    </dgm:pt>
    <dgm:pt modelId="{FF04FE2C-E24B-2D4C-ADDC-FBD94B1C994A}" type="sibTrans" cxnId="{44AC0A6D-4B4E-FC4F-BAD2-8E3D4331F705}">
      <dgm:prSet/>
      <dgm:spPr/>
      <dgm:t>
        <a:bodyPr/>
        <a:lstStyle/>
        <a:p>
          <a:endParaRPr lang="en-US"/>
        </a:p>
      </dgm:t>
    </dgm:pt>
    <dgm:pt modelId="{9C9673BF-20E6-C147-A4F6-4E5BA1275C31}">
      <dgm:prSet phldrT="[Text]"/>
      <dgm:spPr/>
      <dgm:t>
        <a:bodyPr/>
        <a:lstStyle/>
        <a:p>
          <a:r>
            <a:rPr lang="en-US" dirty="0"/>
            <a:t>Summarizing</a:t>
          </a:r>
        </a:p>
      </dgm:t>
    </dgm:pt>
    <dgm:pt modelId="{A3C64E63-50FC-A74F-B865-30C21FC0BBE4}" type="parTrans" cxnId="{59E36155-CEA2-7840-AB2E-D34C0E0DE54A}">
      <dgm:prSet/>
      <dgm:spPr/>
      <dgm:t>
        <a:bodyPr/>
        <a:lstStyle/>
        <a:p>
          <a:endParaRPr lang="en-US"/>
        </a:p>
      </dgm:t>
    </dgm:pt>
    <dgm:pt modelId="{835D3BF2-3CCA-B74F-922A-78E234F91981}" type="sibTrans" cxnId="{59E36155-CEA2-7840-AB2E-D34C0E0DE54A}">
      <dgm:prSet/>
      <dgm:spPr/>
      <dgm:t>
        <a:bodyPr/>
        <a:lstStyle/>
        <a:p>
          <a:endParaRPr lang="en-US"/>
        </a:p>
      </dgm:t>
    </dgm:pt>
    <dgm:pt modelId="{63B13DD8-2D75-8343-A43C-7EEDD36A4DB7}" type="pres">
      <dgm:prSet presAssocID="{B20A0D2D-3F5E-814C-80C7-E13F061E1002}" presName="linear" presStyleCnt="0">
        <dgm:presLayoutVars>
          <dgm:dir/>
          <dgm:animLvl val="lvl"/>
          <dgm:resizeHandles val="exact"/>
        </dgm:presLayoutVars>
      </dgm:prSet>
      <dgm:spPr/>
    </dgm:pt>
    <dgm:pt modelId="{2F701BC0-21A7-BF4B-B29D-B608DE652905}" type="pres">
      <dgm:prSet presAssocID="{1A2398CF-1CB4-494A-B83E-337883410514}" presName="parentLin" presStyleCnt="0"/>
      <dgm:spPr/>
    </dgm:pt>
    <dgm:pt modelId="{8635A2A5-E018-8247-B790-88379ABFAE77}" type="pres">
      <dgm:prSet presAssocID="{1A2398CF-1CB4-494A-B83E-337883410514}" presName="parentLeftMargin" presStyleLbl="node1" presStyleIdx="0" presStyleCnt="4"/>
      <dgm:spPr/>
    </dgm:pt>
    <dgm:pt modelId="{8A1B3639-FFF3-814F-8D59-F57E4EB4B43F}" type="pres">
      <dgm:prSet presAssocID="{1A2398CF-1CB4-494A-B83E-337883410514}" presName="parentText" presStyleLbl="node1" presStyleIdx="0" presStyleCnt="4">
        <dgm:presLayoutVars>
          <dgm:chMax val="0"/>
          <dgm:bulletEnabled val="1"/>
        </dgm:presLayoutVars>
      </dgm:prSet>
      <dgm:spPr/>
    </dgm:pt>
    <dgm:pt modelId="{805D0B83-9E8F-014C-B1EC-388F505B76E9}" type="pres">
      <dgm:prSet presAssocID="{1A2398CF-1CB4-494A-B83E-337883410514}" presName="negativeSpace" presStyleCnt="0"/>
      <dgm:spPr/>
    </dgm:pt>
    <dgm:pt modelId="{90BA48D1-96E4-1249-AB29-D0C352EA105A}" type="pres">
      <dgm:prSet presAssocID="{1A2398CF-1CB4-494A-B83E-337883410514}" presName="childText" presStyleLbl="conFgAcc1" presStyleIdx="0" presStyleCnt="4">
        <dgm:presLayoutVars>
          <dgm:bulletEnabled val="1"/>
        </dgm:presLayoutVars>
      </dgm:prSet>
      <dgm:spPr/>
    </dgm:pt>
    <dgm:pt modelId="{CA3BF5C3-05DC-DA48-B7B7-A4B7BAE3E9AE}" type="pres">
      <dgm:prSet presAssocID="{E2A30822-B981-944A-810B-515C53770CE5}" presName="spaceBetweenRectangles" presStyleCnt="0"/>
      <dgm:spPr/>
    </dgm:pt>
    <dgm:pt modelId="{93BF8529-2BA0-D949-AA93-95CB7D84E3A9}" type="pres">
      <dgm:prSet presAssocID="{E8BFBDA5-77E8-494C-9AD1-49FC2747EFA3}" presName="parentLin" presStyleCnt="0"/>
      <dgm:spPr/>
    </dgm:pt>
    <dgm:pt modelId="{B3E93F60-BD3B-C642-ACF2-02F6695111BA}" type="pres">
      <dgm:prSet presAssocID="{E8BFBDA5-77E8-494C-9AD1-49FC2747EFA3}" presName="parentLeftMargin" presStyleLbl="node1" presStyleIdx="0" presStyleCnt="4"/>
      <dgm:spPr/>
    </dgm:pt>
    <dgm:pt modelId="{3135DFA6-A4A6-9943-8398-CB697BE12D33}" type="pres">
      <dgm:prSet presAssocID="{E8BFBDA5-77E8-494C-9AD1-49FC2747EFA3}" presName="parentText" presStyleLbl="node1" presStyleIdx="1" presStyleCnt="4">
        <dgm:presLayoutVars>
          <dgm:chMax val="0"/>
          <dgm:bulletEnabled val="1"/>
        </dgm:presLayoutVars>
      </dgm:prSet>
      <dgm:spPr/>
    </dgm:pt>
    <dgm:pt modelId="{A1B69BD4-375C-4C4C-A488-273C357ADA72}" type="pres">
      <dgm:prSet presAssocID="{E8BFBDA5-77E8-494C-9AD1-49FC2747EFA3}" presName="negativeSpace" presStyleCnt="0"/>
      <dgm:spPr/>
    </dgm:pt>
    <dgm:pt modelId="{5A2520F9-034E-364C-B127-6F12FDEE0860}" type="pres">
      <dgm:prSet presAssocID="{E8BFBDA5-77E8-494C-9AD1-49FC2747EFA3}" presName="childText" presStyleLbl="conFgAcc1" presStyleIdx="1" presStyleCnt="4">
        <dgm:presLayoutVars>
          <dgm:bulletEnabled val="1"/>
        </dgm:presLayoutVars>
      </dgm:prSet>
      <dgm:spPr/>
    </dgm:pt>
    <dgm:pt modelId="{14EF5998-34C2-0242-A30B-C6F2B2658AA8}" type="pres">
      <dgm:prSet presAssocID="{98932B29-20D5-594C-AFF2-2D9EB1C869DF}" presName="spaceBetweenRectangles" presStyleCnt="0"/>
      <dgm:spPr/>
    </dgm:pt>
    <dgm:pt modelId="{BAA91FE3-6109-F446-A060-5885EC6EFE31}" type="pres">
      <dgm:prSet presAssocID="{52E8319A-D53A-B140-B918-FEB4BB1091EE}" presName="parentLin" presStyleCnt="0"/>
      <dgm:spPr/>
    </dgm:pt>
    <dgm:pt modelId="{EA8DF561-E3CE-B246-81BB-E55D3977177F}" type="pres">
      <dgm:prSet presAssocID="{52E8319A-D53A-B140-B918-FEB4BB1091EE}" presName="parentLeftMargin" presStyleLbl="node1" presStyleIdx="1" presStyleCnt="4"/>
      <dgm:spPr/>
    </dgm:pt>
    <dgm:pt modelId="{CEB23513-4015-9B4E-80EF-8B5F8E9B5178}" type="pres">
      <dgm:prSet presAssocID="{52E8319A-D53A-B140-B918-FEB4BB1091EE}" presName="parentText" presStyleLbl="node1" presStyleIdx="2" presStyleCnt="4">
        <dgm:presLayoutVars>
          <dgm:chMax val="0"/>
          <dgm:bulletEnabled val="1"/>
        </dgm:presLayoutVars>
      </dgm:prSet>
      <dgm:spPr/>
    </dgm:pt>
    <dgm:pt modelId="{B8641384-C455-314D-9A5C-03C041B1FBA2}" type="pres">
      <dgm:prSet presAssocID="{52E8319A-D53A-B140-B918-FEB4BB1091EE}" presName="negativeSpace" presStyleCnt="0"/>
      <dgm:spPr/>
    </dgm:pt>
    <dgm:pt modelId="{EAF527D9-F0EA-0344-B572-53465A2EBCFF}" type="pres">
      <dgm:prSet presAssocID="{52E8319A-D53A-B140-B918-FEB4BB1091EE}" presName="childText" presStyleLbl="conFgAcc1" presStyleIdx="2" presStyleCnt="4">
        <dgm:presLayoutVars>
          <dgm:bulletEnabled val="1"/>
        </dgm:presLayoutVars>
      </dgm:prSet>
      <dgm:spPr/>
    </dgm:pt>
    <dgm:pt modelId="{81A1CFF9-C15C-C441-A3EB-93C24E092A7F}" type="pres">
      <dgm:prSet presAssocID="{FF04FE2C-E24B-2D4C-ADDC-FBD94B1C994A}" presName="spaceBetweenRectangles" presStyleCnt="0"/>
      <dgm:spPr/>
    </dgm:pt>
    <dgm:pt modelId="{7C22F225-FD4E-6F4C-972F-9305F1783B3F}" type="pres">
      <dgm:prSet presAssocID="{9C9673BF-20E6-C147-A4F6-4E5BA1275C31}" presName="parentLin" presStyleCnt="0"/>
      <dgm:spPr/>
    </dgm:pt>
    <dgm:pt modelId="{3D2A9460-8479-2040-B58D-46D618EAB6F4}" type="pres">
      <dgm:prSet presAssocID="{9C9673BF-20E6-C147-A4F6-4E5BA1275C31}" presName="parentLeftMargin" presStyleLbl="node1" presStyleIdx="2" presStyleCnt="4"/>
      <dgm:spPr/>
    </dgm:pt>
    <dgm:pt modelId="{03C17972-E217-344B-8BC0-75DED141AD00}" type="pres">
      <dgm:prSet presAssocID="{9C9673BF-20E6-C147-A4F6-4E5BA1275C31}" presName="parentText" presStyleLbl="node1" presStyleIdx="3" presStyleCnt="4">
        <dgm:presLayoutVars>
          <dgm:chMax val="0"/>
          <dgm:bulletEnabled val="1"/>
        </dgm:presLayoutVars>
      </dgm:prSet>
      <dgm:spPr/>
    </dgm:pt>
    <dgm:pt modelId="{0090A759-279B-9C4D-B793-86B3D658E6C0}" type="pres">
      <dgm:prSet presAssocID="{9C9673BF-20E6-C147-A4F6-4E5BA1275C31}" presName="negativeSpace" presStyleCnt="0"/>
      <dgm:spPr/>
    </dgm:pt>
    <dgm:pt modelId="{18897DEE-3664-984C-BF89-F23E37E6547E}" type="pres">
      <dgm:prSet presAssocID="{9C9673BF-20E6-C147-A4F6-4E5BA1275C31}" presName="childText" presStyleLbl="conFgAcc1" presStyleIdx="3" presStyleCnt="4">
        <dgm:presLayoutVars>
          <dgm:bulletEnabled val="1"/>
        </dgm:presLayoutVars>
      </dgm:prSet>
      <dgm:spPr/>
    </dgm:pt>
  </dgm:ptLst>
  <dgm:cxnLst>
    <dgm:cxn modelId="{9FA33A13-DAFF-D340-BB82-02A64DC7A974}" type="presOf" srcId="{E8BFBDA5-77E8-494C-9AD1-49FC2747EFA3}" destId="{B3E93F60-BD3B-C642-ACF2-02F6695111BA}" srcOrd="0" destOrd="0" presId="urn:microsoft.com/office/officeart/2005/8/layout/list1"/>
    <dgm:cxn modelId="{B3DEB220-3DA8-6645-85D7-DEF26F73B37A}" type="presOf" srcId="{1A2398CF-1CB4-494A-B83E-337883410514}" destId="{8635A2A5-E018-8247-B790-88379ABFAE77}" srcOrd="0" destOrd="0" presId="urn:microsoft.com/office/officeart/2005/8/layout/list1"/>
    <dgm:cxn modelId="{6AB7EE26-79C4-E449-9D3A-155E504F998B}" srcId="{B20A0D2D-3F5E-814C-80C7-E13F061E1002}" destId="{1A2398CF-1CB4-494A-B83E-337883410514}" srcOrd="0" destOrd="0" parTransId="{544A2ABC-5A14-664F-AC37-96454E4865DF}" sibTransId="{E2A30822-B981-944A-810B-515C53770CE5}"/>
    <dgm:cxn modelId="{52C6552F-7938-2E4D-BB6A-2E4F1D307932}" type="presOf" srcId="{52E8319A-D53A-B140-B918-FEB4BB1091EE}" destId="{CEB23513-4015-9B4E-80EF-8B5F8E9B5178}" srcOrd="1" destOrd="0" presId="urn:microsoft.com/office/officeart/2005/8/layout/list1"/>
    <dgm:cxn modelId="{59E36155-CEA2-7840-AB2E-D34C0E0DE54A}" srcId="{B20A0D2D-3F5E-814C-80C7-E13F061E1002}" destId="{9C9673BF-20E6-C147-A4F6-4E5BA1275C31}" srcOrd="3" destOrd="0" parTransId="{A3C64E63-50FC-A74F-B865-30C21FC0BBE4}" sibTransId="{835D3BF2-3CCA-B74F-922A-78E234F91981}"/>
    <dgm:cxn modelId="{44AC0A6D-4B4E-FC4F-BAD2-8E3D4331F705}" srcId="{B20A0D2D-3F5E-814C-80C7-E13F061E1002}" destId="{52E8319A-D53A-B140-B918-FEB4BB1091EE}" srcOrd="2" destOrd="0" parTransId="{3A908189-BBDB-E14A-A20F-68B813EB4A19}" sibTransId="{FF04FE2C-E24B-2D4C-ADDC-FBD94B1C994A}"/>
    <dgm:cxn modelId="{21006471-8569-DF45-B6AC-DFCBB200E67A}" type="presOf" srcId="{E8BFBDA5-77E8-494C-9AD1-49FC2747EFA3}" destId="{3135DFA6-A4A6-9943-8398-CB697BE12D33}" srcOrd="1" destOrd="0" presId="urn:microsoft.com/office/officeart/2005/8/layout/list1"/>
    <dgm:cxn modelId="{07E88577-815F-D44D-89FC-7D11E57097F2}" type="presOf" srcId="{9C9673BF-20E6-C147-A4F6-4E5BA1275C31}" destId="{3D2A9460-8479-2040-B58D-46D618EAB6F4}" srcOrd="0" destOrd="0" presId="urn:microsoft.com/office/officeart/2005/8/layout/list1"/>
    <dgm:cxn modelId="{9B7C7CAC-2041-CC43-8A48-2C81A279E91C}" type="presOf" srcId="{9C9673BF-20E6-C147-A4F6-4E5BA1275C31}" destId="{03C17972-E217-344B-8BC0-75DED141AD00}" srcOrd="1" destOrd="0" presId="urn:microsoft.com/office/officeart/2005/8/layout/list1"/>
    <dgm:cxn modelId="{69E8D6C0-558A-5043-8C94-7FF0C7F62D80}" type="presOf" srcId="{B20A0D2D-3F5E-814C-80C7-E13F061E1002}" destId="{63B13DD8-2D75-8343-A43C-7EEDD36A4DB7}" srcOrd="0" destOrd="0" presId="urn:microsoft.com/office/officeart/2005/8/layout/list1"/>
    <dgm:cxn modelId="{BADD8BDB-0462-B441-B268-6CE7BEF3A35A}" type="presOf" srcId="{1A2398CF-1CB4-494A-B83E-337883410514}" destId="{8A1B3639-FFF3-814F-8D59-F57E4EB4B43F}" srcOrd="1" destOrd="0" presId="urn:microsoft.com/office/officeart/2005/8/layout/list1"/>
    <dgm:cxn modelId="{583185F5-240F-F74B-AE24-BFA63332F206}" type="presOf" srcId="{52E8319A-D53A-B140-B918-FEB4BB1091EE}" destId="{EA8DF561-E3CE-B246-81BB-E55D3977177F}" srcOrd="0" destOrd="0" presId="urn:microsoft.com/office/officeart/2005/8/layout/list1"/>
    <dgm:cxn modelId="{9992B3F7-16BD-6C48-A543-9A67DE91D386}" srcId="{B20A0D2D-3F5E-814C-80C7-E13F061E1002}" destId="{E8BFBDA5-77E8-494C-9AD1-49FC2747EFA3}" srcOrd="1" destOrd="0" parTransId="{D219D652-992D-244E-9C5C-BE89FF4BE512}" sibTransId="{98932B29-20D5-594C-AFF2-2D9EB1C869DF}"/>
    <dgm:cxn modelId="{294BDA04-461E-4444-A3D1-6DFEF8AB1EEF}" type="presParOf" srcId="{63B13DD8-2D75-8343-A43C-7EEDD36A4DB7}" destId="{2F701BC0-21A7-BF4B-B29D-B608DE652905}" srcOrd="0" destOrd="0" presId="urn:microsoft.com/office/officeart/2005/8/layout/list1"/>
    <dgm:cxn modelId="{7E78BF2C-6B49-144C-9376-F27D197C2175}" type="presParOf" srcId="{2F701BC0-21A7-BF4B-B29D-B608DE652905}" destId="{8635A2A5-E018-8247-B790-88379ABFAE77}" srcOrd="0" destOrd="0" presId="urn:microsoft.com/office/officeart/2005/8/layout/list1"/>
    <dgm:cxn modelId="{DF415DDD-B0D5-394B-8413-54C92F416C22}" type="presParOf" srcId="{2F701BC0-21A7-BF4B-B29D-B608DE652905}" destId="{8A1B3639-FFF3-814F-8D59-F57E4EB4B43F}" srcOrd="1" destOrd="0" presId="urn:microsoft.com/office/officeart/2005/8/layout/list1"/>
    <dgm:cxn modelId="{40DC3792-6A47-F744-90C9-D601ED2FBAD6}" type="presParOf" srcId="{63B13DD8-2D75-8343-A43C-7EEDD36A4DB7}" destId="{805D0B83-9E8F-014C-B1EC-388F505B76E9}" srcOrd="1" destOrd="0" presId="urn:microsoft.com/office/officeart/2005/8/layout/list1"/>
    <dgm:cxn modelId="{B18F1F5E-0623-7D41-B22A-2D5E197B95D7}" type="presParOf" srcId="{63B13DD8-2D75-8343-A43C-7EEDD36A4DB7}" destId="{90BA48D1-96E4-1249-AB29-D0C352EA105A}" srcOrd="2" destOrd="0" presId="urn:microsoft.com/office/officeart/2005/8/layout/list1"/>
    <dgm:cxn modelId="{BC056B2B-EB4F-CD40-BC5C-1A8F6FA18880}" type="presParOf" srcId="{63B13DD8-2D75-8343-A43C-7EEDD36A4DB7}" destId="{CA3BF5C3-05DC-DA48-B7B7-A4B7BAE3E9AE}" srcOrd="3" destOrd="0" presId="urn:microsoft.com/office/officeart/2005/8/layout/list1"/>
    <dgm:cxn modelId="{0DB719C5-8051-1043-8373-A3A138CA5F8A}" type="presParOf" srcId="{63B13DD8-2D75-8343-A43C-7EEDD36A4DB7}" destId="{93BF8529-2BA0-D949-AA93-95CB7D84E3A9}" srcOrd="4" destOrd="0" presId="urn:microsoft.com/office/officeart/2005/8/layout/list1"/>
    <dgm:cxn modelId="{1E1E5394-289E-3C4E-8E32-5C9058EF32D7}" type="presParOf" srcId="{93BF8529-2BA0-D949-AA93-95CB7D84E3A9}" destId="{B3E93F60-BD3B-C642-ACF2-02F6695111BA}" srcOrd="0" destOrd="0" presId="urn:microsoft.com/office/officeart/2005/8/layout/list1"/>
    <dgm:cxn modelId="{99B8DE67-809B-E848-9B73-B8617F30513E}" type="presParOf" srcId="{93BF8529-2BA0-D949-AA93-95CB7D84E3A9}" destId="{3135DFA6-A4A6-9943-8398-CB697BE12D33}" srcOrd="1" destOrd="0" presId="urn:microsoft.com/office/officeart/2005/8/layout/list1"/>
    <dgm:cxn modelId="{3A906267-A99D-9445-9F18-C0C75148592E}" type="presParOf" srcId="{63B13DD8-2D75-8343-A43C-7EEDD36A4DB7}" destId="{A1B69BD4-375C-4C4C-A488-273C357ADA72}" srcOrd="5" destOrd="0" presId="urn:microsoft.com/office/officeart/2005/8/layout/list1"/>
    <dgm:cxn modelId="{6FADCEC6-529C-5C43-AACB-39891C85015A}" type="presParOf" srcId="{63B13DD8-2D75-8343-A43C-7EEDD36A4DB7}" destId="{5A2520F9-034E-364C-B127-6F12FDEE0860}" srcOrd="6" destOrd="0" presId="urn:microsoft.com/office/officeart/2005/8/layout/list1"/>
    <dgm:cxn modelId="{10DF88BA-9D6B-E447-B1FD-9803A4DC448B}" type="presParOf" srcId="{63B13DD8-2D75-8343-A43C-7EEDD36A4DB7}" destId="{14EF5998-34C2-0242-A30B-C6F2B2658AA8}" srcOrd="7" destOrd="0" presId="urn:microsoft.com/office/officeart/2005/8/layout/list1"/>
    <dgm:cxn modelId="{B6AC0A89-9AE1-5145-AB8A-DCF6E8BA0FD4}" type="presParOf" srcId="{63B13DD8-2D75-8343-A43C-7EEDD36A4DB7}" destId="{BAA91FE3-6109-F446-A060-5885EC6EFE31}" srcOrd="8" destOrd="0" presId="urn:microsoft.com/office/officeart/2005/8/layout/list1"/>
    <dgm:cxn modelId="{622C929C-ADFA-5845-AE6C-72CB89D0E92C}" type="presParOf" srcId="{BAA91FE3-6109-F446-A060-5885EC6EFE31}" destId="{EA8DF561-E3CE-B246-81BB-E55D3977177F}" srcOrd="0" destOrd="0" presId="urn:microsoft.com/office/officeart/2005/8/layout/list1"/>
    <dgm:cxn modelId="{0674D393-3582-AE4D-B3EA-929EFCD6FA85}" type="presParOf" srcId="{BAA91FE3-6109-F446-A060-5885EC6EFE31}" destId="{CEB23513-4015-9B4E-80EF-8B5F8E9B5178}" srcOrd="1" destOrd="0" presId="urn:microsoft.com/office/officeart/2005/8/layout/list1"/>
    <dgm:cxn modelId="{1C264920-8296-1B4C-BE75-96F695748685}" type="presParOf" srcId="{63B13DD8-2D75-8343-A43C-7EEDD36A4DB7}" destId="{B8641384-C455-314D-9A5C-03C041B1FBA2}" srcOrd="9" destOrd="0" presId="urn:microsoft.com/office/officeart/2005/8/layout/list1"/>
    <dgm:cxn modelId="{8AF159D2-3D8E-FD41-9EC2-1EA8ADD9A5CB}" type="presParOf" srcId="{63B13DD8-2D75-8343-A43C-7EEDD36A4DB7}" destId="{EAF527D9-F0EA-0344-B572-53465A2EBCFF}" srcOrd="10" destOrd="0" presId="urn:microsoft.com/office/officeart/2005/8/layout/list1"/>
    <dgm:cxn modelId="{B5F3A962-B03C-B844-903C-DA281A3FE12A}" type="presParOf" srcId="{63B13DD8-2D75-8343-A43C-7EEDD36A4DB7}" destId="{81A1CFF9-C15C-C441-A3EB-93C24E092A7F}" srcOrd="11" destOrd="0" presId="urn:microsoft.com/office/officeart/2005/8/layout/list1"/>
    <dgm:cxn modelId="{306204C7-D50A-E94B-B0E0-E5629B0D7B3F}" type="presParOf" srcId="{63B13DD8-2D75-8343-A43C-7EEDD36A4DB7}" destId="{7C22F225-FD4E-6F4C-972F-9305F1783B3F}" srcOrd="12" destOrd="0" presId="urn:microsoft.com/office/officeart/2005/8/layout/list1"/>
    <dgm:cxn modelId="{71D35623-314C-3341-966B-F2ACBCF3E6A0}" type="presParOf" srcId="{7C22F225-FD4E-6F4C-972F-9305F1783B3F}" destId="{3D2A9460-8479-2040-B58D-46D618EAB6F4}" srcOrd="0" destOrd="0" presId="urn:microsoft.com/office/officeart/2005/8/layout/list1"/>
    <dgm:cxn modelId="{4B878EC0-6167-C642-B63E-D8660E5A84C8}" type="presParOf" srcId="{7C22F225-FD4E-6F4C-972F-9305F1783B3F}" destId="{03C17972-E217-344B-8BC0-75DED141AD00}" srcOrd="1" destOrd="0" presId="urn:microsoft.com/office/officeart/2005/8/layout/list1"/>
    <dgm:cxn modelId="{4D2D77BA-66A5-C44C-A920-B65C10D91C74}" type="presParOf" srcId="{63B13DD8-2D75-8343-A43C-7EEDD36A4DB7}" destId="{0090A759-279B-9C4D-B793-86B3D658E6C0}" srcOrd="13" destOrd="0" presId="urn:microsoft.com/office/officeart/2005/8/layout/list1"/>
    <dgm:cxn modelId="{CDB03BF3-E6A6-B149-860D-69F1138C92DA}" type="presParOf" srcId="{63B13DD8-2D75-8343-A43C-7EEDD36A4DB7}" destId="{18897DEE-3664-984C-BF89-F23E37E654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8D1-96E4-1249-AB29-D0C352EA105A}">
      <dsp:nvSpPr>
        <dsp:cNvPr id="0" name=""/>
        <dsp:cNvSpPr/>
      </dsp:nvSpPr>
      <dsp:spPr>
        <a:xfrm>
          <a:off x="0" y="36962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A1B3639-FFF3-814F-8D59-F57E4EB4B43F}">
      <dsp:nvSpPr>
        <dsp:cNvPr id="0" name=""/>
        <dsp:cNvSpPr/>
      </dsp:nvSpPr>
      <dsp:spPr>
        <a:xfrm>
          <a:off x="319864" y="44905"/>
          <a:ext cx="4478107" cy="6494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Unit 1 Quiz </a:t>
          </a:r>
        </a:p>
      </dsp:txBody>
      <dsp:txXfrm>
        <a:off x="351567" y="76608"/>
        <a:ext cx="4414701" cy="586034"/>
      </dsp:txXfrm>
    </dsp:sp>
    <dsp:sp modelId="{5A2520F9-034E-364C-B127-6F12FDEE0860}">
      <dsp:nvSpPr>
        <dsp:cNvPr id="0" name=""/>
        <dsp:cNvSpPr/>
      </dsp:nvSpPr>
      <dsp:spPr>
        <a:xfrm>
          <a:off x="0" y="136754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135DFA6-A4A6-9943-8398-CB697BE12D33}">
      <dsp:nvSpPr>
        <dsp:cNvPr id="0" name=""/>
        <dsp:cNvSpPr/>
      </dsp:nvSpPr>
      <dsp:spPr>
        <a:xfrm>
          <a:off x="319864" y="1042825"/>
          <a:ext cx="4478107" cy="64944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Geoscience</a:t>
          </a:r>
        </a:p>
      </dsp:txBody>
      <dsp:txXfrm>
        <a:off x="351567" y="1074528"/>
        <a:ext cx="4414701" cy="586034"/>
      </dsp:txXfrm>
    </dsp:sp>
    <dsp:sp modelId="{EAF527D9-F0EA-0344-B572-53465A2EBCFF}">
      <dsp:nvSpPr>
        <dsp:cNvPr id="0" name=""/>
        <dsp:cNvSpPr/>
      </dsp:nvSpPr>
      <dsp:spPr>
        <a:xfrm>
          <a:off x="0" y="236546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EB23513-4015-9B4E-80EF-8B5F8E9B5178}">
      <dsp:nvSpPr>
        <dsp:cNvPr id="0" name=""/>
        <dsp:cNvSpPr/>
      </dsp:nvSpPr>
      <dsp:spPr>
        <a:xfrm>
          <a:off x="319864" y="2040745"/>
          <a:ext cx="4478107" cy="6494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Reading Text B</a:t>
          </a:r>
        </a:p>
      </dsp:txBody>
      <dsp:txXfrm>
        <a:off x="351567" y="2072448"/>
        <a:ext cx="4414701" cy="586034"/>
      </dsp:txXfrm>
    </dsp:sp>
    <dsp:sp modelId="{18897DEE-3664-984C-BF89-F23E37E6547E}">
      <dsp:nvSpPr>
        <dsp:cNvPr id="0" name=""/>
        <dsp:cNvSpPr/>
      </dsp:nvSpPr>
      <dsp:spPr>
        <a:xfrm>
          <a:off x="0" y="336338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C17972-E217-344B-8BC0-75DED141AD00}">
      <dsp:nvSpPr>
        <dsp:cNvPr id="0" name=""/>
        <dsp:cNvSpPr/>
      </dsp:nvSpPr>
      <dsp:spPr>
        <a:xfrm>
          <a:off x="319864" y="3038666"/>
          <a:ext cx="4478107" cy="6494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Summarizing</a:t>
          </a:r>
        </a:p>
      </dsp:txBody>
      <dsp:txXfrm>
        <a:off x="351567" y="3070369"/>
        <a:ext cx="441470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 to form volcano through mental plume</a:t>
            </a:r>
            <a:endParaRPr kumimoji="1" lang="zh-CN" altLang="en-US" dirty="0"/>
          </a:p>
        </p:txBody>
      </p:sp>
      <p:sp>
        <p:nvSpPr>
          <p:cNvPr id="4" name="灯片编号占位符 3"/>
          <p:cNvSpPr>
            <a:spLocks noGrp="1"/>
          </p:cNvSpPr>
          <p:nvPr>
            <p:ph type="sldNum" sz="quarter" idx="5"/>
          </p:nvPr>
        </p:nvSpPr>
        <p:spPr/>
        <p:txBody>
          <a:bodyPr/>
          <a:lstStyle/>
          <a:p>
            <a:fld id="{1A7E4B67-FCD3-4532-BCA6-DE877EA71825}" type="slidenum">
              <a:rPr lang="zh-CN" altLang="en-US" smtClean="0"/>
              <a:t>8</a:t>
            </a:fld>
            <a:endParaRPr lang="zh-CN" altLang="en-US"/>
          </a:p>
        </p:txBody>
      </p:sp>
    </p:spTree>
    <p:extLst>
      <p:ext uri="{BB962C8B-B14F-4D97-AF65-F5344CB8AC3E}">
        <p14:creationId xmlns:p14="http://schemas.microsoft.com/office/powerpoint/2010/main" val="2352142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2019/10/9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aokan.baidu.com/v?vid=2190686043347511048&amp;pd=bjh&amp;fr=bjhauthor&amp;type=vide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en-US" altLang="zh-CN" b="1" dirty="0"/>
              <a:t>JINGYA LI</a:t>
            </a:r>
            <a:endParaRPr lang="zh-CN" altLang="en-US" b="1" dirty="0"/>
          </a:p>
        </p:txBody>
      </p:sp>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solidFill>
                </a:rPr>
                <a:t>Week 5</a:t>
              </a:r>
              <a:endParaRPr lang="zh-CN" altLang="en-US" sz="4800" b="1" dirty="0">
                <a:solidFill>
                  <a:schemeClr val="tx1"/>
                </a:solidFill>
              </a:endParaRP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B2EE0-2D1C-4244-81B1-61E179E8C7FE}"/>
              </a:ext>
            </a:extLst>
          </p:cNvPr>
          <p:cNvSpPr>
            <a:spLocks noGrp="1"/>
          </p:cNvSpPr>
          <p:nvPr>
            <p:ph type="title"/>
          </p:nvPr>
        </p:nvSpPr>
        <p:spPr/>
        <p:txBody>
          <a:bodyPr>
            <a:normAutofit/>
          </a:bodyPr>
          <a:lstStyle/>
          <a:p>
            <a:r>
              <a:rPr kumimoji="1" lang="en-US" altLang="zh-CN" dirty="0"/>
              <a:t>Archaean eon (</a:t>
            </a:r>
            <a:r>
              <a:rPr lang="zh-CN" altLang="en-US" dirty="0"/>
              <a:t>太古宙</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6C95DA75-F2EC-4844-B6FA-78990DAD4735}"/>
              </a:ext>
            </a:extLst>
          </p:cNvPr>
          <p:cNvSpPr>
            <a:spLocks noGrp="1"/>
          </p:cNvSpPr>
          <p:nvPr>
            <p:ph idx="1"/>
          </p:nvPr>
        </p:nvSpPr>
        <p:spPr>
          <a:xfrm>
            <a:off x="838200" y="1825625"/>
            <a:ext cx="6054969" cy="4351338"/>
          </a:xfrm>
        </p:spPr>
        <p:txBody>
          <a:bodyPr/>
          <a:lstStyle/>
          <a:p>
            <a:r>
              <a:rPr kumimoji="1" lang="en-US" altLang="zh-CN" dirty="0"/>
              <a:t>A geologic eon that followed the Hadean Eon (</a:t>
            </a:r>
            <a:r>
              <a:rPr lang="zh-CN" altLang="en-US" dirty="0"/>
              <a:t>冥古宙</a:t>
            </a:r>
            <a:r>
              <a:rPr lang="en-US" altLang="zh-CN" dirty="0"/>
              <a:t>) </a:t>
            </a:r>
            <a:r>
              <a:rPr kumimoji="1" lang="en-US" altLang="zh-CN" dirty="0"/>
              <a:t>and preceded the Proterozoic Eon (</a:t>
            </a:r>
            <a:r>
              <a:rPr lang="zh-CN" altLang="en-US" dirty="0"/>
              <a:t>元古宙</a:t>
            </a:r>
            <a:r>
              <a:rPr kumimoji="1" lang="en-US" altLang="zh-CN" dirty="0"/>
              <a:t>). During the Archaean eon, the earth’s crust had cooled enough to form continents.</a:t>
            </a:r>
            <a:endParaRPr kumimoji="1" lang="zh-CN" altLang="en-US" dirty="0"/>
          </a:p>
        </p:txBody>
      </p:sp>
      <p:pic>
        <p:nvPicPr>
          <p:cNvPr id="5" name="图片 4">
            <a:extLst>
              <a:ext uri="{FF2B5EF4-FFF2-40B4-BE49-F238E27FC236}">
                <a16:creationId xmlns:a16="http://schemas.microsoft.com/office/drawing/2014/main" id="{52B6966B-5998-E349-92EE-EFE825AE0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78" y="1825625"/>
            <a:ext cx="4437185" cy="4082210"/>
          </a:xfrm>
          <a:prstGeom prst="rect">
            <a:avLst/>
          </a:prstGeom>
        </p:spPr>
      </p:pic>
    </p:spTree>
    <p:extLst>
      <p:ext uri="{BB962C8B-B14F-4D97-AF65-F5344CB8AC3E}">
        <p14:creationId xmlns:p14="http://schemas.microsoft.com/office/powerpoint/2010/main" val="112872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6F086-82ED-F645-871E-8B9F0631A1D3}"/>
              </a:ext>
            </a:extLst>
          </p:cNvPr>
          <p:cNvSpPr>
            <a:spLocks noGrp="1"/>
          </p:cNvSpPr>
          <p:nvPr>
            <p:ph type="title"/>
          </p:nvPr>
        </p:nvSpPr>
        <p:spPr/>
        <p:txBody>
          <a:bodyPr/>
          <a:lstStyle/>
          <a:p>
            <a:r>
              <a:rPr kumimoji="1" lang="en-US" altLang="zh-CN" dirty="0"/>
              <a:t>Reading Text B: Hot Mantle Rising</a:t>
            </a:r>
            <a:endParaRPr kumimoji="1" lang="zh-CN" altLang="en-US" dirty="0"/>
          </a:p>
        </p:txBody>
      </p:sp>
      <p:sp>
        <p:nvSpPr>
          <p:cNvPr id="3" name="内容占位符 2">
            <a:extLst>
              <a:ext uri="{FF2B5EF4-FFF2-40B4-BE49-F238E27FC236}">
                <a16:creationId xmlns:a16="http://schemas.microsoft.com/office/drawing/2014/main" id="{160D53D2-303E-0A4A-B7F8-4D0BF832C65B}"/>
              </a:ext>
            </a:extLst>
          </p:cNvPr>
          <p:cNvSpPr>
            <a:spLocks noGrp="1"/>
          </p:cNvSpPr>
          <p:nvPr>
            <p:ph idx="1"/>
          </p:nvPr>
        </p:nvSpPr>
        <p:spPr/>
        <p:txBody>
          <a:bodyPr>
            <a:normAutofit fontScale="92500" lnSpcReduction="20000"/>
          </a:bodyPr>
          <a:lstStyle/>
          <a:p>
            <a:r>
              <a:rPr kumimoji="1" lang="en-US" altLang="zh-CN" dirty="0"/>
              <a:t>Key findings:</a:t>
            </a:r>
          </a:p>
          <a:p>
            <a:r>
              <a:rPr kumimoji="1" lang="en-US" altLang="zh-CN" dirty="0"/>
              <a:t>The rarity of komatiite eruptions more recently in the earth’s history is taken as evidence of the mantle’s slow cooling.</a:t>
            </a:r>
          </a:p>
          <a:p>
            <a:endParaRPr kumimoji="1" lang="en-US" altLang="zh-CN" dirty="0"/>
          </a:p>
          <a:p>
            <a:r>
              <a:rPr kumimoji="1" lang="en-US" altLang="zh-CN" dirty="0"/>
              <a:t>The existence of such hot eruptions implies that mantle domains with Archaean-like temperatures are still formed or preserved in the deep earth.</a:t>
            </a:r>
          </a:p>
          <a:p>
            <a:endParaRPr kumimoji="1" lang="en-US" altLang="zh-CN" dirty="0"/>
          </a:p>
          <a:p>
            <a:r>
              <a:rPr kumimoji="1" lang="en-US" altLang="zh-CN" dirty="0"/>
              <a:t>The existence of such hot and relatively young lavas implies that regions of the earth’s mantle with extreme temperatures are still present, and that this heat can be preserved in ascending mantle plumes and drive melting and volcanism at the present day.</a:t>
            </a:r>
            <a:endParaRPr kumimoji="1" lang="zh-CN" altLang="en-US" dirty="0"/>
          </a:p>
        </p:txBody>
      </p:sp>
    </p:spTree>
    <p:extLst>
      <p:ext uri="{BB962C8B-B14F-4D97-AF65-F5344CB8AC3E}">
        <p14:creationId xmlns:p14="http://schemas.microsoft.com/office/powerpoint/2010/main" val="5223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5F365-CB86-B741-8C6C-FBE701265A36}"/>
              </a:ext>
            </a:extLst>
          </p:cNvPr>
          <p:cNvSpPr txBox="1"/>
          <p:nvPr/>
        </p:nvSpPr>
        <p:spPr>
          <a:xfrm>
            <a:off x="1587304" y="2124221"/>
            <a:ext cx="9017391" cy="1938992"/>
          </a:xfrm>
          <a:prstGeom prst="rect">
            <a:avLst/>
          </a:prstGeom>
          <a:noFill/>
        </p:spPr>
        <p:txBody>
          <a:bodyPr wrap="square" rtlCol="0">
            <a:spAutoFit/>
          </a:bodyPr>
          <a:lstStyle/>
          <a:p>
            <a:pPr algn="ctr"/>
            <a:r>
              <a:rPr kumimoji="1" lang="en-US" altLang="zh-CN" sz="6000" b="1" dirty="0"/>
              <a:t>Academic Writing Skills</a:t>
            </a:r>
          </a:p>
          <a:p>
            <a:pPr algn="ctr"/>
            <a:r>
              <a:rPr kumimoji="1" lang="en-US" altLang="zh-CN" sz="6000" b="1" dirty="0"/>
              <a:t>Summarizing </a:t>
            </a:r>
            <a:endParaRPr kumimoji="1" lang="zh-CN" altLang="en-US" sz="6000" b="1" dirty="0"/>
          </a:p>
        </p:txBody>
      </p:sp>
    </p:spTree>
    <p:extLst>
      <p:ext uri="{BB962C8B-B14F-4D97-AF65-F5344CB8AC3E}">
        <p14:creationId xmlns:p14="http://schemas.microsoft.com/office/powerpoint/2010/main" val="344727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9D169-0AC8-6D4F-BC3B-2EACD8FAE901}"/>
              </a:ext>
            </a:extLst>
          </p:cNvPr>
          <p:cNvSpPr>
            <a:spLocks noGrp="1"/>
          </p:cNvSpPr>
          <p:nvPr>
            <p:ph type="title"/>
          </p:nvPr>
        </p:nvSpPr>
        <p:spPr/>
        <p:txBody>
          <a:bodyPr/>
          <a:lstStyle/>
          <a:p>
            <a:r>
              <a:rPr kumimoji="1" lang="en-US" altLang="zh-CN" dirty="0"/>
              <a:t>Summary VS. Paraphrasing</a:t>
            </a:r>
            <a:endParaRPr kumimoji="1" lang="zh-CN" altLang="en-US" dirty="0"/>
          </a:p>
        </p:txBody>
      </p:sp>
      <p:sp>
        <p:nvSpPr>
          <p:cNvPr id="3" name="内容占位符 2">
            <a:extLst>
              <a:ext uri="{FF2B5EF4-FFF2-40B4-BE49-F238E27FC236}">
                <a16:creationId xmlns:a16="http://schemas.microsoft.com/office/drawing/2014/main" id="{B30428FB-E9B1-134B-9155-517B0DF56514}"/>
              </a:ext>
            </a:extLst>
          </p:cNvPr>
          <p:cNvSpPr>
            <a:spLocks noGrp="1"/>
          </p:cNvSpPr>
          <p:nvPr>
            <p:ph idx="1"/>
          </p:nvPr>
        </p:nvSpPr>
        <p:spPr/>
        <p:txBody>
          <a:bodyPr/>
          <a:lstStyle/>
          <a:p>
            <a:r>
              <a:rPr kumimoji="1" lang="en-US" altLang="zh-CN" dirty="0"/>
              <a:t>Summary: </a:t>
            </a:r>
          </a:p>
          <a:p>
            <a:pPr lvl="1"/>
            <a:r>
              <a:rPr kumimoji="1" lang="en-US" altLang="zh-CN" dirty="0"/>
              <a:t>Including the gist or main ideas</a:t>
            </a:r>
          </a:p>
          <a:p>
            <a:pPr lvl="1"/>
            <a:r>
              <a:rPr kumimoji="1" lang="en-US" altLang="zh-CN" dirty="0"/>
              <a:t>Excluding details and examples</a:t>
            </a:r>
          </a:p>
          <a:p>
            <a:pPr lvl="1"/>
            <a:r>
              <a:rPr kumimoji="1" lang="en-US" altLang="zh-CN" dirty="0"/>
              <a:t>Shorter than original text (about 1/3 of the original text)</a:t>
            </a:r>
          </a:p>
          <a:p>
            <a:r>
              <a:rPr kumimoji="1" lang="en-US" altLang="zh-CN" dirty="0"/>
              <a:t>Paraphrasing:</a:t>
            </a:r>
          </a:p>
          <a:p>
            <a:pPr lvl="1"/>
            <a:r>
              <a:rPr kumimoji="1" lang="en-US" altLang="zh-CN" dirty="0"/>
              <a:t>Maintain the meaning of the original text</a:t>
            </a:r>
          </a:p>
          <a:p>
            <a:pPr lvl="1"/>
            <a:r>
              <a:rPr kumimoji="1" lang="en-US" altLang="zh-CN" dirty="0"/>
              <a:t>Change the words or phrases</a:t>
            </a:r>
          </a:p>
          <a:p>
            <a:pPr lvl="1"/>
            <a:r>
              <a:rPr kumimoji="1" lang="en-US" altLang="zh-CN" dirty="0"/>
              <a:t>About the same length as the original text</a:t>
            </a:r>
            <a:endParaRPr kumimoji="1" lang="zh-CN" altLang="en-US" dirty="0"/>
          </a:p>
        </p:txBody>
      </p:sp>
    </p:spTree>
    <p:extLst>
      <p:ext uri="{BB962C8B-B14F-4D97-AF65-F5344CB8AC3E}">
        <p14:creationId xmlns:p14="http://schemas.microsoft.com/office/powerpoint/2010/main" val="412468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2556F-A4A7-144A-B3F5-B91857285904}"/>
              </a:ext>
            </a:extLst>
          </p:cNvPr>
          <p:cNvSpPr>
            <a:spLocks noGrp="1"/>
          </p:cNvSpPr>
          <p:nvPr>
            <p:ph type="title"/>
          </p:nvPr>
        </p:nvSpPr>
        <p:spPr/>
        <p:txBody>
          <a:bodyPr/>
          <a:lstStyle/>
          <a:p>
            <a:r>
              <a:rPr kumimoji="1" lang="en-US" altLang="zh-CN" dirty="0"/>
              <a:t>True summary VS. Interpretive summary</a:t>
            </a:r>
            <a:endParaRPr kumimoji="1" lang="zh-CN" altLang="en-US" dirty="0"/>
          </a:p>
        </p:txBody>
      </p:sp>
      <p:sp>
        <p:nvSpPr>
          <p:cNvPr id="3" name="内容占位符 2">
            <a:extLst>
              <a:ext uri="{FF2B5EF4-FFF2-40B4-BE49-F238E27FC236}">
                <a16:creationId xmlns:a16="http://schemas.microsoft.com/office/drawing/2014/main" id="{2D50DC4A-EE61-FA44-ABA6-F850C93799BE}"/>
              </a:ext>
            </a:extLst>
          </p:cNvPr>
          <p:cNvSpPr>
            <a:spLocks noGrp="1"/>
          </p:cNvSpPr>
          <p:nvPr>
            <p:ph idx="1"/>
          </p:nvPr>
        </p:nvSpPr>
        <p:spPr/>
        <p:txBody>
          <a:bodyPr/>
          <a:lstStyle/>
          <a:p>
            <a:pPr marL="0" indent="0">
              <a:buNone/>
            </a:pPr>
            <a:r>
              <a:rPr kumimoji="1" lang="en-US" altLang="zh-CN" dirty="0"/>
              <a:t>True summary:</a:t>
            </a:r>
          </a:p>
          <a:p>
            <a:r>
              <a:rPr kumimoji="1" lang="en-US" altLang="zh-CN" dirty="0"/>
              <a:t>Including the main idea and primary supporting points of the original text</a:t>
            </a:r>
          </a:p>
          <a:p>
            <a:r>
              <a:rPr kumimoji="1" lang="en-US" altLang="zh-CN" dirty="0"/>
              <a:t>No comments or assessments of the original source</a:t>
            </a:r>
          </a:p>
          <a:p>
            <a:endParaRPr kumimoji="1" lang="en-US" altLang="zh-CN" dirty="0"/>
          </a:p>
          <a:p>
            <a:pPr marL="0" indent="0">
              <a:buNone/>
            </a:pPr>
            <a:r>
              <a:rPr kumimoji="1" lang="en-US" altLang="zh-CN" dirty="0"/>
              <a:t>Interpretive summary</a:t>
            </a:r>
          </a:p>
          <a:p>
            <a:r>
              <a:rPr kumimoji="1" lang="en-US" altLang="zh-CN" dirty="0"/>
              <a:t>Including the argument of the original source and your comments</a:t>
            </a:r>
            <a:endParaRPr kumimoji="1" lang="zh-CN" altLang="en-US" dirty="0"/>
          </a:p>
        </p:txBody>
      </p:sp>
    </p:spTree>
    <p:extLst>
      <p:ext uri="{BB962C8B-B14F-4D97-AF65-F5344CB8AC3E}">
        <p14:creationId xmlns:p14="http://schemas.microsoft.com/office/powerpoint/2010/main" val="9057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89AD8-CD7D-2F42-AF0E-C7CC501F277F}"/>
              </a:ext>
            </a:extLst>
          </p:cNvPr>
          <p:cNvSpPr>
            <a:spLocks noGrp="1"/>
          </p:cNvSpPr>
          <p:nvPr>
            <p:ph type="title"/>
          </p:nvPr>
        </p:nvSpPr>
        <p:spPr/>
        <p:txBody>
          <a:bodyPr/>
          <a:lstStyle/>
          <a:p>
            <a:r>
              <a:rPr kumimoji="1" lang="en-US" altLang="zh-CN" dirty="0"/>
              <a:t>Skills for writing a summary</a:t>
            </a:r>
            <a:endParaRPr kumimoji="1" lang="zh-CN" altLang="en-US" dirty="0"/>
          </a:p>
        </p:txBody>
      </p:sp>
      <p:sp>
        <p:nvSpPr>
          <p:cNvPr id="3" name="内容占位符 2">
            <a:extLst>
              <a:ext uri="{FF2B5EF4-FFF2-40B4-BE49-F238E27FC236}">
                <a16:creationId xmlns:a16="http://schemas.microsoft.com/office/drawing/2014/main" id="{6D55716B-8C73-2F4B-95CF-C231F43E9129}"/>
              </a:ext>
            </a:extLst>
          </p:cNvPr>
          <p:cNvSpPr>
            <a:spLocks noGrp="1"/>
          </p:cNvSpPr>
          <p:nvPr>
            <p:ph idx="1"/>
          </p:nvPr>
        </p:nvSpPr>
        <p:spPr/>
        <p:txBody>
          <a:bodyPr/>
          <a:lstStyle/>
          <a:p>
            <a:pPr marL="514350" indent="-514350">
              <a:buFont typeface="+mj-lt"/>
              <a:buAutoNum type="arabicPeriod"/>
            </a:pPr>
            <a:r>
              <a:rPr kumimoji="1" lang="en-US" altLang="zh-CN" dirty="0"/>
              <a:t>Read the original text carefully</a:t>
            </a:r>
          </a:p>
          <a:p>
            <a:pPr marL="514350" indent="-514350">
              <a:buFont typeface="+mj-lt"/>
              <a:buAutoNum type="arabicPeriod"/>
            </a:pPr>
            <a:r>
              <a:rPr kumimoji="1" lang="en-US" altLang="zh-CN" dirty="0"/>
              <a:t>Take notes</a:t>
            </a:r>
          </a:p>
          <a:p>
            <a:pPr marL="971550" lvl="1" indent="-514350">
              <a:buFont typeface="+mj-lt"/>
              <a:buAutoNum type="alphaUcPeriod"/>
            </a:pPr>
            <a:r>
              <a:rPr kumimoji="1" lang="en-US" altLang="zh-CN" dirty="0"/>
              <a:t>Source/citations</a:t>
            </a:r>
          </a:p>
          <a:p>
            <a:pPr marL="971550" lvl="1" indent="-514350">
              <a:buFont typeface="+mj-lt"/>
              <a:buAutoNum type="alphaUcPeriod"/>
            </a:pPr>
            <a:r>
              <a:rPr kumimoji="1" lang="en-US" altLang="zh-CN" dirty="0"/>
              <a:t>Main idea (use your own words)</a:t>
            </a:r>
          </a:p>
          <a:p>
            <a:pPr marL="971550" lvl="1" indent="-514350">
              <a:buFont typeface="+mj-lt"/>
              <a:buAutoNum type="alphaUcPeriod"/>
            </a:pPr>
            <a:r>
              <a:rPr kumimoji="1" lang="en-US" altLang="zh-CN" dirty="0">
                <a:solidFill>
                  <a:srgbClr val="FF0000"/>
                </a:solidFill>
              </a:rPr>
              <a:t>Important</a:t>
            </a:r>
            <a:r>
              <a:rPr kumimoji="1" lang="en-US" altLang="zh-CN" dirty="0"/>
              <a:t> supporting points</a:t>
            </a:r>
          </a:p>
          <a:p>
            <a:pPr marL="971550" lvl="1" indent="-514350">
              <a:buFont typeface="+mj-lt"/>
              <a:buAutoNum type="alphaUcPeriod"/>
            </a:pPr>
            <a:endParaRPr kumimoji="1" lang="zh-CN" altLang="en-US" dirty="0"/>
          </a:p>
        </p:txBody>
      </p:sp>
    </p:spTree>
    <p:extLst>
      <p:ext uri="{BB962C8B-B14F-4D97-AF65-F5344CB8AC3E}">
        <p14:creationId xmlns:p14="http://schemas.microsoft.com/office/powerpoint/2010/main" val="3527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C0FEA-69B8-FF4A-9B21-BADDB7EB1187}"/>
              </a:ext>
            </a:extLst>
          </p:cNvPr>
          <p:cNvSpPr>
            <a:spLocks noGrp="1"/>
          </p:cNvSpPr>
          <p:nvPr>
            <p:ph type="title"/>
          </p:nvPr>
        </p:nvSpPr>
        <p:spPr/>
        <p:txBody>
          <a:bodyPr/>
          <a:lstStyle/>
          <a:p>
            <a:r>
              <a:rPr kumimoji="1" lang="en-US" altLang="zh-CN" dirty="0"/>
              <a:t>Skills for writing a summary</a:t>
            </a:r>
            <a:endParaRPr kumimoji="1" lang="zh-CN" altLang="en-US" dirty="0"/>
          </a:p>
        </p:txBody>
      </p:sp>
      <p:sp>
        <p:nvSpPr>
          <p:cNvPr id="3" name="内容占位符 2">
            <a:extLst>
              <a:ext uri="{FF2B5EF4-FFF2-40B4-BE49-F238E27FC236}">
                <a16:creationId xmlns:a16="http://schemas.microsoft.com/office/drawing/2014/main" id="{4AB287C6-6257-C54F-9FA5-B70694034919}"/>
              </a:ext>
            </a:extLst>
          </p:cNvPr>
          <p:cNvSpPr>
            <a:spLocks noGrp="1"/>
          </p:cNvSpPr>
          <p:nvPr>
            <p:ph idx="1"/>
          </p:nvPr>
        </p:nvSpPr>
        <p:spPr>
          <a:xfrm>
            <a:off x="838200" y="1825625"/>
            <a:ext cx="4985825" cy="4351338"/>
          </a:xfrm>
        </p:spPr>
        <p:txBody>
          <a:bodyPr/>
          <a:lstStyle/>
          <a:p>
            <a:pPr marL="514350" indent="-514350">
              <a:buFont typeface="+mj-lt"/>
              <a:buAutoNum type="arabicPeriod" startAt="3"/>
            </a:pPr>
            <a:r>
              <a:rPr kumimoji="1" lang="en-US" altLang="zh-CN" dirty="0"/>
              <a:t>Structure </a:t>
            </a:r>
          </a:p>
          <a:p>
            <a:pPr marL="0" indent="0">
              <a:buNone/>
            </a:pPr>
            <a:r>
              <a:rPr kumimoji="1" lang="en-US" altLang="zh-CN" dirty="0"/>
              <a:t>(One-paragraph summary)</a:t>
            </a:r>
          </a:p>
          <a:p>
            <a:pPr marL="971550" lvl="1" indent="-514350">
              <a:buFont typeface="+mj-lt"/>
              <a:buAutoNum type="alphaUcPeriod"/>
            </a:pPr>
            <a:r>
              <a:rPr kumimoji="1" lang="en-US" altLang="zh-CN" sz="2800" dirty="0"/>
              <a:t>Main idea + in-text citation</a:t>
            </a:r>
          </a:p>
          <a:p>
            <a:pPr lvl="2"/>
            <a:r>
              <a:rPr kumimoji="1" lang="en-US" altLang="zh-CN" sz="2800" dirty="0"/>
              <a:t>1 sentence for each supporting point</a:t>
            </a:r>
          </a:p>
          <a:p>
            <a:pPr lvl="3"/>
            <a:r>
              <a:rPr kumimoji="1" lang="en-US" altLang="zh-CN" sz="2800" dirty="0"/>
              <a:t>1-2 explanations for each supporting point</a:t>
            </a:r>
          </a:p>
          <a:p>
            <a:endParaRPr kumimoji="1" lang="zh-CN" altLang="en-US" dirty="0"/>
          </a:p>
        </p:txBody>
      </p:sp>
      <p:sp>
        <p:nvSpPr>
          <p:cNvPr id="4" name="内容占位符 2">
            <a:extLst>
              <a:ext uri="{FF2B5EF4-FFF2-40B4-BE49-F238E27FC236}">
                <a16:creationId xmlns:a16="http://schemas.microsoft.com/office/drawing/2014/main" id="{6A814A86-DF57-CB4D-8868-34A3FF8A9AAC}"/>
              </a:ext>
            </a:extLst>
          </p:cNvPr>
          <p:cNvSpPr txBox="1">
            <a:spLocks/>
          </p:cNvSpPr>
          <p:nvPr/>
        </p:nvSpPr>
        <p:spPr>
          <a:xfrm>
            <a:off x="5824025" y="1825625"/>
            <a:ext cx="49858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kumimoji="1" lang="en-US" altLang="zh-CN" dirty="0"/>
              <a:t>Structure </a:t>
            </a:r>
          </a:p>
          <a:p>
            <a:pPr marL="0" indent="0">
              <a:buNone/>
            </a:pPr>
            <a:r>
              <a:rPr kumimoji="1" lang="en-US" altLang="zh-CN" dirty="0"/>
              <a:t>(Multi-paragraph summary)</a:t>
            </a:r>
          </a:p>
          <a:p>
            <a:pPr lvl="1"/>
            <a:r>
              <a:rPr kumimoji="1" lang="en-US" altLang="zh-CN" dirty="0"/>
              <a:t>Para. 1: Main idea + in-text citation</a:t>
            </a:r>
          </a:p>
          <a:p>
            <a:pPr lvl="1"/>
            <a:r>
              <a:rPr kumimoji="1" lang="en-US" altLang="zh-CN" dirty="0"/>
              <a:t>Para. 2: Supporting point 1 (as topic sentence) + explanations</a:t>
            </a:r>
          </a:p>
          <a:p>
            <a:pPr lvl="1"/>
            <a:r>
              <a:rPr kumimoji="1" lang="en-US" altLang="zh-CN" dirty="0"/>
              <a:t>Para. 3: Supporting point 2 (as topic sentence) + explanations</a:t>
            </a:r>
          </a:p>
          <a:p>
            <a:pPr marL="971550" lvl="1" indent="-514350">
              <a:buFont typeface="+mj-lt"/>
              <a:buAutoNum type="alphaUcPeriod"/>
            </a:pPr>
            <a:endParaRPr kumimoji="1" lang="en-US" altLang="zh-CN" dirty="0"/>
          </a:p>
          <a:p>
            <a:pPr marL="971550" lvl="1" indent="-514350">
              <a:buFont typeface="+mj-lt"/>
              <a:buAutoNum type="alphaUcPeriod"/>
            </a:pPr>
            <a:endParaRPr kumimoji="1" lang="en-US" altLang="zh-CN" dirty="0"/>
          </a:p>
        </p:txBody>
      </p:sp>
    </p:spTree>
    <p:extLst>
      <p:ext uri="{BB962C8B-B14F-4D97-AF65-F5344CB8AC3E}">
        <p14:creationId xmlns:p14="http://schemas.microsoft.com/office/powerpoint/2010/main" val="257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C0FEA-69B8-FF4A-9B21-BADDB7EB1187}"/>
              </a:ext>
            </a:extLst>
          </p:cNvPr>
          <p:cNvSpPr>
            <a:spLocks noGrp="1"/>
          </p:cNvSpPr>
          <p:nvPr>
            <p:ph type="title"/>
          </p:nvPr>
        </p:nvSpPr>
        <p:spPr/>
        <p:txBody>
          <a:bodyPr/>
          <a:lstStyle/>
          <a:p>
            <a:r>
              <a:rPr kumimoji="1" lang="en-US" altLang="zh-CN" dirty="0"/>
              <a:t>Skills for writing a summary</a:t>
            </a:r>
            <a:endParaRPr kumimoji="1" lang="zh-CN" altLang="en-US" dirty="0"/>
          </a:p>
        </p:txBody>
      </p:sp>
      <p:sp>
        <p:nvSpPr>
          <p:cNvPr id="3" name="内容占位符 2">
            <a:extLst>
              <a:ext uri="{FF2B5EF4-FFF2-40B4-BE49-F238E27FC236}">
                <a16:creationId xmlns:a16="http://schemas.microsoft.com/office/drawing/2014/main" id="{4AB287C6-6257-C54F-9FA5-B70694034919}"/>
              </a:ext>
            </a:extLst>
          </p:cNvPr>
          <p:cNvSpPr>
            <a:spLocks noGrp="1"/>
          </p:cNvSpPr>
          <p:nvPr>
            <p:ph idx="1"/>
          </p:nvPr>
        </p:nvSpPr>
        <p:spPr/>
        <p:txBody>
          <a:bodyPr/>
          <a:lstStyle/>
          <a:p>
            <a:pPr marL="514350" indent="-514350">
              <a:buFont typeface="+mj-lt"/>
              <a:buAutoNum type="arabicPeriod" startAt="4"/>
            </a:pPr>
            <a:r>
              <a:rPr kumimoji="1" lang="en-US" altLang="zh-CN" dirty="0"/>
              <a:t>USE YOU OWN WORDS</a:t>
            </a:r>
          </a:p>
          <a:p>
            <a:pPr marL="514350" indent="-514350">
              <a:buFont typeface="+mj-lt"/>
              <a:buAutoNum type="arabicPeriod" startAt="4"/>
            </a:pPr>
            <a:r>
              <a:rPr kumimoji="1" lang="en-US" altLang="zh-CN" dirty="0"/>
              <a:t>Use transitional words and expressions</a:t>
            </a:r>
          </a:p>
          <a:p>
            <a:pPr marL="514350" indent="-514350">
              <a:buFont typeface="+mj-lt"/>
              <a:buAutoNum type="arabicPeriod" startAt="4"/>
            </a:pPr>
            <a:r>
              <a:rPr kumimoji="1" lang="en-US" altLang="zh-CN" dirty="0"/>
              <a:t>Acknowledge the source of original text</a:t>
            </a:r>
          </a:p>
          <a:p>
            <a:pPr marL="971550" lvl="1" indent="-514350">
              <a:buFont typeface="+mj-lt"/>
              <a:buAutoNum type="alphaUcPeriod"/>
            </a:pPr>
            <a:r>
              <a:rPr kumimoji="1" lang="en-US" altLang="zh-CN" dirty="0"/>
              <a:t>Integral citation</a:t>
            </a:r>
          </a:p>
          <a:p>
            <a:pPr marL="971550" lvl="1" indent="-514350">
              <a:buFont typeface="+mj-lt"/>
              <a:buAutoNum type="alphaUcPeriod"/>
            </a:pPr>
            <a:r>
              <a:rPr kumimoji="1" lang="en-US" altLang="zh-CN" dirty="0"/>
              <a:t>Non-integral citation</a:t>
            </a:r>
            <a:endParaRPr kumimoji="1" lang="zh-CN" altLang="en-US" dirty="0"/>
          </a:p>
        </p:txBody>
      </p:sp>
    </p:spTree>
    <p:extLst>
      <p:ext uri="{BB962C8B-B14F-4D97-AF65-F5344CB8AC3E}">
        <p14:creationId xmlns:p14="http://schemas.microsoft.com/office/powerpoint/2010/main" val="10652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DA0A-2BBF-BA48-A245-A651FF710311}"/>
              </a:ext>
            </a:extLst>
          </p:cNvPr>
          <p:cNvSpPr>
            <a:spLocks noGrp="1"/>
          </p:cNvSpPr>
          <p:nvPr>
            <p:ph type="title"/>
          </p:nvPr>
        </p:nvSpPr>
        <p:spPr/>
        <p:txBody>
          <a:bodyPr/>
          <a:lstStyle/>
          <a:p>
            <a:r>
              <a:rPr lang="en-US" dirty="0"/>
              <a:t>Integral citation</a:t>
            </a:r>
          </a:p>
        </p:txBody>
      </p:sp>
      <p:sp>
        <p:nvSpPr>
          <p:cNvPr id="3" name="Content Placeholder 2">
            <a:extLst>
              <a:ext uri="{FF2B5EF4-FFF2-40B4-BE49-F238E27FC236}">
                <a16:creationId xmlns:a16="http://schemas.microsoft.com/office/drawing/2014/main" id="{BD095611-4F8A-D54B-BA19-C029D726FDD1}"/>
              </a:ext>
            </a:extLst>
          </p:cNvPr>
          <p:cNvSpPr>
            <a:spLocks noGrp="1"/>
          </p:cNvSpPr>
          <p:nvPr>
            <p:ph idx="1"/>
          </p:nvPr>
        </p:nvSpPr>
        <p:spPr/>
        <p:txBody>
          <a:bodyPr/>
          <a:lstStyle/>
          <a:p>
            <a:r>
              <a:rPr lang="en-US" dirty="0"/>
              <a:t>Tend to give greater prominence to the cited author.</a:t>
            </a:r>
          </a:p>
          <a:p>
            <a:endParaRPr lang="en-US" dirty="0"/>
          </a:p>
          <a:p>
            <a:r>
              <a:rPr lang="en-US" dirty="0"/>
              <a:t>Carroll (2002: 11) claims that it is necessary to spend time clarifying the definition of plagiarism because it is often wrongly used by students “to describe all academic dishonesty”.</a:t>
            </a:r>
          </a:p>
        </p:txBody>
      </p:sp>
    </p:spTree>
    <p:extLst>
      <p:ext uri="{BB962C8B-B14F-4D97-AF65-F5344CB8AC3E}">
        <p14:creationId xmlns:p14="http://schemas.microsoft.com/office/powerpoint/2010/main" val="374075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16E6-63BD-6D45-B884-7B841E185330}"/>
              </a:ext>
            </a:extLst>
          </p:cNvPr>
          <p:cNvSpPr>
            <a:spLocks noGrp="1"/>
          </p:cNvSpPr>
          <p:nvPr>
            <p:ph type="title"/>
          </p:nvPr>
        </p:nvSpPr>
        <p:spPr/>
        <p:txBody>
          <a:bodyPr/>
          <a:lstStyle/>
          <a:p>
            <a:r>
              <a:rPr lang="en-US" dirty="0"/>
              <a:t>Non-integral citation</a:t>
            </a:r>
          </a:p>
        </p:txBody>
      </p:sp>
      <p:sp>
        <p:nvSpPr>
          <p:cNvPr id="3" name="Content Placeholder 2">
            <a:extLst>
              <a:ext uri="{FF2B5EF4-FFF2-40B4-BE49-F238E27FC236}">
                <a16:creationId xmlns:a16="http://schemas.microsoft.com/office/drawing/2014/main" id="{32B0E653-98E5-F241-8BAE-E843E89B31FA}"/>
              </a:ext>
            </a:extLst>
          </p:cNvPr>
          <p:cNvSpPr>
            <a:spLocks noGrp="1"/>
          </p:cNvSpPr>
          <p:nvPr>
            <p:ph idx="1"/>
          </p:nvPr>
        </p:nvSpPr>
        <p:spPr/>
        <p:txBody>
          <a:bodyPr/>
          <a:lstStyle/>
          <a:p>
            <a:r>
              <a:rPr lang="en-US" dirty="0"/>
              <a:t>Tend to give greater prominence to the cited content</a:t>
            </a:r>
          </a:p>
          <a:p>
            <a:endParaRPr lang="en-US" dirty="0"/>
          </a:p>
          <a:p>
            <a:r>
              <a:rPr lang="en-US" dirty="0"/>
              <a:t>It is necessary to spend time clarifying the definition of plagiarism, because it is often wrongly used by students “to describe all academic dishonesty” (Carroll, 2002: 11)</a:t>
            </a:r>
          </a:p>
        </p:txBody>
      </p:sp>
    </p:spTree>
    <p:extLst>
      <p:ext uri="{BB962C8B-B14F-4D97-AF65-F5344CB8AC3E}">
        <p14:creationId xmlns:p14="http://schemas.microsoft.com/office/powerpoint/2010/main" val="399097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93BB-5C0F-6142-A7A8-E7FF36568766}"/>
              </a:ext>
            </a:extLst>
          </p:cNvPr>
          <p:cNvSpPr>
            <a:spLocks noGrp="1"/>
          </p:cNvSpPr>
          <p:nvPr>
            <p:ph type="title"/>
          </p:nvPr>
        </p:nvSpPr>
        <p:spPr/>
        <p:txBody>
          <a:bodyPr/>
          <a:lstStyle/>
          <a:p>
            <a:r>
              <a:rPr lang="en-US" dirty="0"/>
              <a:t>Outline</a:t>
            </a:r>
          </a:p>
        </p:txBody>
      </p:sp>
      <p:graphicFrame>
        <p:nvGraphicFramePr>
          <p:cNvPr id="5" name="Diagram 4">
            <a:extLst>
              <a:ext uri="{FF2B5EF4-FFF2-40B4-BE49-F238E27FC236}">
                <a16:creationId xmlns:a16="http://schemas.microsoft.com/office/drawing/2014/main" id="{C43E99CA-88BB-AD41-B5DE-249E5D56349D}"/>
              </a:ext>
            </a:extLst>
          </p:cNvPr>
          <p:cNvGraphicFramePr/>
          <p:nvPr>
            <p:extLst>
              <p:ext uri="{D42A27DB-BD31-4B8C-83A1-F6EECF244321}">
                <p14:modId xmlns:p14="http://schemas.microsoft.com/office/powerpoint/2010/main" val="207619549"/>
              </p:ext>
            </p:extLst>
          </p:nvPr>
        </p:nvGraphicFramePr>
        <p:xfrm>
          <a:off x="1145626" y="1881352"/>
          <a:ext cx="6397297" cy="3962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C0FEA-69B8-FF4A-9B21-BADDB7EB1187}"/>
              </a:ext>
            </a:extLst>
          </p:cNvPr>
          <p:cNvSpPr>
            <a:spLocks noGrp="1"/>
          </p:cNvSpPr>
          <p:nvPr>
            <p:ph type="title"/>
          </p:nvPr>
        </p:nvSpPr>
        <p:spPr/>
        <p:txBody>
          <a:bodyPr>
            <a:normAutofit fontScale="90000"/>
          </a:bodyPr>
          <a:lstStyle/>
          <a:p>
            <a:r>
              <a:rPr kumimoji="1" lang="en-US" altLang="zh-CN" dirty="0"/>
              <a:t>Language conventions for writing a summary</a:t>
            </a:r>
            <a:endParaRPr kumimoji="1" lang="zh-CN" altLang="en-US" dirty="0"/>
          </a:p>
        </p:txBody>
      </p:sp>
      <p:sp>
        <p:nvSpPr>
          <p:cNvPr id="3" name="内容占位符 2">
            <a:extLst>
              <a:ext uri="{FF2B5EF4-FFF2-40B4-BE49-F238E27FC236}">
                <a16:creationId xmlns:a16="http://schemas.microsoft.com/office/drawing/2014/main" id="{4AB287C6-6257-C54F-9FA5-B70694034919}"/>
              </a:ext>
            </a:extLst>
          </p:cNvPr>
          <p:cNvSpPr>
            <a:spLocks noGrp="1"/>
          </p:cNvSpPr>
          <p:nvPr>
            <p:ph idx="1"/>
          </p:nvPr>
        </p:nvSpPr>
        <p:spPr/>
        <p:txBody>
          <a:bodyPr/>
          <a:lstStyle/>
          <a:p>
            <a:r>
              <a:rPr kumimoji="1" lang="en-US" altLang="zh-CN" dirty="0"/>
              <a:t>Use reporting verbs</a:t>
            </a:r>
          </a:p>
          <a:p>
            <a:r>
              <a:rPr lang="en-US" altLang="zh-CN" dirty="0"/>
              <a:t>Reporting verbs can indicate:</a:t>
            </a:r>
          </a:p>
          <a:p>
            <a:endParaRPr lang="en-US" altLang="zh-CN" dirty="0"/>
          </a:p>
          <a:p>
            <a:pPr marL="514350" indent="-514350">
              <a:buFont typeface="+mj-lt"/>
              <a:buAutoNum type="alphaLcPeriod"/>
            </a:pPr>
            <a:r>
              <a:rPr lang="en-US" altLang="zh-CN" dirty="0"/>
              <a:t>The author’s personal view point;</a:t>
            </a:r>
          </a:p>
          <a:p>
            <a:pPr marL="514350" indent="-514350">
              <a:buFont typeface="+mj-lt"/>
              <a:buAutoNum type="alphaLcPeriod"/>
            </a:pPr>
            <a:r>
              <a:rPr lang="en-US" altLang="zh-CN" dirty="0"/>
              <a:t>Your viewpoint regarding what the author says;</a:t>
            </a:r>
          </a:p>
          <a:p>
            <a:pPr marL="514350" indent="-514350">
              <a:buFont typeface="+mj-lt"/>
              <a:buAutoNum type="alphaLcPeriod"/>
            </a:pPr>
            <a:r>
              <a:rPr lang="en-US" altLang="zh-CN" dirty="0"/>
              <a:t>The author’s viewpoint regarding other literature.</a:t>
            </a:r>
          </a:p>
          <a:p>
            <a:endParaRPr kumimoji="1" lang="zh-CN" altLang="en-US" dirty="0"/>
          </a:p>
        </p:txBody>
      </p:sp>
    </p:spTree>
    <p:extLst>
      <p:ext uri="{BB962C8B-B14F-4D97-AF65-F5344CB8AC3E}">
        <p14:creationId xmlns:p14="http://schemas.microsoft.com/office/powerpoint/2010/main" val="3619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A85C4A-442C-4F48-A88D-261B8BCEA835}"/>
              </a:ext>
            </a:extLst>
          </p:cNvPr>
          <p:cNvSpPr>
            <a:spLocks noGrp="1"/>
          </p:cNvSpPr>
          <p:nvPr>
            <p:ph type="title"/>
          </p:nvPr>
        </p:nvSpPr>
        <p:spPr/>
        <p:txBody>
          <a:bodyPr/>
          <a:lstStyle/>
          <a:p>
            <a:r>
              <a:rPr lang="en-US" dirty="0"/>
              <a:t>Three reasons of using reporting verbs</a:t>
            </a:r>
          </a:p>
        </p:txBody>
      </p:sp>
      <p:sp>
        <p:nvSpPr>
          <p:cNvPr id="7" name="Content Placeholder 6">
            <a:extLst>
              <a:ext uri="{FF2B5EF4-FFF2-40B4-BE49-F238E27FC236}">
                <a16:creationId xmlns:a16="http://schemas.microsoft.com/office/drawing/2014/main" id="{6068CDE8-9F6E-CF4E-8FA2-8682EECE8403}"/>
              </a:ext>
            </a:extLst>
          </p:cNvPr>
          <p:cNvSpPr>
            <a:spLocks noGrp="1"/>
          </p:cNvSpPr>
          <p:nvPr>
            <p:ph idx="1"/>
          </p:nvPr>
        </p:nvSpPr>
        <p:spPr/>
        <p:txBody>
          <a:bodyPr/>
          <a:lstStyle/>
          <a:p>
            <a:pPr marL="514350" indent="-514350">
              <a:buFont typeface="+mj-lt"/>
              <a:buAutoNum type="arabicPeriod"/>
            </a:pPr>
            <a:r>
              <a:rPr lang="en-US" dirty="0"/>
              <a:t>What other writers </a:t>
            </a:r>
            <a:r>
              <a:rPr lang="en-US" b="1" u="sng" dirty="0">
                <a:solidFill>
                  <a:srgbClr val="FF0000"/>
                </a:solidFill>
              </a:rPr>
              <a:t>did</a:t>
            </a:r>
            <a:r>
              <a:rPr lang="en-US" dirty="0"/>
              <a:t> in their research</a:t>
            </a:r>
          </a:p>
          <a:p>
            <a:pPr lvl="1"/>
            <a:r>
              <a:rPr lang="en-US" dirty="0"/>
              <a:t>survey, analyze, examine, explore</a:t>
            </a:r>
          </a:p>
          <a:p>
            <a:pPr lvl="1"/>
            <a:r>
              <a:rPr lang="en-US" dirty="0"/>
              <a:t>Past tense in general</a:t>
            </a:r>
          </a:p>
          <a:p>
            <a:pPr marL="514350" indent="-514350">
              <a:buFont typeface="+mj-lt"/>
              <a:buAutoNum type="arabicPeriod"/>
            </a:pPr>
            <a:r>
              <a:rPr lang="en-US" dirty="0"/>
              <a:t>What other writers </a:t>
            </a:r>
            <a:r>
              <a:rPr lang="en-US" b="1" u="sng" dirty="0">
                <a:solidFill>
                  <a:srgbClr val="FF0000"/>
                </a:solidFill>
              </a:rPr>
              <a:t>found</a:t>
            </a:r>
            <a:r>
              <a:rPr lang="en-US" dirty="0"/>
              <a:t> in their research</a:t>
            </a:r>
          </a:p>
          <a:p>
            <a:pPr lvl="1"/>
            <a:r>
              <a:rPr lang="en-US" dirty="0"/>
              <a:t>find, establish, show, hint</a:t>
            </a:r>
          </a:p>
          <a:p>
            <a:pPr lvl="1"/>
            <a:r>
              <a:rPr lang="en-US" dirty="0"/>
              <a:t>Past/present tense</a:t>
            </a:r>
          </a:p>
          <a:p>
            <a:pPr marL="514350" indent="-514350">
              <a:buFont typeface="+mj-lt"/>
              <a:buAutoNum type="arabicPeriod"/>
            </a:pPr>
            <a:r>
              <a:rPr lang="en-US" dirty="0"/>
              <a:t>What other writers </a:t>
            </a:r>
            <a:r>
              <a:rPr lang="en-US" b="1" u="sng" dirty="0">
                <a:solidFill>
                  <a:srgbClr val="FF0000"/>
                </a:solidFill>
              </a:rPr>
              <a:t>thought </a:t>
            </a:r>
            <a:r>
              <a:rPr lang="en-US" dirty="0"/>
              <a:t>or</a:t>
            </a:r>
            <a:r>
              <a:rPr lang="en-US" b="1" u="sng" dirty="0">
                <a:solidFill>
                  <a:srgbClr val="FF0000"/>
                </a:solidFill>
              </a:rPr>
              <a:t> said </a:t>
            </a:r>
            <a:r>
              <a:rPr lang="en-US" dirty="0"/>
              <a:t>in their writing</a:t>
            </a:r>
          </a:p>
          <a:p>
            <a:pPr lvl="1"/>
            <a:r>
              <a:rPr lang="en-US" dirty="0"/>
              <a:t>propose, explain, claim, argue</a:t>
            </a:r>
          </a:p>
          <a:p>
            <a:pPr lvl="1"/>
            <a:r>
              <a:rPr lang="en-US" dirty="0"/>
              <a:t>Present tense in general</a:t>
            </a:r>
          </a:p>
        </p:txBody>
      </p:sp>
    </p:spTree>
    <p:extLst>
      <p:ext uri="{BB962C8B-B14F-4D97-AF65-F5344CB8AC3E}">
        <p14:creationId xmlns:p14="http://schemas.microsoft.com/office/powerpoint/2010/main" val="8174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A14C-0E4F-CF43-8215-34DA69BC8356}"/>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575CA301-5772-794F-AF11-6633FD14D854}"/>
              </a:ext>
            </a:extLst>
          </p:cNvPr>
          <p:cNvSpPr>
            <a:spLocks noGrp="1"/>
          </p:cNvSpPr>
          <p:nvPr>
            <p:ph idx="1"/>
          </p:nvPr>
        </p:nvSpPr>
        <p:spPr>
          <a:xfrm>
            <a:off x="838200" y="1825625"/>
            <a:ext cx="4292600" cy="4351338"/>
          </a:xfrm>
        </p:spPr>
        <p:txBody>
          <a:bodyPr>
            <a:noAutofit/>
          </a:bodyPr>
          <a:lstStyle/>
          <a:p>
            <a:pPr>
              <a:lnSpc>
                <a:spcPct val="120000"/>
              </a:lnSpc>
            </a:pPr>
            <a:r>
              <a:rPr lang="en-US" sz="2400" dirty="0"/>
              <a:t>1. neutral verb choices:</a:t>
            </a:r>
          </a:p>
          <a:p>
            <a:pPr>
              <a:lnSpc>
                <a:spcPct val="120000"/>
              </a:lnSpc>
            </a:pPr>
            <a:r>
              <a:rPr lang="en-US" sz="2400" dirty="0">
                <a:solidFill>
                  <a:srgbClr val="FF0000"/>
                </a:solidFill>
              </a:rPr>
              <a:t>According to</a:t>
            </a:r>
          </a:p>
          <a:p>
            <a:pPr>
              <a:lnSpc>
                <a:spcPct val="120000"/>
              </a:lnSpc>
            </a:pPr>
            <a:r>
              <a:rPr lang="en-US" sz="2400" dirty="0"/>
              <a:t>Acknowledge</a:t>
            </a:r>
          </a:p>
          <a:p>
            <a:pPr>
              <a:lnSpc>
                <a:spcPct val="120000"/>
              </a:lnSpc>
            </a:pPr>
            <a:r>
              <a:rPr lang="en-US" sz="2400" dirty="0"/>
              <a:t>Comment</a:t>
            </a:r>
          </a:p>
          <a:p>
            <a:pPr>
              <a:lnSpc>
                <a:spcPct val="120000"/>
              </a:lnSpc>
            </a:pPr>
            <a:r>
              <a:rPr lang="en-US" sz="2400" dirty="0">
                <a:solidFill>
                  <a:srgbClr val="FF0000"/>
                </a:solidFill>
              </a:rPr>
              <a:t>Define</a:t>
            </a:r>
          </a:p>
          <a:p>
            <a:pPr>
              <a:lnSpc>
                <a:spcPct val="120000"/>
              </a:lnSpc>
            </a:pPr>
            <a:r>
              <a:rPr lang="en-US" sz="2400" dirty="0"/>
              <a:t>Describe</a:t>
            </a:r>
          </a:p>
        </p:txBody>
      </p:sp>
      <p:sp>
        <p:nvSpPr>
          <p:cNvPr id="4" name="Content Placeholder 2">
            <a:extLst>
              <a:ext uri="{FF2B5EF4-FFF2-40B4-BE49-F238E27FC236}">
                <a16:creationId xmlns:a16="http://schemas.microsoft.com/office/drawing/2014/main" id="{D65AD4DA-4772-4F4B-9B06-CB6EE9524AFF}"/>
              </a:ext>
            </a:extLst>
          </p:cNvPr>
          <p:cNvSpPr txBox="1">
            <a:spLocks/>
          </p:cNvSpPr>
          <p:nvPr/>
        </p:nvSpPr>
        <p:spPr>
          <a:xfrm>
            <a:off x="5854700" y="2506662"/>
            <a:ext cx="4292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400" dirty="0"/>
              <a:t>Discuss</a:t>
            </a:r>
          </a:p>
          <a:p>
            <a:pPr>
              <a:lnSpc>
                <a:spcPct val="120000"/>
              </a:lnSpc>
            </a:pPr>
            <a:r>
              <a:rPr lang="en-US" sz="2400" dirty="0"/>
              <a:t>Note</a:t>
            </a:r>
          </a:p>
          <a:p>
            <a:pPr>
              <a:lnSpc>
                <a:spcPct val="120000"/>
              </a:lnSpc>
            </a:pPr>
            <a:r>
              <a:rPr lang="en-US" sz="2400" dirty="0">
                <a:solidFill>
                  <a:srgbClr val="FF0000"/>
                </a:solidFill>
              </a:rPr>
              <a:t>Point out</a:t>
            </a:r>
          </a:p>
          <a:p>
            <a:pPr>
              <a:lnSpc>
                <a:spcPct val="120000"/>
              </a:lnSpc>
            </a:pPr>
            <a:r>
              <a:rPr lang="en-US" sz="2400" dirty="0">
                <a:solidFill>
                  <a:srgbClr val="FF0000"/>
                </a:solidFill>
              </a:rPr>
              <a:t>state</a:t>
            </a:r>
          </a:p>
        </p:txBody>
      </p:sp>
    </p:spTree>
    <p:extLst>
      <p:ext uri="{BB962C8B-B14F-4D97-AF65-F5344CB8AC3E}">
        <p14:creationId xmlns:p14="http://schemas.microsoft.com/office/powerpoint/2010/main" val="131580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CBA4-4FD9-DB49-9454-3523E194EC3D}"/>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6A10EAC8-39FB-ED45-A313-E9D0980A073A}"/>
              </a:ext>
            </a:extLst>
          </p:cNvPr>
          <p:cNvSpPr>
            <a:spLocks noGrp="1"/>
          </p:cNvSpPr>
          <p:nvPr>
            <p:ph idx="1"/>
          </p:nvPr>
        </p:nvSpPr>
        <p:spPr/>
        <p:txBody>
          <a:bodyPr/>
          <a:lstStyle/>
          <a:p>
            <a:r>
              <a:rPr lang="en-US" dirty="0"/>
              <a:t>2. verbs that indicate an author’s position:</a:t>
            </a:r>
          </a:p>
          <a:p>
            <a:pPr>
              <a:lnSpc>
                <a:spcPct val="150000"/>
              </a:lnSpc>
            </a:pPr>
            <a:r>
              <a:rPr lang="en-US" sz="2400" dirty="0"/>
              <a:t>Allege, </a:t>
            </a:r>
            <a:r>
              <a:rPr lang="en-US" sz="2400" dirty="0">
                <a:solidFill>
                  <a:srgbClr val="FF0000"/>
                </a:solidFill>
              </a:rPr>
              <a:t>argue</a:t>
            </a:r>
            <a:r>
              <a:rPr lang="en-US" sz="2400" dirty="0"/>
              <a:t>, assert, challenge, </a:t>
            </a:r>
            <a:r>
              <a:rPr lang="en-US" sz="2400" dirty="0">
                <a:solidFill>
                  <a:srgbClr val="FF0000"/>
                </a:solidFill>
              </a:rPr>
              <a:t>claim</a:t>
            </a:r>
            <a:r>
              <a:rPr lang="en-US" sz="2400" dirty="0"/>
              <a:t>, concede, defend, doubt, </a:t>
            </a:r>
            <a:r>
              <a:rPr lang="en-US" sz="2400" dirty="0">
                <a:solidFill>
                  <a:srgbClr val="FF0000"/>
                </a:solidFill>
              </a:rPr>
              <a:t>emphasize</a:t>
            </a:r>
            <a:r>
              <a:rPr lang="en-US" sz="2400" dirty="0"/>
              <a:t>, endorse, take issue with, </a:t>
            </a:r>
            <a:r>
              <a:rPr lang="en-US" sz="2400" dirty="0">
                <a:solidFill>
                  <a:srgbClr val="FF0000"/>
                </a:solidFill>
              </a:rPr>
              <a:t>maintain</a:t>
            </a:r>
            <a:r>
              <a:rPr lang="en-US" sz="2400" dirty="0"/>
              <a:t>, put forward, recommend, reject, refute, </a:t>
            </a:r>
            <a:r>
              <a:rPr lang="en-US" sz="2400" dirty="0">
                <a:solidFill>
                  <a:srgbClr val="FF0000"/>
                </a:solidFill>
              </a:rPr>
              <a:t>suggest</a:t>
            </a:r>
            <a:r>
              <a:rPr lang="en-US" sz="2400" dirty="0"/>
              <a:t>, support</a:t>
            </a:r>
          </a:p>
        </p:txBody>
      </p:sp>
    </p:spTree>
    <p:extLst>
      <p:ext uri="{BB962C8B-B14F-4D97-AF65-F5344CB8AC3E}">
        <p14:creationId xmlns:p14="http://schemas.microsoft.com/office/powerpoint/2010/main" val="395344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A24F-CB23-D84C-BD5B-BE77220AAA91}"/>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3F622E5A-541D-A349-AFA7-9F3DC6127574}"/>
              </a:ext>
            </a:extLst>
          </p:cNvPr>
          <p:cNvSpPr>
            <a:spLocks noGrp="1"/>
          </p:cNvSpPr>
          <p:nvPr>
            <p:ph idx="1"/>
          </p:nvPr>
        </p:nvSpPr>
        <p:spPr/>
        <p:txBody>
          <a:bodyPr/>
          <a:lstStyle/>
          <a:p>
            <a:r>
              <a:rPr lang="en-US" dirty="0"/>
              <a:t>3. verbs that indicate an author’s thinking</a:t>
            </a:r>
          </a:p>
          <a:p>
            <a:pPr>
              <a:lnSpc>
                <a:spcPct val="150000"/>
              </a:lnSpc>
            </a:pPr>
            <a:r>
              <a:rPr lang="en-US" sz="2400" dirty="0"/>
              <a:t>Assume, </a:t>
            </a:r>
            <a:r>
              <a:rPr lang="en-US" sz="2400" dirty="0">
                <a:solidFill>
                  <a:srgbClr val="FF0000"/>
                </a:solidFill>
              </a:rPr>
              <a:t>believe</a:t>
            </a:r>
            <a:r>
              <a:rPr lang="en-US" sz="2400" dirty="0"/>
              <a:t>, </a:t>
            </a:r>
            <a:r>
              <a:rPr lang="en-US" sz="2400" dirty="0">
                <a:solidFill>
                  <a:srgbClr val="FF0000"/>
                </a:solidFill>
              </a:rPr>
              <a:t>consider</a:t>
            </a:r>
            <a:r>
              <a:rPr lang="en-US" sz="2400" dirty="0"/>
              <a:t>, hypothesize, predict, recognize, take for granted</a:t>
            </a:r>
          </a:p>
        </p:txBody>
      </p:sp>
    </p:spTree>
    <p:extLst>
      <p:ext uri="{BB962C8B-B14F-4D97-AF65-F5344CB8AC3E}">
        <p14:creationId xmlns:p14="http://schemas.microsoft.com/office/powerpoint/2010/main" val="39988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D129-51AC-6346-8647-9559BF5D35BF}"/>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7E80F6F5-4745-6940-8C5D-6E7D596435AB}"/>
              </a:ext>
            </a:extLst>
          </p:cNvPr>
          <p:cNvSpPr>
            <a:spLocks noGrp="1"/>
          </p:cNvSpPr>
          <p:nvPr>
            <p:ph idx="1"/>
          </p:nvPr>
        </p:nvSpPr>
        <p:spPr/>
        <p:txBody>
          <a:bodyPr/>
          <a:lstStyle/>
          <a:p>
            <a:r>
              <a:rPr lang="en-US" dirty="0"/>
              <a:t>4. verbs that indicate an author is showing something</a:t>
            </a:r>
          </a:p>
          <a:p>
            <a:endParaRPr lang="en-US" dirty="0"/>
          </a:p>
          <a:p>
            <a:r>
              <a:rPr lang="en-US" sz="2400" dirty="0">
                <a:solidFill>
                  <a:srgbClr val="FF0000"/>
                </a:solidFill>
              </a:rPr>
              <a:t>Demonstrate, explain, illustrate, indicate, present, show</a:t>
            </a:r>
          </a:p>
        </p:txBody>
      </p:sp>
    </p:spTree>
    <p:extLst>
      <p:ext uri="{BB962C8B-B14F-4D97-AF65-F5344CB8AC3E}">
        <p14:creationId xmlns:p14="http://schemas.microsoft.com/office/powerpoint/2010/main" val="18884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7500-F72D-794C-BA24-8F904E2D4D6F}"/>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9C53FA07-2BA9-A74F-ACC2-472CF1BA7567}"/>
              </a:ext>
            </a:extLst>
          </p:cNvPr>
          <p:cNvSpPr>
            <a:spLocks noGrp="1"/>
          </p:cNvSpPr>
          <p:nvPr>
            <p:ph idx="1"/>
          </p:nvPr>
        </p:nvSpPr>
        <p:spPr/>
        <p:txBody>
          <a:bodyPr/>
          <a:lstStyle/>
          <a:p>
            <a:r>
              <a:rPr lang="en-US" dirty="0"/>
              <a:t>5. verbs that indicate an author is proving something</a:t>
            </a:r>
          </a:p>
          <a:p>
            <a:endParaRPr lang="en-US" dirty="0"/>
          </a:p>
          <a:p>
            <a:r>
              <a:rPr lang="en-US" sz="2400" dirty="0">
                <a:solidFill>
                  <a:srgbClr val="FF0000"/>
                </a:solidFill>
              </a:rPr>
              <a:t>Confirm</a:t>
            </a:r>
            <a:r>
              <a:rPr lang="en-US" sz="2400" dirty="0"/>
              <a:t>, establish, </a:t>
            </a:r>
            <a:r>
              <a:rPr lang="en-US" sz="2400" dirty="0">
                <a:solidFill>
                  <a:srgbClr val="FF0000"/>
                </a:solidFill>
              </a:rPr>
              <a:t>prove</a:t>
            </a:r>
            <a:r>
              <a:rPr lang="en-US" sz="2400" dirty="0"/>
              <a:t>, substantiate, validate, verify</a:t>
            </a:r>
          </a:p>
        </p:txBody>
      </p:sp>
    </p:spTree>
    <p:extLst>
      <p:ext uri="{BB962C8B-B14F-4D97-AF65-F5344CB8AC3E}">
        <p14:creationId xmlns:p14="http://schemas.microsoft.com/office/powerpoint/2010/main" val="43449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54C2-D54F-8B4A-8210-B343EE7A742F}"/>
              </a:ext>
            </a:extLst>
          </p:cNvPr>
          <p:cNvSpPr>
            <a:spLocks noGrp="1"/>
          </p:cNvSpPr>
          <p:nvPr>
            <p:ph type="title"/>
          </p:nvPr>
        </p:nvSpPr>
        <p:spPr/>
        <p:txBody>
          <a:bodyPr/>
          <a:lstStyle/>
          <a:p>
            <a:r>
              <a:rPr lang="en-US" dirty="0"/>
              <a:t>Reporting verbs</a:t>
            </a:r>
          </a:p>
        </p:txBody>
      </p:sp>
      <p:sp>
        <p:nvSpPr>
          <p:cNvPr id="3" name="Content Placeholder 2">
            <a:extLst>
              <a:ext uri="{FF2B5EF4-FFF2-40B4-BE49-F238E27FC236}">
                <a16:creationId xmlns:a16="http://schemas.microsoft.com/office/drawing/2014/main" id="{471B5380-3D1E-3948-AE81-2B9019EB91F1}"/>
              </a:ext>
            </a:extLst>
          </p:cNvPr>
          <p:cNvSpPr>
            <a:spLocks noGrp="1"/>
          </p:cNvSpPr>
          <p:nvPr>
            <p:ph idx="1"/>
          </p:nvPr>
        </p:nvSpPr>
        <p:spPr/>
        <p:txBody>
          <a:bodyPr/>
          <a:lstStyle/>
          <a:p>
            <a:r>
              <a:rPr lang="en-US" dirty="0"/>
              <a:t>6. verbs that indicate what an author did</a:t>
            </a:r>
          </a:p>
          <a:p>
            <a:endParaRPr lang="en-US" dirty="0"/>
          </a:p>
          <a:p>
            <a:pPr>
              <a:lnSpc>
                <a:spcPct val="150000"/>
              </a:lnSpc>
            </a:pPr>
            <a:r>
              <a:rPr lang="en-US" sz="2400" dirty="0">
                <a:solidFill>
                  <a:srgbClr val="FF0000"/>
                </a:solidFill>
              </a:rPr>
              <a:t>Analyze</a:t>
            </a:r>
            <a:r>
              <a:rPr lang="en-US" sz="2400" dirty="0"/>
              <a:t>, apply, estimate, evaluate, </a:t>
            </a:r>
            <a:r>
              <a:rPr lang="en-US" sz="2400" dirty="0">
                <a:solidFill>
                  <a:srgbClr val="FF0000"/>
                </a:solidFill>
              </a:rPr>
              <a:t>examine</a:t>
            </a:r>
            <a:r>
              <a:rPr lang="en-US" sz="2400" dirty="0"/>
              <a:t>, </a:t>
            </a:r>
            <a:r>
              <a:rPr lang="en-US" sz="2400" dirty="0">
                <a:solidFill>
                  <a:srgbClr val="FF0000"/>
                </a:solidFill>
              </a:rPr>
              <a:t>find</a:t>
            </a:r>
            <a:r>
              <a:rPr lang="en-US" sz="2400" dirty="0"/>
              <a:t>, </a:t>
            </a:r>
            <a:r>
              <a:rPr lang="en-US" sz="2400" dirty="0">
                <a:solidFill>
                  <a:srgbClr val="FF0000"/>
                </a:solidFill>
              </a:rPr>
              <a:t>investigate</a:t>
            </a:r>
            <a:r>
              <a:rPr lang="en-US" sz="2400" dirty="0"/>
              <a:t>, observe, study</a:t>
            </a:r>
          </a:p>
        </p:txBody>
      </p:sp>
    </p:spTree>
    <p:extLst>
      <p:ext uri="{BB962C8B-B14F-4D97-AF65-F5344CB8AC3E}">
        <p14:creationId xmlns:p14="http://schemas.microsoft.com/office/powerpoint/2010/main" val="312103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6446B-311D-EF42-AEB0-E826BC05D80B}"/>
              </a:ext>
            </a:extLst>
          </p:cNvPr>
          <p:cNvSpPr>
            <a:spLocks noGrp="1"/>
          </p:cNvSpPr>
          <p:nvPr>
            <p:ph type="title"/>
          </p:nvPr>
        </p:nvSpPr>
        <p:spPr/>
        <p:txBody>
          <a:bodyPr/>
          <a:lstStyle/>
          <a:p>
            <a:r>
              <a:rPr kumimoji="1" lang="en-US" altLang="zh-CN" dirty="0" err="1"/>
              <a:t>Dictogloss</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0FA0ADB6-6E3D-8149-A2C0-3F3FEB06B4C0}"/>
              </a:ext>
            </a:extLst>
          </p:cNvPr>
          <p:cNvSpPr>
            <a:spLocks noGrp="1"/>
          </p:cNvSpPr>
          <p:nvPr>
            <p:ph idx="1"/>
          </p:nvPr>
        </p:nvSpPr>
        <p:spPr/>
        <p:txBody>
          <a:bodyPr>
            <a:normAutofit lnSpcReduction="10000"/>
          </a:bodyPr>
          <a:lstStyle/>
          <a:p>
            <a:r>
              <a:rPr kumimoji="1" lang="en-US" altLang="zh-CN" dirty="0"/>
              <a:t>Listen to the recording and summarize what the speaker says.</a:t>
            </a:r>
          </a:p>
          <a:p>
            <a:r>
              <a:rPr kumimoji="1" lang="en-US" altLang="zh-CN" dirty="0"/>
              <a:t>The speakers: Smith (2003)</a:t>
            </a:r>
          </a:p>
          <a:p>
            <a:pPr marL="514350" indent="-514350">
              <a:buFont typeface="+mj-lt"/>
              <a:buAutoNum type="arabicPeriod"/>
            </a:pPr>
            <a:r>
              <a:rPr kumimoji="1" lang="en-US" altLang="zh-CN" dirty="0"/>
              <a:t>First listening: understand the main idea</a:t>
            </a:r>
          </a:p>
          <a:p>
            <a:pPr marL="514350" indent="-514350">
              <a:buFont typeface="+mj-lt"/>
              <a:buAutoNum type="arabicPeriod"/>
            </a:pPr>
            <a:r>
              <a:rPr kumimoji="1" lang="en-US" altLang="zh-CN" dirty="0"/>
              <a:t>Second listening: add supporting points</a:t>
            </a:r>
          </a:p>
          <a:p>
            <a:pPr marL="514350" indent="-514350">
              <a:buFont typeface="+mj-lt"/>
              <a:buAutoNum type="arabicPeriod"/>
            </a:pPr>
            <a:r>
              <a:rPr kumimoji="1" lang="en-US" altLang="zh-CN" dirty="0"/>
              <a:t>Refine your notes with your own comments</a:t>
            </a:r>
          </a:p>
          <a:p>
            <a:pPr marL="514350" indent="-514350">
              <a:buFont typeface="+mj-lt"/>
              <a:buAutoNum type="arabicPeriod"/>
            </a:pPr>
            <a:r>
              <a:rPr kumimoji="1" lang="en-US" altLang="zh-CN" dirty="0"/>
              <a:t>Structure for one-paragraph summary</a:t>
            </a:r>
          </a:p>
          <a:p>
            <a:pPr lvl="1"/>
            <a:r>
              <a:rPr kumimoji="1" lang="en-US" altLang="zh-CN" sz="2800" dirty="0"/>
              <a:t>Main idea</a:t>
            </a:r>
          </a:p>
          <a:p>
            <a:pPr lvl="2"/>
            <a:r>
              <a:rPr kumimoji="1" lang="en-US" altLang="zh-CN" sz="2800" dirty="0"/>
              <a:t>Supporting point</a:t>
            </a:r>
          </a:p>
          <a:p>
            <a:pPr lvl="3"/>
            <a:r>
              <a:rPr kumimoji="1" lang="en-US" altLang="zh-CN" sz="2800" dirty="0"/>
              <a:t>Explanations/comments </a:t>
            </a:r>
            <a:endParaRPr kumimoji="1" lang="zh-CN" altLang="en-US" sz="2800" dirty="0"/>
          </a:p>
        </p:txBody>
      </p:sp>
    </p:spTree>
    <p:extLst>
      <p:ext uri="{BB962C8B-B14F-4D97-AF65-F5344CB8AC3E}">
        <p14:creationId xmlns:p14="http://schemas.microsoft.com/office/powerpoint/2010/main" val="247353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3DCAA-1658-3046-B63D-6B9C90D5E2C2}"/>
              </a:ext>
            </a:extLst>
          </p:cNvPr>
          <p:cNvSpPr>
            <a:spLocks noGrp="1"/>
          </p:cNvSpPr>
          <p:nvPr>
            <p:ph type="title"/>
          </p:nvPr>
        </p:nvSpPr>
        <p:spPr/>
        <p:txBody>
          <a:bodyPr/>
          <a:lstStyle/>
          <a:p>
            <a:r>
              <a:rPr kumimoji="1" lang="en-US" altLang="zh-CN" dirty="0" err="1"/>
              <a:t>Dictogloss</a:t>
            </a:r>
            <a:endParaRPr kumimoji="1" lang="zh-CN" altLang="en-US" dirty="0"/>
          </a:p>
        </p:txBody>
      </p:sp>
      <p:sp>
        <p:nvSpPr>
          <p:cNvPr id="3" name="内容占位符 2">
            <a:extLst>
              <a:ext uri="{FF2B5EF4-FFF2-40B4-BE49-F238E27FC236}">
                <a16:creationId xmlns:a16="http://schemas.microsoft.com/office/drawing/2014/main" id="{048A7452-42E3-2F49-BB08-5322E36317BE}"/>
              </a:ext>
            </a:extLst>
          </p:cNvPr>
          <p:cNvSpPr>
            <a:spLocks noGrp="1"/>
          </p:cNvSpPr>
          <p:nvPr>
            <p:ph idx="1"/>
          </p:nvPr>
        </p:nvSpPr>
        <p:spPr/>
        <p:txBody>
          <a:bodyPr>
            <a:normAutofit lnSpcReduction="10000"/>
          </a:bodyPr>
          <a:lstStyle/>
          <a:p>
            <a:pPr marL="0" indent="0">
              <a:buNone/>
            </a:pPr>
            <a:r>
              <a:rPr kumimoji="1" lang="en-US" altLang="zh-CN" dirty="0"/>
              <a:t>Group discussion</a:t>
            </a:r>
          </a:p>
          <a:p>
            <a:r>
              <a:rPr kumimoji="1" lang="en-US" altLang="zh-CN" dirty="0"/>
              <a:t>Using the sentence structure on Page 41.</a:t>
            </a:r>
          </a:p>
          <a:p>
            <a:r>
              <a:rPr kumimoji="1" lang="en-US" altLang="zh-CN" dirty="0"/>
              <a:t>Smith (2003) argues that</a:t>
            </a:r>
          </a:p>
          <a:p>
            <a:r>
              <a:rPr kumimoji="1" lang="en-US" altLang="zh-CN" dirty="0"/>
              <a:t>According to Smith (2003)…</a:t>
            </a:r>
          </a:p>
          <a:p>
            <a:r>
              <a:rPr kumimoji="1" lang="en-US" altLang="zh-CN" dirty="0"/>
              <a:t>Select 3 groups to write down their summary on board</a:t>
            </a:r>
          </a:p>
          <a:p>
            <a:r>
              <a:rPr kumimoji="1" lang="en-US" altLang="zh-CN" dirty="0"/>
              <a:t>Each group vote which one you think is the best</a:t>
            </a:r>
          </a:p>
          <a:p>
            <a:r>
              <a:rPr kumimoji="1" lang="en-US" altLang="zh-CN" dirty="0"/>
              <a:t>Smith (2003) argues that unhappy people prefer to pursue things that make them happy but never find one. For example, they may not satisfied with their appearance, jobs or living conditions and want to make a change.</a:t>
            </a:r>
            <a:endParaRPr kumimoji="1" lang="zh-CN" altLang="en-US" dirty="0"/>
          </a:p>
        </p:txBody>
      </p:sp>
    </p:spTree>
    <p:extLst>
      <p:ext uri="{BB962C8B-B14F-4D97-AF65-F5344CB8AC3E}">
        <p14:creationId xmlns:p14="http://schemas.microsoft.com/office/powerpoint/2010/main" val="102338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EFBC3-54A5-BB4F-93FE-4556DABC0405}"/>
              </a:ext>
            </a:extLst>
          </p:cNvPr>
          <p:cNvSpPr>
            <a:spLocks noGrp="1"/>
          </p:cNvSpPr>
          <p:nvPr>
            <p:ph type="title"/>
          </p:nvPr>
        </p:nvSpPr>
        <p:spPr/>
        <p:txBody>
          <a:bodyPr/>
          <a:lstStyle/>
          <a:p>
            <a:r>
              <a:rPr kumimoji="1" lang="en-US" altLang="zh-CN" dirty="0"/>
              <a:t>Unit 1 Quiz</a:t>
            </a:r>
            <a:endParaRPr kumimoji="1" lang="zh-CN" altLang="en-US" dirty="0"/>
          </a:p>
        </p:txBody>
      </p:sp>
      <p:sp>
        <p:nvSpPr>
          <p:cNvPr id="3" name="内容占位符 2">
            <a:extLst>
              <a:ext uri="{FF2B5EF4-FFF2-40B4-BE49-F238E27FC236}">
                <a16:creationId xmlns:a16="http://schemas.microsoft.com/office/drawing/2014/main" id="{8A69E9BD-A564-044D-8E71-D045CAC3AC6B}"/>
              </a:ext>
            </a:extLst>
          </p:cNvPr>
          <p:cNvSpPr>
            <a:spLocks noGrp="1"/>
          </p:cNvSpPr>
          <p:nvPr>
            <p:ph idx="1"/>
          </p:nvPr>
        </p:nvSpPr>
        <p:spPr/>
        <p:txBody>
          <a:bodyPr>
            <a:normAutofit fontScale="92500" lnSpcReduction="10000"/>
          </a:bodyPr>
          <a:lstStyle/>
          <a:p>
            <a:r>
              <a:rPr lang="en-US" altLang="zh-CN" b="1" dirty="0"/>
              <a:t>contemplative	fickle	   consummate	 forge     discern</a:t>
            </a:r>
            <a:r>
              <a:rPr lang="en-US" altLang="zh-CN" dirty="0"/>
              <a:t>       </a:t>
            </a:r>
            <a:endParaRPr lang="zh-CN" altLang="zh-CN" dirty="0"/>
          </a:p>
          <a:p>
            <a:pPr marL="514350" lvl="0" indent="-514350">
              <a:buFont typeface="+mj-lt"/>
              <a:buAutoNum type="arabicPeriod"/>
            </a:pPr>
            <a:r>
              <a:rPr lang="en-US" altLang="zh-CN" dirty="0"/>
              <a:t>His experience makes him ideally suited to ______ partnerships all around the world.</a:t>
            </a:r>
            <a:endParaRPr lang="zh-CN" altLang="zh-CN" dirty="0"/>
          </a:p>
          <a:p>
            <a:pPr marL="514350" lvl="0" indent="-514350">
              <a:buFont typeface="+mj-lt"/>
              <a:buAutoNum type="arabicPeriod"/>
            </a:pPr>
            <a:r>
              <a:rPr lang="en-US" altLang="zh-CN" dirty="0"/>
              <a:t>Learn to observe all of life around you and you will begin to ______ the daily miracles that manifest all about you.</a:t>
            </a:r>
            <a:endParaRPr lang="zh-CN" altLang="zh-CN" dirty="0"/>
          </a:p>
          <a:p>
            <a:pPr marL="514350" lvl="0" indent="-514350">
              <a:buFont typeface="+mj-lt"/>
              <a:buAutoNum type="arabicPeriod"/>
            </a:pPr>
            <a:r>
              <a:rPr lang="en-US" altLang="zh-CN" dirty="0"/>
              <a:t>The media and the public can be very ______ and inconsistent on the issue of credibility.</a:t>
            </a:r>
            <a:endParaRPr lang="zh-CN" altLang="zh-CN" dirty="0"/>
          </a:p>
          <a:p>
            <a:pPr marL="514350" lvl="0" indent="-514350">
              <a:buFont typeface="+mj-lt"/>
              <a:buAutoNum type="arabicPeriod"/>
            </a:pPr>
            <a:r>
              <a:rPr lang="en-US" altLang="zh-CN" dirty="0"/>
              <a:t>We lead a ______ life, but that does not mean we sit in meditation all day long.</a:t>
            </a:r>
            <a:endParaRPr lang="zh-CN" altLang="zh-CN" dirty="0"/>
          </a:p>
          <a:p>
            <a:pPr marL="514350" indent="-514350">
              <a:buFont typeface="+mj-lt"/>
              <a:buAutoNum type="arabicPeriod"/>
            </a:pPr>
            <a:r>
              <a:rPr lang="en-US" altLang="zh-CN" dirty="0"/>
              <a:t>We are confident we can ______ a transaction quickly, confidentially and on the terms proposed. </a:t>
            </a:r>
            <a:r>
              <a:rPr lang="zh-CN" altLang="zh-CN" dirty="0"/>
              <a:t> </a:t>
            </a:r>
            <a:endParaRPr kumimoji="1" lang="zh-CN" altLang="en-US" dirty="0"/>
          </a:p>
        </p:txBody>
      </p:sp>
    </p:spTree>
    <p:extLst>
      <p:ext uri="{BB962C8B-B14F-4D97-AF65-F5344CB8AC3E}">
        <p14:creationId xmlns:p14="http://schemas.microsoft.com/office/powerpoint/2010/main" val="242141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C82A1-20B2-AC4B-9E82-1172DC873F30}"/>
              </a:ext>
            </a:extLst>
          </p:cNvPr>
          <p:cNvSpPr>
            <a:spLocks noGrp="1"/>
          </p:cNvSpPr>
          <p:nvPr>
            <p:ph type="title"/>
          </p:nvPr>
        </p:nvSpPr>
        <p:spPr/>
        <p:txBody>
          <a:bodyPr/>
          <a:lstStyle/>
          <a:p>
            <a:r>
              <a:rPr kumimoji="1" lang="en-US" altLang="zh-CN" dirty="0"/>
              <a:t>Task 1</a:t>
            </a:r>
            <a:endParaRPr kumimoji="1" lang="zh-CN" altLang="en-US" dirty="0"/>
          </a:p>
        </p:txBody>
      </p:sp>
      <p:sp>
        <p:nvSpPr>
          <p:cNvPr id="3" name="内容占位符 2">
            <a:extLst>
              <a:ext uri="{FF2B5EF4-FFF2-40B4-BE49-F238E27FC236}">
                <a16:creationId xmlns:a16="http://schemas.microsoft.com/office/drawing/2014/main" id="{5D532626-E864-5447-9D9E-CDF60B41AC74}"/>
              </a:ext>
            </a:extLst>
          </p:cNvPr>
          <p:cNvSpPr>
            <a:spLocks noGrp="1"/>
          </p:cNvSpPr>
          <p:nvPr>
            <p:ph idx="1"/>
          </p:nvPr>
        </p:nvSpPr>
        <p:spPr/>
        <p:txBody>
          <a:bodyPr/>
          <a:lstStyle/>
          <a:p>
            <a:pPr marL="514350" indent="-514350">
              <a:buFont typeface="+mj-lt"/>
              <a:buAutoNum type="arabicPeriod"/>
            </a:pPr>
            <a:r>
              <a:rPr kumimoji="1" lang="en-US" altLang="zh-CN" dirty="0"/>
              <a:t>A</a:t>
            </a:r>
          </a:p>
          <a:p>
            <a:pPr marL="514350" indent="-514350">
              <a:buFont typeface="+mj-lt"/>
              <a:buAutoNum type="arabicPeriod"/>
            </a:pPr>
            <a:r>
              <a:rPr kumimoji="1" lang="en-US" altLang="zh-CN" dirty="0"/>
              <a:t>A</a:t>
            </a:r>
          </a:p>
          <a:p>
            <a:pPr marL="514350" indent="-514350">
              <a:buFont typeface="+mj-lt"/>
              <a:buAutoNum type="arabicPeriod"/>
            </a:pPr>
            <a:r>
              <a:rPr kumimoji="1" lang="en-US" altLang="zh-CN" dirty="0"/>
              <a:t>C</a:t>
            </a:r>
            <a:endParaRPr kumimoji="1" lang="zh-CN" altLang="en-US" dirty="0"/>
          </a:p>
        </p:txBody>
      </p:sp>
    </p:spTree>
    <p:extLst>
      <p:ext uri="{BB962C8B-B14F-4D97-AF65-F5344CB8AC3E}">
        <p14:creationId xmlns:p14="http://schemas.microsoft.com/office/powerpoint/2010/main" val="88461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2A67-546B-D244-B9B6-6E5F8B9C4DD3}"/>
              </a:ext>
            </a:extLst>
          </p:cNvPr>
          <p:cNvSpPr>
            <a:spLocks noGrp="1"/>
          </p:cNvSpPr>
          <p:nvPr>
            <p:ph type="title"/>
          </p:nvPr>
        </p:nvSpPr>
        <p:spPr/>
        <p:txBody>
          <a:bodyPr/>
          <a:lstStyle/>
          <a:p>
            <a:r>
              <a:rPr kumimoji="1" lang="en-US" altLang="zh-CN" dirty="0"/>
              <a:t>Task 2</a:t>
            </a:r>
            <a:endParaRPr kumimoji="1" lang="zh-CN" altLang="en-US" dirty="0"/>
          </a:p>
        </p:txBody>
      </p:sp>
      <p:sp>
        <p:nvSpPr>
          <p:cNvPr id="3" name="内容占位符 2">
            <a:extLst>
              <a:ext uri="{FF2B5EF4-FFF2-40B4-BE49-F238E27FC236}">
                <a16:creationId xmlns:a16="http://schemas.microsoft.com/office/drawing/2014/main" id="{E6A664BF-AE06-0D47-89D4-4C87B17D43A5}"/>
              </a:ext>
            </a:extLst>
          </p:cNvPr>
          <p:cNvSpPr>
            <a:spLocks noGrp="1"/>
          </p:cNvSpPr>
          <p:nvPr>
            <p:ph idx="1"/>
          </p:nvPr>
        </p:nvSpPr>
        <p:spPr/>
        <p:txBody>
          <a:bodyPr/>
          <a:lstStyle/>
          <a:p>
            <a:r>
              <a:rPr kumimoji="1" lang="en-US" altLang="zh-CN" dirty="0"/>
              <a:t>by Quan Zhou and his colleagues.</a:t>
            </a:r>
          </a:p>
          <a:p>
            <a:r>
              <a:rPr kumimoji="1" lang="en-US" altLang="zh-CN" dirty="0"/>
              <a:t>According to MacDonald and his </a:t>
            </a:r>
            <a:r>
              <a:rPr kumimoji="1" lang="en-US" altLang="zh-CN" dirty="0" err="1"/>
              <a:t>collegues</a:t>
            </a:r>
            <a:r>
              <a:rPr kumimoji="1" lang="en-US" altLang="zh-CN" dirty="0"/>
              <a:t>,</a:t>
            </a:r>
          </a:p>
          <a:p>
            <a:r>
              <a:rPr kumimoji="1" lang="en-US" altLang="zh-CN" dirty="0"/>
              <a:t>Ying Zhou’s findings</a:t>
            </a:r>
          </a:p>
          <a:p>
            <a:r>
              <a:rPr kumimoji="1" lang="en-US" altLang="zh-CN" dirty="0"/>
              <a:t>Nelson and Grand</a:t>
            </a:r>
            <a:endParaRPr kumimoji="1" lang="zh-CN" altLang="en-US" dirty="0"/>
          </a:p>
        </p:txBody>
      </p:sp>
    </p:spTree>
    <p:extLst>
      <p:ext uri="{BB962C8B-B14F-4D97-AF65-F5344CB8AC3E}">
        <p14:creationId xmlns:p14="http://schemas.microsoft.com/office/powerpoint/2010/main" val="178102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15F55-EEE8-C744-8D31-134E195CA166}"/>
              </a:ext>
            </a:extLst>
          </p:cNvPr>
          <p:cNvSpPr>
            <a:spLocks noGrp="1"/>
          </p:cNvSpPr>
          <p:nvPr>
            <p:ph type="title"/>
          </p:nvPr>
        </p:nvSpPr>
        <p:spPr/>
        <p:txBody>
          <a:bodyPr/>
          <a:lstStyle/>
          <a:p>
            <a:r>
              <a:rPr kumimoji="1" lang="en-US" altLang="zh-CN" dirty="0"/>
              <a:t>Unit 1 Quiz</a:t>
            </a:r>
            <a:endParaRPr kumimoji="1" lang="zh-CN" altLang="en-US" dirty="0"/>
          </a:p>
        </p:txBody>
      </p:sp>
      <p:sp>
        <p:nvSpPr>
          <p:cNvPr id="3" name="内容占位符 2">
            <a:extLst>
              <a:ext uri="{FF2B5EF4-FFF2-40B4-BE49-F238E27FC236}">
                <a16:creationId xmlns:a16="http://schemas.microsoft.com/office/drawing/2014/main" id="{8D4AF3E8-6607-5C4A-B10E-D01F4B4CB192}"/>
              </a:ext>
            </a:extLst>
          </p:cNvPr>
          <p:cNvSpPr>
            <a:spLocks noGrp="1"/>
          </p:cNvSpPr>
          <p:nvPr>
            <p:ph idx="1"/>
          </p:nvPr>
        </p:nvSpPr>
        <p:spPr>
          <a:xfrm>
            <a:off x="838200" y="1783422"/>
            <a:ext cx="5365652" cy="4351338"/>
          </a:xfrm>
        </p:spPr>
        <p:txBody>
          <a:bodyPr>
            <a:normAutofit fontScale="92500" lnSpcReduction="20000"/>
          </a:bodyPr>
          <a:lstStyle/>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writing technique that features a process.</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section that may attack the opposition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Content of the discussion and research</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fairly self-explanatory which usually follows deductive thought in terms of English language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An opening that states purpose and goals</a:t>
            </a:r>
          </a:p>
          <a:p>
            <a:pPr marL="457200" indent="-457200" algn="just">
              <a:spcAft>
                <a:spcPts val="0"/>
              </a:spcAft>
              <a:buFont typeface="+mj-lt"/>
              <a:buAutoNum type="alphaU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An order of descending importance which is mostly used for listings.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内容占位符 2">
            <a:extLst>
              <a:ext uri="{FF2B5EF4-FFF2-40B4-BE49-F238E27FC236}">
                <a16:creationId xmlns:a16="http://schemas.microsoft.com/office/drawing/2014/main" id="{84694D45-7C01-354D-8867-872FF48DC188}"/>
              </a:ext>
            </a:extLst>
          </p:cNvPr>
          <p:cNvSpPr txBox="1">
            <a:spLocks/>
          </p:cNvSpPr>
          <p:nvPr/>
        </p:nvSpPr>
        <p:spPr>
          <a:xfrm>
            <a:off x="6322255" y="1783422"/>
            <a:ext cx="5365652"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lphaUcPeriod" startAt="7"/>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Events that are arranged in the sequence in which they occur</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buFont typeface="+mj-lt"/>
              <a:buAutoNum type="alphaUcPeriod" startAt="7"/>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writing technique of grouping ideas, concepts, results, etc. according to their similarities and difference.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buFont typeface="+mj-lt"/>
              <a:buAutoNum type="alphaUcPeriod" startAt="7"/>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summary of another source’s ideas</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buFont typeface="+mj-lt"/>
              <a:buAutoNum type="alphaUcPeriod" startAt="7"/>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section of an article describing other research on the topic in question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57200" indent="-457200" algn="just">
              <a:buFont typeface="+mj-lt"/>
              <a:buAutoNum type="alphaUcPeriod" startAt="7"/>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method of persuasion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2242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E127AF-709A-CE40-93D9-34E1254ABC91}"/>
              </a:ext>
            </a:extLst>
          </p:cNvPr>
          <p:cNvSpPr txBox="1"/>
          <p:nvPr/>
        </p:nvSpPr>
        <p:spPr>
          <a:xfrm>
            <a:off x="2185180" y="956604"/>
            <a:ext cx="7821637" cy="1323439"/>
          </a:xfrm>
          <a:prstGeom prst="rect">
            <a:avLst/>
          </a:prstGeom>
          <a:noFill/>
        </p:spPr>
        <p:txBody>
          <a:bodyPr wrap="square" rtlCol="0">
            <a:spAutoFit/>
          </a:bodyPr>
          <a:lstStyle/>
          <a:p>
            <a:pPr algn="ctr"/>
            <a:r>
              <a:rPr kumimoji="1" lang="en-US" altLang="zh-CN" sz="8000" b="1" dirty="0"/>
              <a:t>Geoscience</a:t>
            </a:r>
            <a:endParaRPr kumimoji="1" lang="zh-CN" altLang="en-US" sz="8000" b="1" dirty="0"/>
          </a:p>
        </p:txBody>
      </p:sp>
      <p:pic>
        <p:nvPicPr>
          <p:cNvPr id="6" name="图片 5">
            <a:extLst>
              <a:ext uri="{FF2B5EF4-FFF2-40B4-BE49-F238E27FC236}">
                <a16:creationId xmlns:a16="http://schemas.microsoft.com/office/drawing/2014/main" id="{C95546D7-4561-2941-9CB5-02BFE6D03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8" y="2466535"/>
            <a:ext cx="5486400" cy="3810000"/>
          </a:xfrm>
          <a:prstGeom prst="rect">
            <a:avLst/>
          </a:prstGeom>
        </p:spPr>
      </p:pic>
    </p:spTree>
    <p:extLst>
      <p:ext uri="{BB962C8B-B14F-4D97-AF65-F5344CB8AC3E}">
        <p14:creationId xmlns:p14="http://schemas.microsoft.com/office/powerpoint/2010/main" val="368240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A208E-1451-704B-A0FD-8B222B47424E}"/>
              </a:ext>
            </a:extLst>
          </p:cNvPr>
          <p:cNvSpPr>
            <a:spLocks noGrp="1"/>
          </p:cNvSpPr>
          <p:nvPr>
            <p:ph type="title"/>
          </p:nvPr>
        </p:nvSpPr>
        <p:spPr/>
        <p:txBody>
          <a:bodyPr/>
          <a:lstStyle/>
          <a:p>
            <a:r>
              <a:rPr kumimoji="1" lang="en-US" altLang="zh-CN" dirty="0"/>
              <a:t>Hot Mantle</a:t>
            </a:r>
            <a:endParaRPr kumimoji="1" lang="zh-CN" altLang="en-US" dirty="0"/>
          </a:p>
        </p:txBody>
      </p:sp>
      <p:pic>
        <p:nvPicPr>
          <p:cNvPr id="5" name="内容占位符 4">
            <a:extLst>
              <a:ext uri="{FF2B5EF4-FFF2-40B4-BE49-F238E27FC236}">
                <a16:creationId xmlns:a16="http://schemas.microsoft.com/office/drawing/2014/main" id="{60C646C1-6038-0841-B0B0-0B31E9402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6804" y="1852539"/>
            <a:ext cx="6673948" cy="5005461"/>
          </a:xfrm>
        </p:spPr>
      </p:pic>
      <p:sp>
        <p:nvSpPr>
          <p:cNvPr id="6" name="文本框 5">
            <a:extLst>
              <a:ext uri="{FF2B5EF4-FFF2-40B4-BE49-F238E27FC236}">
                <a16:creationId xmlns:a16="http://schemas.microsoft.com/office/drawing/2014/main" id="{43CFFEC6-8A3B-844F-A456-EA33E6C8705E}"/>
              </a:ext>
            </a:extLst>
          </p:cNvPr>
          <p:cNvSpPr txBox="1"/>
          <p:nvPr/>
        </p:nvSpPr>
        <p:spPr>
          <a:xfrm>
            <a:off x="311248" y="1852539"/>
            <a:ext cx="11629292" cy="523220"/>
          </a:xfrm>
          <a:prstGeom prst="rect">
            <a:avLst/>
          </a:prstGeom>
          <a:noFill/>
        </p:spPr>
        <p:txBody>
          <a:bodyPr wrap="square" rtlCol="0">
            <a:spAutoFit/>
          </a:bodyPr>
          <a:lstStyle/>
          <a:p>
            <a:r>
              <a:rPr kumimoji="1" lang="en-US" altLang="zh-CN" sz="2800" dirty="0"/>
              <a:t>The mantle is the </a:t>
            </a:r>
            <a:r>
              <a:rPr kumimoji="1" lang="en-US" altLang="zh-CN" sz="2800" dirty="0">
                <a:solidFill>
                  <a:srgbClr val="FF0000"/>
                </a:solidFill>
              </a:rPr>
              <a:t>inner layer </a:t>
            </a:r>
            <a:r>
              <a:rPr kumimoji="1" lang="en-US" altLang="zh-CN" sz="2800" dirty="0"/>
              <a:t>of terrestrial planet and other rocky planets.</a:t>
            </a:r>
            <a:endParaRPr kumimoji="1" lang="zh-CN" altLang="en-US" sz="2800" dirty="0"/>
          </a:p>
        </p:txBody>
      </p:sp>
      <p:sp>
        <p:nvSpPr>
          <p:cNvPr id="7" name="矩形 6">
            <a:extLst>
              <a:ext uri="{FF2B5EF4-FFF2-40B4-BE49-F238E27FC236}">
                <a16:creationId xmlns:a16="http://schemas.microsoft.com/office/drawing/2014/main" id="{0939BADA-F891-504D-9549-2980218A44F5}"/>
              </a:ext>
            </a:extLst>
          </p:cNvPr>
          <p:cNvSpPr/>
          <p:nvPr/>
        </p:nvSpPr>
        <p:spPr>
          <a:xfrm>
            <a:off x="5584874" y="3196882"/>
            <a:ext cx="1603717" cy="3798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9249B57-014D-DE44-8D69-4C597FE51F23}"/>
              </a:ext>
            </a:extLst>
          </p:cNvPr>
          <p:cNvSpPr/>
          <p:nvPr/>
        </p:nvSpPr>
        <p:spPr>
          <a:xfrm>
            <a:off x="5584873" y="3950858"/>
            <a:ext cx="1603717" cy="3798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3B2D3046-814B-8B40-A11A-3712899C4D18}"/>
              </a:ext>
            </a:extLst>
          </p:cNvPr>
          <p:cNvSpPr txBox="1"/>
          <p:nvPr/>
        </p:nvSpPr>
        <p:spPr>
          <a:xfrm>
            <a:off x="311248" y="2604284"/>
            <a:ext cx="4895556" cy="2246769"/>
          </a:xfrm>
          <a:prstGeom prst="rect">
            <a:avLst/>
          </a:prstGeom>
          <a:noFill/>
        </p:spPr>
        <p:txBody>
          <a:bodyPr wrap="square" rtlCol="0">
            <a:spAutoFit/>
          </a:bodyPr>
          <a:lstStyle/>
          <a:p>
            <a:r>
              <a:rPr lang="en" altLang="zh-CN" sz="2800" dirty="0"/>
              <a:t>The Earth's mantle is a roughly 1,800 mile (2,900 km) thick shell of compressed and heated rock, beginning below the Earth's crust.</a:t>
            </a:r>
            <a:endParaRPr kumimoji="1" lang="zh-CN" altLang="en-US" sz="2800" dirty="0"/>
          </a:p>
        </p:txBody>
      </p:sp>
    </p:spTree>
    <p:extLst>
      <p:ext uri="{BB962C8B-B14F-4D97-AF65-F5344CB8AC3E}">
        <p14:creationId xmlns:p14="http://schemas.microsoft.com/office/powerpoint/2010/main" val="81315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7C8F6-DE05-A947-88F2-665EA1AC01EE}"/>
              </a:ext>
            </a:extLst>
          </p:cNvPr>
          <p:cNvSpPr>
            <a:spLocks noGrp="1"/>
          </p:cNvSpPr>
          <p:nvPr>
            <p:ph type="title"/>
          </p:nvPr>
        </p:nvSpPr>
        <p:spPr/>
        <p:txBody>
          <a:bodyPr/>
          <a:lstStyle/>
          <a:p>
            <a:r>
              <a:rPr kumimoji="1" lang="en-US" altLang="zh-CN" dirty="0"/>
              <a:t>Hot Mantle Rising</a:t>
            </a:r>
            <a:endParaRPr kumimoji="1" lang="zh-CN" altLang="en-US" dirty="0"/>
          </a:p>
        </p:txBody>
      </p:sp>
      <p:pic>
        <p:nvPicPr>
          <p:cNvPr id="5" name="内容占位符 4">
            <a:extLst>
              <a:ext uri="{FF2B5EF4-FFF2-40B4-BE49-F238E27FC236}">
                <a16:creationId xmlns:a16="http://schemas.microsoft.com/office/drawing/2014/main" id="{F00B610B-B850-144F-8CE4-5EB19DA82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025" y="1748677"/>
            <a:ext cx="6977575" cy="4981213"/>
          </a:xfrm>
        </p:spPr>
      </p:pic>
    </p:spTree>
    <p:extLst>
      <p:ext uri="{BB962C8B-B14F-4D97-AF65-F5344CB8AC3E}">
        <p14:creationId xmlns:p14="http://schemas.microsoft.com/office/powerpoint/2010/main" val="113654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FF4D2-0BE9-A940-AF86-A85862D5C747}"/>
              </a:ext>
            </a:extLst>
          </p:cNvPr>
          <p:cNvSpPr>
            <a:spLocks noGrp="1"/>
          </p:cNvSpPr>
          <p:nvPr>
            <p:ph type="title"/>
          </p:nvPr>
        </p:nvSpPr>
        <p:spPr/>
        <p:txBody>
          <a:bodyPr/>
          <a:lstStyle/>
          <a:p>
            <a:r>
              <a:rPr kumimoji="1" lang="en-US" altLang="zh-CN" dirty="0"/>
              <a:t>The Mantle Plume</a:t>
            </a:r>
            <a:endParaRPr kumimoji="1" lang="zh-CN" altLang="en-US" dirty="0"/>
          </a:p>
        </p:txBody>
      </p:sp>
      <p:sp>
        <p:nvSpPr>
          <p:cNvPr id="3" name="内容占位符 2">
            <a:extLst>
              <a:ext uri="{FF2B5EF4-FFF2-40B4-BE49-F238E27FC236}">
                <a16:creationId xmlns:a16="http://schemas.microsoft.com/office/drawing/2014/main" id="{6A1C6453-5456-8945-8701-C865CDD5A408}"/>
              </a:ext>
            </a:extLst>
          </p:cNvPr>
          <p:cNvSpPr>
            <a:spLocks noGrp="1"/>
          </p:cNvSpPr>
          <p:nvPr>
            <p:ph idx="1"/>
          </p:nvPr>
        </p:nvSpPr>
        <p:spPr/>
        <p:txBody>
          <a:bodyPr/>
          <a:lstStyle/>
          <a:p>
            <a:r>
              <a:rPr kumimoji="1" lang="en-US" altLang="zh-CN" dirty="0">
                <a:hlinkClick r:id="rId3"/>
              </a:rPr>
              <a:t>https://haokan.baidu.com/v?vid=2190686043347511048&amp;pd=bjh&amp;fr=bjhauthor&amp;type=video</a:t>
            </a:r>
            <a:r>
              <a:rPr kumimoji="1" lang="en-US" altLang="zh-CN" dirty="0"/>
              <a:t> </a:t>
            </a:r>
            <a:endParaRPr kumimoji="1" lang="zh-CN" altLang="en-US" dirty="0"/>
          </a:p>
        </p:txBody>
      </p:sp>
    </p:spTree>
    <p:extLst>
      <p:ext uri="{BB962C8B-B14F-4D97-AF65-F5344CB8AC3E}">
        <p14:creationId xmlns:p14="http://schemas.microsoft.com/office/powerpoint/2010/main" val="178519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A4BB3-B782-CA4A-BD17-0D54E5A24761}"/>
              </a:ext>
            </a:extLst>
          </p:cNvPr>
          <p:cNvSpPr>
            <a:spLocks noGrp="1"/>
          </p:cNvSpPr>
          <p:nvPr>
            <p:ph type="title"/>
          </p:nvPr>
        </p:nvSpPr>
        <p:spPr/>
        <p:txBody>
          <a:bodyPr/>
          <a:lstStyle/>
          <a:p>
            <a:r>
              <a:rPr kumimoji="1" lang="en-US" altLang="zh-CN" dirty="0"/>
              <a:t>Lava </a:t>
            </a:r>
            <a:endParaRPr kumimoji="1" lang="zh-CN" altLang="en-US" dirty="0"/>
          </a:p>
        </p:txBody>
      </p:sp>
      <p:sp>
        <p:nvSpPr>
          <p:cNvPr id="3" name="内容占位符 2">
            <a:extLst>
              <a:ext uri="{FF2B5EF4-FFF2-40B4-BE49-F238E27FC236}">
                <a16:creationId xmlns:a16="http://schemas.microsoft.com/office/drawing/2014/main" id="{C33EC756-2AAF-1447-8DE5-1CA76AEE8DBB}"/>
              </a:ext>
            </a:extLst>
          </p:cNvPr>
          <p:cNvSpPr>
            <a:spLocks noGrp="1"/>
          </p:cNvSpPr>
          <p:nvPr>
            <p:ph idx="1"/>
          </p:nvPr>
        </p:nvSpPr>
        <p:spPr/>
        <p:txBody>
          <a:bodyPr/>
          <a:lstStyle/>
          <a:p>
            <a:r>
              <a:rPr kumimoji="1" lang="en-US" altLang="zh-CN" dirty="0"/>
              <a:t>It is hot liquid rock that flows from a volcano.</a:t>
            </a:r>
            <a:endParaRPr kumimoji="1" lang="zh-CN" altLang="en-US" dirty="0"/>
          </a:p>
        </p:txBody>
      </p:sp>
      <p:pic>
        <p:nvPicPr>
          <p:cNvPr id="5" name="图片 4">
            <a:extLst>
              <a:ext uri="{FF2B5EF4-FFF2-40B4-BE49-F238E27FC236}">
                <a16:creationId xmlns:a16="http://schemas.microsoft.com/office/drawing/2014/main" id="{CA5F384F-0835-A542-A407-0B3DEE2FF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499" y="2468949"/>
            <a:ext cx="6120423" cy="4023925"/>
          </a:xfrm>
          <a:prstGeom prst="rect">
            <a:avLst/>
          </a:prstGeom>
        </p:spPr>
      </p:pic>
    </p:spTree>
    <p:extLst>
      <p:ext uri="{BB962C8B-B14F-4D97-AF65-F5344CB8AC3E}">
        <p14:creationId xmlns:p14="http://schemas.microsoft.com/office/powerpoint/2010/main" val="29583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2837</TotalTime>
  <Words>1096</Words>
  <Application>Microsoft Macintosh PowerPoint</Application>
  <PresentationFormat>宽屏</PresentationFormat>
  <Paragraphs>169</Paragraphs>
  <Slides>31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Arial</vt:lpstr>
      <vt:lpstr>Calibri</vt:lpstr>
      <vt:lpstr>Times New Roman</vt:lpstr>
      <vt:lpstr>Office 主题​​</vt:lpstr>
      <vt:lpstr>PowerPoint 演示文稿</vt:lpstr>
      <vt:lpstr>Outline</vt:lpstr>
      <vt:lpstr>Unit 1 Quiz</vt:lpstr>
      <vt:lpstr>Unit 1 Quiz</vt:lpstr>
      <vt:lpstr>PowerPoint 演示文稿</vt:lpstr>
      <vt:lpstr>Hot Mantle</vt:lpstr>
      <vt:lpstr>Hot Mantle Rising</vt:lpstr>
      <vt:lpstr>The Mantle Plume</vt:lpstr>
      <vt:lpstr>Lava </vt:lpstr>
      <vt:lpstr>Archaean eon (太古宙)</vt:lpstr>
      <vt:lpstr>Reading Text B: Hot Mantle Rising</vt:lpstr>
      <vt:lpstr>PowerPoint 演示文稿</vt:lpstr>
      <vt:lpstr>Summary VS. Paraphrasing</vt:lpstr>
      <vt:lpstr>True summary VS. Interpretive summary</vt:lpstr>
      <vt:lpstr>Skills for writing a summary</vt:lpstr>
      <vt:lpstr>Skills for writing a summary</vt:lpstr>
      <vt:lpstr>Skills for writing a summary</vt:lpstr>
      <vt:lpstr>Integral citation</vt:lpstr>
      <vt:lpstr>Non-integral citation</vt:lpstr>
      <vt:lpstr>Language conventions for writing a summary</vt:lpstr>
      <vt:lpstr>Three reasons of using reporting verbs</vt:lpstr>
      <vt:lpstr>Reporting verbs</vt:lpstr>
      <vt:lpstr>Reporting verbs</vt:lpstr>
      <vt:lpstr>Reporting verbs</vt:lpstr>
      <vt:lpstr>Reporting verbs</vt:lpstr>
      <vt:lpstr>Reporting verbs</vt:lpstr>
      <vt:lpstr>Reporting verbs</vt:lpstr>
      <vt:lpstr>Dictogloss </vt:lpstr>
      <vt:lpstr>Dictogloss</vt:lpstr>
      <vt:lpstr>Task 1</vt:lpstr>
      <vt:lpstr>Task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Jingya Li</cp:lastModifiedBy>
  <cp:revision>90</cp:revision>
  <dcterms:created xsi:type="dcterms:W3CDTF">2018-08-12T03:36:57Z</dcterms:created>
  <dcterms:modified xsi:type="dcterms:W3CDTF">2019-10-09T05:42:27Z</dcterms:modified>
</cp:coreProperties>
</file>