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94" r:id="rId3"/>
    <p:sldId id="296" r:id="rId4"/>
    <p:sldId id="295" r:id="rId5"/>
    <p:sldId id="297" r:id="rId6"/>
    <p:sldId id="298" r:id="rId7"/>
    <p:sldId id="299" r:id="rId8"/>
    <p:sldId id="302" r:id="rId9"/>
    <p:sldId id="301" r:id="rId10"/>
    <p:sldId id="303" r:id="rId11"/>
    <p:sldId id="304" r:id="rId12"/>
    <p:sldId id="305" r:id="rId13"/>
    <p:sldId id="315" r:id="rId14"/>
    <p:sldId id="316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0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0432"/>
  </p:normalViewPr>
  <p:slideViewPr>
    <p:cSldViewPr snapToGrid="0" showGuides="1">
      <p:cViewPr varScale="1">
        <p:scale>
          <a:sx n="101" d="100"/>
          <a:sy n="101" d="100"/>
        </p:scale>
        <p:origin x="10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A0D2D-3F5E-814C-80C7-E13F061E1002}" type="doc">
      <dgm:prSet loTypeId="urn:microsoft.com/office/officeart/2005/8/layout/list1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A2398CF-1CB4-494A-B83E-337883410514}">
      <dgm:prSet phldrT="[Text]"/>
      <dgm:spPr/>
      <dgm:t>
        <a:bodyPr/>
        <a:lstStyle/>
        <a:p>
          <a:r>
            <a:rPr lang="en-US" dirty="0"/>
            <a:t>Background Input</a:t>
          </a:r>
        </a:p>
      </dgm:t>
    </dgm:pt>
    <dgm:pt modelId="{544A2ABC-5A14-664F-AC37-96454E4865DF}" type="parTrans" cxnId="{6AB7EE26-79C4-E449-9D3A-155E504F998B}">
      <dgm:prSet/>
      <dgm:spPr/>
      <dgm:t>
        <a:bodyPr/>
        <a:lstStyle/>
        <a:p>
          <a:endParaRPr lang="en-US"/>
        </a:p>
      </dgm:t>
    </dgm:pt>
    <dgm:pt modelId="{E2A30822-B981-944A-810B-515C53770CE5}" type="sibTrans" cxnId="{6AB7EE26-79C4-E449-9D3A-155E504F998B}">
      <dgm:prSet/>
      <dgm:spPr/>
      <dgm:t>
        <a:bodyPr/>
        <a:lstStyle/>
        <a:p>
          <a:endParaRPr lang="en-US"/>
        </a:p>
      </dgm:t>
    </dgm:pt>
    <dgm:pt modelId="{E8BFBDA5-77E8-494C-9AD1-49FC2747EFA3}">
      <dgm:prSet phldrT="[Text]"/>
      <dgm:spPr/>
      <dgm:t>
        <a:bodyPr/>
        <a:lstStyle/>
        <a:p>
          <a:r>
            <a:rPr lang="en-US" dirty="0"/>
            <a:t>Group Presentation</a:t>
          </a:r>
        </a:p>
      </dgm:t>
    </dgm:pt>
    <dgm:pt modelId="{D219D652-992D-244E-9C5C-BE89FF4BE512}" type="parTrans" cxnId="{9992B3F7-16BD-6C48-A543-9A67DE91D386}">
      <dgm:prSet/>
      <dgm:spPr/>
      <dgm:t>
        <a:bodyPr/>
        <a:lstStyle/>
        <a:p>
          <a:endParaRPr lang="en-US"/>
        </a:p>
      </dgm:t>
    </dgm:pt>
    <dgm:pt modelId="{98932B29-20D5-594C-AFF2-2D9EB1C869DF}" type="sibTrans" cxnId="{9992B3F7-16BD-6C48-A543-9A67DE91D386}">
      <dgm:prSet/>
      <dgm:spPr/>
      <dgm:t>
        <a:bodyPr/>
        <a:lstStyle/>
        <a:p>
          <a:endParaRPr lang="en-US"/>
        </a:p>
      </dgm:t>
    </dgm:pt>
    <dgm:pt modelId="{52E8319A-D53A-B140-B918-FEB4BB1091EE}">
      <dgm:prSet phldrT="[Text]"/>
      <dgm:spPr/>
      <dgm:t>
        <a:bodyPr/>
        <a:lstStyle/>
        <a:p>
          <a:r>
            <a:rPr lang="en-US" dirty="0"/>
            <a:t>Reading Text A</a:t>
          </a:r>
        </a:p>
      </dgm:t>
    </dgm:pt>
    <dgm:pt modelId="{3A908189-BBDB-E14A-A20F-68B813EB4A19}" type="parTrans" cxnId="{44AC0A6D-4B4E-FC4F-BAD2-8E3D4331F705}">
      <dgm:prSet/>
      <dgm:spPr/>
      <dgm:t>
        <a:bodyPr/>
        <a:lstStyle/>
        <a:p>
          <a:endParaRPr lang="en-US"/>
        </a:p>
      </dgm:t>
    </dgm:pt>
    <dgm:pt modelId="{FF04FE2C-E24B-2D4C-ADDC-FBD94B1C994A}" type="sibTrans" cxnId="{44AC0A6D-4B4E-FC4F-BAD2-8E3D4331F705}">
      <dgm:prSet/>
      <dgm:spPr/>
      <dgm:t>
        <a:bodyPr/>
        <a:lstStyle/>
        <a:p>
          <a:endParaRPr lang="en-US"/>
        </a:p>
      </dgm:t>
    </dgm:pt>
    <dgm:pt modelId="{9C9673BF-20E6-C147-A4F6-4E5BA1275C31}">
      <dgm:prSet phldrT="[Text]"/>
      <dgm:spPr/>
      <dgm:t>
        <a:bodyPr/>
        <a:lstStyle/>
        <a:p>
          <a:r>
            <a:rPr lang="en-US" dirty="0"/>
            <a:t>Exercises</a:t>
          </a:r>
        </a:p>
      </dgm:t>
    </dgm:pt>
    <dgm:pt modelId="{A3C64E63-50FC-A74F-B865-30C21FC0BBE4}" type="parTrans" cxnId="{59E36155-CEA2-7840-AB2E-D34C0E0DE54A}">
      <dgm:prSet/>
      <dgm:spPr/>
      <dgm:t>
        <a:bodyPr/>
        <a:lstStyle/>
        <a:p>
          <a:endParaRPr lang="en-US"/>
        </a:p>
      </dgm:t>
    </dgm:pt>
    <dgm:pt modelId="{835D3BF2-3CCA-B74F-922A-78E234F91981}" type="sibTrans" cxnId="{59E36155-CEA2-7840-AB2E-D34C0E0DE54A}">
      <dgm:prSet/>
      <dgm:spPr/>
      <dgm:t>
        <a:bodyPr/>
        <a:lstStyle/>
        <a:p>
          <a:endParaRPr lang="en-US"/>
        </a:p>
      </dgm:t>
    </dgm:pt>
    <dgm:pt modelId="{63B13DD8-2D75-8343-A43C-7EEDD36A4DB7}" type="pres">
      <dgm:prSet presAssocID="{B20A0D2D-3F5E-814C-80C7-E13F061E1002}" presName="linear" presStyleCnt="0">
        <dgm:presLayoutVars>
          <dgm:dir/>
          <dgm:animLvl val="lvl"/>
          <dgm:resizeHandles val="exact"/>
        </dgm:presLayoutVars>
      </dgm:prSet>
      <dgm:spPr/>
    </dgm:pt>
    <dgm:pt modelId="{2F701BC0-21A7-BF4B-B29D-B608DE652905}" type="pres">
      <dgm:prSet presAssocID="{1A2398CF-1CB4-494A-B83E-337883410514}" presName="parentLin" presStyleCnt="0"/>
      <dgm:spPr/>
    </dgm:pt>
    <dgm:pt modelId="{8635A2A5-E018-8247-B790-88379ABFAE77}" type="pres">
      <dgm:prSet presAssocID="{1A2398CF-1CB4-494A-B83E-337883410514}" presName="parentLeftMargin" presStyleLbl="node1" presStyleIdx="0" presStyleCnt="4"/>
      <dgm:spPr/>
    </dgm:pt>
    <dgm:pt modelId="{8A1B3639-FFF3-814F-8D59-F57E4EB4B43F}" type="pres">
      <dgm:prSet presAssocID="{1A2398CF-1CB4-494A-B83E-3378834105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5D0B83-9E8F-014C-B1EC-388F505B76E9}" type="pres">
      <dgm:prSet presAssocID="{1A2398CF-1CB4-494A-B83E-337883410514}" presName="negativeSpace" presStyleCnt="0"/>
      <dgm:spPr/>
    </dgm:pt>
    <dgm:pt modelId="{90BA48D1-96E4-1249-AB29-D0C352EA105A}" type="pres">
      <dgm:prSet presAssocID="{1A2398CF-1CB4-494A-B83E-337883410514}" presName="childText" presStyleLbl="conFgAcc1" presStyleIdx="0" presStyleCnt="4">
        <dgm:presLayoutVars>
          <dgm:bulletEnabled val="1"/>
        </dgm:presLayoutVars>
      </dgm:prSet>
      <dgm:spPr/>
    </dgm:pt>
    <dgm:pt modelId="{CA3BF5C3-05DC-DA48-B7B7-A4B7BAE3E9AE}" type="pres">
      <dgm:prSet presAssocID="{E2A30822-B981-944A-810B-515C53770CE5}" presName="spaceBetweenRectangles" presStyleCnt="0"/>
      <dgm:spPr/>
    </dgm:pt>
    <dgm:pt modelId="{93BF8529-2BA0-D949-AA93-95CB7D84E3A9}" type="pres">
      <dgm:prSet presAssocID="{E8BFBDA5-77E8-494C-9AD1-49FC2747EFA3}" presName="parentLin" presStyleCnt="0"/>
      <dgm:spPr/>
    </dgm:pt>
    <dgm:pt modelId="{B3E93F60-BD3B-C642-ACF2-02F6695111BA}" type="pres">
      <dgm:prSet presAssocID="{E8BFBDA5-77E8-494C-9AD1-49FC2747EFA3}" presName="parentLeftMargin" presStyleLbl="node1" presStyleIdx="0" presStyleCnt="4"/>
      <dgm:spPr/>
    </dgm:pt>
    <dgm:pt modelId="{3135DFA6-A4A6-9943-8398-CB697BE12D33}" type="pres">
      <dgm:prSet presAssocID="{E8BFBDA5-77E8-494C-9AD1-49FC2747EF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B69BD4-375C-4C4C-A488-273C357ADA72}" type="pres">
      <dgm:prSet presAssocID="{E8BFBDA5-77E8-494C-9AD1-49FC2747EFA3}" presName="negativeSpace" presStyleCnt="0"/>
      <dgm:spPr/>
    </dgm:pt>
    <dgm:pt modelId="{5A2520F9-034E-364C-B127-6F12FDEE0860}" type="pres">
      <dgm:prSet presAssocID="{E8BFBDA5-77E8-494C-9AD1-49FC2747EFA3}" presName="childText" presStyleLbl="conFgAcc1" presStyleIdx="1" presStyleCnt="4">
        <dgm:presLayoutVars>
          <dgm:bulletEnabled val="1"/>
        </dgm:presLayoutVars>
      </dgm:prSet>
      <dgm:spPr/>
    </dgm:pt>
    <dgm:pt modelId="{14EF5998-34C2-0242-A30B-C6F2B2658AA8}" type="pres">
      <dgm:prSet presAssocID="{98932B29-20D5-594C-AFF2-2D9EB1C869DF}" presName="spaceBetweenRectangles" presStyleCnt="0"/>
      <dgm:spPr/>
    </dgm:pt>
    <dgm:pt modelId="{BAA91FE3-6109-F446-A060-5885EC6EFE31}" type="pres">
      <dgm:prSet presAssocID="{52E8319A-D53A-B140-B918-FEB4BB1091EE}" presName="parentLin" presStyleCnt="0"/>
      <dgm:spPr/>
    </dgm:pt>
    <dgm:pt modelId="{EA8DF561-E3CE-B246-81BB-E55D3977177F}" type="pres">
      <dgm:prSet presAssocID="{52E8319A-D53A-B140-B918-FEB4BB1091EE}" presName="parentLeftMargin" presStyleLbl="node1" presStyleIdx="1" presStyleCnt="4"/>
      <dgm:spPr/>
    </dgm:pt>
    <dgm:pt modelId="{CEB23513-4015-9B4E-80EF-8B5F8E9B5178}" type="pres">
      <dgm:prSet presAssocID="{52E8319A-D53A-B140-B918-FEB4BB1091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641384-C455-314D-9A5C-03C041B1FBA2}" type="pres">
      <dgm:prSet presAssocID="{52E8319A-D53A-B140-B918-FEB4BB1091EE}" presName="negativeSpace" presStyleCnt="0"/>
      <dgm:spPr/>
    </dgm:pt>
    <dgm:pt modelId="{EAF527D9-F0EA-0344-B572-53465A2EBCFF}" type="pres">
      <dgm:prSet presAssocID="{52E8319A-D53A-B140-B918-FEB4BB1091EE}" presName="childText" presStyleLbl="conFgAcc1" presStyleIdx="2" presStyleCnt="4">
        <dgm:presLayoutVars>
          <dgm:bulletEnabled val="1"/>
        </dgm:presLayoutVars>
      </dgm:prSet>
      <dgm:spPr/>
    </dgm:pt>
    <dgm:pt modelId="{81A1CFF9-C15C-C441-A3EB-93C24E092A7F}" type="pres">
      <dgm:prSet presAssocID="{FF04FE2C-E24B-2D4C-ADDC-FBD94B1C994A}" presName="spaceBetweenRectangles" presStyleCnt="0"/>
      <dgm:spPr/>
    </dgm:pt>
    <dgm:pt modelId="{7C22F225-FD4E-6F4C-972F-9305F1783B3F}" type="pres">
      <dgm:prSet presAssocID="{9C9673BF-20E6-C147-A4F6-4E5BA1275C31}" presName="parentLin" presStyleCnt="0"/>
      <dgm:spPr/>
    </dgm:pt>
    <dgm:pt modelId="{3D2A9460-8479-2040-B58D-46D618EAB6F4}" type="pres">
      <dgm:prSet presAssocID="{9C9673BF-20E6-C147-A4F6-4E5BA1275C31}" presName="parentLeftMargin" presStyleLbl="node1" presStyleIdx="2" presStyleCnt="4"/>
      <dgm:spPr/>
    </dgm:pt>
    <dgm:pt modelId="{03C17972-E217-344B-8BC0-75DED141AD00}" type="pres">
      <dgm:prSet presAssocID="{9C9673BF-20E6-C147-A4F6-4E5BA1275C3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090A759-279B-9C4D-B793-86B3D658E6C0}" type="pres">
      <dgm:prSet presAssocID="{9C9673BF-20E6-C147-A4F6-4E5BA1275C31}" presName="negativeSpace" presStyleCnt="0"/>
      <dgm:spPr/>
    </dgm:pt>
    <dgm:pt modelId="{18897DEE-3664-984C-BF89-F23E37E6547E}" type="pres">
      <dgm:prSet presAssocID="{9C9673BF-20E6-C147-A4F6-4E5BA1275C3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FA33A13-DAFF-D340-BB82-02A64DC7A974}" type="presOf" srcId="{E8BFBDA5-77E8-494C-9AD1-49FC2747EFA3}" destId="{B3E93F60-BD3B-C642-ACF2-02F6695111BA}" srcOrd="0" destOrd="0" presId="urn:microsoft.com/office/officeart/2005/8/layout/list1"/>
    <dgm:cxn modelId="{B3DEB220-3DA8-6645-85D7-DEF26F73B37A}" type="presOf" srcId="{1A2398CF-1CB4-494A-B83E-337883410514}" destId="{8635A2A5-E018-8247-B790-88379ABFAE77}" srcOrd="0" destOrd="0" presId="urn:microsoft.com/office/officeart/2005/8/layout/list1"/>
    <dgm:cxn modelId="{6AB7EE26-79C4-E449-9D3A-155E504F998B}" srcId="{B20A0D2D-3F5E-814C-80C7-E13F061E1002}" destId="{1A2398CF-1CB4-494A-B83E-337883410514}" srcOrd="0" destOrd="0" parTransId="{544A2ABC-5A14-664F-AC37-96454E4865DF}" sibTransId="{E2A30822-B981-944A-810B-515C53770CE5}"/>
    <dgm:cxn modelId="{52C6552F-7938-2E4D-BB6A-2E4F1D307932}" type="presOf" srcId="{52E8319A-D53A-B140-B918-FEB4BB1091EE}" destId="{CEB23513-4015-9B4E-80EF-8B5F8E9B5178}" srcOrd="1" destOrd="0" presId="urn:microsoft.com/office/officeart/2005/8/layout/list1"/>
    <dgm:cxn modelId="{59E36155-CEA2-7840-AB2E-D34C0E0DE54A}" srcId="{B20A0D2D-3F5E-814C-80C7-E13F061E1002}" destId="{9C9673BF-20E6-C147-A4F6-4E5BA1275C31}" srcOrd="3" destOrd="0" parTransId="{A3C64E63-50FC-A74F-B865-30C21FC0BBE4}" sibTransId="{835D3BF2-3CCA-B74F-922A-78E234F91981}"/>
    <dgm:cxn modelId="{44AC0A6D-4B4E-FC4F-BAD2-8E3D4331F705}" srcId="{B20A0D2D-3F5E-814C-80C7-E13F061E1002}" destId="{52E8319A-D53A-B140-B918-FEB4BB1091EE}" srcOrd="2" destOrd="0" parTransId="{3A908189-BBDB-E14A-A20F-68B813EB4A19}" sibTransId="{FF04FE2C-E24B-2D4C-ADDC-FBD94B1C994A}"/>
    <dgm:cxn modelId="{21006471-8569-DF45-B6AC-DFCBB200E67A}" type="presOf" srcId="{E8BFBDA5-77E8-494C-9AD1-49FC2747EFA3}" destId="{3135DFA6-A4A6-9943-8398-CB697BE12D33}" srcOrd="1" destOrd="0" presId="urn:microsoft.com/office/officeart/2005/8/layout/list1"/>
    <dgm:cxn modelId="{07E88577-815F-D44D-89FC-7D11E57097F2}" type="presOf" srcId="{9C9673BF-20E6-C147-A4F6-4E5BA1275C31}" destId="{3D2A9460-8479-2040-B58D-46D618EAB6F4}" srcOrd="0" destOrd="0" presId="urn:microsoft.com/office/officeart/2005/8/layout/list1"/>
    <dgm:cxn modelId="{9B7C7CAC-2041-CC43-8A48-2C81A279E91C}" type="presOf" srcId="{9C9673BF-20E6-C147-A4F6-4E5BA1275C31}" destId="{03C17972-E217-344B-8BC0-75DED141AD00}" srcOrd="1" destOrd="0" presId="urn:microsoft.com/office/officeart/2005/8/layout/list1"/>
    <dgm:cxn modelId="{69E8D6C0-558A-5043-8C94-7FF0C7F62D80}" type="presOf" srcId="{B20A0D2D-3F5E-814C-80C7-E13F061E1002}" destId="{63B13DD8-2D75-8343-A43C-7EEDD36A4DB7}" srcOrd="0" destOrd="0" presId="urn:microsoft.com/office/officeart/2005/8/layout/list1"/>
    <dgm:cxn modelId="{BADD8BDB-0462-B441-B268-6CE7BEF3A35A}" type="presOf" srcId="{1A2398CF-1CB4-494A-B83E-337883410514}" destId="{8A1B3639-FFF3-814F-8D59-F57E4EB4B43F}" srcOrd="1" destOrd="0" presId="urn:microsoft.com/office/officeart/2005/8/layout/list1"/>
    <dgm:cxn modelId="{583185F5-240F-F74B-AE24-BFA63332F206}" type="presOf" srcId="{52E8319A-D53A-B140-B918-FEB4BB1091EE}" destId="{EA8DF561-E3CE-B246-81BB-E55D3977177F}" srcOrd="0" destOrd="0" presId="urn:microsoft.com/office/officeart/2005/8/layout/list1"/>
    <dgm:cxn modelId="{9992B3F7-16BD-6C48-A543-9A67DE91D386}" srcId="{B20A0D2D-3F5E-814C-80C7-E13F061E1002}" destId="{E8BFBDA5-77E8-494C-9AD1-49FC2747EFA3}" srcOrd="1" destOrd="0" parTransId="{D219D652-992D-244E-9C5C-BE89FF4BE512}" sibTransId="{98932B29-20D5-594C-AFF2-2D9EB1C869DF}"/>
    <dgm:cxn modelId="{294BDA04-461E-4444-A3D1-6DFEF8AB1EEF}" type="presParOf" srcId="{63B13DD8-2D75-8343-A43C-7EEDD36A4DB7}" destId="{2F701BC0-21A7-BF4B-B29D-B608DE652905}" srcOrd="0" destOrd="0" presId="urn:microsoft.com/office/officeart/2005/8/layout/list1"/>
    <dgm:cxn modelId="{7E78BF2C-6B49-144C-9376-F27D197C2175}" type="presParOf" srcId="{2F701BC0-21A7-BF4B-B29D-B608DE652905}" destId="{8635A2A5-E018-8247-B790-88379ABFAE77}" srcOrd="0" destOrd="0" presId="urn:microsoft.com/office/officeart/2005/8/layout/list1"/>
    <dgm:cxn modelId="{DF415DDD-B0D5-394B-8413-54C92F416C22}" type="presParOf" srcId="{2F701BC0-21A7-BF4B-B29D-B608DE652905}" destId="{8A1B3639-FFF3-814F-8D59-F57E4EB4B43F}" srcOrd="1" destOrd="0" presId="urn:microsoft.com/office/officeart/2005/8/layout/list1"/>
    <dgm:cxn modelId="{40DC3792-6A47-F744-90C9-D601ED2FBAD6}" type="presParOf" srcId="{63B13DD8-2D75-8343-A43C-7EEDD36A4DB7}" destId="{805D0B83-9E8F-014C-B1EC-388F505B76E9}" srcOrd="1" destOrd="0" presId="urn:microsoft.com/office/officeart/2005/8/layout/list1"/>
    <dgm:cxn modelId="{B18F1F5E-0623-7D41-B22A-2D5E197B95D7}" type="presParOf" srcId="{63B13DD8-2D75-8343-A43C-7EEDD36A4DB7}" destId="{90BA48D1-96E4-1249-AB29-D0C352EA105A}" srcOrd="2" destOrd="0" presId="urn:microsoft.com/office/officeart/2005/8/layout/list1"/>
    <dgm:cxn modelId="{BC056B2B-EB4F-CD40-BC5C-1A8F6FA18880}" type="presParOf" srcId="{63B13DD8-2D75-8343-A43C-7EEDD36A4DB7}" destId="{CA3BF5C3-05DC-DA48-B7B7-A4B7BAE3E9AE}" srcOrd="3" destOrd="0" presId="urn:microsoft.com/office/officeart/2005/8/layout/list1"/>
    <dgm:cxn modelId="{0DB719C5-8051-1043-8373-A3A138CA5F8A}" type="presParOf" srcId="{63B13DD8-2D75-8343-A43C-7EEDD36A4DB7}" destId="{93BF8529-2BA0-D949-AA93-95CB7D84E3A9}" srcOrd="4" destOrd="0" presId="urn:microsoft.com/office/officeart/2005/8/layout/list1"/>
    <dgm:cxn modelId="{1E1E5394-289E-3C4E-8E32-5C9058EF32D7}" type="presParOf" srcId="{93BF8529-2BA0-D949-AA93-95CB7D84E3A9}" destId="{B3E93F60-BD3B-C642-ACF2-02F6695111BA}" srcOrd="0" destOrd="0" presId="urn:microsoft.com/office/officeart/2005/8/layout/list1"/>
    <dgm:cxn modelId="{99B8DE67-809B-E848-9B73-B8617F30513E}" type="presParOf" srcId="{93BF8529-2BA0-D949-AA93-95CB7D84E3A9}" destId="{3135DFA6-A4A6-9943-8398-CB697BE12D33}" srcOrd="1" destOrd="0" presId="urn:microsoft.com/office/officeart/2005/8/layout/list1"/>
    <dgm:cxn modelId="{3A906267-A99D-9445-9F18-C0C75148592E}" type="presParOf" srcId="{63B13DD8-2D75-8343-A43C-7EEDD36A4DB7}" destId="{A1B69BD4-375C-4C4C-A488-273C357ADA72}" srcOrd="5" destOrd="0" presId="urn:microsoft.com/office/officeart/2005/8/layout/list1"/>
    <dgm:cxn modelId="{6FADCEC6-529C-5C43-AACB-39891C85015A}" type="presParOf" srcId="{63B13DD8-2D75-8343-A43C-7EEDD36A4DB7}" destId="{5A2520F9-034E-364C-B127-6F12FDEE0860}" srcOrd="6" destOrd="0" presId="urn:microsoft.com/office/officeart/2005/8/layout/list1"/>
    <dgm:cxn modelId="{10DF88BA-9D6B-E447-B1FD-9803A4DC448B}" type="presParOf" srcId="{63B13DD8-2D75-8343-A43C-7EEDD36A4DB7}" destId="{14EF5998-34C2-0242-A30B-C6F2B2658AA8}" srcOrd="7" destOrd="0" presId="urn:microsoft.com/office/officeart/2005/8/layout/list1"/>
    <dgm:cxn modelId="{B6AC0A89-9AE1-5145-AB8A-DCF6E8BA0FD4}" type="presParOf" srcId="{63B13DD8-2D75-8343-A43C-7EEDD36A4DB7}" destId="{BAA91FE3-6109-F446-A060-5885EC6EFE31}" srcOrd="8" destOrd="0" presId="urn:microsoft.com/office/officeart/2005/8/layout/list1"/>
    <dgm:cxn modelId="{622C929C-ADFA-5845-AE6C-72CB89D0E92C}" type="presParOf" srcId="{BAA91FE3-6109-F446-A060-5885EC6EFE31}" destId="{EA8DF561-E3CE-B246-81BB-E55D3977177F}" srcOrd="0" destOrd="0" presId="urn:microsoft.com/office/officeart/2005/8/layout/list1"/>
    <dgm:cxn modelId="{0674D393-3582-AE4D-B3EA-929EFCD6FA85}" type="presParOf" srcId="{BAA91FE3-6109-F446-A060-5885EC6EFE31}" destId="{CEB23513-4015-9B4E-80EF-8B5F8E9B5178}" srcOrd="1" destOrd="0" presId="urn:microsoft.com/office/officeart/2005/8/layout/list1"/>
    <dgm:cxn modelId="{1C264920-8296-1B4C-BE75-96F695748685}" type="presParOf" srcId="{63B13DD8-2D75-8343-A43C-7EEDD36A4DB7}" destId="{B8641384-C455-314D-9A5C-03C041B1FBA2}" srcOrd="9" destOrd="0" presId="urn:microsoft.com/office/officeart/2005/8/layout/list1"/>
    <dgm:cxn modelId="{8AF159D2-3D8E-FD41-9EC2-1EA8ADD9A5CB}" type="presParOf" srcId="{63B13DD8-2D75-8343-A43C-7EEDD36A4DB7}" destId="{EAF527D9-F0EA-0344-B572-53465A2EBCFF}" srcOrd="10" destOrd="0" presId="urn:microsoft.com/office/officeart/2005/8/layout/list1"/>
    <dgm:cxn modelId="{B5F3A962-B03C-B844-903C-DA281A3FE12A}" type="presParOf" srcId="{63B13DD8-2D75-8343-A43C-7EEDD36A4DB7}" destId="{81A1CFF9-C15C-C441-A3EB-93C24E092A7F}" srcOrd="11" destOrd="0" presId="urn:microsoft.com/office/officeart/2005/8/layout/list1"/>
    <dgm:cxn modelId="{306204C7-D50A-E94B-B0E0-E5629B0D7B3F}" type="presParOf" srcId="{63B13DD8-2D75-8343-A43C-7EEDD36A4DB7}" destId="{7C22F225-FD4E-6F4C-972F-9305F1783B3F}" srcOrd="12" destOrd="0" presId="urn:microsoft.com/office/officeart/2005/8/layout/list1"/>
    <dgm:cxn modelId="{71D35623-314C-3341-966B-F2ACBCF3E6A0}" type="presParOf" srcId="{7C22F225-FD4E-6F4C-972F-9305F1783B3F}" destId="{3D2A9460-8479-2040-B58D-46D618EAB6F4}" srcOrd="0" destOrd="0" presId="urn:microsoft.com/office/officeart/2005/8/layout/list1"/>
    <dgm:cxn modelId="{4B878EC0-6167-C642-B63E-D8660E5A84C8}" type="presParOf" srcId="{7C22F225-FD4E-6F4C-972F-9305F1783B3F}" destId="{03C17972-E217-344B-8BC0-75DED141AD00}" srcOrd="1" destOrd="0" presId="urn:microsoft.com/office/officeart/2005/8/layout/list1"/>
    <dgm:cxn modelId="{4D2D77BA-66A5-C44C-A920-B65C10D91C74}" type="presParOf" srcId="{63B13DD8-2D75-8343-A43C-7EEDD36A4DB7}" destId="{0090A759-279B-9C4D-B793-86B3D658E6C0}" srcOrd="13" destOrd="0" presId="urn:microsoft.com/office/officeart/2005/8/layout/list1"/>
    <dgm:cxn modelId="{CDB03BF3-E6A6-B149-860D-69F1138C92DA}" type="presParOf" srcId="{63B13DD8-2D75-8343-A43C-7EEDD36A4DB7}" destId="{18897DEE-3664-984C-BF89-F23E37E654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A48D1-96E4-1249-AB29-D0C352EA105A}">
      <dsp:nvSpPr>
        <dsp:cNvPr id="0" name=""/>
        <dsp:cNvSpPr/>
      </dsp:nvSpPr>
      <dsp:spPr>
        <a:xfrm>
          <a:off x="0" y="369625"/>
          <a:ext cx="639729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B3639-FFF3-814F-8D59-F57E4EB4B43F}">
      <dsp:nvSpPr>
        <dsp:cNvPr id="0" name=""/>
        <dsp:cNvSpPr/>
      </dsp:nvSpPr>
      <dsp:spPr>
        <a:xfrm>
          <a:off x="319864" y="44905"/>
          <a:ext cx="4478107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262" tIns="0" rIns="16926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Background Input</a:t>
          </a:r>
        </a:p>
      </dsp:txBody>
      <dsp:txXfrm>
        <a:off x="351567" y="76608"/>
        <a:ext cx="4414701" cy="586034"/>
      </dsp:txXfrm>
    </dsp:sp>
    <dsp:sp modelId="{5A2520F9-034E-364C-B127-6F12FDEE0860}">
      <dsp:nvSpPr>
        <dsp:cNvPr id="0" name=""/>
        <dsp:cNvSpPr/>
      </dsp:nvSpPr>
      <dsp:spPr>
        <a:xfrm>
          <a:off x="0" y="1367545"/>
          <a:ext cx="639729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5DFA6-A4A6-9943-8398-CB697BE12D33}">
      <dsp:nvSpPr>
        <dsp:cNvPr id="0" name=""/>
        <dsp:cNvSpPr/>
      </dsp:nvSpPr>
      <dsp:spPr>
        <a:xfrm>
          <a:off x="319864" y="1042825"/>
          <a:ext cx="4478107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262" tIns="0" rIns="16926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Group Presentation</a:t>
          </a:r>
        </a:p>
      </dsp:txBody>
      <dsp:txXfrm>
        <a:off x="351567" y="1074528"/>
        <a:ext cx="4414701" cy="586034"/>
      </dsp:txXfrm>
    </dsp:sp>
    <dsp:sp modelId="{EAF527D9-F0EA-0344-B572-53465A2EBCFF}">
      <dsp:nvSpPr>
        <dsp:cNvPr id="0" name=""/>
        <dsp:cNvSpPr/>
      </dsp:nvSpPr>
      <dsp:spPr>
        <a:xfrm>
          <a:off x="0" y="2365466"/>
          <a:ext cx="639729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23513-4015-9B4E-80EF-8B5F8E9B5178}">
      <dsp:nvSpPr>
        <dsp:cNvPr id="0" name=""/>
        <dsp:cNvSpPr/>
      </dsp:nvSpPr>
      <dsp:spPr>
        <a:xfrm>
          <a:off x="319864" y="2040745"/>
          <a:ext cx="4478107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262" tIns="0" rIns="16926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Reading Text A</a:t>
          </a:r>
        </a:p>
      </dsp:txBody>
      <dsp:txXfrm>
        <a:off x="351567" y="2072448"/>
        <a:ext cx="4414701" cy="586034"/>
      </dsp:txXfrm>
    </dsp:sp>
    <dsp:sp modelId="{18897DEE-3664-984C-BF89-F23E37E6547E}">
      <dsp:nvSpPr>
        <dsp:cNvPr id="0" name=""/>
        <dsp:cNvSpPr/>
      </dsp:nvSpPr>
      <dsp:spPr>
        <a:xfrm>
          <a:off x="0" y="3363386"/>
          <a:ext cx="639729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17972-E217-344B-8BC0-75DED141AD00}">
      <dsp:nvSpPr>
        <dsp:cNvPr id="0" name=""/>
        <dsp:cNvSpPr/>
      </dsp:nvSpPr>
      <dsp:spPr>
        <a:xfrm>
          <a:off x="319864" y="3038666"/>
          <a:ext cx="4478107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262" tIns="0" rIns="16926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Exercises</a:t>
          </a:r>
        </a:p>
      </dsp:txBody>
      <dsp:txXfrm>
        <a:off x="351567" y="3070369"/>
        <a:ext cx="441470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E4B67-FCD3-4532-BCA6-DE877EA718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9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JINGYA LI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</a:rPr>
                <a:t>Week 6</a:t>
              </a:r>
              <a:endParaRPr lang="zh-CN" altLang="en-US" sz="4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D08F9-C7B5-FB4B-9FF6-BDAC7E58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The theory of Quantum Electrodynamics (QED)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C390-A0FC-804C-AA08-0BD2CA598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6990" cy="4351338"/>
          </a:xfrm>
        </p:spPr>
        <p:txBody>
          <a:bodyPr/>
          <a:lstStyle/>
          <a:p>
            <a:r>
              <a:rPr kumimoji="1" lang="en-US" altLang="zh-CN" dirty="0"/>
              <a:t>QED is a branch in particle physics.</a:t>
            </a:r>
          </a:p>
          <a:p>
            <a:r>
              <a:rPr kumimoji="1" lang="en-US" altLang="zh-CN" dirty="0"/>
              <a:t>Particle physics:</a:t>
            </a:r>
          </a:p>
          <a:p>
            <a:pPr lvl="1"/>
            <a:r>
              <a:rPr lang="en" altLang="zh-CN" dirty="0"/>
              <a:t>the study of the particles that make up atoms and the way they behave and react.</a:t>
            </a:r>
          </a:p>
          <a:p>
            <a:r>
              <a:rPr kumimoji="1" lang="en" altLang="zh-CN" dirty="0"/>
              <a:t>The theory of QED describes how light and matter interact.</a:t>
            </a:r>
          </a:p>
          <a:p>
            <a:r>
              <a:rPr kumimoji="1" lang="en-US" altLang="zh-CN" dirty="0"/>
              <a:t>I</a:t>
            </a:r>
            <a:r>
              <a:rPr kumimoji="1" lang="en" altLang="zh-CN" dirty="0"/>
              <a:t>t is the first theory to achieve a full agreement between quantum mechanics and special relativity.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1B95D8-76AB-8643-9B2B-BA43010E0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190" y="2720515"/>
            <a:ext cx="3517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7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9D2D8-EB2A-9449-8DD2-D329DA9C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Theme of Text 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2D556-D216-9D4D-AB28-EBFE0ED3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This article</a:t>
            </a:r>
          </a:p>
          <a:p>
            <a:r>
              <a:rPr kumimoji="1" lang="en-US" altLang="zh-CN" dirty="0"/>
              <a:t>explains the importance of </a:t>
            </a:r>
            <a:r>
              <a:rPr kumimoji="1" lang="en-US" altLang="zh-CN" dirty="0">
                <a:solidFill>
                  <a:srgbClr val="FF0000"/>
                </a:solidFill>
              </a:rPr>
              <a:t>experimentalists’ work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illustrates </a:t>
            </a:r>
            <a:r>
              <a:rPr kumimoji="1" lang="en-US" altLang="zh-CN" dirty="0">
                <a:solidFill>
                  <a:srgbClr val="FF0000"/>
                </a:solidFill>
              </a:rPr>
              <a:t>two reasons </a:t>
            </a:r>
            <a:r>
              <a:rPr kumimoji="1" lang="en-US" altLang="zh-CN" dirty="0"/>
              <a:t>why the public holds different appreciation of theorists and experimentalists,</a:t>
            </a:r>
          </a:p>
          <a:p>
            <a:r>
              <a:rPr kumimoji="1" lang="en-US" altLang="zh-CN" dirty="0"/>
              <a:t>calls for experimentalists to work with journalists to </a:t>
            </a:r>
            <a:r>
              <a:rPr kumimoji="1" lang="en-US" altLang="zh-CN" dirty="0">
                <a:solidFill>
                  <a:srgbClr val="FF0000"/>
                </a:solidFill>
              </a:rPr>
              <a:t>gain public recognition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66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B6CDC-953F-2347-82FA-71AAF10D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Organization of Text 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7D6BA-163B-A547-B6BB-C8691DB1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Section 1 (Paras. 1-8): </a:t>
            </a:r>
          </a:p>
          <a:p>
            <a:pPr lvl="1"/>
            <a:r>
              <a:rPr kumimoji="1" lang="en-US" altLang="zh-CN" dirty="0"/>
              <a:t>Even thought physicists understand the significance of experimentalists, </a:t>
            </a:r>
            <a:r>
              <a:rPr kumimoji="1" lang="en-US" altLang="zh-CN" dirty="0">
                <a:solidFill>
                  <a:srgbClr val="FF0000"/>
                </a:solidFill>
              </a:rPr>
              <a:t>the public still holds different appreciation</a:t>
            </a:r>
            <a:r>
              <a:rPr kumimoji="1" lang="en-US" altLang="zh-CN" dirty="0"/>
              <a:t> of theorists vs. experimentalists.</a:t>
            </a:r>
          </a:p>
          <a:p>
            <a:r>
              <a:rPr kumimoji="1" lang="en-US" altLang="zh-CN" dirty="0"/>
              <a:t>Section 2 (Paras. 9-14):</a:t>
            </a:r>
          </a:p>
          <a:p>
            <a:pPr lvl="1"/>
            <a:r>
              <a:rPr kumimoji="1" lang="en-US" altLang="zh-CN" dirty="0"/>
              <a:t>There are </a:t>
            </a:r>
            <a:r>
              <a:rPr kumimoji="1" lang="en-US" altLang="zh-CN" dirty="0">
                <a:solidFill>
                  <a:srgbClr val="FF0000"/>
                </a:solidFill>
              </a:rPr>
              <a:t>two reasons </a:t>
            </a:r>
            <a:r>
              <a:rPr kumimoji="1" lang="en-US" altLang="zh-CN" dirty="0"/>
              <a:t>to explain why the public “fails to give experimentalists their due”.</a:t>
            </a:r>
          </a:p>
          <a:p>
            <a:pPr lvl="2"/>
            <a:r>
              <a:rPr kumimoji="1" lang="en-US" altLang="zh-CN" dirty="0"/>
              <a:t>Reason 1: There is the absolute success of theoretical physics, which is often the precedent of experimental discoveries.</a:t>
            </a:r>
          </a:p>
          <a:p>
            <a:pPr lvl="2"/>
            <a:r>
              <a:rPr kumimoji="1" lang="en-US" altLang="zh-CN" dirty="0"/>
              <a:t>Reason 2: The public has different visibility of theoretical physics and experimental physics.</a:t>
            </a:r>
          </a:p>
          <a:p>
            <a:r>
              <a:rPr kumimoji="1" lang="en-US" altLang="zh-CN" dirty="0"/>
              <a:t>Section 3: (Paras. 15-16)</a:t>
            </a:r>
          </a:p>
          <a:p>
            <a:pPr lvl="1"/>
            <a:r>
              <a:rPr kumimoji="1" lang="en-US" altLang="zh-CN" dirty="0"/>
              <a:t>Experimentalists and their journalist friends should work together to </a:t>
            </a:r>
            <a:r>
              <a:rPr kumimoji="1" lang="en-US" altLang="zh-CN" dirty="0">
                <a:solidFill>
                  <a:srgbClr val="FF0000"/>
                </a:solidFill>
              </a:rPr>
              <a:t>help the public recognize the value of experiments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1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AE721-D698-3241-95EC-05E479D5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Translation practice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DD39B-6BA9-7149-A525-77668F53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Group work (10 mins)</a:t>
            </a:r>
          </a:p>
          <a:p>
            <a:r>
              <a:rPr kumimoji="1" lang="en-US" altLang="zh-CN" dirty="0"/>
              <a:t>Each group prepares four translations.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8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87DE-74A5-CA40-BA98-97E96AF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390D-5C55-A64A-A0D1-B16EAD4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Without the 1968 experiments of Kendall, Friedman and Taylor at the Stanford Linear Accelerator Center (SLAC), quarks </a:t>
            </a:r>
            <a:r>
              <a:rPr kumimoji="1" lang="en-US" altLang="zh-CN" b="1" dirty="0">
                <a:solidFill>
                  <a:srgbClr val="FF0000"/>
                </a:solidFill>
              </a:rPr>
              <a:t>would have remained</a:t>
            </a:r>
            <a:r>
              <a:rPr kumimoji="1" lang="en-US" altLang="zh-CN" dirty="0"/>
              <a:t> a mere theory, </a:t>
            </a:r>
            <a:r>
              <a:rPr kumimoji="1" lang="en-US" altLang="zh-CN" b="1" dirty="0">
                <a:solidFill>
                  <a:srgbClr val="7030A0"/>
                </a:solidFill>
              </a:rPr>
              <a:t>a will-o-wisp </a:t>
            </a:r>
            <a:r>
              <a:rPr kumimoji="1" lang="en-US" altLang="zh-CN" dirty="0"/>
              <a:t>whose existence was </a:t>
            </a:r>
            <a:r>
              <a:rPr kumimoji="1" lang="en-US" altLang="zh-CN" b="1" dirty="0">
                <a:solidFill>
                  <a:srgbClr val="FF40FF"/>
                </a:solidFill>
              </a:rPr>
              <a:t>confidently postulated </a:t>
            </a:r>
            <a:r>
              <a:rPr kumimoji="1" lang="en-US" altLang="zh-CN" dirty="0"/>
              <a:t>but never proven.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1968</a:t>
            </a:r>
            <a:r>
              <a:rPr kumimoji="1" lang="zh-CN" altLang="en-US" dirty="0"/>
              <a:t>年科德尔、弗里德曼和泰勒在斯坦福直线加速器中心 </a:t>
            </a:r>
            <a:r>
              <a:rPr kumimoji="1" lang="en-US" altLang="zh-CN" dirty="0"/>
              <a:t>(SLAC)</a:t>
            </a:r>
            <a:r>
              <a:rPr kumimoji="1" lang="zh-CN" altLang="en-US" dirty="0"/>
              <a:t> 所做的实验，夸克</a:t>
            </a:r>
            <a:r>
              <a:rPr kumimoji="1" lang="zh-CN" altLang="en-US" b="1" dirty="0">
                <a:solidFill>
                  <a:srgbClr val="FF0000"/>
                </a:solidFill>
              </a:rPr>
              <a:t>将</a:t>
            </a:r>
            <a:r>
              <a:rPr kumimoji="1" lang="zh-CN" altLang="en-US" dirty="0"/>
              <a:t>仅仅是一种理论，一种未经证实的、</a:t>
            </a:r>
            <a:r>
              <a:rPr kumimoji="1" lang="zh-CN" altLang="en-US" b="1" dirty="0">
                <a:solidFill>
                  <a:srgbClr val="7030A0"/>
                </a:solidFill>
              </a:rPr>
              <a:t>飘渺的</a:t>
            </a:r>
            <a:r>
              <a:rPr kumimoji="1" lang="zh-CN" altLang="en-US" b="1" dirty="0">
                <a:solidFill>
                  <a:srgbClr val="FF40FF"/>
                </a:solidFill>
              </a:rPr>
              <a:t>大胆假设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4549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87DE-74A5-CA40-BA98-97E96AF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390D-5C55-A64A-A0D1-B16EAD4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People similarly know about Wolfgang Pauli and Enrico Fermi </a:t>
            </a:r>
            <a:r>
              <a:rPr kumimoji="1" lang="en-US" altLang="zh-CN" b="1" dirty="0">
                <a:solidFill>
                  <a:srgbClr val="00B050"/>
                </a:solidFill>
              </a:rPr>
              <a:t>stating </a:t>
            </a:r>
            <a:r>
              <a:rPr kumimoji="1" lang="en-US" altLang="zh-CN" dirty="0"/>
              <a:t>the requirement for a ghostly particle called the neutrino in the </a:t>
            </a:r>
            <a:r>
              <a:rPr kumimoji="1" lang="en-US" altLang="zh-CN" b="1" dirty="0">
                <a:solidFill>
                  <a:srgbClr val="0070C0"/>
                </a:solidFill>
              </a:rPr>
              <a:t>30s</a:t>
            </a:r>
            <a:r>
              <a:rPr kumimoji="1" lang="en-US" altLang="zh-CN" dirty="0"/>
              <a:t>, but ask popular </a:t>
            </a:r>
            <a:r>
              <a:rPr kumimoji="1" lang="en-US" altLang="zh-CN" b="1" dirty="0">
                <a:solidFill>
                  <a:srgbClr val="FF40FF"/>
                </a:solidFill>
              </a:rPr>
              <a:t>science enthusiasts </a:t>
            </a:r>
            <a:r>
              <a:rPr kumimoji="1" lang="en-US" altLang="zh-CN" dirty="0"/>
              <a:t>if they are aware of the </a:t>
            </a:r>
            <a:r>
              <a:rPr kumimoji="1" lang="en-US" altLang="zh-CN" b="1" dirty="0">
                <a:solidFill>
                  <a:srgbClr val="7030A0"/>
                </a:solidFill>
              </a:rPr>
              <a:t>dogged pursuit </a:t>
            </a:r>
            <a:r>
              <a:rPr kumimoji="1" lang="en-US" altLang="zh-CN" dirty="0"/>
              <a:t>of the neutrino by Raymond Davis for over 30 years and you will likely see </a:t>
            </a:r>
            <a:r>
              <a:rPr kumimoji="1" lang="en-US" altLang="zh-CN" b="1" dirty="0">
                <a:solidFill>
                  <a:srgbClr val="FF0000"/>
                </a:solidFill>
              </a:rPr>
              <a:t>knitted brows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同样，人们熟悉在</a:t>
            </a:r>
            <a:r>
              <a:rPr kumimoji="1" lang="en-US" altLang="zh-CN" b="1" dirty="0">
                <a:solidFill>
                  <a:srgbClr val="0070C0"/>
                </a:solidFill>
              </a:rPr>
              <a:t>30</a:t>
            </a:r>
            <a:r>
              <a:rPr kumimoji="1" lang="zh-CN" altLang="en-US" b="1" dirty="0">
                <a:solidFill>
                  <a:srgbClr val="0070C0"/>
                </a:solidFill>
              </a:rPr>
              <a:t>年代</a:t>
            </a:r>
            <a:r>
              <a:rPr kumimoji="1" lang="zh-CN" altLang="en-US" b="1" dirty="0">
                <a:solidFill>
                  <a:srgbClr val="00B050"/>
                </a:solidFill>
              </a:rPr>
              <a:t>提出</a:t>
            </a:r>
            <a:r>
              <a:rPr kumimoji="1" lang="zh-CN" altLang="en-US" dirty="0"/>
              <a:t>了幽灵粒子（即中微子）条件的泡利和费米，但如果你询问</a:t>
            </a:r>
            <a:r>
              <a:rPr kumimoji="1" lang="zh-CN" altLang="en-US" b="1" dirty="0">
                <a:solidFill>
                  <a:srgbClr val="FF40FF"/>
                </a:solidFill>
              </a:rPr>
              <a:t>科普爱好者们</a:t>
            </a:r>
            <a:r>
              <a:rPr kumimoji="1" lang="zh-CN" altLang="en-US" dirty="0"/>
              <a:t>是否了解戴维斯在</a:t>
            </a:r>
            <a:r>
              <a:rPr kumimoji="1" lang="en-US" altLang="zh-CN" dirty="0"/>
              <a:t>30</a:t>
            </a:r>
            <a:r>
              <a:rPr kumimoji="1" lang="zh-CN" altLang="en-US" dirty="0"/>
              <a:t>余年间，</a:t>
            </a:r>
            <a:r>
              <a:rPr kumimoji="1" lang="zh-CN" altLang="en-US" b="1" dirty="0">
                <a:solidFill>
                  <a:srgbClr val="7030A0"/>
                </a:solidFill>
              </a:rPr>
              <a:t>一直不懈的捕捉</a:t>
            </a:r>
            <a:r>
              <a:rPr kumimoji="1" lang="zh-CN" altLang="en-US" dirty="0"/>
              <a:t>中微子的踪迹，你很可能发现他们</a:t>
            </a:r>
            <a:r>
              <a:rPr kumimoji="1" lang="zh-CN" altLang="en-US" b="1" dirty="0">
                <a:solidFill>
                  <a:srgbClr val="FF0000"/>
                </a:solidFill>
              </a:rPr>
              <a:t>眉头紧锁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4771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87DE-74A5-CA40-BA98-97E96AF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390D-5C55-A64A-A0D1-B16EAD4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7030A0"/>
                </a:solidFill>
              </a:rPr>
              <a:t>This gap in perception </a:t>
            </a:r>
            <a:r>
              <a:rPr kumimoji="1" lang="en-US" altLang="zh-CN" dirty="0"/>
              <a:t>is especially startling, given the singular importance of </a:t>
            </a:r>
            <a:r>
              <a:rPr kumimoji="1" lang="en-US" altLang="zh-CN" b="1" dirty="0">
                <a:solidFill>
                  <a:srgbClr val="FF0000"/>
                </a:solidFill>
              </a:rPr>
              <a:t>experiment</a:t>
            </a:r>
            <a:r>
              <a:rPr kumimoji="1" lang="en-US" altLang="zh-CN" dirty="0"/>
              <a:t> in physics and all of science, </a:t>
            </a:r>
            <a:r>
              <a:rPr kumimoji="1" lang="en-US" altLang="zh-CN" b="1" dirty="0">
                <a:solidFill>
                  <a:srgbClr val="FF0000"/>
                </a:solidFill>
              </a:rPr>
              <a:t>a central paradigm</a:t>
            </a:r>
            <a:r>
              <a:rPr kumimoji="1" lang="en-US" altLang="zh-CN" dirty="0"/>
              <a:t> that has been the centerpiece of the scientific method since Galileo (apocryphally) dropped iron balls from the leaning tower of Pisa.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考虑到</a:t>
            </a:r>
            <a:r>
              <a:rPr kumimoji="1" lang="zh-CN" altLang="en-US" b="1" dirty="0">
                <a:solidFill>
                  <a:srgbClr val="FF0000"/>
                </a:solidFill>
              </a:rPr>
              <a:t>实验</a:t>
            </a:r>
            <a:r>
              <a:rPr kumimoji="1" lang="zh-CN" altLang="en-US" dirty="0"/>
              <a:t>在物理学和所有学科领域中的重要性，</a:t>
            </a:r>
            <a:r>
              <a:rPr kumimoji="1" lang="zh-CN" altLang="en-US" b="1" dirty="0">
                <a:solidFill>
                  <a:srgbClr val="7030A0"/>
                </a:solidFill>
              </a:rPr>
              <a:t>这种感知上的差距</a:t>
            </a:r>
            <a:r>
              <a:rPr kumimoji="1" lang="zh-CN" altLang="en-US" dirty="0"/>
              <a:t>尤其令人吃惊，自伽利略（据传言）从比萨斜塔扔下铁球以来，实验作为</a:t>
            </a:r>
            <a:r>
              <a:rPr kumimoji="1" lang="zh-CN" altLang="en-US" b="1" dirty="0">
                <a:solidFill>
                  <a:srgbClr val="FF0000"/>
                </a:solidFill>
              </a:rPr>
              <a:t>一种非常重要的范式</a:t>
            </a:r>
            <a:r>
              <a:rPr kumimoji="1" lang="zh-CN" altLang="en-US" dirty="0"/>
              <a:t>就成为核心的科学方法。</a:t>
            </a:r>
          </a:p>
        </p:txBody>
      </p:sp>
    </p:spTree>
    <p:extLst>
      <p:ext uri="{BB962C8B-B14F-4D97-AF65-F5344CB8AC3E}">
        <p14:creationId xmlns:p14="http://schemas.microsoft.com/office/powerpoint/2010/main" val="415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87DE-74A5-CA40-BA98-97E96AF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390D-5C55-A64A-A0D1-B16EAD4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seems to me that there are at least two important reasons why the public, in spite of </a:t>
            </a:r>
            <a:r>
              <a:rPr kumimoji="1" lang="en-US" altLang="zh-CN" b="1" dirty="0">
                <a:solidFill>
                  <a:srgbClr val="7030A0"/>
                </a:solidFill>
              </a:rPr>
              <a:t>tacitly appreciating </a:t>
            </a:r>
            <a:r>
              <a:rPr kumimoji="1" lang="en-US" altLang="zh-CN" dirty="0"/>
              <a:t>the all-important role of experiment in physics, </a:t>
            </a:r>
            <a:r>
              <a:rPr kumimoji="1" lang="en-US" altLang="zh-CN" b="1" dirty="0">
                <a:solidFill>
                  <a:srgbClr val="FF0000"/>
                </a:solidFill>
              </a:rPr>
              <a:t>fails to give </a:t>
            </a:r>
            <a:r>
              <a:rPr kumimoji="1" lang="en-US" altLang="zh-CN" dirty="0"/>
              <a:t>experimentalists </a:t>
            </a:r>
            <a:r>
              <a:rPr kumimoji="1" lang="en-US" altLang="zh-CN" b="1" dirty="0">
                <a:solidFill>
                  <a:srgbClr val="FF0000"/>
                </a:solidFill>
              </a:rPr>
              <a:t>their due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在我看来，至少有两个重要的原因可以解释为什么尽管公众</a:t>
            </a:r>
            <a:r>
              <a:rPr kumimoji="1" lang="zh-CN" altLang="en-US" b="1" dirty="0">
                <a:solidFill>
                  <a:srgbClr val="7030A0"/>
                </a:solidFill>
              </a:rPr>
              <a:t>默认</a:t>
            </a:r>
            <a:r>
              <a:rPr kumimoji="1" lang="zh-CN" altLang="en-US" dirty="0"/>
              <a:t>实验在物理学中有至关重要的作用，却</a:t>
            </a:r>
            <a:r>
              <a:rPr kumimoji="1" lang="zh-CN" altLang="en-US" b="1" dirty="0">
                <a:solidFill>
                  <a:srgbClr val="FF0000"/>
                </a:solidFill>
              </a:rPr>
              <a:t>没有给</a:t>
            </a:r>
            <a:r>
              <a:rPr kumimoji="1" lang="zh-CN" altLang="en-US" dirty="0"/>
              <a:t>实验物理学家</a:t>
            </a:r>
            <a:r>
              <a:rPr kumimoji="1" lang="zh-CN" altLang="en-US" b="1" dirty="0">
                <a:solidFill>
                  <a:srgbClr val="FF0000"/>
                </a:solidFill>
              </a:rPr>
              <a:t>应有的地位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368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87DE-74A5-CA40-BA98-97E96AF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390D-5C55-A64A-A0D1-B16EAD4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Nobody can fail to </a:t>
            </a:r>
            <a:r>
              <a:rPr kumimoji="1" lang="en-US" altLang="zh-CN" b="1" dirty="0">
                <a:solidFill>
                  <a:srgbClr val="FF0000"/>
                </a:solidFill>
              </a:rPr>
              <a:t>gasp in awe </a:t>
            </a:r>
            <a:r>
              <a:rPr kumimoji="1" lang="en-US" altLang="zh-CN" dirty="0"/>
              <a:t>at an Einstein or Bohr who, working with a few facts and pencil and paper, </a:t>
            </a:r>
            <a:r>
              <a:rPr kumimoji="1" lang="en-US" altLang="zh-CN" b="1" dirty="0">
                <a:solidFill>
                  <a:srgbClr val="7030A0"/>
                </a:solidFill>
              </a:rPr>
              <a:t>divine grand operating principles </a:t>
            </a:r>
            <a:r>
              <a:rPr kumimoji="1" lang="en-US" altLang="zh-CN" dirty="0"/>
              <a:t>for the cosmos in short order.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无人不</a:t>
            </a:r>
            <a:r>
              <a:rPr kumimoji="1" lang="zh-CN" altLang="en-US" b="1" dirty="0">
                <a:solidFill>
                  <a:srgbClr val="FF0000"/>
                </a:solidFill>
              </a:rPr>
              <a:t>深深崇敬</a:t>
            </a:r>
            <a:r>
              <a:rPr kumimoji="1" lang="zh-CN" altLang="en-US" dirty="0"/>
              <a:t>爱因斯坦或波尔等科学家，他们仅依据一些事实，靠着纸笔，便在短时间内</a:t>
            </a:r>
            <a:r>
              <a:rPr kumimoji="1" lang="zh-CN" altLang="en-US" b="1" dirty="0">
                <a:solidFill>
                  <a:srgbClr val="7030A0"/>
                </a:solidFill>
              </a:rPr>
              <a:t>推测出宇宙宏伟的运行规律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209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87DE-74A5-CA40-BA98-97E96AF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390D-5C55-A64A-A0D1-B16EAD4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be fair though, it’s hard not to admire theorists when many experimentalists </a:t>
            </a:r>
            <a:r>
              <a:rPr kumimoji="1" lang="en-US" altLang="zh-CN" b="1" dirty="0">
                <a:solidFill>
                  <a:srgbClr val="FF0000"/>
                </a:solidFill>
              </a:rPr>
              <a:t>as ingenious as their contraptions are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7030A0"/>
                </a:solidFill>
              </a:rPr>
              <a:t>“simply” </a:t>
            </a:r>
            <a:r>
              <a:rPr kumimoji="1" lang="en-US" altLang="zh-CN" dirty="0"/>
              <a:t>validate things which the theorists have already said.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不过，公平的说，我们很难不崇拜理论物理学家，因为虽然很多实验物理学家</a:t>
            </a:r>
            <a:r>
              <a:rPr kumimoji="1" lang="zh-CN" altLang="en-US" b="1" dirty="0">
                <a:solidFill>
                  <a:srgbClr val="FF0000"/>
                </a:solidFill>
              </a:rPr>
              <a:t>像他们的装置一样富有创意</a:t>
            </a:r>
            <a:r>
              <a:rPr kumimoji="1" lang="zh-CN" altLang="en-US" dirty="0"/>
              <a:t>，但也“</a:t>
            </a:r>
            <a:r>
              <a:rPr kumimoji="1" lang="zh-CN" altLang="en-US" b="1" dirty="0">
                <a:solidFill>
                  <a:srgbClr val="7030A0"/>
                </a:solidFill>
              </a:rPr>
              <a:t>仅仅</a:t>
            </a:r>
            <a:r>
              <a:rPr kumimoji="1" lang="zh-CN" altLang="en-US" dirty="0"/>
              <a:t>”是验证了物理学家早已说过的东西。</a:t>
            </a:r>
          </a:p>
        </p:txBody>
      </p:sp>
    </p:spTree>
    <p:extLst>
      <p:ext uri="{BB962C8B-B14F-4D97-AF65-F5344CB8AC3E}">
        <p14:creationId xmlns:p14="http://schemas.microsoft.com/office/powerpoint/2010/main" val="409956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93BB-5C0F-6142-A7A8-E7FF3656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3E99CA-88BB-AD41-B5DE-249E5D563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282624"/>
              </p:ext>
            </p:extLst>
          </p:nvPr>
        </p:nvGraphicFramePr>
        <p:xfrm>
          <a:off x="1145626" y="1881352"/>
          <a:ext cx="6397297" cy="3962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4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87DE-74A5-CA40-BA98-97E96AF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390D-5C55-A64A-A0D1-B16EAD4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Firstly, however, it’s very important to realize that </a:t>
            </a:r>
            <a:r>
              <a:rPr kumimoji="1" lang="en-US" altLang="zh-CN" b="1" dirty="0">
                <a:solidFill>
                  <a:srgbClr val="FF0000"/>
                </a:solidFill>
              </a:rPr>
              <a:t>all the awe </a:t>
            </a:r>
            <a:r>
              <a:rPr kumimoji="1" lang="en-US" altLang="zh-CN" dirty="0"/>
              <a:t>for Einstein which we rightly feel </a:t>
            </a:r>
            <a:r>
              <a:rPr kumimoji="1" lang="en-US" altLang="zh-CN" b="1" dirty="0">
                <a:solidFill>
                  <a:srgbClr val="FF0000"/>
                </a:solidFill>
              </a:rPr>
              <a:t>comes only after the fact</a:t>
            </a:r>
            <a:r>
              <a:rPr kumimoji="1" lang="en-US" altLang="zh-CN" dirty="0"/>
              <a:t>, after a thousand increasingly demanding </a:t>
            </a:r>
            <a:r>
              <a:rPr kumimoji="1" lang="en-US" altLang="zh-CN" b="1" dirty="0">
                <a:solidFill>
                  <a:srgbClr val="7030A0"/>
                </a:solidFill>
              </a:rPr>
              <a:t>tests</a:t>
            </a:r>
            <a:r>
              <a:rPr kumimoji="1" lang="en-US" altLang="zh-CN" dirty="0"/>
              <a:t> of general relativity </a:t>
            </a:r>
            <a:r>
              <a:rPr kumimoji="1" lang="en-US" altLang="zh-CN" b="1" dirty="0">
                <a:solidFill>
                  <a:srgbClr val="7030A0"/>
                </a:solidFill>
              </a:rPr>
              <a:t>have established the veracity </a:t>
            </a:r>
            <a:r>
              <a:rPr kumimoji="1" lang="en-US" altLang="zh-CN" dirty="0"/>
              <a:t>of the theory beyond any doubts.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但重要的是，我们首先要认识到，我们对爱因斯坦的所有</a:t>
            </a:r>
            <a:r>
              <a:rPr kumimoji="1" lang="zh-CN" altLang="en-US" b="1" dirty="0">
                <a:solidFill>
                  <a:srgbClr val="FF0000"/>
                </a:solidFill>
              </a:rPr>
              <a:t>崇敬</a:t>
            </a:r>
            <a:r>
              <a:rPr kumimoji="1" lang="zh-CN" altLang="en-US" dirty="0"/>
              <a:t>之情都</a:t>
            </a:r>
            <a:r>
              <a:rPr kumimoji="1" lang="zh-CN" altLang="en-US" b="1" dirty="0">
                <a:solidFill>
                  <a:srgbClr val="FF0000"/>
                </a:solidFill>
              </a:rPr>
              <a:t>来自于</a:t>
            </a:r>
            <a:r>
              <a:rPr kumimoji="1" lang="zh-CN" altLang="en-US" dirty="0"/>
              <a:t>广义相对论在经过千百次日益严格的</a:t>
            </a:r>
            <a:r>
              <a:rPr kumimoji="1" lang="zh-CN" altLang="en-US" b="1" dirty="0">
                <a:solidFill>
                  <a:srgbClr val="7030A0"/>
                </a:solidFill>
              </a:rPr>
              <a:t>测试才被证实</a:t>
            </a:r>
            <a:r>
              <a:rPr kumimoji="1" lang="zh-CN" altLang="en-US" b="1" dirty="0">
                <a:solidFill>
                  <a:srgbClr val="FF0000"/>
                </a:solidFill>
              </a:rPr>
              <a:t>这一事实之后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92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87DE-74A5-CA40-BA98-97E96AF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390D-5C55-A64A-A0D1-B16EAD4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Experimentalists often follow in the steps of theorists, </a:t>
            </a:r>
            <a:r>
              <a:rPr kumimoji="1" lang="en-US" altLang="zh-CN" b="1" dirty="0">
                <a:solidFill>
                  <a:srgbClr val="7030A0"/>
                </a:solidFill>
              </a:rPr>
              <a:t>but the instances </a:t>
            </a:r>
            <a:r>
              <a:rPr kumimoji="1" lang="en-US" altLang="zh-CN" b="1" dirty="0">
                <a:solidFill>
                  <a:srgbClr val="FF0000"/>
                </a:solidFill>
              </a:rPr>
              <a:t>in which they lead the way </a:t>
            </a:r>
            <a:r>
              <a:rPr kumimoji="1" lang="en-US" altLang="zh-CN" dirty="0"/>
              <a:t>are as full of creativity and achievement as the work of an Einstein, Bohr or Feynman.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实验物理学家经常跟随理论物理学家的脚步，而</a:t>
            </a:r>
            <a:r>
              <a:rPr kumimoji="1" lang="zh-CN" altLang="en-US" b="1" dirty="0">
                <a:solidFill>
                  <a:srgbClr val="7030A0"/>
                </a:solidFill>
              </a:rPr>
              <a:t>有时</a:t>
            </a:r>
            <a:r>
              <a:rPr kumimoji="1" lang="zh-CN" altLang="en-US" b="1" dirty="0">
                <a:solidFill>
                  <a:srgbClr val="FF0000"/>
                </a:solidFill>
              </a:rPr>
              <a:t>他们也会引领理论物理学家</a:t>
            </a:r>
            <a:r>
              <a:rPr kumimoji="1" lang="zh-CN" altLang="en-US" dirty="0"/>
              <a:t>，其过程就像爱因斯坦、波尔或费曼等科学家的工作一样充满了创造力，成就非凡。</a:t>
            </a:r>
          </a:p>
        </p:txBody>
      </p:sp>
    </p:spTree>
    <p:extLst>
      <p:ext uri="{BB962C8B-B14F-4D97-AF65-F5344CB8AC3E}">
        <p14:creationId xmlns:p14="http://schemas.microsoft.com/office/powerpoint/2010/main" val="39354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87DE-74A5-CA40-BA98-97E96AF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390D-5C55-A64A-A0D1-B16EAD4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addition, the manipulation of these tools to plumb the depth of nature’s secrets </a:t>
            </a:r>
            <a:r>
              <a:rPr kumimoji="1" lang="en-US" altLang="zh-CN" b="1" dirty="0">
                <a:solidFill>
                  <a:srgbClr val="7030A0"/>
                </a:solidFill>
              </a:rPr>
              <a:t>is every bit as </a:t>
            </a:r>
            <a:r>
              <a:rPr kumimoji="1" lang="en-US" altLang="zh-CN" dirty="0"/>
              <a:t>exciting to its </a:t>
            </a:r>
            <a:r>
              <a:rPr kumimoji="1" lang="en-US" altLang="zh-CN" b="1" dirty="0">
                <a:solidFill>
                  <a:srgbClr val="FF0000"/>
                </a:solidFill>
              </a:rPr>
              <a:t>practitioners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7030A0"/>
                </a:solidFill>
              </a:rPr>
              <a:t>as</a:t>
            </a:r>
            <a:r>
              <a:rPr kumimoji="1" lang="en-US" altLang="zh-CN" dirty="0"/>
              <a:t> calculating the curvature of space-time is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7030A0"/>
                </a:solidFill>
              </a:rPr>
              <a:t>(exciting) </a:t>
            </a:r>
            <a:r>
              <a:rPr kumimoji="1" lang="en-US" altLang="zh-CN" dirty="0"/>
              <a:t>to </a:t>
            </a:r>
            <a:r>
              <a:rPr kumimoji="1" lang="en-US" altLang="zh-CN" b="1" dirty="0">
                <a:solidFill>
                  <a:srgbClr val="FF0000"/>
                </a:solidFill>
              </a:rPr>
              <a:t>its own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此外，巧用这些工具探究自然的奥秘，对</a:t>
            </a:r>
            <a:r>
              <a:rPr kumimoji="1" lang="zh-CN" altLang="en-US" b="1" dirty="0">
                <a:solidFill>
                  <a:srgbClr val="FF0000"/>
                </a:solidFill>
              </a:rPr>
              <a:t>实验物理学家</a:t>
            </a:r>
            <a:r>
              <a:rPr kumimoji="1" lang="zh-CN" altLang="en-US" dirty="0"/>
              <a:t>来说，就像计算时空曲率对</a:t>
            </a:r>
            <a:r>
              <a:rPr kumimoji="1" lang="zh-CN" altLang="en-US" b="1" dirty="0">
                <a:solidFill>
                  <a:srgbClr val="FF0000"/>
                </a:solidFill>
              </a:rPr>
              <a:t>理论物理学家</a:t>
            </a:r>
            <a:r>
              <a:rPr kumimoji="1" lang="zh-CN" altLang="en-US" b="1" dirty="0">
                <a:solidFill>
                  <a:srgbClr val="7030A0"/>
                </a:solidFill>
              </a:rPr>
              <a:t>一样</a:t>
            </a:r>
            <a:r>
              <a:rPr kumimoji="1" lang="zh-CN" altLang="en-US" dirty="0"/>
              <a:t>令人兴奋。</a:t>
            </a:r>
          </a:p>
        </p:txBody>
      </p:sp>
    </p:spTree>
    <p:extLst>
      <p:ext uri="{BB962C8B-B14F-4D97-AF65-F5344CB8AC3E}">
        <p14:creationId xmlns:p14="http://schemas.microsoft.com/office/powerpoint/2010/main" val="31136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F7EE-2445-B940-B71C-C6B238E5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Let’s do an experiment!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85019-6C4A-324A-8FFB-87CF29F7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Discussion question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What is the theory of the experiment?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Which part of the experiment proves the theory?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1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78A1838-A4E5-3944-8570-D7A4691E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372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B08D70-5B94-BC43-9B37-8742A3831F4E}"/>
              </a:ext>
            </a:extLst>
          </p:cNvPr>
          <p:cNvSpPr txBox="1"/>
          <p:nvPr/>
        </p:nvSpPr>
        <p:spPr>
          <a:xfrm>
            <a:off x="2126256" y="2767280"/>
            <a:ext cx="7623672" cy="13234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Physics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2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62211-CA3A-0948-B96E-4ABDBE75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Physics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E04E0-9759-B84C-B043-BC8B7253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Definition (from Cambridge Dictionary)</a:t>
            </a:r>
            <a:r>
              <a:rPr kumimoji="1" lang="en" altLang="zh-CN" dirty="0"/>
              <a:t>: </a:t>
            </a:r>
          </a:p>
          <a:p>
            <a:r>
              <a:rPr kumimoji="1" lang="en" altLang="zh-CN" dirty="0"/>
              <a:t>The scientific study of matter and energy and the effect that each has on the other.</a:t>
            </a:r>
          </a:p>
          <a:p>
            <a:endParaRPr kumimoji="1" lang="en" altLang="zh-CN" dirty="0"/>
          </a:p>
          <a:p>
            <a:r>
              <a:rPr kumimoji="1" lang="en-US" altLang="zh-CN" dirty="0"/>
              <a:t>T</a:t>
            </a:r>
            <a:r>
              <a:rPr kumimoji="1" lang="en" altLang="zh-CN" dirty="0"/>
              <a:t>o raise new questions, new possibilities, to regard old problems from a new angle, requires creative imagination and marks real advance in science.</a:t>
            </a:r>
          </a:p>
          <a:p>
            <a:pPr marL="0" indent="0" algn="r">
              <a:buNone/>
            </a:pPr>
            <a:r>
              <a:rPr kumimoji="1" lang="en" altLang="zh-CN" dirty="0"/>
              <a:t>--Albert Einstein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99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20D52-1DF9-E944-994F-A5578CF9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do you think Einstein can succeed?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CF556-099E-A543-8229-CC64876D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309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Group</a:t>
            </a:r>
            <a:r>
              <a:rPr lang="en" altLang="zh-CN" dirty="0"/>
              <a:t> discussion</a:t>
            </a:r>
          </a:p>
          <a:p>
            <a:r>
              <a:rPr lang="en" altLang="zh-CN" dirty="0"/>
              <a:t>His success came from </a:t>
            </a:r>
            <a:r>
              <a:rPr lang="en" altLang="zh-CN" b="1" dirty="0">
                <a:solidFill>
                  <a:srgbClr val="FF0000"/>
                </a:solidFill>
              </a:rPr>
              <a:t>questioning</a:t>
            </a:r>
            <a:r>
              <a:rPr lang="en" altLang="zh-CN" dirty="0"/>
              <a:t> conventional wisdom and marveling at mysteries that struck others as mundane. </a:t>
            </a:r>
          </a:p>
          <a:p>
            <a:endParaRPr lang="en" altLang="zh-CN" dirty="0"/>
          </a:p>
          <a:p>
            <a:r>
              <a:rPr lang="en" altLang="zh-CN" dirty="0"/>
              <a:t>This led him to embrace a morality and politics based on respect for </a:t>
            </a:r>
            <a:r>
              <a:rPr lang="en" altLang="zh-CN" b="1" dirty="0">
                <a:solidFill>
                  <a:srgbClr val="FF0000"/>
                </a:solidFill>
              </a:rPr>
              <a:t>free</a:t>
            </a:r>
            <a:r>
              <a:rPr lang="en" altLang="zh-CN" dirty="0"/>
              <a:t> minds, </a:t>
            </a:r>
            <a:r>
              <a:rPr lang="en" altLang="zh-CN" b="1" dirty="0">
                <a:solidFill>
                  <a:srgbClr val="FF0000"/>
                </a:solidFill>
              </a:rPr>
              <a:t>free</a:t>
            </a:r>
            <a:r>
              <a:rPr lang="en" altLang="zh-CN" dirty="0"/>
              <a:t> spirits, and </a:t>
            </a:r>
            <a:r>
              <a:rPr lang="en" altLang="zh-CN" b="1" dirty="0">
                <a:solidFill>
                  <a:srgbClr val="FF0000"/>
                </a:solidFill>
              </a:rPr>
              <a:t>free</a:t>
            </a:r>
            <a:r>
              <a:rPr lang="en" altLang="zh-CN" dirty="0"/>
              <a:t> individuals.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1DBFF1-3A83-BD44-8178-007A47D07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87" y="1897954"/>
            <a:ext cx="2985571" cy="38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DBD44-EF7A-E84B-AFAA-5663093D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Theorist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01032-45BE-0747-94C7-3E74D2B1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5646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" altLang="zh-CN" dirty="0"/>
              <a:t>Someone who develops </a:t>
            </a:r>
            <a:r>
              <a:rPr kumimoji="1" lang="en" altLang="zh-CN" b="1" dirty="0">
                <a:solidFill>
                  <a:srgbClr val="FF0000"/>
                </a:solidFill>
              </a:rPr>
              <a:t>ideas</a:t>
            </a:r>
            <a:r>
              <a:rPr kumimoji="1" lang="en" altLang="zh-CN" dirty="0"/>
              <a:t> about the explanation for events (Cambridge Dictionary).</a:t>
            </a:r>
          </a:p>
          <a:p>
            <a:endParaRPr kumimoji="1" lang="en" altLang="zh-CN" dirty="0"/>
          </a:p>
          <a:p>
            <a:r>
              <a:rPr lang="en" altLang="zh-CN" dirty="0"/>
              <a:t>Theorists observe various phenomena and use reasoning to come up with practical ideas that </a:t>
            </a:r>
            <a:r>
              <a:rPr kumimoji="1" lang="en" altLang="zh-CN" b="1" dirty="0">
                <a:solidFill>
                  <a:srgbClr val="FF0000"/>
                </a:solidFill>
              </a:rPr>
              <a:t>should be proven</a:t>
            </a:r>
            <a:r>
              <a:rPr lang="en" altLang="zh-CN" dirty="0"/>
              <a:t>.</a:t>
            </a:r>
            <a:br>
              <a:rPr lang="en" altLang="zh-CN" dirty="0"/>
            </a:br>
            <a:endParaRPr lang="en" altLang="zh-CN" dirty="0"/>
          </a:p>
          <a:p>
            <a:r>
              <a:rPr lang="en-US" altLang="zh-CN" dirty="0"/>
              <a:t>T</a:t>
            </a:r>
            <a:r>
              <a:rPr lang="en" altLang="zh-CN" dirty="0"/>
              <a:t>he most famous theorist was albert Einstein who gave the theory of relativity.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562921-3465-A744-AE74-9EF9D86D3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00" y="2320752"/>
            <a:ext cx="4506067" cy="30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237F4-33AB-F041-A240-67830A2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Experimentalist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02922-B485-1544-8A0F-5A3F7126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488" y="1825625"/>
            <a:ext cx="646231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 person conducting scientific experiments.</a:t>
            </a:r>
          </a:p>
          <a:p>
            <a:endParaRPr kumimoji="1" lang="en-US" altLang="zh-CN" dirty="0"/>
          </a:p>
          <a:p>
            <a:r>
              <a:rPr lang="en" altLang="zh-CN" dirty="0"/>
              <a:t>Experiment is to test theories and to provide the basis for scientific knowledge.</a:t>
            </a:r>
            <a:endParaRPr lang="en" altLang="zh-CN" baseline="30000" dirty="0"/>
          </a:p>
          <a:p>
            <a:endParaRPr lang="en" altLang="zh-CN" dirty="0"/>
          </a:p>
          <a:p>
            <a:r>
              <a:rPr lang="en-US" altLang="zh-CN" dirty="0"/>
              <a:t>Experiment</a:t>
            </a:r>
            <a:r>
              <a:rPr lang="en" altLang="zh-CN" dirty="0"/>
              <a:t> can call for a new theory, either by showing that an accepted theory is incorrect, or by exhibiting a new phenomenon that is in need of explanation. 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2DCD34-67DC-054F-B271-EC72DFFDF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2" y="2198245"/>
            <a:ext cx="3786588" cy="31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3B20E3-A2CD-3A4A-B8E4-7EAFDD2A46E9}"/>
              </a:ext>
            </a:extLst>
          </p:cNvPr>
          <p:cNvSpPr txBox="1"/>
          <p:nvPr/>
        </p:nvSpPr>
        <p:spPr>
          <a:xfrm>
            <a:off x="1055783" y="1187712"/>
            <a:ext cx="1008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/>
              <a:t>Group Presentation</a:t>
            </a:r>
            <a:endParaRPr kumimoji="1" lang="zh-CN" altLang="en-US" sz="6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F61DC6-788A-0146-960F-44DBB306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89" y="2203375"/>
            <a:ext cx="6362140" cy="43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5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5401A-F50B-C440-982F-92DE289F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14" y="566737"/>
            <a:ext cx="11060017" cy="125888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The bending of starlight by the gravitational field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1BAC1-0FCA-C048-9BD0-87ABED37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270214" cy="4351338"/>
          </a:xfrm>
        </p:spPr>
        <p:txBody>
          <a:bodyPr/>
          <a:lstStyle/>
          <a:p>
            <a:r>
              <a:rPr kumimoji="1" lang="en-US" altLang="zh-CN" dirty="0"/>
              <a:t>Gravitational field</a:t>
            </a:r>
          </a:p>
          <a:p>
            <a:pPr lvl="1"/>
            <a:r>
              <a:rPr kumimoji="1" lang="en-US" altLang="zh-CN" dirty="0"/>
              <a:t>Used to explain the force or influence that a massive body, like an excessive star, extends into the space.</a:t>
            </a:r>
          </a:p>
          <a:p>
            <a:r>
              <a:rPr kumimoji="1" lang="en-US" altLang="zh-CN" dirty="0"/>
              <a:t>Einstein’s theory on gravitational field</a:t>
            </a:r>
          </a:p>
          <a:p>
            <a:pPr lvl="1"/>
            <a:r>
              <a:rPr kumimoji="1" lang="en-US" altLang="zh-CN" dirty="0"/>
              <a:t>It predicts that light is bent when it passes close to a massive body.</a:t>
            </a:r>
          </a:p>
          <a:p>
            <a:r>
              <a:rPr kumimoji="1" lang="en-US" altLang="zh-CN" dirty="0"/>
              <a:t>Sir Arthur Eddington verified this prediction</a:t>
            </a:r>
          </a:p>
          <a:p>
            <a:pPr lvl="1"/>
            <a:r>
              <a:rPr kumimoji="1" lang="en-US" altLang="zh-CN" dirty="0"/>
              <a:t>When he observed the bending of starlight by the Sun during a solar eclipse in 1919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D7697D-1F10-6745-897A-7F2C723FD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5" y="1656167"/>
            <a:ext cx="3780803" cy="5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1236</Words>
  <Application>Microsoft Macintosh PowerPoint</Application>
  <PresentationFormat>宽屏</PresentationFormat>
  <Paragraphs>104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等线</vt:lpstr>
      <vt:lpstr>Arial</vt:lpstr>
      <vt:lpstr>Office 主题​​</vt:lpstr>
      <vt:lpstr>PowerPoint 演示文稿</vt:lpstr>
      <vt:lpstr>Outline</vt:lpstr>
      <vt:lpstr>PowerPoint 演示文稿</vt:lpstr>
      <vt:lpstr>Physics</vt:lpstr>
      <vt:lpstr>Why do you think Einstein can succeed?</vt:lpstr>
      <vt:lpstr>Theorist </vt:lpstr>
      <vt:lpstr>Experimentalist </vt:lpstr>
      <vt:lpstr>PowerPoint 演示文稿</vt:lpstr>
      <vt:lpstr>The bending of starlight by the gravitational field</vt:lpstr>
      <vt:lpstr>The theory of Quantum Electrodynamics (QED)</vt:lpstr>
      <vt:lpstr>Theme of Text A</vt:lpstr>
      <vt:lpstr>Organization of Text A</vt:lpstr>
      <vt:lpstr>Translation practice</vt:lpstr>
      <vt:lpstr>Key Sentences</vt:lpstr>
      <vt:lpstr>Key Sentences</vt:lpstr>
      <vt:lpstr>Key Sentences</vt:lpstr>
      <vt:lpstr>Key Sentences</vt:lpstr>
      <vt:lpstr>Key Sentences</vt:lpstr>
      <vt:lpstr>Key Sentences</vt:lpstr>
      <vt:lpstr>Key Sentences</vt:lpstr>
      <vt:lpstr>Key Sentences</vt:lpstr>
      <vt:lpstr>Key Sentences</vt:lpstr>
      <vt:lpstr>Let’s do an experiment!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Jingya Li</cp:lastModifiedBy>
  <cp:revision>118</cp:revision>
  <dcterms:created xsi:type="dcterms:W3CDTF">2018-08-12T03:36:57Z</dcterms:created>
  <dcterms:modified xsi:type="dcterms:W3CDTF">2019-10-21T03:35:29Z</dcterms:modified>
</cp:coreProperties>
</file>