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94" r:id="rId3"/>
    <p:sldId id="317" r:id="rId4"/>
    <p:sldId id="318" r:id="rId5"/>
    <p:sldId id="306" r:id="rId6"/>
    <p:sldId id="343" r:id="rId7"/>
    <p:sldId id="328" r:id="rId8"/>
    <p:sldId id="329" r:id="rId9"/>
    <p:sldId id="330" r:id="rId10"/>
    <p:sldId id="331" r:id="rId11"/>
    <p:sldId id="319" r:id="rId12"/>
    <p:sldId id="332" r:id="rId13"/>
    <p:sldId id="333" r:id="rId14"/>
    <p:sldId id="325" r:id="rId15"/>
    <p:sldId id="326" r:id="rId16"/>
    <p:sldId id="327" r:id="rId17"/>
    <p:sldId id="335" r:id="rId18"/>
    <p:sldId id="321" r:id="rId19"/>
    <p:sldId id="297" r:id="rId20"/>
    <p:sldId id="324" r:id="rId21"/>
    <p:sldId id="322" r:id="rId22"/>
    <p:sldId id="320" r:id="rId23"/>
    <p:sldId id="336" r:id="rId24"/>
    <p:sldId id="33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0379"/>
  </p:normalViewPr>
  <p:slideViewPr>
    <p:cSldViewPr snapToGrid="0" showGuides="1">
      <p:cViewPr varScale="1">
        <p:scale>
          <a:sx n="116" d="100"/>
          <a:sy n="116" d="100"/>
        </p:scale>
        <p:origin x="4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A0D2D-3F5E-814C-80C7-E13F061E1002}" type="doc">
      <dgm:prSet loTypeId="urn:microsoft.com/office/officeart/2005/8/layout/list1" loCatId="" qsTypeId="urn:microsoft.com/office/officeart/2005/8/quickstyle/3d3" qsCatId="3D" csTypeId="urn:microsoft.com/office/officeart/2005/8/colors/colorful1" csCatId="colorful" phldr="1"/>
      <dgm:spPr/>
      <dgm:t>
        <a:bodyPr/>
        <a:lstStyle/>
        <a:p>
          <a:endParaRPr lang="en-US"/>
        </a:p>
      </dgm:t>
    </dgm:pt>
    <dgm:pt modelId="{1A2398CF-1CB4-494A-B83E-337883410514}">
      <dgm:prSet phldrT="[Text]"/>
      <dgm:spPr/>
      <dgm:t>
        <a:bodyPr/>
        <a:lstStyle/>
        <a:p>
          <a:r>
            <a:rPr lang="en-US" dirty="0"/>
            <a:t>Exercises for Reading Text A</a:t>
          </a:r>
        </a:p>
      </dgm:t>
    </dgm:pt>
    <dgm:pt modelId="{544A2ABC-5A14-664F-AC37-96454E4865DF}" type="parTrans" cxnId="{6AB7EE26-79C4-E449-9D3A-155E504F998B}">
      <dgm:prSet/>
      <dgm:spPr/>
      <dgm:t>
        <a:bodyPr/>
        <a:lstStyle/>
        <a:p>
          <a:endParaRPr lang="en-US"/>
        </a:p>
      </dgm:t>
    </dgm:pt>
    <dgm:pt modelId="{E2A30822-B981-944A-810B-515C53770CE5}" type="sibTrans" cxnId="{6AB7EE26-79C4-E449-9D3A-155E504F998B}">
      <dgm:prSet/>
      <dgm:spPr/>
      <dgm:t>
        <a:bodyPr/>
        <a:lstStyle/>
        <a:p>
          <a:endParaRPr lang="en-US"/>
        </a:p>
      </dgm:t>
    </dgm:pt>
    <dgm:pt modelId="{E8BFBDA5-77E8-494C-9AD1-49FC2747EFA3}">
      <dgm:prSet phldrT="[Text]"/>
      <dgm:spPr/>
      <dgm:t>
        <a:bodyPr/>
        <a:lstStyle/>
        <a:p>
          <a:r>
            <a:rPr lang="en-US" dirty="0"/>
            <a:t>Group Presentation</a:t>
          </a:r>
        </a:p>
      </dgm:t>
    </dgm:pt>
    <dgm:pt modelId="{D219D652-992D-244E-9C5C-BE89FF4BE512}" type="parTrans" cxnId="{9992B3F7-16BD-6C48-A543-9A67DE91D386}">
      <dgm:prSet/>
      <dgm:spPr/>
      <dgm:t>
        <a:bodyPr/>
        <a:lstStyle/>
        <a:p>
          <a:endParaRPr lang="en-US"/>
        </a:p>
      </dgm:t>
    </dgm:pt>
    <dgm:pt modelId="{98932B29-20D5-594C-AFF2-2D9EB1C869DF}" type="sibTrans" cxnId="{9992B3F7-16BD-6C48-A543-9A67DE91D386}">
      <dgm:prSet/>
      <dgm:spPr/>
      <dgm:t>
        <a:bodyPr/>
        <a:lstStyle/>
        <a:p>
          <a:endParaRPr lang="en-US"/>
        </a:p>
      </dgm:t>
    </dgm:pt>
    <dgm:pt modelId="{52E8319A-D53A-B140-B918-FEB4BB1091EE}">
      <dgm:prSet phldrT="[Text]"/>
      <dgm:spPr/>
      <dgm:t>
        <a:bodyPr/>
        <a:lstStyle/>
        <a:p>
          <a:r>
            <a:rPr lang="en-US" dirty="0"/>
            <a:t>Academic Reading Skills</a:t>
          </a:r>
        </a:p>
      </dgm:t>
    </dgm:pt>
    <dgm:pt modelId="{3A908189-BBDB-E14A-A20F-68B813EB4A19}" type="parTrans" cxnId="{44AC0A6D-4B4E-FC4F-BAD2-8E3D4331F705}">
      <dgm:prSet/>
      <dgm:spPr/>
      <dgm:t>
        <a:bodyPr/>
        <a:lstStyle/>
        <a:p>
          <a:endParaRPr lang="en-US"/>
        </a:p>
      </dgm:t>
    </dgm:pt>
    <dgm:pt modelId="{FF04FE2C-E24B-2D4C-ADDC-FBD94B1C994A}" type="sibTrans" cxnId="{44AC0A6D-4B4E-FC4F-BAD2-8E3D4331F705}">
      <dgm:prSet/>
      <dgm:spPr/>
      <dgm:t>
        <a:bodyPr/>
        <a:lstStyle/>
        <a:p>
          <a:endParaRPr lang="en-US"/>
        </a:p>
      </dgm:t>
    </dgm:pt>
    <dgm:pt modelId="{9C9673BF-20E6-C147-A4F6-4E5BA1275C31}">
      <dgm:prSet phldrT="[Text]"/>
      <dgm:spPr/>
      <dgm:t>
        <a:bodyPr/>
        <a:lstStyle/>
        <a:p>
          <a:r>
            <a:rPr lang="en-US" dirty="0"/>
            <a:t>Exercises</a:t>
          </a:r>
        </a:p>
      </dgm:t>
    </dgm:pt>
    <dgm:pt modelId="{A3C64E63-50FC-A74F-B865-30C21FC0BBE4}" type="parTrans" cxnId="{59E36155-CEA2-7840-AB2E-D34C0E0DE54A}">
      <dgm:prSet/>
      <dgm:spPr/>
      <dgm:t>
        <a:bodyPr/>
        <a:lstStyle/>
        <a:p>
          <a:endParaRPr lang="en-US"/>
        </a:p>
      </dgm:t>
    </dgm:pt>
    <dgm:pt modelId="{835D3BF2-3CCA-B74F-922A-78E234F91981}" type="sibTrans" cxnId="{59E36155-CEA2-7840-AB2E-D34C0E0DE54A}">
      <dgm:prSet/>
      <dgm:spPr/>
      <dgm:t>
        <a:bodyPr/>
        <a:lstStyle/>
        <a:p>
          <a:endParaRPr lang="en-US"/>
        </a:p>
      </dgm:t>
    </dgm:pt>
    <dgm:pt modelId="{63B13DD8-2D75-8343-A43C-7EEDD36A4DB7}" type="pres">
      <dgm:prSet presAssocID="{B20A0D2D-3F5E-814C-80C7-E13F061E1002}" presName="linear" presStyleCnt="0">
        <dgm:presLayoutVars>
          <dgm:dir/>
          <dgm:animLvl val="lvl"/>
          <dgm:resizeHandles val="exact"/>
        </dgm:presLayoutVars>
      </dgm:prSet>
      <dgm:spPr/>
    </dgm:pt>
    <dgm:pt modelId="{2F701BC0-21A7-BF4B-B29D-B608DE652905}" type="pres">
      <dgm:prSet presAssocID="{1A2398CF-1CB4-494A-B83E-337883410514}" presName="parentLin" presStyleCnt="0"/>
      <dgm:spPr/>
    </dgm:pt>
    <dgm:pt modelId="{8635A2A5-E018-8247-B790-88379ABFAE77}" type="pres">
      <dgm:prSet presAssocID="{1A2398CF-1CB4-494A-B83E-337883410514}" presName="parentLeftMargin" presStyleLbl="node1" presStyleIdx="0" presStyleCnt="4"/>
      <dgm:spPr/>
    </dgm:pt>
    <dgm:pt modelId="{8A1B3639-FFF3-814F-8D59-F57E4EB4B43F}" type="pres">
      <dgm:prSet presAssocID="{1A2398CF-1CB4-494A-B83E-337883410514}" presName="parentText" presStyleLbl="node1" presStyleIdx="0" presStyleCnt="4">
        <dgm:presLayoutVars>
          <dgm:chMax val="0"/>
          <dgm:bulletEnabled val="1"/>
        </dgm:presLayoutVars>
      </dgm:prSet>
      <dgm:spPr/>
    </dgm:pt>
    <dgm:pt modelId="{805D0B83-9E8F-014C-B1EC-388F505B76E9}" type="pres">
      <dgm:prSet presAssocID="{1A2398CF-1CB4-494A-B83E-337883410514}" presName="negativeSpace" presStyleCnt="0"/>
      <dgm:spPr/>
    </dgm:pt>
    <dgm:pt modelId="{90BA48D1-96E4-1249-AB29-D0C352EA105A}" type="pres">
      <dgm:prSet presAssocID="{1A2398CF-1CB4-494A-B83E-337883410514}" presName="childText" presStyleLbl="conFgAcc1" presStyleIdx="0" presStyleCnt="4">
        <dgm:presLayoutVars>
          <dgm:bulletEnabled val="1"/>
        </dgm:presLayoutVars>
      </dgm:prSet>
      <dgm:spPr/>
    </dgm:pt>
    <dgm:pt modelId="{CA3BF5C3-05DC-DA48-B7B7-A4B7BAE3E9AE}" type="pres">
      <dgm:prSet presAssocID="{E2A30822-B981-944A-810B-515C53770CE5}" presName="spaceBetweenRectangles" presStyleCnt="0"/>
      <dgm:spPr/>
    </dgm:pt>
    <dgm:pt modelId="{93BF8529-2BA0-D949-AA93-95CB7D84E3A9}" type="pres">
      <dgm:prSet presAssocID="{E8BFBDA5-77E8-494C-9AD1-49FC2747EFA3}" presName="parentLin" presStyleCnt="0"/>
      <dgm:spPr/>
    </dgm:pt>
    <dgm:pt modelId="{B3E93F60-BD3B-C642-ACF2-02F6695111BA}" type="pres">
      <dgm:prSet presAssocID="{E8BFBDA5-77E8-494C-9AD1-49FC2747EFA3}" presName="parentLeftMargin" presStyleLbl="node1" presStyleIdx="0" presStyleCnt="4"/>
      <dgm:spPr/>
    </dgm:pt>
    <dgm:pt modelId="{3135DFA6-A4A6-9943-8398-CB697BE12D33}" type="pres">
      <dgm:prSet presAssocID="{E8BFBDA5-77E8-494C-9AD1-49FC2747EFA3}" presName="parentText" presStyleLbl="node1" presStyleIdx="1" presStyleCnt="4">
        <dgm:presLayoutVars>
          <dgm:chMax val="0"/>
          <dgm:bulletEnabled val="1"/>
        </dgm:presLayoutVars>
      </dgm:prSet>
      <dgm:spPr/>
    </dgm:pt>
    <dgm:pt modelId="{A1B69BD4-375C-4C4C-A488-273C357ADA72}" type="pres">
      <dgm:prSet presAssocID="{E8BFBDA5-77E8-494C-9AD1-49FC2747EFA3}" presName="negativeSpace" presStyleCnt="0"/>
      <dgm:spPr/>
    </dgm:pt>
    <dgm:pt modelId="{5A2520F9-034E-364C-B127-6F12FDEE0860}" type="pres">
      <dgm:prSet presAssocID="{E8BFBDA5-77E8-494C-9AD1-49FC2747EFA3}" presName="childText" presStyleLbl="conFgAcc1" presStyleIdx="1" presStyleCnt="4">
        <dgm:presLayoutVars>
          <dgm:bulletEnabled val="1"/>
        </dgm:presLayoutVars>
      </dgm:prSet>
      <dgm:spPr/>
    </dgm:pt>
    <dgm:pt modelId="{14EF5998-34C2-0242-A30B-C6F2B2658AA8}" type="pres">
      <dgm:prSet presAssocID="{98932B29-20D5-594C-AFF2-2D9EB1C869DF}" presName="spaceBetweenRectangles" presStyleCnt="0"/>
      <dgm:spPr/>
    </dgm:pt>
    <dgm:pt modelId="{BAA91FE3-6109-F446-A060-5885EC6EFE31}" type="pres">
      <dgm:prSet presAssocID="{52E8319A-D53A-B140-B918-FEB4BB1091EE}" presName="parentLin" presStyleCnt="0"/>
      <dgm:spPr/>
    </dgm:pt>
    <dgm:pt modelId="{EA8DF561-E3CE-B246-81BB-E55D3977177F}" type="pres">
      <dgm:prSet presAssocID="{52E8319A-D53A-B140-B918-FEB4BB1091EE}" presName="parentLeftMargin" presStyleLbl="node1" presStyleIdx="1" presStyleCnt="4"/>
      <dgm:spPr/>
    </dgm:pt>
    <dgm:pt modelId="{CEB23513-4015-9B4E-80EF-8B5F8E9B5178}" type="pres">
      <dgm:prSet presAssocID="{52E8319A-D53A-B140-B918-FEB4BB1091EE}" presName="parentText" presStyleLbl="node1" presStyleIdx="2" presStyleCnt="4">
        <dgm:presLayoutVars>
          <dgm:chMax val="0"/>
          <dgm:bulletEnabled val="1"/>
        </dgm:presLayoutVars>
      </dgm:prSet>
      <dgm:spPr/>
    </dgm:pt>
    <dgm:pt modelId="{B8641384-C455-314D-9A5C-03C041B1FBA2}" type="pres">
      <dgm:prSet presAssocID="{52E8319A-D53A-B140-B918-FEB4BB1091EE}" presName="negativeSpace" presStyleCnt="0"/>
      <dgm:spPr/>
    </dgm:pt>
    <dgm:pt modelId="{EAF527D9-F0EA-0344-B572-53465A2EBCFF}" type="pres">
      <dgm:prSet presAssocID="{52E8319A-D53A-B140-B918-FEB4BB1091EE}" presName="childText" presStyleLbl="conFgAcc1" presStyleIdx="2" presStyleCnt="4">
        <dgm:presLayoutVars>
          <dgm:bulletEnabled val="1"/>
        </dgm:presLayoutVars>
      </dgm:prSet>
      <dgm:spPr/>
    </dgm:pt>
    <dgm:pt modelId="{81A1CFF9-C15C-C441-A3EB-93C24E092A7F}" type="pres">
      <dgm:prSet presAssocID="{FF04FE2C-E24B-2D4C-ADDC-FBD94B1C994A}" presName="spaceBetweenRectangles" presStyleCnt="0"/>
      <dgm:spPr/>
    </dgm:pt>
    <dgm:pt modelId="{7C22F225-FD4E-6F4C-972F-9305F1783B3F}" type="pres">
      <dgm:prSet presAssocID="{9C9673BF-20E6-C147-A4F6-4E5BA1275C31}" presName="parentLin" presStyleCnt="0"/>
      <dgm:spPr/>
    </dgm:pt>
    <dgm:pt modelId="{3D2A9460-8479-2040-B58D-46D618EAB6F4}" type="pres">
      <dgm:prSet presAssocID="{9C9673BF-20E6-C147-A4F6-4E5BA1275C31}" presName="parentLeftMargin" presStyleLbl="node1" presStyleIdx="2" presStyleCnt="4"/>
      <dgm:spPr/>
    </dgm:pt>
    <dgm:pt modelId="{03C17972-E217-344B-8BC0-75DED141AD00}" type="pres">
      <dgm:prSet presAssocID="{9C9673BF-20E6-C147-A4F6-4E5BA1275C31}" presName="parentText" presStyleLbl="node1" presStyleIdx="3" presStyleCnt="4">
        <dgm:presLayoutVars>
          <dgm:chMax val="0"/>
          <dgm:bulletEnabled val="1"/>
        </dgm:presLayoutVars>
      </dgm:prSet>
      <dgm:spPr/>
    </dgm:pt>
    <dgm:pt modelId="{0090A759-279B-9C4D-B793-86B3D658E6C0}" type="pres">
      <dgm:prSet presAssocID="{9C9673BF-20E6-C147-A4F6-4E5BA1275C31}" presName="negativeSpace" presStyleCnt="0"/>
      <dgm:spPr/>
    </dgm:pt>
    <dgm:pt modelId="{18897DEE-3664-984C-BF89-F23E37E6547E}" type="pres">
      <dgm:prSet presAssocID="{9C9673BF-20E6-C147-A4F6-4E5BA1275C31}" presName="childText" presStyleLbl="conFgAcc1" presStyleIdx="3" presStyleCnt="4">
        <dgm:presLayoutVars>
          <dgm:bulletEnabled val="1"/>
        </dgm:presLayoutVars>
      </dgm:prSet>
      <dgm:spPr/>
    </dgm:pt>
  </dgm:ptLst>
  <dgm:cxnLst>
    <dgm:cxn modelId="{9FA33A13-DAFF-D340-BB82-02A64DC7A974}" type="presOf" srcId="{E8BFBDA5-77E8-494C-9AD1-49FC2747EFA3}" destId="{B3E93F60-BD3B-C642-ACF2-02F6695111BA}" srcOrd="0" destOrd="0" presId="urn:microsoft.com/office/officeart/2005/8/layout/list1"/>
    <dgm:cxn modelId="{B3DEB220-3DA8-6645-85D7-DEF26F73B37A}" type="presOf" srcId="{1A2398CF-1CB4-494A-B83E-337883410514}" destId="{8635A2A5-E018-8247-B790-88379ABFAE77}" srcOrd="0" destOrd="0" presId="urn:microsoft.com/office/officeart/2005/8/layout/list1"/>
    <dgm:cxn modelId="{6AB7EE26-79C4-E449-9D3A-155E504F998B}" srcId="{B20A0D2D-3F5E-814C-80C7-E13F061E1002}" destId="{1A2398CF-1CB4-494A-B83E-337883410514}" srcOrd="0" destOrd="0" parTransId="{544A2ABC-5A14-664F-AC37-96454E4865DF}" sibTransId="{E2A30822-B981-944A-810B-515C53770CE5}"/>
    <dgm:cxn modelId="{52C6552F-7938-2E4D-BB6A-2E4F1D307932}" type="presOf" srcId="{52E8319A-D53A-B140-B918-FEB4BB1091EE}" destId="{CEB23513-4015-9B4E-80EF-8B5F8E9B5178}" srcOrd="1" destOrd="0" presId="urn:microsoft.com/office/officeart/2005/8/layout/list1"/>
    <dgm:cxn modelId="{59E36155-CEA2-7840-AB2E-D34C0E0DE54A}" srcId="{B20A0D2D-3F5E-814C-80C7-E13F061E1002}" destId="{9C9673BF-20E6-C147-A4F6-4E5BA1275C31}" srcOrd="3" destOrd="0" parTransId="{A3C64E63-50FC-A74F-B865-30C21FC0BBE4}" sibTransId="{835D3BF2-3CCA-B74F-922A-78E234F91981}"/>
    <dgm:cxn modelId="{44AC0A6D-4B4E-FC4F-BAD2-8E3D4331F705}" srcId="{B20A0D2D-3F5E-814C-80C7-E13F061E1002}" destId="{52E8319A-D53A-B140-B918-FEB4BB1091EE}" srcOrd="2" destOrd="0" parTransId="{3A908189-BBDB-E14A-A20F-68B813EB4A19}" sibTransId="{FF04FE2C-E24B-2D4C-ADDC-FBD94B1C994A}"/>
    <dgm:cxn modelId="{21006471-8569-DF45-B6AC-DFCBB200E67A}" type="presOf" srcId="{E8BFBDA5-77E8-494C-9AD1-49FC2747EFA3}" destId="{3135DFA6-A4A6-9943-8398-CB697BE12D33}" srcOrd="1" destOrd="0" presId="urn:microsoft.com/office/officeart/2005/8/layout/list1"/>
    <dgm:cxn modelId="{07E88577-815F-D44D-89FC-7D11E57097F2}" type="presOf" srcId="{9C9673BF-20E6-C147-A4F6-4E5BA1275C31}" destId="{3D2A9460-8479-2040-B58D-46D618EAB6F4}" srcOrd="0" destOrd="0" presId="urn:microsoft.com/office/officeart/2005/8/layout/list1"/>
    <dgm:cxn modelId="{9B7C7CAC-2041-CC43-8A48-2C81A279E91C}" type="presOf" srcId="{9C9673BF-20E6-C147-A4F6-4E5BA1275C31}" destId="{03C17972-E217-344B-8BC0-75DED141AD00}" srcOrd="1" destOrd="0" presId="urn:microsoft.com/office/officeart/2005/8/layout/list1"/>
    <dgm:cxn modelId="{69E8D6C0-558A-5043-8C94-7FF0C7F62D80}" type="presOf" srcId="{B20A0D2D-3F5E-814C-80C7-E13F061E1002}" destId="{63B13DD8-2D75-8343-A43C-7EEDD36A4DB7}" srcOrd="0" destOrd="0" presId="urn:microsoft.com/office/officeart/2005/8/layout/list1"/>
    <dgm:cxn modelId="{BADD8BDB-0462-B441-B268-6CE7BEF3A35A}" type="presOf" srcId="{1A2398CF-1CB4-494A-B83E-337883410514}" destId="{8A1B3639-FFF3-814F-8D59-F57E4EB4B43F}" srcOrd="1" destOrd="0" presId="urn:microsoft.com/office/officeart/2005/8/layout/list1"/>
    <dgm:cxn modelId="{583185F5-240F-F74B-AE24-BFA63332F206}" type="presOf" srcId="{52E8319A-D53A-B140-B918-FEB4BB1091EE}" destId="{EA8DF561-E3CE-B246-81BB-E55D3977177F}" srcOrd="0" destOrd="0" presId="urn:microsoft.com/office/officeart/2005/8/layout/list1"/>
    <dgm:cxn modelId="{9992B3F7-16BD-6C48-A543-9A67DE91D386}" srcId="{B20A0D2D-3F5E-814C-80C7-E13F061E1002}" destId="{E8BFBDA5-77E8-494C-9AD1-49FC2747EFA3}" srcOrd="1" destOrd="0" parTransId="{D219D652-992D-244E-9C5C-BE89FF4BE512}" sibTransId="{98932B29-20D5-594C-AFF2-2D9EB1C869DF}"/>
    <dgm:cxn modelId="{294BDA04-461E-4444-A3D1-6DFEF8AB1EEF}" type="presParOf" srcId="{63B13DD8-2D75-8343-A43C-7EEDD36A4DB7}" destId="{2F701BC0-21A7-BF4B-B29D-B608DE652905}" srcOrd="0" destOrd="0" presId="urn:microsoft.com/office/officeart/2005/8/layout/list1"/>
    <dgm:cxn modelId="{7E78BF2C-6B49-144C-9376-F27D197C2175}" type="presParOf" srcId="{2F701BC0-21A7-BF4B-B29D-B608DE652905}" destId="{8635A2A5-E018-8247-B790-88379ABFAE77}" srcOrd="0" destOrd="0" presId="urn:microsoft.com/office/officeart/2005/8/layout/list1"/>
    <dgm:cxn modelId="{DF415DDD-B0D5-394B-8413-54C92F416C22}" type="presParOf" srcId="{2F701BC0-21A7-BF4B-B29D-B608DE652905}" destId="{8A1B3639-FFF3-814F-8D59-F57E4EB4B43F}" srcOrd="1" destOrd="0" presId="urn:microsoft.com/office/officeart/2005/8/layout/list1"/>
    <dgm:cxn modelId="{40DC3792-6A47-F744-90C9-D601ED2FBAD6}" type="presParOf" srcId="{63B13DD8-2D75-8343-A43C-7EEDD36A4DB7}" destId="{805D0B83-9E8F-014C-B1EC-388F505B76E9}" srcOrd="1" destOrd="0" presId="urn:microsoft.com/office/officeart/2005/8/layout/list1"/>
    <dgm:cxn modelId="{B18F1F5E-0623-7D41-B22A-2D5E197B95D7}" type="presParOf" srcId="{63B13DD8-2D75-8343-A43C-7EEDD36A4DB7}" destId="{90BA48D1-96E4-1249-AB29-D0C352EA105A}" srcOrd="2" destOrd="0" presId="urn:microsoft.com/office/officeart/2005/8/layout/list1"/>
    <dgm:cxn modelId="{BC056B2B-EB4F-CD40-BC5C-1A8F6FA18880}" type="presParOf" srcId="{63B13DD8-2D75-8343-A43C-7EEDD36A4DB7}" destId="{CA3BF5C3-05DC-DA48-B7B7-A4B7BAE3E9AE}" srcOrd="3" destOrd="0" presId="urn:microsoft.com/office/officeart/2005/8/layout/list1"/>
    <dgm:cxn modelId="{0DB719C5-8051-1043-8373-A3A138CA5F8A}" type="presParOf" srcId="{63B13DD8-2D75-8343-A43C-7EEDD36A4DB7}" destId="{93BF8529-2BA0-D949-AA93-95CB7D84E3A9}" srcOrd="4" destOrd="0" presId="urn:microsoft.com/office/officeart/2005/8/layout/list1"/>
    <dgm:cxn modelId="{1E1E5394-289E-3C4E-8E32-5C9058EF32D7}" type="presParOf" srcId="{93BF8529-2BA0-D949-AA93-95CB7D84E3A9}" destId="{B3E93F60-BD3B-C642-ACF2-02F6695111BA}" srcOrd="0" destOrd="0" presId="urn:microsoft.com/office/officeart/2005/8/layout/list1"/>
    <dgm:cxn modelId="{99B8DE67-809B-E848-9B73-B8617F30513E}" type="presParOf" srcId="{93BF8529-2BA0-D949-AA93-95CB7D84E3A9}" destId="{3135DFA6-A4A6-9943-8398-CB697BE12D33}" srcOrd="1" destOrd="0" presId="urn:microsoft.com/office/officeart/2005/8/layout/list1"/>
    <dgm:cxn modelId="{3A906267-A99D-9445-9F18-C0C75148592E}" type="presParOf" srcId="{63B13DD8-2D75-8343-A43C-7EEDD36A4DB7}" destId="{A1B69BD4-375C-4C4C-A488-273C357ADA72}" srcOrd="5" destOrd="0" presId="urn:microsoft.com/office/officeart/2005/8/layout/list1"/>
    <dgm:cxn modelId="{6FADCEC6-529C-5C43-AACB-39891C85015A}" type="presParOf" srcId="{63B13DD8-2D75-8343-A43C-7EEDD36A4DB7}" destId="{5A2520F9-034E-364C-B127-6F12FDEE0860}" srcOrd="6" destOrd="0" presId="urn:microsoft.com/office/officeart/2005/8/layout/list1"/>
    <dgm:cxn modelId="{10DF88BA-9D6B-E447-B1FD-9803A4DC448B}" type="presParOf" srcId="{63B13DD8-2D75-8343-A43C-7EEDD36A4DB7}" destId="{14EF5998-34C2-0242-A30B-C6F2B2658AA8}" srcOrd="7" destOrd="0" presId="urn:microsoft.com/office/officeart/2005/8/layout/list1"/>
    <dgm:cxn modelId="{B6AC0A89-9AE1-5145-AB8A-DCF6E8BA0FD4}" type="presParOf" srcId="{63B13DD8-2D75-8343-A43C-7EEDD36A4DB7}" destId="{BAA91FE3-6109-F446-A060-5885EC6EFE31}" srcOrd="8" destOrd="0" presId="urn:microsoft.com/office/officeart/2005/8/layout/list1"/>
    <dgm:cxn modelId="{622C929C-ADFA-5845-AE6C-72CB89D0E92C}" type="presParOf" srcId="{BAA91FE3-6109-F446-A060-5885EC6EFE31}" destId="{EA8DF561-E3CE-B246-81BB-E55D3977177F}" srcOrd="0" destOrd="0" presId="urn:microsoft.com/office/officeart/2005/8/layout/list1"/>
    <dgm:cxn modelId="{0674D393-3582-AE4D-B3EA-929EFCD6FA85}" type="presParOf" srcId="{BAA91FE3-6109-F446-A060-5885EC6EFE31}" destId="{CEB23513-4015-9B4E-80EF-8B5F8E9B5178}" srcOrd="1" destOrd="0" presId="urn:microsoft.com/office/officeart/2005/8/layout/list1"/>
    <dgm:cxn modelId="{1C264920-8296-1B4C-BE75-96F695748685}" type="presParOf" srcId="{63B13DD8-2D75-8343-A43C-7EEDD36A4DB7}" destId="{B8641384-C455-314D-9A5C-03C041B1FBA2}" srcOrd="9" destOrd="0" presId="urn:microsoft.com/office/officeart/2005/8/layout/list1"/>
    <dgm:cxn modelId="{8AF159D2-3D8E-FD41-9EC2-1EA8ADD9A5CB}" type="presParOf" srcId="{63B13DD8-2D75-8343-A43C-7EEDD36A4DB7}" destId="{EAF527D9-F0EA-0344-B572-53465A2EBCFF}" srcOrd="10" destOrd="0" presId="urn:microsoft.com/office/officeart/2005/8/layout/list1"/>
    <dgm:cxn modelId="{B5F3A962-B03C-B844-903C-DA281A3FE12A}" type="presParOf" srcId="{63B13DD8-2D75-8343-A43C-7EEDD36A4DB7}" destId="{81A1CFF9-C15C-C441-A3EB-93C24E092A7F}" srcOrd="11" destOrd="0" presId="urn:microsoft.com/office/officeart/2005/8/layout/list1"/>
    <dgm:cxn modelId="{306204C7-D50A-E94B-B0E0-E5629B0D7B3F}" type="presParOf" srcId="{63B13DD8-2D75-8343-A43C-7EEDD36A4DB7}" destId="{7C22F225-FD4E-6F4C-972F-9305F1783B3F}" srcOrd="12" destOrd="0" presId="urn:microsoft.com/office/officeart/2005/8/layout/list1"/>
    <dgm:cxn modelId="{71D35623-314C-3341-966B-F2ACBCF3E6A0}" type="presParOf" srcId="{7C22F225-FD4E-6F4C-972F-9305F1783B3F}" destId="{3D2A9460-8479-2040-B58D-46D618EAB6F4}" srcOrd="0" destOrd="0" presId="urn:microsoft.com/office/officeart/2005/8/layout/list1"/>
    <dgm:cxn modelId="{4B878EC0-6167-C642-B63E-D8660E5A84C8}" type="presParOf" srcId="{7C22F225-FD4E-6F4C-972F-9305F1783B3F}" destId="{03C17972-E217-344B-8BC0-75DED141AD00}" srcOrd="1" destOrd="0" presId="urn:microsoft.com/office/officeart/2005/8/layout/list1"/>
    <dgm:cxn modelId="{4D2D77BA-66A5-C44C-A920-B65C10D91C74}" type="presParOf" srcId="{63B13DD8-2D75-8343-A43C-7EEDD36A4DB7}" destId="{0090A759-279B-9C4D-B793-86B3D658E6C0}" srcOrd="13" destOrd="0" presId="urn:microsoft.com/office/officeart/2005/8/layout/list1"/>
    <dgm:cxn modelId="{CDB03BF3-E6A6-B149-860D-69F1138C92DA}" type="presParOf" srcId="{63B13DD8-2D75-8343-A43C-7EEDD36A4DB7}" destId="{18897DEE-3664-984C-BF89-F23E37E6547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48D1-96E4-1249-AB29-D0C352EA105A}">
      <dsp:nvSpPr>
        <dsp:cNvPr id="0" name=""/>
        <dsp:cNvSpPr/>
      </dsp:nvSpPr>
      <dsp:spPr>
        <a:xfrm>
          <a:off x="0" y="369625"/>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A1B3639-FFF3-814F-8D59-F57E4EB4B43F}">
      <dsp:nvSpPr>
        <dsp:cNvPr id="0" name=""/>
        <dsp:cNvSpPr/>
      </dsp:nvSpPr>
      <dsp:spPr>
        <a:xfrm>
          <a:off x="319864" y="44905"/>
          <a:ext cx="4478107" cy="6494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Exercises for Reading Text A</a:t>
          </a:r>
        </a:p>
      </dsp:txBody>
      <dsp:txXfrm>
        <a:off x="351567" y="76608"/>
        <a:ext cx="4414701" cy="586034"/>
      </dsp:txXfrm>
    </dsp:sp>
    <dsp:sp modelId="{5A2520F9-034E-364C-B127-6F12FDEE0860}">
      <dsp:nvSpPr>
        <dsp:cNvPr id="0" name=""/>
        <dsp:cNvSpPr/>
      </dsp:nvSpPr>
      <dsp:spPr>
        <a:xfrm>
          <a:off x="0" y="1367545"/>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135DFA6-A4A6-9943-8398-CB697BE12D33}">
      <dsp:nvSpPr>
        <dsp:cNvPr id="0" name=""/>
        <dsp:cNvSpPr/>
      </dsp:nvSpPr>
      <dsp:spPr>
        <a:xfrm>
          <a:off x="319864" y="1042825"/>
          <a:ext cx="4478107" cy="64944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Group Presentation</a:t>
          </a:r>
        </a:p>
      </dsp:txBody>
      <dsp:txXfrm>
        <a:off x="351567" y="1074528"/>
        <a:ext cx="4414701" cy="586034"/>
      </dsp:txXfrm>
    </dsp:sp>
    <dsp:sp modelId="{EAF527D9-F0EA-0344-B572-53465A2EBCFF}">
      <dsp:nvSpPr>
        <dsp:cNvPr id="0" name=""/>
        <dsp:cNvSpPr/>
      </dsp:nvSpPr>
      <dsp:spPr>
        <a:xfrm>
          <a:off x="0" y="2365466"/>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EB23513-4015-9B4E-80EF-8B5F8E9B5178}">
      <dsp:nvSpPr>
        <dsp:cNvPr id="0" name=""/>
        <dsp:cNvSpPr/>
      </dsp:nvSpPr>
      <dsp:spPr>
        <a:xfrm>
          <a:off x="319864" y="2040745"/>
          <a:ext cx="4478107" cy="64944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Academic Reading Skills</a:t>
          </a:r>
        </a:p>
      </dsp:txBody>
      <dsp:txXfrm>
        <a:off x="351567" y="2072448"/>
        <a:ext cx="4414701" cy="586034"/>
      </dsp:txXfrm>
    </dsp:sp>
    <dsp:sp modelId="{18897DEE-3664-984C-BF89-F23E37E6547E}">
      <dsp:nvSpPr>
        <dsp:cNvPr id="0" name=""/>
        <dsp:cNvSpPr/>
      </dsp:nvSpPr>
      <dsp:spPr>
        <a:xfrm>
          <a:off x="0" y="3363386"/>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3C17972-E217-344B-8BC0-75DED141AD00}">
      <dsp:nvSpPr>
        <dsp:cNvPr id="0" name=""/>
        <dsp:cNvSpPr/>
      </dsp:nvSpPr>
      <dsp:spPr>
        <a:xfrm>
          <a:off x="319864" y="3038666"/>
          <a:ext cx="4478107" cy="64944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Exercises</a:t>
          </a:r>
        </a:p>
      </dsp:txBody>
      <dsp:txXfrm>
        <a:off x="351567" y="3070369"/>
        <a:ext cx="441470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2019/10/25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A7E4B67-FCD3-4532-BCA6-DE877EA71825}" type="slidenum">
              <a:rPr lang="zh-CN" altLang="en-US" smtClean="0"/>
              <a:t>8</a:t>
            </a:fld>
            <a:endParaRPr lang="zh-CN" altLang="en-US"/>
          </a:p>
        </p:txBody>
      </p:sp>
    </p:spTree>
    <p:extLst>
      <p:ext uri="{BB962C8B-B14F-4D97-AF65-F5344CB8AC3E}">
        <p14:creationId xmlns:p14="http://schemas.microsoft.com/office/powerpoint/2010/main" val="3589682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2019/10/25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r>
              <a:rPr lang="en-US" altLang="zh-CN" b="1" dirty="0"/>
              <a:t>JINGYA LI</a:t>
            </a:r>
            <a:endParaRPr lang="zh-CN" altLang="en-US" b="1" dirty="0"/>
          </a:p>
        </p:txBody>
      </p:sp>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solidFill>
                </a:rPr>
                <a:t>Week 7</a:t>
              </a:r>
              <a:endParaRPr lang="zh-CN" altLang="en-US" sz="4800" b="1" dirty="0">
                <a:solidFill>
                  <a:schemeClr val="tx1"/>
                </a:solidFill>
              </a:endParaRP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CA141-012C-F045-A184-39F2261EAF0A}"/>
              </a:ext>
            </a:extLst>
          </p:cNvPr>
          <p:cNvSpPr>
            <a:spLocks noGrp="1"/>
          </p:cNvSpPr>
          <p:nvPr>
            <p:ph type="title"/>
          </p:nvPr>
        </p:nvSpPr>
        <p:spPr/>
        <p:txBody>
          <a:bodyPr/>
          <a:lstStyle/>
          <a:p>
            <a:r>
              <a:rPr kumimoji="1" lang="en-US" altLang="zh-CN" dirty="0"/>
              <a:t>Differentiating facts and opinions</a:t>
            </a:r>
            <a:endParaRPr kumimoji="1" lang="zh-CN" altLang="en-US" dirty="0"/>
          </a:p>
        </p:txBody>
      </p:sp>
      <p:sp>
        <p:nvSpPr>
          <p:cNvPr id="3" name="内容占位符 2">
            <a:extLst>
              <a:ext uri="{FF2B5EF4-FFF2-40B4-BE49-F238E27FC236}">
                <a16:creationId xmlns:a16="http://schemas.microsoft.com/office/drawing/2014/main" id="{CABBE6C6-D55C-EB42-8B23-5377F23EBEAE}"/>
              </a:ext>
            </a:extLst>
          </p:cNvPr>
          <p:cNvSpPr>
            <a:spLocks noGrp="1"/>
          </p:cNvSpPr>
          <p:nvPr>
            <p:ph idx="1"/>
          </p:nvPr>
        </p:nvSpPr>
        <p:spPr/>
        <p:txBody>
          <a:bodyPr/>
          <a:lstStyle/>
          <a:p>
            <a:pPr marL="514350" indent="-514350">
              <a:buFont typeface="+mj-lt"/>
              <a:buAutoNum type="arabicPeriod"/>
            </a:pPr>
            <a:r>
              <a:rPr kumimoji="1" lang="en-US" altLang="zh-CN" dirty="0"/>
              <a:t>Not everything in print is true.</a:t>
            </a:r>
          </a:p>
          <a:p>
            <a:pPr marL="514350" indent="-514350">
              <a:buFont typeface="+mj-lt"/>
              <a:buAutoNum type="arabicPeriod"/>
            </a:pPr>
            <a:endParaRPr kumimoji="1" lang="en-US" altLang="zh-CN" dirty="0"/>
          </a:p>
          <a:p>
            <a:pPr marL="514350" indent="-514350">
              <a:buFont typeface="+mj-lt"/>
              <a:buAutoNum type="arabicPeriod"/>
            </a:pPr>
            <a:r>
              <a:rPr kumimoji="1" lang="en-US" altLang="zh-CN" dirty="0"/>
              <a:t>Many people misread what is factual because they </a:t>
            </a:r>
            <a:r>
              <a:rPr kumimoji="1" lang="en-US" altLang="zh-CN" b="1" u="sng" dirty="0"/>
              <a:t>do not</a:t>
            </a:r>
            <a:r>
              <a:rPr kumimoji="1" lang="en-US" altLang="zh-CN" dirty="0"/>
              <a:t>:</a:t>
            </a:r>
          </a:p>
          <a:p>
            <a:pPr lvl="1"/>
            <a:r>
              <a:rPr kumimoji="1" lang="en-US" altLang="zh-CN" sz="2800" dirty="0"/>
              <a:t>Distinguish between facts and opinions</a:t>
            </a:r>
          </a:p>
          <a:p>
            <a:pPr lvl="1"/>
            <a:r>
              <a:rPr kumimoji="1" lang="en-US" altLang="zh-CN" sz="2800" dirty="0"/>
              <a:t>Make inferences</a:t>
            </a:r>
          </a:p>
          <a:p>
            <a:pPr lvl="1"/>
            <a:r>
              <a:rPr kumimoji="1" lang="en-US" altLang="zh-CN" sz="2800" dirty="0"/>
              <a:t>Pick up on the author’s bias or tone</a:t>
            </a:r>
          </a:p>
          <a:p>
            <a:pPr lvl="1"/>
            <a:r>
              <a:rPr kumimoji="1" lang="en-US" altLang="zh-CN" sz="2800" dirty="0"/>
              <a:t>Use their own prior knowledge</a:t>
            </a:r>
          </a:p>
          <a:p>
            <a:pPr lvl="1"/>
            <a:endParaRPr kumimoji="1" lang="zh-CN" altLang="en-US" dirty="0"/>
          </a:p>
        </p:txBody>
      </p:sp>
    </p:spTree>
    <p:extLst>
      <p:ext uri="{BB962C8B-B14F-4D97-AF65-F5344CB8AC3E}">
        <p14:creationId xmlns:p14="http://schemas.microsoft.com/office/powerpoint/2010/main" val="285558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0A9A2-E772-2444-94E6-81AB11EE16F9}"/>
              </a:ext>
            </a:extLst>
          </p:cNvPr>
          <p:cNvSpPr>
            <a:spLocks noGrp="1"/>
          </p:cNvSpPr>
          <p:nvPr>
            <p:ph type="title"/>
          </p:nvPr>
        </p:nvSpPr>
        <p:spPr/>
        <p:txBody>
          <a:bodyPr/>
          <a:lstStyle/>
          <a:p>
            <a:r>
              <a:rPr kumimoji="1" lang="en-US" altLang="zh-CN" dirty="0"/>
              <a:t>Facts and Opinions</a:t>
            </a:r>
            <a:endParaRPr kumimoji="1" lang="zh-CN" altLang="en-US" dirty="0"/>
          </a:p>
        </p:txBody>
      </p:sp>
      <p:sp>
        <p:nvSpPr>
          <p:cNvPr id="3" name="内容占位符 2">
            <a:extLst>
              <a:ext uri="{FF2B5EF4-FFF2-40B4-BE49-F238E27FC236}">
                <a16:creationId xmlns:a16="http://schemas.microsoft.com/office/drawing/2014/main" id="{60D1EB67-550E-754C-B3D7-01706614DEFE}"/>
              </a:ext>
            </a:extLst>
          </p:cNvPr>
          <p:cNvSpPr>
            <a:spLocks noGrp="1"/>
          </p:cNvSpPr>
          <p:nvPr>
            <p:ph idx="1"/>
          </p:nvPr>
        </p:nvSpPr>
        <p:spPr/>
        <p:txBody>
          <a:bodyPr>
            <a:normAutofit/>
          </a:bodyPr>
          <a:lstStyle/>
          <a:p>
            <a:r>
              <a:rPr kumimoji="1" lang="en-US" altLang="zh-CN" dirty="0"/>
              <a:t>Fact</a:t>
            </a:r>
          </a:p>
          <a:p>
            <a:pPr lvl="1"/>
            <a:r>
              <a:rPr kumimoji="1" lang="en-US" altLang="zh-CN" dirty="0"/>
              <a:t>An evidence that </a:t>
            </a:r>
            <a:r>
              <a:rPr kumimoji="1" lang="en-US" altLang="zh-CN" b="1" u="sng" dirty="0">
                <a:solidFill>
                  <a:srgbClr val="FF0000"/>
                </a:solidFill>
              </a:rPr>
              <a:t>can be proven </a:t>
            </a:r>
            <a:r>
              <a:rPr kumimoji="1" lang="en-US" altLang="zh-CN" dirty="0"/>
              <a:t>by observation or experiment</a:t>
            </a:r>
          </a:p>
          <a:p>
            <a:pPr lvl="1"/>
            <a:r>
              <a:rPr kumimoji="1" lang="en-US" altLang="zh-CN" dirty="0"/>
              <a:t>can be based on experience</a:t>
            </a:r>
          </a:p>
          <a:p>
            <a:pPr lvl="1"/>
            <a:r>
              <a:rPr kumimoji="1" lang="en-US" altLang="zh-CN" dirty="0"/>
              <a:t>specific and certain</a:t>
            </a:r>
          </a:p>
          <a:p>
            <a:pPr lvl="1"/>
            <a:endParaRPr kumimoji="1" lang="en-US" altLang="zh-CN" dirty="0"/>
          </a:p>
          <a:p>
            <a:r>
              <a:rPr kumimoji="1" lang="en-US" altLang="zh-CN" dirty="0"/>
              <a:t>Opinion</a:t>
            </a:r>
          </a:p>
          <a:p>
            <a:pPr lvl="1"/>
            <a:r>
              <a:rPr kumimoji="1" lang="en-US" altLang="zh-CN" dirty="0"/>
              <a:t>A statement of personal feeling, value, belief, interpretation, or judgement</a:t>
            </a:r>
          </a:p>
          <a:p>
            <a:pPr lvl="1"/>
            <a:r>
              <a:rPr kumimoji="1" lang="en-US" altLang="zh-CN" dirty="0"/>
              <a:t>can </a:t>
            </a:r>
            <a:r>
              <a:rPr kumimoji="1" lang="en-US" altLang="zh-CN" b="1" u="sng" dirty="0">
                <a:solidFill>
                  <a:srgbClr val="FF0000"/>
                </a:solidFill>
              </a:rPr>
              <a:t>vary</a:t>
            </a:r>
            <a:r>
              <a:rPr kumimoji="1" lang="en-US" altLang="zh-CN" dirty="0"/>
              <a:t> </a:t>
            </a:r>
            <a:r>
              <a:rPr kumimoji="1" lang="en-US" altLang="zh-CN" b="1" u="sng" dirty="0">
                <a:solidFill>
                  <a:srgbClr val="FF0000"/>
                </a:solidFill>
              </a:rPr>
              <a:t>between people</a:t>
            </a:r>
          </a:p>
          <a:p>
            <a:pPr lvl="1"/>
            <a:r>
              <a:rPr kumimoji="1" lang="en-US" altLang="zh-CN" dirty="0"/>
              <a:t>do not rely on evidence</a:t>
            </a:r>
          </a:p>
        </p:txBody>
      </p:sp>
    </p:spTree>
    <p:extLst>
      <p:ext uri="{BB962C8B-B14F-4D97-AF65-F5344CB8AC3E}">
        <p14:creationId xmlns:p14="http://schemas.microsoft.com/office/powerpoint/2010/main" val="40539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B0D0B-037D-3345-A861-3429C5B26704}"/>
              </a:ext>
            </a:extLst>
          </p:cNvPr>
          <p:cNvSpPr>
            <a:spLocks noGrp="1"/>
          </p:cNvSpPr>
          <p:nvPr>
            <p:ph type="title"/>
          </p:nvPr>
        </p:nvSpPr>
        <p:spPr/>
        <p:txBody>
          <a:bodyPr/>
          <a:lstStyle/>
          <a:p>
            <a:r>
              <a:rPr kumimoji="1" lang="en-US" altLang="zh-CN" dirty="0"/>
              <a:t>Fact or opinion?</a:t>
            </a:r>
            <a:endParaRPr kumimoji="1" lang="zh-CN" altLang="en-US" dirty="0"/>
          </a:p>
        </p:txBody>
      </p:sp>
      <p:sp>
        <p:nvSpPr>
          <p:cNvPr id="3" name="内容占位符 2">
            <a:extLst>
              <a:ext uri="{FF2B5EF4-FFF2-40B4-BE49-F238E27FC236}">
                <a16:creationId xmlns:a16="http://schemas.microsoft.com/office/drawing/2014/main" id="{FD775345-DB16-F947-AC49-148A2EB69BDF}"/>
              </a:ext>
            </a:extLst>
          </p:cNvPr>
          <p:cNvSpPr>
            <a:spLocks noGrp="1"/>
          </p:cNvSpPr>
          <p:nvPr>
            <p:ph idx="1"/>
          </p:nvPr>
        </p:nvSpPr>
        <p:spPr/>
        <p:txBody>
          <a:bodyPr/>
          <a:lstStyle/>
          <a:p>
            <a:r>
              <a:rPr kumimoji="1" lang="en-US" altLang="zh-CN" dirty="0"/>
              <a:t>Checking questions:</a:t>
            </a:r>
          </a:p>
          <a:p>
            <a:pPr marL="514350" indent="-514350">
              <a:buFont typeface="+mj-lt"/>
              <a:buAutoNum type="arabicPeriod"/>
            </a:pPr>
            <a:r>
              <a:rPr kumimoji="1" lang="en-US" altLang="zh-CN" dirty="0"/>
              <a:t>Can it be proved or checked out? </a:t>
            </a:r>
            <a:r>
              <a:rPr kumimoji="1" lang="en-US" altLang="zh-CN" b="1" u="sng" dirty="0">
                <a:solidFill>
                  <a:srgbClr val="FF0000"/>
                </a:solidFill>
              </a:rPr>
              <a:t>Now</a:t>
            </a:r>
            <a:r>
              <a:rPr kumimoji="1" lang="en-US" altLang="zh-CN" dirty="0"/>
              <a:t>?</a:t>
            </a:r>
          </a:p>
          <a:p>
            <a:pPr marL="514350" indent="-514350">
              <a:buFont typeface="+mj-lt"/>
              <a:buAutoNum type="arabicPeriod"/>
            </a:pPr>
            <a:r>
              <a:rPr kumimoji="1" lang="en-US" altLang="zh-CN" dirty="0"/>
              <a:t>Can there be any </a:t>
            </a:r>
            <a:r>
              <a:rPr kumimoji="1" lang="en-US" altLang="zh-CN" b="1" u="sng" dirty="0">
                <a:solidFill>
                  <a:srgbClr val="FF0000"/>
                </a:solidFill>
              </a:rPr>
              <a:t>other</a:t>
            </a:r>
            <a:r>
              <a:rPr kumimoji="1" lang="en-US" altLang="zh-CN" dirty="0"/>
              <a:t> point of view?</a:t>
            </a:r>
          </a:p>
          <a:p>
            <a:pPr marL="514350" indent="-514350">
              <a:buFont typeface="+mj-lt"/>
              <a:buAutoNum type="arabicPeriod"/>
            </a:pPr>
            <a:endParaRPr kumimoji="1" lang="en-US" altLang="zh-CN" dirty="0"/>
          </a:p>
          <a:p>
            <a:r>
              <a:rPr kumimoji="1" lang="en-US" altLang="zh-CN" dirty="0"/>
              <a:t>If you answered </a:t>
            </a:r>
            <a:r>
              <a:rPr kumimoji="1" lang="en-US" altLang="zh-CN" b="1" i="1" u="sng" dirty="0">
                <a:solidFill>
                  <a:srgbClr val="FF0000"/>
                </a:solidFill>
              </a:rPr>
              <a:t>yes</a:t>
            </a:r>
            <a:r>
              <a:rPr kumimoji="1" lang="en-US" altLang="zh-CN" dirty="0"/>
              <a:t> to the first question and </a:t>
            </a:r>
            <a:r>
              <a:rPr kumimoji="1" lang="en-US" altLang="zh-CN" b="1" i="1" u="sng" dirty="0">
                <a:solidFill>
                  <a:srgbClr val="FF0000"/>
                </a:solidFill>
              </a:rPr>
              <a:t>no</a:t>
            </a:r>
            <a:r>
              <a:rPr kumimoji="1" lang="en-US" altLang="zh-CN" dirty="0"/>
              <a:t> to the second question, this is </a:t>
            </a:r>
            <a:r>
              <a:rPr kumimoji="1" lang="en-US" altLang="zh-CN" b="1" i="1" u="sng" dirty="0">
                <a:solidFill>
                  <a:srgbClr val="FF0000"/>
                </a:solidFill>
              </a:rPr>
              <a:t>a fact</a:t>
            </a:r>
            <a:r>
              <a:rPr kumimoji="1" lang="en-US" altLang="zh-CN" dirty="0"/>
              <a:t>.</a:t>
            </a:r>
            <a:endParaRPr kumimoji="1" lang="zh-CN" altLang="en-US" dirty="0"/>
          </a:p>
        </p:txBody>
      </p:sp>
    </p:spTree>
    <p:extLst>
      <p:ext uri="{BB962C8B-B14F-4D97-AF65-F5344CB8AC3E}">
        <p14:creationId xmlns:p14="http://schemas.microsoft.com/office/powerpoint/2010/main" val="40874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394E5-540E-1A41-844E-39D36970C094}"/>
              </a:ext>
            </a:extLst>
          </p:cNvPr>
          <p:cNvSpPr>
            <a:spLocks noGrp="1"/>
          </p:cNvSpPr>
          <p:nvPr>
            <p:ph type="title"/>
          </p:nvPr>
        </p:nvSpPr>
        <p:spPr/>
        <p:txBody>
          <a:bodyPr/>
          <a:lstStyle/>
          <a:p>
            <a:r>
              <a:rPr kumimoji="1" lang="en-US" altLang="zh-CN" dirty="0"/>
              <a:t>Tips </a:t>
            </a:r>
            <a:endParaRPr kumimoji="1" lang="zh-CN" altLang="en-US" dirty="0"/>
          </a:p>
        </p:txBody>
      </p:sp>
      <p:sp>
        <p:nvSpPr>
          <p:cNvPr id="3" name="内容占位符 2">
            <a:extLst>
              <a:ext uri="{FF2B5EF4-FFF2-40B4-BE49-F238E27FC236}">
                <a16:creationId xmlns:a16="http://schemas.microsoft.com/office/drawing/2014/main" id="{9444EAB8-7A9B-8B46-A698-0F36969B372E}"/>
              </a:ext>
            </a:extLst>
          </p:cNvPr>
          <p:cNvSpPr>
            <a:spLocks noGrp="1"/>
          </p:cNvSpPr>
          <p:nvPr>
            <p:ph idx="1"/>
          </p:nvPr>
        </p:nvSpPr>
        <p:spPr/>
        <p:txBody>
          <a:bodyPr/>
          <a:lstStyle/>
          <a:p>
            <a:r>
              <a:rPr kumimoji="1" lang="en-US" altLang="zh-CN" dirty="0"/>
              <a:t>Statements that contain words like </a:t>
            </a:r>
            <a:r>
              <a:rPr kumimoji="1" lang="en-US" altLang="zh-CN" i="1" dirty="0"/>
              <a:t>good, bad, </a:t>
            </a:r>
            <a:r>
              <a:rPr kumimoji="1" lang="en-US" altLang="zh-CN" i="1" u="sng" dirty="0">
                <a:solidFill>
                  <a:srgbClr val="FF0000"/>
                </a:solidFill>
              </a:rPr>
              <a:t>hard </a:t>
            </a:r>
            <a:r>
              <a:rPr kumimoji="1" lang="en-US" altLang="zh-CN" i="1" u="sng" dirty="0"/>
              <a:t>(</a:t>
            </a:r>
            <a:r>
              <a:rPr kumimoji="1" lang="en-US" altLang="zh-CN" i="1" dirty="0"/>
              <a:t>para.11 in Text A), great</a:t>
            </a:r>
            <a:r>
              <a:rPr kumimoji="1" lang="en-US" altLang="zh-CN" dirty="0"/>
              <a:t>, which shows personal values are opinions.</a:t>
            </a:r>
          </a:p>
          <a:p>
            <a:r>
              <a:rPr kumimoji="1" lang="en-US" altLang="zh-CN" dirty="0"/>
              <a:t>Statements reporting other people’s opinions are facts.</a:t>
            </a:r>
          </a:p>
          <a:p>
            <a:pPr lvl="1"/>
            <a:r>
              <a:rPr kumimoji="1" lang="en-US" altLang="zh-CN" dirty="0"/>
              <a:t>E.g. </a:t>
            </a:r>
            <a:r>
              <a:rPr kumimoji="1" lang="en-US" altLang="zh-CN" i="1" dirty="0"/>
              <a:t>The head teacher said our students are very polite and respectful.</a:t>
            </a:r>
          </a:p>
          <a:p>
            <a:r>
              <a:rPr kumimoji="1" lang="en-US" altLang="zh-CN" dirty="0"/>
              <a:t>Statements by the writer that something is necessary, or wanted or liked are opinions.</a:t>
            </a:r>
          </a:p>
          <a:p>
            <a:pPr lvl="1"/>
            <a:r>
              <a:rPr kumimoji="1" lang="en-US" altLang="zh-CN" dirty="0"/>
              <a:t>E.g. </a:t>
            </a:r>
            <a:r>
              <a:rPr kumimoji="1" lang="en-US" altLang="zh-CN" i="1" dirty="0"/>
              <a:t>Everyone can enjoy our new menu in the cafeteria</a:t>
            </a:r>
            <a:r>
              <a:rPr kumimoji="1" lang="en-US" altLang="zh-CN" dirty="0"/>
              <a:t>.</a:t>
            </a:r>
          </a:p>
          <a:p>
            <a:r>
              <a:rPr kumimoji="1" lang="en-US" altLang="zh-CN" dirty="0"/>
              <a:t>Statements show predictions are opinions.</a:t>
            </a:r>
          </a:p>
          <a:p>
            <a:pPr lvl="1"/>
            <a:r>
              <a:rPr kumimoji="1" lang="en-US" altLang="zh-CN" dirty="0"/>
              <a:t>E.g. </a:t>
            </a:r>
            <a:r>
              <a:rPr kumimoji="1" lang="en-US" altLang="zh-CN" i="1" dirty="0"/>
              <a:t>Students would welcome a change in school uniform policy</a:t>
            </a:r>
            <a:r>
              <a:rPr kumimoji="1" lang="en-US" altLang="zh-CN" dirty="0"/>
              <a:t>.</a:t>
            </a:r>
            <a:endParaRPr kumimoji="1" lang="zh-CN" altLang="en-US" dirty="0"/>
          </a:p>
        </p:txBody>
      </p:sp>
    </p:spTree>
    <p:extLst>
      <p:ext uri="{BB962C8B-B14F-4D97-AF65-F5344CB8AC3E}">
        <p14:creationId xmlns:p14="http://schemas.microsoft.com/office/powerpoint/2010/main" val="103691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B6685-3988-884A-B0B7-907441CD7558}"/>
              </a:ext>
            </a:extLst>
          </p:cNvPr>
          <p:cNvSpPr>
            <a:spLocks noGrp="1"/>
          </p:cNvSpPr>
          <p:nvPr>
            <p:ph type="title"/>
          </p:nvPr>
        </p:nvSpPr>
        <p:spPr/>
        <p:txBody>
          <a:bodyPr/>
          <a:lstStyle/>
          <a:p>
            <a:r>
              <a:rPr kumimoji="1" lang="en-US" altLang="zh-CN" dirty="0"/>
              <a:t>Fact or opinion?</a:t>
            </a:r>
            <a:endParaRPr kumimoji="1" lang="zh-CN" altLang="en-US" dirty="0"/>
          </a:p>
        </p:txBody>
      </p:sp>
      <p:sp>
        <p:nvSpPr>
          <p:cNvPr id="3" name="内容占位符 2">
            <a:extLst>
              <a:ext uri="{FF2B5EF4-FFF2-40B4-BE49-F238E27FC236}">
                <a16:creationId xmlns:a16="http://schemas.microsoft.com/office/drawing/2014/main" id="{832A3413-2FAB-2D41-8CAB-B4A3176DF9AF}"/>
              </a:ext>
            </a:extLst>
          </p:cNvPr>
          <p:cNvSpPr>
            <a:spLocks noGrp="1"/>
          </p:cNvSpPr>
          <p:nvPr>
            <p:ph idx="1"/>
          </p:nvPr>
        </p:nvSpPr>
        <p:spPr>
          <a:xfrm>
            <a:off x="978877" y="4667299"/>
            <a:ext cx="4521591" cy="1142658"/>
          </a:xfrm>
        </p:spPr>
        <p:txBody>
          <a:bodyPr/>
          <a:lstStyle/>
          <a:p>
            <a:r>
              <a:rPr kumimoji="1" lang="en-US" altLang="zh-CN" dirty="0"/>
              <a:t>The Pacific Ocean is the largest ocean on earth.</a:t>
            </a:r>
            <a:endParaRPr kumimoji="1" lang="zh-CN" altLang="en-US" dirty="0"/>
          </a:p>
        </p:txBody>
      </p:sp>
      <p:sp>
        <p:nvSpPr>
          <p:cNvPr id="4" name="内容占位符 2">
            <a:extLst>
              <a:ext uri="{FF2B5EF4-FFF2-40B4-BE49-F238E27FC236}">
                <a16:creationId xmlns:a16="http://schemas.microsoft.com/office/drawing/2014/main" id="{A5F6CDA0-F6D0-A44B-AACB-96F340056E16}"/>
              </a:ext>
            </a:extLst>
          </p:cNvPr>
          <p:cNvSpPr txBox="1">
            <a:spLocks/>
          </p:cNvSpPr>
          <p:nvPr/>
        </p:nvSpPr>
        <p:spPr>
          <a:xfrm>
            <a:off x="6195647" y="4667299"/>
            <a:ext cx="4521591" cy="1142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Being in the ocean is scary.</a:t>
            </a:r>
            <a:endParaRPr kumimoji="1" lang="zh-CN" altLang="en-US" dirty="0"/>
          </a:p>
        </p:txBody>
      </p:sp>
      <p:pic>
        <p:nvPicPr>
          <p:cNvPr id="6" name="图片 5">
            <a:extLst>
              <a:ext uri="{FF2B5EF4-FFF2-40B4-BE49-F238E27FC236}">
                <a16:creationId xmlns:a16="http://schemas.microsoft.com/office/drawing/2014/main" id="{D2BCBBC1-F122-A448-8DC8-B336B11DC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551" y="1691250"/>
            <a:ext cx="3907002" cy="2908813"/>
          </a:xfrm>
          <a:prstGeom prst="rect">
            <a:avLst/>
          </a:prstGeom>
        </p:spPr>
      </p:pic>
      <p:pic>
        <p:nvPicPr>
          <p:cNvPr id="7" name="图片 6">
            <a:extLst>
              <a:ext uri="{FF2B5EF4-FFF2-40B4-BE49-F238E27FC236}">
                <a16:creationId xmlns:a16="http://schemas.microsoft.com/office/drawing/2014/main" id="{7D88A117-4C00-5148-B7EA-FB8201CB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724" y="1691250"/>
            <a:ext cx="3907002" cy="2908813"/>
          </a:xfrm>
          <a:prstGeom prst="rect">
            <a:avLst/>
          </a:prstGeom>
        </p:spPr>
      </p:pic>
    </p:spTree>
    <p:extLst>
      <p:ext uri="{BB962C8B-B14F-4D97-AF65-F5344CB8AC3E}">
        <p14:creationId xmlns:p14="http://schemas.microsoft.com/office/powerpoint/2010/main" val="251271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3D769-D1C0-7546-B1D3-8D7128E0DD09}"/>
              </a:ext>
            </a:extLst>
          </p:cNvPr>
          <p:cNvSpPr>
            <a:spLocks noGrp="1"/>
          </p:cNvSpPr>
          <p:nvPr>
            <p:ph type="title"/>
          </p:nvPr>
        </p:nvSpPr>
        <p:spPr/>
        <p:txBody>
          <a:bodyPr/>
          <a:lstStyle/>
          <a:p>
            <a:r>
              <a:rPr kumimoji="1" lang="en-US" altLang="zh-CN" dirty="0"/>
              <a:t>Fact or opinion?</a:t>
            </a:r>
            <a:endParaRPr kumimoji="1" lang="zh-CN" altLang="en-US" dirty="0"/>
          </a:p>
        </p:txBody>
      </p:sp>
      <p:sp>
        <p:nvSpPr>
          <p:cNvPr id="3" name="内容占位符 2">
            <a:extLst>
              <a:ext uri="{FF2B5EF4-FFF2-40B4-BE49-F238E27FC236}">
                <a16:creationId xmlns:a16="http://schemas.microsoft.com/office/drawing/2014/main" id="{F033DA4E-9F86-3B44-987E-F0CF86288329}"/>
              </a:ext>
            </a:extLst>
          </p:cNvPr>
          <p:cNvSpPr>
            <a:spLocks noGrp="1"/>
          </p:cNvSpPr>
          <p:nvPr>
            <p:ph idx="1"/>
          </p:nvPr>
        </p:nvSpPr>
        <p:spPr/>
        <p:txBody>
          <a:bodyPr/>
          <a:lstStyle/>
          <a:p>
            <a:r>
              <a:rPr kumimoji="1" lang="en-US" altLang="zh-CN" dirty="0"/>
              <a:t>What people hear is often a/an </a:t>
            </a:r>
          </a:p>
          <a:p>
            <a:r>
              <a:rPr kumimoji="1" lang="en-US" altLang="zh-CN" dirty="0"/>
              <a:t>What people see is often a/an </a:t>
            </a:r>
          </a:p>
          <a:p>
            <a:r>
              <a:rPr kumimoji="1" lang="en-US" altLang="zh-CN" dirty="0"/>
              <a:t>What people believe is often a/an </a:t>
            </a:r>
            <a:endParaRPr kumimoji="1" lang="zh-CN" altLang="en-US" dirty="0"/>
          </a:p>
        </p:txBody>
      </p:sp>
      <p:sp>
        <p:nvSpPr>
          <p:cNvPr id="4" name="文本框 3">
            <a:extLst>
              <a:ext uri="{FF2B5EF4-FFF2-40B4-BE49-F238E27FC236}">
                <a16:creationId xmlns:a16="http://schemas.microsoft.com/office/drawing/2014/main" id="{4AD26F2D-3E8D-0948-8CD1-EF0ABB10F46C}"/>
              </a:ext>
            </a:extLst>
          </p:cNvPr>
          <p:cNvSpPr txBox="1"/>
          <p:nvPr/>
        </p:nvSpPr>
        <p:spPr>
          <a:xfrm>
            <a:off x="6096000" y="1787623"/>
            <a:ext cx="1406769" cy="523220"/>
          </a:xfrm>
          <a:prstGeom prst="rect">
            <a:avLst/>
          </a:prstGeom>
          <a:noFill/>
        </p:spPr>
        <p:txBody>
          <a:bodyPr wrap="square" rtlCol="0">
            <a:spAutoFit/>
          </a:bodyPr>
          <a:lstStyle/>
          <a:p>
            <a:r>
              <a:rPr kumimoji="1" lang="en-US" altLang="zh-CN" sz="2800" b="1" u="sng" dirty="0">
                <a:solidFill>
                  <a:srgbClr val="FF0000"/>
                </a:solidFill>
              </a:rPr>
              <a:t>fact</a:t>
            </a:r>
            <a:endParaRPr kumimoji="1" lang="zh-CN" altLang="en-US" sz="2800" b="1" u="sng" dirty="0">
              <a:solidFill>
                <a:srgbClr val="FF0000"/>
              </a:solidFill>
            </a:endParaRPr>
          </a:p>
        </p:txBody>
      </p:sp>
      <p:sp>
        <p:nvSpPr>
          <p:cNvPr id="5" name="文本框 4">
            <a:extLst>
              <a:ext uri="{FF2B5EF4-FFF2-40B4-BE49-F238E27FC236}">
                <a16:creationId xmlns:a16="http://schemas.microsoft.com/office/drawing/2014/main" id="{86D17ADA-0AC3-3748-9F3A-B5133D62A95C}"/>
              </a:ext>
            </a:extLst>
          </p:cNvPr>
          <p:cNvSpPr txBox="1"/>
          <p:nvPr/>
        </p:nvSpPr>
        <p:spPr>
          <a:xfrm>
            <a:off x="6095999" y="2300517"/>
            <a:ext cx="1406769" cy="523220"/>
          </a:xfrm>
          <a:prstGeom prst="rect">
            <a:avLst/>
          </a:prstGeom>
          <a:noFill/>
        </p:spPr>
        <p:txBody>
          <a:bodyPr wrap="square" rtlCol="0">
            <a:spAutoFit/>
          </a:bodyPr>
          <a:lstStyle/>
          <a:p>
            <a:r>
              <a:rPr kumimoji="1" lang="en-US" altLang="zh-CN" sz="2800" b="1" u="sng" dirty="0">
                <a:solidFill>
                  <a:srgbClr val="FF0000"/>
                </a:solidFill>
              </a:rPr>
              <a:t>fact</a:t>
            </a:r>
            <a:endParaRPr kumimoji="1" lang="zh-CN" altLang="en-US" sz="2800" b="1" u="sng" dirty="0">
              <a:solidFill>
                <a:srgbClr val="FF0000"/>
              </a:solidFill>
            </a:endParaRPr>
          </a:p>
        </p:txBody>
      </p:sp>
      <p:sp>
        <p:nvSpPr>
          <p:cNvPr id="6" name="文本框 5">
            <a:extLst>
              <a:ext uri="{FF2B5EF4-FFF2-40B4-BE49-F238E27FC236}">
                <a16:creationId xmlns:a16="http://schemas.microsoft.com/office/drawing/2014/main" id="{82B46A53-9308-B54E-9A6E-27E4D6AE79E9}"/>
              </a:ext>
            </a:extLst>
          </p:cNvPr>
          <p:cNvSpPr txBox="1"/>
          <p:nvPr/>
        </p:nvSpPr>
        <p:spPr>
          <a:xfrm>
            <a:off x="6571956" y="2763738"/>
            <a:ext cx="1756118" cy="523220"/>
          </a:xfrm>
          <a:prstGeom prst="rect">
            <a:avLst/>
          </a:prstGeom>
          <a:noFill/>
        </p:spPr>
        <p:txBody>
          <a:bodyPr wrap="square" rtlCol="0">
            <a:spAutoFit/>
          </a:bodyPr>
          <a:lstStyle/>
          <a:p>
            <a:r>
              <a:rPr kumimoji="1" lang="en-US" altLang="zh-CN" sz="2800" b="1" u="sng" dirty="0">
                <a:solidFill>
                  <a:srgbClr val="FF0000"/>
                </a:solidFill>
              </a:rPr>
              <a:t>opinion</a:t>
            </a:r>
            <a:endParaRPr kumimoji="1" lang="zh-CN" altLang="en-US" sz="2800" b="1" u="sng" dirty="0">
              <a:solidFill>
                <a:srgbClr val="FF0000"/>
              </a:solidFill>
            </a:endParaRPr>
          </a:p>
        </p:txBody>
      </p:sp>
    </p:spTree>
    <p:extLst>
      <p:ext uri="{BB962C8B-B14F-4D97-AF65-F5344CB8AC3E}">
        <p14:creationId xmlns:p14="http://schemas.microsoft.com/office/powerpoint/2010/main" val="60862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B0876-E535-C042-8250-DD504F7AE09F}"/>
              </a:ext>
            </a:extLst>
          </p:cNvPr>
          <p:cNvSpPr>
            <a:spLocks noGrp="1"/>
          </p:cNvSpPr>
          <p:nvPr>
            <p:ph type="title"/>
          </p:nvPr>
        </p:nvSpPr>
        <p:spPr/>
        <p:txBody>
          <a:bodyPr/>
          <a:lstStyle/>
          <a:p>
            <a:r>
              <a:rPr kumimoji="1" lang="en-US" altLang="zh-CN" dirty="0"/>
              <a:t>Fact or opinion?</a:t>
            </a:r>
            <a:endParaRPr kumimoji="1" lang="zh-CN" altLang="en-US" dirty="0"/>
          </a:p>
        </p:txBody>
      </p:sp>
      <p:pic>
        <p:nvPicPr>
          <p:cNvPr id="7" name="图片 6">
            <a:extLst>
              <a:ext uri="{FF2B5EF4-FFF2-40B4-BE49-F238E27FC236}">
                <a16:creationId xmlns:a16="http://schemas.microsoft.com/office/drawing/2014/main" id="{DF0B5E49-8EBB-0E45-821D-AC6F23DCD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2915"/>
            <a:ext cx="6350000" cy="4762500"/>
          </a:xfrm>
          <a:prstGeom prst="rect">
            <a:avLst/>
          </a:prstGeom>
        </p:spPr>
      </p:pic>
      <p:pic>
        <p:nvPicPr>
          <p:cNvPr id="5" name="图片 4">
            <a:extLst>
              <a:ext uri="{FF2B5EF4-FFF2-40B4-BE49-F238E27FC236}">
                <a16:creationId xmlns:a16="http://schemas.microsoft.com/office/drawing/2014/main" id="{CCC0505C-07FE-7243-B902-9886E7825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0" y="1842915"/>
            <a:ext cx="6350000" cy="4762500"/>
          </a:xfrm>
          <a:prstGeom prst="rect">
            <a:avLst/>
          </a:prstGeom>
        </p:spPr>
      </p:pic>
    </p:spTree>
    <p:extLst>
      <p:ext uri="{BB962C8B-B14F-4D97-AF65-F5344CB8AC3E}">
        <p14:creationId xmlns:p14="http://schemas.microsoft.com/office/powerpoint/2010/main" val="33620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24C14-7BF0-2943-95D9-22D917E1B90B}"/>
              </a:ext>
            </a:extLst>
          </p:cNvPr>
          <p:cNvSpPr>
            <a:spLocks noGrp="1"/>
          </p:cNvSpPr>
          <p:nvPr>
            <p:ph type="title"/>
          </p:nvPr>
        </p:nvSpPr>
        <p:spPr/>
        <p:txBody>
          <a:bodyPr/>
          <a:lstStyle/>
          <a:p>
            <a:r>
              <a:rPr kumimoji="1" lang="en-US" altLang="zh-CN" dirty="0"/>
              <a:t>Exercise 1: Find the fact</a:t>
            </a:r>
            <a:endParaRPr kumimoji="1" lang="zh-CN" altLang="en-US" dirty="0"/>
          </a:p>
        </p:txBody>
      </p:sp>
      <p:sp>
        <p:nvSpPr>
          <p:cNvPr id="3" name="内容占位符 2">
            <a:extLst>
              <a:ext uri="{FF2B5EF4-FFF2-40B4-BE49-F238E27FC236}">
                <a16:creationId xmlns:a16="http://schemas.microsoft.com/office/drawing/2014/main" id="{B3C44D58-FAF7-3244-96B3-9641E0401BBB}"/>
              </a:ext>
            </a:extLst>
          </p:cNvPr>
          <p:cNvSpPr>
            <a:spLocks noGrp="1"/>
          </p:cNvSpPr>
          <p:nvPr>
            <p:ph idx="1"/>
          </p:nvPr>
        </p:nvSpPr>
        <p:spPr/>
        <p:txBody>
          <a:bodyPr/>
          <a:lstStyle/>
          <a:p>
            <a:r>
              <a:rPr kumimoji="1" lang="en-US" altLang="zh-CN" dirty="0"/>
              <a:t>Jason wants to become a pilot in the Air Force, but the Air Force has turned him down.</a:t>
            </a:r>
          </a:p>
          <a:p>
            <a:r>
              <a:rPr kumimoji="1" lang="en-US" altLang="zh-CN" dirty="0"/>
              <a:t>Some of the possible reasons are given below. Decide which of these are facts.</a:t>
            </a:r>
          </a:p>
          <a:p>
            <a:r>
              <a:rPr kumimoji="1" lang="en-US" altLang="zh-CN" dirty="0"/>
              <a:t>(Assume every fact is correct.)</a:t>
            </a:r>
          </a:p>
          <a:p>
            <a:pPr marL="514350" indent="-514350">
              <a:buFont typeface="+mj-lt"/>
              <a:buAutoNum type="alphaUcPeriod"/>
            </a:pPr>
            <a:r>
              <a:rPr kumimoji="1" lang="en-US" altLang="zh-CN" dirty="0"/>
              <a:t>He is shorter than Air Force regulations permit.</a:t>
            </a:r>
          </a:p>
          <a:p>
            <a:pPr marL="514350" indent="-514350">
              <a:buFont typeface="+mj-lt"/>
              <a:buAutoNum type="alphaUcPeriod"/>
            </a:pPr>
            <a:r>
              <a:rPr kumimoji="1" lang="en-US" altLang="zh-CN" dirty="0"/>
              <a:t>Jason will make a poor pilot.</a:t>
            </a:r>
          </a:p>
          <a:p>
            <a:pPr marL="514350" indent="-514350">
              <a:buFont typeface="+mj-lt"/>
              <a:buAutoNum type="alphaUcPeriod"/>
            </a:pPr>
            <a:r>
              <a:rPr kumimoji="1" lang="en-US" altLang="zh-CN" dirty="0"/>
              <a:t>He gets sick whenever he boards a plane.</a:t>
            </a:r>
          </a:p>
          <a:p>
            <a:pPr marL="514350" indent="-514350">
              <a:buFont typeface="+mj-lt"/>
              <a:buAutoNum type="alphaUcPeriod"/>
            </a:pPr>
            <a:r>
              <a:rPr kumimoji="1" lang="en-US" altLang="zh-CN" dirty="0"/>
              <a:t>No one would want to fly with him.</a:t>
            </a:r>
          </a:p>
          <a:p>
            <a:pPr marL="514350" indent="-514350">
              <a:buFont typeface="+mj-lt"/>
              <a:buAutoNum type="alphaUcPeriod"/>
            </a:pPr>
            <a:endParaRPr kumimoji="1" lang="zh-CN" altLang="en-US" dirty="0"/>
          </a:p>
        </p:txBody>
      </p:sp>
    </p:spTree>
    <p:extLst>
      <p:ext uri="{BB962C8B-B14F-4D97-AF65-F5344CB8AC3E}">
        <p14:creationId xmlns:p14="http://schemas.microsoft.com/office/powerpoint/2010/main" val="112028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3">
                                            <p:txEl>
                                              <p:pRg st="3" end="3"/>
                                            </p:txEl>
                                          </p:spTgt>
                                        </p:tgtEl>
                                        <p:attrNameLst>
                                          <p:attrName>style.color</p:attrName>
                                        </p:attrNameLst>
                                      </p:cBhvr>
                                      <p:to>
                                        <a:schemeClr val="accent1"/>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3">
                                            <p:txEl>
                                              <p:pRg st="5" end="5"/>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6F06E-DFFD-3D4C-9937-B2721DDF5EFF}"/>
              </a:ext>
            </a:extLst>
          </p:cNvPr>
          <p:cNvSpPr>
            <a:spLocks noGrp="1"/>
          </p:cNvSpPr>
          <p:nvPr>
            <p:ph type="title"/>
          </p:nvPr>
        </p:nvSpPr>
        <p:spPr/>
        <p:txBody>
          <a:bodyPr/>
          <a:lstStyle/>
          <a:p>
            <a:r>
              <a:rPr kumimoji="1" lang="en-US" altLang="zh-CN" dirty="0"/>
              <a:t>Fact or opinion?</a:t>
            </a:r>
            <a:endParaRPr kumimoji="1" lang="zh-CN" altLang="en-US" dirty="0"/>
          </a:p>
        </p:txBody>
      </p:sp>
      <p:sp>
        <p:nvSpPr>
          <p:cNvPr id="3" name="内容占位符 2">
            <a:extLst>
              <a:ext uri="{FF2B5EF4-FFF2-40B4-BE49-F238E27FC236}">
                <a16:creationId xmlns:a16="http://schemas.microsoft.com/office/drawing/2014/main" id="{E93DEDDE-3B8C-0B48-9A46-602A9E86C06F}"/>
              </a:ext>
            </a:extLst>
          </p:cNvPr>
          <p:cNvSpPr>
            <a:spLocks noGrp="1"/>
          </p:cNvSpPr>
          <p:nvPr>
            <p:ph idx="1"/>
          </p:nvPr>
        </p:nvSpPr>
        <p:spPr/>
        <p:txBody>
          <a:bodyPr/>
          <a:lstStyle/>
          <a:p>
            <a:r>
              <a:rPr kumimoji="1" lang="en-US" altLang="zh-CN" i="1" dirty="0"/>
              <a:t>If we want to improve the public visibility of experimentalists and place experimentalists in their rightful place in the pantheon of popular physics, the main initiative would have to come from experimentalists themselves.</a:t>
            </a:r>
          </a:p>
          <a:p>
            <a:endParaRPr kumimoji="1" lang="en" altLang="zh-CN" i="1" dirty="0"/>
          </a:p>
          <a:p>
            <a:r>
              <a:rPr kumimoji="1" lang="en" altLang="zh-CN" i="1" dirty="0"/>
              <a:t>Without the 1968 experiments of Kendall, Friedman and Taylor at the Stanford Linear Accelerator Center (SLAC), quarks would have remained a mere theory, a will-o-wisp whose existence was confidently postulated but never proven.</a:t>
            </a:r>
            <a:endParaRPr kumimoji="1" lang="en-US" altLang="zh-CN" i="1" dirty="0"/>
          </a:p>
          <a:p>
            <a:endParaRPr kumimoji="1" lang="zh-CN" altLang="en-US" dirty="0"/>
          </a:p>
        </p:txBody>
      </p:sp>
      <p:sp>
        <p:nvSpPr>
          <p:cNvPr id="4" name="文本框 3">
            <a:extLst>
              <a:ext uri="{FF2B5EF4-FFF2-40B4-BE49-F238E27FC236}">
                <a16:creationId xmlns:a16="http://schemas.microsoft.com/office/drawing/2014/main" id="{A4EF47A1-CD09-CB4F-9D31-B679C375B811}"/>
              </a:ext>
            </a:extLst>
          </p:cNvPr>
          <p:cNvSpPr txBox="1"/>
          <p:nvPr/>
        </p:nvSpPr>
        <p:spPr>
          <a:xfrm>
            <a:off x="5982159" y="3058511"/>
            <a:ext cx="1355074" cy="461665"/>
          </a:xfrm>
          <a:prstGeom prst="rect">
            <a:avLst/>
          </a:prstGeom>
          <a:noFill/>
        </p:spPr>
        <p:txBody>
          <a:bodyPr wrap="square" rtlCol="0">
            <a:spAutoFit/>
          </a:bodyPr>
          <a:lstStyle/>
          <a:p>
            <a:r>
              <a:rPr kumimoji="1" lang="en-US" altLang="zh-CN" sz="2400" b="1" dirty="0">
                <a:solidFill>
                  <a:srgbClr val="FF0000"/>
                </a:solidFill>
              </a:rPr>
              <a:t>Opinion</a:t>
            </a:r>
            <a:endParaRPr kumimoji="1" lang="zh-CN" altLang="en-US" sz="2400" b="1" dirty="0">
              <a:solidFill>
                <a:srgbClr val="FF0000"/>
              </a:solidFill>
            </a:endParaRPr>
          </a:p>
        </p:txBody>
      </p:sp>
      <p:sp>
        <p:nvSpPr>
          <p:cNvPr id="5" name="文本框 4">
            <a:extLst>
              <a:ext uri="{FF2B5EF4-FFF2-40B4-BE49-F238E27FC236}">
                <a16:creationId xmlns:a16="http://schemas.microsoft.com/office/drawing/2014/main" id="{FD60BE5B-2B1E-0945-B677-AEDA560A5A5B}"/>
              </a:ext>
            </a:extLst>
          </p:cNvPr>
          <p:cNvSpPr txBox="1"/>
          <p:nvPr/>
        </p:nvSpPr>
        <p:spPr>
          <a:xfrm>
            <a:off x="8282848" y="5171913"/>
            <a:ext cx="1355074" cy="461665"/>
          </a:xfrm>
          <a:prstGeom prst="rect">
            <a:avLst/>
          </a:prstGeom>
          <a:noFill/>
        </p:spPr>
        <p:txBody>
          <a:bodyPr wrap="square" rtlCol="0">
            <a:spAutoFit/>
          </a:bodyPr>
          <a:lstStyle/>
          <a:p>
            <a:r>
              <a:rPr kumimoji="1" lang="en-US" altLang="zh-CN" sz="2400" b="1" dirty="0">
                <a:solidFill>
                  <a:srgbClr val="FF0000"/>
                </a:solidFill>
              </a:rPr>
              <a:t>Fact</a:t>
            </a:r>
            <a:endParaRPr kumimoji="1" lang="zh-CN" altLang="en-US" sz="2400" b="1" dirty="0">
              <a:solidFill>
                <a:srgbClr val="FF0000"/>
              </a:solidFill>
            </a:endParaRPr>
          </a:p>
        </p:txBody>
      </p:sp>
    </p:spTree>
    <p:extLst>
      <p:ext uri="{BB962C8B-B14F-4D97-AF65-F5344CB8AC3E}">
        <p14:creationId xmlns:p14="http://schemas.microsoft.com/office/powerpoint/2010/main" val="36726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EF055-78E0-7E4B-BFBF-1EBCCBE66563}"/>
              </a:ext>
            </a:extLst>
          </p:cNvPr>
          <p:cNvSpPr>
            <a:spLocks noGrp="1"/>
          </p:cNvSpPr>
          <p:nvPr>
            <p:ph type="title"/>
          </p:nvPr>
        </p:nvSpPr>
        <p:spPr/>
        <p:txBody>
          <a:bodyPr/>
          <a:lstStyle/>
          <a:p>
            <a:r>
              <a:rPr kumimoji="1" lang="en-US" altLang="zh-CN" dirty="0"/>
              <a:t>Markers used for positions or opinions</a:t>
            </a:r>
            <a:endParaRPr kumimoji="1" lang="zh-CN" altLang="en-US" dirty="0"/>
          </a:p>
        </p:txBody>
      </p:sp>
      <p:sp>
        <p:nvSpPr>
          <p:cNvPr id="3" name="内容占位符 2">
            <a:extLst>
              <a:ext uri="{FF2B5EF4-FFF2-40B4-BE49-F238E27FC236}">
                <a16:creationId xmlns:a16="http://schemas.microsoft.com/office/drawing/2014/main" id="{258B3796-036F-CC41-B2A4-67B55973BFC6}"/>
              </a:ext>
            </a:extLst>
          </p:cNvPr>
          <p:cNvSpPr>
            <a:spLocks noGrp="1"/>
          </p:cNvSpPr>
          <p:nvPr>
            <p:ph idx="1"/>
          </p:nvPr>
        </p:nvSpPr>
        <p:spPr/>
        <p:txBody>
          <a:bodyPr/>
          <a:lstStyle/>
          <a:p>
            <a:r>
              <a:rPr kumimoji="1" lang="en-US" altLang="zh-CN" dirty="0"/>
              <a:t>View marker: </a:t>
            </a:r>
          </a:p>
          <a:p>
            <a:pPr lvl="1"/>
            <a:r>
              <a:rPr kumimoji="1" lang="en-US" altLang="zh-CN" i="1" dirty="0"/>
              <a:t>to assume, to believe, to suggest, analysis, judgement</a:t>
            </a:r>
          </a:p>
          <a:p>
            <a:r>
              <a:rPr kumimoji="1" lang="en-US" altLang="zh-CN" dirty="0"/>
              <a:t>Contrast markers:</a:t>
            </a:r>
          </a:p>
          <a:p>
            <a:pPr lvl="1"/>
            <a:r>
              <a:rPr kumimoji="1" lang="en-US" altLang="zh-CN" i="1" dirty="0"/>
              <a:t>however, yet</a:t>
            </a:r>
          </a:p>
          <a:p>
            <a:r>
              <a:rPr kumimoji="1" lang="en-US" altLang="zh-CN" dirty="0"/>
              <a:t>Qualifying markers</a:t>
            </a:r>
          </a:p>
          <a:p>
            <a:pPr lvl="1"/>
            <a:r>
              <a:rPr kumimoji="1" lang="en-US" altLang="zh-CN" i="1" dirty="0"/>
              <a:t>always, should, likely </a:t>
            </a:r>
            <a:r>
              <a:rPr kumimoji="1" lang="en-US" altLang="zh-CN" dirty="0"/>
              <a:t>to show certainty or probability</a:t>
            </a:r>
          </a:p>
          <a:p>
            <a:r>
              <a:rPr kumimoji="1" lang="en-US" altLang="zh-CN" dirty="0"/>
              <a:t>Assessment markers </a:t>
            </a:r>
          </a:p>
          <a:p>
            <a:pPr lvl="1"/>
            <a:r>
              <a:rPr kumimoji="1" lang="en-US" altLang="zh-CN" i="1" dirty="0"/>
              <a:t>mistake, profound, extremely </a:t>
            </a:r>
            <a:r>
              <a:rPr kumimoji="1" lang="en-US" altLang="zh-CN" dirty="0"/>
              <a:t>to show their evaluation.</a:t>
            </a:r>
            <a:endParaRPr kumimoji="1" lang="zh-CN" altLang="en-US" dirty="0"/>
          </a:p>
        </p:txBody>
      </p:sp>
    </p:spTree>
    <p:extLst>
      <p:ext uri="{BB962C8B-B14F-4D97-AF65-F5344CB8AC3E}">
        <p14:creationId xmlns:p14="http://schemas.microsoft.com/office/powerpoint/2010/main" val="19995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93BB-5C0F-6142-A7A8-E7FF36568766}"/>
              </a:ext>
            </a:extLst>
          </p:cNvPr>
          <p:cNvSpPr>
            <a:spLocks noGrp="1"/>
          </p:cNvSpPr>
          <p:nvPr>
            <p:ph type="title"/>
          </p:nvPr>
        </p:nvSpPr>
        <p:spPr/>
        <p:txBody>
          <a:bodyPr/>
          <a:lstStyle/>
          <a:p>
            <a:r>
              <a:rPr lang="en-US" dirty="0"/>
              <a:t>Outline</a:t>
            </a:r>
          </a:p>
        </p:txBody>
      </p:sp>
      <p:graphicFrame>
        <p:nvGraphicFramePr>
          <p:cNvPr id="5" name="Diagram 4">
            <a:extLst>
              <a:ext uri="{FF2B5EF4-FFF2-40B4-BE49-F238E27FC236}">
                <a16:creationId xmlns:a16="http://schemas.microsoft.com/office/drawing/2014/main" id="{C43E99CA-88BB-AD41-B5DE-249E5D56349D}"/>
              </a:ext>
            </a:extLst>
          </p:cNvPr>
          <p:cNvGraphicFramePr/>
          <p:nvPr>
            <p:extLst>
              <p:ext uri="{D42A27DB-BD31-4B8C-83A1-F6EECF244321}">
                <p14:modId xmlns:p14="http://schemas.microsoft.com/office/powerpoint/2010/main" val="3056789130"/>
              </p:ext>
            </p:extLst>
          </p:nvPr>
        </p:nvGraphicFramePr>
        <p:xfrm>
          <a:off x="1145626" y="1881352"/>
          <a:ext cx="6397297" cy="3962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41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20758-5710-8140-AE82-7C6CAF479C99}"/>
              </a:ext>
            </a:extLst>
          </p:cNvPr>
          <p:cNvSpPr>
            <a:spLocks noGrp="1"/>
          </p:cNvSpPr>
          <p:nvPr>
            <p:ph type="title"/>
          </p:nvPr>
        </p:nvSpPr>
        <p:spPr/>
        <p:txBody>
          <a:bodyPr/>
          <a:lstStyle/>
          <a:p>
            <a:r>
              <a:rPr kumimoji="1" lang="en-US" altLang="zh-CN" dirty="0"/>
              <a:t>Types of facts</a:t>
            </a:r>
            <a:endParaRPr kumimoji="1" lang="zh-CN" altLang="en-US" dirty="0"/>
          </a:p>
        </p:txBody>
      </p:sp>
      <p:sp>
        <p:nvSpPr>
          <p:cNvPr id="5" name="圆角矩形 4">
            <a:extLst>
              <a:ext uri="{FF2B5EF4-FFF2-40B4-BE49-F238E27FC236}">
                <a16:creationId xmlns:a16="http://schemas.microsoft.com/office/drawing/2014/main" id="{98E52942-4704-8440-B4AF-981A89F75CD6}"/>
              </a:ext>
            </a:extLst>
          </p:cNvPr>
          <p:cNvSpPr/>
          <p:nvPr/>
        </p:nvSpPr>
        <p:spPr>
          <a:xfrm>
            <a:off x="838200" y="1768767"/>
            <a:ext cx="2405576" cy="95660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sz="3200" b="1" dirty="0"/>
              <a:t>Examples </a:t>
            </a:r>
            <a:endParaRPr kumimoji="1" lang="zh-CN" altLang="en-US" sz="3200" b="1" dirty="0"/>
          </a:p>
        </p:txBody>
      </p:sp>
      <p:sp>
        <p:nvSpPr>
          <p:cNvPr id="6" name="圆角矩形 5">
            <a:extLst>
              <a:ext uri="{FF2B5EF4-FFF2-40B4-BE49-F238E27FC236}">
                <a16:creationId xmlns:a16="http://schemas.microsoft.com/office/drawing/2014/main" id="{D0945FA4-7971-B241-8034-B31F029F7FB6}"/>
              </a:ext>
            </a:extLst>
          </p:cNvPr>
          <p:cNvSpPr/>
          <p:nvPr/>
        </p:nvSpPr>
        <p:spPr>
          <a:xfrm>
            <a:off x="838200" y="3003631"/>
            <a:ext cx="2405576" cy="95660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sz="3200" b="1" dirty="0"/>
              <a:t>Statistics </a:t>
            </a:r>
            <a:endParaRPr kumimoji="1" lang="zh-CN" altLang="en-US" sz="3200" b="1" dirty="0"/>
          </a:p>
        </p:txBody>
      </p:sp>
      <p:sp>
        <p:nvSpPr>
          <p:cNvPr id="7" name="圆角矩形 6">
            <a:extLst>
              <a:ext uri="{FF2B5EF4-FFF2-40B4-BE49-F238E27FC236}">
                <a16:creationId xmlns:a16="http://schemas.microsoft.com/office/drawing/2014/main" id="{FA0EC826-B88E-F244-8787-C570DF05376E}"/>
              </a:ext>
            </a:extLst>
          </p:cNvPr>
          <p:cNvSpPr/>
          <p:nvPr/>
        </p:nvSpPr>
        <p:spPr>
          <a:xfrm>
            <a:off x="838200" y="4154902"/>
            <a:ext cx="2405576" cy="113536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sz="3200" b="1" dirty="0"/>
              <a:t>Research findings </a:t>
            </a:r>
            <a:endParaRPr kumimoji="1" lang="zh-CN" altLang="en-US" sz="3200" b="1" dirty="0"/>
          </a:p>
        </p:txBody>
      </p:sp>
      <p:sp>
        <p:nvSpPr>
          <p:cNvPr id="8" name="圆角矩形 7">
            <a:extLst>
              <a:ext uri="{FF2B5EF4-FFF2-40B4-BE49-F238E27FC236}">
                <a16:creationId xmlns:a16="http://schemas.microsoft.com/office/drawing/2014/main" id="{FEBBBBE7-C532-124E-9169-B4CAB3C0D8F2}"/>
              </a:ext>
            </a:extLst>
          </p:cNvPr>
          <p:cNvSpPr/>
          <p:nvPr/>
        </p:nvSpPr>
        <p:spPr>
          <a:xfrm>
            <a:off x="838200" y="5473359"/>
            <a:ext cx="2405576" cy="101951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sz="3200" b="1" dirty="0"/>
              <a:t>Personal experience </a:t>
            </a:r>
            <a:endParaRPr kumimoji="1" lang="zh-CN" altLang="en-US" sz="3200" b="1" dirty="0"/>
          </a:p>
        </p:txBody>
      </p:sp>
      <p:sp>
        <p:nvSpPr>
          <p:cNvPr id="11" name="右箭头 10">
            <a:extLst>
              <a:ext uri="{FF2B5EF4-FFF2-40B4-BE49-F238E27FC236}">
                <a16:creationId xmlns:a16="http://schemas.microsoft.com/office/drawing/2014/main" id="{B6F21B69-A28C-AA41-AB31-05E7ECFD037D}"/>
              </a:ext>
            </a:extLst>
          </p:cNvPr>
          <p:cNvSpPr/>
          <p:nvPr/>
        </p:nvSpPr>
        <p:spPr>
          <a:xfrm>
            <a:off x="4656406" y="3429000"/>
            <a:ext cx="2672862" cy="53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E29AF1AD-EDE4-4F4E-B416-ADFBF63FF5B3}"/>
              </a:ext>
            </a:extLst>
          </p:cNvPr>
          <p:cNvSpPr/>
          <p:nvPr/>
        </p:nvSpPr>
        <p:spPr>
          <a:xfrm>
            <a:off x="7976381" y="2435949"/>
            <a:ext cx="2532185" cy="22866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4000" b="1" dirty="0"/>
              <a:t>Ideas</a:t>
            </a:r>
            <a:endParaRPr kumimoji="1" lang="zh-CN" altLang="en-US" sz="4000" b="1" dirty="0"/>
          </a:p>
        </p:txBody>
      </p:sp>
    </p:spTree>
    <p:extLst>
      <p:ext uri="{BB962C8B-B14F-4D97-AF65-F5344CB8AC3E}">
        <p14:creationId xmlns:p14="http://schemas.microsoft.com/office/powerpoint/2010/main" val="58858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BA61-81B5-A945-950D-3ECCF4519D12}"/>
              </a:ext>
            </a:extLst>
          </p:cNvPr>
          <p:cNvSpPr>
            <a:spLocks noGrp="1"/>
          </p:cNvSpPr>
          <p:nvPr>
            <p:ph type="title"/>
          </p:nvPr>
        </p:nvSpPr>
        <p:spPr>
          <a:xfrm>
            <a:off x="838200" y="365126"/>
            <a:ext cx="10993916" cy="1258888"/>
          </a:xfrm>
        </p:spPr>
        <p:txBody>
          <a:bodyPr>
            <a:normAutofit fontScale="90000"/>
          </a:bodyPr>
          <a:lstStyle/>
          <a:p>
            <a:r>
              <a:rPr kumimoji="1" lang="en-US" altLang="zh-CN" dirty="0"/>
              <a:t>Why do we need to distinguish the differences?</a:t>
            </a:r>
            <a:endParaRPr kumimoji="1" lang="zh-CN" altLang="en-US" dirty="0"/>
          </a:p>
        </p:txBody>
      </p:sp>
      <p:sp>
        <p:nvSpPr>
          <p:cNvPr id="3" name="内容占位符 2">
            <a:extLst>
              <a:ext uri="{FF2B5EF4-FFF2-40B4-BE49-F238E27FC236}">
                <a16:creationId xmlns:a16="http://schemas.microsoft.com/office/drawing/2014/main" id="{569EED00-C6D9-8A46-A8A2-382344FCF2BF}"/>
              </a:ext>
            </a:extLst>
          </p:cNvPr>
          <p:cNvSpPr>
            <a:spLocks noGrp="1"/>
          </p:cNvSpPr>
          <p:nvPr>
            <p:ph idx="1"/>
          </p:nvPr>
        </p:nvSpPr>
        <p:spPr/>
        <p:txBody>
          <a:bodyPr/>
          <a:lstStyle/>
          <a:p>
            <a:r>
              <a:rPr kumimoji="1" lang="en-US" altLang="zh-CN" dirty="0"/>
              <a:t>Suppose you were the boss, which employee would you prefer to give a raise?</a:t>
            </a:r>
          </a:p>
          <a:p>
            <a:endParaRPr kumimoji="1" lang="zh-CN" altLang="en-US" dirty="0"/>
          </a:p>
        </p:txBody>
      </p:sp>
      <p:pic>
        <p:nvPicPr>
          <p:cNvPr id="5" name="图片 4">
            <a:extLst>
              <a:ext uri="{FF2B5EF4-FFF2-40B4-BE49-F238E27FC236}">
                <a16:creationId xmlns:a16="http://schemas.microsoft.com/office/drawing/2014/main" id="{AD4C03DD-E03F-BE4B-8E64-A1D82184A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594" y="3465030"/>
            <a:ext cx="1756314" cy="2770523"/>
          </a:xfrm>
          <a:prstGeom prst="rect">
            <a:avLst/>
          </a:prstGeom>
        </p:spPr>
      </p:pic>
      <p:pic>
        <p:nvPicPr>
          <p:cNvPr id="7" name="图片 6">
            <a:extLst>
              <a:ext uri="{FF2B5EF4-FFF2-40B4-BE49-F238E27FC236}">
                <a16:creationId xmlns:a16="http://schemas.microsoft.com/office/drawing/2014/main" id="{AA350FBC-89E5-854B-ACA0-7D949F645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92" y="4623226"/>
            <a:ext cx="1981647" cy="2133352"/>
          </a:xfrm>
          <a:prstGeom prst="rect">
            <a:avLst/>
          </a:prstGeom>
        </p:spPr>
      </p:pic>
      <p:sp>
        <p:nvSpPr>
          <p:cNvPr id="8" name="文本框 7">
            <a:extLst>
              <a:ext uri="{FF2B5EF4-FFF2-40B4-BE49-F238E27FC236}">
                <a16:creationId xmlns:a16="http://schemas.microsoft.com/office/drawing/2014/main" id="{6FF9B884-ADAB-8345-AD4A-DD18E6F23121}"/>
              </a:ext>
            </a:extLst>
          </p:cNvPr>
          <p:cNvSpPr txBox="1"/>
          <p:nvPr/>
        </p:nvSpPr>
        <p:spPr>
          <a:xfrm>
            <a:off x="8239699" y="2568034"/>
            <a:ext cx="3822853" cy="1938992"/>
          </a:xfrm>
          <a:prstGeom prst="rect">
            <a:avLst/>
          </a:prstGeom>
          <a:noFill/>
        </p:spPr>
        <p:txBody>
          <a:bodyPr wrap="square" rtlCol="0">
            <a:spAutoFit/>
          </a:bodyPr>
          <a:lstStyle/>
          <a:p>
            <a:r>
              <a:rPr kumimoji="1" lang="en-US" altLang="zh-CN" sz="2000" b="1" dirty="0"/>
              <a:t>Employee B</a:t>
            </a:r>
          </a:p>
          <a:p>
            <a:r>
              <a:rPr kumimoji="1" lang="en-US" altLang="zh-CN" sz="2000" dirty="0"/>
              <a:t>“</a:t>
            </a:r>
            <a:r>
              <a:rPr kumimoji="1" lang="en-US" altLang="zh-CN" sz="2000" i="1" dirty="0"/>
              <a:t>I really think I should get a raise. I’ve met all of my production goals since I’ve been here and my evaluations have been excellent.”</a:t>
            </a:r>
            <a:endParaRPr kumimoji="1" lang="zh-CN" altLang="en-US" sz="2000" i="1" dirty="0"/>
          </a:p>
        </p:txBody>
      </p:sp>
      <p:sp>
        <p:nvSpPr>
          <p:cNvPr id="9" name="文本框 8">
            <a:extLst>
              <a:ext uri="{FF2B5EF4-FFF2-40B4-BE49-F238E27FC236}">
                <a16:creationId xmlns:a16="http://schemas.microsoft.com/office/drawing/2014/main" id="{043C9A53-2E79-1848-9374-DF6EC317BDE8}"/>
              </a:ext>
            </a:extLst>
          </p:cNvPr>
          <p:cNvSpPr txBox="1"/>
          <p:nvPr/>
        </p:nvSpPr>
        <p:spPr>
          <a:xfrm>
            <a:off x="768817" y="3451543"/>
            <a:ext cx="3244068" cy="1015663"/>
          </a:xfrm>
          <a:prstGeom prst="rect">
            <a:avLst/>
          </a:prstGeom>
          <a:noFill/>
        </p:spPr>
        <p:txBody>
          <a:bodyPr wrap="square" rtlCol="0">
            <a:spAutoFit/>
          </a:bodyPr>
          <a:lstStyle/>
          <a:p>
            <a:r>
              <a:rPr kumimoji="1" lang="en-US" altLang="zh-CN" sz="2000" b="1" dirty="0"/>
              <a:t>Employee A</a:t>
            </a:r>
          </a:p>
          <a:p>
            <a:r>
              <a:rPr kumimoji="1" lang="en-US" altLang="zh-CN" sz="2000" dirty="0"/>
              <a:t>“</a:t>
            </a:r>
            <a:r>
              <a:rPr kumimoji="1" lang="en-US" altLang="zh-CN" sz="2000" i="1" dirty="0"/>
              <a:t>I really think I should get a raise because I deserve it.”</a:t>
            </a:r>
            <a:endParaRPr kumimoji="1" lang="zh-CN" altLang="en-US" sz="2000" i="1" dirty="0"/>
          </a:p>
        </p:txBody>
      </p:sp>
      <p:sp>
        <p:nvSpPr>
          <p:cNvPr id="11" name="圆角矩形 10">
            <a:extLst>
              <a:ext uri="{FF2B5EF4-FFF2-40B4-BE49-F238E27FC236}">
                <a16:creationId xmlns:a16="http://schemas.microsoft.com/office/drawing/2014/main" id="{878F96EE-74AC-4F4F-8017-D93CDCC7AB73}"/>
              </a:ext>
            </a:extLst>
          </p:cNvPr>
          <p:cNvSpPr/>
          <p:nvPr/>
        </p:nvSpPr>
        <p:spPr>
          <a:xfrm>
            <a:off x="89922" y="2875361"/>
            <a:ext cx="1388125" cy="52770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sz="2400" b="1" dirty="0"/>
              <a:t>opinion</a:t>
            </a:r>
            <a:endParaRPr kumimoji="1" lang="zh-CN" altLang="en-US" sz="2400" b="1" dirty="0"/>
          </a:p>
        </p:txBody>
      </p:sp>
      <p:sp>
        <p:nvSpPr>
          <p:cNvPr id="12" name="圆角矩形 11">
            <a:extLst>
              <a:ext uri="{FF2B5EF4-FFF2-40B4-BE49-F238E27FC236}">
                <a16:creationId xmlns:a16="http://schemas.microsoft.com/office/drawing/2014/main" id="{D2CBB3DA-3194-3B49-8D93-76C7286A5141}"/>
              </a:ext>
            </a:extLst>
          </p:cNvPr>
          <p:cNvSpPr/>
          <p:nvPr/>
        </p:nvSpPr>
        <p:spPr>
          <a:xfrm>
            <a:off x="6836884" y="2865265"/>
            <a:ext cx="1388125" cy="52770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sz="2400" b="1" dirty="0"/>
              <a:t>opinion</a:t>
            </a:r>
            <a:endParaRPr kumimoji="1" lang="zh-CN" altLang="en-US" sz="2400" b="1" dirty="0"/>
          </a:p>
        </p:txBody>
      </p:sp>
      <p:sp>
        <p:nvSpPr>
          <p:cNvPr id="13" name="圆角矩形 12">
            <a:extLst>
              <a:ext uri="{FF2B5EF4-FFF2-40B4-BE49-F238E27FC236}">
                <a16:creationId xmlns:a16="http://schemas.microsoft.com/office/drawing/2014/main" id="{A688F78F-DD8D-3940-A82F-272E36E8D6A3}"/>
              </a:ext>
            </a:extLst>
          </p:cNvPr>
          <p:cNvSpPr/>
          <p:nvPr/>
        </p:nvSpPr>
        <p:spPr>
          <a:xfrm>
            <a:off x="7189212" y="3737441"/>
            <a:ext cx="968396" cy="52770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sz="2400" b="1" dirty="0"/>
              <a:t>fact</a:t>
            </a:r>
            <a:endParaRPr kumimoji="1" lang="zh-CN" altLang="en-US" sz="2400" b="1" dirty="0"/>
          </a:p>
        </p:txBody>
      </p:sp>
      <p:sp>
        <p:nvSpPr>
          <p:cNvPr id="14" name="文本框 13">
            <a:extLst>
              <a:ext uri="{FF2B5EF4-FFF2-40B4-BE49-F238E27FC236}">
                <a16:creationId xmlns:a16="http://schemas.microsoft.com/office/drawing/2014/main" id="{4CF055E3-4B1E-6C42-BCE9-10336C3E8CC0}"/>
              </a:ext>
            </a:extLst>
          </p:cNvPr>
          <p:cNvSpPr txBox="1"/>
          <p:nvPr/>
        </p:nvSpPr>
        <p:spPr>
          <a:xfrm>
            <a:off x="7438931" y="3214948"/>
            <a:ext cx="589974" cy="707886"/>
          </a:xfrm>
          <a:prstGeom prst="rect">
            <a:avLst/>
          </a:prstGeom>
          <a:noFill/>
        </p:spPr>
        <p:txBody>
          <a:bodyPr wrap="square" rtlCol="0">
            <a:spAutoFit/>
          </a:bodyPr>
          <a:lstStyle/>
          <a:p>
            <a:r>
              <a:rPr kumimoji="1" lang="en-US" altLang="zh-CN" sz="4000" b="1" dirty="0"/>
              <a:t>+</a:t>
            </a:r>
            <a:endParaRPr kumimoji="1" lang="zh-CN" altLang="en-US" sz="4000" b="1" dirty="0"/>
          </a:p>
        </p:txBody>
      </p:sp>
    </p:spTree>
    <p:extLst>
      <p:ext uri="{BB962C8B-B14F-4D97-AF65-F5344CB8AC3E}">
        <p14:creationId xmlns:p14="http://schemas.microsoft.com/office/powerpoint/2010/main" val="49251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1" grpId="0" animBg="1"/>
      <p:bldP spid="12" grpId="0" animBg="1"/>
      <p:bldP spid="13"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48197C4-EB2A-D746-8601-F4505767D813}"/>
                  </a:ext>
                </a:extLst>
              </p:cNvPr>
              <p:cNvSpPr>
                <a:spLocks noGrp="1"/>
              </p:cNvSpPr>
              <p:nvPr>
                <p:ph type="title"/>
              </p:nvPr>
            </p:nvSpPr>
            <p:spPr/>
            <p:txBody>
              <a:bodyPr>
                <a:normAutofit/>
              </a:bodyPr>
              <a:lstStyle/>
              <a:p>
                <a:r>
                  <a:rPr kumimoji="1" lang="en-US" altLang="zh-CN" dirty="0"/>
                  <a:t>Opinion +  Fact </a:t>
                </a:r>
                <a14:m>
                  <m:oMath xmlns:m="http://schemas.openxmlformats.org/officeDocument/2006/math">
                    <m:r>
                      <a:rPr kumimoji="1" lang="en-US" altLang="zh-CN" i="1">
                        <a:latin typeface="Cambria Math" panose="02040503050406030204" pitchFamily="18" charset="0"/>
                        <a:ea typeface="Cambria Math" panose="02040503050406030204" pitchFamily="18" charset="0"/>
                      </a:rPr>
                      <m:t>&gt;</m:t>
                    </m:r>
                  </m:oMath>
                </a14:m>
                <a:r>
                  <a:rPr kumimoji="1" lang="en-US" altLang="zh-CN" dirty="0"/>
                  <a:t> Opinion</a:t>
                </a:r>
                <a:endParaRPr kumimoji="1" lang="zh-CN" altLang="en-US" dirty="0"/>
              </a:p>
            </p:txBody>
          </p:sp>
        </mc:Choice>
        <mc:Fallback xmlns="">
          <p:sp>
            <p:nvSpPr>
              <p:cNvPr id="2" name="标题 1">
                <a:extLst>
                  <a:ext uri="{FF2B5EF4-FFF2-40B4-BE49-F238E27FC236}">
                    <a16:creationId xmlns:a16="http://schemas.microsoft.com/office/drawing/2014/main" id="{448197C4-EB2A-D746-8601-F4505767D813}"/>
                  </a:ext>
                </a:extLst>
              </p:cNvPr>
              <p:cNvSpPr>
                <a:spLocks noGrp="1" noRot="1" noChangeAspect="1" noMove="1" noResize="1" noEditPoints="1" noAdjustHandles="1" noChangeArrowheads="1" noChangeShapeType="1" noTextEdit="1"/>
              </p:cNvSpPr>
              <p:nvPr>
                <p:ph type="title"/>
              </p:nvPr>
            </p:nvSpPr>
            <p:spPr>
              <a:blipFill>
                <a:blip r:embed="rId2"/>
                <a:stretch>
                  <a:fillRect l="-2292" b="-1000"/>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78037696-4B1D-A64D-9128-4B2563DD993B}"/>
              </a:ext>
            </a:extLst>
          </p:cNvPr>
          <p:cNvSpPr>
            <a:spLocks noGrp="1"/>
          </p:cNvSpPr>
          <p:nvPr>
            <p:ph idx="1"/>
          </p:nvPr>
        </p:nvSpPr>
        <p:spPr>
          <a:xfrm>
            <a:off x="838200" y="1712289"/>
            <a:ext cx="10515600" cy="4351338"/>
          </a:xfrm>
        </p:spPr>
        <p:txBody>
          <a:bodyPr/>
          <a:lstStyle/>
          <a:p>
            <a:r>
              <a:rPr kumimoji="1" lang="en-US" altLang="zh-CN" dirty="0"/>
              <a:t>Make an argument more convincing</a:t>
            </a:r>
          </a:p>
          <a:p>
            <a:r>
              <a:rPr kumimoji="1" lang="en-US" altLang="zh-CN" dirty="0"/>
              <a:t>Judge more wisely with your supporting evidence (facts)</a:t>
            </a:r>
            <a:endParaRPr kumimoji="1" lang="zh-CN" altLang="en-US" dirty="0"/>
          </a:p>
        </p:txBody>
      </p:sp>
      <p:pic>
        <p:nvPicPr>
          <p:cNvPr id="5" name="图片 4">
            <a:extLst>
              <a:ext uri="{FF2B5EF4-FFF2-40B4-BE49-F238E27FC236}">
                <a16:creationId xmlns:a16="http://schemas.microsoft.com/office/drawing/2014/main" id="{58AEE1A1-65BF-A747-903E-C31EEA2CE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25" y="2931403"/>
            <a:ext cx="5935785" cy="3561471"/>
          </a:xfrm>
          <a:prstGeom prst="rect">
            <a:avLst/>
          </a:prstGeom>
        </p:spPr>
      </p:pic>
      <p:cxnSp>
        <p:nvCxnSpPr>
          <p:cNvPr id="7" name="直线箭头连接符 6">
            <a:extLst>
              <a:ext uri="{FF2B5EF4-FFF2-40B4-BE49-F238E27FC236}">
                <a16:creationId xmlns:a16="http://schemas.microsoft.com/office/drawing/2014/main" id="{69671D16-7C0D-F44A-93C0-BF37C73E87F5}"/>
              </a:ext>
            </a:extLst>
          </p:cNvPr>
          <p:cNvCxnSpPr/>
          <p:nvPr/>
        </p:nvCxnSpPr>
        <p:spPr>
          <a:xfrm flipH="1">
            <a:off x="6499274" y="3429000"/>
            <a:ext cx="2560320" cy="9179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a16="http://schemas.microsoft.com/office/drawing/2014/main" id="{73936DAC-6B11-5E49-9413-838EB50D08FB}"/>
              </a:ext>
            </a:extLst>
          </p:cNvPr>
          <p:cNvCxnSpPr>
            <a:cxnSpLocks/>
          </p:cNvCxnSpPr>
          <p:nvPr/>
        </p:nvCxnSpPr>
        <p:spPr>
          <a:xfrm flipH="1">
            <a:off x="4572390" y="5106572"/>
            <a:ext cx="2919045" cy="3598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F7412CF-A265-EC4C-BD72-477975410A14}"/>
              </a:ext>
            </a:extLst>
          </p:cNvPr>
          <p:cNvSpPr txBox="1"/>
          <p:nvPr/>
        </p:nvSpPr>
        <p:spPr>
          <a:xfrm>
            <a:off x="7863840" y="2634672"/>
            <a:ext cx="4178105" cy="830997"/>
          </a:xfrm>
          <a:prstGeom prst="rect">
            <a:avLst/>
          </a:prstGeom>
          <a:noFill/>
        </p:spPr>
        <p:txBody>
          <a:bodyPr wrap="square" rtlCol="0">
            <a:spAutoFit/>
          </a:bodyPr>
          <a:lstStyle/>
          <a:p>
            <a:r>
              <a:rPr kumimoji="1" lang="en-US" altLang="zh-CN" sz="2400" b="1" dirty="0"/>
              <a:t>Your Opinion</a:t>
            </a:r>
          </a:p>
          <a:p>
            <a:r>
              <a:rPr kumimoji="1" lang="en-US" altLang="zh-CN" sz="2400" b="1" dirty="0"/>
              <a:t>(topic sentence/argument)</a:t>
            </a:r>
            <a:endParaRPr kumimoji="1" lang="zh-CN" altLang="en-US" sz="2400" b="1" dirty="0"/>
          </a:p>
        </p:txBody>
      </p:sp>
      <p:sp>
        <p:nvSpPr>
          <p:cNvPr id="11" name="文本框 10">
            <a:extLst>
              <a:ext uri="{FF2B5EF4-FFF2-40B4-BE49-F238E27FC236}">
                <a16:creationId xmlns:a16="http://schemas.microsoft.com/office/drawing/2014/main" id="{FBFD5802-4CFF-1349-A354-8A22514E1BE1}"/>
              </a:ext>
            </a:extLst>
          </p:cNvPr>
          <p:cNvSpPr txBox="1"/>
          <p:nvPr/>
        </p:nvSpPr>
        <p:spPr>
          <a:xfrm>
            <a:off x="7491435" y="4844514"/>
            <a:ext cx="3503640" cy="830997"/>
          </a:xfrm>
          <a:prstGeom prst="rect">
            <a:avLst/>
          </a:prstGeom>
          <a:noFill/>
        </p:spPr>
        <p:txBody>
          <a:bodyPr wrap="square" rtlCol="0">
            <a:spAutoFit/>
          </a:bodyPr>
          <a:lstStyle/>
          <a:p>
            <a:r>
              <a:rPr kumimoji="1" lang="en-US" altLang="zh-CN" sz="2400" b="1" dirty="0"/>
              <a:t>Facts</a:t>
            </a:r>
          </a:p>
          <a:p>
            <a:r>
              <a:rPr kumimoji="1" lang="en-US" altLang="zh-CN" sz="2400" b="1" dirty="0"/>
              <a:t>(supporting evidence)</a:t>
            </a:r>
            <a:endParaRPr kumimoji="1" lang="zh-CN" altLang="en-US" sz="2400" b="1" dirty="0"/>
          </a:p>
        </p:txBody>
      </p:sp>
      <p:cxnSp>
        <p:nvCxnSpPr>
          <p:cNvPr id="12" name="直线箭头连接符 11">
            <a:extLst>
              <a:ext uri="{FF2B5EF4-FFF2-40B4-BE49-F238E27FC236}">
                <a16:creationId xmlns:a16="http://schemas.microsoft.com/office/drawing/2014/main" id="{E4B627E8-52D9-1741-9C8E-1398842E967E}"/>
              </a:ext>
            </a:extLst>
          </p:cNvPr>
          <p:cNvCxnSpPr>
            <a:cxnSpLocks/>
            <a:stCxn id="11" idx="1"/>
          </p:cNvCxnSpPr>
          <p:nvPr/>
        </p:nvCxnSpPr>
        <p:spPr>
          <a:xfrm flipH="1">
            <a:off x="2933507" y="5260013"/>
            <a:ext cx="4557928" cy="1752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32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91E0F-A4EF-254A-9EBB-C4F1EBDBD193}"/>
              </a:ext>
            </a:extLst>
          </p:cNvPr>
          <p:cNvSpPr>
            <a:spLocks noGrp="1"/>
          </p:cNvSpPr>
          <p:nvPr>
            <p:ph type="title"/>
          </p:nvPr>
        </p:nvSpPr>
        <p:spPr/>
        <p:txBody>
          <a:bodyPr/>
          <a:lstStyle/>
          <a:p>
            <a:r>
              <a:rPr kumimoji="1" lang="en-US" altLang="zh-CN" dirty="0"/>
              <a:t>Task 1</a:t>
            </a:r>
            <a:endParaRPr kumimoji="1" lang="zh-CN" altLang="en-US" dirty="0"/>
          </a:p>
        </p:txBody>
      </p:sp>
      <p:sp>
        <p:nvSpPr>
          <p:cNvPr id="3" name="内容占位符 2">
            <a:extLst>
              <a:ext uri="{FF2B5EF4-FFF2-40B4-BE49-F238E27FC236}">
                <a16:creationId xmlns:a16="http://schemas.microsoft.com/office/drawing/2014/main" id="{7D26E23F-E7EF-374D-A680-D366A1A7273F}"/>
              </a:ext>
            </a:extLst>
          </p:cNvPr>
          <p:cNvSpPr>
            <a:spLocks noGrp="1"/>
          </p:cNvSpPr>
          <p:nvPr>
            <p:ph idx="1"/>
          </p:nvPr>
        </p:nvSpPr>
        <p:spPr/>
        <p:txBody>
          <a:bodyPr/>
          <a:lstStyle/>
          <a:p>
            <a:pPr marL="514350" indent="-514350">
              <a:buFont typeface="+mj-lt"/>
              <a:buAutoNum type="arabicPeriod"/>
            </a:pPr>
            <a:r>
              <a:rPr kumimoji="1" lang="en-US" altLang="zh-CN" dirty="0"/>
              <a:t>F/O</a:t>
            </a:r>
          </a:p>
          <a:p>
            <a:pPr marL="514350" indent="-514350">
              <a:buFont typeface="+mj-lt"/>
              <a:buAutoNum type="arabicPeriod"/>
            </a:pPr>
            <a:r>
              <a:rPr kumimoji="1" lang="en-US" altLang="zh-CN" dirty="0"/>
              <a:t>F/O</a:t>
            </a:r>
          </a:p>
          <a:p>
            <a:pPr marL="514350" indent="-514350">
              <a:buFont typeface="+mj-lt"/>
              <a:buAutoNum type="arabicPeriod"/>
            </a:pPr>
            <a:r>
              <a:rPr kumimoji="1" lang="en-US" altLang="zh-CN" dirty="0"/>
              <a:t>O</a:t>
            </a:r>
          </a:p>
          <a:p>
            <a:pPr marL="514350" indent="-514350">
              <a:buFont typeface="+mj-lt"/>
              <a:buAutoNum type="arabicPeriod"/>
            </a:pPr>
            <a:r>
              <a:rPr kumimoji="1" lang="en-US" altLang="zh-CN" dirty="0"/>
              <a:t>O</a:t>
            </a:r>
          </a:p>
          <a:p>
            <a:pPr marL="514350" indent="-514350">
              <a:buFont typeface="+mj-lt"/>
              <a:buAutoNum type="arabicPeriod"/>
            </a:pPr>
            <a:r>
              <a:rPr kumimoji="1" lang="en-US" altLang="zh-CN" dirty="0"/>
              <a:t>O</a:t>
            </a:r>
          </a:p>
          <a:p>
            <a:pPr marL="514350" indent="-514350">
              <a:buFont typeface="+mj-lt"/>
              <a:buAutoNum type="arabicPeriod"/>
            </a:pPr>
            <a:r>
              <a:rPr kumimoji="1" lang="en-US" altLang="zh-CN" dirty="0"/>
              <a:t>F/O</a:t>
            </a:r>
          </a:p>
          <a:p>
            <a:pPr marL="514350" indent="-514350">
              <a:buFont typeface="+mj-lt"/>
              <a:buAutoNum type="arabicPeriod"/>
            </a:pPr>
            <a:r>
              <a:rPr kumimoji="1" lang="en-US" altLang="zh-CN" dirty="0"/>
              <a:t>F/O</a:t>
            </a:r>
          </a:p>
          <a:p>
            <a:pPr marL="514350" indent="-514350">
              <a:buFont typeface="+mj-lt"/>
              <a:buAutoNum type="arabicPeriod"/>
            </a:pPr>
            <a:r>
              <a:rPr kumimoji="1" lang="en-US" altLang="zh-CN" dirty="0"/>
              <a:t>F</a:t>
            </a:r>
            <a:endParaRPr kumimoji="1" lang="zh-CN" altLang="en-US" dirty="0"/>
          </a:p>
        </p:txBody>
      </p:sp>
    </p:spTree>
    <p:extLst>
      <p:ext uri="{BB962C8B-B14F-4D97-AF65-F5344CB8AC3E}">
        <p14:creationId xmlns:p14="http://schemas.microsoft.com/office/powerpoint/2010/main" val="68214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846A8-92ED-BD4C-8696-870F1146A88C}"/>
              </a:ext>
            </a:extLst>
          </p:cNvPr>
          <p:cNvSpPr>
            <a:spLocks noGrp="1"/>
          </p:cNvSpPr>
          <p:nvPr>
            <p:ph type="title"/>
          </p:nvPr>
        </p:nvSpPr>
        <p:spPr/>
        <p:txBody>
          <a:bodyPr>
            <a:normAutofit/>
          </a:bodyPr>
          <a:lstStyle/>
          <a:p>
            <a:r>
              <a:rPr kumimoji="1" lang="en-US" altLang="zh-CN" sz="3600" dirty="0"/>
              <a:t>Task 2: identify what type of markers were used</a:t>
            </a:r>
            <a:endParaRPr kumimoji="1" lang="zh-CN" altLang="en-US" sz="3600" dirty="0"/>
          </a:p>
        </p:txBody>
      </p:sp>
      <p:sp>
        <p:nvSpPr>
          <p:cNvPr id="3" name="内容占位符 2">
            <a:extLst>
              <a:ext uri="{FF2B5EF4-FFF2-40B4-BE49-F238E27FC236}">
                <a16:creationId xmlns:a16="http://schemas.microsoft.com/office/drawing/2014/main" id="{B6830347-C852-C945-BB70-DDEEB63A26A8}"/>
              </a:ext>
            </a:extLst>
          </p:cNvPr>
          <p:cNvSpPr>
            <a:spLocks noGrp="1"/>
          </p:cNvSpPr>
          <p:nvPr>
            <p:ph idx="1"/>
          </p:nvPr>
        </p:nvSpPr>
        <p:spPr>
          <a:xfrm>
            <a:off x="781048" y="1652590"/>
            <a:ext cx="10891838" cy="5233986"/>
          </a:xfrm>
        </p:spPr>
        <p:txBody>
          <a:bodyPr>
            <a:normAutofit/>
          </a:bodyPr>
          <a:lstStyle/>
          <a:p>
            <a:pPr marL="514350" indent="-514350">
              <a:buFont typeface="+mj-lt"/>
              <a:buAutoNum type="arabicPeriod"/>
            </a:pPr>
            <a:r>
              <a:rPr kumimoji="1" lang="en-US" altLang="zh-CN" dirty="0"/>
              <a:t>Assessment marker</a:t>
            </a:r>
          </a:p>
          <a:p>
            <a:pPr lvl="1"/>
            <a:r>
              <a:rPr kumimoji="1" lang="en-US" altLang="zh-CN" dirty="0"/>
              <a:t>“Stronger” shows the author’s evaluation.</a:t>
            </a:r>
          </a:p>
          <a:p>
            <a:pPr marL="514350" indent="-514350">
              <a:buFont typeface="+mj-lt"/>
              <a:buAutoNum type="arabicPeriod"/>
            </a:pPr>
            <a:r>
              <a:rPr kumimoji="1" lang="en-US" altLang="zh-CN" dirty="0"/>
              <a:t>Assessment marker</a:t>
            </a:r>
          </a:p>
          <a:p>
            <a:pPr lvl="1"/>
            <a:r>
              <a:rPr kumimoji="1" lang="en-US" altLang="zh-CN" dirty="0"/>
              <a:t>“Elaborate” shows the author’s evaluation.</a:t>
            </a:r>
          </a:p>
          <a:p>
            <a:pPr marL="514350" indent="-514350">
              <a:buFont typeface="+mj-lt"/>
              <a:buAutoNum type="arabicPeriod"/>
            </a:pPr>
            <a:r>
              <a:rPr kumimoji="1" lang="en-US" altLang="zh-CN" dirty="0"/>
              <a:t>Qualifying marker, assessment marker</a:t>
            </a:r>
          </a:p>
          <a:p>
            <a:pPr lvl="1"/>
            <a:r>
              <a:rPr kumimoji="1" lang="en-US" altLang="zh-CN" dirty="0"/>
              <a:t>“Tend to” shows a degree of uncertainty.</a:t>
            </a:r>
          </a:p>
          <a:p>
            <a:pPr lvl="1"/>
            <a:r>
              <a:rPr kumimoji="1" lang="en-US" altLang="zh-CN" dirty="0"/>
              <a:t>“Predominantly” shows the probability.</a:t>
            </a:r>
          </a:p>
          <a:p>
            <a:pPr marL="514350" indent="-514350">
              <a:buFont typeface="+mj-lt"/>
              <a:buAutoNum type="arabicPeriod"/>
            </a:pPr>
            <a:r>
              <a:rPr kumimoji="1" lang="en-US" altLang="zh-CN" dirty="0"/>
              <a:t>View marker, qualifying marker, assessment marker</a:t>
            </a:r>
          </a:p>
          <a:p>
            <a:pPr lvl="1"/>
            <a:r>
              <a:rPr kumimoji="1" lang="en-US" altLang="zh-CN" dirty="0"/>
              <a:t>“Argue” as a reporting verb, shows the following part is the author’s opinion.</a:t>
            </a:r>
          </a:p>
          <a:p>
            <a:pPr lvl="1"/>
            <a:r>
              <a:rPr kumimoji="1" lang="en-US" altLang="zh-CN" dirty="0"/>
              <a:t>“Should” shows the author’s certainty.</a:t>
            </a:r>
          </a:p>
          <a:p>
            <a:pPr lvl="1"/>
            <a:r>
              <a:rPr kumimoji="1" lang="en-US" altLang="zh-CN" dirty="0"/>
              <a:t>“More robust” shows evaluation.</a:t>
            </a:r>
            <a:endParaRPr kumimoji="1" lang="zh-CN" altLang="en-US" dirty="0"/>
          </a:p>
        </p:txBody>
      </p:sp>
    </p:spTree>
    <p:extLst>
      <p:ext uri="{BB962C8B-B14F-4D97-AF65-F5344CB8AC3E}">
        <p14:creationId xmlns:p14="http://schemas.microsoft.com/office/powerpoint/2010/main" val="423925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8FC5-BF1E-1341-BF0D-E7B52AA41E31}"/>
              </a:ext>
            </a:extLst>
          </p:cNvPr>
          <p:cNvSpPr>
            <a:spLocks noGrp="1"/>
          </p:cNvSpPr>
          <p:nvPr>
            <p:ph type="title"/>
          </p:nvPr>
        </p:nvSpPr>
        <p:spPr/>
        <p:txBody>
          <a:bodyPr/>
          <a:lstStyle/>
          <a:p>
            <a:r>
              <a:rPr kumimoji="1" lang="en-US" altLang="zh-CN" dirty="0"/>
              <a:t>Task 1</a:t>
            </a:r>
            <a:endParaRPr kumimoji="1" lang="zh-CN" altLang="en-US" dirty="0"/>
          </a:p>
        </p:txBody>
      </p:sp>
      <p:sp>
        <p:nvSpPr>
          <p:cNvPr id="3" name="内容占位符 2">
            <a:extLst>
              <a:ext uri="{FF2B5EF4-FFF2-40B4-BE49-F238E27FC236}">
                <a16:creationId xmlns:a16="http://schemas.microsoft.com/office/drawing/2014/main" id="{C48AF7F5-1684-2D47-BB7F-FD699516E78D}"/>
              </a:ext>
            </a:extLst>
          </p:cNvPr>
          <p:cNvSpPr>
            <a:spLocks noGrp="1"/>
          </p:cNvSpPr>
          <p:nvPr>
            <p:ph idx="1"/>
          </p:nvPr>
        </p:nvSpPr>
        <p:spPr>
          <a:xfrm>
            <a:off x="6212059" y="1853761"/>
            <a:ext cx="5257800" cy="4351338"/>
          </a:xfrm>
        </p:spPr>
        <p:txBody>
          <a:bodyPr>
            <a:normAutofit/>
          </a:bodyPr>
          <a:lstStyle/>
          <a:p>
            <a:pPr marL="514350" indent="-514350">
              <a:buFont typeface="+mj-lt"/>
              <a:buAutoNum type="arabicPeriod" startAt="9"/>
            </a:pPr>
            <a:r>
              <a:rPr kumimoji="1" lang="en-US" altLang="zh-CN" dirty="0"/>
              <a:t>E</a:t>
            </a:r>
          </a:p>
          <a:p>
            <a:pPr marL="514350" indent="-514350">
              <a:buFont typeface="+mj-lt"/>
              <a:buAutoNum type="arabicPeriod" startAt="9"/>
            </a:pPr>
            <a:r>
              <a:rPr kumimoji="1" lang="en-US" altLang="zh-CN" dirty="0"/>
              <a:t>J</a:t>
            </a:r>
          </a:p>
          <a:p>
            <a:pPr marL="514350" indent="-514350">
              <a:buFont typeface="+mj-lt"/>
              <a:buAutoNum type="arabicPeriod" startAt="9"/>
            </a:pPr>
            <a:r>
              <a:rPr kumimoji="1" lang="en-US" altLang="zh-CN" dirty="0"/>
              <a:t>S</a:t>
            </a:r>
          </a:p>
          <a:p>
            <a:pPr marL="514350" indent="-514350">
              <a:buFont typeface="+mj-lt"/>
              <a:buAutoNum type="arabicPeriod" startAt="9"/>
            </a:pPr>
            <a:r>
              <a:rPr kumimoji="1" lang="en-US" altLang="zh-CN" dirty="0"/>
              <a:t>G</a:t>
            </a:r>
          </a:p>
          <a:p>
            <a:pPr marL="514350" indent="-514350">
              <a:buFont typeface="+mj-lt"/>
              <a:buAutoNum type="arabicPeriod" startAt="9"/>
            </a:pPr>
            <a:r>
              <a:rPr kumimoji="1" lang="en-US" altLang="zh-CN" dirty="0"/>
              <a:t>T</a:t>
            </a:r>
          </a:p>
          <a:p>
            <a:pPr marL="514350" indent="-514350">
              <a:buFont typeface="+mj-lt"/>
              <a:buAutoNum type="arabicPeriod" startAt="9"/>
            </a:pPr>
            <a:r>
              <a:rPr kumimoji="1" lang="en-US" altLang="zh-CN" dirty="0"/>
              <a:t>R</a:t>
            </a:r>
          </a:p>
          <a:p>
            <a:pPr marL="514350" indent="-514350">
              <a:buFont typeface="+mj-lt"/>
              <a:buAutoNum type="arabicPeriod" startAt="9"/>
            </a:pPr>
            <a:r>
              <a:rPr kumimoji="1" lang="en-US" altLang="zh-CN" dirty="0"/>
              <a:t>K</a:t>
            </a:r>
            <a:endParaRPr kumimoji="1" lang="zh-CN" altLang="en-US" dirty="0"/>
          </a:p>
        </p:txBody>
      </p:sp>
      <p:sp>
        <p:nvSpPr>
          <p:cNvPr id="4" name="内容占位符 2">
            <a:extLst>
              <a:ext uri="{FF2B5EF4-FFF2-40B4-BE49-F238E27FC236}">
                <a16:creationId xmlns:a16="http://schemas.microsoft.com/office/drawing/2014/main" id="{CEBC719D-43BE-594B-9D1C-2FD6CA5D9CBA}"/>
              </a:ext>
            </a:extLst>
          </p:cNvPr>
          <p:cNvSpPr txBox="1">
            <a:spLocks/>
          </p:cNvSpPr>
          <p:nvPr/>
        </p:nvSpPr>
        <p:spPr>
          <a:xfrm>
            <a:off x="838200" y="185376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kumimoji="1" lang="en-US" altLang="zh-CN" dirty="0"/>
              <a:t>D</a:t>
            </a:r>
          </a:p>
          <a:p>
            <a:pPr marL="514350" indent="-514350">
              <a:buFont typeface="+mj-lt"/>
              <a:buAutoNum type="arabicPeriod"/>
            </a:pPr>
            <a:r>
              <a:rPr kumimoji="1" lang="en-US" altLang="zh-CN" dirty="0"/>
              <a:t>M</a:t>
            </a:r>
          </a:p>
          <a:p>
            <a:pPr marL="514350" indent="-514350">
              <a:buFont typeface="+mj-lt"/>
              <a:buAutoNum type="arabicPeriod"/>
            </a:pPr>
            <a:r>
              <a:rPr kumimoji="1" lang="en-US" altLang="zh-CN" dirty="0"/>
              <a:t>A</a:t>
            </a:r>
          </a:p>
          <a:p>
            <a:pPr marL="514350" indent="-514350">
              <a:buFont typeface="+mj-lt"/>
              <a:buAutoNum type="arabicPeriod"/>
            </a:pPr>
            <a:r>
              <a:rPr kumimoji="1" lang="en-US" altLang="zh-CN" dirty="0"/>
              <a:t>H</a:t>
            </a:r>
          </a:p>
          <a:p>
            <a:pPr marL="514350" indent="-514350">
              <a:buFont typeface="+mj-lt"/>
              <a:buAutoNum type="arabicPeriod"/>
            </a:pPr>
            <a:r>
              <a:rPr kumimoji="1" lang="en-US" altLang="zh-CN" dirty="0"/>
              <a:t>O</a:t>
            </a:r>
          </a:p>
          <a:p>
            <a:pPr marL="514350" indent="-514350">
              <a:buFont typeface="+mj-lt"/>
              <a:buAutoNum type="arabicPeriod"/>
            </a:pPr>
            <a:r>
              <a:rPr kumimoji="1" lang="en-US" altLang="zh-CN" dirty="0"/>
              <a:t>L</a:t>
            </a:r>
          </a:p>
          <a:p>
            <a:pPr marL="514350" indent="-514350">
              <a:buFont typeface="+mj-lt"/>
              <a:buAutoNum type="arabicPeriod"/>
            </a:pPr>
            <a:r>
              <a:rPr kumimoji="1" lang="en-US" altLang="zh-CN" dirty="0"/>
              <a:t>B</a:t>
            </a:r>
          </a:p>
          <a:p>
            <a:pPr marL="514350" indent="-514350">
              <a:buFont typeface="+mj-lt"/>
              <a:buAutoNum type="arabicPeriod"/>
            </a:pPr>
            <a:r>
              <a:rPr kumimoji="1" lang="en-US" altLang="zh-CN" dirty="0"/>
              <a:t>P</a:t>
            </a:r>
            <a:endParaRPr kumimoji="1" lang="zh-CN" altLang="en-US" dirty="0"/>
          </a:p>
        </p:txBody>
      </p:sp>
    </p:spTree>
    <p:extLst>
      <p:ext uri="{BB962C8B-B14F-4D97-AF65-F5344CB8AC3E}">
        <p14:creationId xmlns:p14="http://schemas.microsoft.com/office/powerpoint/2010/main" val="366814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92F70-151D-A44A-8BCD-96088C03038C}"/>
              </a:ext>
            </a:extLst>
          </p:cNvPr>
          <p:cNvSpPr>
            <a:spLocks noGrp="1"/>
          </p:cNvSpPr>
          <p:nvPr>
            <p:ph type="title"/>
          </p:nvPr>
        </p:nvSpPr>
        <p:spPr/>
        <p:txBody>
          <a:bodyPr/>
          <a:lstStyle/>
          <a:p>
            <a:r>
              <a:rPr kumimoji="1" lang="en-US" altLang="zh-CN" dirty="0"/>
              <a:t>Task 2</a:t>
            </a:r>
            <a:endParaRPr kumimoji="1" lang="zh-CN" altLang="en-US" dirty="0"/>
          </a:p>
        </p:txBody>
      </p:sp>
      <p:sp>
        <p:nvSpPr>
          <p:cNvPr id="3" name="内容占位符 2">
            <a:extLst>
              <a:ext uri="{FF2B5EF4-FFF2-40B4-BE49-F238E27FC236}">
                <a16:creationId xmlns:a16="http://schemas.microsoft.com/office/drawing/2014/main" id="{F0F7E405-C34C-D04A-B786-362278E636DD}"/>
              </a:ext>
            </a:extLst>
          </p:cNvPr>
          <p:cNvSpPr>
            <a:spLocks noGrp="1"/>
          </p:cNvSpPr>
          <p:nvPr>
            <p:ph idx="1"/>
          </p:nvPr>
        </p:nvSpPr>
        <p:spPr/>
        <p:txBody>
          <a:bodyPr/>
          <a:lstStyle/>
          <a:p>
            <a:r>
              <a:rPr kumimoji="1" lang="en-US" altLang="zh-CN" dirty="0"/>
              <a:t>B</a:t>
            </a:r>
            <a:endParaRPr kumimoji="1" lang="zh-CN" altLang="en-US" dirty="0"/>
          </a:p>
        </p:txBody>
      </p:sp>
    </p:spTree>
    <p:extLst>
      <p:ext uri="{BB962C8B-B14F-4D97-AF65-F5344CB8AC3E}">
        <p14:creationId xmlns:p14="http://schemas.microsoft.com/office/powerpoint/2010/main" val="18793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35F365-CB86-B741-8C6C-FBE701265A36}"/>
              </a:ext>
            </a:extLst>
          </p:cNvPr>
          <p:cNvSpPr txBox="1"/>
          <p:nvPr/>
        </p:nvSpPr>
        <p:spPr>
          <a:xfrm>
            <a:off x="1294920" y="2135237"/>
            <a:ext cx="9602160" cy="2554545"/>
          </a:xfrm>
          <a:prstGeom prst="rect">
            <a:avLst/>
          </a:prstGeom>
          <a:noFill/>
        </p:spPr>
        <p:txBody>
          <a:bodyPr wrap="square" rtlCol="0">
            <a:spAutoFit/>
          </a:bodyPr>
          <a:lstStyle/>
          <a:p>
            <a:pPr algn="ctr"/>
            <a:r>
              <a:rPr kumimoji="1" lang="en-US" altLang="zh-CN" sz="6000" b="1" dirty="0"/>
              <a:t>Academic Reading Skills</a:t>
            </a:r>
          </a:p>
          <a:p>
            <a:pPr algn="ctr"/>
            <a:r>
              <a:rPr kumimoji="1" lang="en-US" altLang="zh-CN" sz="6000" b="1" dirty="0"/>
              <a:t> </a:t>
            </a:r>
            <a:r>
              <a:rPr kumimoji="1" lang="en-US" altLang="zh-CN" sz="4000" dirty="0"/>
              <a:t>Determining Differences Between Facts and Opinions</a:t>
            </a:r>
            <a:endParaRPr kumimoji="1" lang="zh-CN" altLang="en-US" sz="4000" dirty="0"/>
          </a:p>
        </p:txBody>
      </p:sp>
    </p:spTree>
    <p:extLst>
      <p:ext uri="{BB962C8B-B14F-4D97-AF65-F5344CB8AC3E}">
        <p14:creationId xmlns:p14="http://schemas.microsoft.com/office/powerpoint/2010/main" val="214256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81FCB38-9ABC-204B-ACB1-977C024233B0}"/>
              </a:ext>
            </a:extLst>
          </p:cNvPr>
          <p:cNvPicPr>
            <a:picLocks noChangeAspect="1"/>
          </p:cNvPicPr>
          <p:nvPr/>
        </p:nvPicPr>
        <p:blipFill>
          <a:blip r:embed="rId2">
            <a:alphaModFix amt="45000"/>
            <a:extLst>
              <a:ext uri="{28A0092B-C50C-407E-A947-70E740481C1C}">
                <a14:useLocalDpi xmlns:a14="http://schemas.microsoft.com/office/drawing/2010/main" val="0"/>
              </a:ext>
            </a:extLst>
          </a:blip>
          <a:stretch>
            <a:fillRect/>
          </a:stretch>
        </p:blipFill>
        <p:spPr>
          <a:xfrm>
            <a:off x="466725" y="525066"/>
            <a:ext cx="11258550" cy="6332934"/>
          </a:xfrm>
          <a:prstGeom prst="rect">
            <a:avLst/>
          </a:prstGeom>
        </p:spPr>
      </p:pic>
      <p:sp>
        <p:nvSpPr>
          <p:cNvPr id="2" name="文本框 1">
            <a:extLst>
              <a:ext uri="{FF2B5EF4-FFF2-40B4-BE49-F238E27FC236}">
                <a16:creationId xmlns:a16="http://schemas.microsoft.com/office/drawing/2014/main" id="{3035F365-CB86-B741-8C6C-FBE701265A36}"/>
              </a:ext>
            </a:extLst>
          </p:cNvPr>
          <p:cNvSpPr txBox="1"/>
          <p:nvPr/>
        </p:nvSpPr>
        <p:spPr>
          <a:xfrm>
            <a:off x="2428635" y="835074"/>
            <a:ext cx="7706205" cy="1015663"/>
          </a:xfrm>
          <a:prstGeom prst="rect">
            <a:avLst/>
          </a:prstGeom>
          <a:solidFill>
            <a:schemeClr val="bg1"/>
          </a:solidFill>
        </p:spPr>
        <p:txBody>
          <a:bodyPr wrap="square" rtlCol="0">
            <a:spAutoFit/>
          </a:bodyPr>
          <a:lstStyle/>
          <a:p>
            <a:pPr algn="ctr"/>
            <a:r>
              <a:rPr kumimoji="1" lang="en-US" altLang="zh-CN" sz="6000" b="1" dirty="0"/>
              <a:t>Group Presentation</a:t>
            </a:r>
            <a:endParaRPr kumimoji="1" lang="zh-CN" altLang="en-US" sz="4000" dirty="0"/>
          </a:p>
        </p:txBody>
      </p:sp>
    </p:spTree>
    <p:extLst>
      <p:ext uri="{BB962C8B-B14F-4D97-AF65-F5344CB8AC3E}">
        <p14:creationId xmlns:p14="http://schemas.microsoft.com/office/powerpoint/2010/main" val="98874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075D395-6525-EF49-B31E-B1B89F32E1AF}"/>
              </a:ext>
            </a:extLst>
          </p:cNvPr>
          <p:cNvSpPr>
            <a:spLocks noGrp="1"/>
          </p:cNvSpPr>
          <p:nvPr>
            <p:ph type="title"/>
          </p:nvPr>
        </p:nvSpPr>
        <p:spPr>
          <a:xfrm>
            <a:off x="838200" y="576263"/>
            <a:ext cx="10515600" cy="2852737"/>
          </a:xfrm>
        </p:spPr>
        <p:txBody>
          <a:bodyPr>
            <a:normAutofit/>
          </a:bodyPr>
          <a:lstStyle/>
          <a:p>
            <a:r>
              <a:rPr kumimoji="1" lang="en-US" altLang="zh-CN" sz="4400" dirty="0"/>
              <a:t>Every man has a right to be wrong in his opinions. But no an has a right to be wrong in his facts.</a:t>
            </a:r>
            <a:br>
              <a:rPr kumimoji="1" lang="zh-CN" altLang="en-US" sz="4400" dirty="0"/>
            </a:br>
            <a:endParaRPr kumimoji="1" lang="zh-CN" altLang="en-US" sz="4400" dirty="0"/>
          </a:p>
        </p:txBody>
      </p:sp>
      <p:sp>
        <p:nvSpPr>
          <p:cNvPr id="3" name="内容占位符 2">
            <a:extLst>
              <a:ext uri="{FF2B5EF4-FFF2-40B4-BE49-F238E27FC236}">
                <a16:creationId xmlns:a16="http://schemas.microsoft.com/office/drawing/2014/main" id="{01CA80FC-33ED-E14B-8B8C-3CA7068A7041}"/>
              </a:ext>
            </a:extLst>
          </p:cNvPr>
          <p:cNvSpPr>
            <a:spLocks noGrp="1"/>
          </p:cNvSpPr>
          <p:nvPr>
            <p:ph type="body" idx="1"/>
          </p:nvPr>
        </p:nvSpPr>
        <p:spPr/>
        <p:txBody>
          <a:bodyPr/>
          <a:lstStyle/>
          <a:p>
            <a:pPr algn="r"/>
            <a:r>
              <a:rPr kumimoji="1" lang="en-US" altLang="zh-CN" dirty="0">
                <a:solidFill>
                  <a:schemeClr val="tx1"/>
                </a:solidFill>
              </a:rPr>
              <a:t>Baruch Bernard M (1870-1965)</a:t>
            </a:r>
          </a:p>
          <a:p>
            <a:pPr algn="r"/>
            <a:r>
              <a:rPr kumimoji="1" lang="en-US" altLang="zh-CN" dirty="0">
                <a:solidFill>
                  <a:schemeClr val="tx1"/>
                </a:solidFill>
              </a:rPr>
              <a:t>American Financier</a:t>
            </a:r>
            <a:endParaRPr kumimoji="1" lang="zh-CN" altLang="en-US" dirty="0">
              <a:solidFill>
                <a:schemeClr val="tx1"/>
              </a:solidFill>
            </a:endParaRPr>
          </a:p>
        </p:txBody>
      </p:sp>
      <p:pic>
        <p:nvPicPr>
          <p:cNvPr id="6" name="图片 5">
            <a:extLst>
              <a:ext uri="{FF2B5EF4-FFF2-40B4-BE49-F238E27FC236}">
                <a16:creationId xmlns:a16="http://schemas.microsoft.com/office/drawing/2014/main" id="{0A59CFEC-972D-214D-A7B2-844644E0516B}"/>
              </a:ext>
            </a:extLst>
          </p:cNvPr>
          <p:cNvPicPr>
            <a:picLocks noChangeAspect="1"/>
          </p:cNvPicPr>
          <p:nvPr/>
        </p:nvPicPr>
        <p:blipFill rotWithShape="1">
          <a:blip r:embed="rId2">
            <a:alphaModFix amt="8000"/>
            <a:extLst>
              <a:ext uri="{28A0092B-C50C-407E-A947-70E740481C1C}">
                <a14:useLocalDpi xmlns:a14="http://schemas.microsoft.com/office/drawing/2010/main" val="0"/>
              </a:ext>
            </a:extLst>
          </a:blip>
          <a:srcRect/>
          <a:stretch/>
        </p:blipFill>
        <p:spPr>
          <a:xfrm>
            <a:off x="1989822" y="354762"/>
            <a:ext cx="7801292" cy="6148476"/>
          </a:xfrm>
          <a:prstGeom prst="rect">
            <a:avLst/>
          </a:prstGeom>
        </p:spPr>
      </p:pic>
    </p:spTree>
    <p:extLst>
      <p:ext uri="{BB962C8B-B14F-4D97-AF65-F5344CB8AC3E}">
        <p14:creationId xmlns:p14="http://schemas.microsoft.com/office/powerpoint/2010/main" val="420779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DF01A58-9D5A-DE42-A3C2-443375DAF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295" y="4008255"/>
            <a:ext cx="2965409" cy="2913611"/>
          </a:xfrm>
          <a:prstGeom prst="rect">
            <a:avLst/>
          </a:prstGeom>
        </p:spPr>
      </p:pic>
      <p:sp>
        <p:nvSpPr>
          <p:cNvPr id="4" name="标题 3">
            <a:extLst>
              <a:ext uri="{FF2B5EF4-FFF2-40B4-BE49-F238E27FC236}">
                <a16:creationId xmlns:a16="http://schemas.microsoft.com/office/drawing/2014/main" id="{50EAE28E-9F10-3C4E-A0E7-AA46FEC2C6E2}"/>
              </a:ext>
            </a:extLst>
          </p:cNvPr>
          <p:cNvSpPr>
            <a:spLocks noGrp="1"/>
          </p:cNvSpPr>
          <p:nvPr>
            <p:ph type="title"/>
          </p:nvPr>
        </p:nvSpPr>
        <p:spPr/>
        <p:txBody>
          <a:bodyPr/>
          <a:lstStyle/>
          <a:p>
            <a:r>
              <a:rPr kumimoji="1" lang="en-US" altLang="zh-CN" dirty="0"/>
              <a:t>Fact and Opinion</a:t>
            </a:r>
            <a:endParaRPr kumimoji="1" lang="zh-CN" altLang="en-US" dirty="0"/>
          </a:p>
        </p:txBody>
      </p:sp>
      <p:sp>
        <p:nvSpPr>
          <p:cNvPr id="5" name="内容占位符 4">
            <a:extLst>
              <a:ext uri="{FF2B5EF4-FFF2-40B4-BE49-F238E27FC236}">
                <a16:creationId xmlns:a16="http://schemas.microsoft.com/office/drawing/2014/main" id="{DA2274E9-BF76-F845-B387-4D1DB33E5146}"/>
              </a:ext>
            </a:extLst>
          </p:cNvPr>
          <p:cNvSpPr>
            <a:spLocks noGrp="1"/>
          </p:cNvSpPr>
          <p:nvPr>
            <p:ph idx="1"/>
          </p:nvPr>
        </p:nvSpPr>
        <p:spPr/>
        <p:txBody>
          <a:bodyPr/>
          <a:lstStyle/>
          <a:p>
            <a:r>
              <a:rPr kumimoji="1" lang="en-US" altLang="zh-CN" dirty="0"/>
              <a:t>Many readers never question what they read. They tend to accept everything they read as fact. “If it’s in print, it must be true.” they say.</a:t>
            </a:r>
          </a:p>
          <a:p>
            <a:endParaRPr kumimoji="1" lang="en-US" altLang="zh-CN" dirty="0"/>
          </a:p>
          <a:p>
            <a:r>
              <a:rPr kumimoji="1" lang="en-US" altLang="zh-CN" dirty="0"/>
              <a:t>What’s wrong with this thinking?</a:t>
            </a:r>
            <a:endParaRPr kumimoji="1" lang="zh-CN" altLang="en-US" dirty="0"/>
          </a:p>
        </p:txBody>
      </p:sp>
      <p:pic>
        <p:nvPicPr>
          <p:cNvPr id="7" name="图片 6">
            <a:extLst>
              <a:ext uri="{FF2B5EF4-FFF2-40B4-BE49-F238E27FC236}">
                <a16:creationId xmlns:a16="http://schemas.microsoft.com/office/drawing/2014/main" id="{14B3D720-6E4B-1042-80F9-81CE48E34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74" y="4203675"/>
            <a:ext cx="2402058" cy="2434518"/>
          </a:xfrm>
          <a:prstGeom prst="rect">
            <a:avLst/>
          </a:prstGeom>
        </p:spPr>
      </p:pic>
      <p:pic>
        <p:nvPicPr>
          <p:cNvPr id="11" name="图片 10">
            <a:extLst>
              <a:ext uri="{FF2B5EF4-FFF2-40B4-BE49-F238E27FC236}">
                <a16:creationId xmlns:a16="http://schemas.microsoft.com/office/drawing/2014/main" id="{88A33A12-DE89-454F-82F4-52CD724BC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584" y="4203675"/>
            <a:ext cx="3597606" cy="2718191"/>
          </a:xfrm>
          <a:prstGeom prst="rect">
            <a:avLst/>
          </a:prstGeom>
        </p:spPr>
      </p:pic>
    </p:spTree>
    <p:extLst>
      <p:ext uri="{BB962C8B-B14F-4D97-AF65-F5344CB8AC3E}">
        <p14:creationId xmlns:p14="http://schemas.microsoft.com/office/powerpoint/2010/main" val="127270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1573F-D4C6-E64C-A266-6D88A7958B07}"/>
              </a:ext>
            </a:extLst>
          </p:cNvPr>
          <p:cNvSpPr>
            <a:spLocks noGrp="1"/>
          </p:cNvSpPr>
          <p:nvPr>
            <p:ph type="title"/>
          </p:nvPr>
        </p:nvSpPr>
        <p:spPr/>
        <p:txBody>
          <a:bodyPr>
            <a:normAutofit fontScale="90000"/>
          </a:bodyPr>
          <a:lstStyle/>
          <a:p>
            <a:r>
              <a:rPr kumimoji="1" lang="en-US" altLang="zh-CN" dirty="0"/>
              <a:t>Some people believe everything they read.</a:t>
            </a:r>
            <a:endParaRPr kumimoji="1" lang="zh-CN" altLang="en-US" dirty="0"/>
          </a:p>
        </p:txBody>
      </p:sp>
      <p:pic>
        <p:nvPicPr>
          <p:cNvPr id="11" name="图片 10">
            <a:extLst>
              <a:ext uri="{FF2B5EF4-FFF2-40B4-BE49-F238E27FC236}">
                <a16:creationId xmlns:a16="http://schemas.microsoft.com/office/drawing/2014/main" id="{ED1572FC-27F8-1443-9693-AD47DFCCD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85" y="1796413"/>
            <a:ext cx="4445391" cy="4696461"/>
          </a:xfrm>
          <a:prstGeom prst="rect">
            <a:avLst/>
          </a:prstGeom>
        </p:spPr>
      </p:pic>
      <p:pic>
        <p:nvPicPr>
          <p:cNvPr id="12" name="图片 11">
            <a:extLst>
              <a:ext uri="{FF2B5EF4-FFF2-40B4-BE49-F238E27FC236}">
                <a16:creationId xmlns:a16="http://schemas.microsoft.com/office/drawing/2014/main" id="{6D5B6A08-E477-AF44-B6A2-BDCA5711B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749" y="1943699"/>
            <a:ext cx="5350946" cy="4056017"/>
          </a:xfrm>
          <a:prstGeom prst="rect">
            <a:avLst/>
          </a:prstGeom>
        </p:spPr>
      </p:pic>
      <p:pic>
        <p:nvPicPr>
          <p:cNvPr id="8" name="图片 7">
            <a:extLst>
              <a:ext uri="{FF2B5EF4-FFF2-40B4-BE49-F238E27FC236}">
                <a16:creationId xmlns:a16="http://schemas.microsoft.com/office/drawing/2014/main" id="{FFE9C33A-6AA2-7447-B731-31755DE40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750" y="2200057"/>
            <a:ext cx="5350946" cy="3981104"/>
          </a:xfrm>
          <a:prstGeom prst="rect">
            <a:avLst/>
          </a:prstGeom>
        </p:spPr>
      </p:pic>
    </p:spTree>
    <p:extLst>
      <p:ext uri="{BB962C8B-B14F-4D97-AF65-F5344CB8AC3E}">
        <p14:creationId xmlns:p14="http://schemas.microsoft.com/office/powerpoint/2010/main" val="379156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3703</TotalTime>
  <Words>864</Words>
  <Application>Microsoft Macintosh PowerPoint</Application>
  <PresentationFormat>宽屏</PresentationFormat>
  <Paragraphs>148</Paragraphs>
  <Slides>24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Arial</vt:lpstr>
      <vt:lpstr>Cambria Math</vt:lpstr>
      <vt:lpstr>Office 主题​​</vt:lpstr>
      <vt:lpstr>PowerPoint 演示文稿</vt:lpstr>
      <vt:lpstr>Outline</vt:lpstr>
      <vt:lpstr>Task 1</vt:lpstr>
      <vt:lpstr>Task 2</vt:lpstr>
      <vt:lpstr>PowerPoint 演示文稿</vt:lpstr>
      <vt:lpstr>PowerPoint 演示文稿</vt:lpstr>
      <vt:lpstr>Every man has a right to be wrong in his opinions. But no an has a right to be wrong in his facts. </vt:lpstr>
      <vt:lpstr>Fact and Opinion</vt:lpstr>
      <vt:lpstr>Some people believe everything they read.</vt:lpstr>
      <vt:lpstr>Differentiating facts and opinions</vt:lpstr>
      <vt:lpstr>Facts and Opinions</vt:lpstr>
      <vt:lpstr>Fact or opinion?</vt:lpstr>
      <vt:lpstr>Tips </vt:lpstr>
      <vt:lpstr>Fact or opinion?</vt:lpstr>
      <vt:lpstr>Fact or opinion?</vt:lpstr>
      <vt:lpstr>Fact or opinion?</vt:lpstr>
      <vt:lpstr>Exercise 1: Find the fact</vt:lpstr>
      <vt:lpstr>Fact or opinion?</vt:lpstr>
      <vt:lpstr>Markers used for positions or opinions</vt:lpstr>
      <vt:lpstr>Types of facts</vt:lpstr>
      <vt:lpstr>Why do we need to distinguish the differences?</vt:lpstr>
      <vt:lpstr>Opinion +  Fact &gt; Opinion</vt:lpstr>
      <vt:lpstr>Task 1</vt:lpstr>
      <vt:lpstr>Task 2: identify what type of markers were used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Jingya Li</cp:lastModifiedBy>
  <cp:revision>153</cp:revision>
  <dcterms:created xsi:type="dcterms:W3CDTF">2018-08-12T03:36:57Z</dcterms:created>
  <dcterms:modified xsi:type="dcterms:W3CDTF">2019-10-25T05:01:34Z</dcterms:modified>
</cp:coreProperties>
</file>