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94" r:id="rId3"/>
    <p:sldId id="339" r:id="rId4"/>
    <p:sldId id="338" r:id="rId5"/>
    <p:sldId id="306" r:id="rId6"/>
    <p:sldId id="346" r:id="rId7"/>
    <p:sldId id="347" r:id="rId8"/>
    <p:sldId id="348" r:id="rId9"/>
    <p:sldId id="349" r:id="rId10"/>
    <p:sldId id="350" r:id="rId11"/>
    <p:sldId id="340" r:id="rId12"/>
    <p:sldId id="344" r:id="rId13"/>
    <p:sldId id="345" r:id="rId14"/>
    <p:sldId id="341" r:id="rId15"/>
    <p:sldId id="342" r:id="rId16"/>
    <p:sldId id="343" r:id="rId17"/>
    <p:sldId id="351" r:id="rId18"/>
    <p:sldId id="352" r:id="rId19"/>
    <p:sldId id="35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a:srgbClr val="C9E0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3" autoAdjust="0"/>
    <p:restoredTop sz="90432"/>
  </p:normalViewPr>
  <p:slideViewPr>
    <p:cSldViewPr snapToGrid="0" showGuides="1">
      <p:cViewPr varScale="1">
        <p:scale>
          <a:sx n="85" d="100"/>
          <a:sy n="85" d="100"/>
        </p:scale>
        <p:origin x="192" y="5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0A0D2D-3F5E-814C-80C7-E13F061E1002}" type="doc">
      <dgm:prSet loTypeId="urn:microsoft.com/office/officeart/2005/8/layout/list1" loCatId="" qsTypeId="urn:microsoft.com/office/officeart/2005/8/quickstyle/3d3" qsCatId="3D" csTypeId="urn:microsoft.com/office/officeart/2005/8/colors/colorful1" csCatId="colorful" phldr="1"/>
      <dgm:spPr/>
      <dgm:t>
        <a:bodyPr/>
        <a:lstStyle/>
        <a:p>
          <a:endParaRPr lang="en-US"/>
        </a:p>
      </dgm:t>
    </dgm:pt>
    <dgm:pt modelId="{1A2398CF-1CB4-494A-B83E-337883410514}">
      <dgm:prSet phldrT="[Text]"/>
      <dgm:spPr/>
      <dgm:t>
        <a:bodyPr/>
        <a:lstStyle/>
        <a:p>
          <a:r>
            <a:rPr lang="en-US" dirty="0"/>
            <a:t>Exercises for Reading Skills</a:t>
          </a:r>
        </a:p>
      </dgm:t>
    </dgm:pt>
    <dgm:pt modelId="{544A2ABC-5A14-664F-AC37-96454E4865DF}" type="parTrans" cxnId="{6AB7EE26-79C4-E449-9D3A-155E504F998B}">
      <dgm:prSet/>
      <dgm:spPr/>
      <dgm:t>
        <a:bodyPr/>
        <a:lstStyle/>
        <a:p>
          <a:endParaRPr lang="en-US"/>
        </a:p>
      </dgm:t>
    </dgm:pt>
    <dgm:pt modelId="{E2A30822-B981-944A-810B-515C53770CE5}" type="sibTrans" cxnId="{6AB7EE26-79C4-E449-9D3A-155E504F998B}">
      <dgm:prSet/>
      <dgm:spPr/>
      <dgm:t>
        <a:bodyPr/>
        <a:lstStyle/>
        <a:p>
          <a:endParaRPr lang="en-US"/>
        </a:p>
      </dgm:t>
    </dgm:pt>
    <dgm:pt modelId="{52E8319A-D53A-B140-B918-FEB4BB1091EE}">
      <dgm:prSet phldrT="[Text]"/>
      <dgm:spPr/>
      <dgm:t>
        <a:bodyPr/>
        <a:lstStyle/>
        <a:p>
          <a:r>
            <a:rPr lang="en-US" dirty="0"/>
            <a:t>Academic Writing Skills</a:t>
          </a:r>
        </a:p>
      </dgm:t>
    </dgm:pt>
    <dgm:pt modelId="{3A908189-BBDB-E14A-A20F-68B813EB4A19}" type="parTrans" cxnId="{44AC0A6D-4B4E-FC4F-BAD2-8E3D4331F705}">
      <dgm:prSet/>
      <dgm:spPr/>
      <dgm:t>
        <a:bodyPr/>
        <a:lstStyle/>
        <a:p>
          <a:endParaRPr lang="en-US"/>
        </a:p>
      </dgm:t>
    </dgm:pt>
    <dgm:pt modelId="{FF04FE2C-E24B-2D4C-ADDC-FBD94B1C994A}" type="sibTrans" cxnId="{44AC0A6D-4B4E-FC4F-BAD2-8E3D4331F705}">
      <dgm:prSet/>
      <dgm:spPr/>
      <dgm:t>
        <a:bodyPr/>
        <a:lstStyle/>
        <a:p>
          <a:endParaRPr lang="en-US"/>
        </a:p>
      </dgm:t>
    </dgm:pt>
    <dgm:pt modelId="{9C9673BF-20E6-C147-A4F6-4E5BA1275C31}">
      <dgm:prSet phldrT="[Text]"/>
      <dgm:spPr/>
      <dgm:t>
        <a:bodyPr/>
        <a:lstStyle/>
        <a:p>
          <a:r>
            <a:rPr lang="en-US" dirty="0"/>
            <a:t>Unit 2 Quiz</a:t>
          </a:r>
        </a:p>
      </dgm:t>
    </dgm:pt>
    <dgm:pt modelId="{A3C64E63-50FC-A74F-B865-30C21FC0BBE4}" type="parTrans" cxnId="{59E36155-CEA2-7840-AB2E-D34C0E0DE54A}">
      <dgm:prSet/>
      <dgm:spPr/>
      <dgm:t>
        <a:bodyPr/>
        <a:lstStyle/>
        <a:p>
          <a:endParaRPr lang="en-US"/>
        </a:p>
      </dgm:t>
    </dgm:pt>
    <dgm:pt modelId="{835D3BF2-3CCA-B74F-922A-78E234F91981}" type="sibTrans" cxnId="{59E36155-CEA2-7840-AB2E-D34C0E0DE54A}">
      <dgm:prSet/>
      <dgm:spPr/>
      <dgm:t>
        <a:bodyPr/>
        <a:lstStyle/>
        <a:p>
          <a:endParaRPr lang="en-US"/>
        </a:p>
      </dgm:t>
    </dgm:pt>
    <dgm:pt modelId="{EF682D90-3687-9049-A288-D7617F444170}">
      <dgm:prSet phldrT="[Text]"/>
      <dgm:spPr/>
      <dgm:t>
        <a:bodyPr/>
        <a:lstStyle/>
        <a:p>
          <a:r>
            <a:rPr lang="en-US" dirty="0"/>
            <a:t>Exercises for Writing Skills</a:t>
          </a:r>
        </a:p>
      </dgm:t>
    </dgm:pt>
    <dgm:pt modelId="{3CAF7462-68A5-B047-B401-DF6056503DE7}" type="parTrans" cxnId="{214BFA69-5EDC-6A43-A18F-17C1E34D6B25}">
      <dgm:prSet/>
      <dgm:spPr/>
      <dgm:t>
        <a:bodyPr/>
        <a:lstStyle/>
        <a:p>
          <a:endParaRPr lang="zh-CN" altLang="en-US"/>
        </a:p>
      </dgm:t>
    </dgm:pt>
    <dgm:pt modelId="{025A91E3-60A4-4E40-ACA4-7BF3A5FD12C3}" type="sibTrans" cxnId="{214BFA69-5EDC-6A43-A18F-17C1E34D6B25}">
      <dgm:prSet/>
      <dgm:spPr/>
      <dgm:t>
        <a:bodyPr/>
        <a:lstStyle/>
        <a:p>
          <a:endParaRPr lang="zh-CN" altLang="en-US"/>
        </a:p>
      </dgm:t>
    </dgm:pt>
    <dgm:pt modelId="{09B7D21F-C596-414A-B18C-A35D9BC2FC66}">
      <dgm:prSet phldrT="[Text]"/>
      <dgm:spPr/>
      <dgm:t>
        <a:bodyPr/>
        <a:lstStyle/>
        <a:p>
          <a:r>
            <a:rPr lang="en-US" dirty="0"/>
            <a:t>Debate: Synthesizing practice</a:t>
          </a:r>
        </a:p>
      </dgm:t>
    </dgm:pt>
    <dgm:pt modelId="{0EB603E1-C59B-2A40-AAD3-E46AD7A9FDB4}" type="parTrans" cxnId="{E3BE69E7-F0BE-CA44-99DA-4B8430AFE60D}">
      <dgm:prSet/>
      <dgm:spPr/>
      <dgm:t>
        <a:bodyPr/>
        <a:lstStyle/>
        <a:p>
          <a:endParaRPr lang="zh-CN" altLang="en-US"/>
        </a:p>
      </dgm:t>
    </dgm:pt>
    <dgm:pt modelId="{DBD79998-403B-D74B-871F-1DF8483C14E7}" type="sibTrans" cxnId="{E3BE69E7-F0BE-CA44-99DA-4B8430AFE60D}">
      <dgm:prSet/>
      <dgm:spPr/>
      <dgm:t>
        <a:bodyPr/>
        <a:lstStyle/>
        <a:p>
          <a:endParaRPr lang="zh-CN" altLang="en-US"/>
        </a:p>
      </dgm:t>
    </dgm:pt>
    <dgm:pt modelId="{63B13DD8-2D75-8343-A43C-7EEDD36A4DB7}" type="pres">
      <dgm:prSet presAssocID="{B20A0D2D-3F5E-814C-80C7-E13F061E1002}" presName="linear" presStyleCnt="0">
        <dgm:presLayoutVars>
          <dgm:dir/>
          <dgm:animLvl val="lvl"/>
          <dgm:resizeHandles val="exact"/>
        </dgm:presLayoutVars>
      </dgm:prSet>
      <dgm:spPr/>
    </dgm:pt>
    <dgm:pt modelId="{2F701BC0-21A7-BF4B-B29D-B608DE652905}" type="pres">
      <dgm:prSet presAssocID="{1A2398CF-1CB4-494A-B83E-337883410514}" presName="parentLin" presStyleCnt="0"/>
      <dgm:spPr/>
    </dgm:pt>
    <dgm:pt modelId="{8635A2A5-E018-8247-B790-88379ABFAE77}" type="pres">
      <dgm:prSet presAssocID="{1A2398CF-1CB4-494A-B83E-337883410514}" presName="parentLeftMargin" presStyleLbl="node1" presStyleIdx="0" presStyleCnt="5"/>
      <dgm:spPr/>
    </dgm:pt>
    <dgm:pt modelId="{8A1B3639-FFF3-814F-8D59-F57E4EB4B43F}" type="pres">
      <dgm:prSet presAssocID="{1A2398CF-1CB4-494A-B83E-337883410514}" presName="parentText" presStyleLbl="node1" presStyleIdx="0" presStyleCnt="5">
        <dgm:presLayoutVars>
          <dgm:chMax val="0"/>
          <dgm:bulletEnabled val="1"/>
        </dgm:presLayoutVars>
      </dgm:prSet>
      <dgm:spPr/>
    </dgm:pt>
    <dgm:pt modelId="{805D0B83-9E8F-014C-B1EC-388F505B76E9}" type="pres">
      <dgm:prSet presAssocID="{1A2398CF-1CB4-494A-B83E-337883410514}" presName="negativeSpace" presStyleCnt="0"/>
      <dgm:spPr/>
    </dgm:pt>
    <dgm:pt modelId="{90BA48D1-96E4-1249-AB29-D0C352EA105A}" type="pres">
      <dgm:prSet presAssocID="{1A2398CF-1CB4-494A-B83E-337883410514}" presName="childText" presStyleLbl="conFgAcc1" presStyleIdx="0" presStyleCnt="5">
        <dgm:presLayoutVars>
          <dgm:bulletEnabled val="1"/>
        </dgm:presLayoutVars>
      </dgm:prSet>
      <dgm:spPr/>
    </dgm:pt>
    <dgm:pt modelId="{CA3BF5C3-05DC-DA48-B7B7-A4B7BAE3E9AE}" type="pres">
      <dgm:prSet presAssocID="{E2A30822-B981-944A-810B-515C53770CE5}" presName="spaceBetweenRectangles" presStyleCnt="0"/>
      <dgm:spPr/>
    </dgm:pt>
    <dgm:pt modelId="{BAA91FE3-6109-F446-A060-5885EC6EFE31}" type="pres">
      <dgm:prSet presAssocID="{52E8319A-D53A-B140-B918-FEB4BB1091EE}" presName="parentLin" presStyleCnt="0"/>
      <dgm:spPr/>
    </dgm:pt>
    <dgm:pt modelId="{EA8DF561-E3CE-B246-81BB-E55D3977177F}" type="pres">
      <dgm:prSet presAssocID="{52E8319A-D53A-B140-B918-FEB4BB1091EE}" presName="parentLeftMargin" presStyleLbl="node1" presStyleIdx="0" presStyleCnt="5"/>
      <dgm:spPr/>
    </dgm:pt>
    <dgm:pt modelId="{CEB23513-4015-9B4E-80EF-8B5F8E9B5178}" type="pres">
      <dgm:prSet presAssocID="{52E8319A-D53A-B140-B918-FEB4BB1091EE}" presName="parentText" presStyleLbl="node1" presStyleIdx="1" presStyleCnt="5">
        <dgm:presLayoutVars>
          <dgm:chMax val="0"/>
          <dgm:bulletEnabled val="1"/>
        </dgm:presLayoutVars>
      </dgm:prSet>
      <dgm:spPr/>
    </dgm:pt>
    <dgm:pt modelId="{B8641384-C455-314D-9A5C-03C041B1FBA2}" type="pres">
      <dgm:prSet presAssocID="{52E8319A-D53A-B140-B918-FEB4BB1091EE}" presName="negativeSpace" presStyleCnt="0"/>
      <dgm:spPr/>
    </dgm:pt>
    <dgm:pt modelId="{EAF527D9-F0EA-0344-B572-53465A2EBCFF}" type="pres">
      <dgm:prSet presAssocID="{52E8319A-D53A-B140-B918-FEB4BB1091EE}" presName="childText" presStyleLbl="conFgAcc1" presStyleIdx="1" presStyleCnt="5">
        <dgm:presLayoutVars>
          <dgm:bulletEnabled val="1"/>
        </dgm:presLayoutVars>
      </dgm:prSet>
      <dgm:spPr/>
    </dgm:pt>
    <dgm:pt modelId="{81A1CFF9-C15C-C441-A3EB-93C24E092A7F}" type="pres">
      <dgm:prSet presAssocID="{FF04FE2C-E24B-2D4C-ADDC-FBD94B1C994A}" presName="spaceBetweenRectangles" presStyleCnt="0"/>
      <dgm:spPr/>
    </dgm:pt>
    <dgm:pt modelId="{B6608701-793D-0442-9E3B-BFB9A799376B}" type="pres">
      <dgm:prSet presAssocID="{EF682D90-3687-9049-A288-D7617F444170}" presName="parentLin" presStyleCnt="0"/>
      <dgm:spPr/>
    </dgm:pt>
    <dgm:pt modelId="{9820AB9B-91D6-4A4E-A71B-EE103CBBB6C7}" type="pres">
      <dgm:prSet presAssocID="{EF682D90-3687-9049-A288-D7617F444170}" presName="parentLeftMargin" presStyleLbl="node1" presStyleIdx="1" presStyleCnt="5"/>
      <dgm:spPr/>
    </dgm:pt>
    <dgm:pt modelId="{EF14674D-E850-244A-AA75-D5FF2B7A7F93}" type="pres">
      <dgm:prSet presAssocID="{EF682D90-3687-9049-A288-D7617F444170}" presName="parentText" presStyleLbl="node1" presStyleIdx="2" presStyleCnt="5">
        <dgm:presLayoutVars>
          <dgm:chMax val="0"/>
          <dgm:bulletEnabled val="1"/>
        </dgm:presLayoutVars>
      </dgm:prSet>
      <dgm:spPr/>
    </dgm:pt>
    <dgm:pt modelId="{81712939-C5AC-8A44-A720-D2007AE6F413}" type="pres">
      <dgm:prSet presAssocID="{EF682D90-3687-9049-A288-D7617F444170}" presName="negativeSpace" presStyleCnt="0"/>
      <dgm:spPr/>
    </dgm:pt>
    <dgm:pt modelId="{C1605000-664E-904F-8720-8401CFA8D029}" type="pres">
      <dgm:prSet presAssocID="{EF682D90-3687-9049-A288-D7617F444170}" presName="childText" presStyleLbl="conFgAcc1" presStyleIdx="2" presStyleCnt="5">
        <dgm:presLayoutVars>
          <dgm:bulletEnabled val="1"/>
        </dgm:presLayoutVars>
      </dgm:prSet>
      <dgm:spPr/>
    </dgm:pt>
    <dgm:pt modelId="{BC969BE9-28A1-3941-BE62-736138A2AFBB}" type="pres">
      <dgm:prSet presAssocID="{025A91E3-60A4-4E40-ACA4-7BF3A5FD12C3}" presName="spaceBetweenRectangles" presStyleCnt="0"/>
      <dgm:spPr/>
    </dgm:pt>
    <dgm:pt modelId="{7C22F225-FD4E-6F4C-972F-9305F1783B3F}" type="pres">
      <dgm:prSet presAssocID="{9C9673BF-20E6-C147-A4F6-4E5BA1275C31}" presName="parentLin" presStyleCnt="0"/>
      <dgm:spPr/>
    </dgm:pt>
    <dgm:pt modelId="{3D2A9460-8479-2040-B58D-46D618EAB6F4}" type="pres">
      <dgm:prSet presAssocID="{9C9673BF-20E6-C147-A4F6-4E5BA1275C31}" presName="parentLeftMargin" presStyleLbl="node1" presStyleIdx="2" presStyleCnt="5"/>
      <dgm:spPr/>
    </dgm:pt>
    <dgm:pt modelId="{03C17972-E217-344B-8BC0-75DED141AD00}" type="pres">
      <dgm:prSet presAssocID="{9C9673BF-20E6-C147-A4F6-4E5BA1275C31}" presName="parentText" presStyleLbl="node1" presStyleIdx="3" presStyleCnt="5">
        <dgm:presLayoutVars>
          <dgm:chMax val="0"/>
          <dgm:bulletEnabled val="1"/>
        </dgm:presLayoutVars>
      </dgm:prSet>
      <dgm:spPr/>
    </dgm:pt>
    <dgm:pt modelId="{0090A759-279B-9C4D-B793-86B3D658E6C0}" type="pres">
      <dgm:prSet presAssocID="{9C9673BF-20E6-C147-A4F6-4E5BA1275C31}" presName="negativeSpace" presStyleCnt="0"/>
      <dgm:spPr/>
    </dgm:pt>
    <dgm:pt modelId="{18897DEE-3664-984C-BF89-F23E37E6547E}" type="pres">
      <dgm:prSet presAssocID="{9C9673BF-20E6-C147-A4F6-4E5BA1275C31}" presName="childText" presStyleLbl="conFgAcc1" presStyleIdx="3" presStyleCnt="5">
        <dgm:presLayoutVars>
          <dgm:bulletEnabled val="1"/>
        </dgm:presLayoutVars>
      </dgm:prSet>
      <dgm:spPr/>
    </dgm:pt>
    <dgm:pt modelId="{1ABAD2B8-65B5-E34A-AD64-7B2E10347D05}" type="pres">
      <dgm:prSet presAssocID="{835D3BF2-3CCA-B74F-922A-78E234F91981}" presName="spaceBetweenRectangles" presStyleCnt="0"/>
      <dgm:spPr/>
    </dgm:pt>
    <dgm:pt modelId="{A48E5D9F-4D09-0340-A6DE-45D39F341EF0}" type="pres">
      <dgm:prSet presAssocID="{09B7D21F-C596-414A-B18C-A35D9BC2FC66}" presName="parentLin" presStyleCnt="0"/>
      <dgm:spPr/>
    </dgm:pt>
    <dgm:pt modelId="{124DDE98-3C6A-904F-A294-BD1FE6D22281}" type="pres">
      <dgm:prSet presAssocID="{09B7D21F-C596-414A-B18C-A35D9BC2FC66}" presName="parentLeftMargin" presStyleLbl="node1" presStyleIdx="3" presStyleCnt="5"/>
      <dgm:spPr/>
    </dgm:pt>
    <dgm:pt modelId="{4C08DAB3-31EF-864F-86C9-36EC59A9A505}" type="pres">
      <dgm:prSet presAssocID="{09B7D21F-C596-414A-B18C-A35D9BC2FC66}" presName="parentText" presStyleLbl="node1" presStyleIdx="4" presStyleCnt="5">
        <dgm:presLayoutVars>
          <dgm:chMax val="0"/>
          <dgm:bulletEnabled val="1"/>
        </dgm:presLayoutVars>
      </dgm:prSet>
      <dgm:spPr/>
    </dgm:pt>
    <dgm:pt modelId="{1417447F-FCA1-6748-96BE-37BD188CB227}" type="pres">
      <dgm:prSet presAssocID="{09B7D21F-C596-414A-B18C-A35D9BC2FC66}" presName="negativeSpace" presStyleCnt="0"/>
      <dgm:spPr/>
    </dgm:pt>
    <dgm:pt modelId="{CB1D0642-675B-1E42-8049-12A2B53AD579}" type="pres">
      <dgm:prSet presAssocID="{09B7D21F-C596-414A-B18C-A35D9BC2FC66}" presName="childText" presStyleLbl="conFgAcc1" presStyleIdx="4" presStyleCnt="5">
        <dgm:presLayoutVars>
          <dgm:bulletEnabled val="1"/>
        </dgm:presLayoutVars>
      </dgm:prSet>
      <dgm:spPr/>
    </dgm:pt>
  </dgm:ptLst>
  <dgm:cxnLst>
    <dgm:cxn modelId="{59513807-47EE-6E45-99D5-D56B2D2199A8}" type="presOf" srcId="{EF682D90-3687-9049-A288-D7617F444170}" destId="{EF14674D-E850-244A-AA75-D5FF2B7A7F93}" srcOrd="1" destOrd="0" presId="urn:microsoft.com/office/officeart/2005/8/layout/list1"/>
    <dgm:cxn modelId="{B3DEB220-3DA8-6645-85D7-DEF26F73B37A}" type="presOf" srcId="{1A2398CF-1CB4-494A-B83E-337883410514}" destId="{8635A2A5-E018-8247-B790-88379ABFAE77}" srcOrd="0" destOrd="0" presId="urn:microsoft.com/office/officeart/2005/8/layout/list1"/>
    <dgm:cxn modelId="{6AB7EE26-79C4-E449-9D3A-155E504F998B}" srcId="{B20A0D2D-3F5E-814C-80C7-E13F061E1002}" destId="{1A2398CF-1CB4-494A-B83E-337883410514}" srcOrd="0" destOrd="0" parTransId="{544A2ABC-5A14-664F-AC37-96454E4865DF}" sibTransId="{E2A30822-B981-944A-810B-515C53770CE5}"/>
    <dgm:cxn modelId="{52C6552F-7938-2E4D-BB6A-2E4F1D307932}" type="presOf" srcId="{52E8319A-D53A-B140-B918-FEB4BB1091EE}" destId="{CEB23513-4015-9B4E-80EF-8B5F8E9B5178}" srcOrd="1" destOrd="0" presId="urn:microsoft.com/office/officeart/2005/8/layout/list1"/>
    <dgm:cxn modelId="{47FF1A52-95D7-4641-9D5D-4A94955418F5}" type="presOf" srcId="{EF682D90-3687-9049-A288-D7617F444170}" destId="{9820AB9B-91D6-4A4E-A71B-EE103CBBB6C7}" srcOrd="0" destOrd="0" presId="urn:microsoft.com/office/officeart/2005/8/layout/list1"/>
    <dgm:cxn modelId="{59E36155-CEA2-7840-AB2E-D34C0E0DE54A}" srcId="{B20A0D2D-3F5E-814C-80C7-E13F061E1002}" destId="{9C9673BF-20E6-C147-A4F6-4E5BA1275C31}" srcOrd="3" destOrd="0" parTransId="{A3C64E63-50FC-A74F-B865-30C21FC0BBE4}" sibTransId="{835D3BF2-3CCA-B74F-922A-78E234F91981}"/>
    <dgm:cxn modelId="{B38AA667-D16D-9449-BBAE-2606B9ED9930}" type="presOf" srcId="{09B7D21F-C596-414A-B18C-A35D9BC2FC66}" destId="{124DDE98-3C6A-904F-A294-BD1FE6D22281}" srcOrd="0" destOrd="0" presId="urn:microsoft.com/office/officeart/2005/8/layout/list1"/>
    <dgm:cxn modelId="{214BFA69-5EDC-6A43-A18F-17C1E34D6B25}" srcId="{B20A0D2D-3F5E-814C-80C7-E13F061E1002}" destId="{EF682D90-3687-9049-A288-D7617F444170}" srcOrd="2" destOrd="0" parTransId="{3CAF7462-68A5-B047-B401-DF6056503DE7}" sibTransId="{025A91E3-60A4-4E40-ACA4-7BF3A5FD12C3}"/>
    <dgm:cxn modelId="{44AC0A6D-4B4E-FC4F-BAD2-8E3D4331F705}" srcId="{B20A0D2D-3F5E-814C-80C7-E13F061E1002}" destId="{52E8319A-D53A-B140-B918-FEB4BB1091EE}" srcOrd="1" destOrd="0" parTransId="{3A908189-BBDB-E14A-A20F-68B813EB4A19}" sibTransId="{FF04FE2C-E24B-2D4C-ADDC-FBD94B1C994A}"/>
    <dgm:cxn modelId="{07E88577-815F-D44D-89FC-7D11E57097F2}" type="presOf" srcId="{9C9673BF-20E6-C147-A4F6-4E5BA1275C31}" destId="{3D2A9460-8479-2040-B58D-46D618EAB6F4}" srcOrd="0" destOrd="0" presId="urn:microsoft.com/office/officeart/2005/8/layout/list1"/>
    <dgm:cxn modelId="{9B7C7CAC-2041-CC43-8A48-2C81A279E91C}" type="presOf" srcId="{9C9673BF-20E6-C147-A4F6-4E5BA1275C31}" destId="{03C17972-E217-344B-8BC0-75DED141AD00}" srcOrd="1" destOrd="0" presId="urn:microsoft.com/office/officeart/2005/8/layout/list1"/>
    <dgm:cxn modelId="{69E8D6C0-558A-5043-8C94-7FF0C7F62D80}" type="presOf" srcId="{B20A0D2D-3F5E-814C-80C7-E13F061E1002}" destId="{63B13DD8-2D75-8343-A43C-7EEDD36A4DB7}" srcOrd="0" destOrd="0" presId="urn:microsoft.com/office/officeart/2005/8/layout/list1"/>
    <dgm:cxn modelId="{E91155CD-46C2-2342-8C37-DECC0E765024}" type="presOf" srcId="{09B7D21F-C596-414A-B18C-A35D9BC2FC66}" destId="{4C08DAB3-31EF-864F-86C9-36EC59A9A505}" srcOrd="1" destOrd="0" presId="urn:microsoft.com/office/officeart/2005/8/layout/list1"/>
    <dgm:cxn modelId="{BADD8BDB-0462-B441-B268-6CE7BEF3A35A}" type="presOf" srcId="{1A2398CF-1CB4-494A-B83E-337883410514}" destId="{8A1B3639-FFF3-814F-8D59-F57E4EB4B43F}" srcOrd="1" destOrd="0" presId="urn:microsoft.com/office/officeart/2005/8/layout/list1"/>
    <dgm:cxn modelId="{E3BE69E7-F0BE-CA44-99DA-4B8430AFE60D}" srcId="{B20A0D2D-3F5E-814C-80C7-E13F061E1002}" destId="{09B7D21F-C596-414A-B18C-A35D9BC2FC66}" srcOrd="4" destOrd="0" parTransId="{0EB603E1-C59B-2A40-AAD3-E46AD7A9FDB4}" sibTransId="{DBD79998-403B-D74B-871F-1DF8483C14E7}"/>
    <dgm:cxn modelId="{583185F5-240F-F74B-AE24-BFA63332F206}" type="presOf" srcId="{52E8319A-D53A-B140-B918-FEB4BB1091EE}" destId="{EA8DF561-E3CE-B246-81BB-E55D3977177F}" srcOrd="0" destOrd="0" presId="urn:microsoft.com/office/officeart/2005/8/layout/list1"/>
    <dgm:cxn modelId="{294BDA04-461E-4444-A3D1-6DFEF8AB1EEF}" type="presParOf" srcId="{63B13DD8-2D75-8343-A43C-7EEDD36A4DB7}" destId="{2F701BC0-21A7-BF4B-B29D-B608DE652905}" srcOrd="0" destOrd="0" presId="urn:microsoft.com/office/officeart/2005/8/layout/list1"/>
    <dgm:cxn modelId="{7E78BF2C-6B49-144C-9376-F27D197C2175}" type="presParOf" srcId="{2F701BC0-21A7-BF4B-B29D-B608DE652905}" destId="{8635A2A5-E018-8247-B790-88379ABFAE77}" srcOrd="0" destOrd="0" presId="urn:microsoft.com/office/officeart/2005/8/layout/list1"/>
    <dgm:cxn modelId="{DF415DDD-B0D5-394B-8413-54C92F416C22}" type="presParOf" srcId="{2F701BC0-21A7-BF4B-B29D-B608DE652905}" destId="{8A1B3639-FFF3-814F-8D59-F57E4EB4B43F}" srcOrd="1" destOrd="0" presId="urn:microsoft.com/office/officeart/2005/8/layout/list1"/>
    <dgm:cxn modelId="{40DC3792-6A47-F744-90C9-D601ED2FBAD6}" type="presParOf" srcId="{63B13DD8-2D75-8343-A43C-7EEDD36A4DB7}" destId="{805D0B83-9E8F-014C-B1EC-388F505B76E9}" srcOrd="1" destOrd="0" presId="urn:microsoft.com/office/officeart/2005/8/layout/list1"/>
    <dgm:cxn modelId="{B18F1F5E-0623-7D41-B22A-2D5E197B95D7}" type="presParOf" srcId="{63B13DD8-2D75-8343-A43C-7EEDD36A4DB7}" destId="{90BA48D1-96E4-1249-AB29-D0C352EA105A}" srcOrd="2" destOrd="0" presId="urn:microsoft.com/office/officeart/2005/8/layout/list1"/>
    <dgm:cxn modelId="{BC056B2B-EB4F-CD40-BC5C-1A8F6FA18880}" type="presParOf" srcId="{63B13DD8-2D75-8343-A43C-7EEDD36A4DB7}" destId="{CA3BF5C3-05DC-DA48-B7B7-A4B7BAE3E9AE}" srcOrd="3" destOrd="0" presId="urn:microsoft.com/office/officeart/2005/8/layout/list1"/>
    <dgm:cxn modelId="{B6AC0A89-9AE1-5145-AB8A-DCF6E8BA0FD4}" type="presParOf" srcId="{63B13DD8-2D75-8343-A43C-7EEDD36A4DB7}" destId="{BAA91FE3-6109-F446-A060-5885EC6EFE31}" srcOrd="4" destOrd="0" presId="urn:microsoft.com/office/officeart/2005/8/layout/list1"/>
    <dgm:cxn modelId="{622C929C-ADFA-5845-AE6C-72CB89D0E92C}" type="presParOf" srcId="{BAA91FE3-6109-F446-A060-5885EC6EFE31}" destId="{EA8DF561-E3CE-B246-81BB-E55D3977177F}" srcOrd="0" destOrd="0" presId="urn:microsoft.com/office/officeart/2005/8/layout/list1"/>
    <dgm:cxn modelId="{0674D393-3582-AE4D-B3EA-929EFCD6FA85}" type="presParOf" srcId="{BAA91FE3-6109-F446-A060-5885EC6EFE31}" destId="{CEB23513-4015-9B4E-80EF-8B5F8E9B5178}" srcOrd="1" destOrd="0" presId="urn:microsoft.com/office/officeart/2005/8/layout/list1"/>
    <dgm:cxn modelId="{1C264920-8296-1B4C-BE75-96F695748685}" type="presParOf" srcId="{63B13DD8-2D75-8343-A43C-7EEDD36A4DB7}" destId="{B8641384-C455-314D-9A5C-03C041B1FBA2}" srcOrd="5" destOrd="0" presId="urn:microsoft.com/office/officeart/2005/8/layout/list1"/>
    <dgm:cxn modelId="{8AF159D2-3D8E-FD41-9EC2-1EA8ADD9A5CB}" type="presParOf" srcId="{63B13DD8-2D75-8343-A43C-7EEDD36A4DB7}" destId="{EAF527D9-F0EA-0344-B572-53465A2EBCFF}" srcOrd="6" destOrd="0" presId="urn:microsoft.com/office/officeart/2005/8/layout/list1"/>
    <dgm:cxn modelId="{B5F3A962-B03C-B844-903C-DA281A3FE12A}" type="presParOf" srcId="{63B13DD8-2D75-8343-A43C-7EEDD36A4DB7}" destId="{81A1CFF9-C15C-C441-A3EB-93C24E092A7F}" srcOrd="7" destOrd="0" presId="urn:microsoft.com/office/officeart/2005/8/layout/list1"/>
    <dgm:cxn modelId="{44B09AA3-0B38-8F4D-A8A8-39E320AE5014}" type="presParOf" srcId="{63B13DD8-2D75-8343-A43C-7EEDD36A4DB7}" destId="{B6608701-793D-0442-9E3B-BFB9A799376B}" srcOrd="8" destOrd="0" presId="urn:microsoft.com/office/officeart/2005/8/layout/list1"/>
    <dgm:cxn modelId="{553E7510-438F-9344-933D-6F8A5794F822}" type="presParOf" srcId="{B6608701-793D-0442-9E3B-BFB9A799376B}" destId="{9820AB9B-91D6-4A4E-A71B-EE103CBBB6C7}" srcOrd="0" destOrd="0" presId="urn:microsoft.com/office/officeart/2005/8/layout/list1"/>
    <dgm:cxn modelId="{78FB3F83-2271-4F48-A69F-FB333D254FAE}" type="presParOf" srcId="{B6608701-793D-0442-9E3B-BFB9A799376B}" destId="{EF14674D-E850-244A-AA75-D5FF2B7A7F93}" srcOrd="1" destOrd="0" presId="urn:microsoft.com/office/officeart/2005/8/layout/list1"/>
    <dgm:cxn modelId="{93C523A3-EC82-D144-8723-5F8E77E45118}" type="presParOf" srcId="{63B13DD8-2D75-8343-A43C-7EEDD36A4DB7}" destId="{81712939-C5AC-8A44-A720-D2007AE6F413}" srcOrd="9" destOrd="0" presId="urn:microsoft.com/office/officeart/2005/8/layout/list1"/>
    <dgm:cxn modelId="{874BBFE0-4154-2541-853E-480A776C112C}" type="presParOf" srcId="{63B13DD8-2D75-8343-A43C-7EEDD36A4DB7}" destId="{C1605000-664E-904F-8720-8401CFA8D029}" srcOrd="10" destOrd="0" presId="urn:microsoft.com/office/officeart/2005/8/layout/list1"/>
    <dgm:cxn modelId="{D80527FC-170F-A141-B2BA-227BCC8410AA}" type="presParOf" srcId="{63B13DD8-2D75-8343-A43C-7EEDD36A4DB7}" destId="{BC969BE9-28A1-3941-BE62-736138A2AFBB}" srcOrd="11" destOrd="0" presId="urn:microsoft.com/office/officeart/2005/8/layout/list1"/>
    <dgm:cxn modelId="{306204C7-D50A-E94B-B0E0-E5629B0D7B3F}" type="presParOf" srcId="{63B13DD8-2D75-8343-A43C-7EEDD36A4DB7}" destId="{7C22F225-FD4E-6F4C-972F-9305F1783B3F}" srcOrd="12" destOrd="0" presId="urn:microsoft.com/office/officeart/2005/8/layout/list1"/>
    <dgm:cxn modelId="{71D35623-314C-3341-966B-F2ACBCF3E6A0}" type="presParOf" srcId="{7C22F225-FD4E-6F4C-972F-9305F1783B3F}" destId="{3D2A9460-8479-2040-B58D-46D618EAB6F4}" srcOrd="0" destOrd="0" presId="urn:microsoft.com/office/officeart/2005/8/layout/list1"/>
    <dgm:cxn modelId="{4B878EC0-6167-C642-B63E-D8660E5A84C8}" type="presParOf" srcId="{7C22F225-FD4E-6F4C-972F-9305F1783B3F}" destId="{03C17972-E217-344B-8BC0-75DED141AD00}" srcOrd="1" destOrd="0" presId="urn:microsoft.com/office/officeart/2005/8/layout/list1"/>
    <dgm:cxn modelId="{4D2D77BA-66A5-C44C-A920-B65C10D91C74}" type="presParOf" srcId="{63B13DD8-2D75-8343-A43C-7EEDD36A4DB7}" destId="{0090A759-279B-9C4D-B793-86B3D658E6C0}" srcOrd="13" destOrd="0" presId="urn:microsoft.com/office/officeart/2005/8/layout/list1"/>
    <dgm:cxn modelId="{CDB03BF3-E6A6-B149-860D-69F1138C92DA}" type="presParOf" srcId="{63B13DD8-2D75-8343-A43C-7EEDD36A4DB7}" destId="{18897DEE-3664-984C-BF89-F23E37E6547E}" srcOrd="14" destOrd="0" presId="urn:microsoft.com/office/officeart/2005/8/layout/list1"/>
    <dgm:cxn modelId="{AA0B0F9F-000D-1443-8E1D-62D6205DBD05}" type="presParOf" srcId="{63B13DD8-2D75-8343-A43C-7EEDD36A4DB7}" destId="{1ABAD2B8-65B5-E34A-AD64-7B2E10347D05}" srcOrd="15" destOrd="0" presId="urn:microsoft.com/office/officeart/2005/8/layout/list1"/>
    <dgm:cxn modelId="{8F6318AD-BA46-514F-AF1F-A3D1AA2B74C1}" type="presParOf" srcId="{63B13DD8-2D75-8343-A43C-7EEDD36A4DB7}" destId="{A48E5D9F-4D09-0340-A6DE-45D39F341EF0}" srcOrd="16" destOrd="0" presId="urn:microsoft.com/office/officeart/2005/8/layout/list1"/>
    <dgm:cxn modelId="{90F29852-BE9F-FA4A-84FB-8D02BECC10CB}" type="presParOf" srcId="{A48E5D9F-4D09-0340-A6DE-45D39F341EF0}" destId="{124DDE98-3C6A-904F-A294-BD1FE6D22281}" srcOrd="0" destOrd="0" presId="urn:microsoft.com/office/officeart/2005/8/layout/list1"/>
    <dgm:cxn modelId="{2C0690D3-08EB-0144-B621-7F8B21CC8A30}" type="presParOf" srcId="{A48E5D9F-4D09-0340-A6DE-45D39F341EF0}" destId="{4C08DAB3-31EF-864F-86C9-36EC59A9A505}" srcOrd="1" destOrd="0" presId="urn:microsoft.com/office/officeart/2005/8/layout/list1"/>
    <dgm:cxn modelId="{DC756CC5-9025-F64E-8C65-5DA6A65C6C20}" type="presParOf" srcId="{63B13DD8-2D75-8343-A43C-7EEDD36A4DB7}" destId="{1417447F-FCA1-6748-96BE-37BD188CB227}" srcOrd="17" destOrd="0" presId="urn:microsoft.com/office/officeart/2005/8/layout/list1"/>
    <dgm:cxn modelId="{05BF83D5-8542-6E4E-AAD3-9A25F9C13EB2}" type="presParOf" srcId="{63B13DD8-2D75-8343-A43C-7EEDD36A4DB7}" destId="{CB1D0642-675B-1E42-8049-12A2B53AD57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A48D1-96E4-1249-AB29-D0C352EA105A}">
      <dsp:nvSpPr>
        <dsp:cNvPr id="0" name=""/>
        <dsp:cNvSpPr/>
      </dsp:nvSpPr>
      <dsp:spPr>
        <a:xfrm>
          <a:off x="0" y="386960"/>
          <a:ext cx="7249227" cy="504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A1B3639-FFF3-814F-8D59-F57E4EB4B43F}">
      <dsp:nvSpPr>
        <dsp:cNvPr id="0" name=""/>
        <dsp:cNvSpPr/>
      </dsp:nvSpPr>
      <dsp:spPr>
        <a:xfrm>
          <a:off x="362461" y="91760"/>
          <a:ext cx="5074458" cy="59040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1802" tIns="0" rIns="191802" bIns="0" numCol="1" spcCol="1270" anchor="ctr" anchorCtr="0">
          <a:noAutofit/>
        </a:bodyPr>
        <a:lstStyle/>
        <a:p>
          <a:pPr marL="0" lvl="0" indent="0" algn="l" defTabSz="889000">
            <a:lnSpc>
              <a:spcPct val="90000"/>
            </a:lnSpc>
            <a:spcBef>
              <a:spcPct val="0"/>
            </a:spcBef>
            <a:spcAft>
              <a:spcPct val="35000"/>
            </a:spcAft>
            <a:buNone/>
          </a:pPr>
          <a:r>
            <a:rPr lang="en-US" sz="2000" kern="1200" dirty="0"/>
            <a:t>Exercises for Reading Skills</a:t>
          </a:r>
        </a:p>
      </dsp:txBody>
      <dsp:txXfrm>
        <a:off x="391282" y="120581"/>
        <a:ext cx="5016816" cy="532758"/>
      </dsp:txXfrm>
    </dsp:sp>
    <dsp:sp modelId="{EAF527D9-F0EA-0344-B572-53465A2EBCFF}">
      <dsp:nvSpPr>
        <dsp:cNvPr id="0" name=""/>
        <dsp:cNvSpPr/>
      </dsp:nvSpPr>
      <dsp:spPr>
        <a:xfrm>
          <a:off x="0" y="1294161"/>
          <a:ext cx="7249227" cy="504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EB23513-4015-9B4E-80EF-8B5F8E9B5178}">
      <dsp:nvSpPr>
        <dsp:cNvPr id="0" name=""/>
        <dsp:cNvSpPr/>
      </dsp:nvSpPr>
      <dsp:spPr>
        <a:xfrm>
          <a:off x="362461" y="998961"/>
          <a:ext cx="5074458" cy="59040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1802" tIns="0" rIns="191802" bIns="0" numCol="1" spcCol="1270" anchor="ctr" anchorCtr="0">
          <a:noAutofit/>
        </a:bodyPr>
        <a:lstStyle/>
        <a:p>
          <a:pPr marL="0" lvl="0" indent="0" algn="l" defTabSz="889000">
            <a:lnSpc>
              <a:spcPct val="90000"/>
            </a:lnSpc>
            <a:spcBef>
              <a:spcPct val="0"/>
            </a:spcBef>
            <a:spcAft>
              <a:spcPct val="35000"/>
            </a:spcAft>
            <a:buNone/>
          </a:pPr>
          <a:r>
            <a:rPr lang="en-US" sz="2000" kern="1200" dirty="0"/>
            <a:t>Academic Writing Skills</a:t>
          </a:r>
        </a:p>
      </dsp:txBody>
      <dsp:txXfrm>
        <a:off x="391282" y="1027782"/>
        <a:ext cx="5016816" cy="532758"/>
      </dsp:txXfrm>
    </dsp:sp>
    <dsp:sp modelId="{C1605000-664E-904F-8720-8401CFA8D029}">
      <dsp:nvSpPr>
        <dsp:cNvPr id="0" name=""/>
        <dsp:cNvSpPr/>
      </dsp:nvSpPr>
      <dsp:spPr>
        <a:xfrm>
          <a:off x="0" y="2201361"/>
          <a:ext cx="7249227" cy="504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F14674D-E850-244A-AA75-D5FF2B7A7F93}">
      <dsp:nvSpPr>
        <dsp:cNvPr id="0" name=""/>
        <dsp:cNvSpPr/>
      </dsp:nvSpPr>
      <dsp:spPr>
        <a:xfrm>
          <a:off x="362461" y="1906161"/>
          <a:ext cx="5074458" cy="59040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1802" tIns="0" rIns="191802" bIns="0" numCol="1" spcCol="1270" anchor="ctr" anchorCtr="0">
          <a:noAutofit/>
        </a:bodyPr>
        <a:lstStyle/>
        <a:p>
          <a:pPr marL="0" lvl="0" indent="0" algn="l" defTabSz="889000">
            <a:lnSpc>
              <a:spcPct val="90000"/>
            </a:lnSpc>
            <a:spcBef>
              <a:spcPct val="0"/>
            </a:spcBef>
            <a:spcAft>
              <a:spcPct val="35000"/>
            </a:spcAft>
            <a:buNone/>
          </a:pPr>
          <a:r>
            <a:rPr lang="en-US" sz="2000" kern="1200" dirty="0"/>
            <a:t>Exercises for Writing Skills</a:t>
          </a:r>
        </a:p>
      </dsp:txBody>
      <dsp:txXfrm>
        <a:off x="391282" y="1934982"/>
        <a:ext cx="5016816" cy="532758"/>
      </dsp:txXfrm>
    </dsp:sp>
    <dsp:sp modelId="{18897DEE-3664-984C-BF89-F23E37E6547E}">
      <dsp:nvSpPr>
        <dsp:cNvPr id="0" name=""/>
        <dsp:cNvSpPr/>
      </dsp:nvSpPr>
      <dsp:spPr>
        <a:xfrm>
          <a:off x="0" y="3108561"/>
          <a:ext cx="7249227" cy="504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3C17972-E217-344B-8BC0-75DED141AD00}">
      <dsp:nvSpPr>
        <dsp:cNvPr id="0" name=""/>
        <dsp:cNvSpPr/>
      </dsp:nvSpPr>
      <dsp:spPr>
        <a:xfrm>
          <a:off x="362461" y="2813361"/>
          <a:ext cx="5074458" cy="59040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1802" tIns="0" rIns="191802" bIns="0" numCol="1" spcCol="1270" anchor="ctr" anchorCtr="0">
          <a:noAutofit/>
        </a:bodyPr>
        <a:lstStyle/>
        <a:p>
          <a:pPr marL="0" lvl="0" indent="0" algn="l" defTabSz="889000">
            <a:lnSpc>
              <a:spcPct val="90000"/>
            </a:lnSpc>
            <a:spcBef>
              <a:spcPct val="0"/>
            </a:spcBef>
            <a:spcAft>
              <a:spcPct val="35000"/>
            </a:spcAft>
            <a:buNone/>
          </a:pPr>
          <a:r>
            <a:rPr lang="en-US" sz="2000" kern="1200" dirty="0"/>
            <a:t>Unit 2 Quiz</a:t>
          </a:r>
        </a:p>
      </dsp:txBody>
      <dsp:txXfrm>
        <a:off x="391282" y="2842182"/>
        <a:ext cx="5016816" cy="532758"/>
      </dsp:txXfrm>
    </dsp:sp>
    <dsp:sp modelId="{CB1D0642-675B-1E42-8049-12A2B53AD579}">
      <dsp:nvSpPr>
        <dsp:cNvPr id="0" name=""/>
        <dsp:cNvSpPr/>
      </dsp:nvSpPr>
      <dsp:spPr>
        <a:xfrm>
          <a:off x="0" y="4015761"/>
          <a:ext cx="7249227" cy="504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C08DAB3-31EF-864F-86C9-36EC59A9A505}">
      <dsp:nvSpPr>
        <dsp:cNvPr id="0" name=""/>
        <dsp:cNvSpPr/>
      </dsp:nvSpPr>
      <dsp:spPr>
        <a:xfrm>
          <a:off x="362461" y="3720561"/>
          <a:ext cx="5074458" cy="590400"/>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1802" tIns="0" rIns="191802" bIns="0" numCol="1" spcCol="1270" anchor="ctr" anchorCtr="0">
          <a:noAutofit/>
        </a:bodyPr>
        <a:lstStyle/>
        <a:p>
          <a:pPr marL="0" lvl="0" indent="0" algn="l" defTabSz="889000">
            <a:lnSpc>
              <a:spcPct val="90000"/>
            </a:lnSpc>
            <a:spcBef>
              <a:spcPct val="0"/>
            </a:spcBef>
            <a:spcAft>
              <a:spcPct val="35000"/>
            </a:spcAft>
            <a:buNone/>
          </a:pPr>
          <a:r>
            <a:rPr lang="en-US" sz="2000" kern="1200" dirty="0"/>
            <a:t>Debate: Synthesizing practice</a:t>
          </a:r>
        </a:p>
      </dsp:txBody>
      <dsp:txXfrm>
        <a:off x="391282" y="3749382"/>
        <a:ext cx="5016816"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4A336-C69E-4714-9C77-EDF27533E981}" type="datetimeFigureOut">
              <a:rPr lang="zh-CN" altLang="en-US" smtClean="0"/>
              <a:t>2019/11/4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E4B67-FCD3-4532-BCA6-DE877EA71825}" type="slidenum">
              <a:rPr lang="zh-CN" altLang="en-US" smtClean="0"/>
              <a:t>‹#›</a:t>
            </a:fld>
            <a:endParaRPr lang="zh-CN" altLang="en-US"/>
          </a:p>
        </p:txBody>
      </p:sp>
    </p:spTree>
    <p:extLst>
      <p:ext uri="{BB962C8B-B14F-4D97-AF65-F5344CB8AC3E}">
        <p14:creationId xmlns:p14="http://schemas.microsoft.com/office/powerpoint/2010/main" val="249769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814085-1836-4067-BF05-EE1CEA907A8D}" type="slidenum">
              <a:rPr lang="zh-CN" altLang="en-US" smtClean="0"/>
              <a:t>1</a:t>
            </a:fld>
            <a:endParaRPr lang="zh-CN" altLang="en-US"/>
          </a:p>
        </p:txBody>
      </p:sp>
    </p:spTree>
    <p:extLst>
      <p:ext uri="{BB962C8B-B14F-4D97-AF65-F5344CB8AC3E}">
        <p14:creationId xmlns:p14="http://schemas.microsoft.com/office/powerpoint/2010/main" val="276054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419247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353690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93606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258888"/>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7" name="直接连接符 6"/>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8" name="图片 7"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47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258888"/>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E8C10CD-CE84-4E2B-BABD-39448864A424}" type="datetimeFigureOut">
              <a:rPr lang="zh-CN" altLang="en-US" smtClean="0"/>
              <a:t>2019/11/4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6" name="直接连接符 5"/>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7" name="图片 6"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51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739592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287143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E8C10CD-CE84-4E2B-BABD-39448864A424}" type="datetimeFigureOut">
              <a:rPr lang="zh-CN" altLang="en-US" smtClean="0"/>
              <a:t>2019/11/4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42581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8C10CD-CE84-4E2B-BABD-39448864A424}" type="datetimeFigureOut">
              <a:rPr lang="zh-CN" altLang="en-US" smtClean="0"/>
              <a:t>2019/11/4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3043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246692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85440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C10CD-CE84-4E2B-BABD-39448864A424}" type="datetimeFigureOut">
              <a:rPr lang="zh-CN" altLang="en-US" smtClean="0"/>
              <a:t>2019/11/4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798817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4" descr="横版组合——透明.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51383" y="476672"/>
            <a:ext cx="4286912"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3"/>
          <p:cNvSpPr>
            <a:spLocks noGrp="1"/>
          </p:cNvSpPr>
          <p:nvPr>
            <p:ph type="subTitle" idx="1"/>
          </p:nvPr>
        </p:nvSpPr>
        <p:spPr/>
        <p:txBody>
          <a:bodyPr/>
          <a:lstStyle/>
          <a:p>
            <a:r>
              <a:rPr lang="en-US" altLang="zh-CN" b="1" dirty="0"/>
              <a:t>JINGYA LI</a:t>
            </a:r>
            <a:endParaRPr lang="zh-CN" altLang="en-US" b="1" dirty="0"/>
          </a:p>
        </p:txBody>
      </p:sp>
      <p:grpSp>
        <p:nvGrpSpPr>
          <p:cNvPr id="10" name="组合 9"/>
          <p:cNvGrpSpPr/>
          <p:nvPr/>
        </p:nvGrpSpPr>
        <p:grpSpPr>
          <a:xfrm>
            <a:off x="1371960" y="1544925"/>
            <a:ext cx="9424226" cy="2145538"/>
            <a:chOff x="1371960" y="1544925"/>
            <a:chExt cx="9424226" cy="2145538"/>
          </a:xfrm>
        </p:grpSpPr>
        <p:sp>
          <p:nvSpPr>
            <p:cNvPr id="2" name="矩形 1"/>
            <p:cNvSpPr/>
            <p:nvPr/>
          </p:nvSpPr>
          <p:spPr>
            <a:xfrm>
              <a:off x="1524000" y="1703583"/>
              <a:ext cx="9144000" cy="1812995"/>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solidFill>
                    <a:schemeClr val="tx1"/>
                  </a:solidFill>
                </a:rPr>
                <a:t>Week 8</a:t>
              </a:r>
              <a:endParaRPr lang="zh-CN" altLang="en-US" sz="4800" b="1" dirty="0">
                <a:solidFill>
                  <a:schemeClr val="tx1"/>
                </a:solidFill>
              </a:endParaRPr>
            </a:p>
          </p:txBody>
        </p:sp>
        <p:grpSp>
          <p:nvGrpSpPr>
            <p:cNvPr id="16" name="组合 15"/>
            <p:cNvGrpSpPr/>
            <p:nvPr/>
          </p:nvGrpSpPr>
          <p:grpSpPr>
            <a:xfrm>
              <a:off x="1371960" y="1544925"/>
              <a:ext cx="9424226" cy="2145538"/>
              <a:chOff x="1371960" y="1544925"/>
              <a:chExt cx="9424226" cy="2145538"/>
            </a:xfrm>
          </p:grpSpPr>
          <p:grpSp>
            <p:nvGrpSpPr>
              <p:cNvPr id="12" name="组合 11"/>
              <p:cNvGrpSpPr/>
              <p:nvPr/>
            </p:nvGrpSpPr>
            <p:grpSpPr>
              <a:xfrm>
                <a:off x="1371960" y="1544925"/>
                <a:ext cx="3500927" cy="803557"/>
                <a:chOff x="1500147" y="1472851"/>
                <a:chExt cx="3500927" cy="803557"/>
              </a:xfrm>
            </p:grpSpPr>
            <p:cxnSp>
              <p:nvCxnSpPr>
                <p:cNvPr id="7" name="直接连接符 6"/>
                <p:cNvCxnSpPr/>
                <p:nvPr/>
              </p:nvCxnSpPr>
              <p:spPr>
                <a:xfrm flipV="1">
                  <a:off x="1500147" y="1472851"/>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500147" y="1481396"/>
                  <a:ext cx="0" cy="79501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7295259" y="2691925"/>
                <a:ext cx="3500927" cy="998538"/>
                <a:chOff x="7167073" y="2709017"/>
                <a:chExt cx="3500927" cy="998538"/>
              </a:xfrm>
            </p:grpSpPr>
            <p:cxnSp>
              <p:nvCxnSpPr>
                <p:cNvPr id="9" name="直接连接符 8"/>
                <p:cNvCxnSpPr/>
                <p:nvPr/>
              </p:nvCxnSpPr>
              <p:spPr>
                <a:xfrm flipV="1">
                  <a:off x="7167073" y="3690464"/>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0668000" y="2709017"/>
                  <a:ext cx="0" cy="981447"/>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92808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35D77579-6653-7E4B-BCA5-01F885DC343A}"/>
              </a:ext>
            </a:extLst>
          </p:cNvPr>
          <p:cNvSpPr>
            <a:spLocks noGrp="1"/>
          </p:cNvSpPr>
          <p:nvPr>
            <p:ph idx="1"/>
          </p:nvPr>
        </p:nvSpPr>
        <p:spPr>
          <a:xfrm>
            <a:off x="838200" y="1861852"/>
            <a:ext cx="7424451" cy="4351338"/>
          </a:xfrm>
        </p:spPr>
        <p:txBody>
          <a:bodyPr/>
          <a:lstStyle/>
          <a:p>
            <a:r>
              <a:rPr kumimoji="1" lang="en-US" altLang="zh-CN" dirty="0"/>
              <a:t>Synthesizing is like putting the puzzle together. You have to </a:t>
            </a:r>
            <a:r>
              <a:rPr kumimoji="1" lang="en-US" altLang="zh-CN" dirty="0">
                <a:solidFill>
                  <a:srgbClr val="FF0000"/>
                </a:solidFill>
              </a:rPr>
              <a:t>sort out your thinking </a:t>
            </a:r>
            <a:r>
              <a:rPr kumimoji="1" lang="en-US" altLang="zh-CN" dirty="0"/>
              <a:t>and put it in the </a:t>
            </a:r>
            <a:r>
              <a:rPr kumimoji="1" lang="en-US" altLang="zh-CN" dirty="0">
                <a:solidFill>
                  <a:srgbClr val="FF0000"/>
                </a:solidFill>
              </a:rPr>
              <a:t>right </a:t>
            </a:r>
            <a:r>
              <a:rPr kumimoji="1" lang="en-US" altLang="zh-CN" dirty="0"/>
              <a:t>place.</a:t>
            </a:r>
            <a:endParaRPr kumimoji="1" lang="zh-CN" altLang="en-US" dirty="0"/>
          </a:p>
        </p:txBody>
      </p:sp>
      <p:pic>
        <p:nvPicPr>
          <p:cNvPr id="3" name="图片 2">
            <a:extLst>
              <a:ext uri="{FF2B5EF4-FFF2-40B4-BE49-F238E27FC236}">
                <a16:creationId xmlns:a16="http://schemas.microsoft.com/office/drawing/2014/main" id="{F874F5B8-7493-EC44-B55D-18602C4E9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043" y="3541599"/>
            <a:ext cx="2885501" cy="2885501"/>
          </a:xfrm>
          <a:prstGeom prst="rect">
            <a:avLst/>
          </a:prstGeom>
        </p:spPr>
      </p:pic>
      <p:sp>
        <p:nvSpPr>
          <p:cNvPr id="4" name="标题 3">
            <a:extLst>
              <a:ext uri="{FF2B5EF4-FFF2-40B4-BE49-F238E27FC236}">
                <a16:creationId xmlns:a16="http://schemas.microsoft.com/office/drawing/2014/main" id="{C85E070C-66EE-AE47-A060-DCA910FF3142}"/>
              </a:ext>
            </a:extLst>
          </p:cNvPr>
          <p:cNvSpPr>
            <a:spLocks noGrp="1"/>
          </p:cNvSpPr>
          <p:nvPr>
            <p:ph type="title"/>
          </p:nvPr>
        </p:nvSpPr>
        <p:spPr/>
        <p:txBody>
          <a:bodyPr/>
          <a:lstStyle/>
          <a:p>
            <a:r>
              <a:rPr kumimoji="1" lang="en-US" altLang="zh-CN" dirty="0"/>
              <a:t>Or simply put, </a:t>
            </a:r>
            <a:endParaRPr kumimoji="1" lang="zh-CN" altLang="en-US" dirty="0"/>
          </a:p>
        </p:txBody>
      </p:sp>
    </p:spTree>
    <p:extLst>
      <p:ext uri="{BB962C8B-B14F-4D97-AF65-F5344CB8AC3E}">
        <p14:creationId xmlns:p14="http://schemas.microsoft.com/office/powerpoint/2010/main" val="289081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3A1CA-F4B3-8942-9E45-66F66914D597}"/>
              </a:ext>
            </a:extLst>
          </p:cNvPr>
          <p:cNvSpPr>
            <a:spLocks noGrp="1"/>
          </p:cNvSpPr>
          <p:nvPr>
            <p:ph type="title"/>
          </p:nvPr>
        </p:nvSpPr>
        <p:spPr/>
        <p:txBody>
          <a:bodyPr/>
          <a:lstStyle/>
          <a:p>
            <a:r>
              <a:rPr kumimoji="1" lang="en-US" altLang="zh-CN" dirty="0"/>
              <a:t>What is synthesizing in academic writing?</a:t>
            </a:r>
            <a:endParaRPr kumimoji="1" lang="zh-CN" altLang="en-US" dirty="0"/>
          </a:p>
        </p:txBody>
      </p:sp>
      <p:sp>
        <p:nvSpPr>
          <p:cNvPr id="3" name="内容占位符 2">
            <a:extLst>
              <a:ext uri="{FF2B5EF4-FFF2-40B4-BE49-F238E27FC236}">
                <a16:creationId xmlns:a16="http://schemas.microsoft.com/office/drawing/2014/main" id="{C8935452-9D95-2043-80C5-1D3F44A81756}"/>
              </a:ext>
            </a:extLst>
          </p:cNvPr>
          <p:cNvSpPr>
            <a:spLocks noGrp="1"/>
          </p:cNvSpPr>
          <p:nvPr>
            <p:ph idx="1"/>
          </p:nvPr>
        </p:nvSpPr>
        <p:spPr/>
        <p:txBody>
          <a:bodyPr/>
          <a:lstStyle/>
          <a:p>
            <a:r>
              <a:rPr kumimoji="1" lang="en-US" altLang="zh-CN" dirty="0"/>
              <a:t>The process of combining the ideas of two or more sources into your research paper (in the Introduction or the Literature Review section in particular)</a:t>
            </a:r>
            <a:endParaRPr kumimoji="1" lang="zh-CN" altLang="en-US" dirty="0"/>
          </a:p>
        </p:txBody>
      </p:sp>
      <p:sp>
        <p:nvSpPr>
          <p:cNvPr id="4" name="椭圆 3">
            <a:extLst>
              <a:ext uri="{FF2B5EF4-FFF2-40B4-BE49-F238E27FC236}">
                <a16:creationId xmlns:a16="http://schemas.microsoft.com/office/drawing/2014/main" id="{71222EB8-9F4B-EE4A-8657-2F323E7D56DB}"/>
              </a:ext>
            </a:extLst>
          </p:cNvPr>
          <p:cNvSpPr/>
          <p:nvPr/>
        </p:nvSpPr>
        <p:spPr>
          <a:xfrm>
            <a:off x="4784993" y="4390305"/>
            <a:ext cx="1311007" cy="1211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Your work</a:t>
            </a:r>
            <a:endParaRPr kumimoji="1" lang="zh-CN" altLang="en-US" b="1" dirty="0">
              <a:solidFill>
                <a:schemeClr val="tx1"/>
              </a:solidFill>
            </a:endParaRPr>
          </a:p>
        </p:txBody>
      </p:sp>
      <p:sp>
        <p:nvSpPr>
          <p:cNvPr id="6" name="六边形 5">
            <a:extLst>
              <a:ext uri="{FF2B5EF4-FFF2-40B4-BE49-F238E27FC236}">
                <a16:creationId xmlns:a16="http://schemas.microsoft.com/office/drawing/2014/main" id="{0DE90864-A5A7-E04E-8F89-117C997C86C5}"/>
              </a:ext>
            </a:extLst>
          </p:cNvPr>
          <p:cNvSpPr/>
          <p:nvPr/>
        </p:nvSpPr>
        <p:spPr>
          <a:xfrm>
            <a:off x="2610998" y="4340645"/>
            <a:ext cx="1520327" cy="572877"/>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Source 1</a:t>
            </a:r>
            <a:endParaRPr kumimoji="1" lang="zh-CN" altLang="en-US" b="1" dirty="0">
              <a:solidFill>
                <a:schemeClr val="tx1"/>
              </a:solidFill>
            </a:endParaRPr>
          </a:p>
        </p:txBody>
      </p:sp>
      <p:sp>
        <p:nvSpPr>
          <p:cNvPr id="7" name="六边形 6">
            <a:extLst>
              <a:ext uri="{FF2B5EF4-FFF2-40B4-BE49-F238E27FC236}">
                <a16:creationId xmlns:a16="http://schemas.microsoft.com/office/drawing/2014/main" id="{4FB94D54-7BAD-EB4A-819E-DBA52A492674}"/>
              </a:ext>
            </a:extLst>
          </p:cNvPr>
          <p:cNvSpPr/>
          <p:nvPr/>
        </p:nvSpPr>
        <p:spPr>
          <a:xfrm>
            <a:off x="4680332" y="6088824"/>
            <a:ext cx="1520327" cy="572877"/>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Source 4</a:t>
            </a:r>
            <a:endParaRPr kumimoji="1" lang="zh-CN" altLang="en-US" b="1" dirty="0">
              <a:solidFill>
                <a:schemeClr val="tx1"/>
              </a:solidFill>
            </a:endParaRPr>
          </a:p>
        </p:txBody>
      </p:sp>
      <p:sp>
        <p:nvSpPr>
          <p:cNvPr id="8" name="六边形 7">
            <a:extLst>
              <a:ext uri="{FF2B5EF4-FFF2-40B4-BE49-F238E27FC236}">
                <a16:creationId xmlns:a16="http://schemas.microsoft.com/office/drawing/2014/main" id="{66AE7C1B-7A59-5B48-89A6-43F868C69440}"/>
              </a:ext>
            </a:extLst>
          </p:cNvPr>
          <p:cNvSpPr/>
          <p:nvPr/>
        </p:nvSpPr>
        <p:spPr>
          <a:xfrm>
            <a:off x="6949348" y="4340645"/>
            <a:ext cx="1520327" cy="572877"/>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Source 3</a:t>
            </a:r>
            <a:endParaRPr kumimoji="1" lang="zh-CN" altLang="en-US" b="1" dirty="0">
              <a:solidFill>
                <a:schemeClr val="tx1"/>
              </a:solidFill>
            </a:endParaRPr>
          </a:p>
        </p:txBody>
      </p:sp>
      <p:sp>
        <p:nvSpPr>
          <p:cNvPr id="9" name="六边形 8">
            <a:extLst>
              <a:ext uri="{FF2B5EF4-FFF2-40B4-BE49-F238E27FC236}">
                <a16:creationId xmlns:a16="http://schemas.microsoft.com/office/drawing/2014/main" id="{151CB8BA-C3C9-C74F-B965-3F5E963B1558}"/>
              </a:ext>
            </a:extLst>
          </p:cNvPr>
          <p:cNvSpPr/>
          <p:nvPr/>
        </p:nvSpPr>
        <p:spPr>
          <a:xfrm>
            <a:off x="4680331" y="3334436"/>
            <a:ext cx="1520327" cy="572877"/>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Source 2</a:t>
            </a:r>
            <a:endParaRPr kumimoji="1" lang="zh-CN" altLang="en-US" b="1" dirty="0">
              <a:solidFill>
                <a:schemeClr val="tx1"/>
              </a:solidFill>
            </a:endParaRPr>
          </a:p>
        </p:txBody>
      </p:sp>
      <p:cxnSp>
        <p:nvCxnSpPr>
          <p:cNvPr id="11" name="直线箭头连接符 10">
            <a:extLst>
              <a:ext uri="{FF2B5EF4-FFF2-40B4-BE49-F238E27FC236}">
                <a16:creationId xmlns:a16="http://schemas.microsoft.com/office/drawing/2014/main" id="{F25F97BF-9FDD-684B-8329-867AD4B87E77}"/>
              </a:ext>
            </a:extLst>
          </p:cNvPr>
          <p:cNvCxnSpPr/>
          <p:nvPr/>
        </p:nvCxnSpPr>
        <p:spPr>
          <a:xfrm>
            <a:off x="5354198" y="4001294"/>
            <a:ext cx="0" cy="3393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D6C2B551-8C3A-A54F-B536-F560F718F709}"/>
              </a:ext>
            </a:extLst>
          </p:cNvPr>
          <p:cNvCxnSpPr>
            <a:cxnSpLocks/>
          </p:cNvCxnSpPr>
          <p:nvPr/>
        </p:nvCxnSpPr>
        <p:spPr>
          <a:xfrm flipH="1">
            <a:off x="6200658" y="4770303"/>
            <a:ext cx="6298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9AC8F0FC-19DA-2C49-B031-33354AB9A85D}"/>
              </a:ext>
            </a:extLst>
          </p:cNvPr>
          <p:cNvCxnSpPr>
            <a:cxnSpLocks/>
          </p:cNvCxnSpPr>
          <p:nvPr/>
        </p:nvCxnSpPr>
        <p:spPr>
          <a:xfrm>
            <a:off x="4305760" y="4656882"/>
            <a:ext cx="47923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id="{C9E17F9C-CB4B-484C-AEE5-2E21CBB406F3}"/>
              </a:ext>
            </a:extLst>
          </p:cNvPr>
          <p:cNvCxnSpPr>
            <a:cxnSpLocks/>
          </p:cNvCxnSpPr>
          <p:nvPr/>
        </p:nvCxnSpPr>
        <p:spPr>
          <a:xfrm flipV="1">
            <a:off x="5440494" y="5657246"/>
            <a:ext cx="0" cy="36898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14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AF98A-DE97-4845-8860-C36CA58A1199}"/>
              </a:ext>
            </a:extLst>
          </p:cNvPr>
          <p:cNvSpPr>
            <a:spLocks noGrp="1"/>
          </p:cNvSpPr>
          <p:nvPr>
            <p:ph type="title"/>
          </p:nvPr>
        </p:nvSpPr>
        <p:spPr/>
        <p:txBody>
          <a:bodyPr/>
          <a:lstStyle/>
          <a:p>
            <a:r>
              <a:rPr kumimoji="1" lang="en-US" altLang="zh-CN" dirty="0"/>
              <a:t>Why synthesizing?</a:t>
            </a:r>
            <a:endParaRPr kumimoji="1" lang="zh-CN" altLang="en-US" dirty="0"/>
          </a:p>
        </p:txBody>
      </p:sp>
      <p:sp>
        <p:nvSpPr>
          <p:cNvPr id="3" name="内容占位符 2">
            <a:extLst>
              <a:ext uri="{FF2B5EF4-FFF2-40B4-BE49-F238E27FC236}">
                <a16:creationId xmlns:a16="http://schemas.microsoft.com/office/drawing/2014/main" id="{E106F623-97F3-F94F-957B-912143CCA8E3}"/>
              </a:ext>
            </a:extLst>
          </p:cNvPr>
          <p:cNvSpPr>
            <a:spLocks noGrp="1"/>
          </p:cNvSpPr>
          <p:nvPr>
            <p:ph idx="1"/>
          </p:nvPr>
        </p:nvSpPr>
        <p:spPr/>
        <p:txBody>
          <a:bodyPr/>
          <a:lstStyle/>
          <a:p>
            <a:pPr>
              <a:lnSpc>
                <a:spcPct val="100000"/>
              </a:lnSpc>
            </a:pPr>
            <a:r>
              <a:rPr kumimoji="1" lang="en-US" altLang="zh-CN" dirty="0"/>
              <a:t>A way of understanding and </a:t>
            </a:r>
            <a:r>
              <a:rPr kumimoji="1" lang="en-US" altLang="zh-CN" dirty="0">
                <a:solidFill>
                  <a:srgbClr val="FF0000"/>
                </a:solidFill>
              </a:rPr>
              <a:t>reporting</a:t>
            </a:r>
            <a:r>
              <a:rPr kumimoji="1" lang="en-US" altLang="zh-CN" dirty="0"/>
              <a:t> what other researchers have done before</a:t>
            </a:r>
          </a:p>
          <a:p>
            <a:pPr>
              <a:lnSpc>
                <a:spcPct val="150000"/>
              </a:lnSpc>
            </a:pPr>
            <a:r>
              <a:rPr kumimoji="1" lang="en-US" altLang="zh-CN" dirty="0"/>
              <a:t>A way of </a:t>
            </a:r>
            <a:r>
              <a:rPr kumimoji="1" lang="en-US" altLang="zh-CN" dirty="0">
                <a:solidFill>
                  <a:srgbClr val="FF0000"/>
                </a:solidFill>
              </a:rPr>
              <a:t>notifying</a:t>
            </a:r>
            <a:r>
              <a:rPr kumimoji="1" lang="en-US" altLang="zh-CN" dirty="0"/>
              <a:t> the research gap</a:t>
            </a:r>
          </a:p>
          <a:p>
            <a:pPr>
              <a:lnSpc>
                <a:spcPct val="150000"/>
              </a:lnSpc>
            </a:pPr>
            <a:r>
              <a:rPr kumimoji="1" lang="en-US" altLang="zh-CN" dirty="0"/>
              <a:t>A way of </a:t>
            </a:r>
            <a:r>
              <a:rPr kumimoji="1" lang="en-US" altLang="zh-CN" dirty="0">
                <a:solidFill>
                  <a:srgbClr val="FF0000"/>
                </a:solidFill>
              </a:rPr>
              <a:t>supporting</a:t>
            </a:r>
            <a:r>
              <a:rPr kumimoji="1" lang="en-US" altLang="zh-CN" dirty="0"/>
              <a:t> your own perspective</a:t>
            </a:r>
          </a:p>
          <a:p>
            <a:pPr>
              <a:lnSpc>
                <a:spcPct val="150000"/>
              </a:lnSpc>
            </a:pPr>
            <a:r>
              <a:rPr kumimoji="1" lang="en-US" altLang="zh-CN" dirty="0"/>
              <a:t>A way of </a:t>
            </a:r>
            <a:r>
              <a:rPr kumimoji="1" lang="en-US" altLang="zh-CN" dirty="0">
                <a:solidFill>
                  <a:srgbClr val="FF0000"/>
                </a:solidFill>
              </a:rPr>
              <a:t>developing </a:t>
            </a:r>
            <a:r>
              <a:rPr kumimoji="1" lang="en-US" altLang="zh-CN" dirty="0"/>
              <a:t>your own perspective</a:t>
            </a:r>
          </a:p>
          <a:p>
            <a:endParaRPr kumimoji="1" lang="zh-CN" altLang="en-US" dirty="0"/>
          </a:p>
        </p:txBody>
      </p:sp>
    </p:spTree>
    <p:extLst>
      <p:ext uri="{BB962C8B-B14F-4D97-AF65-F5344CB8AC3E}">
        <p14:creationId xmlns:p14="http://schemas.microsoft.com/office/powerpoint/2010/main" val="220469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EA768-785C-8D44-8A46-BB03D07EEDEB}"/>
              </a:ext>
            </a:extLst>
          </p:cNvPr>
          <p:cNvSpPr>
            <a:spLocks noGrp="1"/>
          </p:cNvSpPr>
          <p:nvPr>
            <p:ph type="title"/>
          </p:nvPr>
        </p:nvSpPr>
        <p:spPr/>
        <p:txBody>
          <a:bodyPr/>
          <a:lstStyle/>
          <a:p>
            <a:r>
              <a:rPr kumimoji="1" lang="en-US" altLang="zh-CN" dirty="0"/>
              <a:t>Synthesizing </a:t>
            </a:r>
            <a:endParaRPr kumimoji="1" lang="zh-CN" altLang="en-US" dirty="0"/>
          </a:p>
        </p:txBody>
      </p:sp>
      <p:sp>
        <p:nvSpPr>
          <p:cNvPr id="3" name="内容占位符 2">
            <a:extLst>
              <a:ext uri="{FF2B5EF4-FFF2-40B4-BE49-F238E27FC236}">
                <a16:creationId xmlns:a16="http://schemas.microsoft.com/office/drawing/2014/main" id="{FA2EF369-0026-9E46-A384-7CBB95F554EF}"/>
              </a:ext>
            </a:extLst>
          </p:cNvPr>
          <p:cNvSpPr>
            <a:spLocks noGrp="1"/>
          </p:cNvSpPr>
          <p:nvPr>
            <p:ph idx="1"/>
          </p:nvPr>
        </p:nvSpPr>
        <p:spPr>
          <a:xfrm>
            <a:off x="937352" y="1798580"/>
            <a:ext cx="4780402" cy="1759868"/>
          </a:xfrm>
        </p:spPr>
        <p:txBody>
          <a:bodyPr/>
          <a:lstStyle/>
          <a:p>
            <a:r>
              <a:rPr kumimoji="1" lang="en-US" altLang="zh-CN" dirty="0"/>
              <a:t>Incorporation</a:t>
            </a:r>
          </a:p>
          <a:p>
            <a:pPr lvl="1"/>
            <a:r>
              <a:rPr kumimoji="1" lang="en-US" altLang="zh-CN" dirty="0"/>
              <a:t>Combine two or more findings from different sources</a:t>
            </a:r>
            <a:endParaRPr kumimoji="1" lang="zh-CN" altLang="en-US" dirty="0"/>
          </a:p>
        </p:txBody>
      </p:sp>
      <p:sp>
        <p:nvSpPr>
          <p:cNvPr id="4" name="内容占位符 2">
            <a:extLst>
              <a:ext uri="{FF2B5EF4-FFF2-40B4-BE49-F238E27FC236}">
                <a16:creationId xmlns:a16="http://schemas.microsoft.com/office/drawing/2014/main" id="{C56F9469-AA8B-E247-BE98-F4D0B533DFBB}"/>
              </a:ext>
            </a:extLst>
          </p:cNvPr>
          <p:cNvSpPr txBox="1">
            <a:spLocks/>
          </p:cNvSpPr>
          <p:nvPr/>
        </p:nvSpPr>
        <p:spPr>
          <a:xfrm>
            <a:off x="937352" y="4552796"/>
            <a:ext cx="4780402" cy="1407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Conclusion</a:t>
            </a:r>
          </a:p>
          <a:p>
            <a:pPr lvl="1"/>
            <a:r>
              <a:rPr kumimoji="1" lang="en-US" altLang="zh-CN" dirty="0"/>
              <a:t>Draw a conclusion from those findings</a:t>
            </a:r>
            <a:endParaRPr kumimoji="1" lang="zh-CN" altLang="en-US" dirty="0"/>
          </a:p>
        </p:txBody>
      </p:sp>
      <p:sp>
        <p:nvSpPr>
          <p:cNvPr id="5" name="内容占位符 2">
            <a:extLst>
              <a:ext uri="{FF2B5EF4-FFF2-40B4-BE49-F238E27FC236}">
                <a16:creationId xmlns:a16="http://schemas.microsoft.com/office/drawing/2014/main" id="{F50943AE-7FFD-9D4E-84D5-4C555AC92465}"/>
              </a:ext>
            </a:extLst>
          </p:cNvPr>
          <p:cNvSpPr txBox="1">
            <a:spLocks/>
          </p:cNvSpPr>
          <p:nvPr/>
        </p:nvSpPr>
        <p:spPr>
          <a:xfrm>
            <a:off x="7056304" y="3429000"/>
            <a:ext cx="4198344" cy="6930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To support your study</a:t>
            </a:r>
          </a:p>
        </p:txBody>
      </p:sp>
      <p:sp>
        <p:nvSpPr>
          <p:cNvPr id="6" name="下箭头 5">
            <a:extLst>
              <a:ext uri="{FF2B5EF4-FFF2-40B4-BE49-F238E27FC236}">
                <a16:creationId xmlns:a16="http://schemas.microsoft.com/office/drawing/2014/main" id="{BD33E180-7BD3-5A41-AC7E-FE794BB4478E}"/>
              </a:ext>
            </a:extLst>
          </p:cNvPr>
          <p:cNvSpPr/>
          <p:nvPr/>
        </p:nvSpPr>
        <p:spPr>
          <a:xfrm>
            <a:off x="2126256" y="3327094"/>
            <a:ext cx="220338" cy="11127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下箭头 6">
            <a:extLst>
              <a:ext uri="{FF2B5EF4-FFF2-40B4-BE49-F238E27FC236}">
                <a16:creationId xmlns:a16="http://schemas.microsoft.com/office/drawing/2014/main" id="{25E55B22-529D-7446-B0EC-4F8F90AB1ABC}"/>
              </a:ext>
            </a:extLst>
          </p:cNvPr>
          <p:cNvSpPr/>
          <p:nvPr/>
        </p:nvSpPr>
        <p:spPr>
          <a:xfrm rot="16200000">
            <a:off x="5542153" y="2847265"/>
            <a:ext cx="265820" cy="19141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a:extLst>
              <a:ext uri="{FF2B5EF4-FFF2-40B4-BE49-F238E27FC236}">
                <a16:creationId xmlns:a16="http://schemas.microsoft.com/office/drawing/2014/main" id="{8B047504-12F3-4043-9BC5-2568B6EFF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6304" y="322741"/>
            <a:ext cx="4318690" cy="2166495"/>
          </a:xfrm>
          <a:prstGeom prst="rect">
            <a:avLst/>
          </a:prstGeom>
        </p:spPr>
      </p:pic>
    </p:spTree>
    <p:extLst>
      <p:ext uri="{BB962C8B-B14F-4D97-AF65-F5344CB8AC3E}">
        <p14:creationId xmlns:p14="http://schemas.microsoft.com/office/powerpoint/2010/main" val="146292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5629D-5D74-A340-A76C-3E0DE2B89038}"/>
              </a:ext>
            </a:extLst>
          </p:cNvPr>
          <p:cNvSpPr>
            <a:spLocks noGrp="1"/>
          </p:cNvSpPr>
          <p:nvPr>
            <p:ph type="title"/>
          </p:nvPr>
        </p:nvSpPr>
        <p:spPr/>
        <p:txBody>
          <a:bodyPr/>
          <a:lstStyle/>
          <a:p>
            <a:r>
              <a:rPr kumimoji="1" lang="en-US" altLang="zh-CN" dirty="0"/>
              <a:t>Steps for synthesizing</a:t>
            </a:r>
            <a:endParaRPr kumimoji="1" lang="zh-CN" altLang="en-US" dirty="0"/>
          </a:p>
        </p:txBody>
      </p:sp>
      <p:sp>
        <p:nvSpPr>
          <p:cNvPr id="3" name="内容占位符 2">
            <a:extLst>
              <a:ext uri="{FF2B5EF4-FFF2-40B4-BE49-F238E27FC236}">
                <a16:creationId xmlns:a16="http://schemas.microsoft.com/office/drawing/2014/main" id="{1A5391E8-BE3D-0540-94D6-A4FA6F95A7C1}"/>
              </a:ext>
            </a:extLst>
          </p:cNvPr>
          <p:cNvSpPr>
            <a:spLocks noGrp="1"/>
          </p:cNvSpPr>
          <p:nvPr>
            <p:ph idx="1"/>
          </p:nvPr>
        </p:nvSpPr>
        <p:spPr/>
        <p:txBody>
          <a:bodyPr/>
          <a:lstStyle/>
          <a:p>
            <a:pPr marL="514350" indent="-514350">
              <a:buFont typeface="+mj-lt"/>
              <a:buAutoNum type="arabicPeriod"/>
            </a:pPr>
            <a:r>
              <a:rPr kumimoji="1" lang="en-US" altLang="zh-CN" dirty="0"/>
              <a:t>Analyzing </a:t>
            </a:r>
          </a:p>
          <a:p>
            <a:pPr lvl="1"/>
            <a:r>
              <a:rPr kumimoji="1" lang="en-US" altLang="zh-CN" dirty="0"/>
              <a:t>Find a relevant source</a:t>
            </a:r>
          </a:p>
          <a:p>
            <a:pPr lvl="1"/>
            <a:r>
              <a:rPr kumimoji="1" lang="en-US" altLang="zh-CN" dirty="0"/>
              <a:t>Locate the useful parts in the source</a:t>
            </a:r>
          </a:p>
          <a:p>
            <a:pPr lvl="1"/>
            <a:r>
              <a:rPr kumimoji="1" lang="en-US" altLang="zh-CN" dirty="0"/>
              <a:t>Read critically to develop your own interpretations</a:t>
            </a:r>
          </a:p>
          <a:p>
            <a:pPr lvl="2"/>
            <a:r>
              <a:rPr kumimoji="1" lang="en-US" altLang="zh-CN" dirty="0"/>
              <a:t>Compare similar or different information mentioned in the source</a:t>
            </a:r>
          </a:p>
          <a:p>
            <a:pPr marL="514350" indent="-514350">
              <a:buFont typeface="+mj-lt"/>
              <a:buAutoNum type="arabicPeriod"/>
            </a:pPr>
            <a:r>
              <a:rPr kumimoji="1" lang="en-US" altLang="zh-CN" dirty="0"/>
              <a:t>Summarizing</a:t>
            </a:r>
          </a:p>
          <a:p>
            <a:pPr lvl="1"/>
            <a:r>
              <a:rPr kumimoji="1" lang="en-US" altLang="zh-CN" dirty="0"/>
              <a:t>Give a brief and concise summary of relevant part in each source</a:t>
            </a:r>
          </a:p>
          <a:p>
            <a:pPr lvl="1"/>
            <a:r>
              <a:rPr kumimoji="1" lang="en-US" altLang="zh-CN" dirty="0"/>
              <a:t>Notice the similarities and differences of the related sources</a:t>
            </a:r>
          </a:p>
          <a:p>
            <a:pPr marL="514350" indent="-514350">
              <a:buFont typeface="+mj-lt"/>
              <a:buAutoNum type="arabicPeriod"/>
            </a:pPr>
            <a:r>
              <a:rPr kumimoji="1" lang="en-US" altLang="zh-CN" dirty="0"/>
              <a:t>Integrating </a:t>
            </a:r>
          </a:p>
          <a:p>
            <a:pPr lvl="1"/>
            <a:r>
              <a:rPr kumimoji="1" lang="en-US" altLang="zh-CN" dirty="0"/>
              <a:t>Combine those sources in order to demonstrate your own perspective</a:t>
            </a:r>
            <a:endParaRPr kumimoji="1" lang="zh-CN" altLang="en-US" dirty="0"/>
          </a:p>
        </p:txBody>
      </p:sp>
    </p:spTree>
    <p:extLst>
      <p:ext uri="{BB962C8B-B14F-4D97-AF65-F5344CB8AC3E}">
        <p14:creationId xmlns:p14="http://schemas.microsoft.com/office/powerpoint/2010/main" val="398161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206E1-8E17-AE4D-9560-A627A84AEE0B}"/>
              </a:ext>
            </a:extLst>
          </p:cNvPr>
          <p:cNvSpPr>
            <a:spLocks noGrp="1"/>
          </p:cNvSpPr>
          <p:nvPr>
            <p:ph type="title"/>
          </p:nvPr>
        </p:nvSpPr>
        <p:spPr>
          <a:xfrm>
            <a:off x="758327" y="335383"/>
            <a:ext cx="10675345" cy="1258888"/>
          </a:xfrm>
        </p:spPr>
        <p:txBody>
          <a:bodyPr>
            <a:normAutofit/>
          </a:bodyPr>
          <a:lstStyle/>
          <a:p>
            <a:r>
              <a:rPr kumimoji="1" lang="en-US" altLang="zh-CN" sz="3200" b="1" dirty="0"/>
              <a:t>Strategies to organize the information in the Introduction section</a:t>
            </a:r>
            <a:endParaRPr kumimoji="1" lang="zh-CN" altLang="en-US" sz="3200" b="1" dirty="0"/>
          </a:p>
        </p:txBody>
      </p:sp>
      <p:sp>
        <p:nvSpPr>
          <p:cNvPr id="3" name="内容占位符 2">
            <a:extLst>
              <a:ext uri="{FF2B5EF4-FFF2-40B4-BE49-F238E27FC236}">
                <a16:creationId xmlns:a16="http://schemas.microsoft.com/office/drawing/2014/main" id="{BBE3B4B3-504D-9B44-B8DC-E24AF0096E19}"/>
              </a:ext>
            </a:extLst>
          </p:cNvPr>
          <p:cNvSpPr>
            <a:spLocks noGrp="1"/>
          </p:cNvSpPr>
          <p:nvPr>
            <p:ph idx="1"/>
          </p:nvPr>
        </p:nvSpPr>
        <p:spPr>
          <a:xfrm>
            <a:off x="838200" y="1825625"/>
            <a:ext cx="10515600" cy="4619242"/>
          </a:xfrm>
        </p:spPr>
        <p:txBody>
          <a:bodyPr>
            <a:normAutofit fontScale="92500" lnSpcReduction="10000"/>
          </a:bodyPr>
          <a:lstStyle/>
          <a:p>
            <a:pPr marL="514350" indent="-514350">
              <a:buFont typeface="+mj-lt"/>
              <a:buAutoNum type="alphaUcPeriod"/>
            </a:pPr>
            <a:r>
              <a:rPr kumimoji="1" lang="en-US" altLang="zh-CN" dirty="0"/>
              <a:t>Climactic order</a:t>
            </a:r>
          </a:p>
          <a:p>
            <a:pPr lvl="1"/>
            <a:r>
              <a:rPr kumimoji="1" lang="en-US" altLang="zh-CN" dirty="0"/>
              <a:t>From those most distantly related to your study to hose closely related to your study</a:t>
            </a:r>
          </a:p>
          <a:p>
            <a:pPr lvl="1"/>
            <a:r>
              <a:rPr kumimoji="1" lang="en-US" altLang="zh-CN" dirty="0"/>
              <a:t>Introducing background (from general to specific)</a:t>
            </a:r>
          </a:p>
          <a:p>
            <a:pPr lvl="1"/>
            <a:r>
              <a:rPr kumimoji="1" lang="en-US" altLang="zh-CN" dirty="0"/>
              <a:t>Avoid being too general</a:t>
            </a:r>
          </a:p>
          <a:p>
            <a:pPr marL="514350" indent="-514350">
              <a:buFont typeface="+mj-lt"/>
              <a:buAutoNum type="alphaUcPeriod"/>
            </a:pPr>
            <a:r>
              <a:rPr kumimoji="1" lang="en-US" altLang="zh-CN" dirty="0"/>
              <a:t>Chronological order</a:t>
            </a:r>
          </a:p>
          <a:p>
            <a:pPr lvl="1"/>
            <a:r>
              <a:rPr kumimoji="1" lang="en-US" altLang="zh-CN" dirty="0"/>
              <a:t>According to the time when the research was conducted or the paper was published</a:t>
            </a:r>
          </a:p>
          <a:p>
            <a:pPr marL="514350" indent="-514350">
              <a:buFont typeface="+mj-lt"/>
              <a:buAutoNum type="alphaUcPeriod"/>
            </a:pPr>
            <a:r>
              <a:rPr kumimoji="1" lang="en-US" altLang="zh-CN" dirty="0"/>
              <a:t>Comparison and contrast</a:t>
            </a:r>
          </a:p>
          <a:p>
            <a:pPr lvl="1"/>
            <a:r>
              <a:rPr kumimoji="1" lang="en-US" altLang="zh-CN" dirty="0"/>
              <a:t>To show similarities or differences of the sources</a:t>
            </a:r>
          </a:p>
          <a:p>
            <a:pPr marL="514350" indent="-514350">
              <a:buFont typeface="+mj-lt"/>
              <a:buAutoNum type="alphaUcPeriod"/>
            </a:pPr>
            <a:r>
              <a:rPr kumimoji="1" lang="en-US" altLang="zh-CN" dirty="0"/>
              <a:t>Classification</a:t>
            </a:r>
          </a:p>
          <a:p>
            <a:pPr lvl="1"/>
            <a:r>
              <a:rPr kumimoji="1" lang="en-US" altLang="zh-CN" dirty="0"/>
              <a:t>According to different approaches, different solutions, different theoretical premises or frameworks, or different variables or factors </a:t>
            </a:r>
            <a:endParaRPr kumimoji="1" lang="zh-CN" altLang="en-US" dirty="0"/>
          </a:p>
        </p:txBody>
      </p:sp>
    </p:spTree>
    <p:extLst>
      <p:ext uri="{BB962C8B-B14F-4D97-AF65-F5344CB8AC3E}">
        <p14:creationId xmlns:p14="http://schemas.microsoft.com/office/powerpoint/2010/main" val="375238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8D5F9-B008-CA47-B159-4A89D2D1835A}"/>
              </a:ext>
            </a:extLst>
          </p:cNvPr>
          <p:cNvSpPr>
            <a:spLocks noGrp="1"/>
          </p:cNvSpPr>
          <p:nvPr>
            <p:ph type="title"/>
          </p:nvPr>
        </p:nvSpPr>
        <p:spPr/>
        <p:txBody>
          <a:bodyPr/>
          <a:lstStyle/>
          <a:p>
            <a:r>
              <a:rPr kumimoji="1" lang="en-US" altLang="zh-CN" dirty="0"/>
              <a:t>Task 1</a:t>
            </a:r>
            <a:endParaRPr kumimoji="1" lang="zh-CN" altLang="en-US" dirty="0"/>
          </a:p>
        </p:txBody>
      </p:sp>
      <p:sp>
        <p:nvSpPr>
          <p:cNvPr id="3" name="内容占位符 2">
            <a:extLst>
              <a:ext uri="{FF2B5EF4-FFF2-40B4-BE49-F238E27FC236}">
                <a16:creationId xmlns:a16="http://schemas.microsoft.com/office/drawing/2014/main" id="{3B78E813-E38C-9E44-AAF8-FA6E89E41E01}"/>
              </a:ext>
            </a:extLst>
          </p:cNvPr>
          <p:cNvSpPr>
            <a:spLocks noGrp="1"/>
          </p:cNvSpPr>
          <p:nvPr>
            <p:ph idx="1"/>
          </p:nvPr>
        </p:nvSpPr>
        <p:spPr/>
        <p:txBody>
          <a:bodyPr/>
          <a:lstStyle/>
          <a:p>
            <a:r>
              <a:rPr kumimoji="1" lang="en-US" altLang="zh-CN" dirty="0"/>
              <a:t>Excerpt 1: Chronological order</a:t>
            </a:r>
          </a:p>
          <a:p>
            <a:r>
              <a:rPr kumimoji="1" lang="en-US" altLang="zh-CN" dirty="0"/>
              <a:t>Excerpt 2: Order of classification</a:t>
            </a:r>
          </a:p>
          <a:p>
            <a:pPr lvl="1"/>
            <a:r>
              <a:rPr kumimoji="1" lang="en-US" altLang="zh-CN" dirty="0"/>
              <a:t>Different experiments to improve gravitational waves detectors</a:t>
            </a:r>
          </a:p>
          <a:p>
            <a:pPr lvl="1"/>
            <a:r>
              <a:rPr kumimoji="1" lang="en-US" altLang="zh-CN" dirty="0"/>
              <a:t>With each classification, chronological order is used.</a:t>
            </a:r>
          </a:p>
        </p:txBody>
      </p:sp>
    </p:spTree>
    <p:extLst>
      <p:ext uri="{BB962C8B-B14F-4D97-AF65-F5344CB8AC3E}">
        <p14:creationId xmlns:p14="http://schemas.microsoft.com/office/powerpoint/2010/main" val="41982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9EE7A-2A0B-A346-9741-8D286DC910FE}"/>
              </a:ext>
            </a:extLst>
          </p:cNvPr>
          <p:cNvSpPr>
            <a:spLocks noGrp="1"/>
          </p:cNvSpPr>
          <p:nvPr>
            <p:ph type="title"/>
          </p:nvPr>
        </p:nvSpPr>
        <p:spPr/>
        <p:txBody>
          <a:bodyPr/>
          <a:lstStyle/>
          <a:p>
            <a:r>
              <a:rPr kumimoji="1" lang="en-US" altLang="zh-CN" dirty="0"/>
              <a:t>Task 2</a:t>
            </a:r>
            <a:endParaRPr kumimoji="1" lang="zh-CN" altLang="en-US" dirty="0"/>
          </a:p>
        </p:txBody>
      </p:sp>
      <p:sp>
        <p:nvSpPr>
          <p:cNvPr id="3" name="内容占位符 2">
            <a:extLst>
              <a:ext uri="{FF2B5EF4-FFF2-40B4-BE49-F238E27FC236}">
                <a16:creationId xmlns:a16="http://schemas.microsoft.com/office/drawing/2014/main" id="{B6B73B29-864F-7A4A-914B-CBB3284564D3}"/>
              </a:ext>
            </a:extLst>
          </p:cNvPr>
          <p:cNvSpPr>
            <a:spLocks noGrp="1"/>
          </p:cNvSpPr>
          <p:nvPr>
            <p:ph idx="1"/>
          </p:nvPr>
        </p:nvSpPr>
        <p:spPr/>
        <p:txBody>
          <a:bodyPr/>
          <a:lstStyle/>
          <a:p>
            <a:r>
              <a:rPr kumimoji="1" lang="en-US" altLang="zh-CN" dirty="0"/>
              <a:t>Sample 1: order of classification, according to different approaches.</a:t>
            </a:r>
          </a:p>
          <a:p>
            <a:r>
              <a:rPr kumimoji="1" lang="en-US" altLang="zh-CN" dirty="0"/>
              <a:t>Sample 2: climactic order, from distant to close</a:t>
            </a:r>
          </a:p>
          <a:p>
            <a:r>
              <a:rPr kumimoji="1" lang="en-US" altLang="zh-CN" dirty="0"/>
              <a:t>Sample 3: chronological order</a:t>
            </a:r>
          </a:p>
          <a:p>
            <a:r>
              <a:rPr kumimoji="1" lang="en-US" altLang="zh-CN" dirty="0"/>
              <a:t>Sample 4: order of classification, according to different applications</a:t>
            </a:r>
          </a:p>
          <a:p>
            <a:r>
              <a:rPr kumimoji="1" lang="en-US" altLang="zh-CN" dirty="0"/>
              <a:t>Sample 5: a combination of order of comparison and contrast and order of classification</a:t>
            </a:r>
          </a:p>
        </p:txBody>
      </p:sp>
    </p:spTree>
    <p:extLst>
      <p:ext uri="{BB962C8B-B14F-4D97-AF65-F5344CB8AC3E}">
        <p14:creationId xmlns:p14="http://schemas.microsoft.com/office/powerpoint/2010/main" val="102015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86BFD9-6D11-5744-B623-723FB53048F8}"/>
              </a:ext>
            </a:extLst>
          </p:cNvPr>
          <p:cNvSpPr>
            <a:spLocks noGrp="1"/>
          </p:cNvSpPr>
          <p:nvPr>
            <p:ph type="title"/>
          </p:nvPr>
        </p:nvSpPr>
        <p:spPr/>
        <p:txBody>
          <a:bodyPr/>
          <a:lstStyle/>
          <a:p>
            <a:r>
              <a:rPr kumimoji="1" lang="en-US" altLang="zh-CN" dirty="0"/>
              <a:t>Task 3</a:t>
            </a:r>
            <a:endParaRPr kumimoji="1" lang="zh-CN" altLang="en-US" dirty="0"/>
          </a:p>
        </p:txBody>
      </p:sp>
      <p:sp>
        <p:nvSpPr>
          <p:cNvPr id="3" name="内容占位符 2">
            <a:extLst>
              <a:ext uri="{FF2B5EF4-FFF2-40B4-BE49-F238E27FC236}">
                <a16:creationId xmlns:a16="http://schemas.microsoft.com/office/drawing/2014/main" id="{289FB5D3-4BEB-3A40-BE76-677D27C87652}"/>
              </a:ext>
            </a:extLst>
          </p:cNvPr>
          <p:cNvSpPr>
            <a:spLocks noGrp="1"/>
          </p:cNvSpPr>
          <p:nvPr>
            <p:ph idx="1"/>
          </p:nvPr>
        </p:nvSpPr>
        <p:spPr/>
        <p:txBody>
          <a:bodyPr/>
          <a:lstStyle/>
          <a:p>
            <a:r>
              <a:rPr kumimoji="1" lang="en-US" altLang="zh-CN" dirty="0"/>
              <a:t>Group 1:</a:t>
            </a:r>
          </a:p>
          <a:p>
            <a:pPr lvl="1"/>
            <a:r>
              <a:rPr kumimoji="1" lang="en-US" altLang="zh-CN" dirty="0"/>
              <a:t>The applications of computational performance through artificial neural networks or </a:t>
            </a:r>
            <a:r>
              <a:rPr kumimoji="1" lang="en-US" altLang="zh-CN" dirty="0">
                <a:solidFill>
                  <a:srgbClr val="FF0000"/>
                </a:solidFill>
              </a:rPr>
              <a:t>remote sensors </a:t>
            </a:r>
            <a:r>
              <a:rPr kumimoji="1" lang="en-US" altLang="zh-CN" dirty="0"/>
              <a:t>will make advanced nuclear energy systems possible (Fernandez, 2017 and Lee, 2017). Safety issue of nuclear power system is under serious consideration again (Lee, 2017).</a:t>
            </a:r>
          </a:p>
          <a:p>
            <a:r>
              <a:rPr kumimoji="1" lang="en-US" altLang="zh-CN" dirty="0"/>
              <a:t>Group 2:</a:t>
            </a:r>
          </a:p>
          <a:p>
            <a:pPr lvl="1"/>
            <a:r>
              <a:rPr kumimoji="1" lang="en-US" altLang="zh-CN" dirty="0"/>
              <a:t>Many devices based on the nanoscale materials are already in daily use, for example in the field of </a:t>
            </a:r>
            <a:r>
              <a:rPr kumimoji="1" lang="en-US" altLang="zh-CN" dirty="0">
                <a:solidFill>
                  <a:srgbClr val="FF0000"/>
                </a:solidFill>
              </a:rPr>
              <a:t>optoelectronics</a:t>
            </a:r>
            <a:r>
              <a:rPr kumimoji="1" lang="en-US" altLang="zh-CN" dirty="0"/>
              <a:t> (Wang et al., 2015) and solar cells (Zhang and Gao, 2011).</a:t>
            </a:r>
            <a:endParaRPr kumimoji="1" lang="zh-CN" altLang="en-US" dirty="0"/>
          </a:p>
        </p:txBody>
      </p:sp>
    </p:spTree>
    <p:extLst>
      <p:ext uri="{BB962C8B-B14F-4D97-AF65-F5344CB8AC3E}">
        <p14:creationId xmlns:p14="http://schemas.microsoft.com/office/powerpoint/2010/main" val="321699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EBD6BB-2D88-4E4D-ABF7-87AAD024FE0A}"/>
              </a:ext>
            </a:extLst>
          </p:cNvPr>
          <p:cNvSpPr>
            <a:spLocks noGrp="1"/>
          </p:cNvSpPr>
          <p:nvPr>
            <p:ph type="title"/>
          </p:nvPr>
        </p:nvSpPr>
        <p:spPr>
          <a:xfrm>
            <a:off x="550496" y="1041009"/>
            <a:ext cx="10515600" cy="1215512"/>
          </a:xfrm>
        </p:spPr>
        <p:txBody>
          <a:bodyPr/>
          <a:lstStyle/>
          <a:p>
            <a:pPr algn="ctr"/>
            <a:r>
              <a:rPr kumimoji="1" lang="en-US" altLang="zh-CN" dirty="0"/>
              <a:t>Unit 3 Quiz</a:t>
            </a:r>
            <a:endParaRPr kumimoji="1" lang="zh-CN" altLang="en-US" dirty="0"/>
          </a:p>
        </p:txBody>
      </p:sp>
      <p:sp>
        <p:nvSpPr>
          <p:cNvPr id="3" name="文本占位符 2">
            <a:extLst>
              <a:ext uri="{FF2B5EF4-FFF2-40B4-BE49-F238E27FC236}">
                <a16:creationId xmlns:a16="http://schemas.microsoft.com/office/drawing/2014/main" id="{D6B9DC1A-70C1-6346-980B-EA3A3DB85721}"/>
              </a:ext>
            </a:extLst>
          </p:cNvPr>
          <p:cNvSpPr>
            <a:spLocks noGrp="1"/>
          </p:cNvSpPr>
          <p:nvPr>
            <p:ph type="body" idx="1"/>
          </p:nvPr>
        </p:nvSpPr>
        <p:spPr>
          <a:xfrm>
            <a:off x="452022" y="2493377"/>
            <a:ext cx="10515600" cy="1500187"/>
          </a:xfrm>
        </p:spPr>
        <p:txBody>
          <a:bodyPr/>
          <a:lstStyle/>
          <a:p>
            <a:pPr algn="ctr"/>
            <a:r>
              <a:rPr kumimoji="1" lang="en-US" altLang="zh-CN" dirty="0">
                <a:solidFill>
                  <a:schemeClr val="tx1"/>
                </a:solidFill>
              </a:rPr>
              <a:t>Best Luck!</a:t>
            </a:r>
            <a:endParaRPr kumimoji="1" lang="zh-CN" altLang="en-US" dirty="0">
              <a:solidFill>
                <a:schemeClr val="tx1"/>
              </a:solidFill>
            </a:endParaRPr>
          </a:p>
        </p:txBody>
      </p:sp>
      <p:pic>
        <p:nvPicPr>
          <p:cNvPr id="7" name="图片 6">
            <a:extLst>
              <a:ext uri="{FF2B5EF4-FFF2-40B4-BE49-F238E27FC236}">
                <a16:creationId xmlns:a16="http://schemas.microsoft.com/office/drawing/2014/main" id="{3650BA0A-CFE1-C74C-8E3A-D53258613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672" y="3429000"/>
            <a:ext cx="8559165" cy="3214054"/>
          </a:xfrm>
          <a:prstGeom prst="rect">
            <a:avLst/>
          </a:prstGeom>
        </p:spPr>
      </p:pic>
    </p:spTree>
    <p:extLst>
      <p:ext uri="{BB962C8B-B14F-4D97-AF65-F5344CB8AC3E}">
        <p14:creationId xmlns:p14="http://schemas.microsoft.com/office/powerpoint/2010/main" val="1413653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93BB-5C0F-6142-A7A8-E7FF36568766}"/>
              </a:ext>
            </a:extLst>
          </p:cNvPr>
          <p:cNvSpPr>
            <a:spLocks noGrp="1"/>
          </p:cNvSpPr>
          <p:nvPr>
            <p:ph type="title"/>
          </p:nvPr>
        </p:nvSpPr>
        <p:spPr/>
        <p:txBody>
          <a:bodyPr/>
          <a:lstStyle/>
          <a:p>
            <a:r>
              <a:rPr lang="en-US" dirty="0"/>
              <a:t>Outline</a:t>
            </a:r>
          </a:p>
        </p:txBody>
      </p:sp>
      <p:graphicFrame>
        <p:nvGraphicFramePr>
          <p:cNvPr id="5" name="Diagram 4">
            <a:extLst>
              <a:ext uri="{FF2B5EF4-FFF2-40B4-BE49-F238E27FC236}">
                <a16:creationId xmlns:a16="http://schemas.microsoft.com/office/drawing/2014/main" id="{C43E99CA-88BB-AD41-B5DE-249E5D56349D}"/>
              </a:ext>
            </a:extLst>
          </p:cNvPr>
          <p:cNvGraphicFramePr/>
          <p:nvPr>
            <p:extLst>
              <p:ext uri="{D42A27DB-BD31-4B8C-83A1-F6EECF244321}">
                <p14:modId xmlns:p14="http://schemas.microsoft.com/office/powerpoint/2010/main" val="3238768393"/>
              </p:ext>
            </p:extLst>
          </p:nvPr>
        </p:nvGraphicFramePr>
        <p:xfrm>
          <a:off x="1145626" y="1881352"/>
          <a:ext cx="7249227" cy="46115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441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55929-375B-F341-AEC1-D1443FFD745A}"/>
              </a:ext>
            </a:extLst>
          </p:cNvPr>
          <p:cNvSpPr>
            <a:spLocks noGrp="1"/>
          </p:cNvSpPr>
          <p:nvPr>
            <p:ph type="title"/>
          </p:nvPr>
        </p:nvSpPr>
        <p:spPr/>
        <p:txBody>
          <a:bodyPr/>
          <a:lstStyle/>
          <a:p>
            <a:r>
              <a:rPr kumimoji="1" lang="en-US" altLang="zh-CN" dirty="0"/>
              <a:t>Fact</a:t>
            </a:r>
            <a:r>
              <a:rPr kumimoji="1" lang="zh-CN" altLang="en-US" dirty="0"/>
              <a:t> </a:t>
            </a:r>
            <a:r>
              <a:rPr kumimoji="1" lang="en-US" altLang="zh-CN" dirty="0"/>
              <a:t>VS. Opinion</a:t>
            </a:r>
            <a:endParaRPr kumimoji="1" lang="zh-CN" altLang="en-US" dirty="0"/>
          </a:p>
        </p:txBody>
      </p:sp>
      <p:sp>
        <p:nvSpPr>
          <p:cNvPr id="3" name="内容占位符 2">
            <a:extLst>
              <a:ext uri="{FF2B5EF4-FFF2-40B4-BE49-F238E27FC236}">
                <a16:creationId xmlns:a16="http://schemas.microsoft.com/office/drawing/2014/main" id="{A9990D03-2863-EE42-8A41-7B78B81F9AFC}"/>
              </a:ext>
            </a:extLst>
          </p:cNvPr>
          <p:cNvSpPr>
            <a:spLocks noGrp="1"/>
          </p:cNvSpPr>
          <p:nvPr>
            <p:ph idx="1"/>
          </p:nvPr>
        </p:nvSpPr>
        <p:spPr/>
        <p:txBody>
          <a:bodyPr>
            <a:normAutofit fontScale="92500" lnSpcReduction="10000"/>
          </a:bodyPr>
          <a:lstStyle/>
          <a:p>
            <a:r>
              <a:rPr kumimoji="1" lang="en-US" altLang="zh-CN" dirty="0"/>
              <a:t>Facts</a:t>
            </a:r>
          </a:p>
          <a:p>
            <a:pPr lvl="1"/>
            <a:r>
              <a:rPr kumimoji="1" lang="en-US" altLang="zh-CN" dirty="0"/>
              <a:t>Statements that can be proved, </a:t>
            </a:r>
            <a:r>
              <a:rPr kumimoji="1" lang="en-US" altLang="zh-CN" dirty="0">
                <a:solidFill>
                  <a:srgbClr val="FF0000"/>
                </a:solidFill>
              </a:rPr>
              <a:t>now </a:t>
            </a:r>
            <a:r>
              <a:rPr kumimoji="1" lang="en-US" altLang="zh-CN" dirty="0"/>
              <a:t>(not in the future)</a:t>
            </a:r>
          </a:p>
          <a:p>
            <a:r>
              <a:rPr kumimoji="1" lang="en-US" altLang="zh-CN" dirty="0"/>
              <a:t>Opinions </a:t>
            </a:r>
          </a:p>
          <a:p>
            <a:pPr lvl="1"/>
            <a:r>
              <a:rPr kumimoji="1" lang="en-US" altLang="zh-CN" dirty="0"/>
              <a:t>Statements that show a strong </a:t>
            </a:r>
            <a:r>
              <a:rPr kumimoji="1" lang="en-US" altLang="zh-CN" dirty="0">
                <a:solidFill>
                  <a:srgbClr val="FF0000"/>
                </a:solidFill>
              </a:rPr>
              <a:t>personal value</a:t>
            </a:r>
          </a:p>
          <a:p>
            <a:pPr lvl="2"/>
            <a:r>
              <a:rPr kumimoji="1" lang="en-US" altLang="zh-CN" dirty="0"/>
              <a:t>E.g. </a:t>
            </a:r>
            <a:r>
              <a:rPr kumimoji="1" lang="en-US" altLang="zh-CN" i="1" dirty="0"/>
              <a:t>ironically, amazing, fantastic, fabulous </a:t>
            </a:r>
          </a:p>
          <a:p>
            <a:pPr lvl="1"/>
            <a:r>
              <a:rPr kumimoji="1" lang="en-US" altLang="zh-CN" dirty="0"/>
              <a:t>Statements that can</a:t>
            </a:r>
            <a:r>
              <a:rPr kumimoji="1" lang="en-US" altLang="zh-CN" dirty="0">
                <a:solidFill>
                  <a:srgbClr val="FF0000"/>
                </a:solidFill>
              </a:rPr>
              <a:t>not</a:t>
            </a:r>
            <a:r>
              <a:rPr kumimoji="1" lang="en-US" altLang="zh-CN" dirty="0"/>
              <a:t> be proved </a:t>
            </a:r>
            <a:r>
              <a:rPr kumimoji="1" lang="en-US" altLang="zh-CN" dirty="0">
                <a:solidFill>
                  <a:srgbClr val="FF0000"/>
                </a:solidFill>
              </a:rPr>
              <a:t>now, </a:t>
            </a:r>
            <a:r>
              <a:rPr kumimoji="1" lang="en-US" altLang="zh-CN" dirty="0"/>
              <a:t>but may be proved in the future</a:t>
            </a:r>
          </a:p>
          <a:p>
            <a:pPr lvl="2"/>
            <a:r>
              <a:rPr kumimoji="1" lang="en-US" altLang="zh-CN" dirty="0"/>
              <a:t>E.g. </a:t>
            </a:r>
            <a:r>
              <a:rPr kumimoji="1" lang="en-US" altLang="zh-CN" i="1" dirty="0"/>
              <a:t>suggestions, predictions</a:t>
            </a:r>
          </a:p>
          <a:p>
            <a:pPr lvl="1"/>
            <a:r>
              <a:rPr kumimoji="1" lang="en-US" altLang="zh-CN" dirty="0"/>
              <a:t>Statements that show </a:t>
            </a:r>
            <a:r>
              <a:rPr kumimoji="1" lang="en-US" altLang="zh-CN" dirty="0">
                <a:solidFill>
                  <a:srgbClr val="FF0000"/>
                </a:solidFill>
              </a:rPr>
              <a:t>necessity</a:t>
            </a:r>
          </a:p>
          <a:p>
            <a:pPr lvl="2"/>
            <a:r>
              <a:rPr lang="en" altLang="zh-CN" i="1" dirty="0"/>
              <a:t>It is necessary for the interpreter to familiarize himself with what will be discussed, in order to put context into their translation.</a:t>
            </a:r>
          </a:p>
          <a:p>
            <a:pPr lvl="1"/>
            <a:r>
              <a:rPr kumimoji="1" lang="en-US" altLang="zh-CN" dirty="0"/>
              <a:t>Statements </a:t>
            </a:r>
            <a:r>
              <a:rPr kumimoji="1" lang="en" altLang="zh-CN" dirty="0"/>
              <a:t>that use </a:t>
            </a:r>
            <a:r>
              <a:rPr kumimoji="1" lang="en" altLang="zh-CN" dirty="0">
                <a:solidFill>
                  <a:srgbClr val="FF0000"/>
                </a:solidFill>
              </a:rPr>
              <a:t>metaphors</a:t>
            </a:r>
          </a:p>
          <a:p>
            <a:pPr lvl="2"/>
            <a:r>
              <a:rPr kumimoji="1" lang="en-US" altLang="zh-CN" dirty="0"/>
              <a:t>…but ask popular science enthusiasts if they are aware of the dogged pursuit of the neutrino by Raymond Davis for over 13 years and you will likely see </a:t>
            </a:r>
            <a:r>
              <a:rPr kumimoji="1" lang="en-US" altLang="zh-CN" dirty="0">
                <a:solidFill>
                  <a:srgbClr val="FF0000"/>
                </a:solidFill>
              </a:rPr>
              <a:t>knitted brows</a:t>
            </a:r>
            <a:r>
              <a:rPr kumimoji="1" lang="en-US" altLang="zh-CN" dirty="0"/>
              <a:t>.</a:t>
            </a:r>
          </a:p>
          <a:p>
            <a:pPr lvl="1"/>
            <a:endParaRPr kumimoji="1" lang="zh-CN" altLang="en-US" dirty="0"/>
          </a:p>
        </p:txBody>
      </p:sp>
    </p:spTree>
    <p:extLst>
      <p:ext uri="{BB962C8B-B14F-4D97-AF65-F5344CB8AC3E}">
        <p14:creationId xmlns:p14="http://schemas.microsoft.com/office/powerpoint/2010/main" val="62220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8B10BE-E09B-6E4D-B248-A7EF9B6B9D76}"/>
              </a:ext>
            </a:extLst>
          </p:cNvPr>
          <p:cNvSpPr>
            <a:spLocks noGrp="1"/>
          </p:cNvSpPr>
          <p:nvPr>
            <p:ph type="title"/>
          </p:nvPr>
        </p:nvSpPr>
        <p:spPr/>
        <p:txBody>
          <a:bodyPr/>
          <a:lstStyle/>
          <a:p>
            <a:r>
              <a:rPr kumimoji="1" lang="en-US" altLang="zh-CN" dirty="0"/>
              <a:t>Task 3</a:t>
            </a:r>
            <a:endParaRPr kumimoji="1" lang="zh-CN" altLang="en-US" dirty="0"/>
          </a:p>
        </p:txBody>
      </p:sp>
      <p:sp>
        <p:nvSpPr>
          <p:cNvPr id="3" name="内容占位符 2">
            <a:extLst>
              <a:ext uri="{FF2B5EF4-FFF2-40B4-BE49-F238E27FC236}">
                <a16:creationId xmlns:a16="http://schemas.microsoft.com/office/drawing/2014/main" id="{93F67E3F-8902-E842-9B7E-39F2E686051D}"/>
              </a:ext>
            </a:extLst>
          </p:cNvPr>
          <p:cNvSpPr>
            <a:spLocks noGrp="1"/>
          </p:cNvSpPr>
          <p:nvPr>
            <p:ph idx="1"/>
          </p:nvPr>
        </p:nvSpPr>
        <p:spPr>
          <a:xfrm>
            <a:off x="838200" y="1825624"/>
            <a:ext cx="10515600" cy="4667249"/>
          </a:xfrm>
        </p:spPr>
        <p:txBody>
          <a:bodyPr>
            <a:normAutofit/>
          </a:bodyPr>
          <a:lstStyle/>
          <a:p>
            <a:pPr marL="0" indent="0">
              <a:buNone/>
            </a:pPr>
            <a:r>
              <a:rPr kumimoji="1" lang="en-US" altLang="zh-CN" dirty="0"/>
              <a:t>Key words that expressing opinions</a:t>
            </a:r>
          </a:p>
          <a:p>
            <a:r>
              <a:rPr kumimoji="1" lang="en-US" altLang="zh-CN" dirty="0"/>
              <a:t>fascinating</a:t>
            </a:r>
          </a:p>
          <a:p>
            <a:r>
              <a:rPr kumimoji="1" lang="en-US" altLang="zh-CN" dirty="0"/>
              <a:t>great, a bit of</a:t>
            </a:r>
          </a:p>
          <a:p>
            <a:r>
              <a:rPr kumimoji="1" lang="en-US" altLang="zh-CN" dirty="0"/>
              <a:t>more than any other</a:t>
            </a:r>
          </a:p>
          <a:p>
            <a:r>
              <a:rPr kumimoji="1" lang="en-US" altLang="zh-CN" dirty="0"/>
              <a:t>but probably</a:t>
            </a:r>
          </a:p>
          <a:p>
            <a:r>
              <a:rPr kumimoji="1" lang="en-US" altLang="zh-CN" dirty="0"/>
              <a:t>like nothing better than</a:t>
            </a:r>
          </a:p>
          <a:p>
            <a:r>
              <a:rPr kumimoji="1" lang="en-US" altLang="zh-CN" dirty="0"/>
              <a:t>the shorter ones do occasionally</a:t>
            </a:r>
          </a:p>
          <a:p>
            <a:r>
              <a:rPr kumimoji="1" lang="en-US" altLang="zh-CN" dirty="0"/>
              <a:t>no theorist</a:t>
            </a:r>
          </a:p>
          <a:p>
            <a:r>
              <a:rPr kumimoji="1" lang="en-US" altLang="zh-CN" dirty="0"/>
              <a:t>certainly</a:t>
            </a:r>
            <a:endParaRPr kumimoji="1" lang="zh-CN" altLang="en-US" dirty="0"/>
          </a:p>
        </p:txBody>
      </p:sp>
    </p:spTree>
    <p:extLst>
      <p:ext uri="{BB962C8B-B14F-4D97-AF65-F5344CB8AC3E}">
        <p14:creationId xmlns:p14="http://schemas.microsoft.com/office/powerpoint/2010/main" val="239912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035F365-CB86-B741-8C6C-FBE701265A36}"/>
              </a:ext>
            </a:extLst>
          </p:cNvPr>
          <p:cNvSpPr txBox="1"/>
          <p:nvPr/>
        </p:nvSpPr>
        <p:spPr>
          <a:xfrm>
            <a:off x="1587304" y="2124221"/>
            <a:ext cx="9017391" cy="1938992"/>
          </a:xfrm>
          <a:prstGeom prst="rect">
            <a:avLst/>
          </a:prstGeom>
          <a:noFill/>
        </p:spPr>
        <p:txBody>
          <a:bodyPr wrap="square" rtlCol="0">
            <a:spAutoFit/>
          </a:bodyPr>
          <a:lstStyle/>
          <a:p>
            <a:pPr algn="ctr"/>
            <a:r>
              <a:rPr kumimoji="1" lang="en-US" altLang="zh-CN" sz="6000" b="1" dirty="0"/>
              <a:t>Academic Writing Skills</a:t>
            </a:r>
          </a:p>
          <a:p>
            <a:pPr algn="ctr"/>
            <a:r>
              <a:rPr kumimoji="1" lang="en-US" altLang="zh-CN" sz="4800" dirty="0"/>
              <a:t>Reporting and Synthesizing</a:t>
            </a:r>
            <a:r>
              <a:rPr kumimoji="1" lang="en-US" altLang="zh-CN" sz="6000" dirty="0"/>
              <a:t> </a:t>
            </a:r>
            <a:endParaRPr kumimoji="1" lang="zh-CN" altLang="en-US" sz="6000" dirty="0"/>
          </a:p>
        </p:txBody>
      </p:sp>
    </p:spTree>
    <p:extLst>
      <p:ext uri="{BB962C8B-B14F-4D97-AF65-F5344CB8AC3E}">
        <p14:creationId xmlns:p14="http://schemas.microsoft.com/office/powerpoint/2010/main" val="809233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319882-DB4F-3F4D-A200-46DCE723F815}"/>
              </a:ext>
            </a:extLst>
          </p:cNvPr>
          <p:cNvSpPr>
            <a:spLocks noGrp="1"/>
          </p:cNvSpPr>
          <p:nvPr>
            <p:ph type="title"/>
          </p:nvPr>
        </p:nvSpPr>
        <p:spPr/>
        <p:txBody>
          <a:bodyPr/>
          <a:lstStyle/>
          <a:p>
            <a:r>
              <a:rPr kumimoji="1" lang="en-US" altLang="zh-CN" dirty="0"/>
              <a:t>Your decision?</a:t>
            </a:r>
            <a:endParaRPr kumimoji="1" lang="zh-CN" altLang="en-US" dirty="0"/>
          </a:p>
        </p:txBody>
      </p:sp>
      <p:sp>
        <p:nvSpPr>
          <p:cNvPr id="3" name="内容占位符 2">
            <a:extLst>
              <a:ext uri="{FF2B5EF4-FFF2-40B4-BE49-F238E27FC236}">
                <a16:creationId xmlns:a16="http://schemas.microsoft.com/office/drawing/2014/main" id="{6D02DD44-D555-294E-B2E5-9FC3949C629F}"/>
              </a:ext>
            </a:extLst>
          </p:cNvPr>
          <p:cNvSpPr>
            <a:spLocks noGrp="1"/>
          </p:cNvSpPr>
          <p:nvPr>
            <p:ph idx="1"/>
          </p:nvPr>
        </p:nvSpPr>
        <p:spPr/>
        <p:txBody>
          <a:bodyPr/>
          <a:lstStyle/>
          <a:p>
            <a:r>
              <a:rPr kumimoji="1" lang="en-US" altLang="zh-CN" dirty="0"/>
              <a:t>If you are shopping for a new computer, how do you decide which one to purchase?</a:t>
            </a:r>
          </a:p>
          <a:p>
            <a:r>
              <a:rPr kumimoji="1" lang="en-US" altLang="zh-CN" dirty="0"/>
              <a:t>You explore different sources in search of the relevant details</a:t>
            </a:r>
          </a:p>
          <a:p>
            <a:pPr marL="914400" lvl="1" indent="-457200">
              <a:buFont typeface="+mj-lt"/>
              <a:buAutoNum type="alphaLcParenR"/>
            </a:pPr>
            <a:r>
              <a:rPr kumimoji="1" lang="en-US" altLang="zh-CN" dirty="0"/>
              <a:t>Customer reports</a:t>
            </a:r>
          </a:p>
          <a:p>
            <a:pPr marL="914400" lvl="1" indent="-457200">
              <a:buFont typeface="+mj-lt"/>
              <a:buAutoNum type="alphaLcParenR"/>
            </a:pPr>
            <a:r>
              <a:rPr kumimoji="1" lang="en-US" altLang="zh-CN" dirty="0"/>
              <a:t>Friend reviews</a:t>
            </a:r>
          </a:p>
          <a:p>
            <a:pPr marL="914400" lvl="1" indent="-457200">
              <a:buFont typeface="+mj-lt"/>
              <a:buAutoNum type="alphaLcParenR"/>
            </a:pPr>
            <a:r>
              <a:rPr kumimoji="1" lang="en-US" altLang="zh-CN" dirty="0"/>
              <a:t>Price</a:t>
            </a:r>
          </a:p>
          <a:p>
            <a:pPr marL="914400" lvl="1" indent="-457200">
              <a:buFont typeface="+mj-lt"/>
              <a:buAutoNum type="alphaLcParenR"/>
            </a:pPr>
            <a:r>
              <a:rPr kumimoji="1" lang="en-US" altLang="zh-CN" dirty="0"/>
              <a:t>Features </a:t>
            </a:r>
            <a:endParaRPr kumimoji="1" lang="zh-CN" altLang="en-US" dirty="0"/>
          </a:p>
        </p:txBody>
      </p:sp>
    </p:spTree>
    <p:extLst>
      <p:ext uri="{BB962C8B-B14F-4D97-AF65-F5344CB8AC3E}">
        <p14:creationId xmlns:p14="http://schemas.microsoft.com/office/powerpoint/2010/main" val="273059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F16C928-1675-F84E-95A3-7C100F6BCD35}"/>
              </a:ext>
            </a:extLst>
          </p:cNvPr>
          <p:cNvSpPr>
            <a:spLocks noGrp="1"/>
          </p:cNvSpPr>
          <p:nvPr>
            <p:ph idx="4294967295"/>
          </p:nvPr>
        </p:nvSpPr>
        <p:spPr>
          <a:xfrm>
            <a:off x="662939" y="3280566"/>
            <a:ext cx="10866121" cy="1393825"/>
          </a:xfrm>
        </p:spPr>
        <p:txBody>
          <a:bodyPr>
            <a:noAutofit/>
          </a:bodyPr>
          <a:lstStyle/>
          <a:p>
            <a:pPr marL="0" indent="0">
              <a:buNone/>
            </a:pPr>
            <a:r>
              <a:rPr kumimoji="1" lang="en-US" altLang="zh-CN" sz="2400" b="1" dirty="0"/>
              <a:t>For most any decision, you do the same thing. These are all the factors that go into decision making. The final result may not always be an essay, but you are joining a conversation that is already ongoing about your topic.</a:t>
            </a:r>
            <a:endParaRPr kumimoji="1" lang="zh-CN" altLang="en-US" sz="2400" b="1" dirty="0"/>
          </a:p>
        </p:txBody>
      </p:sp>
      <p:pic>
        <p:nvPicPr>
          <p:cNvPr id="7" name="图片 6">
            <a:extLst>
              <a:ext uri="{FF2B5EF4-FFF2-40B4-BE49-F238E27FC236}">
                <a16:creationId xmlns:a16="http://schemas.microsoft.com/office/drawing/2014/main" id="{02D965F6-8479-6C44-8F76-3120E4B8E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252" y="153068"/>
            <a:ext cx="2270761" cy="2834425"/>
          </a:xfrm>
          <a:prstGeom prst="rect">
            <a:avLst/>
          </a:prstGeom>
        </p:spPr>
      </p:pic>
      <p:pic>
        <p:nvPicPr>
          <p:cNvPr id="9" name="图片 8">
            <a:extLst>
              <a:ext uri="{FF2B5EF4-FFF2-40B4-BE49-F238E27FC236}">
                <a16:creationId xmlns:a16="http://schemas.microsoft.com/office/drawing/2014/main" id="{8463208D-C8B9-F24B-9588-2867B3C45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3316" y="231419"/>
            <a:ext cx="2270761" cy="2857586"/>
          </a:xfrm>
          <a:prstGeom prst="rect">
            <a:avLst/>
          </a:prstGeom>
        </p:spPr>
      </p:pic>
      <p:pic>
        <p:nvPicPr>
          <p:cNvPr id="11" name="图片 10">
            <a:extLst>
              <a:ext uri="{FF2B5EF4-FFF2-40B4-BE49-F238E27FC236}">
                <a16:creationId xmlns:a16="http://schemas.microsoft.com/office/drawing/2014/main" id="{AA512FF1-E744-EA4B-A794-E51089C43B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3974" y="241365"/>
            <a:ext cx="3655195" cy="2572174"/>
          </a:xfrm>
          <a:prstGeom prst="rect">
            <a:avLst/>
          </a:prstGeom>
        </p:spPr>
      </p:pic>
      <p:pic>
        <p:nvPicPr>
          <p:cNvPr id="13" name="图片 12">
            <a:extLst>
              <a:ext uri="{FF2B5EF4-FFF2-40B4-BE49-F238E27FC236}">
                <a16:creationId xmlns:a16="http://schemas.microsoft.com/office/drawing/2014/main" id="{8EA3726A-73CD-2946-B8AA-468B244234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1234" y="4506350"/>
            <a:ext cx="3087174" cy="2198581"/>
          </a:xfrm>
          <a:prstGeom prst="rect">
            <a:avLst/>
          </a:prstGeom>
        </p:spPr>
      </p:pic>
      <p:pic>
        <p:nvPicPr>
          <p:cNvPr id="15" name="图片 14">
            <a:extLst>
              <a:ext uri="{FF2B5EF4-FFF2-40B4-BE49-F238E27FC236}">
                <a16:creationId xmlns:a16="http://schemas.microsoft.com/office/drawing/2014/main" id="{66978133-0C55-9B42-A146-1A9F5300E9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6959" y="4373582"/>
            <a:ext cx="3273809" cy="2331349"/>
          </a:xfrm>
          <a:prstGeom prst="rect">
            <a:avLst/>
          </a:prstGeom>
        </p:spPr>
      </p:pic>
      <p:pic>
        <p:nvPicPr>
          <p:cNvPr id="17" name="图片 16">
            <a:extLst>
              <a:ext uri="{FF2B5EF4-FFF2-40B4-BE49-F238E27FC236}">
                <a16:creationId xmlns:a16="http://schemas.microsoft.com/office/drawing/2014/main" id="{BC1E56CA-039F-5C45-8314-69344A3637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53968" y="4754153"/>
            <a:ext cx="3405945" cy="1702973"/>
          </a:xfrm>
          <a:prstGeom prst="rect">
            <a:avLst/>
          </a:prstGeom>
        </p:spPr>
      </p:pic>
    </p:spTree>
    <p:extLst>
      <p:ext uri="{BB962C8B-B14F-4D97-AF65-F5344CB8AC3E}">
        <p14:creationId xmlns:p14="http://schemas.microsoft.com/office/powerpoint/2010/main" val="367598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1F7AA-4526-CD4D-AC5C-2B897FCAF694}"/>
              </a:ext>
            </a:extLst>
          </p:cNvPr>
          <p:cNvSpPr>
            <a:spLocks noGrp="1"/>
          </p:cNvSpPr>
          <p:nvPr>
            <p:ph type="title" idx="4294967295"/>
          </p:nvPr>
        </p:nvSpPr>
        <p:spPr>
          <a:xfrm>
            <a:off x="3712685" y="382659"/>
            <a:ext cx="10515600" cy="1258888"/>
          </a:xfrm>
        </p:spPr>
        <p:txBody>
          <a:bodyPr>
            <a:normAutofit/>
          </a:bodyPr>
          <a:lstStyle/>
          <a:p>
            <a:r>
              <a:rPr kumimoji="1" lang="en-US" altLang="zh-CN" sz="4800" dirty="0"/>
              <a:t>Synthesizing </a:t>
            </a:r>
            <a:endParaRPr kumimoji="1" lang="zh-CN" altLang="en-US" sz="4800" dirty="0"/>
          </a:p>
        </p:txBody>
      </p:sp>
      <p:pic>
        <p:nvPicPr>
          <p:cNvPr id="5" name="图片 4">
            <a:extLst>
              <a:ext uri="{FF2B5EF4-FFF2-40B4-BE49-F238E27FC236}">
                <a16:creationId xmlns:a16="http://schemas.microsoft.com/office/drawing/2014/main" id="{FD16DB62-8E7D-C242-9B39-21394B7DD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237" y="4077061"/>
            <a:ext cx="3660355" cy="2575805"/>
          </a:xfrm>
          <a:prstGeom prst="rect">
            <a:avLst/>
          </a:prstGeom>
        </p:spPr>
      </p:pic>
      <p:pic>
        <p:nvPicPr>
          <p:cNvPr id="7" name="图片 6">
            <a:extLst>
              <a:ext uri="{FF2B5EF4-FFF2-40B4-BE49-F238E27FC236}">
                <a16:creationId xmlns:a16="http://schemas.microsoft.com/office/drawing/2014/main" id="{9CC240D2-1C2E-F447-9BC3-1B5F4E268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4534" y="3834963"/>
            <a:ext cx="2640378" cy="2640378"/>
          </a:xfrm>
          <a:prstGeom prst="rect">
            <a:avLst/>
          </a:prstGeom>
        </p:spPr>
      </p:pic>
      <p:sp>
        <p:nvSpPr>
          <p:cNvPr id="8" name="矩形 7">
            <a:extLst>
              <a:ext uri="{FF2B5EF4-FFF2-40B4-BE49-F238E27FC236}">
                <a16:creationId xmlns:a16="http://schemas.microsoft.com/office/drawing/2014/main" id="{8B44CC10-E2A2-1D44-AA13-953D9E9A2A08}"/>
              </a:ext>
            </a:extLst>
          </p:cNvPr>
          <p:cNvSpPr/>
          <p:nvPr/>
        </p:nvSpPr>
        <p:spPr>
          <a:xfrm>
            <a:off x="760164" y="1493036"/>
            <a:ext cx="10719412" cy="2246769"/>
          </a:xfrm>
          <a:prstGeom prst="rect">
            <a:avLst/>
          </a:prstGeom>
        </p:spPr>
        <p:txBody>
          <a:bodyPr wrap="square">
            <a:spAutoFit/>
          </a:bodyPr>
          <a:lstStyle/>
          <a:p>
            <a:pPr marL="457200" indent="-457200">
              <a:buFont typeface="Arial" panose="020B0604020202020204" pitchFamily="34" charset="0"/>
              <a:buChar char="•"/>
            </a:pPr>
            <a:r>
              <a:rPr kumimoji="1" lang="en-US" altLang="zh-CN" sz="2800" dirty="0"/>
              <a:t>Putting pieces together!</a:t>
            </a:r>
          </a:p>
          <a:p>
            <a:pPr marL="457200" indent="-457200">
              <a:buFont typeface="Arial" panose="020B0604020202020204" pitchFamily="34" charset="0"/>
              <a:buChar char="•"/>
            </a:pPr>
            <a:r>
              <a:rPr kumimoji="1" lang="en-US" altLang="zh-CN" sz="2800" dirty="0"/>
              <a:t>“Synthesis is about organizing the different pieces to create a beautiful mosaic, a meaning, a beauty, greater than the sum of each shiny pieces.”</a:t>
            </a:r>
          </a:p>
          <a:p>
            <a:pPr algn="r"/>
            <a:r>
              <a:rPr kumimoji="1" lang="en-US" altLang="zh-CN" sz="2800" dirty="0"/>
              <a:t>--</a:t>
            </a:r>
            <a:r>
              <a:rPr kumimoji="1" lang="en-US" altLang="zh-CN" sz="2800" dirty="0" err="1"/>
              <a:t>Ellin</a:t>
            </a:r>
            <a:r>
              <a:rPr kumimoji="1" lang="en-US" altLang="zh-CN" sz="2800" dirty="0"/>
              <a:t> Keene</a:t>
            </a:r>
            <a:endParaRPr kumimoji="1" lang="zh-CN" altLang="en-US" sz="2800" dirty="0"/>
          </a:p>
        </p:txBody>
      </p:sp>
    </p:spTree>
    <p:extLst>
      <p:ext uri="{BB962C8B-B14F-4D97-AF65-F5344CB8AC3E}">
        <p14:creationId xmlns:p14="http://schemas.microsoft.com/office/powerpoint/2010/main" val="423089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5CD102-054A-4743-A70D-627D6B883787}"/>
              </a:ext>
            </a:extLst>
          </p:cNvPr>
          <p:cNvSpPr>
            <a:spLocks noGrp="1"/>
          </p:cNvSpPr>
          <p:nvPr>
            <p:ph idx="4294967295"/>
          </p:nvPr>
        </p:nvSpPr>
        <p:spPr>
          <a:xfrm>
            <a:off x="405788" y="3844886"/>
            <a:ext cx="11556693" cy="3227943"/>
          </a:xfrm>
        </p:spPr>
        <p:txBody>
          <a:bodyPr>
            <a:normAutofit lnSpcReduction="10000"/>
          </a:bodyPr>
          <a:lstStyle/>
          <a:p>
            <a:r>
              <a:rPr kumimoji="1" lang="en-US" altLang="zh-CN" dirty="0"/>
              <a:t>“Synthesis is a matter of seeing</a:t>
            </a:r>
          </a:p>
          <a:p>
            <a:r>
              <a:rPr kumimoji="1" lang="en-US" altLang="zh-CN" dirty="0"/>
              <a:t>how the details fit together to draw a conclusion,</a:t>
            </a:r>
          </a:p>
          <a:p>
            <a:r>
              <a:rPr kumimoji="1" lang="en-US" altLang="zh-CN" dirty="0"/>
              <a:t>how the details solve the mystery</a:t>
            </a:r>
          </a:p>
          <a:p>
            <a:r>
              <a:rPr kumimoji="1" lang="en-US" altLang="zh-CN" dirty="0"/>
              <a:t>or how they bring characters (or readers) to a new understanding.</a:t>
            </a:r>
          </a:p>
          <a:p>
            <a:r>
              <a:rPr kumimoji="1" lang="en-US" altLang="zh-CN" dirty="0"/>
              <a:t>Synthesis involves an “aha” moment, when, all of a sudden, everything becomes clear.”</a:t>
            </a:r>
          </a:p>
          <a:p>
            <a:pPr marL="0" indent="0" algn="r">
              <a:buNone/>
            </a:pPr>
            <a:r>
              <a:rPr kumimoji="1" lang="en-US" altLang="zh-CN" dirty="0"/>
              <a:t>--Nancy Boyles</a:t>
            </a:r>
            <a:endParaRPr kumimoji="1" lang="zh-CN" altLang="en-US" dirty="0"/>
          </a:p>
        </p:txBody>
      </p:sp>
      <p:pic>
        <p:nvPicPr>
          <p:cNvPr id="5" name="图片 4">
            <a:extLst>
              <a:ext uri="{FF2B5EF4-FFF2-40B4-BE49-F238E27FC236}">
                <a16:creationId xmlns:a16="http://schemas.microsoft.com/office/drawing/2014/main" id="{2315E91A-140B-8F40-9D3A-54F22D933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240" y="221178"/>
            <a:ext cx="6917827" cy="3395833"/>
          </a:xfrm>
          <a:prstGeom prst="rect">
            <a:avLst/>
          </a:prstGeom>
        </p:spPr>
      </p:pic>
    </p:spTree>
    <p:extLst>
      <p:ext uri="{BB962C8B-B14F-4D97-AF65-F5344CB8AC3E}">
        <p14:creationId xmlns:p14="http://schemas.microsoft.com/office/powerpoint/2010/main" val="108738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fontScheme name="雅黑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3993</TotalTime>
  <Words>759</Words>
  <Application>Microsoft Macintosh PowerPoint</Application>
  <PresentationFormat>宽屏</PresentationFormat>
  <Paragraphs>111</Paragraphs>
  <Slides>19</Slides>
  <Notes>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19</vt:i4>
      </vt:variant>
    </vt:vector>
  </HeadingPairs>
  <TitlesOfParts>
    <vt:vector size="22" baseType="lpstr">
      <vt:lpstr>等线</vt:lpstr>
      <vt:lpstr>Arial</vt:lpstr>
      <vt:lpstr>Office 主题​​</vt:lpstr>
      <vt:lpstr>PowerPoint 演示文稿</vt:lpstr>
      <vt:lpstr>Outline</vt:lpstr>
      <vt:lpstr>Fact VS. Opinion</vt:lpstr>
      <vt:lpstr>Task 3</vt:lpstr>
      <vt:lpstr>PowerPoint 演示文稿</vt:lpstr>
      <vt:lpstr>Your decision?</vt:lpstr>
      <vt:lpstr>PowerPoint 演示文稿</vt:lpstr>
      <vt:lpstr>Synthesizing </vt:lpstr>
      <vt:lpstr>PowerPoint 演示文稿</vt:lpstr>
      <vt:lpstr>Or simply put, </vt:lpstr>
      <vt:lpstr>What is synthesizing in academic writing?</vt:lpstr>
      <vt:lpstr>Why synthesizing?</vt:lpstr>
      <vt:lpstr>Synthesizing </vt:lpstr>
      <vt:lpstr>Steps for synthesizing</vt:lpstr>
      <vt:lpstr>Strategies to organize the information in the Introduction section</vt:lpstr>
      <vt:lpstr>Task 1</vt:lpstr>
      <vt:lpstr>Task 2</vt:lpstr>
      <vt:lpstr>Task 3</vt:lpstr>
      <vt:lpstr>Unit 3 Quiz</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Jingya Li</cp:lastModifiedBy>
  <cp:revision>175</cp:revision>
  <dcterms:created xsi:type="dcterms:W3CDTF">2018-08-12T03:36:57Z</dcterms:created>
  <dcterms:modified xsi:type="dcterms:W3CDTF">2019-11-04T02:41:29Z</dcterms:modified>
</cp:coreProperties>
</file>