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94" r:id="rId3"/>
    <p:sldId id="314" r:id="rId4"/>
    <p:sldId id="330" r:id="rId5"/>
    <p:sldId id="331" r:id="rId6"/>
    <p:sldId id="332" r:id="rId7"/>
    <p:sldId id="308" r:id="rId8"/>
    <p:sldId id="309" r:id="rId9"/>
    <p:sldId id="312" r:id="rId10"/>
    <p:sldId id="313" r:id="rId11"/>
    <p:sldId id="307" r:id="rId12"/>
    <p:sldId id="310" r:id="rId13"/>
    <p:sldId id="311" r:id="rId14"/>
    <p:sldId id="302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3" r:id="rId29"/>
    <p:sldId id="335" r:id="rId30"/>
    <p:sldId id="33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0432"/>
  </p:normalViewPr>
  <p:slideViewPr>
    <p:cSldViewPr snapToGrid="0" showGuides="1">
      <p:cViewPr varScale="1">
        <p:scale>
          <a:sx n="78" d="100"/>
          <a:sy n="78" d="100"/>
        </p:scale>
        <p:origin x="17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A0D2D-3F5E-814C-80C7-E13F061E1002}" type="doc">
      <dgm:prSet loTypeId="urn:microsoft.com/office/officeart/2005/8/layout/list1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2398CF-1CB4-494A-B83E-337883410514}">
      <dgm:prSet phldrT="[Text]"/>
      <dgm:spPr/>
      <dgm:t>
        <a:bodyPr/>
        <a:lstStyle/>
        <a:p>
          <a:r>
            <a:rPr lang="en-US" dirty="0"/>
            <a:t>Unit 3 Quiz Review</a:t>
          </a:r>
        </a:p>
      </dgm:t>
    </dgm:pt>
    <dgm:pt modelId="{544A2ABC-5A14-664F-AC37-96454E4865DF}" type="parTrans" cxnId="{6AB7EE26-79C4-E449-9D3A-155E504F998B}">
      <dgm:prSet/>
      <dgm:spPr/>
      <dgm:t>
        <a:bodyPr/>
        <a:lstStyle/>
        <a:p>
          <a:endParaRPr lang="en-US"/>
        </a:p>
      </dgm:t>
    </dgm:pt>
    <dgm:pt modelId="{E2A30822-B981-944A-810B-515C53770CE5}" type="sibTrans" cxnId="{6AB7EE26-79C4-E449-9D3A-155E504F998B}">
      <dgm:prSet/>
      <dgm:spPr/>
      <dgm:t>
        <a:bodyPr/>
        <a:lstStyle/>
        <a:p>
          <a:endParaRPr lang="en-US"/>
        </a:p>
      </dgm:t>
    </dgm:pt>
    <dgm:pt modelId="{52E8319A-D53A-B140-B918-FEB4BB1091EE}">
      <dgm:prSet phldrT="[Text]"/>
      <dgm:spPr/>
      <dgm:t>
        <a:bodyPr/>
        <a:lstStyle/>
        <a:p>
          <a:r>
            <a:rPr lang="en-US" dirty="0"/>
            <a:t>Reading Comprehension Text A</a:t>
          </a:r>
        </a:p>
      </dgm:t>
    </dgm:pt>
    <dgm:pt modelId="{3A908189-BBDB-E14A-A20F-68B813EB4A19}" type="parTrans" cxnId="{44AC0A6D-4B4E-FC4F-BAD2-8E3D4331F705}">
      <dgm:prSet/>
      <dgm:spPr/>
      <dgm:t>
        <a:bodyPr/>
        <a:lstStyle/>
        <a:p>
          <a:endParaRPr lang="en-US"/>
        </a:p>
      </dgm:t>
    </dgm:pt>
    <dgm:pt modelId="{FF04FE2C-E24B-2D4C-ADDC-FBD94B1C994A}" type="sibTrans" cxnId="{44AC0A6D-4B4E-FC4F-BAD2-8E3D4331F705}">
      <dgm:prSet/>
      <dgm:spPr/>
      <dgm:t>
        <a:bodyPr/>
        <a:lstStyle/>
        <a:p>
          <a:endParaRPr lang="en-US"/>
        </a:p>
      </dgm:t>
    </dgm:pt>
    <dgm:pt modelId="{EF682D90-3687-9049-A288-D7617F444170}">
      <dgm:prSet phldrT="[Text]"/>
      <dgm:spPr/>
      <dgm:t>
        <a:bodyPr/>
        <a:lstStyle/>
        <a:p>
          <a:r>
            <a:rPr lang="en-US" dirty="0"/>
            <a:t>Exercises</a:t>
          </a:r>
        </a:p>
      </dgm:t>
    </dgm:pt>
    <dgm:pt modelId="{3CAF7462-68A5-B047-B401-DF6056503DE7}" type="parTrans" cxnId="{214BFA69-5EDC-6A43-A18F-17C1E34D6B25}">
      <dgm:prSet/>
      <dgm:spPr/>
      <dgm:t>
        <a:bodyPr/>
        <a:lstStyle/>
        <a:p>
          <a:endParaRPr lang="zh-CN" altLang="en-US"/>
        </a:p>
      </dgm:t>
    </dgm:pt>
    <dgm:pt modelId="{025A91E3-60A4-4E40-ACA4-7BF3A5FD12C3}" type="sibTrans" cxnId="{214BFA69-5EDC-6A43-A18F-17C1E34D6B25}">
      <dgm:prSet/>
      <dgm:spPr/>
      <dgm:t>
        <a:bodyPr/>
        <a:lstStyle/>
        <a:p>
          <a:endParaRPr lang="zh-CN" altLang="en-US"/>
        </a:p>
      </dgm:t>
    </dgm:pt>
    <dgm:pt modelId="{4D5C1EAE-6683-AD4F-8B43-1D2A041706EE}">
      <dgm:prSet phldrT="[Text]"/>
      <dgm:spPr/>
      <dgm:t>
        <a:bodyPr/>
        <a:lstStyle/>
        <a:p>
          <a:r>
            <a:rPr lang="en-US" dirty="0"/>
            <a:t>Group Presentation</a:t>
          </a:r>
        </a:p>
      </dgm:t>
    </dgm:pt>
    <dgm:pt modelId="{CCE9E89A-5E97-1042-9251-E9A88D27E3EC}" type="parTrans" cxnId="{B38F6C21-2515-824A-8B5E-05B4EBC2B328}">
      <dgm:prSet/>
      <dgm:spPr/>
      <dgm:t>
        <a:bodyPr/>
        <a:lstStyle/>
        <a:p>
          <a:endParaRPr lang="zh-CN" altLang="en-US"/>
        </a:p>
      </dgm:t>
    </dgm:pt>
    <dgm:pt modelId="{BDB1CF31-FD98-DA4A-A4B4-E26C411BDEAB}" type="sibTrans" cxnId="{B38F6C21-2515-824A-8B5E-05B4EBC2B328}">
      <dgm:prSet/>
      <dgm:spPr/>
      <dgm:t>
        <a:bodyPr/>
        <a:lstStyle/>
        <a:p>
          <a:endParaRPr lang="zh-CN" altLang="en-US"/>
        </a:p>
      </dgm:t>
    </dgm:pt>
    <dgm:pt modelId="{6513DFEA-B0F0-5145-9A88-1EBB8BB80AF3}">
      <dgm:prSet phldrT="[Text]"/>
      <dgm:spPr/>
      <dgm:t>
        <a:bodyPr/>
        <a:lstStyle/>
        <a:p>
          <a:r>
            <a:rPr lang="en-US" dirty="0"/>
            <a:t>Game</a:t>
          </a:r>
        </a:p>
      </dgm:t>
    </dgm:pt>
    <dgm:pt modelId="{84F63EA3-9517-1F47-AB49-FB8D95683ACF}" type="parTrans" cxnId="{7A87E33C-6E26-834B-9B85-706F6C18D031}">
      <dgm:prSet/>
      <dgm:spPr/>
      <dgm:t>
        <a:bodyPr/>
        <a:lstStyle/>
        <a:p>
          <a:endParaRPr lang="zh-CN" altLang="en-US"/>
        </a:p>
      </dgm:t>
    </dgm:pt>
    <dgm:pt modelId="{CB38DED3-D368-8349-8591-112583192C20}" type="sibTrans" cxnId="{7A87E33C-6E26-834B-9B85-706F6C18D031}">
      <dgm:prSet/>
      <dgm:spPr/>
      <dgm:t>
        <a:bodyPr/>
        <a:lstStyle/>
        <a:p>
          <a:endParaRPr lang="zh-CN" altLang="en-US"/>
        </a:p>
      </dgm:t>
    </dgm:pt>
    <dgm:pt modelId="{63B13DD8-2D75-8343-A43C-7EEDD36A4DB7}" type="pres">
      <dgm:prSet presAssocID="{B20A0D2D-3F5E-814C-80C7-E13F061E1002}" presName="linear" presStyleCnt="0">
        <dgm:presLayoutVars>
          <dgm:dir/>
          <dgm:animLvl val="lvl"/>
          <dgm:resizeHandles val="exact"/>
        </dgm:presLayoutVars>
      </dgm:prSet>
      <dgm:spPr/>
    </dgm:pt>
    <dgm:pt modelId="{2F701BC0-21A7-BF4B-B29D-B608DE652905}" type="pres">
      <dgm:prSet presAssocID="{1A2398CF-1CB4-494A-B83E-337883410514}" presName="parentLin" presStyleCnt="0"/>
      <dgm:spPr/>
    </dgm:pt>
    <dgm:pt modelId="{8635A2A5-E018-8247-B790-88379ABFAE77}" type="pres">
      <dgm:prSet presAssocID="{1A2398CF-1CB4-494A-B83E-337883410514}" presName="parentLeftMargin" presStyleLbl="node1" presStyleIdx="0" presStyleCnt="5"/>
      <dgm:spPr/>
    </dgm:pt>
    <dgm:pt modelId="{8A1B3639-FFF3-814F-8D59-F57E4EB4B43F}" type="pres">
      <dgm:prSet presAssocID="{1A2398CF-1CB4-494A-B83E-3378834105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5D0B83-9E8F-014C-B1EC-388F505B76E9}" type="pres">
      <dgm:prSet presAssocID="{1A2398CF-1CB4-494A-B83E-337883410514}" presName="negativeSpace" presStyleCnt="0"/>
      <dgm:spPr/>
    </dgm:pt>
    <dgm:pt modelId="{90BA48D1-96E4-1249-AB29-D0C352EA105A}" type="pres">
      <dgm:prSet presAssocID="{1A2398CF-1CB4-494A-B83E-337883410514}" presName="childText" presStyleLbl="conFgAcc1" presStyleIdx="0" presStyleCnt="5">
        <dgm:presLayoutVars>
          <dgm:bulletEnabled val="1"/>
        </dgm:presLayoutVars>
      </dgm:prSet>
      <dgm:spPr/>
    </dgm:pt>
    <dgm:pt modelId="{CA3BF5C3-05DC-DA48-B7B7-A4B7BAE3E9AE}" type="pres">
      <dgm:prSet presAssocID="{E2A30822-B981-944A-810B-515C53770CE5}" presName="spaceBetweenRectangles" presStyleCnt="0"/>
      <dgm:spPr/>
    </dgm:pt>
    <dgm:pt modelId="{3270BD58-4398-6E46-B9A6-5D61D9B1A3EC}" type="pres">
      <dgm:prSet presAssocID="{4D5C1EAE-6683-AD4F-8B43-1D2A041706EE}" presName="parentLin" presStyleCnt="0"/>
      <dgm:spPr/>
    </dgm:pt>
    <dgm:pt modelId="{6A74B6F2-9D22-594D-8293-0DAF029E7630}" type="pres">
      <dgm:prSet presAssocID="{4D5C1EAE-6683-AD4F-8B43-1D2A041706EE}" presName="parentLeftMargin" presStyleLbl="node1" presStyleIdx="0" presStyleCnt="5"/>
      <dgm:spPr/>
    </dgm:pt>
    <dgm:pt modelId="{9259C7A2-A062-564D-8BB1-CED2A229A34F}" type="pres">
      <dgm:prSet presAssocID="{4D5C1EAE-6683-AD4F-8B43-1D2A041706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52BB29-A6E3-F84E-B777-1ECAEBA7685C}" type="pres">
      <dgm:prSet presAssocID="{4D5C1EAE-6683-AD4F-8B43-1D2A041706EE}" presName="negativeSpace" presStyleCnt="0"/>
      <dgm:spPr/>
    </dgm:pt>
    <dgm:pt modelId="{D5A65A24-0030-5B4A-BC72-832F1CEFED09}" type="pres">
      <dgm:prSet presAssocID="{4D5C1EAE-6683-AD4F-8B43-1D2A041706EE}" presName="childText" presStyleLbl="conFgAcc1" presStyleIdx="1" presStyleCnt="5">
        <dgm:presLayoutVars>
          <dgm:bulletEnabled val="1"/>
        </dgm:presLayoutVars>
      </dgm:prSet>
      <dgm:spPr/>
    </dgm:pt>
    <dgm:pt modelId="{B642FA4D-04C1-4A47-9481-6CDC1D155EAF}" type="pres">
      <dgm:prSet presAssocID="{BDB1CF31-FD98-DA4A-A4B4-E26C411BDEAB}" presName="spaceBetweenRectangles" presStyleCnt="0"/>
      <dgm:spPr/>
    </dgm:pt>
    <dgm:pt modelId="{BAA91FE3-6109-F446-A060-5885EC6EFE31}" type="pres">
      <dgm:prSet presAssocID="{52E8319A-D53A-B140-B918-FEB4BB1091EE}" presName="parentLin" presStyleCnt="0"/>
      <dgm:spPr/>
    </dgm:pt>
    <dgm:pt modelId="{EA8DF561-E3CE-B246-81BB-E55D3977177F}" type="pres">
      <dgm:prSet presAssocID="{52E8319A-D53A-B140-B918-FEB4BB1091EE}" presName="parentLeftMargin" presStyleLbl="node1" presStyleIdx="1" presStyleCnt="5"/>
      <dgm:spPr/>
    </dgm:pt>
    <dgm:pt modelId="{CEB23513-4015-9B4E-80EF-8B5F8E9B5178}" type="pres">
      <dgm:prSet presAssocID="{52E8319A-D53A-B140-B918-FEB4BB1091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641384-C455-314D-9A5C-03C041B1FBA2}" type="pres">
      <dgm:prSet presAssocID="{52E8319A-D53A-B140-B918-FEB4BB1091EE}" presName="negativeSpace" presStyleCnt="0"/>
      <dgm:spPr/>
    </dgm:pt>
    <dgm:pt modelId="{EAF527D9-F0EA-0344-B572-53465A2EBCFF}" type="pres">
      <dgm:prSet presAssocID="{52E8319A-D53A-B140-B918-FEB4BB1091EE}" presName="childText" presStyleLbl="conFgAcc1" presStyleIdx="2" presStyleCnt="5">
        <dgm:presLayoutVars>
          <dgm:bulletEnabled val="1"/>
        </dgm:presLayoutVars>
      </dgm:prSet>
      <dgm:spPr/>
    </dgm:pt>
    <dgm:pt modelId="{81A1CFF9-C15C-C441-A3EB-93C24E092A7F}" type="pres">
      <dgm:prSet presAssocID="{FF04FE2C-E24B-2D4C-ADDC-FBD94B1C994A}" presName="spaceBetweenRectangles" presStyleCnt="0"/>
      <dgm:spPr/>
    </dgm:pt>
    <dgm:pt modelId="{B6608701-793D-0442-9E3B-BFB9A799376B}" type="pres">
      <dgm:prSet presAssocID="{EF682D90-3687-9049-A288-D7617F444170}" presName="parentLin" presStyleCnt="0"/>
      <dgm:spPr/>
    </dgm:pt>
    <dgm:pt modelId="{9820AB9B-91D6-4A4E-A71B-EE103CBBB6C7}" type="pres">
      <dgm:prSet presAssocID="{EF682D90-3687-9049-A288-D7617F444170}" presName="parentLeftMargin" presStyleLbl="node1" presStyleIdx="2" presStyleCnt="5"/>
      <dgm:spPr/>
    </dgm:pt>
    <dgm:pt modelId="{EF14674D-E850-244A-AA75-D5FF2B7A7F93}" type="pres">
      <dgm:prSet presAssocID="{EF682D90-3687-9049-A288-D7617F4441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712939-C5AC-8A44-A720-D2007AE6F413}" type="pres">
      <dgm:prSet presAssocID="{EF682D90-3687-9049-A288-D7617F444170}" presName="negativeSpace" presStyleCnt="0"/>
      <dgm:spPr/>
    </dgm:pt>
    <dgm:pt modelId="{C1605000-664E-904F-8720-8401CFA8D029}" type="pres">
      <dgm:prSet presAssocID="{EF682D90-3687-9049-A288-D7617F444170}" presName="childText" presStyleLbl="conFgAcc1" presStyleIdx="3" presStyleCnt="5">
        <dgm:presLayoutVars>
          <dgm:bulletEnabled val="1"/>
        </dgm:presLayoutVars>
      </dgm:prSet>
      <dgm:spPr/>
    </dgm:pt>
    <dgm:pt modelId="{BA0C11A5-1EAB-2C45-9B14-9D6CEF679031}" type="pres">
      <dgm:prSet presAssocID="{025A91E3-60A4-4E40-ACA4-7BF3A5FD12C3}" presName="spaceBetweenRectangles" presStyleCnt="0"/>
      <dgm:spPr/>
    </dgm:pt>
    <dgm:pt modelId="{EFE0F98F-81D8-FD41-9496-69F33EE80FA1}" type="pres">
      <dgm:prSet presAssocID="{6513DFEA-B0F0-5145-9A88-1EBB8BB80AF3}" presName="parentLin" presStyleCnt="0"/>
      <dgm:spPr/>
    </dgm:pt>
    <dgm:pt modelId="{2EBC4360-F952-3E4B-A7A5-12B0BB6958F8}" type="pres">
      <dgm:prSet presAssocID="{6513DFEA-B0F0-5145-9A88-1EBB8BB80AF3}" presName="parentLeftMargin" presStyleLbl="node1" presStyleIdx="3" presStyleCnt="5"/>
      <dgm:spPr/>
    </dgm:pt>
    <dgm:pt modelId="{E2E86F10-5C3D-894F-BA90-E9744631544B}" type="pres">
      <dgm:prSet presAssocID="{6513DFEA-B0F0-5145-9A88-1EBB8BB80AF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E2F48D5-16B6-1044-8ECB-99CC9DD8C46B}" type="pres">
      <dgm:prSet presAssocID="{6513DFEA-B0F0-5145-9A88-1EBB8BB80AF3}" presName="negativeSpace" presStyleCnt="0"/>
      <dgm:spPr/>
    </dgm:pt>
    <dgm:pt modelId="{4E47F80F-4267-FC4A-99CF-17506EF051BB}" type="pres">
      <dgm:prSet presAssocID="{6513DFEA-B0F0-5145-9A88-1EBB8BB80AF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9513807-47EE-6E45-99D5-D56B2D2199A8}" type="presOf" srcId="{EF682D90-3687-9049-A288-D7617F444170}" destId="{EF14674D-E850-244A-AA75-D5FF2B7A7F93}" srcOrd="1" destOrd="0" presId="urn:microsoft.com/office/officeart/2005/8/layout/list1"/>
    <dgm:cxn modelId="{B3DEB220-3DA8-6645-85D7-DEF26F73B37A}" type="presOf" srcId="{1A2398CF-1CB4-494A-B83E-337883410514}" destId="{8635A2A5-E018-8247-B790-88379ABFAE77}" srcOrd="0" destOrd="0" presId="urn:microsoft.com/office/officeart/2005/8/layout/list1"/>
    <dgm:cxn modelId="{B38F6C21-2515-824A-8B5E-05B4EBC2B328}" srcId="{B20A0D2D-3F5E-814C-80C7-E13F061E1002}" destId="{4D5C1EAE-6683-AD4F-8B43-1D2A041706EE}" srcOrd="1" destOrd="0" parTransId="{CCE9E89A-5E97-1042-9251-E9A88D27E3EC}" sibTransId="{BDB1CF31-FD98-DA4A-A4B4-E26C411BDEAB}"/>
    <dgm:cxn modelId="{93778926-8FBA-844D-9AA3-7FAD776C6ACC}" type="presOf" srcId="{6513DFEA-B0F0-5145-9A88-1EBB8BB80AF3}" destId="{E2E86F10-5C3D-894F-BA90-E9744631544B}" srcOrd="1" destOrd="0" presId="urn:microsoft.com/office/officeart/2005/8/layout/list1"/>
    <dgm:cxn modelId="{6AB7EE26-79C4-E449-9D3A-155E504F998B}" srcId="{B20A0D2D-3F5E-814C-80C7-E13F061E1002}" destId="{1A2398CF-1CB4-494A-B83E-337883410514}" srcOrd="0" destOrd="0" parTransId="{544A2ABC-5A14-664F-AC37-96454E4865DF}" sibTransId="{E2A30822-B981-944A-810B-515C53770CE5}"/>
    <dgm:cxn modelId="{52C6552F-7938-2E4D-BB6A-2E4F1D307932}" type="presOf" srcId="{52E8319A-D53A-B140-B918-FEB4BB1091EE}" destId="{CEB23513-4015-9B4E-80EF-8B5F8E9B5178}" srcOrd="1" destOrd="0" presId="urn:microsoft.com/office/officeart/2005/8/layout/list1"/>
    <dgm:cxn modelId="{7A87E33C-6E26-834B-9B85-706F6C18D031}" srcId="{B20A0D2D-3F5E-814C-80C7-E13F061E1002}" destId="{6513DFEA-B0F0-5145-9A88-1EBB8BB80AF3}" srcOrd="4" destOrd="0" parTransId="{84F63EA3-9517-1F47-AB49-FB8D95683ACF}" sibTransId="{CB38DED3-D368-8349-8591-112583192C20}"/>
    <dgm:cxn modelId="{E5CE614C-C40F-3E47-9FEC-32310E518D54}" type="presOf" srcId="{4D5C1EAE-6683-AD4F-8B43-1D2A041706EE}" destId="{6A74B6F2-9D22-594D-8293-0DAF029E7630}" srcOrd="0" destOrd="0" presId="urn:microsoft.com/office/officeart/2005/8/layout/list1"/>
    <dgm:cxn modelId="{47FF1A52-95D7-4641-9D5D-4A94955418F5}" type="presOf" srcId="{EF682D90-3687-9049-A288-D7617F444170}" destId="{9820AB9B-91D6-4A4E-A71B-EE103CBBB6C7}" srcOrd="0" destOrd="0" presId="urn:microsoft.com/office/officeart/2005/8/layout/list1"/>
    <dgm:cxn modelId="{214BFA69-5EDC-6A43-A18F-17C1E34D6B25}" srcId="{B20A0D2D-3F5E-814C-80C7-E13F061E1002}" destId="{EF682D90-3687-9049-A288-D7617F444170}" srcOrd="3" destOrd="0" parTransId="{3CAF7462-68A5-B047-B401-DF6056503DE7}" sibTransId="{025A91E3-60A4-4E40-ACA4-7BF3A5FD12C3}"/>
    <dgm:cxn modelId="{44AC0A6D-4B4E-FC4F-BAD2-8E3D4331F705}" srcId="{B20A0D2D-3F5E-814C-80C7-E13F061E1002}" destId="{52E8319A-D53A-B140-B918-FEB4BB1091EE}" srcOrd="2" destOrd="0" parTransId="{3A908189-BBDB-E14A-A20F-68B813EB4A19}" sibTransId="{FF04FE2C-E24B-2D4C-ADDC-FBD94B1C994A}"/>
    <dgm:cxn modelId="{3BCB23AA-A936-AA49-9BC2-2A60C2E9B3BF}" type="presOf" srcId="{6513DFEA-B0F0-5145-9A88-1EBB8BB80AF3}" destId="{2EBC4360-F952-3E4B-A7A5-12B0BB6958F8}" srcOrd="0" destOrd="0" presId="urn:microsoft.com/office/officeart/2005/8/layout/list1"/>
    <dgm:cxn modelId="{69E8D6C0-558A-5043-8C94-7FF0C7F62D80}" type="presOf" srcId="{B20A0D2D-3F5E-814C-80C7-E13F061E1002}" destId="{63B13DD8-2D75-8343-A43C-7EEDD36A4DB7}" srcOrd="0" destOrd="0" presId="urn:microsoft.com/office/officeart/2005/8/layout/list1"/>
    <dgm:cxn modelId="{BADD8BDB-0462-B441-B268-6CE7BEF3A35A}" type="presOf" srcId="{1A2398CF-1CB4-494A-B83E-337883410514}" destId="{8A1B3639-FFF3-814F-8D59-F57E4EB4B43F}" srcOrd="1" destOrd="0" presId="urn:microsoft.com/office/officeart/2005/8/layout/list1"/>
    <dgm:cxn modelId="{DBA035F0-5059-9C4A-AEAA-0C05B9962520}" type="presOf" srcId="{4D5C1EAE-6683-AD4F-8B43-1D2A041706EE}" destId="{9259C7A2-A062-564D-8BB1-CED2A229A34F}" srcOrd="1" destOrd="0" presId="urn:microsoft.com/office/officeart/2005/8/layout/list1"/>
    <dgm:cxn modelId="{583185F5-240F-F74B-AE24-BFA63332F206}" type="presOf" srcId="{52E8319A-D53A-B140-B918-FEB4BB1091EE}" destId="{EA8DF561-E3CE-B246-81BB-E55D3977177F}" srcOrd="0" destOrd="0" presId="urn:microsoft.com/office/officeart/2005/8/layout/list1"/>
    <dgm:cxn modelId="{294BDA04-461E-4444-A3D1-6DFEF8AB1EEF}" type="presParOf" srcId="{63B13DD8-2D75-8343-A43C-7EEDD36A4DB7}" destId="{2F701BC0-21A7-BF4B-B29D-B608DE652905}" srcOrd="0" destOrd="0" presId="urn:microsoft.com/office/officeart/2005/8/layout/list1"/>
    <dgm:cxn modelId="{7E78BF2C-6B49-144C-9376-F27D197C2175}" type="presParOf" srcId="{2F701BC0-21A7-BF4B-B29D-B608DE652905}" destId="{8635A2A5-E018-8247-B790-88379ABFAE77}" srcOrd="0" destOrd="0" presId="urn:microsoft.com/office/officeart/2005/8/layout/list1"/>
    <dgm:cxn modelId="{DF415DDD-B0D5-394B-8413-54C92F416C22}" type="presParOf" srcId="{2F701BC0-21A7-BF4B-B29D-B608DE652905}" destId="{8A1B3639-FFF3-814F-8D59-F57E4EB4B43F}" srcOrd="1" destOrd="0" presId="urn:microsoft.com/office/officeart/2005/8/layout/list1"/>
    <dgm:cxn modelId="{40DC3792-6A47-F744-90C9-D601ED2FBAD6}" type="presParOf" srcId="{63B13DD8-2D75-8343-A43C-7EEDD36A4DB7}" destId="{805D0B83-9E8F-014C-B1EC-388F505B76E9}" srcOrd="1" destOrd="0" presId="urn:microsoft.com/office/officeart/2005/8/layout/list1"/>
    <dgm:cxn modelId="{B18F1F5E-0623-7D41-B22A-2D5E197B95D7}" type="presParOf" srcId="{63B13DD8-2D75-8343-A43C-7EEDD36A4DB7}" destId="{90BA48D1-96E4-1249-AB29-D0C352EA105A}" srcOrd="2" destOrd="0" presId="urn:microsoft.com/office/officeart/2005/8/layout/list1"/>
    <dgm:cxn modelId="{BC056B2B-EB4F-CD40-BC5C-1A8F6FA18880}" type="presParOf" srcId="{63B13DD8-2D75-8343-A43C-7EEDD36A4DB7}" destId="{CA3BF5C3-05DC-DA48-B7B7-A4B7BAE3E9AE}" srcOrd="3" destOrd="0" presId="urn:microsoft.com/office/officeart/2005/8/layout/list1"/>
    <dgm:cxn modelId="{C083E809-E30F-AA42-A3F5-B77D8FAB35CB}" type="presParOf" srcId="{63B13DD8-2D75-8343-A43C-7EEDD36A4DB7}" destId="{3270BD58-4398-6E46-B9A6-5D61D9B1A3EC}" srcOrd="4" destOrd="0" presId="urn:microsoft.com/office/officeart/2005/8/layout/list1"/>
    <dgm:cxn modelId="{03C38A8D-436F-2843-8BB8-35EADA0ABAF3}" type="presParOf" srcId="{3270BD58-4398-6E46-B9A6-5D61D9B1A3EC}" destId="{6A74B6F2-9D22-594D-8293-0DAF029E7630}" srcOrd="0" destOrd="0" presId="urn:microsoft.com/office/officeart/2005/8/layout/list1"/>
    <dgm:cxn modelId="{A4BDC0E0-7DE1-D741-AF86-CD0CA3073C80}" type="presParOf" srcId="{3270BD58-4398-6E46-B9A6-5D61D9B1A3EC}" destId="{9259C7A2-A062-564D-8BB1-CED2A229A34F}" srcOrd="1" destOrd="0" presId="urn:microsoft.com/office/officeart/2005/8/layout/list1"/>
    <dgm:cxn modelId="{C372B3A1-3683-E543-A921-C46C8E8C16D9}" type="presParOf" srcId="{63B13DD8-2D75-8343-A43C-7EEDD36A4DB7}" destId="{1552BB29-A6E3-F84E-B777-1ECAEBA7685C}" srcOrd="5" destOrd="0" presId="urn:microsoft.com/office/officeart/2005/8/layout/list1"/>
    <dgm:cxn modelId="{F783C24F-CB56-2A4A-A109-A2E3EA01C0D4}" type="presParOf" srcId="{63B13DD8-2D75-8343-A43C-7EEDD36A4DB7}" destId="{D5A65A24-0030-5B4A-BC72-832F1CEFED09}" srcOrd="6" destOrd="0" presId="urn:microsoft.com/office/officeart/2005/8/layout/list1"/>
    <dgm:cxn modelId="{35DF5947-CE82-764A-A8A5-08CA0FD899C3}" type="presParOf" srcId="{63B13DD8-2D75-8343-A43C-7EEDD36A4DB7}" destId="{B642FA4D-04C1-4A47-9481-6CDC1D155EAF}" srcOrd="7" destOrd="0" presId="urn:microsoft.com/office/officeart/2005/8/layout/list1"/>
    <dgm:cxn modelId="{B6AC0A89-9AE1-5145-AB8A-DCF6E8BA0FD4}" type="presParOf" srcId="{63B13DD8-2D75-8343-A43C-7EEDD36A4DB7}" destId="{BAA91FE3-6109-F446-A060-5885EC6EFE31}" srcOrd="8" destOrd="0" presId="urn:microsoft.com/office/officeart/2005/8/layout/list1"/>
    <dgm:cxn modelId="{622C929C-ADFA-5845-AE6C-72CB89D0E92C}" type="presParOf" srcId="{BAA91FE3-6109-F446-A060-5885EC6EFE31}" destId="{EA8DF561-E3CE-B246-81BB-E55D3977177F}" srcOrd="0" destOrd="0" presId="urn:microsoft.com/office/officeart/2005/8/layout/list1"/>
    <dgm:cxn modelId="{0674D393-3582-AE4D-B3EA-929EFCD6FA85}" type="presParOf" srcId="{BAA91FE3-6109-F446-A060-5885EC6EFE31}" destId="{CEB23513-4015-9B4E-80EF-8B5F8E9B5178}" srcOrd="1" destOrd="0" presId="urn:microsoft.com/office/officeart/2005/8/layout/list1"/>
    <dgm:cxn modelId="{1C264920-8296-1B4C-BE75-96F695748685}" type="presParOf" srcId="{63B13DD8-2D75-8343-A43C-7EEDD36A4DB7}" destId="{B8641384-C455-314D-9A5C-03C041B1FBA2}" srcOrd="9" destOrd="0" presId="urn:microsoft.com/office/officeart/2005/8/layout/list1"/>
    <dgm:cxn modelId="{8AF159D2-3D8E-FD41-9EC2-1EA8ADD9A5CB}" type="presParOf" srcId="{63B13DD8-2D75-8343-A43C-7EEDD36A4DB7}" destId="{EAF527D9-F0EA-0344-B572-53465A2EBCFF}" srcOrd="10" destOrd="0" presId="urn:microsoft.com/office/officeart/2005/8/layout/list1"/>
    <dgm:cxn modelId="{B5F3A962-B03C-B844-903C-DA281A3FE12A}" type="presParOf" srcId="{63B13DD8-2D75-8343-A43C-7EEDD36A4DB7}" destId="{81A1CFF9-C15C-C441-A3EB-93C24E092A7F}" srcOrd="11" destOrd="0" presId="urn:microsoft.com/office/officeart/2005/8/layout/list1"/>
    <dgm:cxn modelId="{44B09AA3-0B38-8F4D-A8A8-39E320AE5014}" type="presParOf" srcId="{63B13DD8-2D75-8343-A43C-7EEDD36A4DB7}" destId="{B6608701-793D-0442-9E3B-BFB9A799376B}" srcOrd="12" destOrd="0" presId="urn:microsoft.com/office/officeart/2005/8/layout/list1"/>
    <dgm:cxn modelId="{553E7510-438F-9344-933D-6F8A5794F822}" type="presParOf" srcId="{B6608701-793D-0442-9E3B-BFB9A799376B}" destId="{9820AB9B-91D6-4A4E-A71B-EE103CBBB6C7}" srcOrd="0" destOrd="0" presId="urn:microsoft.com/office/officeart/2005/8/layout/list1"/>
    <dgm:cxn modelId="{78FB3F83-2271-4F48-A69F-FB333D254FAE}" type="presParOf" srcId="{B6608701-793D-0442-9E3B-BFB9A799376B}" destId="{EF14674D-E850-244A-AA75-D5FF2B7A7F93}" srcOrd="1" destOrd="0" presId="urn:microsoft.com/office/officeart/2005/8/layout/list1"/>
    <dgm:cxn modelId="{93C523A3-EC82-D144-8723-5F8E77E45118}" type="presParOf" srcId="{63B13DD8-2D75-8343-A43C-7EEDD36A4DB7}" destId="{81712939-C5AC-8A44-A720-D2007AE6F413}" srcOrd="13" destOrd="0" presId="urn:microsoft.com/office/officeart/2005/8/layout/list1"/>
    <dgm:cxn modelId="{874BBFE0-4154-2541-853E-480A776C112C}" type="presParOf" srcId="{63B13DD8-2D75-8343-A43C-7EEDD36A4DB7}" destId="{C1605000-664E-904F-8720-8401CFA8D029}" srcOrd="14" destOrd="0" presId="urn:microsoft.com/office/officeart/2005/8/layout/list1"/>
    <dgm:cxn modelId="{0CFF4E4F-F9E8-9C42-925C-B925FEF45944}" type="presParOf" srcId="{63B13DD8-2D75-8343-A43C-7EEDD36A4DB7}" destId="{BA0C11A5-1EAB-2C45-9B14-9D6CEF679031}" srcOrd="15" destOrd="0" presId="urn:microsoft.com/office/officeart/2005/8/layout/list1"/>
    <dgm:cxn modelId="{E06FF369-BBA4-B74C-B970-7E98E713CBF9}" type="presParOf" srcId="{63B13DD8-2D75-8343-A43C-7EEDD36A4DB7}" destId="{EFE0F98F-81D8-FD41-9496-69F33EE80FA1}" srcOrd="16" destOrd="0" presId="urn:microsoft.com/office/officeart/2005/8/layout/list1"/>
    <dgm:cxn modelId="{22A0418A-8AF4-7D44-9C48-9164C0153101}" type="presParOf" srcId="{EFE0F98F-81D8-FD41-9496-69F33EE80FA1}" destId="{2EBC4360-F952-3E4B-A7A5-12B0BB6958F8}" srcOrd="0" destOrd="0" presId="urn:microsoft.com/office/officeart/2005/8/layout/list1"/>
    <dgm:cxn modelId="{7F87F96E-FEBA-1A4A-B639-AC94210D50F7}" type="presParOf" srcId="{EFE0F98F-81D8-FD41-9496-69F33EE80FA1}" destId="{E2E86F10-5C3D-894F-BA90-E9744631544B}" srcOrd="1" destOrd="0" presId="urn:microsoft.com/office/officeart/2005/8/layout/list1"/>
    <dgm:cxn modelId="{C44561FA-B0D9-F041-8345-FD3784C7F0BC}" type="presParOf" srcId="{63B13DD8-2D75-8343-A43C-7EEDD36A4DB7}" destId="{1E2F48D5-16B6-1044-8ECB-99CC9DD8C46B}" srcOrd="17" destOrd="0" presId="urn:microsoft.com/office/officeart/2005/8/layout/list1"/>
    <dgm:cxn modelId="{3AF468EE-B435-3045-9FC6-C9C387421C14}" type="presParOf" srcId="{63B13DD8-2D75-8343-A43C-7EEDD36A4DB7}" destId="{4E47F80F-4267-FC4A-99CF-17506EF051B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A48D1-96E4-1249-AB29-D0C352EA105A}">
      <dsp:nvSpPr>
        <dsp:cNvPr id="0" name=""/>
        <dsp:cNvSpPr/>
      </dsp:nvSpPr>
      <dsp:spPr>
        <a:xfrm>
          <a:off x="0" y="386960"/>
          <a:ext cx="72492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B3639-FFF3-814F-8D59-F57E4EB4B43F}">
      <dsp:nvSpPr>
        <dsp:cNvPr id="0" name=""/>
        <dsp:cNvSpPr/>
      </dsp:nvSpPr>
      <dsp:spPr>
        <a:xfrm>
          <a:off x="362461" y="91760"/>
          <a:ext cx="507445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802" tIns="0" rIns="1918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 3 Quiz Review</a:t>
          </a:r>
        </a:p>
      </dsp:txBody>
      <dsp:txXfrm>
        <a:off x="391282" y="120581"/>
        <a:ext cx="5016816" cy="532758"/>
      </dsp:txXfrm>
    </dsp:sp>
    <dsp:sp modelId="{D5A65A24-0030-5B4A-BC72-832F1CEFED09}">
      <dsp:nvSpPr>
        <dsp:cNvPr id="0" name=""/>
        <dsp:cNvSpPr/>
      </dsp:nvSpPr>
      <dsp:spPr>
        <a:xfrm>
          <a:off x="0" y="1294161"/>
          <a:ext cx="72492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9C7A2-A062-564D-8BB1-CED2A229A34F}">
      <dsp:nvSpPr>
        <dsp:cNvPr id="0" name=""/>
        <dsp:cNvSpPr/>
      </dsp:nvSpPr>
      <dsp:spPr>
        <a:xfrm>
          <a:off x="362461" y="998961"/>
          <a:ext cx="507445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802" tIns="0" rIns="1918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Presentation</a:t>
          </a:r>
        </a:p>
      </dsp:txBody>
      <dsp:txXfrm>
        <a:off x="391282" y="1027782"/>
        <a:ext cx="5016816" cy="532758"/>
      </dsp:txXfrm>
    </dsp:sp>
    <dsp:sp modelId="{EAF527D9-F0EA-0344-B572-53465A2EBCFF}">
      <dsp:nvSpPr>
        <dsp:cNvPr id="0" name=""/>
        <dsp:cNvSpPr/>
      </dsp:nvSpPr>
      <dsp:spPr>
        <a:xfrm>
          <a:off x="0" y="2201361"/>
          <a:ext cx="72492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23513-4015-9B4E-80EF-8B5F8E9B5178}">
      <dsp:nvSpPr>
        <dsp:cNvPr id="0" name=""/>
        <dsp:cNvSpPr/>
      </dsp:nvSpPr>
      <dsp:spPr>
        <a:xfrm>
          <a:off x="362461" y="1906161"/>
          <a:ext cx="507445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802" tIns="0" rIns="1918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Reading Comprehension Text A</a:t>
          </a:r>
        </a:p>
      </dsp:txBody>
      <dsp:txXfrm>
        <a:off x="391282" y="1934982"/>
        <a:ext cx="5016816" cy="532758"/>
      </dsp:txXfrm>
    </dsp:sp>
    <dsp:sp modelId="{C1605000-664E-904F-8720-8401CFA8D029}">
      <dsp:nvSpPr>
        <dsp:cNvPr id="0" name=""/>
        <dsp:cNvSpPr/>
      </dsp:nvSpPr>
      <dsp:spPr>
        <a:xfrm>
          <a:off x="0" y="3108561"/>
          <a:ext cx="72492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4674D-E850-244A-AA75-D5FF2B7A7F93}">
      <dsp:nvSpPr>
        <dsp:cNvPr id="0" name=""/>
        <dsp:cNvSpPr/>
      </dsp:nvSpPr>
      <dsp:spPr>
        <a:xfrm>
          <a:off x="362461" y="2813361"/>
          <a:ext cx="507445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802" tIns="0" rIns="1918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Exercises</a:t>
          </a:r>
        </a:p>
      </dsp:txBody>
      <dsp:txXfrm>
        <a:off x="391282" y="2842182"/>
        <a:ext cx="5016816" cy="532758"/>
      </dsp:txXfrm>
    </dsp:sp>
    <dsp:sp modelId="{4E47F80F-4267-FC4A-99CF-17506EF051BB}">
      <dsp:nvSpPr>
        <dsp:cNvPr id="0" name=""/>
        <dsp:cNvSpPr/>
      </dsp:nvSpPr>
      <dsp:spPr>
        <a:xfrm>
          <a:off x="0" y="4015761"/>
          <a:ext cx="72492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86F10-5C3D-894F-BA90-E9744631544B}">
      <dsp:nvSpPr>
        <dsp:cNvPr id="0" name=""/>
        <dsp:cNvSpPr/>
      </dsp:nvSpPr>
      <dsp:spPr>
        <a:xfrm>
          <a:off x="362461" y="3720561"/>
          <a:ext cx="5074458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802" tIns="0" rIns="1918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</a:t>
          </a:r>
        </a:p>
      </dsp:txBody>
      <dsp:txXfrm>
        <a:off x="391282" y="3749382"/>
        <a:ext cx="501681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C3722B9-1C84-4547-8B30-F40D428A5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9ECEA-AD18-4C45-9B70-8EF36FE03B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35442-3CAE-8B41-8CEA-70786DD09298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92AA6-8B07-8143-9D52-2E4BBF126B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3CB85-C608-C440-A082-91BC576BE4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27C8-F789-5245-A5DC-0BBC9C441C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11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re.magoosh.com/questions/849/a/2851349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JINGYA LI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Week 9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FCE4A-BDC4-314F-B12F-A70EA896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 </a:t>
            </a:r>
            <a:r>
              <a:rPr lang="en-US" altLang="zh-CN" dirty="0"/>
              <a:t>Awesome facts about Mathematics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E8C9A-8408-6747-915E-9225AE1C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Mathematician Paul </a:t>
            </a:r>
            <a:r>
              <a:rPr lang="en" altLang="zh-CN" dirty="0" err="1"/>
              <a:t>Erdos</a:t>
            </a:r>
            <a:r>
              <a:rPr lang="en" altLang="zh-CN" dirty="0"/>
              <a:t> could calculate in his head, given a person's age, how many seconds they had lived, when he was just 4 years old.</a:t>
            </a:r>
          </a:p>
          <a:p>
            <a:r>
              <a:rPr lang="en" altLang="zh-CN" dirty="0"/>
              <a:t>The largest prime number ever found is more than 22 million digits long. The largest known prime number 2</a:t>
            </a:r>
            <a:r>
              <a:rPr lang="en" altLang="zh-CN" baseline="30000" dirty="0"/>
              <a:t>74,207,281</a:t>
            </a:r>
            <a:r>
              <a:rPr lang="en" altLang="zh-CN" dirty="0"/>
              <a:t> − 1 is a Mersenne prime.</a:t>
            </a:r>
          </a:p>
          <a:p>
            <a:r>
              <a:rPr lang="en" altLang="zh-CN" dirty="0"/>
              <a:t>Zero is the only number that can't be represented in Roman numerals.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F062C6-1297-EF49-9E0E-E78CEF5F9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60" y="171610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3EFC-6D72-5F4D-BC8D-1FEC72D0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Lead-in discussion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C1A03-62E2-9645-B173-80A06D36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1079480" cy="48952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How do you think mathematicians are contributing to human progress?</a:t>
            </a:r>
          </a:p>
          <a:p>
            <a:pPr lvl="1"/>
            <a:r>
              <a:rPr kumimoji="1" lang="en-US" altLang="zh-CN" sz="2800" dirty="0"/>
              <a:t>Astronomy </a:t>
            </a:r>
          </a:p>
          <a:p>
            <a:pPr lvl="2"/>
            <a:r>
              <a:rPr kumimoji="1" lang="en-US" altLang="zh-CN" sz="2800" dirty="0"/>
              <a:t>The discovery of Neptune</a:t>
            </a:r>
          </a:p>
          <a:p>
            <a:pPr lvl="1"/>
            <a:r>
              <a:rPr kumimoji="1" lang="en-US" altLang="zh-CN" sz="2800" dirty="0"/>
              <a:t>The </a:t>
            </a:r>
            <a:r>
              <a:rPr kumimoji="1" lang="en-US" altLang="zh-CN" sz="2800" dirty="0" err="1"/>
              <a:t>Goldbach</a:t>
            </a:r>
            <a:r>
              <a:rPr kumimoji="1" lang="en-US" altLang="zh-CN" sz="2800" dirty="0"/>
              <a:t> Conjecture</a:t>
            </a:r>
          </a:p>
          <a:p>
            <a:pPr lvl="2"/>
            <a:r>
              <a:rPr lang="en" altLang="zh-CN" sz="2800" dirty="0"/>
              <a:t>one of the oldest unsolved problems in number theory and in all of mathematics</a:t>
            </a:r>
          </a:p>
          <a:p>
            <a:pPr lvl="2"/>
            <a:r>
              <a:rPr lang="en" altLang="zh-CN" sz="2800" dirty="0"/>
              <a:t>Every even integer, greater than 2, can be expressed as the sum of two primes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Do you think mathematics is beautiful? Why or why not?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FE09A-E1B9-CB4B-964F-DEB74AB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Beauty of </a:t>
            </a:r>
            <a:r>
              <a:rPr kumimoji="1" lang="en-US" altLang="zh-CN" dirty="0" err="1"/>
              <a:t>Maths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76A96-F463-C949-9BCE-2B47ACBE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" altLang="zh-CN" dirty="0"/>
              <a:t>The Beauty of Mathematics is that it can be used to form some amazing pictures that are made up only of numbers that read the exact same both directions. </a:t>
            </a:r>
            <a:endParaRPr lang="en" altLang="zh-CN" b="1" dirty="0"/>
          </a:p>
          <a:p>
            <a:pPr marL="0" indent="0" algn="ctr">
              <a:buNone/>
            </a:pPr>
            <a:r>
              <a:rPr lang="en" altLang="zh-CN" b="1" dirty="0"/>
              <a:t>Sequential Inputs of numbers with 8</a:t>
            </a:r>
            <a:br>
              <a:rPr lang="en" altLang="zh-CN" b="1" dirty="0"/>
            </a:br>
            <a:r>
              <a:rPr lang="en" altLang="zh-CN" dirty="0"/>
              <a:t>1 x 8 + 1 = 9</a:t>
            </a:r>
            <a:br>
              <a:rPr lang="en" altLang="zh-CN" dirty="0"/>
            </a:br>
            <a:r>
              <a:rPr lang="en" altLang="zh-CN" dirty="0"/>
              <a:t>12 x 8 + 2 = 98</a:t>
            </a:r>
            <a:br>
              <a:rPr lang="en" altLang="zh-CN" dirty="0"/>
            </a:br>
            <a:r>
              <a:rPr lang="en" altLang="zh-CN" dirty="0"/>
              <a:t>123 x 8 + 3 = 987</a:t>
            </a:r>
            <a:br>
              <a:rPr lang="en" altLang="zh-CN" dirty="0"/>
            </a:br>
            <a:r>
              <a:rPr lang="en" altLang="zh-CN" dirty="0"/>
              <a:t>1234 x 8 + 4 = 9876</a:t>
            </a:r>
            <a:br>
              <a:rPr lang="en" altLang="zh-CN" dirty="0"/>
            </a:br>
            <a:r>
              <a:rPr lang="en" altLang="zh-CN" dirty="0"/>
              <a:t>12345 x 8 + 5 = 98765</a:t>
            </a:r>
            <a:br>
              <a:rPr lang="en" altLang="zh-CN" dirty="0"/>
            </a:br>
            <a:r>
              <a:rPr lang="en" altLang="zh-CN" dirty="0"/>
              <a:t>123456 x 8 + 6 = 987654</a:t>
            </a:r>
            <a:br>
              <a:rPr lang="en" altLang="zh-CN" dirty="0"/>
            </a:br>
            <a:r>
              <a:rPr lang="en" altLang="zh-CN" dirty="0"/>
              <a:t>1234567 x 8 + 7 = 9876543</a:t>
            </a:r>
            <a:br>
              <a:rPr lang="en" altLang="zh-CN" dirty="0"/>
            </a:br>
            <a:r>
              <a:rPr lang="en" altLang="zh-CN" dirty="0"/>
              <a:t>12345678 x 8 + 8 = 98765432</a:t>
            </a:r>
            <a:br>
              <a:rPr lang="en" altLang="zh-CN" dirty="0"/>
            </a:br>
            <a:r>
              <a:rPr lang="en" altLang="zh-CN" dirty="0"/>
              <a:t>123456789 x 8 + 9 = 987654321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7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176E-C1B4-7446-ABDA-121CAB7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Beauty of </a:t>
            </a:r>
            <a:r>
              <a:rPr kumimoji="1" lang="en-US" altLang="zh-CN" dirty="0" err="1"/>
              <a:t>Maths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9E4A2-34FC-5346-9000-B8F10354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8520" cy="4351338"/>
          </a:xfrm>
        </p:spPr>
        <p:txBody>
          <a:bodyPr>
            <a:normAutofit fontScale="92500"/>
          </a:bodyPr>
          <a:lstStyle/>
          <a:p>
            <a:r>
              <a:rPr lang="en" altLang="zh-CN" dirty="0"/>
              <a:t>Step1: Come up with any 2 single digit numerals.</a:t>
            </a:r>
          </a:p>
          <a:p>
            <a:r>
              <a:rPr lang="en" altLang="zh-CN" dirty="0"/>
              <a:t>Step2: Choose from any one of the numbers and multiply it by 2.</a:t>
            </a:r>
          </a:p>
          <a:p>
            <a:r>
              <a:rPr lang="en" altLang="zh-CN" dirty="0"/>
              <a:t>Step3: Add 5 to the solution.</a:t>
            </a:r>
          </a:p>
          <a:p>
            <a:r>
              <a:rPr lang="en" altLang="zh-CN" dirty="0"/>
              <a:t>Step4: Afterwards, multiply it by 5.</a:t>
            </a:r>
          </a:p>
          <a:p>
            <a:r>
              <a:rPr lang="en" altLang="zh-CN" dirty="0"/>
              <a:t>Step5: Add your other single-digit number to the result.</a:t>
            </a:r>
          </a:p>
          <a:p>
            <a:r>
              <a:rPr lang="en" altLang="zh-CN" dirty="0"/>
              <a:t>Step6: Deduce 4 from the solution.</a:t>
            </a:r>
          </a:p>
          <a:p>
            <a:r>
              <a:rPr lang="en" altLang="zh-CN" dirty="0"/>
              <a:t>Step7: Minus another 21 from the result.</a:t>
            </a:r>
            <a:br>
              <a:rPr lang="en" altLang="zh-CN" dirty="0"/>
            </a:br>
            <a:endParaRPr lang="en" altLang="zh-CN" dirty="0"/>
          </a:p>
          <a:p>
            <a:r>
              <a:rPr lang="en" altLang="zh-CN" dirty="0"/>
              <a:t>The Answer will be the two single-digit numbers you have first thought of.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9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3B20E3-A2CD-3A4A-B8E4-7EAFDD2A46E9}"/>
              </a:ext>
            </a:extLst>
          </p:cNvPr>
          <p:cNvSpPr txBox="1"/>
          <p:nvPr/>
        </p:nvSpPr>
        <p:spPr>
          <a:xfrm>
            <a:off x="1055783" y="1187712"/>
            <a:ext cx="1008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/>
              <a:t>Group Presentation</a:t>
            </a:r>
            <a:endParaRPr kumimoji="1" lang="zh-CN" altLang="en-US" sz="6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F61DC6-788A-0146-960F-44DBB306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89" y="2203375"/>
            <a:ext cx="6362140" cy="43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5F365-CB86-B741-8C6C-FBE701265A36}"/>
              </a:ext>
            </a:extLst>
          </p:cNvPr>
          <p:cNvSpPr txBox="1"/>
          <p:nvPr/>
        </p:nvSpPr>
        <p:spPr>
          <a:xfrm>
            <a:off x="1587304" y="2124221"/>
            <a:ext cx="9385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/>
              <a:t>Reading Comprehension</a:t>
            </a:r>
          </a:p>
          <a:p>
            <a:pPr algn="ctr"/>
            <a:r>
              <a:rPr kumimoji="1" lang="en-US" altLang="zh-CN" sz="6000" b="1" dirty="0"/>
              <a:t>Text A</a:t>
            </a:r>
            <a:r>
              <a:rPr kumimoji="1" lang="en-US" altLang="zh-CN" sz="6000" dirty="0"/>
              <a:t> 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7594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9054-8A48-DE4D-90B9-A306635C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terms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0851-03BD-B649-A3DF-39CA364E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73"/>
            <a:ext cx="11186160" cy="48037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Prime </a:t>
            </a:r>
          </a:p>
          <a:p>
            <a:pPr lvl="1"/>
            <a:r>
              <a:rPr kumimoji="1" lang="en-US" altLang="zh-CN" dirty="0"/>
              <a:t>A number that can be divided evenly only by 1, or itself.</a:t>
            </a:r>
          </a:p>
          <a:p>
            <a:pPr lvl="1"/>
            <a:r>
              <a:rPr kumimoji="1" lang="en-US" altLang="zh-CN" dirty="0"/>
              <a:t>It must be a whole number greater than 1</a:t>
            </a:r>
          </a:p>
          <a:p>
            <a:r>
              <a:rPr kumimoji="1" lang="en-US" altLang="zh-CN" dirty="0"/>
              <a:t>String theory</a:t>
            </a:r>
          </a:p>
          <a:p>
            <a:pPr lvl="1"/>
            <a:r>
              <a:rPr kumimoji="1" lang="en-US" altLang="zh-CN" dirty="0"/>
              <a:t>All particles in the universe can be divided into two types: bosons and fermions</a:t>
            </a:r>
          </a:p>
          <a:p>
            <a:pPr lvl="1"/>
            <a:r>
              <a:rPr kumimoji="1" lang="en-US" altLang="zh-CN" dirty="0"/>
              <a:t>It predicts supersymmetry exists between these two particle types.</a:t>
            </a:r>
          </a:p>
          <a:p>
            <a:r>
              <a:rPr kumimoji="1" lang="en-US" altLang="zh-CN" dirty="0"/>
              <a:t>Supersymmetry</a:t>
            </a:r>
          </a:p>
          <a:p>
            <a:pPr lvl="1"/>
            <a:r>
              <a:rPr kumimoji="1" lang="en-US" altLang="zh-CN" dirty="0"/>
              <a:t>Under supersymmetry, a fermion must exist for every boson and a boson for every fermion.</a:t>
            </a:r>
          </a:p>
          <a:p>
            <a:pPr lvl="1"/>
            <a:r>
              <a:rPr kumimoji="1" lang="en-US" altLang="zh-CN" dirty="0"/>
              <a:t>Experiments have not yet detected these extra particles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EA9D-F583-B147-88B6-0A9E4A62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Sirens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85D46-D3F0-E64C-8769-9459FE93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7480" cy="4351338"/>
          </a:xfrm>
        </p:spPr>
        <p:txBody>
          <a:bodyPr/>
          <a:lstStyle/>
          <a:p>
            <a:r>
              <a:rPr kumimoji="1" lang="en-US" altLang="zh-CN" dirty="0"/>
              <a:t>Beautiful but dangerous creatures that lured the sailors with their beautiful voices to their doom, causing the ships to crash on the reefs near their island.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371AAA-9E14-954D-A8DE-C167701C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1825625"/>
            <a:ext cx="3855719" cy="38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B4213-FFB4-5748-B762-7B377C82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Theme of Text 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B2C20-0F9D-0C4E-8D0E-1AF86C6C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 is </a:t>
            </a:r>
            <a:r>
              <a:rPr kumimoji="1" lang="en-US" altLang="zh-CN" dirty="0">
                <a:solidFill>
                  <a:srgbClr val="FF0000"/>
                </a:solidFill>
              </a:rPr>
              <a:t>beauty</a:t>
            </a:r>
            <a:r>
              <a:rPr kumimoji="1" lang="en-US" altLang="zh-CN" dirty="0"/>
              <a:t> in mathematics in addition to its utility.</a:t>
            </a:r>
          </a:p>
          <a:p>
            <a:r>
              <a:rPr kumimoji="1" lang="en-US" altLang="zh-CN" dirty="0"/>
              <a:t>The beauty and elegance of mathematics is corroborated by famous mathematicians and scientists.</a:t>
            </a:r>
          </a:p>
          <a:p>
            <a:r>
              <a:rPr kumimoji="1" lang="en-US" altLang="zh-CN" dirty="0"/>
              <a:t>However, the author also </a:t>
            </a:r>
            <a:r>
              <a:rPr kumimoji="1" lang="en-US" altLang="zh-CN" dirty="0">
                <a:solidFill>
                  <a:srgbClr val="FF0000"/>
                </a:solidFill>
              </a:rPr>
              <a:t>cautions</a:t>
            </a:r>
            <a:r>
              <a:rPr kumimoji="1" lang="en-US" altLang="zh-CN" dirty="0"/>
              <a:t> that beauty may be a fallible guide in seeking truth.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3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84104-049A-4446-B152-57174F8C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Organization of Text 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FE1D9-CD75-4940-BB9A-253F2CF3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879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Section 1: Paras. 1-4</a:t>
            </a:r>
          </a:p>
          <a:p>
            <a:r>
              <a:rPr kumimoji="1" lang="en-US" altLang="zh-CN" dirty="0"/>
              <a:t>There is </a:t>
            </a:r>
            <a:r>
              <a:rPr kumimoji="1" lang="en-US" altLang="zh-CN" dirty="0">
                <a:solidFill>
                  <a:srgbClr val="FF0000"/>
                </a:solidFill>
              </a:rPr>
              <a:t>beauty in mathematics</a:t>
            </a:r>
            <a:r>
              <a:rPr kumimoji="1" lang="en-US" altLang="zh-CN" dirty="0"/>
              <a:t>, and mathematicians perceive a beautiful formula with emotional responses.</a:t>
            </a:r>
          </a:p>
          <a:p>
            <a:pPr marL="0" indent="0">
              <a:buNone/>
            </a:pPr>
            <a:r>
              <a:rPr kumimoji="1" lang="en-US" altLang="zh-CN" dirty="0"/>
              <a:t>Section 2: Paras. 5-14</a:t>
            </a:r>
          </a:p>
          <a:p>
            <a:r>
              <a:rPr kumimoji="1" lang="en-US" altLang="zh-CN" dirty="0"/>
              <a:t>Ample </a:t>
            </a:r>
            <a:r>
              <a:rPr kumimoji="1" lang="en-US" altLang="zh-CN" dirty="0">
                <a:solidFill>
                  <a:srgbClr val="FF0000"/>
                </a:solidFill>
              </a:rPr>
              <a:t>evidence</a:t>
            </a:r>
            <a:r>
              <a:rPr kumimoji="1" lang="en-US" altLang="zh-CN" dirty="0"/>
              <a:t> and research have proved the beauty of mathematics.</a:t>
            </a:r>
          </a:p>
          <a:p>
            <a:pPr marL="0" indent="0">
              <a:buNone/>
            </a:pPr>
            <a:r>
              <a:rPr kumimoji="1" lang="en-US" altLang="zh-CN" dirty="0"/>
              <a:t>Section 3: Paras. 15-18</a:t>
            </a:r>
          </a:p>
          <a:p>
            <a:r>
              <a:rPr kumimoji="1" lang="en-US" altLang="zh-CN" dirty="0"/>
              <a:t>Beauty may lead to truth, but </a:t>
            </a:r>
            <a:r>
              <a:rPr kumimoji="1" lang="en-US" altLang="zh-CN" dirty="0">
                <a:solidFill>
                  <a:srgbClr val="FF0000"/>
                </a:solidFill>
              </a:rPr>
              <a:t>caution</a:t>
            </a:r>
            <a:r>
              <a:rPr kumimoji="1" lang="en-US" altLang="zh-CN" dirty="0"/>
              <a:t> must be exercised to guard against fallacy.</a:t>
            </a:r>
          </a:p>
          <a:p>
            <a:pPr marL="0" indent="0">
              <a:buNone/>
            </a:pPr>
            <a:r>
              <a:rPr kumimoji="1" lang="en-US" altLang="zh-CN" dirty="0"/>
              <a:t>Section 4: Paras. 19-20</a:t>
            </a:r>
          </a:p>
          <a:p>
            <a:r>
              <a:rPr kumimoji="1" lang="en-US" altLang="zh-CN" dirty="0"/>
              <a:t>The concept of beauty is </a:t>
            </a:r>
            <a:r>
              <a:rPr kumimoji="1" lang="en-US" altLang="zh-CN" dirty="0">
                <a:solidFill>
                  <a:srgbClr val="FF0000"/>
                </a:solidFill>
              </a:rPr>
              <a:t>not in conflict </a:t>
            </a:r>
            <a:r>
              <a:rPr kumimoji="1" lang="en-US" altLang="zh-CN" dirty="0"/>
              <a:t>with the meaning and power of </a:t>
            </a:r>
            <a:r>
              <a:rPr kumimoji="1" lang="en-US" altLang="zh-CN" dirty="0" err="1"/>
              <a:t>maths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93BB-5C0F-6142-A7A8-E7FF3656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3E99CA-88BB-AD41-B5DE-249E5D563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939573"/>
              </p:ext>
            </p:extLst>
          </p:nvPr>
        </p:nvGraphicFramePr>
        <p:xfrm>
          <a:off x="1145626" y="1881352"/>
          <a:ext cx="7249227" cy="461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4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en-US" altLang="zh-CN" dirty="0" err="1"/>
              <a:t>Maths</a:t>
            </a:r>
            <a:r>
              <a:rPr kumimoji="1" lang="en-US" altLang="zh-CN" dirty="0"/>
              <a:t> becomes beautiful through the power and elegance of its </a:t>
            </a:r>
            <a:r>
              <a:rPr kumimoji="1" lang="en-US" altLang="zh-CN" b="1" dirty="0">
                <a:solidFill>
                  <a:srgbClr val="7030A0"/>
                </a:solidFill>
              </a:rPr>
              <a:t>arguments and formulae</a:t>
            </a:r>
            <a:r>
              <a:rPr kumimoji="1" lang="en-US" altLang="zh-CN" dirty="0"/>
              <a:t>; through the </a:t>
            </a:r>
            <a:r>
              <a:rPr kumimoji="1" lang="en-US" altLang="zh-CN" b="1" dirty="0">
                <a:solidFill>
                  <a:srgbClr val="FF0000"/>
                </a:solidFill>
              </a:rPr>
              <a:t>bridges</a:t>
            </a:r>
            <a:r>
              <a:rPr kumimoji="1" lang="en-US" altLang="zh-CN" dirty="0"/>
              <a:t> it builds between previously </a:t>
            </a:r>
            <a:r>
              <a:rPr kumimoji="1" lang="en-US" altLang="zh-CN" b="1" dirty="0">
                <a:solidFill>
                  <a:srgbClr val="0432FF"/>
                </a:solidFill>
              </a:rPr>
              <a:t>unconnected worlds</a:t>
            </a:r>
            <a:r>
              <a:rPr kumimoji="1" lang="en-US" altLang="zh-CN" dirty="0"/>
              <a:t>. (Para. 2)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数学之美，在于其</a:t>
            </a:r>
            <a:r>
              <a:rPr kumimoji="1" lang="zh-CN" altLang="en-US" b="1">
                <a:solidFill>
                  <a:srgbClr val="7030A0"/>
                </a:solidFill>
              </a:rPr>
              <a:t>论证和公式</a:t>
            </a:r>
            <a:r>
              <a:rPr kumimoji="1" lang="zh-CN" altLang="en-US"/>
              <a:t>的</a:t>
            </a:r>
            <a:r>
              <a:rPr kumimoji="1" lang="zh-CN" altLang="en-US" dirty="0"/>
              <a:t>力量和优雅，在于它</a:t>
            </a:r>
            <a:r>
              <a:rPr kumimoji="1" lang="zh-CN" altLang="en-US" b="1" dirty="0">
                <a:solidFill>
                  <a:srgbClr val="FF0000"/>
                </a:solidFill>
              </a:rPr>
              <a:t>贯通了</a:t>
            </a:r>
            <a:r>
              <a:rPr kumimoji="1" lang="zh-CN" altLang="en-US" dirty="0"/>
              <a:t>原本</a:t>
            </a:r>
            <a:r>
              <a:rPr kumimoji="1" lang="zh-CN" altLang="en-US" b="1" dirty="0">
                <a:solidFill>
                  <a:srgbClr val="0432FF"/>
                </a:solidFill>
              </a:rPr>
              <a:t>不相干的世界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20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those who learn </a:t>
            </a:r>
            <a:r>
              <a:rPr kumimoji="1" lang="en-US" altLang="zh-CN" b="1" dirty="0">
                <a:solidFill>
                  <a:srgbClr val="7030A0"/>
                </a:solidFill>
              </a:rPr>
              <a:t>the language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maths</a:t>
            </a:r>
            <a:r>
              <a:rPr kumimoji="1" lang="en-US" altLang="zh-CN" dirty="0"/>
              <a:t> has the same </a:t>
            </a:r>
            <a:r>
              <a:rPr kumimoji="1" lang="en-US" altLang="zh-CN" b="1" dirty="0">
                <a:solidFill>
                  <a:srgbClr val="FF0000"/>
                </a:solidFill>
              </a:rPr>
              <a:t>capacity</a:t>
            </a:r>
            <a:r>
              <a:rPr kumimoji="1" lang="en-US" altLang="zh-CN" dirty="0"/>
              <a:t> for beauty as art, music, </a:t>
            </a:r>
            <a:r>
              <a:rPr kumimoji="1" lang="en-US" altLang="zh-CN" b="1" dirty="0">
                <a:solidFill>
                  <a:srgbClr val="0432FF"/>
                </a:solidFill>
              </a:rPr>
              <a:t>a full blanket of </a:t>
            </a:r>
            <a:r>
              <a:rPr kumimoji="1" lang="en-US" altLang="zh-CN" dirty="0"/>
              <a:t>stars on the darkest night. (Para. 2)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对于学习</a:t>
            </a:r>
            <a:r>
              <a:rPr kumimoji="1" lang="zh-CN" altLang="en-US" b="1" dirty="0">
                <a:solidFill>
                  <a:srgbClr val="7030A0"/>
                </a:solidFill>
              </a:rPr>
              <a:t>数学这门语言</a:t>
            </a:r>
            <a:r>
              <a:rPr kumimoji="1" lang="zh-CN" altLang="en-US" dirty="0"/>
              <a:t>的人而言，数学和艺术、音乐以及漆黑夜空中的</a:t>
            </a:r>
            <a:r>
              <a:rPr kumimoji="1" lang="zh-CN" altLang="en-US" b="1" dirty="0">
                <a:solidFill>
                  <a:srgbClr val="0432FF"/>
                </a:solidFill>
              </a:rPr>
              <a:t>满天星斗</a:t>
            </a:r>
            <a:r>
              <a:rPr kumimoji="1" lang="zh-CN" altLang="en-US" dirty="0"/>
              <a:t>一样，</a:t>
            </a:r>
            <a:r>
              <a:rPr kumimoji="1" lang="zh-CN" altLang="en-US" b="1" dirty="0">
                <a:solidFill>
                  <a:srgbClr val="FF0000"/>
                </a:solidFill>
              </a:rPr>
              <a:t>可以</a:t>
            </a:r>
            <a:r>
              <a:rPr kumimoji="1" lang="zh-CN" altLang="en-US" dirty="0"/>
              <a:t>美轮美奂。</a:t>
            </a:r>
          </a:p>
        </p:txBody>
      </p:sp>
    </p:spTree>
    <p:extLst>
      <p:ext uri="{BB962C8B-B14F-4D97-AF65-F5344CB8AC3E}">
        <p14:creationId xmlns:p14="http://schemas.microsoft.com/office/powerpoint/2010/main" val="24753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3. Brain scans of mathematicians show that </a:t>
            </a:r>
            <a:r>
              <a:rPr kumimoji="1" lang="en-US" altLang="zh-CN" b="1" dirty="0">
                <a:solidFill>
                  <a:srgbClr val="FF0000"/>
                </a:solidFill>
              </a:rPr>
              <a:t>gazing at formulae </a:t>
            </a:r>
            <a:r>
              <a:rPr kumimoji="1" lang="en-US" altLang="zh-CN" dirty="0"/>
              <a:t>considered beautiful by the beholder </a:t>
            </a:r>
            <a:r>
              <a:rPr kumimoji="1" lang="en-US" altLang="zh-CN" b="1" dirty="0">
                <a:solidFill>
                  <a:srgbClr val="FF0000"/>
                </a:solidFill>
              </a:rPr>
              <a:t>elicits activity </a:t>
            </a:r>
            <a:r>
              <a:rPr kumimoji="1" lang="en-US" altLang="zh-CN" dirty="0"/>
              <a:t>in </a:t>
            </a:r>
            <a:r>
              <a:rPr kumimoji="1" lang="en-US" altLang="zh-CN" b="1" dirty="0">
                <a:solidFill>
                  <a:srgbClr val="7030A0"/>
                </a:solidFill>
              </a:rPr>
              <a:t>the same </a:t>
            </a:r>
            <a:r>
              <a:rPr kumimoji="1" lang="en-US" altLang="zh-CN" dirty="0"/>
              <a:t>emotional region </a:t>
            </a:r>
            <a:r>
              <a:rPr kumimoji="1" lang="en-US" altLang="zh-CN" b="1" dirty="0">
                <a:solidFill>
                  <a:srgbClr val="7030A0"/>
                </a:solidFill>
              </a:rPr>
              <a:t>as</a:t>
            </a:r>
            <a:r>
              <a:rPr kumimoji="1" lang="en-US" altLang="zh-CN" dirty="0"/>
              <a:t> great art and music.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对数学家的大脑扫描显示，</a:t>
            </a:r>
            <a:r>
              <a:rPr kumimoji="1" lang="zh-CN" altLang="en-US" b="1" dirty="0">
                <a:solidFill>
                  <a:srgbClr val="FF0000"/>
                </a:solidFill>
              </a:rPr>
              <a:t>当它们凝视</a:t>
            </a:r>
            <a:r>
              <a:rPr kumimoji="1" lang="zh-CN" altLang="en-US" dirty="0"/>
              <a:t>其认为美丽的</a:t>
            </a:r>
            <a:r>
              <a:rPr kumimoji="1" lang="zh-CN" altLang="en-US" b="1" dirty="0">
                <a:solidFill>
                  <a:srgbClr val="FF0000"/>
                </a:solidFill>
              </a:rPr>
              <a:t>公式时</a:t>
            </a:r>
            <a:r>
              <a:rPr kumimoji="1" lang="zh-CN" altLang="en-US" dirty="0"/>
              <a:t>，所</a:t>
            </a:r>
            <a:r>
              <a:rPr kumimoji="1" lang="zh-CN" altLang="en-US" b="1" dirty="0">
                <a:solidFill>
                  <a:srgbClr val="FF0000"/>
                </a:solidFill>
              </a:rPr>
              <a:t>激发</a:t>
            </a:r>
            <a:r>
              <a:rPr kumimoji="1" lang="zh-CN" altLang="en-US" dirty="0"/>
              <a:t>的大脑情感区域，</a:t>
            </a:r>
            <a:r>
              <a:rPr kumimoji="1" lang="zh-CN" altLang="en-US" b="1" dirty="0">
                <a:solidFill>
                  <a:srgbClr val="7030A0"/>
                </a:solidFill>
              </a:rPr>
              <a:t>与</a:t>
            </a:r>
            <a:r>
              <a:rPr kumimoji="1" lang="zh-CN" altLang="en-US" dirty="0"/>
              <a:t>欣赏伟大的艺术和音乐时激发的区域</a:t>
            </a:r>
            <a:r>
              <a:rPr kumimoji="1" lang="zh-CN" altLang="en-US" b="1" dirty="0">
                <a:solidFill>
                  <a:srgbClr val="7030A0"/>
                </a:solidFill>
              </a:rPr>
              <a:t>相同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79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The power of an equation </a:t>
            </a:r>
            <a:r>
              <a:rPr kumimoji="1" lang="en-US" altLang="zh-CN" dirty="0"/>
              <a:t>to connect what seem like completely unrelated realms of mathematics </a:t>
            </a:r>
            <a:r>
              <a:rPr kumimoji="1" lang="en-US" altLang="zh-CN" b="1" dirty="0">
                <a:solidFill>
                  <a:srgbClr val="FF0000"/>
                </a:solidFill>
              </a:rPr>
              <a:t>comes up often</a:t>
            </a:r>
            <a:r>
              <a:rPr kumimoji="1" lang="en-US" altLang="zh-CN" dirty="0"/>
              <a:t>. (Para. 8)</a:t>
            </a:r>
          </a:p>
          <a:p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一个等式常常具有</a:t>
            </a:r>
            <a:r>
              <a:rPr kumimoji="1" lang="zh-CN" altLang="en-US" dirty="0"/>
              <a:t>将看似完全无关的数学领域联系起来的</a:t>
            </a:r>
            <a:r>
              <a:rPr kumimoji="1" lang="zh-CN" altLang="en-US" b="1" dirty="0">
                <a:solidFill>
                  <a:srgbClr val="FF0000"/>
                </a:solidFill>
              </a:rPr>
              <a:t>力量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864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than 2,000 years ago, the ancient Greek mathematician, Euclid, solved a numerical puzzle </a:t>
            </a:r>
            <a:r>
              <a:rPr kumimoji="1" lang="en-US" altLang="zh-CN" b="1" dirty="0">
                <a:solidFill>
                  <a:srgbClr val="FF0000"/>
                </a:solidFill>
              </a:rPr>
              <a:t>so beautifully that</a:t>
            </a:r>
            <a:r>
              <a:rPr kumimoji="1" lang="en-US" altLang="zh-CN" dirty="0"/>
              <a:t> it still makes Neale smile every time it comes to mind. (Para. 10)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2000</a:t>
            </a:r>
            <a:r>
              <a:rPr kumimoji="1" lang="zh-CN" altLang="en-US" dirty="0"/>
              <a:t>多年前，古希腊数学家欧几里德</a:t>
            </a:r>
            <a:r>
              <a:rPr kumimoji="1" lang="zh-CN" altLang="en-US" b="1" dirty="0">
                <a:solidFill>
                  <a:srgbClr val="FF0000"/>
                </a:solidFill>
              </a:rPr>
              <a:t>完美</a:t>
            </a:r>
            <a:r>
              <a:rPr kumimoji="1" lang="zh-CN" altLang="en-US" dirty="0"/>
              <a:t>的解决了一个数学难题，尼尔每念及此便会欣然而笑。</a:t>
            </a:r>
          </a:p>
        </p:txBody>
      </p:sp>
    </p:spTree>
    <p:extLst>
      <p:ext uri="{BB962C8B-B14F-4D97-AF65-F5344CB8AC3E}">
        <p14:creationId xmlns:p14="http://schemas.microsoft.com/office/powerpoint/2010/main" val="40992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With a grasp of </a:t>
            </a:r>
            <a:r>
              <a:rPr kumimoji="1" lang="en-US" altLang="zh-CN" dirty="0"/>
              <a:t>the formulae, we can understand blood flow in the body, make boats </a:t>
            </a:r>
            <a:r>
              <a:rPr kumimoji="1" lang="en-US" altLang="zh-CN" b="1" dirty="0">
                <a:solidFill>
                  <a:srgbClr val="7030A0"/>
                </a:solidFill>
              </a:rPr>
              <a:t>glide through the water </a:t>
            </a:r>
            <a:r>
              <a:rPr kumimoji="1" lang="en-US" altLang="zh-CN" dirty="0"/>
              <a:t>and build awesome chocolate </a:t>
            </a:r>
            <a:r>
              <a:rPr kumimoji="1" lang="en-US" altLang="zh-CN" dirty="0" err="1"/>
              <a:t>enrobers</a:t>
            </a:r>
            <a:r>
              <a:rPr kumimoji="1" lang="en-US" altLang="zh-CN" dirty="0"/>
              <a:t>. (Para. 14)</a:t>
            </a:r>
          </a:p>
          <a:p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掌握了</a:t>
            </a:r>
            <a:r>
              <a:rPr kumimoji="1" lang="zh-CN" altLang="en-US" dirty="0"/>
              <a:t>这些公式，我们便能理解血液如何在我们的体内流动，建造</a:t>
            </a:r>
            <a:r>
              <a:rPr kumimoji="1" lang="zh-CN" altLang="en-US" b="1" dirty="0">
                <a:solidFill>
                  <a:srgbClr val="7030A0"/>
                </a:solidFill>
              </a:rPr>
              <a:t>漂在水中</a:t>
            </a:r>
            <a:r>
              <a:rPr kumimoji="1" lang="zh-CN" altLang="en-US" dirty="0"/>
              <a:t>的船只，以及发明制作美味的巧克力的浸挂糖衣机。</a:t>
            </a:r>
          </a:p>
        </p:txBody>
      </p:sp>
    </p:spTree>
    <p:extLst>
      <p:ext uri="{BB962C8B-B14F-4D97-AF65-F5344CB8AC3E}">
        <p14:creationId xmlns:p14="http://schemas.microsoft.com/office/powerpoint/2010/main" val="40138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5ADD-9AD5-DD4B-94B1-458274F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sentences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7441-3C97-5A44-99F1-63F7BD32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Shocking </a:t>
            </a:r>
            <a:r>
              <a:rPr kumimoji="1" lang="en-US" altLang="zh-CN" b="1" dirty="0">
                <a:solidFill>
                  <a:srgbClr val="FF0000"/>
                </a:solidFill>
              </a:rPr>
              <a:t>at first pass</a:t>
            </a:r>
            <a:r>
              <a:rPr kumimoji="1" lang="en-US" altLang="zh-CN" dirty="0"/>
              <a:t>, Dirac captured what is now a </a:t>
            </a:r>
            <a:r>
              <a:rPr kumimoji="1" lang="en-US" altLang="zh-CN" b="1" dirty="0">
                <a:solidFill>
                  <a:srgbClr val="7030A0"/>
                </a:solidFill>
              </a:rPr>
              <a:t>common sentiment</a:t>
            </a:r>
            <a:r>
              <a:rPr kumimoji="1" lang="en-US" altLang="zh-CN" dirty="0"/>
              <a:t>: when a beautiful equation seems </a:t>
            </a:r>
            <a:r>
              <a:rPr kumimoji="1" lang="en-US" altLang="zh-CN" b="1" dirty="0">
                <a:solidFill>
                  <a:srgbClr val="0432FF"/>
                </a:solidFill>
              </a:rPr>
              <a:t>at odds </a:t>
            </a:r>
            <a:r>
              <a:rPr kumimoji="1" lang="en-US" altLang="zh-CN" dirty="0"/>
              <a:t>with nature, the fault may lie not with the </a:t>
            </a:r>
            <a:r>
              <a:rPr kumimoji="1" lang="en-US" altLang="zh-CN" dirty="0" err="1"/>
              <a:t>maths</a:t>
            </a:r>
            <a:r>
              <a:rPr kumimoji="1" lang="en-US" altLang="zh-CN" dirty="0"/>
              <a:t>, but in applying it to the wrong aspect of nature. (Para. 15)</a:t>
            </a:r>
          </a:p>
          <a:p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乍一看</a:t>
            </a:r>
            <a:r>
              <a:rPr kumimoji="1" lang="zh-CN" altLang="en-US" dirty="0"/>
              <a:t>让人惊奇，但狄拉克捕捉到了一种</a:t>
            </a:r>
            <a:r>
              <a:rPr kumimoji="1" lang="zh-CN" altLang="en-US" b="1" dirty="0">
                <a:solidFill>
                  <a:srgbClr val="7030A0"/>
                </a:solidFill>
              </a:rPr>
              <a:t>普遍的看法</a:t>
            </a:r>
            <a:r>
              <a:rPr kumimoji="1" lang="zh-CN" altLang="en-US" dirty="0"/>
              <a:t>：当一人美丽的方程式看似</a:t>
            </a:r>
            <a:r>
              <a:rPr kumimoji="1" lang="zh-CN" altLang="en-US" b="1" dirty="0">
                <a:solidFill>
                  <a:srgbClr val="0432FF"/>
                </a:solidFill>
              </a:rPr>
              <a:t>有悖</a:t>
            </a:r>
            <a:r>
              <a:rPr kumimoji="1" lang="zh-CN" altLang="en-US" dirty="0"/>
              <a:t>自然规律时，错误可能不在数学本身，而在于将其用错了领域。</a:t>
            </a:r>
          </a:p>
        </p:txBody>
      </p:sp>
    </p:spTree>
    <p:extLst>
      <p:ext uri="{BB962C8B-B14F-4D97-AF65-F5344CB8AC3E}">
        <p14:creationId xmlns:p14="http://schemas.microsoft.com/office/powerpoint/2010/main" val="35059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4A55C-84C8-E548-978E-E4DD7B6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79840-A218-9E48-B152-18CC761A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compelling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underlying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fallible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elicit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multidimensional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gave rise to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diverse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indivisibility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C41-400F-2F48-944A-FEC1226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 Math Exercises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6367A-6235-BA49-AD36-82980BB1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66724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altLang="zh-CN" b="1" dirty="0"/>
              <a:t>Question</a:t>
            </a:r>
            <a:r>
              <a:rPr lang="en" altLang="zh-CN" b="1" dirty="0"/>
              <a:t> 1</a:t>
            </a:r>
          </a:p>
          <a:p>
            <a:pPr fontAlgn="base"/>
            <a:r>
              <a:rPr lang="en" altLang="zh-CN" b="1" dirty="0"/>
              <a:t>Difficulty</a:t>
            </a:r>
            <a:r>
              <a:rPr lang="en" altLang="zh-CN" dirty="0"/>
              <a:t>: Easy</a:t>
            </a:r>
          </a:p>
          <a:p>
            <a:pPr fontAlgn="base"/>
            <a:r>
              <a:rPr lang="en" altLang="zh-CN" dirty="0"/>
              <a:t>The price of a pair of sneakers was $80 for the last six months of last year. On January first, the price increased 20%. After the price increase, an employee bought these sneakers with a 10% employee discount. What price did the employee pay?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$70.40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$82.00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$83.33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$86.40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$88.00</a:t>
            </a:r>
          </a:p>
          <a:p>
            <a:pPr marL="0" indent="0" fontAlgn="base">
              <a:buNone/>
            </a:pPr>
            <a:br>
              <a:rPr lang="en-US" altLang="zh-CN" dirty="0"/>
            </a:br>
            <a:r>
              <a:rPr lang="en-US" altLang="zh-CN" dirty="0"/>
              <a:t>Answer: $86.40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8AE1-A104-7745-A5D0-87B4BF73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 Math Exercises</a:t>
            </a:r>
            <a:endParaRPr kumimoji="1"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7089A7-6FF4-714D-A086-C5FAC103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324" y="3032154"/>
            <a:ext cx="802576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       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The quantity in Column A is greater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The quantity in Column B is greate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The two quantities are equal 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The relationship cannot be determined from the information given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RE Math Practice Questions - Quantitative Comparison Question 2">
            <a:extLst>
              <a:ext uri="{FF2B5EF4-FFF2-40B4-BE49-F238E27FC236}">
                <a16:creationId xmlns:a16="http://schemas.microsoft.com/office/drawing/2014/main" id="{F69409C8-D50B-3E4E-BF12-D641ED82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8" y="1813891"/>
            <a:ext cx="4932846" cy="323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1440AA1-4C6A-2349-B6CA-226540AF9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083078"/>
              </p:ext>
            </p:extLst>
          </p:nvPr>
        </p:nvGraphicFramePr>
        <p:xfrm>
          <a:off x="5609244" y="2308557"/>
          <a:ext cx="5531196" cy="914400"/>
        </p:xfrm>
        <a:graphic>
          <a:graphicData uri="http://schemas.openxmlformats.org/drawingml/2006/table">
            <a:tbl>
              <a:tblPr/>
              <a:tblGrid>
                <a:gridCol w="2765598">
                  <a:extLst>
                    <a:ext uri="{9D8B030D-6E8A-4147-A177-3AD203B41FA5}">
                      <a16:colId xmlns:a16="http://schemas.microsoft.com/office/drawing/2014/main" val="1081867780"/>
                    </a:ext>
                  </a:extLst>
                </a:gridCol>
                <a:gridCol w="2765598">
                  <a:extLst>
                    <a:ext uri="{9D8B030D-6E8A-4147-A177-3AD203B41FA5}">
                      <a16:colId xmlns:a16="http://schemas.microsoft.com/office/drawing/2014/main" val="133590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Column A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Column B</a:t>
                      </a:r>
                    </a:p>
                  </a:txBody>
                  <a:tcPr>
                    <a:lnL w="9525" cap="flat" cmpd="sng" algn="ctr">
                      <a:solidFill>
                        <a:srgbClr val="EEEEE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0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Length of arc </a:t>
                      </a:r>
                      <a:r>
                        <a:rPr lang="en-US" sz="2400" i="1">
                          <a:effectLst/>
                        </a:rPr>
                        <a:t>ABC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EEEEE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effectLst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EEEEE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379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BE44581-4ED3-B345-913A-1C53494049B4}"/>
              </a:ext>
            </a:extLst>
          </p:cNvPr>
          <p:cNvSpPr txBox="1"/>
          <p:nvPr/>
        </p:nvSpPr>
        <p:spPr>
          <a:xfrm>
            <a:off x="457200" y="5455956"/>
            <a:ext cx="743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dirty="0"/>
              <a:t>Question 2:</a:t>
            </a:r>
          </a:p>
          <a:p>
            <a:r>
              <a:rPr lang="en" altLang="zh-CN" sz="2400" b="1" dirty="0"/>
              <a:t>Difficulty</a:t>
            </a:r>
            <a:r>
              <a:rPr lang="en" altLang="zh-CN" sz="2400" dirty="0"/>
              <a:t>: Medium</a:t>
            </a:r>
            <a:br>
              <a:rPr lang="en" altLang="zh-CN" sz="2400" dirty="0"/>
            </a:br>
            <a:r>
              <a:rPr lang="en" altLang="zh-CN" sz="2400" dirty="0"/>
              <a:t>Answer: The quantity in Column A is greater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11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961A-9E69-3F42-A413-6F3EC223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Unit 3 Quiz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09AA-5D01-B34F-BEC3-3844C111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These results remained consistent after adjusting for ______ factors and controlling for other potential sources of bias. 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The benefits of this tiny, ______ little innovation were immediate, apparent, and good for my productivity.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Human population is probably a bubble and it might burst, as I ______ in my latest science fiction.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This week we also looked at several ______ inventions that find incredible new uses for everyday items.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 your articles you ______ us to consider reality rather than Utopian notions of community.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1BE176-5057-FB42-B05F-1F32FB1B2674}"/>
              </a:ext>
            </a:extLst>
          </p:cNvPr>
          <p:cNvSpPr/>
          <p:nvPr/>
        </p:nvSpPr>
        <p:spPr>
          <a:xfrm>
            <a:off x="3907971" y="579071"/>
            <a:ext cx="677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ctr">
              <a:spcAft>
                <a:spcPts val="0"/>
              </a:spcAft>
            </a:pP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postulate    admonish	  ingenious</a:t>
            </a:r>
            <a:r>
              <a:rPr lang="zh-CN" altLang="en-US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mundane</a:t>
            </a:r>
            <a:r>
              <a:rPr lang="zh-CN" altLang="en-US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confounding</a:t>
            </a:r>
            <a:endParaRPr lang="zh-CN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24E6A-7AE8-0845-927C-282823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 Math Exercises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08D05-5CE7-EE43-BC88-DA35219A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" altLang="zh-CN" b="1" dirty="0"/>
              <a:t>Question 3</a:t>
            </a:r>
          </a:p>
          <a:p>
            <a:pPr fontAlgn="base"/>
            <a:r>
              <a:rPr lang="en" altLang="zh-CN" b="1" dirty="0"/>
              <a:t>Difficulty:</a:t>
            </a:r>
            <a:r>
              <a:rPr lang="en" altLang="zh-CN" dirty="0"/>
              <a:t> Hard</a:t>
            </a:r>
          </a:p>
          <a:p>
            <a:pPr fontAlgn="base"/>
            <a:r>
              <a:rPr lang="en" altLang="zh-CN" dirty="0"/>
              <a:t>A popular website requires users to create a password consisting of digits only. If no digit may be repeated and each password must be at least 9 digits long, how many passwords are possible?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9! + 10! 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2 × 10! 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9! × 10! 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19! 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" altLang="zh-CN" dirty="0"/>
              <a:t>20!</a:t>
            </a:r>
          </a:p>
          <a:p>
            <a:pPr fontAlgn="base"/>
            <a:r>
              <a:rPr lang="en-US" altLang="zh-CN" dirty="0"/>
              <a:t>Answer: 2 × 10!</a:t>
            </a:r>
          </a:p>
          <a:p>
            <a:pPr fontAlgn="base"/>
            <a:r>
              <a:rPr lang="en-US" altLang="zh-CN" dirty="0">
                <a:hlinkClick r:id="rId2"/>
              </a:rPr>
              <a:t>https://gre.magoosh.com/questions/849/a/285134917</a:t>
            </a:r>
            <a:r>
              <a:rPr lang="en-US" altLang="zh-CN" dirty="0"/>
              <a:t>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8286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19F11-A74A-854F-8BF3-4B8E0992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Fact or opinion?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27F64-9EE4-374C-9440-B6F88BF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Starfish come in many colors and usually have five arms, or rays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In spite of their name, starfish are not really fish at all, since they are invertebrates and do not have backbones.</a:t>
            </a:r>
            <a:endParaRPr lang="zh-CN" altLang="zh-CN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/>
              <a:t>Internet access and the ability to make good use of it is practically a must for success in the modern world.</a:t>
            </a:r>
            <a:endParaRPr lang="zh-CN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Perhaps the greatest change the world has seen in modern times has been the rise of the internet.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60F92-65C4-1741-8D05-39ED006718E9}"/>
              </a:ext>
            </a:extLst>
          </p:cNvPr>
          <p:cNvSpPr txBox="1"/>
          <p:nvPr/>
        </p:nvSpPr>
        <p:spPr>
          <a:xfrm>
            <a:off x="2301240" y="2179320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F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E072B1-C3CD-F54D-9273-3EAA21DFC495}"/>
              </a:ext>
            </a:extLst>
          </p:cNvPr>
          <p:cNvSpPr txBox="1"/>
          <p:nvPr/>
        </p:nvSpPr>
        <p:spPr>
          <a:xfrm>
            <a:off x="9479280" y="3048000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F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2FB7F4-45BE-0849-972E-AEF4C14FE944}"/>
              </a:ext>
            </a:extLst>
          </p:cNvPr>
          <p:cNvSpPr txBox="1"/>
          <p:nvPr/>
        </p:nvSpPr>
        <p:spPr>
          <a:xfrm>
            <a:off x="9479280" y="4001294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O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0021EB-D7BE-434D-957C-C1F67CC63D7A}"/>
              </a:ext>
            </a:extLst>
          </p:cNvPr>
          <p:cNvSpPr txBox="1"/>
          <p:nvPr/>
        </p:nvSpPr>
        <p:spPr>
          <a:xfrm>
            <a:off x="7513320" y="4854734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O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A9C98-DFE5-654B-A990-A3B9DFD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Fact or opinion?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FC31D-387E-3D44-8D52-2C5B8075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5"/>
            </a:pPr>
            <a:r>
              <a:rPr lang="en-US" altLang="zh-CN" dirty="0"/>
              <a:t>Rocky formerly led the particle astrophysics group at Fermi lab and is now chair of astronomy and astrophysics at the University of Chicago.</a:t>
            </a:r>
            <a:endParaRPr lang="zh-CN" altLang="zh-CN" dirty="0"/>
          </a:p>
          <a:p>
            <a:pPr marL="514350" lvl="0" indent="-514350">
              <a:buFont typeface="+mj-lt"/>
              <a:buAutoNum type="arabicPeriod" startAt="5"/>
            </a:pPr>
            <a:r>
              <a:rPr lang="en-US" altLang="zh-CN" dirty="0"/>
              <a:t>Collectively theorists have been scratching their heads ever since trying to explain this finding.</a:t>
            </a:r>
            <a:endParaRPr lang="zh-CN" altLang="zh-CN" dirty="0"/>
          </a:p>
          <a:p>
            <a:pPr marL="514350" lvl="0" indent="-514350">
              <a:buFont typeface="+mj-lt"/>
              <a:buAutoNum type="arabicPeriod" startAt="5"/>
            </a:pPr>
            <a:r>
              <a:rPr lang="en-US" altLang="zh-CN" dirty="0"/>
              <a:t>An even more pointed and roaring tribute to experiment came from the utterly self-assured king of experimental physics, Ernest Rutherford.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AE588E-3BBC-2344-96ED-B025F2CC3FEF}"/>
              </a:ext>
            </a:extLst>
          </p:cNvPr>
          <p:cNvSpPr txBox="1"/>
          <p:nvPr/>
        </p:nvSpPr>
        <p:spPr>
          <a:xfrm>
            <a:off x="4953000" y="2529840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F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51A33-9C87-2D4B-88B7-434B79165A59}"/>
              </a:ext>
            </a:extLst>
          </p:cNvPr>
          <p:cNvSpPr txBox="1"/>
          <p:nvPr/>
        </p:nvSpPr>
        <p:spPr>
          <a:xfrm>
            <a:off x="6797040" y="3429000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O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BDD173-B12D-C349-813F-B40EB34877E7}"/>
              </a:ext>
            </a:extLst>
          </p:cNvPr>
          <p:cNvSpPr txBox="1"/>
          <p:nvPr/>
        </p:nvSpPr>
        <p:spPr>
          <a:xfrm>
            <a:off x="4404360" y="4763294"/>
            <a:ext cx="54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O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2D4BEB-30BE-5A45-BAB7-8D6447F1A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802"/>
            <a:ext cx="12192000" cy="92659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35F365-CB86-B741-8C6C-FBE701265A36}"/>
              </a:ext>
            </a:extLst>
          </p:cNvPr>
          <p:cNvSpPr txBox="1"/>
          <p:nvPr/>
        </p:nvSpPr>
        <p:spPr>
          <a:xfrm>
            <a:off x="1602544" y="2703341"/>
            <a:ext cx="9385496" cy="101566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tx1"/>
                </a:solidFill>
              </a:rPr>
              <a:t>Mathematics</a:t>
            </a:r>
            <a:r>
              <a:rPr kumimoji="1" lang="en-US" altLang="zh-CN" sz="6000" dirty="0"/>
              <a:t> 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047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C1481C-7289-A944-BC2E-AB5BC82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 Puzzles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98D6A6-38D8-6C4A-9D09-0F87BB7AA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97497"/>
            <a:ext cx="5304193" cy="75230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BE9789-865B-E246-9F74-738288EB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5345199" cy="7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DCC0CEC-2FF9-0048-BA0D-61EEEAE6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8" y="0"/>
            <a:ext cx="4989503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7DE287-0853-934C-9CB6-1F260333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95" y="0"/>
            <a:ext cx="494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DC9F2C-F61A-C34F-AB22-0B460050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26" y="95728"/>
            <a:ext cx="2274543" cy="17976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D94BD3-9BD3-F849-93E9-A663F2D5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 with mathematics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2868D-9E19-5D4D-9351-18EEE74C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Did you know that Chinese mathematics developed at a time around the 11th century BC? They brought to modern mathematics important concepts related to negative numbers, decimals, algebra and geometry.</a:t>
            </a:r>
          </a:p>
          <a:p>
            <a:r>
              <a:rPr lang="en" altLang="zh-CN" dirty="0"/>
              <a:t>The Hindu-Arabic numeric system began developing as early as the 1st century with a full system of numbers being established around the 9th century. This gave birth to the basis of numerical digits for 0-9 that we use in our daily lives now!</a:t>
            </a:r>
          </a:p>
          <a:p>
            <a:r>
              <a:rPr lang="en" altLang="zh-CN" dirty="0"/>
              <a:t>"I think, therefore I am," is a well-known saying by Philosopher René Descartes, but this is not the only thing that he should be credited for. He also developed the XY-coordinate system that is used now extensively in medicine and engineering.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1364</Words>
  <Application>Microsoft Macintosh PowerPoint</Application>
  <PresentationFormat>宽屏</PresentationFormat>
  <Paragraphs>160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</vt:lpstr>
      <vt:lpstr>Arial</vt:lpstr>
      <vt:lpstr>Times New Roman</vt:lpstr>
      <vt:lpstr>Office 主题​​</vt:lpstr>
      <vt:lpstr>PowerPoint 演示文稿</vt:lpstr>
      <vt:lpstr>Outline</vt:lpstr>
      <vt:lpstr>Unit 3 Quiz</vt:lpstr>
      <vt:lpstr>Fact or opinion?</vt:lpstr>
      <vt:lpstr>Fact or opinion?</vt:lpstr>
      <vt:lpstr>PowerPoint 演示文稿</vt:lpstr>
      <vt:lpstr>Math Puzzles</vt:lpstr>
      <vt:lpstr>PowerPoint 演示文稿</vt:lpstr>
      <vt:lpstr>Some history with mathematics</vt:lpstr>
      <vt:lpstr> Awesome facts about Mathematics</vt:lpstr>
      <vt:lpstr>Lead-in discussion</vt:lpstr>
      <vt:lpstr>Beauty of Maths</vt:lpstr>
      <vt:lpstr>Beauty of Maths</vt:lpstr>
      <vt:lpstr>PowerPoint 演示文稿</vt:lpstr>
      <vt:lpstr>PowerPoint 演示文稿</vt:lpstr>
      <vt:lpstr>Key terms</vt:lpstr>
      <vt:lpstr>Sirens</vt:lpstr>
      <vt:lpstr>Theme of Text A</vt:lpstr>
      <vt:lpstr>Organization of Text A</vt:lpstr>
      <vt:lpstr>Key sentences</vt:lpstr>
      <vt:lpstr>Key sentences</vt:lpstr>
      <vt:lpstr>Key sentences</vt:lpstr>
      <vt:lpstr>Key sentences</vt:lpstr>
      <vt:lpstr>Key sentences</vt:lpstr>
      <vt:lpstr>Key sentences</vt:lpstr>
      <vt:lpstr>Key sentences</vt:lpstr>
      <vt:lpstr>Task 1</vt:lpstr>
      <vt:lpstr>GRE Math Exercises</vt:lpstr>
      <vt:lpstr>GRE Math Exercises</vt:lpstr>
      <vt:lpstr>GRE Math Exercises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Jingya Li</cp:lastModifiedBy>
  <cp:revision>207</cp:revision>
  <cp:lastPrinted>2019-11-06T09:43:48Z</cp:lastPrinted>
  <dcterms:created xsi:type="dcterms:W3CDTF">2018-08-12T03:36:57Z</dcterms:created>
  <dcterms:modified xsi:type="dcterms:W3CDTF">2019-11-10T04:17:57Z</dcterms:modified>
</cp:coreProperties>
</file>