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79" r:id="rId2"/>
    <p:sldId id="280" r:id="rId3"/>
    <p:sldId id="256" r:id="rId4"/>
    <p:sldId id="298" r:id="rId5"/>
    <p:sldId id="292" r:id="rId6"/>
    <p:sldId id="293" r:id="rId7"/>
    <p:sldId id="294" r:id="rId8"/>
    <p:sldId id="295" r:id="rId9"/>
    <p:sldId id="299" r:id="rId10"/>
    <p:sldId id="300" r:id="rId11"/>
    <p:sldId id="296" r:id="rId12"/>
    <p:sldId id="297" r:id="rId13"/>
    <p:sldId id="301" r:id="rId14"/>
    <p:sldId id="273" r:id="rId15"/>
    <p:sldId id="274" r:id="rId16"/>
    <p:sldId id="278" r:id="rId17"/>
    <p:sldId id="275" r:id="rId18"/>
    <p:sldId id="276" r:id="rId19"/>
    <p:sldId id="277" r:id="rId20"/>
    <p:sldId id="282" r:id="rId21"/>
    <p:sldId id="287" r:id="rId22"/>
    <p:sldId id="288" r:id="rId23"/>
    <p:sldId id="289" r:id="rId24"/>
    <p:sldId id="290" r:id="rId25"/>
    <p:sldId id="291" r:id="rId26"/>
    <p:sldId id="281" r:id="rId27"/>
    <p:sldId id="257" r:id="rId28"/>
    <p:sldId id="259" r:id="rId29"/>
    <p:sldId id="260" r:id="rId30"/>
    <p:sldId id="261" r:id="rId31"/>
    <p:sldId id="262" r:id="rId32"/>
    <p:sldId id="263" r:id="rId33"/>
    <p:sldId id="25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28" d="100"/>
          <a:sy n="128" d="100"/>
        </p:scale>
        <p:origin x="1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8784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0521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9255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4028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8837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5545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463274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7326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7" name="Date Placeholder 3"/>
          <p:cNvSpPr>
            <a:spLocks noGrp="1" noChangeArrowheads="1"/>
          </p:cNvSpPr>
          <p:nvPr>
            <p:ph type="dt" sz="half" idx="2"/>
          </p:nvPr>
        </p:nvSpPr>
        <p:spPr>
          <a:xfrm>
            <a:off x="628650" y="6356350"/>
            <a:ext cx="2057400" cy="365125"/>
          </a:xfrm>
          <a:prstGeom prst="rect">
            <a:avLst/>
          </a:prstGeom>
        </p:spPr>
        <p:txBody>
          <a:bodyPr vert="horz" lIns="91440" tIns="45720" rIns="91440" bIns="45720" rtlCol="0" anchor="ctr"/>
          <a:lstStyle/>
          <a:p>
            <a:pPr>
              <a:buNone/>
            </a:pPr>
            <a:fld id="{BB962C8B-B14F-4D97-AF65-F5344CB8AC3E}" type="datetime1">
              <a:rPr lang="zh-CN" altLang="en-US" dirty="0">
                <a:ea typeface="等线" panose="02010600030101010101" pitchFamily="2" charset="-122"/>
              </a:rPr>
              <a:t>2019/9/20</a:t>
            </a:fld>
            <a:endParaRPr lang="zh-CN" altLang="en-US" dirty="0">
              <a:ea typeface="等线" panose="02010600030101010101" pitchFamily="2" charset="-122"/>
            </a:endParaRPr>
          </a:p>
        </p:txBody>
      </p:sp>
      <p:sp>
        <p:nvSpPr>
          <p:cNvPr id="8" name="Footer Placeholder 4"/>
          <p:cNvSpPr>
            <a:spLocks noGrp="1" noChangeArrowheads="1"/>
          </p:cNvSpPr>
          <p:nvPr>
            <p:ph type="ftr" sz="quarter" idx="3"/>
          </p:nvPr>
        </p:nvSpPr>
        <p:spPr>
          <a:xfrm>
            <a:off x="3028950" y="6356350"/>
            <a:ext cx="3086100" cy="365125"/>
          </a:xfrm>
          <a:prstGeom prst="rect">
            <a:avLst/>
          </a:prstGeom>
        </p:spPr>
        <p:txBody>
          <a:bodyPr vert="horz" lIns="91440" tIns="45720" rIns="91440" bIns="45720" rtlCol="0" anchor="ctr"/>
          <a:lstStyle/>
          <a:p>
            <a:pPr algn="ctr">
              <a:buNone/>
            </a:pPr>
            <a:r>
              <a:rPr lang="zh-CN" altLang="en-US" dirty="0">
                <a:ea typeface="等线" panose="02010600030101010101" pitchFamily="2" charset="-122"/>
              </a:rPr>
              <a:t>1</a:t>
            </a:r>
            <a:endParaRPr lang="en-US" altLang="zh-CN" sz="1300" dirty="0"/>
          </a:p>
        </p:txBody>
      </p:sp>
      <p:sp>
        <p:nvSpPr>
          <p:cNvPr id="9" name="Slide Number Placeholder 5"/>
          <p:cNvSpPr>
            <a:spLocks noGrp="1" noChangeArrowheads="1"/>
          </p:cNvSpPr>
          <p:nvPr>
            <p:ph type="sldNum" sz="quarter" idx="4"/>
          </p:nvPr>
        </p:nvSpPr>
        <p:spPr>
          <a:xfrm>
            <a:off x="6457950" y="6356350"/>
            <a:ext cx="2057400" cy="365125"/>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526CAB27-212A-4ABD-A10B-44EF59D7CC1B}"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en-US" altLang="zh-CN" sz="135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9719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2795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030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7368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6300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1770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0954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smtClean="0"/>
              <a:t>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92249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6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9/20/19</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662661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7.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171english.cn/html/literacyTerms/WhatIsComprehension.htm" TargetMode="External"/><Relationship Id="rId2" Type="http://schemas.openxmlformats.org/officeDocument/2006/relationships/hyperlink" Target="http://www.171english.cn/html/literacyTerms/WhatIsIndependence.htm" TargetMode="External"/><Relationship Id="rId1" Type="http://schemas.openxmlformats.org/officeDocument/2006/relationships/slideLayout" Target="../slideLayouts/slideLayout17.xml"/><Relationship Id="rId4" Type="http://schemas.openxmlformats.org/officeDocument/2006/relationships/hyperlink" Target="http://www.171english.cn/html/literacyTerms/WhatIsFluency.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0ED26A-FABB-4244-B141-F36372B5D509}"/>
              </a:ext>
            </a:extLst>
          </p:cNvPr>
          <p:cNvSpPr>
            <a:spLocks noGrp="1"/>
          </p:cNvSpPr>
          <p:nvPr>
            <p:ph type="ctrTitle"/>
          </p:nvPr>
        </p:nvSpPr>
        <p:spPr>
          <a:xfrm>
            <a:off x="613418" y="1894940"/>
            <a:ext cx="7013589" cy="1265811"/>
          </a:xfrm>
        </p:spPr>
        <p:txBody>
          <a:bodyPr/>
          <a:lstStyle/>
          <a:p>
            <a:r>
              <a:rPr lang="en-US" altLang="zh-CN" sz="4000" dirty="0"/>
              <a:t>Group Two</a:t>
            </a:r>
            <a:br>
              <a:rPr lang="en-US" altLang="zh-CN" sz="4000" b="1" dirty="0"/>
            </a:br>
            <a:r>
              <a:rPr lang="en-US" altLang="zh-CN" sz="4000" dirty="0"/>
              <a:t>Task: </a:t>
            </a:r>
            <a:r>
              <a:rPr lang="en-US" altLang="zh-CN" sz="4000" b="1" dirty="0"/>
              <a:t>Unit one Reading Skills</a:t>
            </a:r>
            <a:endParaRPr lang="zh-CN" altLang="en-US" sz="4000" b="1" dirty="0"/>
          </a:p>
        </p:txBody>
      </p:sp>
      <p:sp>
        <p:nvSpPr>
          <p:cNvPr id="3" name="副标题 2">
            <a:extLst>
              <a:ext uri="{FF2B5EF4-FFF2-40B4-BE49-F238E27FC236}">
                <a16:creationId xmlns:a16="http://schemas.microsoft.com/office/drawing/2014/main" id="{D9DB6B23-8AB4-407F-AE6B-88187F8690D0}"/>
              </a:ext>
            </a:extLst>
          </p:cNvPr>
          <p:cNvSpPr>
            <a:spLocks noGrp="1"/>
          </p:cNvSpPr>
          <p:nvPr>
            <p:ph type="subTitle" idx="1"/>
          </p:nvPr>
        </p:nvSpPr>
        <p:spPr>
          <a:xfrm>
            <a:off x="1757101" y="3429000"/>
            <a:ext cx="5674204" cy="576893"/>
          </a:xfrm>
        </p:spPr>
        <p:txBody>
          <a:bodyPr>
            <a:normAutofit lnSpcReduction="10000"/>
          </a:bodyPr>
          <a:lstStyle/>
          <a:p>
            <a:r>
              <a:rPr lang="zh-CN" altLang="en-US" sz="3200" b="1" dirty="0">
                <a:latin typeface="微软雅黑" panose="020B0503020204020204" pitchFamily="34" charset="-122"/>
                <a:ea typeface="微软雅黑" panose="020B0503020204020204" pitchFamily="34" charset="-122"/>
              </a:rPr>
              <a:t>第</a:t>
            </a:r>
            <a:r>
              <a:rPr lang="en-US" altLang="zh-CN" sz="3200" b="1" dirty="0">
                <a:latin typeface="微软雅黑" panose="020B0503020204020204" pitchFamily="34" charset="-122"/>
                <a:ea typeface="微软雅黑" panose="020B0503020204020204" pitchFamily="34" charset="-122"/>
              </a:rPr>
              <a:t>2</a:t>
            </a:r>
            <a:r>
              <a:rPr lang="zh-CN" altLang="en-US" sz="3200" b="1" dirty="0">
                <a:latin typeface="微软雅黑" panose="020B0503020204020204" pitchFamily="34" charset="-122"/>
                <a:ea typeface="微软雅黑" panose="020B0503020204020204" pitchFamily="34" charset="-122"/>
              </a:rPr>
              <a:t>组：第一单元的阅读技巧</a:t>
            </a:r>
          </a:p>
        </p:txBody>
      </p:sp>
      <p:sp>
        <p:nvSpPr>
          <p:cNvPr id="4" name="文本框 3">
            <a:extLst>
              <a:ext uri="{FF2B5EF4-FFF2-40B4-BE49-F238E27FC236}">
                <a16:creationId xmlns:a16="http://schemas.microsoft.com/office/drawing/2014/main" id="{F4DA17C7-44DB-BA4D-9DE6-CBA48E15C2B3}"/>
              </a:ext>
            </a:extLst>
          </p:cNvPr>
          <p:cNvSpPr txBox="1"/>
          <p:nvPr/>
        </p:nvSpPr>
        <p:spPr>
          <a:xfrm>
            <a:off x="1757101" y="4274142"/>
            <a:ext cx="2584554" cy="1200329"/>
          </a:xfrm>
          <a:prstGeom prst="rect">
            <a:avLst/>
          </a:prstGeom>
          <a:noFill/>
        </p:spPr>
        <p:txBody>
          <a:bodyPr wrap="square" rtlCol="0">
            <a:spAutoFit/>
          </a:bodyPr>
          <a:lstStyle/>
          <a:p>
            <a:pPr algn="r"/>
            <a:r>
              <a:rPr kumimoji="1" lang="en-US" altLang="zh-CN" b="1" dirty="0">
                <a:latin typeface="Microsoft YaHei" panose="020B0503020204020204" pitchFamily="34" charset="-122"/>
                <a:ea typeface="Microsoft YaHei" panose="020B0503020204020204" pitchFamily="34" charset="-122"/>
              </a:rPr>
              <a:t>Part</a:t>
            </a:r>
            <a:r>
              <a:rPr kumimoji="1" lang="zh-CN" altLang="en-US" b="1" dirty="0">
                <a:latin typeface="Microsoft YaHei" panose="020B0503020204020204" pitchFamily="34" charset="-122"/>
                <a:ea typeface="Microsoft YaHei" panose="020B0503020204020204" pitchFamily="34" charset="-122"/>
              </a:rPr>
              <a:t> </a:t>
            </a:r>
            <a:r>
              <a:rPr kumimoji="1" lang="en-US" altLang="zh-CN" b="1" dirty="0">
                <a:latin typeface="Microsoft YaHei" panose="020B0503020204020204" pitchFamily="34" charset="-122"/>
                <a:ea typeface="Microsoft YaHei" panose="020B0503020204020204" pitchFamily="34" charset="-122"/>
              </a:rPr>
              <a:t>1:</a:t>
            </a:r>
          </a:p>
          <a:p>
            <a:pPr algn="r"/>
            <a:r>
              <a:rPr kumimoji="1" lang="en-US" altLang="zh-CN" b="1" dirty="0">
                <a:latin typeface="Microsoft YaHei" panose="020B0503020204020204" pitchFamily="34" charset="-122"/>
                <a:ea typeface="Microsoft YaHei" panose="020B0503020204020204" pitchFamily="34" charset="-122"/>
              </a:rPr>
              <a:t>Part</a:t>
            </a:r>
            <a:r>
              <a:rPr kumimoji="1" lang="zh-CN" altLang="en-US" b="1" dirty="0">
                <a:latin typeface="Microsoft YaHei" panose="020B0503020204020204" pitchFamily="34" charset="-122"/>
                <a:ea typeface="Microsoft YaHei" panose="020B0503020204020204" pitchFamily="34" charset="-122"/>
              </a:rPr>
              <a:t> </a:t>
            </a:r>
            <a:r>
              <a:rPr kumimoji="1" lang="en-US" altLang="zh-CN" b="1" dirty="0">
                <a:latin typeface="Microsoft YaHei" panose="020B0503020204020204" pitchFamily="34" charset="-122"/>
                <a:ea typeface="Microsoft YaHei" panose="020B0503020204020204" pitchFamily="34" charset="-122"/>
              </a:rPr>
              <a:t>2</a:t>
            </a:r>
            <a:r>
              <a:rPr kumimoji="1" lang="zh-CN" altLang="en-US" b="1" dirty="0">
                <a:latin typeface="Microsoft YaHei" panose="020B0503020204020204" pitchFamily="34" charset="-122"/>
                <a:ea typeface="Microsoft YaHei" panose="020B0503020204020204" pitchFamily="34" charset="-122"/>
              </a:rPr>
              <a:t> </a:t>
            </a:r>
            <a:r>
              <a:rPr kumimoji="1" lang="en-US" altLang="zh-CN" b="1" dirty="0">
                <a:latin typeface="Microsoft YaHei" panose="020B0503020204020204" pitchFamily="34" charset="-122"/>
                <a:ea typeface="Microsoft YaHei" panose="020B0503020204020204" pitchFamily="34" charset="-122"/>
              </a:rPr>
              <a:t>and 3:</a:t>
            </a:r>
          </a:p>
          <a:p>
            <a:pPr algn="r"/>
            <a:r>
              <a:rPr kumimoji="1" lang="en-US" altLang="zh-CN" b="1" dirty="0">
                <a:latin typeface="Microsoft YaHei" panose="020B0503020204020204" pitchFamily="34" charset="-122"/>
                <a:ea typeface="Microsoft YaHei" panose="020B0503020204020204" pitchFamily="34" charset="-122"/>
              </a:rPr>
              <a:t>Part</a:t>
            </a:r>
            <a:r>
              <a:rPr kumimoji="1" lang="zh-CN" altLang="en-US" b="1" dirty="0">
                <a:latin typeface="Microsoft YaHei" panose="020B0503020204020204" pitchFamily="34" charset="-122"/>
                <a:ea typeface="Microsoft YaHei" panose="020B0503020204020204" pitchFamily="34" charset="-122"/>
              </a:rPr>
              <a:t> </a:t>
            </a:r>
            <a:r>
              <a:rPr kumimoji="1" lang="en-US" altLang="zh-CN" b="1" dirty="0">
                <a:latin typeface="Microsoft YaHei" panose="020B0503020204020204" pitchFamily="34" charset="-122"/>
                <a:ea typeface="Microsoft YaHei" panose="020B0503020204020204" pitchFamily="34" charset="-122"/>
              </a:rPr>
              <a:t>4:</a:t>
            </a:r>
          </a:p>
          <a:p>
            <a:pPr algn="r"/>
            <a:r>
              <a:rPr kumimoji="1" lang="en-US" altLang="zh-CN" b="1" dirty="0">
                <a:latin typeface="Microsoft YaHei" panose="020B0503020204020204" pitchFamily="34" charset="-122"/>
                <a:ea typeface="Microsoft YaHei" panose="020B0503020204020204" pitchFamily="34" charset="-122"/>
              </a:rPr>
              <a:t>Part</a:t>
            </a:r>
            <a:r>
              <a:rPr kumimoji="1" lang="zh-CN" altLang="en-US" b="1" dirty="0">
                <a:latin typeface="Microsoft YaHei" panose="020B0503020204020204" pitchFamily="34" charset="-122"/>
                <a:ea typeface="Microsoft YaHei" panose="020B0503020204020204" pitchFamily="34" charset="-122"/>
              </a:rPr>
              <a:t> </a:t>
            </a:r>
            <a:r>
              <a:rPr kumimoji="1" lang="en-US" altLang="zh-CN" b="1" dirty="0">
                <a:latin typeface="Microsoft YaHei" panose="020B0503020204020204" pitchFamily="34" charset="-122"/>
                <a:ea typeface="Microsoft YaHei" panose="020B0503020204020204" pitchFamily="34" charset="-122"/>
              </a:rPr>
              <a:t>5</a:t>
            </a:r>
            <a:r>
              <a:rPr kumimoji="1" lang="zh-CN" altLang="en-US" b="1" dirty="0">
                <a:latin typeface="Microsoft YaHei" panose="020B0503020204020204" pitchFamily="34" charset="-122"/>
                <a:ea typeface="Microsoft YaHei" panose="020B0503020204020204" pitchFamily="34" charset="-122"/>
              </a:rPr>
              <a:t> </a:t>
            </a:r>
            <a:r>
              <a:rPr kumimoji="1" lang="en-US" altLang="zh-CN" b="1" dirty="0">
                <a:latin typeface="Microsoft YaHei" panose="020B0503020204020204" pitchFamily="34" charset="-122"/>
                <a:ea typeface="Microsoft YaHei" panose="020B0503020204020204" pitchFamily="34" charset="-122"/>
              </a:rPr>
              <a:t>and Summary:</a:t>
            </a:r>
            <a:endParaRPr kumimoji="1" lang="zh-CN" altLang="en-US" b="1" dirty="0">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CBBC6C66-FB30-2544-8095-50B4BF12107A}"/>
              </a:ext>
            </a:extLst>
          </p:cNvPr>
          <p:cNvSpPr txBox="1"/>
          <p:nvPr/>
        </p:nvSpPr>
        <p:spPr>
          <a:xfrm>
            <a:off x="4495218" y="4274142"/>
            <a:ext cx="877163" cy="1200329"/>
          </a:xfrm>
          <a:prstGeom prst="rect">
            <a:avLst/>
          </a:prstGeom>
          <a:noFill/>
        </p:spPr>
        <p:txBody>
          <a:bodyPr wrap="none" rtlCol="0">
            <a:spAutoFit/>
          </a:bodyPr>
          <a:lstStyle/>
          <a:p>
            <a:r>
              <a:rPr kumimoji="1" lang="zh-CN" altLang="en-US" b="1" dirty="0">
                <a:latin typeface="Microsoft YaHei" panose="020B0503020204020204" pitchFamily="34" charset="-122"/>
                <a:ea typeface="Microsoft YaHei" panose="020B0503020204020204" pitchFamily="34" charset="-122"/>
              </a:rPr>
              <a:t>陈俊峰</a:t>
            </a:r>
            <a:endParaRPr kumimoji="1" lang="en-US" altLang="zh-CN" b="1" dirty="0">
              <a:latin typeface="Microsoft YaHei" panose="020B0503020204020204" pitchFamily="34" charset="-122"/>
              <a:ea typeface="Microsoft YaHei" panose="020B0503020204020204" pitchFamily="34" charset="-122"/>
            </a:endParaRPr>
          </a:p>
          <a:p>
            <a:r>
              <a:rPr kumimoji="1" lang="zh-CN" altLang="en-US" b="1" dirty="0">
                <a:latin typeface="Microsoft YaHei" panose="020B0503020204020204" pitchFamily="34" charset="-122"/>
                <a:ea typeface="Microsoft YaHei" panose="020B0503020204020204" pitchFamily="34" charset="-122"/>
              </a:rPr>
              <a:t>庞子良</a:t>
            </a:r>
            <a:endParaRPr kumimoji="1" lang="en-US" altLang="zh-CN" b="1" dirty="0">
              <a:latin typeface="Microsoft YaHei" panose="020B0503020204020204" pitchFamily="34" charset="-122"/>
              <a:ea typeface="Microsoft YaHei" panose="020B0503020204020204" pitchFamily="34" charset="-122"/>
            </a:endParaRPr>
          </a:p>
          <a:p>
            <a:r>
              <a:rPr kumimoji="1" lang="zh-CN" altLang="en-US" b="1" dirty="0">
                <a:latin typeface="Microsoft YaHei" panose="020B0503020204020204" pitchFamily="34" charset="-122"/>
                <a:ea typeface="Microsoft YaHei" panose="020B0503020204020204" pitchFamily="34" charset="-122"/>
              </a:rPr>
              <a:t>谢宏伟</a:t>
            </a:r>
            <a:endParaRPr kumimoji="1" lang="en-US" altLang="zh-CN" b="1" dirty="0">
              <a:latin typeface="Microsoft YaHei" panose="020B0503020204020204" pitchFamily="34" charset="-122"/>
              <a:ea typeface="Microsoft YaHei" panose="020B0503020204020204" pitchFamily="34" charset="-122"/>
            </a:endParaRPr>
          </a:p>
          <a:p>
            <a:r>
              <a:rPr kumimoji="1" lang="zh-CN" altLang="en-US" b="1" dirty="0">
                <a:latin typeface="Microsoft YaHei" panose="020B0503020204020204" pitchFamily="34" charset="-122"/>
                <a:ea typeface="Microsoft YaHei" panose="020B0503020204020204" pitchFamily="34" charset="-122"/>
              </a:rPr>
              <a:t>刘鹏</a:t>
            </a:r>
            <a:endParaRPr kumimoji="1" lang="zh-CN" altLang="en-US" dirty="0"/>
          </a:p>
        </p:txBody>
      </p:sp>
    </p:spTree>
    <p:extLst>
      <p:ext uri="{BB962C8B-B14F-4D97-AF65-F5344CB8AC3E}">
        <p14:creationId xmlns:p14="http://schemas.microsoft.com/office/powerpoint/2010/main" val="4130176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1" name="标题 24">
            <a:extLst>
              <a:ext uri="{FF2B5EF4-FFF2-40B4-BE49-F238E27FC236}">
                <a16:creationId xmlns:a16="http://schemas.microsoft.com/office/drawing/2014/main" id="{2220CB59-4DF6-8E46-8EBD-0D5564FF8109}"/>
              </a:ext>
            </a:extLst>
          </p:cNvPr>
          <p:cNvSpPr>
            <a:spLocks noChangeArrowheads="1"/>
          </p:cNvSpPr>
          <p:nvPr/>
        </p:nvSpPr>
        <p:spPr bwMode="auto">
          <a:xfrm>
            <a:off x="995363" y="1570038"/>
            <a:ext cx="671512" cy="719137"/>
          </a:xfrm>
          <a:prstGeom prst="rect">
            <a:avLst/>
          </a:prstGeom>
          <a:noFill/>
          <a:ln>
            <a:noFill/>
          </a:ln>
        </p:spPr>
        <p:txBody>
          <a:bodyPr lIns="91431" tIns="45716" rIns="91431" bIns="45716"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buFont typeface="Arial" panose="020B0604020202020204" pitchFamily="34" charset="0"/>
              <a:buNone/>
              <a:defRPr/>
            </a:pPr>
            <a:endParaRPr lang="zh-CN" altLang="en-US" sz="795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49" name="矩形 17">
            <a:extLst>
              <a:ext uri="{FF2B5EF4-FFF2-40B4-BE49-F238E27FC236}">
                <a16:creationId xmlns:a16="http://schemas.microsoft.com/office/drawing/2014/main" id="{B515BF4F-D908-524D-8F53-95B180016140}"/>
              </a:ext>
            </a:extLst>
          </p:cNvPr>
          <p:cNvSpPr>
            <a:spLocks noChangeArrowheads="1"/>
          </p:cNvSpPr>
          <p:nvPr/>
        </p:nvSpPr>
        <p:spPr bwMode="auto">
          <a:xfrm>
            <a:off x="1508125" y="742950"/>
            <a:ext cx="6775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b="1">
                <a:solidFill>
                  <a:srgbClr val="FF0000"/>
                </a:solidFill>
              </a:rPr>
              <a:t>In conclusion</a:t>
            </a:r>
            <a:r>
              <a:rPr lang="zh-CN" altLang="en-US" sz="2400" b="1">
                <a:solidFill>
                  <a:srgbClr val="FF0000"/>
                </a:solidFill>
              </a:rPr>
              <a:t>，</a:t>
            </a:r>
            <a:r>
              <a:rPr lang="en-US" altLang="zh-CN" sz="2400" b="1">
                <a:solidFill>
                  <a:srgbClr val="FF0000"/>
                </a:solidFill>
              </a:rPr>
              <a:t>how and when to use reading skills?</a:t>
            </a:r>
            <a:endParaRPr lang="zh-CN" altLang="en-US" sz="2400" b="1">
              <a:solidFill>
                <a:srgbClr val="FF0000"/>
              </a:solidFill>
            </a:endParaRPr>
          </a:p>
        </p:txBody>
      </p:sp>
      <p:sp>
        <p:nvSpPr>
          <p:cNvPr id="10250" name="TextBox 19">
            <a:extLst>
              <a:ext uri="{FF2B5EF4-FFF2-40B4-BE49-F238E27FC236}">
                <a16:creationId xmlns:a16="http://schemas.microsoft.com/office/drawing/2014/main" id="{F5082267-455B-0E4B-9918-DD8DCF806E13}"/>
              </a:ext>
            </a:extLst>
          </p:cNvPr>
          <p:cNvSpPr txBox="1">
            <a:spLocks noChangeArrowheads="1"/>
          </p:cNvSpPr>
          <p:nvPr/>
        </p:nvSpPr>
        <p:spPr bwMode="auto">
          <a:xfrm>
            <a:off x="101600" y="1246188"/>
            <a:ext cx="4784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b="1"/>
              <a:t>For example:I want</a:t>
            </a:r>
            <a:r>
              <a:rPr lang="zh-CN" altLang="en-US" b="1"/>
              <a:t> </a:t>
            </a:r>
            <a:r>
              <a:rPr lang="en-US" altLang="zh-CN" b="1"/>
              <a:t>to figure out a age of Tissint </a:t>
            </a:r>
          </a:p>
        </p:txBody>
      </p:sp>
      <p:sp>
        <p:nvSpPr>
          <p:cNvPr id="10251" name="TextBox 20">
            <a:extLst>
              <a:ext uri="{FF2B5EF4-FFF2-40B4-BE49-F238E27FC236}">
                <a16:creationId xmlns:a16="http://schemas.microsoft.com/office/drawing/2014/main" id="{AA89BDE1-31BF-9E4A-A0F5-129710D72010}"/>
              </a:ext>
            </a:extLst>
          </p:cNvPr>
          <p:cNvSpPr txBox="1">
            <a:spLocks noChangeArrowheads="1"/>
          </p:cNvSpPr>
          <p:nvPr/>
        </p:nvSpPr>
        <p:spPr bwMode="auto">
          <a:xfrm>
            <a:off x="3365500" y="5232400"/>
            <a:ext cx="20415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000" b="1">
                <a:solidFill>
                  <a:srgbClr val="FF0000"/>
                </a:solidFill>
              </a:rPr>
              <a:t>Scan this abstrcat</a:t>
            </a:r>
            <a:endParaRPr lang="zh-CN" altLang="en-US" sz="2000" b="1">
              <a:solidFill>
                <a:srgbClr val="FF0000"/>
              </a:solidFill>
            </a:endParaRPr>
          </a:p>
        </p:txBody>
      </p:sp>
      <p:sp>
        <p:nvSpPr>
          <p:cNvPr id="10252" name="矩形 15">
            <a:extLst>
              <a:ext uri="{FF2B5EF4-FFF2-40B4-BE49-F238E27FC236}">
                <a16:creationId xmlns:a16="http://schemas.microsoft.com/office/drawing/2014/main" id="{81C5FBF5-98CC-5A4C-866C-8FCE2B45B4D4}"/>
              </a:ext>
            </a:extLst>
          </p:cNvPr>
          <p:cNvSpPr>
            <a:spLocks noChangeArrowheads="1"/>
          </p:cNvSpPr>
          <p:nvPr/>
        </p:nvSpPr>
        <p:spPr bwMode="auto">
          <a:xfrm>
            <a:off x="195263" y="1778001"/>
            <a:ext cx="86090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dirty="0"/>
              <a:t>The recent witnessed fall of the </a:t>
            </a:r>
            <a:r>
              <a:rPr lang="en-US" altLang="zh-CN" b="1" dirty="0">
                <a:solidFill>
                  <a:srgbClr val="FF0000"/>
                </a:solidFill>
              </a:rPr>
              <a:t>meteorite </a:t>
            </a:r>
            <a:r>
              <a:rPr lang="en-US" altLang="zh-CN" b="1" dirty="0" err="1">
                <a:solidFill>
                  <a:srgbClr val="FF0000"/>
                </a:solidFill>
              </a:rPr>
              <a:t>Tissint</a:t>
            </a:r>
            <a:r>
              <a:rPr lang="en-US" altLang="zh-CN" b="1" dirty="0">
                <a:solidFill>
                  <a:srgbClr val="FF0000"/>
                </a:solidFill>
              </a:rPr>
              <a:t> </a:t>
            </a:r>
            <a:r>
              <a:rPr lang="en-US" altLang="zh-CN" dirty="0"/>
              <a:t>represents the delivery of a pristine new sample from the surface of Mars. This meteorite provides an unprecedented opportunity to study a variety of aspects about the planet’s evolution. Using the </a:t>
            </a:r>
            <a:r>
              <a:rPr lang="en-US" altLang="zh-CN" b="1" dirty="0" err="1">
                <a:solidFill>
                  <a:srgbClr val="FF0000"/>
                </a:solidFill>
              </a:rPr>
              <a:t>Rb</a:t>
            </a:r>
            <a:r>
              <a:rPr lang="en-US" altLang="zh-CN" b="1" dirty="0">
                <a:solidFill>
                  <a:srgbClr val="FF0000"/>
                </a:solidFill>
              </a:rPr>
              <a:t>–Sr and </a:t>
            </a:r>
            <a:r>
              <a:rPr lang="en-US" altLang="zh-CN" b="1" dirty="0" err="1">
                <a:solidFill>
                  <a:srgbClr val="FF0000"/>
                </a:solidFill>
              </a:rPr>
              <a:t>Sm</a:t>
            </a:r>
            <a:r>
              <a:rPr lang="en-US" altLang="zh-CN" b="1" dirty="0">
                <a:solidFill>
                  <a:srgbClr val="FF0000"/>
                </a:solidFill>
              </a:rPr>
              <a:t>–Nd isotopic systems</a:t>
            </a:r>
            <a:r>
              <a:rPr lang="en-US" altLang="zh-CN" dirty="0"/>
              <a:t>, we determined that </a:t>
            </a:r>
            <a:r>
              <a:rPr lang="en-US" altLang="zh-CN" dirty="0" err="1"/>
              <a:t>Tissint</a:t>
            </a:r>
            <a:r>
              <a:rPr lang="en-US" altLang="zh-CN" dirty="0"/>
              <a:t>, a depleted </a:t>
            </a:r>
            <a:r>
              <a:rPr lang="en-US" altLang="zh-CN" dirty="0" err="1"/>
              <a:t>shergottite</a:t>
            </a:r>
            <a:r>
              <a:rPr lang="en-US" altLang="zh-CN" dirty="0"/>
              <a:t>, has </a:t>
            </a:r>
            <a:r>
              <a:rPr lang="en-US" altLang="zh-CN" b="1" dirty="0">
                <a:solidFill>
                  <a:srgbClr val="FF0000"/>
                </a:solidFill>
              </a:rPr>
              <a:t>a crystallization age of 574 </a:t>
            </a:r>
            <a:r>
              <a:rPr lang="en-US" altLang="zh-CN" dirty="0"/>
              <a:t>±</a:t>
            </a:r>
            <a:r>
              <a:rPr lang="en-US" altLang="zh-CN" b="1" dirty="0">
                <a:solidFill>
                  <a:srgbClr val="FF0000"/>
                </a:solidFill>
              </a:rPr>
              <a:t>20 Ma</a:t>
            </a:r>
            <a:r>
              <a:rPr lang="en-US" altLang="zh-CN" dirty="0"/>
              <a:t>, an initial e143Nd =+42.2±0.5, and an initial 87Sr/86Sr = 0.700760  11. These initial Nd and Sr isotopic compositions suggest that </a:t>
            </a:r>
            <a:r>
              <a:rPr lang="en-US" altLang="zh-CN" dirty="0" err="1"/>
              <a:t>Tissint</a:t>
            </a:r>
            <a:r>
              <a:rPr lang="en-US" altLang="zh-CN" dirty="0"/>
              <a:t> originated from a mantle source on Mars that is distinct from the source reservoirs of the other Martian meteorites. The known </a:t>
            </a:r>
            <a:r>
              <a:rPr lang="en-US" altLang="zh-CN" b="1" dirty="0">
                <a:solidFill>
                  <a:srgbClr val="FF0000"/>
                </a:solidFill>
              </a:rPr>
              <a:t>crystallization ages, geochemical characteristics, ejection ages</a:t>
            </a:r>
            <a:r>
              <a:rPr lang="en-US" altLang="zh-CN" dirty="0"/>
              <a:t>, and ejection dynamics of </a:t>
            </a:r>
            <a:r>
              <a:rPr lang="en-US" altLang="zh-CN" dirty="0" err="1"/>
              <a:t>Tissint</a:t>
            </a:r>
            <a:r>
              <a:rPr lang="en-US" altLang="zh-CN" dirty="0"/>
              <a:t> and other similarly grouped Martian meteorites suggest that they are likely derived from a source crater up to approximately 90 km in diameter with an age of approximately 1 Ma that is located on terrain that is approximately 600 million years old.</a:t>
            </a:r>
          </a:p>
        </p:txBody>
      </p:sp>
      <p:sp>
        <p:nvSpPr>
          <p:cNvPr id="10253" name="TextBox 16">
            <a:extLst>
              <a:ext uri="{FF2B5EF4-FFF2-40B4-BE49-F238E27FC236}">
                <a16:creationId xmlns:a16="http://schemas.microsoft.com/office/drawing/2014/main" id="{F0260384-5DF4-6E4B-9BA7-1952D30A0F2E}"/>
              </a:ext>
            </a:extLst>
          </p:cNvPr>
          <p:cNvSpPr txBox="1">
            <a:spLocks noChangeArrowheads="1"/>
          </p:cNvSpPr>
          <p:nvPr/>
        </p:nvSpPr>
        <p:spPr bwMode="auto">
          <a:xfrm>
            <a:off x="2103438" y="6221413"/>
            <a:ext cx="4765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000" b="1"/>
              <a:t>So  it  is  worth  to  go  on  reading  the  rest</a:t>
            </a:r>
            <a:endParaRPr lang="zh-CN" altLang="en-US" sz="2000" b="1"/>
          </a:p>
        </p:txBody>
      </p:sp>
    </p:spTree>
    <p:extLst>
      <p:ext uri="{BB962C8B-B14F-4D97-AF65-F5344CB8AC3E}">
        <p14:creationId xmlns:p14="http://schemas.microsoft.com/office/powerpoint/2010/main" val="1687184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4231"/>
                                        </p:tgtEl>
                                        <p:attrNameLst>
                                          <p:attrName>style.visibility</p:attrName>
                                        </p:attrNameLst>
                                      </p:cBhvr>
                                      <p:to>
                                        <p:strVal val="visible"/>
                                      </p:to>
                                    </p:set>
                                    <p:animEffect>
                                      <p:cBhvr>
                                        <p:cTn id="7" dur="500"/>
                                        <p:tgtEl>
                                          <p:spTgt spid="4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1"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5" name="文本框 28">
            <a:extLst>
              <a:ext uri="{FF2B5EF4-FFF2-40B4-BE49-F238E27FC236}">
                <a16:creationId xmlns:a16="http://schemas.microsoft.com/office/drawing/2014/main" id="{C89B81D5-3F5F-DE4C-9D84-12A3D53B48BC}"/>
              </a:ext>
            </a:extLst>
          </p:cNvPr>
          <p:cNvSpPr>
            <a:spLocks noChangeArrowheads="1"/>
          </p:cNvSpPr>
          <p:nvPr/>
        </p:nvSpPr>
        <p:spPr bwMode="auto">
          <a:xfrm>
            <a:off x="923925" y="630238"/>
            <a:ext cx="5539696"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Arial" panose="020B0604020202020204" pitchFamily="34" charset="0"/>
              <a:buNone/>
            </a:pPr>
            <a:r>
              <a:rPr lang="en-US" altLang="zh-CN" sz="360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Chronological sequence</a:t>
            </a:r>
            <a:endParaRPr lang="zh-CN" altLang="en-US" sz="360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273" name="矩形 1">
            <a:extLst>
              <a:ext uri="{FF2B5EF4-FFF2-40B4-BE49-F238E27FC236}">
                <a16:creationId xmlns:a16="http://schemas.microsoft.com/office/drawing/2014/main" id="{2B72DD1C-8A6A-2841-AD88-D3020AC20B51}"/>
              </a:ext>
            </a:extLst>
          </p:cNvPr>
          <p:cNvSpPr>
            <a:spLocks noChangeArrowheads="1"/>
          </p:cNvSpPr>
          <p:nvPr/>
        </p:nvSpPr>
        <p:spPr bwMode="auto">
          <a:xfrm>
            <a:off x="661016" y="1680549"/>
            <a:ext cx="80867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altLang="zh-CN" sz="2400" dirty="0"/>
              <a:t>Authors can proceed with their writing in the order of time.</a:t>
            </a:r>
            <a:r>
              <a:rPr lang="zh-CN" altLang="en-US" sz="2400" dirty="0"/>
              <a:t> </a:t>
            </a:r>
            <a:r>
              <a:rPr lang="en-US" altLang="zh-CN" sz="2400" dirty="0"/>
              <a:t>Look for time markers at the start of a sentence while perusing the text.</a:t>
            </a:r>
            <a:r>
              <a:rPr lang="zh-CN" altLang="en-US" sz="2400" dirty="0"/>
              <a:t> </a:t>
            </a:r>
            <a:r>
              <a:rPr lang="en-US" altLang="zh-CN" sz="2400" dirty="0"/>
              <a:t>Longer time markers,</a:t>
            </a:r>
            <a:r>
              <a:rPr lang="zh-CN" altLang="en-US" sz="2400" dirty="0"/>
              <a:t> </a:t>
            </a:r>
            <a:r>
              <a:rPr lang="en-US" altLang="zh-CN" sz="2400" dirty="0"/>
              <a:t>usually in the form of </a:t>
            </a:r>
            <a:r>
              <a:rPr lang="en-US" altLang="zh-CN" sz="2400" dirty="0">
                <a:solidFill>
                  <a:srgbClr val="FF0000"/>
                </a:solidFill>
              </a:rPr>
              <a:t>adverbial clause,</a:t>
            </a:r>
            <a:r>
              <a:rPr lang="zh-CN" altLang="en-US" sz="2400" dirty="0">
                <a:solidFill>
                  <a:srgbClr val="FF0000"/>
                </a:solidFill>
              </a:rPr>
              <a:t> </a:t>
            </a:r>
            <a:r>
              <a:rPr lang="en-US" altLang="zh-CN" sz="2400" dirty="0"/>
              <a:t>tend to be placed toward the end to avoid a top-heavy sentence structure.</a:t>
            </a:r>
            <a:r>
              <a:rPr lang="zh-CN" altLang="en-US" sz="2400" dirty="0"/>
              <a:t> </a:t>
            </a:r>
            <a:r>
              <a:rPr lang="en-US" altLang="zh-CN" sz="2400" dirty="0"/>
              <a:t>For instance</a:t>
            </a:r>
          </a:p>
        </p:txBody>
      </p:sp>
      <p:sp>
        <p:nvSpPr>
          <p:cNvPr id="11274" name="矩形 3">
            <a:extLst>
              <a:ext uri="{FF2B5EF4-FFF2-40B4-BE49-F238E27FC236}">
                <a16:creationId xmlns:a16="http://schemas.microsoft.com/office/drawing/2014/main" id="{A5A7C595-F13D-E641-AD2D-072046992BF1}"/>
              </a:ext>
            </a:extLst>
          </p:cNvPr>
          <p:cNvSpPr>
            <a:spLocks noChangeArrowheads="1"/>
          </p:cNvSpPr>
          <p:nvPr/>
        </p:nvSpPr>
        <p:spPr bwMode="auto">
          <a:xfrm>
            <a:off x="715963" y="3665538"/>
            <a:ext cx="7731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000" b="1"/>
              <a:t>The  Chinese  economy  has  soard  </a:t>
            </a:r>
            <a:r>
              <a:rPr lang="en-US" altLang="zh-CN" sz="2000" b="1">
                <a:solidFill>
                  <a:srgbClr val="00B0F0"/>
                </a:solidFill>
              </a:rPr>
              <a:t>since  the  introduction  of   the Epoch-making  </a:t>
            </a:r>
            <a:r>
              <a:rPr lang="en-US" altLang="zh-CN" sz="2000" b="1">
                <a:solidFill>
                  <a:srgbClr val="FF0000"/>
                </a:solidFill>
              </a:rPr>
              <a:t>policy </a:t>
            </a:r>
            <a:r>
              <a:rPr lang="en-US" altLang="zh-CN" sz="2000" b="1">
                <a:solidFill>
                  <a:srgbClr val="00B0F0"/>
                </a:solidFill>
              </a:rPr>
              <a:t> of   reform  and  opening-up  in  </a:t>
            </a:r>
            <a:r>
              <a:rPr lang="en-US" altLang="zh-CN" sz="2000" b="1">
                <a:solidFill>
                  <a:srgbClr val="FF0000"/>
                </a:solidFill>
              </a:rPr>
              <a:t>1978 </a:t>
            </a:r>
            <a:r>
              <a:rPr lang="en-US" altLang="zh-CN" sz="2000" b="1">
                <a:solidFill>
                  <a:srgbClr val="00B0F0"/>
                </a:solidFill>
              </a:rPr>
              <a:t>.</a:t>
            </a:r>
            <a:endParaRPr lang="zh-CN" altLang="en-US" sz="2000" b="1">
              <a:solidFill>
                <a:srgbClr val="00B0F0"/>
              </a:solidFill>
            </a:endParaRPr>
          </a:p>
        </p:txBody>
      </p:sp>
      <p:sp>
        <p:nvSpPr>
          <p:cNvPr id="11275" name="TextBox 5">
            <a:extLst>
              <a:ext uri="{FF2B5EF4-FFF2-40B4-BE49-F238E27FC236}">
                <a16:creationId xmlns:a16="http://schemas.microsoft.com/office/drawing/2014/main" id="{321F5636-B461-B445-B26A-A5BEA93CDB7A}"/>
              </a:ext>
            </a:extLst>
          </p:cNvPr>
          <p:cNvSpPr txBox="1">
            <a:spLocks noChangeArrowheads="1"/>
          </p:cNvSpPr>
          <p:nvPr/>
        </p:nvSpPr>
        <p:spPr bwMode="auto">
          <a:xfrm>
            <a:off x="866775" y="4770438"/>
            <a:ext cx="7304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000" b="1" dirty="0"/>
              <a:t>After  the  introduction  of   the Epoch-making  policy  of   reform  and  opening-up  in  1978 , the Chinese economy has </a:t>
            </a:r>
            <a:r>
              <a:rPr lang="en-US" altLang="zh-CN" sz="2000" b="1" dirty="0" err="1"/>
              <a:t>soard</a:t>
            </a:r>
            <a:r>
              <a:rPr lang="en-US" altLang="zh-CN" sz="2000" b="1" dirty="0"/>
              <a:t> .</a:t>
            </a:r>
            <a:endParaRPr lang="zh-CN" altLang="en-US" sz="2000" b="1" dirty="0"/>
          </a:p>
        </p:txBody>
      </p:sp>
      <p:sp>
        <p:nvSpPr>
          <p:cNvPr id="11276" name="TextBox 6">
            <a:extLst>
              <a:ext uri="{FF2B5EF4-FFF2-40B4-BE49-F238E27FC236}">
                <a16:creationId xmlns:a16="http://schemas.microsoft.com/office/drawing/2014/main" id="{ED64146B-9DC5-804E-A06C-E67F3F31BAE7}"/>
              </a:ext>
            </a:extLst>
          </p:cNvPr>
          <p:cNvSpPr txBox="1">
            <a:spLocks noChangeArrowheads="1"/>
          </p:cNvSpPr>
          <p:nvPr/>
        </p:nvSpPr>
        <p:spPr bwMode="auto">
          <a:xfrm>
            <a:off x="701675" y="4386263"/>
            <a:ext cx="4708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000" b="1">
                <a:solidFill>
                  <a:srgbClr val="FF0000"/>
                </a:solidFill>
              </a:rPr>
              <a:t>If  put  adverbial  clause  toward   to  start?</a:t>
            </a:r>
            <a:endParaRPr lang="zh-CN" altLang="en-US" sz="2000" b="1">
              <a:solidFill>
                <a:srgbClr val="FF0000"/>
              </a:solidFill>
            </a:endParaRPr>
          </a:p>
        </p:txBody>
      </p:sp>
      <p:sp>
        <p:nvSpPr>
          <p:cNvPr id="8" name="圆角矩形 7">
            <a:extLst>
              <a:ext uri="{FF2B5EF4-FFF2-40B4-BE49-F238E27FC236}">
                <a16:creationId xmlns:a16="http://schemas.microsoft.com/office/drawing/2014/main" id="{5CD2B61D-24E0-9C45-8D7D-A2D83414A968}"/>
              </a:ext>
            </a:extLst>
          </p:cNvPr>
          <p:cNvSpPr/>
          <p:nvPr/>
        </p:nvSpPr>
        <p:spPr>
          <a:xfrm>
            <a:off x="8024813" y="4152900"/>
            <a:ext cx="973137" cy="69532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Weird</a:t>
            </a:r>
            <a:endParaRPr lang="zh-CN" altLang="en-US" b="1" dirty="0">
              <a:solidFill>
                <a:schemeClr val="tx1"/>
              </a:solidFill>
            </a:endParaRPr>
          </a:p>
        </p:txBody>
      </p:sp>
      <p:sp>
        <p:nvSpPr>
          <p:cNvPr id="9" name="直角上箭头 8">
            <a:extLst>
              <a:ext uri="{FF2B5EF4-FFF2-40B4-BE49-F238E27FC236}">
                <a16:creationId xmlns:a16="http://schemas.microsoft.com/office/drawing/2014/main" id="{32EC701C-50DC-C04A-B018-49793CB8959A}"/>
              </a:ext>
            </a:extLst>
          </p:cNvPr>
          <p:cNvSpPr/>
          <p:nvPr/>
        </p:nvSpPr>
        <p:spPr>
          <a:xfrm>
            <a:off x="7847013" y="4845050"/>
            <a:ext cx="792162" cy="37623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a:extLst>
              <a:ext uri="{FF2B5EF4-FFF2-40B4-BE49-F238E27FC236}">
                <a16:creationId xmlns:a16="http://schemas.microsoft.com/office/drawing/2014/main" id="{6CC5C7E1-0616-F74E-9C3F-906C7F6B8CFA}"/>
              </a:ext>
            </a:extLst>
          </p:cNvPr>
          <p:cNvSpPr/>
          <p:nvPr/>
        </p:nvSpPr>
        <p:spPr>
          <a:xfrm>
            <a:off x="779463" y="4749800"/>
            <a:ext cx="7034212" cy="752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589186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35"/>
                                        </p:tgtEl>
                                        <p:attrNameLst>
                                          <p:attrName>style.visibility</p:attrName>
                                        </p:attrNameLst>
                                      </p:cBhvr>
                                      <p:to>
                                        <p:strVal val="visible"/>
                                      </p:to>
                                    </p:set>
                                    <p:animEffect>
                                      <p:cBhvr>
                                        <p:cTn id="7" dur="500"/>
                                        <p:tgtEl>
                                          <p:spTgt spid="5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5"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5" name="文本框 28">
            <a:extLst>
              <a:ext uri="{FF2B5EF4-FFF2-40B4-BE49-F238E27FC236}">
                <a16:creationId xmlns:a16="http://schemas.microsoft.com/office/drawing/2014/main" id="{D26FFF43-7436-6040-9915-0B7D347CE0AA}"/>
              </a:ext>
            </a:extLst>
          </p:cNvPr>
          <p:cNvSpPr>
            <a:spLocks noChangeArrowheads="1"/>
          </p:cNvSpPr>
          <p:nvPr/>
        </p:nvSpPr>
        <p:spPr bwMode="auto">
          <a:xfrm>
            <a:off x="923925" y="630238"/>
            <a:ext cx="8775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Arial" panose="020B0604020202020204" pitchFamily="34" charset="0"/>
              <a:buNone/>
            </a:pPr>
            <a:r>
              <a:rPr lang="en-US" altLang="zh-CN" sz="360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Chronological sequence</a:t>
            </a:r>
            <a:endParaRPr lang="zh-CN" altLang="en-US" sz="360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297" name="TextBox 4">
            <a:extLst>
              <a:ext uri="{FF2B5EF4-FFF2-40B4-BE49-F238E27FC236}">
                <a16:creationId xmlns:a16="http://schemas.microsoft.com/office/drawing/2014/main" id="{ED26AC7C-3B58-7741-B073-17CF8508A1BB}"/>
              </a:ext>
            </a:extLst>
          </p:cNvPr>
          <p:cNvSpPr txBox="1">
            <a:spLocks noChangeArrowheads="1"/>
          </p:cNvSpPr>
          <p:nvPr/>
        </p:nvSpPr>
        <p:spPr bwMode="auto">
          <a:xfrm>
            <a:off x="527050" y="1636713"/>
            <a:ext cx="82026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dirty="0"/>
              <a:t>With those time markers,</a:t>
            </a:r>
            <a:r>
              <a:rPr lang="zh-CN" altLang="en-US" sz="2400" dirty="0"/>
              <a:t> </a:t>
            </a:r>
            <a:r>
              <a:rPr lang="en-US" altLang="zh-CN" sz="2400" dirty="0"/>
              <a:t>we can understand the chronological order of the Article better.</a:t>
            </a:r>
            <a:r>
              <a:rPr lang="zh-CN" altLang="en-US" sz="2400" dirty="0"/>
              <a:t> </a:t>
            </a:r>
            <a:r>
              <a:rPr lang="en-US" altLang="zh-CN" sz="2400" dirty="0"/>
              <a:t>For example</a:t>
            </a:r>
            <a:endParaRPr lang="zh-CN" altLang="en-US" sz="2400" dirty="0"/>
          </a:p>
        </p:txBody>
      </p:sp>
      <p:sp>
        <p:nvSpPr>
          <p:cNvPr id="12298" name="TextBox 119">
            <a:extLst>
              <a:ext uri="{FF2B5EF4-FFF2-40B4-BE49-F238E27FC236}">
                <a16:creationId xmlns:a16="http://schemas.microsoft.com/office/drawing/2014/main" id="{613C83E9-A9EE-8941-ABC0-5ADF3D254C5E}"/>
              </a:ext>
            </a:extLst>
          </p:cNvPr>
          <p:cNvSpPr txBox="1">
            <a:spLocks noChangeArrowheads="1"/>
          </p:cNvSpPr>
          <p:nvPr/>
        </p:nvSpPr>
        <p:spPr bwMode="auto">
          <a:xfrm>
            <a:off x="706438" y="2673350"/>
            <a:ext cx="7504112"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t>Research spanning </a:t>
            </a:r>
            <a:r>
              <a:rPr lang="en-US" altLang="zh-CN" b="1">
                <a:solidFill>
                  <a:srgbClr val="FF0000"/>
                </a:solidFill>
              </a:rPr>
              <a:t>many decades </a:t>
            </a:r>
            <a:r>
              <a:rPr lang="en-US" altLang="zh-CN"/>
              <a:t>has shown nutrients in the gastrointestinal tract can shape animals’flavour preferences.</a:t>
            </a:r>
            <a:r>
              <a:rPr lang="en-US" altLang="zh-CN" sz="2000" b="1">
                <a:solidFill>
                  <a:srgbClr val="00B0F0"/>
                </a:solidFill>
              </a:rPr>
              <a:t>/</a:t>
            </a:r>
            <a:r>
              <a:rPr lang="en-US" altLang="zh-CN"/>
              <a:t>One of the earliest findings of this effect dates </a:t>
            </a:r>
            <a:r>
              <a:rPr lang="en-US" altLang="zh-CN" b="1">
                <a:solidFill>
                  <a:srgbClr val="FF0000"/>
                </a:solidFill>
              </a:rPr>
              <a:t>back</a:t>
            </a:r>
            <a:r>
              <a:rPr lang="en-US" altLang="zh-CN"/>
              <a:t> </a:t>
            </a:r>
            <a:r>
              <a:rPr lang="en-US" altLang="zh-CN" b="1">
                <a:solidFill>
                  <a:srgbClr val="FF0000"/>
                </a:solidFill>
              </a:rPr>
              <a:t>to the 1960s</a:t>
            </a:r>
            <a:r>
              <a:rPr lang="en-US" altLang="zh-CN"/>
              <a:t>,when</a:t>
            </a:r>
            <a:r>
              <a:rPr lang="en-US" altLang="zh-CN" b="1">
                <a:solidFill>
                  <a:srgbClr val="FF0000"/>
                </a:solidFill>
              </a:rPr>
              <a:t> </a:t>
            </a:r>
            <a:r>
              <a:rPr lang="en-US" altLang="zh-CN"/>
              <a:t>Garvin Holman of the University of Washington reported hungry rats preferred consuming a liquid paired with food injected into the stomach rather than a solution coupled with a gastric infusion of water.</a:t>
            </a:r>
            <a:r>
              <a:rPr lang="en-US" altLang="zh-CN" sz="2000" b="1">
                <a:solidFill>
                  <a:srgbClr val="00B0F0"/>
                </a:solidFill>
              </a:rPr>
              <a:t>/</a:t>
            </a:r>
            <a:r>
              <a:rPr lang="en-US" altLang="zh-CN" b="1">
                <a:solidFill>
                  <a:srgbClr val="FF0000"/>
                </a:solidFill>
              </a:rPr>
              <a:t>More recently </a:t>
            </a:r>
            <a:r>
              <a:rPr lang="en-US" altLang="zh-CN"/>
              <a:t>Ivan de Araujo,a neuroscientist at the Icahn School of Mdicine at Mount Sinai,and his colleagues have shown calories can trump palatability:Their work has demonstrated mice prefer consuming bitter solutions paired with a sugar infusion injected in the gut rather than a calorie-free sweet solution.</a:t>
            </a:r>
            <a:endParaRPr lang="zh-CN" altLang="en-US"/>
          </a:p>
        </p:txBody>
      </p:sp>
    </p:spTree>
    <p:extLst>
      <p:ext uri="{BB962C8B-B14F-4D97-AF65-F5344CB8AC3E}">
        <p14:creationId xmlns:p14="http://schemas.microsoft.com/office/powerpoint/2010/main" val="1133393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35"/>
                                        </p:tgtEl>
                                        <p:attrNameLst>
                                          <p:attrName>style.visibility</p:attrName>
                                        </p:attrNameLst>
                                      </p:cBhvr>
                                      <p:to>
                                        <p:strVal val="visible"/>
                                      </p:to>
                                    </p:set>
                                    <p:animEffect>
                                      <p:cBhvr>
                                        <p:cTn id="7" dur="500"/>
                                        <p:tgtEl>
                                          <p:spTgt spid="5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5"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0ED26A-FABB-4244-B141-F36372B5D509}"/>
              </a:ext>
            </a:extLst>
          </p:cNvPr>
          <p:cNvSpPr>
            <a:spLocks noGrp="1"/>
          </p:cNvSpPr>
          <p:nvPr>
            <p:ph type="ctrTitle"/>
          </p:nvPr>
        </p:nvSpPr>
        <p:spPr/>
        <p:txBody>
          <a:bodyPr/>
          <a:lstStyle/>
          <a:p>
            <a:r>
              <a:rPr lang="en-US" altLang="zh-CN" dirty="0"/>
              <a:t>Part II: </a:t>
            </a:r>
            <a:r>
              <a:rPr lang="en-US" altLang="zh-CN" b="1" dirty="0"/>
              <a:t>Cause </a:t>
            </a:r>
            <a:br>
              <a:rPr lang="en-US" altLang="zh-CN" b="1" dirty="0"/>
            </a:br>
            <a:r>
              <a:rPr lang="en-US" altLang="zh-CN" dirty="0"/>
              <a:t>and</a:t>
            </a:r>
            <a:r>
              <a:rPr lang="en-US" altLang="zh-CN" b="1" dirty="0"/>
              <a:t> Effect</a:t>
            </a:r>
            <a:endParaRPr lang="zh-CN" altLang="en-US" b="1" dirty="0"/>
          </a:p>
        </p:txBody>
      </p:sp>
      <p:sp>
        <p:nvSpPr>
          <p:cNvPr id="3" name="副标题 2">
            <a:extLst>
              <a:ext uri="{FF2B5EF4-FFF2-40B4-BE49-F238E27FC236}">
                <a16:creationId xmlns:a16="http://schemas.microsoft.com/office/drawing/2014/main" id="{D9DB6B23-8AB4-407F-AE6B-88187F8690D0}"/>
              </a:ext>
            </a:extLst>
          </p:cNvPr>
          <p:cNvSpPr>
            <a:spLocks noGrp="1"/>
          </p:cNvSpPr>
          <p:nvPr>
            <p:ph type="subTitle" idx="1"/>
          </p:nvPr>
        </p:nvSpPr>
        <p:spPr>
          <a:xfrm>
            <a:off x="3860153" y="4183571"/>
            <a:ext cx="3097161" cy="1855894"/>
          </a:xfrm>
        </p:spPr>
        <p:txBody>
          <a:bodyPr>
            <a:normAutofit/>
          </a:bodyPr>
          <a:lstStyle/>
          <a:p>
            <a:r>
              <a:rPr lang="zh-CN" altLang="en-US" sz="3200" b="1" dirty="0">
                <a:latin typeface="微软雅黑" panose="020B0503020204020204" pitchFamily="34" charset="-122"/>
                <a:ea typeface="微软雅黑" panose="020B0503020204020204" pitchFamily="34" charset="-122"/>
              </a:rPr>
              <a:t>第</a:t>
            </a:r>
            <a:r>
              <a:rPr lang="en-US" altLang="zh-CN" sz="3200" b="1" dirty="0">
                <a:latin typeface="微软雅黑" panose="020B0503020204020204" pitchFamily="34" charset="-122"/>
                <a:ea typeface="微软雅黑" panose="020B0503020204020204" pitchFamily="34" charset="-122"/>
              </a:rPr>
              <a:t>2</a:t>
            </a:r>
            <a:r>
              <a:rPr lang="zh-CN" altLang="en-US" sz="3200" b="1" dirty="0">
                <a:latin typeface="微软雅黑" panose="020B0503020204020204" pitchFamily="34" charset="-122"/>
                <a:ea typeface="微软雅黑" panose="020B0503020204020204" pitchFamily="34" charset="-122"/>
              </a:rPr>
              <a:t>部分：原因</a:t>
            </a:r>
            <a:endParaRPr lang="en-US" altLang="zh-CN" sz="3200" b="1"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与</a:t>
            </a:r>
            <a:r>
              <a:rPr lang="zh-CN" altLang="en-US" sz="3200" b="1" dirty="0">
                <a:latin typeface="微软雅黑" panose="020B0503020204020204" pitchFamily="34" charset="-122"/>
                <a:ea typeface="微软雅黑" panose="020B0503020204020204" pitchFamily="34" charset="-122"/>
              </a:rPr>
              <a:t>影响</a:t>
            </a:r>
          </a:p>
        </p:txBody>
      </p:sp>
    </p:spTree>
    <p:extLst>
      <p:ext uri="{BB962C8B-B14F-4D97-AF65-F5344CB8AC3E}">
        <p14:creationId xmlns:p14="http://schemas.microsoft.com/office/powerpoint/2010/main" val="298848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5" name="文本框 28"/>
          <p:cNvSpPr/>
          <p:nvPr/>
        </p:nvSpPr>
        <p:spPr>
          <a:xfrm>
            <a:off x="476409" y="136525"/>
            <a:ext cx="4151947" cy="459105"/>
          </a:xfrm>
          <a:prstGeom prst="rect">
            <a:avLst/>
          </a:prstGeom>
          <a:noFill/>
          <a:ln w="9525">
            <a:noFill/>
          </a:ln>
        </p:spPr>
        <p:txBody>
          <a:bodyPr wrap="square" lIns="91431" tIns="45716" rIns="91431" bIns="45716">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None/>
            </a:pPr>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Cause &amp; Effect  </a:t>
            </a:r>
            <a:r>
              <a:rPr lang="zh-CN" altLang="en-US" sz="24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原因和影响</a:t>
            </a:r>
          </a:p>
        </p:txBody>
      </p:sp>
      <p:sp>
        <p:nvSpPr>
          <p:cNvPr id="6157" name="灯片编号占位符 4"/>
          <p:cNvSpPr>
            <a:spLocks noGrp="1"/>
          </p:cNvSpPr>
          <p:nvPr/>
        </p:nvSpPr>
        <p:spPr>
          <a:xfrm>
            <a:off x="6872288" y="5730875"/>
            <a:ext cx="2133600" cy="273050"/>
          </a:xfrm>
          <a:prstGeom prst="rect">
            <a:avLst/>
          </a:prstGeom>
          <a:noFill/>
          <a:ln w="9525">
            <a:noFill/>
          </a:ln>
        </p:spPr>
        <p:txBody>
          <a:bodyPr lIns="68573" tIns="34287" rIns="68573" bIns="34287"/>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None/>
            </a:pPr>
            <a:fld id="{9A0DB2DC-4C9A-4742-B13C-FB6460FD3503}" type="slidenum">
              <a:rPr lang="en-US" altLang="zh-CN" sz="1800" dirty="0">
                <a:solidFill>
                  <a:schemeClr val="bg1"/>
                </a:solidFill>
                <a:latin typeface="Arial" panose="020B0604020202020204" pitchFamily="34" charset="0"/>
                <a:ea typeface="宋体" panose="02010600030101010101" pitchFamily="2" charset="-122"/>
              </a:rPr>
              <a:t>14</a:t>
            </a:fld>
            <a:endParaRPr lang="en-US" altLang="zh-CN" sz="1800" dirty="0">
              <a:solidFill>
                <a:schemeClr val="bg1"/>
              </a:solidFill>
              <a:latin typeface="Arial" panose="020B0604020202020204" pitchFamily="34" charset="0"/>
              <a:ea typeface="宋体" panose="02010600030101010101" pitchFamily="2" charset="-122"/>
            </a:endParaRPr>
          </a:p>
        </p:txBody>
      </p:sp>
      <p:sp>
        <p:nvSpPr>
          <p:cNvPr id="2" name="文本框 1"/>
          <p:cNvSpPr txBox="1"/>
          <p:nvPr/>
        </p:nvSpPr>
        <p:spPr>
          <a:xfrm>
            <a:off x="499745" y="765175"/>
            <a:ext cx="8392795" cy="1477328"/>
          </a:xfrm>
          <a:prstGeom prst="rect">
            <a:avLst/>
          </a:prstGeom>
          <a:noFill/>
        </p:spPr>
        <p:txBody>
          <a:bodyPr wrap="square" rtlCol="0">
            <a:spAutoFit/>
          </a:bodyPr>
          <a:lstStyle/>
          <a:p>
            <a:r>
              <a:rPr lang="en-US" altLang="zh-CN" dirty="0"/>
              <a:t>places effect before cause </a:t>
            </a:r>
          </a:p>
          <a:p>
            <a:r>
              <a:rPr lang="en-US" altLang="zh-CN" dirty="0"/>
              <a:t>Aristotelian deductive thought</a:t>
            </a:r>
          </a:p>
          <a:p>
            <a:r>
              <a:rPr lang="en-US" altLang="zh-CN" dirty="0"/>
              <a:t>Many English writers will state the conclusion,</a:t>
            </a:r>
            <a:r>
              <a:rPr lang="zh-CN" altLang="en-US" dirty="0"/>
              <a:t> </a:t>
            </a:r>
            <a:r>
              <a:rPr lang="en-US" altLang="zh-CN" dirty="0"/>
              <a:t>the topic sentence,</a:t>
            </a:r>
            <a:r>
              <a:rPr lang="zh-CN" altLang="en-US" dirty="0"/>
              <a:t> </a:t>
            </a:r>
            <a:r>
              <a:rPr lang="en-US" altLang="zh-CN" dirty="0"/>
              <a:t>or the effect first, and then provide the evidence, the rationale,</a:t>
            </a:r>
            <a:r>
              <a:rPr lang="zh-CN" altLang="en-US" dirty="0"/>
              <a:t> </a:t>
            </a:r>
            <a:r>
              <a:rPr lang="en-US" altLang="zh-CN" dirty="0"/>
              <a:t>the cause and other subordinate information.</a:t>
            </a:r>
          </a:p>
        </p:txBody>
      </p:sp>
      <p:sp>
        <p:nvSpPr>
          <p:cNvPr id="3" name="文本框 2"/>
          <p:cNvSpPr txBox="1"/>
          <p:nvPr/>
        </p:nvSpPr>
        <p:spPr>
          <a:xfrm>
            <a:off x="499745" y="2598103"/>
            <a:ext cx="6092784" cy="2585323"/>
          </a:xfrm>
          <a:prstGeom prst="rect">
            <a:avLst/>
          </a:prstGeom>
          <a:noFill/>
        </p:spPr>
        <p:txBody>
          <a:bodyPr wrap="square" rtlCol="0">
            <a:spAutoFit/>
          </a:bodyPr>
          <a:lstStyle/>
          <a:p>
            <a:r>
              <a:rPr lang="en-US" altLang="zh-CN" dirty="0">
                <a:latin typeface="Microsoft YaHei" panose="020B0503020204020204" pitchFamily="34" charset="-122"/>
                <a:ea typeface="Microsoft YaHei" panose="020B0503020204020204" pitchFamily="34" charset="-122"/>
              </a:rPr>
              <a:t>cause                            </a:t>
            </a:r>
            <a:r>
              <a:rPr lang="zh-CN" altLang="en-US" dirty="0">
                <a:latin typeface="Microsoft YaHei" panose="020B0503020204020204" pitchFamily="34" charset="-122"/>
                <a:ea typeface="Microsoft YaHei" panose="020B0503020204020204" pitchFamily="34" charset="-122"/>
              </a:rPr>
              <a:t>原因</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effect                            </a:t>
            </a:r>
            <a:r>
              <a:rPr lang="zh-CN" altLang="en-US" dirty="0">
                <a:latin typeface="Microsoft YaHei" panose="020B0503020204020204" pitchFamily="34" charset="-122"/>
                <a:ea typeface="Microsoft YaHei" panose="020B0503020204020204" pitchFamily="34" charset="-122"/>
              </a:rPr>
              <a:t>影响、效果</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self-explanatory          </a:t>
            </a:r>
            <a:r>
              <a:rPr lang="zh-CN" altLang="en-US" sz="1800" dirty="0">
                <a:latin typeface="Microsoft YaHei" panose="020B0503020204020204" pitchFamily="34" charset="-122"/>
                <a:ea typeface="Microsoft YaHei" panose="020B0503020204020204" pitchFamily="34" charset="-122"/>
              </a:rPr>
              <a:t> 自明的、不需加以说明的</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beware                         </a:t>
            </a:r>
            <a:r>
              <a:rPr lang="zh-CN" altLang="en-US" dirty="0">
                <a:latin typeface="Microsoft YaHei" panose="020B0503020204020204" pitchFamily="34" charset="-122"/>
                <a:ea typeface="Microsoft YaHei" panose="020B0503020204020204" pitchFamily="34" charset="-122"/>
              </a:rPr>
              <a:t>注意。当心</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be traceable to             可追溯到……</a:t>
            </a:r>
          </a:p>
          <a:p>
            <a:r>
              <a:rPr lang="en-US" altLang="zh-CN" dirty="0">
                <a:latin typeface="Microsoft YaHei" panose="020B0503020204020204" pitchFamily="34" charset="-122"/>
                <a:ea typeface="Microsoft YaHei" panose="020B0503020204020204" pitchFamily="34" charset="-122"/>
                <a:sym typeface="+mn-ea"/>
              </a:rPr>
              <a:t>Aristotelian deductive thought   </a:t>
            </a:r>
            <a:r>
              <a:rPr lang="zh-CN" altLang="en-US" dirty="0">
                <a:latin typeface="Microsoft YaHei" panose="020B0503020204020204" pitchFamily="34" charset="-122"/>
                <a:ea typeface="Microsoft YaHei" panose="020B0503020204020204" pitchFamily="34" charset="-122"/>
                <a:sym typeface="+mn-ea"/>
              </a:rPr>
              <a:t>亚里士多德的演绎思维</a:t>
            </a:r>
            <a:endParaRPr lang="en-US" altLang="zh-CN" dirty="0">
              <a:latin typeface="Microsoft YaHei" panose="020B0503020204020204" pitchFamily="34" charset="-122"/>
              <a:ea typeface="Microsoft YaHei" panose="020B0503020204020204" pitchFamily="34" charset="-122"/>
              <a:sym typeface="+mn-ea"/>
            </a:endParaRPr>
          </a:p>
          <a:p>
            <a:r>
              <a:rPr lang="en-US" altLang="zh-CN" dirty="0">
                <a:latin typeface="Microsoft YaHei" panose="020B0503020204020204" pitchFamily="34" charset="-122"/>
                <a:ea typeface="Microsoft YaHei" panose="020B0503020204020204" pitchFamily="34" charset="-122"/>
              </a:rPr>
              <a:t>state                             </a:t>
            </a:r>
            <a:r>
              <a:rPr lang="zh-CN" altLang="en-US" dirty="0">
                <a:latin typeface="Microsoft YaHei" panose="020B0503020204020204" pitchFamily="34" charset="-122"/>
                <a:ea typeface="Microsoft YaHei" panose="020B0503020204020204" pitchFamily="34" charset="-122"/>
              </a:rPr>
              <a:t>陈述</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rationale                       </a:t>
            </a:r>
            <a:r>
              <a:rPr lang="zh-CN" altLang="en-US" dirty="0">
                <a:latin typeface="Microsoft YaHei" panose="020B0503020204020204" pitchFamily="34" charset="-122"/>
                <a:ea typeface="Microsoft YaHei" panose="020B0503020204020204" pitchFamily="34" charset="-122"/>
              </a:rPr>
              <a:t>基本原理</a:t>
            </a:r>
            <a:endParaRPr lang="en-US" altLang="zh-CN"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subordinate                  </a:t>
            </a:r>
            <a:r>
              <a:rPr lang="zh-CN" altLang="en-US" dirty="0">
                <a:latin typeface="Microsoft YaHei" panose="020B0503020204020204" pitchFamily="34" charset="-122"/>
                <a:ea typeface="Microsoft YaHei" panose="020B0503020204020204" pitchFamily="34" charset="-122"/>
              </a:rPr>
              <a:t>次要的</a:t>
            </a:r>
          </a:p>
        </p:txBody>
      </p:sp>
      <p:pic>
        <p:nvPicPr>
          <p:cNvPr id="4" name="图片 3"/>
          <p:cNvPicPr>
            <a:picLocks noChangeAspect="1"/>
          </p:cNvPicPr>
          <p:nvPr/>
        </p:nvPicPr>
        <p:blipFill>
          <a:blip r:embed="rId2"/>
          <a:stretch>
            <a:fillRect/>
          </a:stretch>
        </p:blipFill>
        <p:spPr>
          <a:xfrm>
            <a:off x="6468110" y="2496503"/>
            <a:ext cx="2675890" cy="2118995"/>
          </a:xfrm>
          <a:prstGeom prst="rect">
            <a:avLst/>
          </a:prstGeom>
        </p:spPr>
      </p:pic>
    </p:spTree>
    <p:extLst>
      <p:ext uri="{BB962C8B-B14F-4D97-AF65-F5344CB8AC3E}">
        <p14:creationId xmlns:p14="http://schemas.microsoft.com/office/powerpoint/2010/main" val="20012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35"/>
                                        </p:tgtEl>
                                        <p:attrNameLst>
                                          <p:attrName>style.visibility</p:attrName>
                                        </p:attrNameLst>
                                      </p:cBhvr>
                                      <p:to>
                                        <p:strVal val="visible"/>
                                      </p:to>
                                    </p:set>
                                    <p:animEffect filter="wipe(left)">
                                      <p:cBhvr>
                                        <p:cTn id="7" dur="500"/>
                                        <p:tgtEl>
                                          <p:spTgt spid="5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5" grpId="0"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4"/>
          <p:cNvSpPr txBox="1">
            <a:spLocks noGrp="1"/>
          </p:cNvSpPr>
          <p:nvPr>
            <p:ph type="sldNum" sz="quarter" idx="4"/>
          </p:nvPr>
        </p:nvSpPr>
        <p:spPr>
          <a:noFill/>
        </p:spPr>
        <p:txBody>
          <a:bodyPr lIns="91440" tIns="45720" rIns="91440" bIns="45720" rtlCol="0" anchor="ctr"/>
          <a:lstStyle>
            <a:lvl1pPr>
              <a:defRPr sz="1800">
                <a:solidFill>
                  <a:schemeClr val="tx1"/>
                </a:solidFill>
                <a:latin typeface="Arial" panose="020B0604020202020204" pitchFamily="34" charset="0"/>
                <a:ea typeface="宋体" panose="02010600030101010101" pitchFamily="2" charset="-122"/>
              </a:defRPr>
            </a:lvl1pPr>
            <a:lvl2pPr marL="557530" indent="-214630">
              <a:defRPr sz="1800">
                <a:solidFill>
                  <a:schemeClr val="tx1"/>
                </a:solidFill>
                <a:latin typeface="Arial" panose="020B0604020202020204" pitchFamily="34" charset="0"/>
                <a:ea typeface="宋体" panose="02010600030101010101" pitchFamily="2" charset="-122"/>
              </a:defRPr>
            </a:lvl2pPr>
            <a:lvl3pPr marL="857250" indent="-171450">
              <a:defRPr sz="1800">
                <a:solidFill>
                  <a:schemeClr val="tx1"/>
                </a:solidFill>
                <a:latin typeface="Arial" panose="020B0604020202020204" pitchFamily="34" charset="0"/>
                <a:ea typeface="宋体" panose="02010600030101010101" pitchFamily="2" charset="-122"/>
              </a:defRPr>
            </a:lvl3pPr>
            <a:lvl4pPr marL="1200150" indent="-171450">
              <a:defRPr sz="1800">
                <a:solidFill>
                  <a:schemeClr val="tx1"/>
                </a:solidFill>
                <a:latin typeface="Arial" panose="020B0604020202020204" pitchFamily="34" charset="0"/>
                <a:ea typeface="宋体" panose="02010600030101010101" pitchFamily="2" charset="-122"/>
              </a:defRPr>
            </a:lvl4pPr>
            <a:lvl5pPr marL="1543050" indent="-171450">
              <a:defRPr sz="1800">
                <a:solidFill>
                  <a:schemeClr val="tx1"/>
                </a:solidFill>
                <a:latin typeface="Arial" panose="020B0604020202020204" pitchFamily="34" charset="0"/>
                <a:ea typeface="宋体" panose="02010600030101010101" pitchFamily="2" charset="-122"/>
              </a:defRPr>
            </a:lvl5pPr>
            <a:lvl6pPr marL="1885950" indent="-171450" defTabSz="914400"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228850" indent="-171450" defTabSz="914400"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571750" indent="-171450" defTabSz="914400"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2914650" indent="-171450" defTabSz="914400"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pPr marL="0" marR="0" lvl="0" indent="0" algn="r" defTabSz="457200" rtl="0" eaLnBrk="1" fontAlgn="auto" latinLnBrk="0" hangingPunct="1">
              <a:lnSpc>
                <a:spcPct val="100000"/>
              </a:lnSpc>
              <a:spcBef>
                <a:spcPts val="0"/>
              </a:spcBef>
              <a:spcAft>
                <a:spcPts val="0"/>
              </a:spcAft>
              <a:buClrTx/>
              <a:buSzTx/>
              <a:buFontTx/>
              <a:buNone/>
              <a:defRPr/>
            </a:pPr>
            <a:fld id="{D6704C8E-6458-422F-A4F6-A0BDBF6C5933}"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15</a:t>
            </a:fld>
            <a:endParaRPr kumimoji="0" lang="en-US" altLang="zh-CN"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55" name="椭圆 226"/>
          <p:cNvSpPr>
            <a:spLocks noChangeArrowheads="1"/>
          </p:cNvSpPr>
          <p:nvPr/>
        </p:nvSpPr>
        <p:spPr bwMode="auto">
          <a:xfrm>
            <a:off x="3971290" y="2523490"/>
            <a:ext cx="1299845" cy="1323975"/>
          </a:xfrm>
          <a:prstGeom prst="ellipse">
            <a:avLst/>
          </a:prstGeom>
          <a:solidFill>
            <a:schemeClr val="bg1"/>
          </a:solidFill>
          <a:ln>
            <a:noFill/>
          </a:ln>
        </p:spPr>
        <p:txBody>
          <a:bodyPr lIns="91440" tIns="45720" rIns="91440" bIns="45720"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575" b="1"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7186" name="灯片编号占位符 4"/>
          <p:cNvSpPr>
            <a:spLocks noGrp="1"/>
          </p:cNvSpPr>
          <p:nvPr/>
        </p:nvSpPr>
        <p:spPr>
          <a:xfrm>
            <a:off x="6872288" y="5730875"/>
            <a:ext cx="2133600" cy="273050"/>
          </a:xfrm>
          <a:prstGeom prst="rect">
            <a:avLst/>
          </a:prstGeom>
          <a:noFill/>
          <a:ln w="9525">
            <a:noFill/>
          </a:ln>
        </p:spPr>
        <p:txBody>
          <a:bodyPr lIns="68573" tIns="34287" rIns="68573" bIns="34287"/>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None/>
            </a:pPr>
            <a:r>
              <a:rPr lang="en-US" altLang="zh-CN" sz="1800" dirty="0">
                <a:solidFill>
                  <a:schemeClr val="bg1"/>
                </a:solidFill>
                <a:latin typeface="Arial" panose="020B0604020202020204" pitchFamily="34" charset="0"/>
                <a:ea typeface="宋体" panose="02010600030101010101" pitchFamily="2" charset="-122"/>
              </a:rPr>
              <a:t>4</a:t>
            </a:r>
          </a:p>
        </p:txBody>
      </p:sp>
      <p:sp>
        <p:nvSpPr>
          <p:cNvPr id="3" name="文本框 2"/>
          <p:cNvSpPr txBox="1"/>
          <p:nvPr/>
        </p:nvSpPr>
        <p:spPr>
          <a:xfrm>
            <a:off x="366394" y="606743"/>
            <a:ext cx="6640693" cy="1477328"/>
          </a:xfrm>
          <a:prstGeom prst="rect">
            <a:avLst/>
          </a:prstGeom>
          <a:noFill/>
        </p:spPr>
        <p:txBody>
          <a:bodyPr wrap="square" rtlCol="0">
            <a:spAutoFit/>
          </a:bodyPr>
          <a:lstStyle/>
          <a:p>
            <a:r>
              <a:rPr lang="en-US" altLang="zh-CN" dirty="0"/>
              <a:t>One of the reasons  that  games like Fortnite are  so addicting is that they play on the human emotional  system, comprised of a long-standing set of psychological adaptations that has features going back millions of generations and across thousands of kinds of species of animals.</a:t>
            </a:r>
          </a:p>
        </p:txBody>
      </p:sp>
      <p:sp>
        <p:nvSpPr>
          <p:cNvPr id="4" name="文本框 3"/>
          <p:cNvSpPr txBox="1"/>
          <p:nvPr/>
        </p:nvSpPr>
        <p:spPr>
          <a:xfrm>
            <a:off x="366394" y="2417128"/>
            <a:ext cx="4842179" cy="2306955"/>
          </a:xfrm>
          <a:prstGeom prst="rect">
            <a:avLst/>
          </a:prstGeom>
          <a:noFill/>
        </p:spPr>
        <p:txBody>
          <a:bodyPr wrap="square" rtlCol="0">
            <a:spAutoFit/>
          </a:bodyPr>
          <a:lstStyle/>
          <a:p>
            <a:r>
              <a:rPr lang="en-US" altLang="zh-CN" dirty="0"/>
              <a:t>Fortnite             	</a:t>
            </a:r>
            <a:r>
              <a:rPr lang="zh-CN" altLang="en-US" sz="1800" dirty="0"/>
              <a:t>堡垒之夜（网络游戏）</a:t>
            </a:r>
            <a:r>
              <a:rPr lang="en-US" altLang="zh-CN" dirty="0"/>
              <a:t>     </a:t>
            </a:r>
          </a:p>
          <a:p>
            <a:r>
              <a:rPr lang="en-US" altLang="zh-CN" dirty="0"/>
              <a:t>comprised of       	</a:t>
            </a:r>
            <a:r>
              <a:rPr lang="zh-CN" altLang="en-US" dirty="0"/>
              <a:t>由</a:t>
            </a:r>
            <a:r>
              <a:rPr lang="en-US" altLang="zh-CN" dirty="0"/>
              <a:t>-----------</a:t>
            </a:r>
            <a:r>
              <a:rPr lang="zh-CN" altLang="en-US" dirty="0"/>
              <a:t>组成</a:t>
            </a:r>
            <a:r>
              <a:rPr lang="en-US" altLang="zh-CN" dirty="0"/>
              <a:t>  </a:t>
            </a:r>
          </a:p>
          <a:p>
            <a:r>
              <a:rPr lang="en-US" altLang="zh-CN" dirty="0"/>
              <a:t>long-standing      	</a:t>
            </a:r>
            <a:r>
              <a:rPr lang="zh-CN" altLang="en-US" dirty="0"/>
              <a:t>长期的</a:t>
            </a:r>
          </a:p>
          <a:p>
            <a:r>
              <a:rPr lang="en-US" altLang="zh-CN" dirty="0"/>
              <a:t>case                     </a:t>
            </a:r>
            <a:r>
              <a:rPr lang="zh-CN" altLang="en-US" dirty="0"/>
              <a:t>论据</a:t>
            </a:r>
          </a:p>
          <a:p>
            <a:r>
              <a:rPr lang="en-US" altLang="zh-CN" dirty="0"/>
              <a:t>evolved                </a:t>
            </a:r>
            <a:r>
              <a:rPr lang="zh-CN" altLang="en-US" dirty="0"/>
              <a:t>进化</a:t>
            </a:r>
          </a:p>
          <a:p>
            <a:r>
              <a:rPr lang="en-US" altLang="zh-CN" dirty="0"/>
              <a:t>function               </a:t>
            </a:r>
            <a:r>
              <a:rPr lang="zh-CN" altLang="en-US" dirty="0"/>
              <a:t>机能</a:t>
            </a:r>
          </a:p>
          <a:p>
            <a:r>
              <a:rPr lang="en-US" altLang="zh-CN" dirty="0"/>
              <a:t>motivational        </a:t>
            </a:r>
            <a:r>
              <a:rPr lang="zh-CN" altLang="en-US" dirty="0"/>
              <a:t>动机</a:t>
            </a:r>
          </a:p>
          <a:p>
            <a:r>
              <a:rPr lang="en-US" altLang="zh-CN" dirty="0"/>
              <a:t>nature                 </a:t>
            </a:r>
            <a:r>
              <a:rPr lang="zh-CN" altLang="en-US" dirty="0"/>
              <a:t>性质</a:t>
            </a:r>
          </a:p>
        </p:txBody>
      </p:sp>
      <p:pic>
        <p:nvPicPr>
          <p:cNvPr id="5" name="图片 4"/>
          <p:cNvPicPr>
            <a:picLocks noChangeAspect="1"/>
          </p:cNvPicPr>
          <p:nvPr/>
        </p:nvPicPr>
        <p:blipFill>
          <a:blip r:embed="rId2"/>
          <a:stretch>
            <a:fillRect/>
          </a:stretch>
        </p:blipFill>
        <p:spPr>
          <a:xfrm>
            <a:off x="4487684" y="3317908"/>
            <a:ext cx="3425770" cy="1582387"/>
          </a:xfrm>
          <a:prstGeom prst="rect">
            <a:avLst/>
          </a:prstGeom>
        </p:spPr>
      </p:pic>
      <p:sp>
        <p:nvSpPr>
          <p:cNvPr id="2" name="文本框 1"/>
          <p:cNvSpPr txBox="1"/>
          <p:nvPr/>
        </p:nvSpPr>
        <p:spPr>
          <a:xfrm>
            <a:off x="1751648" y="5616892"/>
            <a:ext cx="2133600" cy="922020"/>
          </a:xfrm>
          <a:prstGeom prst="rect">
            <a:avLst/>
          </a:prstGeom>
          <a:noFill/>
        </p:spPr>
        <p:txBody>
          <a:bodyPr wrap="square" rtlCol="0">
            <a:spAutoFit/>
          </a:bodyPr>
          <a:lstStyle/>
          <a:p>
            <a:r>
              <a:rPr lang="en-US" altLang="zh-CN" dirty="0"/>
              <a:t>online video game</a:t>
            </a:r>
          </a:p>
          <a:p>
            <a:r>
              <a:rPr lang="en-US" altLang="zh-CN" dirty="0"/>
              <a:t>island</a:t>
            </a:r>
          </a:p>
          <a:p>
            <a:r>
              <a:rPr lang="en-US" altLang="zh-CN" dirty="0"/>
              <a:t>fight</a:t>
            </a:r>
          </a:p>
        </p:txBody>
      </p:sp>
    </p:spTree>
    <p:extLst>
      <p:ext uri="{BB962C8B-B14F-4D97-AF65-F5344CB8AC3E}">
        <p14:creationId xmlns:p14="http://schemas.microsoft.com/office/powerpoint/2010/main" val="951430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0ED26A-FABB-4244-B141-F36372B5D509}"/>
              </a:ext>
            </a:extLst>
          </p:cNvPr>
          <p:cNvSpPr>
            <a:spLocks noGrp="1"/>
          </p:cNvSpPr>
          <p:nvPr>
            <p:ph type="ctrTitle"/>
          </p:nvPr>
        </p:nvSpPr>
        <p:spPr>
          <a:xfrm>
            <a:off x="353961" y="2404534"/>
            <a:ext cx="6603353" cy="1646302"/>
          </a:xfrm>
        </p:spPr>
        <p:txBody>
          <a:bodyPr/>
          <a:lstStyle/>
          <a:p>
            <a:r>
              <a:rPr lang="en-US" altLang="zh-CN" dirty="0"/>
              <a:t>Part III: </a:t>
            </a:r>
            <a:r>
              <a:rPr lang="en-US" altLang="zh-CN" b="1" dirty="0"/>
              <a:t>Comparison </a:t>
            </a:r>
            <a:br>
              <a:rPr lang="en-US" altLang="zh-CN" b="1" dirty="0"/>
            </a:br>
            <a:r>
              <a:rPr lang="en-US" altLang="zh-CN" dirty="0"/>
              <a:t>and</a:t>
            </a:r>
            <a:r>
              <a:rPr lang="en-US" altLang="zh-CN" b="1" dirty="0"/>
              <a:t> Contrast</a:t>
            </a:r>
            <a:endParaRPr lang="zh-CN" altLang="en-US" b="1" dirty="0"/>
          </a:p>
        </p:txBody>
      </p:sp>
      <p:sp>
        <p:nvSpPr>
          <p:cNvPr id="3" name="副标题 2">
            <a:extLst>
              <a:ext uri="{FF2B5EF4-FFF2-40B4-BE49-F238E27FC236}">
                <a16:creationId xmlns:a16="http://schemas.microsoft.com/office/drawing/2014/main" id="{D9DB6B23-8AB4-407F-AE6B-88187F8690D0}"/>
              </a:ext>
            </a:extLst>
          </p:cNvPr>
          <p:cNvSpPr>
            <a:spLocks noGrp="1"/>
          </p:cNvSpPr>
          <p:nvPr>
            <p:ph type="subTitle" idx="1"/>
          </p:nvPr>
        </p:nvSpPr>
        <p:spPr>
          <a:xfrm>
            <a:off x="3860153" y="4183571"/>
            <a:ext cx="3097161" cy="1855894"/>
          </a:xfrm>
        </p:spPr>
        <p:txBody>
          <a:bodyPr>
            <a:normAutofit/>
          </a:bodyPr>
          <a:lstStyle/>
          <a:p>
            <a:r>
              <a:rPr lang="zh-CN" altLang="en-US" sz="3200" b="1" dirty="0">
                <a:latin typeface="微软雅黑" panose="020B0503020204020204" pitchFamily="34" charset="-122"/>
                <a:ea typeface="微软雅黑" panose="020B0503020204020204" pitchFamily="34" charset="-122"/>
              </a:rPr>
              <a:t>第</a:t>
            </a:r>
            <a:r>
              <a:rPr lang="en-US" altLang="zh-CN" sz="3200" b="1" dirty="0">
                <a:latin typeface="微软雅黑" panose="020B0503020204020204" pitchFamily="34" charset="-122"/>
                <a:ea typeface="微软雅黑" panose="020B0503020204020204" pitchFamily="34" charset="-122"/>
              </a:rPr>
              <a:t>2</a:t>
            </a:r>
            <a:r>
              <a:rPr lang="zh-CN" altLang="en-US" sz="3200" b="1" dirty="0">
                <a:latin typeface="微软雅黑" panose="020B0503020204020204" pitchFamily="34" charset="-122"/>
                <a:ea typeface="微软雅黑" panose="020B0503020204020204" pitchFamily="34" charset="-122"/>
              </a:rPr>
              <a:t>部分：类比</a:t>
            </a:r>
            <a:endParaRPr lang="en-US" altLang="zh-CN" sz="3200" b="1"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与</a:t>
            </a:r>
            <a:r>
              <a:rPr lang="zh-CN" altLang="en-US" sz="3200" b="1" dirty="0">
                <a:latin typeface="微软雅黑" panose="020B0503020204020204" pitchFamily="34" charset="-122"/>
                <a:ea typeface="微软雅黑" panose="020B0503020204020204" pitchFamily="34" charset="-122"/>
              </a:rPr>
              <a:t>对比</a:t>
            </a:r>
          </a:p>
        </p:txBody>
      </p:sp>
    </p:spTree>
    <p:extLst>
      <p:ext uri="{BB962C8B-B14F-4D97-AF65-F5344CB8AC3E}">
        <p14:creationId xmlns:p14="http://schemas.microsoft.com/office/powerpoint/2010/main" val="4120142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8"/>
          <p:cNvSpPr/>
          <p:nvPr/>
        </p:nvSpPr>
        <p:spPr>
          <a:xfrm>
            <a:off x="467360" y="220576"/>
            <a:ext cx="6116955" cy="520700"/>
          </a:xfrm>
          <a:prstGeom prst="rect">
            <a:avLst/>
          </a:prstGeom>
          <a:noFill/>
          <a:ln w="9525">
            <a:noFill/>
          </a:ln>
        </p:spPr>
        <p:txBody>
          <a:bodyPr wrap="square" lIns="91431" tIns="45716" rIns="91431" bIns="45716">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None/>
            </a:pPr>
            <a:r>
              <a:rPr 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Comparison &amp; contrast </a:t>
            </a:r>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类比和对比</a:t>
            </a:r>
          </a:p>
        </p:txBody>
      </p:sp>
      <p:sp>
        <p:nvSpPr>
          <p:cNvPr id="8213" name="灯片编号占位符 4"/>
          <p:cNvSpPr>
            <a:spLocks noGrp="1"/>
          </p:cNvSpPr>
          <p:nvPr/>
        </p:nvSpPr>
        <p:spPr>
          <a:xfrm>
            <a:off x="6872288" y="5730875"/>
            <a:ext cx="2133600" cy="273050"/>
          </a:xfrm>
          <a:prstGeom prst="rect">
            <a:avLst/>
          </a:prstGeom>
          <a:noFill/>
          <a:ln w="9525">
            <a:noFill/>
          </a:ln>
        </p:spPr>
        <p:txBody>
          <a:bodyPr lIns="68573" tIns="34287" rIns="68573" bIns="34287"/>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None/>
            </a:pPr>
            <a:r>
              <a:rPr lang="en-US" altLang="zh-CN" sz="1800" dirty="0">
                <a:solidFill>
                  <a:schemeClr val="bg1"/>
                </a:solidFill>
                <a:latin typeface="Arial" panose="020B0604020202020204" pitchFamily="34" charset="0"/>
                <a:ea typeface="宋体" panose="02010600030101010101" pitchFamily="2" charset="-122"/>
              </a:rPr>
              <a:t>5</a:t>
            </a:r>
          </a:p>
        </p:txBody>
      </p:sp>
      <p:pic>
        <p:nvPicPr>
          <p:cNvPr id="4" name="图片 3"/>
          <p:cNvPicPr>
            <a:picLocks noChangeAspect="1"/>
          </p:cNvPicPr>
          <p:nvPr/>
        </p:nvPicPr>
        <p:blipFill>
          <a:blip r:embed="rId2"/>
          <a:srcRect l="2986" t="2445"/>
          <a:stretch>
            <a:fillRect/>
          </a:stretch>
        </p:blipFill>
        <p:spPr>
          <a:xfrm>
            <a:off x="4420442" y="2400247"/>
            <a:ext cx="4084955" cy="3091180"/>
          </a:xfrm>
          <a:prstGeom prst="rect">
            <a:avLst/>
          </a:prstGeom>
        </p:spPr>
      </p:pic>
      <p:sp>
        <p:nvSpPr>
          <p:cNvPr id="5" name="文本框 4"/>
          <p:cNvSpPr txBox="1"/>
          <p:nvPr/>
        </p:nvSpPr>
        <p:spPr>
          <a:xfrm>
            <a:off x="467360" y="746543"/>
            <a:ext cx="6625197" cy="368300"/>
          </a:xfrm>
          <a:prstGeom prst="rect">
            <a:avLst/>
          </a:prstGeom>
          <a:noFill/>
        </p:spPr>
        <p:txBody>
          <a:bodyPr wrap="square" rtlCol="0">
            <a:spAutoFit/>
          </a:bodyPr>
          <a:lstStyle/>
          <a:p>
            <a:r>
              <a:rPr lang="en-US" altLang="zh-CN" dirty="0"/>
              <a:t>Comparisons and contrast are extensively employed in writing.  </a:t>
            </a:r>
          </a:p>
        </p:txBody>
      </p:sp>
      <p:sp>
        <p:nvSpPr>
          <p:cNvPr id="6" name="文本框 5"/>
          <p:cNvSpPr txBox="1"/>
          <p:nvPr/>
        </p:nvSpPr>
        <p:spPr>
          <a:xfrm>
            <a:off x="467360" y="1521691"/>
            <a:ext cx="5249385" cy="369332"/>
          </a:xfrm>
          <a:prstGeom prst="rect">
            <a:avLst/>
          </a:prstGeom>
          <a:noFill/>
        </p:spPr>
        <p:txBody>
          <a:bodyPr wrap="square" rtlCol="0">
            <a:spAutoFit/>
          </a:bodyPr>
          <a:lstStyle/>
          <a:p>
            <a:r>
              <a:rPr lang="en-US" altLang="zh-CN" dirty="0"/>
              <a:t>such as “in addition”,</a:t>
            </a:r>
            <a:r>
              <a:rPr lang="zh-CN" altLang="en-US" dirty="0"/>
              <a:t> </a:t>
            </a:r>
            <a:r>
              <a:rPr lang="en-US" altLang="zh-CN" dirty="0"/>
              <a:t>”therefore”,</a:t>
            </a:r>
            <a:r>
              <a:rPr lang="zh-CN" altLang="en-US" dirty="0"/>
              <a:t> </a:t>
            </a:r>
            <a:r>
              <a:rPr lang="en-US" altLang="zh-CN" dirty="0"/>
              <a:t>”in contrast”</a:t>
            </a:r>
          </a:p>
        </p:txBody>
      </p:sp>
      <p:sp>
        <p:nvSpPr>
          <p:cNvPr id="8" name="文本框 7"/>
          <p:cNvSpPr txBox="1"/>
          <p:nvPr/>
        </p:nvSpPr>
        <p:spPr>
          <a:xfrm>
            <a:off x="467360" y="2603500"/>
            <a:ext cx="4177665" cy="922020"/>
          </a:xfrm>
          <a:prstGeom prst="rect">
            <a:avLst/>
          </a:prstGeom>
          <a:noFill/>
        </p:spPr>
        <p:txBody>
          <a:bodyPr wrap="square" rtlCol="0">
            <a:spAutoFit/>
          </a:bodyPr>
          <a:lstStyle/>
          <a:p>
            <a:r>
              <a:rPr lang="en-US" altLang="zh-CN" dirty="0"/>
              <a:t>comparisons  and  contrast  are usually easy to identify through commonly used transitional expressions.</a:t>
            </a:r>
          </a:p>
        </p:txBody>
      </p:sp>
      <p:sp>
        <p:nvSpPr>
          <p:cNvPr id="9" name="文本框 8"/>
          <p:cNvSpPr txBox="1"/>
          <p:nvPr/>
        </p:nvSpPr>
        <p:spPr>
          <a:xfrm>
            <a:off x="467360" y="4203482"/>
            <a:ext cx="4438015" cy="1476375"/>
          </a:xfrm>
          <a:prstGeom prst="rect">
            <a:avLst/>
          </a:prstGeom>
          <a:noFill/>
        </p:spPr>
        <p:txBody>
          <a:bodyPr wrap="square" rtlCol="0">
            <a:spAutoFit/>
          </a:bodyPr>
          <a:lstStyle/>
          <a:p>
            <a:r>
              <a:rPr lang="en-US" altLang="zh-CN" dirty="0"/>
              <a:t>comparison</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类比</a:t>
            </a:r>
          </a:p>
          <a:p>
            <a:r>
              <a:rPr lang="en-US" altLang="zh-CN" dirty="0"/>
              <a:t>contrast </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对比</a:t>
            </a:r>
          </a:p>
          <a:p>
            <a:r>
              <a:rPr lang="en-US" altLang="zh-CN" dirty="0"/>
              <a:t>extensively </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广泛的</a:t>
            </a:r>
          </a:p>
          <a:p>
            <a:r>
              <a:rPr lang="en-US" altLang="zh-CN" dirty="0"/>
              <a:t>hypotactic</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主从结构</a:t>
            </a:r>
          </a:p>
          <a:p>
            <a:endParaRPr lang="zh-CN"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1505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4"/>
          <p:cNvSpPr txBox="1">
            <a:spLocks noGrp="1"/>
          </p:cNvSpPr>
          <p:nvPr>
            <p:ph type="sldNum" sz="quarter" idx="4"/>
          </p:nvPr>
        </p:nvSpPr>
        <p:spPr>
          <a:noFill/>
        </p:spPr>
        <p:txBody>
          <a:bodyPr lIns="91440" tIns="45720" rIns="91440" bIns="45720" rtlCol="0" anchor="ctr"/>
          <a:lstStyle>
            <a:lvl1pPr>
              <a:defRPr sz="1800">
                <a:solidFill>
                  <a:schemeClr val="tx1"/>
                </a:solidFill>
                <a:latin typeface="Arial" panose="020B0604020202020204" pitchFamily="34" charset="0"/>
                <a:ea typeface="宋体" panose="02010600030101010101" pitchFamily="2" charset="-122"/>
              </a:defRPr>
            </a:lvl1pPr>
            <a:lvl2pPr marL="557530" indent="-214630">
              <a:defRPr sz="1800">
                <a:solidFill>
                  <a:schemeClr val="tx1"/>
                </a:solidFill>
                <a:latin typeface="Arial" panose="020B0604020202020204" pitchFamily="34" charset="0"/>
                <a:ea typeface="宋体" panose="02010600030101010101" pitchFamily="2" charset="-122"/>
              </a:defRPr>
            </a:lvl2pPr>
            <a:lvl3pPr marL="857250" indent="-171450">
              <a:defRPr sz="1800">
                <a:solidFill>
                  <a:schemeClr val="tx1"/>
                </a:solidFill>
                <a:latin typeface="Arial" panose="020B0604020202020204" pitchFamily="34" charset="0"/>
                <a:ea typeface="宋体" panose="02010600030101010101" pitchFamily="2" charset="-122"/>
              </a:defRPr>
            </a:lvl3pPr>
            <a:lvl4pPr marL="1200150" indent="-171450">
              <a:defRPr sz="1800">
                <a:solidFill>
                  <a:schemeClr val="tx1"/>
                </a:solidFill>
                <a:latin typeface="Arial" panose="020B0604020202020204" pitchFamily="34" charset="0"/>
                <a:ea typeface="宋体" panose="02010600030101010101" pitchFamily="2" charset="-122"/>
              </a:defRPr>
            </a:lvl4pPr>
            <a:lvl5pPr marL="1543050" indent="-171450">
              <a:defRPr sz="1800">
                <a:solidFill>
                  <a:schemeClr val="tx1"/>
                </a:solidFill>
                <a:latin typeface="Arial" panose="020B0604020202020204" pitchFamily="34" charset="0"/>
                <a:ea typeface="宋体" panose="02010600030101010101" pitchFamily="2" charset="-122"/>
              </a:defRPr>
            </a:lvl5pPr>
            <a:lvl6pPr marL="1885950" indent="-171450" defTabSz="914400"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6pPr>
            <a:lvl7pPr marL="2228850" indent="-171450" defTabSz="914400"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7pPr>
            <a:lvl8pPr marL="2571750" indent="-171450" defTabSz="914400"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8pPr>
            <a:lvl9pPr marL="2914650" indent="-171450" defTabSz="914400" eaLnBrk="0" fontAlgn="base" hangingPunct="0">
              <a:spcBef>
                <a:spcPct val="0"/>
              </a:spcBef>
              <a:spcAft>
                <a:spcPct val="0"/>
              </a:spcAft>
              <a:defRPr sz="1800">
                <a:solidFill>
                  <a:schemeClr val="tx1"/>
                </a:solidFill>
                <a:latin typeface="Arial" panose="020B0604020202020204" pitchFamily="34" charset="0"/>
                <a:ea typeface="宋体" panose="02010600030101010101" pitchFamily="2" charset="-122"/>
              </a:defRPr>
            </a:lvl9pPr>
          </a:lstStyle>
          <a:p>
            <a:pPr marL="0" marR="0" lvl="0" indent="0" algn="r" defTabSz="457200" rtl="0" eaLnBrk="1" fontAlgn="auto" latinLnBrk="0" hangingPunct="1">
              <a:lnSpc>
                <a:spcPct val="100000"/>
              </a:lnSpc>
              <a:spcBef>
                <a:spcPts val="0"/>
              </a:spcBef>
              <a:spcAft>
                <a:spcPts val="0"/>
              </a:spcAft>
              <a:buClrTx/>
              <a:buSzTx/>
              <a:buFontTx/>
              <a:buNone/>
              <a:defRPr/>
            </a:pPr>
            <a:fld id="{8349E839-EFF2-44DE-8D57-E2721E441A9D}"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t>18</a:t>
            </a:fld>
            <a:endParaRPr kumimoji="0" lang="en-US" altLang="zh-CN" sz="13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33" name="灯片编号占位符 4"/>
          <p:cNvSpPr>
            <a:spLocks noGrp="1"/>
          </p:cNvSpPr>
          <p:nvPr/>
        </p:nvSpPr>
        <p:spPr>
          <a:xfrm>
            <a:off x="6872288" y="5730875"/>
            <a:ext cx="2133600" cy="273050"/>
          </a:xfrm>
          <a:prstGeom prst="rect">
            <a:avLst/>
          </a:prstGeom>
          <a:noFill/>
          <a:ln w="9525">
            <a:noFill/>
          </a:ln>
        </p:spPr>
        <p:txBody>
          <a:bodyPr lIns="68573" tIns="34287" rIns="68573" bIns="34287"/>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defTabSz="457200">
              <a:lnSpc>
                <a:spcPct val="100000"/>
              </a:lnSpc>
              <a:spcBef>
                <a:spcPct val="0"/>
              </a:spcBef>
              <a:buNone/>
            </a:pPr>
            <a:r>
              <a:rPr lang="en-US" altLang="zh-CN" sz="1800" dirty="0">
                <a:solidFill>
                  <a:schemeClr val="bg1"/>
                </a:solidFill>
                <a:latin typeface="Arial" panose="020B0604020202020204" pitchFamily="34" charset="0"/>
                <a:ea typeface="宋体" panose="02010600030101010101" pitchFamily="2" charset="-122"/>
              </a:rPr>
              <a:t>6</a:t>
            </a:r>
          </a:p>
        </p:txBody>
      </p:sp>
      <p:pic>
        <p:nvPicPr>
          <p:cNvPr id="4" name="图片 3"/>
          <p:cNvPicPr>
            <a:picLocks noChangeAspect="1"/>
          </p:cNvPicPr>
          <p:nvPr/>
        </p:nvPicPr>
        <p:blipFill>
          <a:blip r:embed="rId2"/>
          <a:stretch>
            <a:fillRect/>
          </a:stretch>
        </p:blipFill>
        <p:spPr>
          <a:xfrm>
            <a:off x="5242095" y="4262398"/>
            <a:ext cx="3391365" cy="2328474"/>
          </a:xfrm>
          <a:prstGeom prst="rect">
            <a:avLst/>
          </a:prstGeom>
        </p:spPr>
      </p:pic>
      <p:sp>
        <p:nvSpPr>
          <p:cNvPr id="5" name="文本框 4"/>
          <p:cNvSpPr txBox="1"/>
          <p:nvPr/>
        </p:nvSpPr>
        <p:spPr>
          <a:xfrm>
            <a:off x="510540" y="1467381"/>
            <a:ext cx="6748819" cy="922020"/>
          </a:xfrm>
          <a:prstGeom prst="rect">
            <a:avLst/>
          </a:prstGeom>
          <a:noFill/>
        </p:spPr>
        <p:txBody>
          <a:bodyPr wrap="square" rtlCol="0">
            <a:spAutoFit/>
          </a:bodyPr>
          <a:lstStyle/>
          <a:p>
            <a:r>
              <a:rPr lang="en-US" altLang="zh-CN" dirty="0"/>
              <a:t>Those details are called central details. </a:t>
            </a:r>
            <a:r>
              <a:rPr lang="en-US" altLang="zh-CN" dirty="0">
                <a:solidFill>
                  <a:srgbClr val="FF0000"/>
                </a:solidFill>
              </a:rPr>
              <a:t>In contrast</a:t>
            </a:r>
            <a:r>
              <a:rPr lang="en-US" altLang="zh-CN" dirty="0"/>
              <a:t>, what we're not paying attention to,  or has little or  no significance to our brain at the time, are called  peripheral  detail. </a:t>
            </a:r>
          </a:p>
        </p:txBody>
      </p:sp>
      <p:sp>
        <p:nvSpPr>
          <p:cNvPr id="6" name="文本框 5"/>
          <p:cNvSpPr txBox="1"/>
          <p:nvPr/>
        </p:nvSpPr>
        <p:spPr>
          <a:xfrm>
            <a:off x="510540" y="2724606"/>
            <a:ext cx="4969510" cy="1200329"/>
          </a:xfrm>
          <a:prstGeom prst="rect">
            <a:avLst/>
          </a:prstGeom>
          <a:noFill/>
        </p:spPr>
        <p:txBody>
          <a:bodyPr wrap="square" rtlCol="0">
            <a:spAutoFit/>
          </a:bodyPr>
          <a:lstStyle/>
          <a:p>
            <a:r>
              <a:rPr lang="en-US" altLang="zh-CN" dirty="0"/>
              <a:t>buffer                                </a:t>
            </a:r>
            <a:r>
              <a:rPr lang="en-US" altLang="zh-CN" dirty="0" err="1">
                <a:latin typeface="Microsoft YaHei" panose="020B0503020204020204" pitchFamily="34" charset="-122"/>
                <a:ea typeface="Microsoft YaHei" panose="020B0503020204020204" pitchFamily="34" charset="-122"/>
              </a:rPr>
              <a:t>缓冲存储区</a:t>
            </a:r>
            <a:endParaRPr lang="en-US" altLang="zh-CN" dirty="0">
              <a:latin typeface="Microsoft YaHei" panose="020B0503020204020204" pitchFamily="34" charset="-122"/>
              <a:ea typeface="Microsoft YaHei" panose="020B0503020204020204" pitchFamily="34" charset="-122"/>
            </a:endParaRPr>
          </a:p>
          <a:p>
            <a:r>
              <a:rPr lang="en-US" altLang="zh-CN" dirty="0"/>
              <a:t>RAM    random access memory     </a:t>
            </a:r>
            <a:r>
              <a:rPr lang="en-US" altLang="zh-CN" dirty="0" err="1">
                <a:latin typeface="Microsoft YaHei" panose="020B0503020204020204" pitchFamily="34" charset="-122"/>
                <a:ea typeface="Microsoft YaHei" panose="020B0503020204020204" pitchFamily="34" charset="-122"/>
              </a:rPr>
              <a:t>随机存储器</a:t>
            </a:r>
            <a:endParaRPr lang="en-US" altLang="zh-CN" dirty="0">
              <a:latin typeface="Microsoft YaHei" panose="020B0503020204020204" pitchFamily="34" charset="-122"/>
              <a:ea typeface="Microsoft YaHei" panose="020B0503020204020204" pitchFamily="34" charset="-122"/>
            </a:endParaRPr>
          </a:p>
          <a:p>
            <a:r>
              <a:rPr lang="en-US" altLang="zh-CN" dirty="0"/>
              <a:t>from   moment to moment           </a:t>
            </a:r>
            <a:r>
              <a:rPr lang="zh-CN" altLang="en-US" dirty="0">
                <a:latin typeface="Microsoft YaHei" panose="020B0503020204020204" pitchFamily="34" charset="-122"/>
                <a:ea typeface="Microsoft YaHei" panose="020B0503020204020204" pitchFamily="34" charset="-122"/>
              </a:rPr>
              <a:t>时时刻刻</a:t>
            </a:r>
            <a:endParaRPr lang="en-US" altLang="zh-CN" dirty="0">
              <a:latin typeface="Microsoft YaHei" panose="020B0503020204020204" pitchFamily="34" charset="-122"/>
              <a:ea typeface="Microsoft YaHei" panose="020B0503020204020204" pitchFamily="34" charset="-122"/>
            </a:endParaRPr>
          </a:p>
          <a:p>
            <a:r>
              <a:rPr lang="en-US" altLang="zh-CN" dirty="0"/>
              <a:t>peripheral                                    </a:t>
            </a:r>
            <a:r>
              <a:rPr lang="zh-CN" altLang="en-US" dirty="0">
                <a:latin typeface="Microsoft YaHei" panose="020B0503020204020204" pitchFamily="34" charset="-122"/>
                <a:ea typeface="Microsoft YaHei" panose="020B0503020204020204" pitchFamily="34" charset="-122"/>
              </a:rPr>
              <a:t>外围</a:t>
            </a:r>
          </a:p>
        </p:txBody>
      </p:sp>
      <p:sp>
        <p:nvSpPr>
          <p:cNvPr id="2" name="文本框 1"/>
          <p:cNvSpPr txBox="1"/>
          <p:nvPr/>
        </p:nvSpPr>
        <p:spPr>
          <a:xfrm>
            <a:off x="510540" y="3924935"/>
            <a:ext cx="4494530" cy="922020"/>
          </a:xfrm>
          <a:prstGeom prst="rect">
            <a:avLst/>
          </a:prstGeom>
          <a:noFill/>
        </p:spPr>
        <p:txBody>
          <a:bodyPr wrap="square" rtlCol="0">
            <a:spAutoFit/>
          </a:bodyPr>
          <a:lstStyle/>
          <a:p>
            <a:r>
              <a:rPr lang="zh-CN" altLang="en-US">
                <a:sym typeface="+mn-ea"/>
              </a:rPr>
              <a:t>computer science</a:t>
            </a:r>
          </a:p>
          <a:p>
            <a:endParaRPr lang="zh-CN" altLang="en-US"/>
          </a:p>
          <a:p>
            <a:r>
              <a:rPr lang="zh-CN" altLang="en-US"/>
              <a:t>physical hardware</a:t>
            </a:r>
          </a:p>
        </p:txBody>
      </p:sp>
    </p:spTree>
    <p:extLst>
      <p:ext uri="{BB962C8B-B14F-4D97-AF65-F5344CB8AC3E}">
        <p14:creationId xmlns:p14="http://schemas.microsoft.com/office/powerpoint/2010/main" val="1947255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0ED26A-FABB-4244-B141-F36372B5D509}"/>
              </a:ext>
            </a:extLst>
          </p:cNvPr>
          <p:cNvSpPr>
            <a:spLocks noGrp="1"/>
          </p:cNvSpPr>
          <p:nvPr>
            <p:ph type="ctrTitle"/>
          </p:nvPr>
        </p:nvSpPr>
        <p:spPr/>
        <p:txBody>
          <a:bodyPr/>
          <a:lstStyle/>
          <a:p>
            <a:r>
              <a:rPr lang="en-US" altLang="zh-CN" b="1" dirty="0"/>
              <a:t>Part IV: Classification</a:t>
            </a:r>
            <a:endParaRPr lang="zh-CN" altLang="en-US" b="1" dirty="0"/>
          </a:p>
        </p:txBody>
      </p:sp>
      <p:sp>
        <p:nvSpPr>
          <p:cNvPr id="3" name="副标题 2">
            <a:extLst>
              <a:ext uri="{FF2B5EF4-FFF2-40B4-BE49-F238E27FC236}">
                <a16:creationId xmlns:a16="http://schemas.microsoft.com/office/drawing/2014/main" id="{D9DB6B23-8AB4-407F-AE6B-88187F8690D0}"/>
              </a:ext>
            </a:extLst>
          </p:cNvPr>
          <p:cNvSpPr>
            <a:spLocks noGrp="1"/>
          </p:cNvSpPr>
          <p:nvPr>
            <p:ph type="subTitle" idx="1"/>
          </p:nvPr>
        </p:nvSpPr>
        <p:spPr>
          <a:xfrm>
            <a:off x="3860153" y="4183571"/>
            <a:ext cx="3097161" cy="639152"/>
          </a:xfrm>
        </p:spPr>
        <p:txBody>
          <a:bodyPr>
            <a:normAutofit/>
          </a:bodyPr>
          <a:lstStyle/>
          <a:p>
            <a:r>
              <a:rPr lang="zh-CN" altLang="en-US" sz="3200" b="1" dirty="0">
                <a:latin typeface="微软雅黑" panose="020B0503020204020204" pitchFamily="34" charset="-122"/>
                <a:ea typeface="微软雅黑" panose="020B0503020204020204" pitchFamily="34" charset="-122"/>
              </a:rPr>
              <a:t>第</a:t>
            </a:r>
            <a:r>
              <a:rPr lang="en-US" altLang="zh-CN" sz="3200" b="1" dirty="0">
                <a:latin typeface="微软雅黑" panose="020B0503020204020204" pitchFamily="34" charset="-122"/>
                <a:ea typeface="微软雅黑" panose="020B0503020204020204" pitchFamily="34" charset="-122"/>
              </a:rPr>
              <a:t>4</a:t>
            </a:r>
            <a:r>
              <a:rPr lang="zh-CN" altLang="en-US" sz="3200" b="1" dirty="0">
                <a:latin typeface="微软雅黑" panose="020B0503020204020204" pitchFamily="34" charset="-122"/>
                <a:ea typeface="微软雅黑" panose="020B0503020204020204" pitchFamily="34" charset="-122"/>
              </a:rPr>
              <a:t>部分：分类</a:t>
            </a:r>
          </a:p>
        </p:txBody>
      </p:sp>
    </p:spTree>
    <p:extLst>
      <p:ext uri="{BB962C8B-B14F-4D97-AF65-F5344CB8AC3E}">
        <p14:creationId xmlns:p14="http://schemas.microsoft.com/office/powerpoint/2010/main" val="2781345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10" name="组合 17">
            <a:extLst>
              <a:ext uri="{FF2B5EF4-FFF2-40B4-BE49-F238E27FC236}">
                <a16:creationId xmlns:a16="http://schemas.microsoft.com/office/drawing/2014/main" id="{CC89E93A-BAC3-7640-95E1-1196034E9036}"/>
              </a:ext>
            </a:extLst>
          </p:cNvPr>
          <p:cNvGrpSpPr>
            <a:grpSpLocks/>
          </p:cNvGrpSpPr>
          <p:nvPr/>
        </p:nvGrpSpPr>
        <p:grpSpPr bwMode="auto">
          <a:xfrm>
            <a:off x="1808163" y="3201988"/>
            <a:ext cx="730250" cy="631825"/>
            <a:chOff x="0" y="0"/>
            <a:chExt cx="730541" cy="759532"/>
          </a:xfrm>
        </p:grpSpPr>
        <p:sp>
          <p:nvSpPr>
            <p:cNvPr id="4129" name="矩形​​ 3">
              <a:extLst>
                <a:ext uri="{FF2B5EF4-FFF2-40B4-BE49-F238E27FC236}">
                  <a16:creationId xmlns:a16="http://schemas.microsoft.com/office/drawing/2014/main" id="{04ACDC8D-78DF-5A4A-833C-AE0C6351E50D}"/>
                </a:ext>
              </a:extLst>
            </p:cNvPr>
            <p:cNvSpPr>
              <a:spLocks noChangeArrowheads="1"/>
            </p:cNvSpPr>
            <p:nvPr/>
          </p:nvSpPr>
          <p:spPr bwMode="auto">
            <a:xfrm>
              <a:off x="0" y="22421"/>
              <a:ext cx="730541" cy="737111"/>
            </a:xfrm>
            <a:custGeom>
              <a:avLst/>
              <a:gdLst>
                <a:gd name="T0" fmla="*/ 0 w 1152128"/>
                <a:gd name="T1" fmla="*/ 0 h 936104"/>
                <a:gd name="T2" fmla="*/ 186241 w 1152128"/>
                <a:gd name="T3" fmla="*/ 0 h 936104"/>
                <a:gd name="T4" fmla="*/ 186241 w 1152128"/>
                <a:gd name="T5" fmla="*/ 304515 h 936104"/>
                <a:gd name="T6" fmla="*/ 116401 w 1152128"/>
                <a:gd name="T7" fmla="*/ 304515 h 936104"/>
                <a:gd name="T8" fmla="*/ 93121 w 1152128"/>
                <a:gd name="T9" fmla="*/ 359881 h 936104"/>
                <a:gd name="T10" fmla="*/ 69841 w 1152128"/>
                <a:gd name="T11" fmla="*/ 304515 h 936104"/>
                <a:gd name="T12" fmla="*/ 0 w 1152128"/>
                <a:gd name="T13" fmla="*/ 304515 h 936104"/>
                <a:gd name="T14" fmla="*/ 0 w 1152128"/>
                <a:gd name="T15" fmla="*/ 0 h 936104"/>
                <a:gd name="T16" fmla="*/ 0 60000 65536"/>
                <a:gd name="T17" fmla="*/ 0 60000 65536"/>
                <a:gd name="T18" fmla="*/ 0 60000 65536"/>
                <a:gd name="T19" fmla="*/ 0 60000 65536"/>
                <a:gd name="T20" fmla="*/ 0 60000 65536"/>
                <a:gd name="T21" fmla="*/ 0 60000 65536"/>
                <a:gd name="T22" fmla="*/ 0 60000 65536"/>
                <a:gd name="T23" fmla="*/ 0 60000 65536"/>
                <a:gd name="T24" fmla="*/ 0 w 1152128"/>
                <a:gd name="T25" fmla="*/ 0 h 936104"/>
                <a:gd name="T26" fmla="*/ 1152128 w 1152128"/>
                <a:gd name="T27" fmla="*/ 936104 h 9361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2128" h="936104">
                  <a:moveTo>
                    <a:pt x="0" y="0"/>
                  </a:moveTo>
                  <a:lnTo>
                    <a:pt x="1152128" y="0"/>
                  </a:lnTo>
                  <a:lnTo>
                    <a:pt x="1152128" y="792088"/>
                  </a:lnTo>
                  <a:lnTo>
                    <a:pt x="720080" y="792088"/>
                  </a:lnTo>
                  <a:lnTo>
                    <a:pt x="576064" y="936104"/>
                  </a:lnTo>
                  <a:lnTo>
                    <a:pt x="432048" y="792088"/>
                  </a:lnTo>
                  <a:lnTo>
                    <a:pt x="0" y="792088"/>
                  </a:lnTo>
                  <a:lnTo>
                    <a:pt x="0" y="0"/>
                  </a:lnTo>
                  <a:close/>
                </a:path>
              </a:pathLst>
            </a:custGeom>
            <a:solidFill>
              <a:srgbClr val="1B2153"/>
            </a:solidFill>
            <a:ln w="3175" cap="flat" cmpd="sng">
              <a:solidFill>
                <a:srgbClr val="BFBFBF"/>
              </a:solidFill>
              <a:bevel/>
              <a:headEnd/>
              <a:tailEnd/>
            </a:ln>
          </p:spPr>
          <p:txBody>
            <a:bodyPr anchor="ctr"/>
            <a:lstStyle/>
            <a:p>
              <a:endParaRPr lang="zh-CN" altLang="en-US"/>
            </a:p>
          </p:txBody>
        </p:sp>
        <p:sp>
          <p:nvSpPr>
            <p:cNvPr id="3103" name="TextBox 120">
              <a:extLst>
                <a:ext uri="{FF2B5EF4-FFF2-40B4-BE49-F238E27FC236}">
                  <a16:creationId xmlns:a16="http://schemas.microsoft.com/office/drawing/2014/main" id="{26B768B9-A1A8-2E40-928B-93CA251E2C4C}"/>
                </a:ext>
              </a:extLst>
            </p:cNvPr>
            <p:cNvSpPr>
              <a:spLocks noChangeArrowheads="1"/>
            </p:cNvSpPr>
            <p:nvPr/>
          </p:nvSpPr>
          <p:spPr bwMode="auto">
            <a:xfrm>
              <a:off x="154048" y="0"/>
              <a:ext cx="408151" cy="692738"/>
            </a:xfrm>
            <a:prstGeom prst="rect">
              <a:avLst/>
            </a:prstGeom>
            <a:noFill/>
            <a:ln>
              <a:noFill/>
            </a:ln>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buFont typeface="Arial" panose="020B0604020202020204" pitchFamily="34" charset="0"/>
                <a:buNone/>
                <a:defRPr/>
              </a:pPr>
              <a:r>
                <a:rPr lang="en-US" altLang="zh-CN" sz="3150">
                  <a:solidFill>
                    <a:srgbClr val="FFFFFF"/>
                  </a:solidFill>
                  <a:latin typeface="Arial Unicode MS" pitchFamily="34" charset="-122"/>
                  <a:ea typeface="Arial Unicode MS" pitchFamily="34" charset="-122"/>
                  <a:sym typeface="Arial Unicode MS" pitchFamily="34" charset="-122"/>
                </a:rPr>
                <a:t>2</a:t>
              </a:r>
              <a:endParaRPr lang="zh-CN" altLang="en-US" sz="3150">
                <a:solidFill>
                  <a:srgbClr val="FFFFFF"/>
                </a:solidFill>
                <a:latin typeface="Arial Unicode MS" pitchFamily="34" charset="-122"/>
                <a:ea typeface="Arial Unicode MS" pitchFamily="34" charset="-122"/>
                <a:sym typeface="Arial Unicode MS" pitchFamily="34" charset="-122"/>
              </a:endParaRPr>
            </a:p>
          </p:txBody>
        </p:sp>
      </p:grpSp>
      <p:grpSp>
        <p:nvGrpSpPr>
          <p:cNvPr id="4213" name="组合 20">
            <a:extLst>
              <a:ext uri="{FF2B5EF4-FFF2-40B4-BE49-F238E27FC236}">
                <a16:creationId xmlns:a16="http://schemas.microsoft.com/office/drawing/2014/main" id="{0F944F39-9240-044C-B484-D48B8AAADE67}"/>
              </a:ext>
            </a:extLst>
          </p:cNvPr>
          <p:cNvGrpSpPr>
            <a:grpSpLocks/>
          </p:cNvGrpSpPr>
          <p:nvPr/>
        </p:nvGrpSpPr>
        <p:grpSpPr bwMode="auto">
          <a:xfrm>
            <a:off x="1808163" y="3910013"/>
            <a:ext cx="730250" cy="635000"/>
            <a:chOff x="0" y="0"/>
            <a:chExt cx="730541" cy="760784"/>
          </a:xfrm>
        </p:grpSpPr>
        <p:sp>
          <p:nvSpPr>
            <p:cNvPr id="4127" name="矩形​​ 3">
              <a:extLst>
                <a:ext uri="{FF2B5EF4-FFF2-40B4-BE49-F238E27FC236}">
                  <a16:creationId xmlns:a16="http://schemas.microsoft.com/office/drawing/2014/main" id="{0FF61689-04AF-3546-83E5-BB688FD62BC3}"/>
                </a:ext>
              </a:extLst>
            </p:cNvPr>
            <p:cNvSpPr>
              <a:spLocks noChangeArrowheads="1"/>
            </p:cNvSpPr>
            <p:nvPr/>
          </p:nvSpPr>
          <p:spPr bwMode="auto">
            <a:xfrm>
              <a:off x="0" y="22421"/>
              <a:ext cx="730541" cy="738363"/>
            </a:xfrm>
            <a:custGeom>
              <a:avLst/>
              <a:gdLst>
                <a:gd name="T0" fmla="*/ 0 w 1152128"/>
                <a:gd name="T1" fmla="*/ 0 h 936104"/>
                <a:gd name="T2" fmla="*/ 186241 w 1152128"/>
                <a:gd name="T3" fmla="*/ 0 h 936104"/>
                <a:gd name="T4" fmla="*/ 186241 w 1152128"/>
                <a:gd name="T5" fmla="*/ 306589 h 936104"/>
                <a:gd name="T6" fmla="*/ 116401 w 1152128"/>
                <a:gd name="T7" fmla="*/ 306589 h 936104"/>
                <a:gd name="T8" fmla="*/ 93121 w 1152128"/>
                <a:gd name="T9" fmla="*/ 362333 h 936104"/>
                <a:gd name="T10" fmla="*/ 69841 w 1152128"/>
                <a:gd name="T11" fmla="*/ 306589 h 936104"/>
                <a:gd name="T12" fmla="*/ 0 w 1152128"/>
                <a:gd name="T13" fmla="*/ 306589 h 936104"/>
                <a:gd name="T14" fmla="*/ 0 w 1152128"/>
                <a:gd name="T15" fmla="*/ 0 h 936104"/>
                <a:gd name="T16" fmla="*/ 0 60000 65536"/>
                <a:gd name="T17" fmla="*/ 0 60000 65536"/>
                <a:gd name="T18" fmla="*/ 0 60000 65536"/>
                <a:gd name="T19" fmla="*/ 0 60000 65536"/>
                <a:gd name="T20" fmla="*/ 0 60000 65536"/>
                <a:gd name="T21" fmla="*/ 0 60000 65536"/>
                <a:gd name="T22" fmla="*/ 0 60000 65536"/>
                <a:gd name="T23" fmla="*/ 0 60000 65536"/>
                <a:gd name="T24" fmla="*/ 0 w 1152128"/>
                <a:gd name="T25" fmla="*/ 0 h 936104"/>
                <a:gd name="T26" fmla="*/ 1152128 w 1152128"/>
                <a:gd name="T27" fmla="*/ 936104 h 9361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2128" h="936104">
                  <a:moveTo>
                    <a:pt x="0" y="0"/>
                  </a:moveTo>
                  <a:lnTo>
                    <a:pt x="1152128" y="0"/>
                  </a:lnTo>
                  <a:lnTo>
                    <a:pt x="1152128" y="792088"/>
                  </a:lnTo>
                  <a:lnTo>
                    <a:pt x="720080" y="792088"/>
                  </a:lnTo>
                  <a:lnTo>
                    <a:pt x="576064" y="936104"/>
                  </a:lnTo>
                  <a:lnTo>
                    <a:pt x="432048" y="792088"/>
                  </a:lnTo>
                  <a:lnTo>
                    <a:pt x="0" y="792088"/>
                  </a:lnTo>
                  <a:lnTo>
                    <a:pt x="0" y="0"/>
                  </a:lnTo>
                  <a:close/>
                </a:path>
              </a:pathLst>
            </a:custGeom>
            <a:solidFill>
              <a:srgbClr val="1B2153"/>
            </a:solidFill>
            <a:ln w="3175" cap="flat" cmpd="sng">
              <a:solidFill>
                <a:srgbClr val="BFBFBF"/>
              </a:solidFill>
              <a:bevel/>
              <a:headEnd/>
              <a:tailEnd/>
            </a:ln>
          </p:spPr>
          <p:txBody>
            <a:bodyPr anchor="ctr"/>
            <a:lstStyle/>
            <a:p>
              <a:endParaRPr lang="zh-CN" altLang="en-US"/>
            </a:p>
          </p:txBody>
        </p:sp>
        <p:sp>
          <p:nvSpPr>
            <p:cNvPr id="3101" name="TextBox 123">
              <a:extLst>
                <a:ext uri="{FF2B5EF4-FFF2-40B4-BE49-F238E27FC236}">
                  <a16:creationId xmlns:a16="http://schemas.microsoft.com/office/drawing/2014/main" id="{D5F83CBF-78BB-4849-B0F2-EE74D60D0F7E}"/>
                </a:ext>
              </a:extLst>
            </p:cNvPr>
            <p:cNvSpPr>
              <a:spLocks noChangeArrowheads="1"/>
            </p:cNvSpPr>
            <p:nvPr/>
          </p:nvSpPr>
          <p:spPr bwMode="auto">
            <a:xfrm>
              <a:off x="154048" y="0"/>
              <a:ext cx="408151" cy="692313"/>
            </a:xfrm>
            <a:prstGeom prst="rect">
              <a:avLst/>
            </a:prstGeom>
            <a:noFill/>
            <a:ln>
              <a:noFill/>
            </a:ln>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buFont typeface="Arial" panose="020B0604020202020204" pitchFamily="34" charset="0"/>
                <a:buNone/>
                <a:defRPr/>
              </a:pPr>
              <a:r>
                <a:rPr lang="en-US" altLang="zh-CN" sz="3150">
                  <a:solidFill>
                    <a:srgbClr val="FFFFFF"/>
                  </a:solidFill>
                  <a:latin typeface="Arial Unicode MS" pitchFamily="34" charset="-122"/>
                  <a:ea typeface="Arial Unicode MS" pitchFamily="34" charset="-122"/>
                  <a:sym typeface="Arial Unicode MS" pitchFamily="34" charset="-122"/>
                </a:rPr>
                <a:t>3</a:t>
              </a:r>
              <a:endParaRPr lang="zh-CN" altLang="en-US" sz="3150">
                <a:solidFill>
                  <a:srgbClr val="FFFFFF"/>
                </a:solidFill>
                <a:latin typeface="Arial Unicode MS" pitchFamily="34" charset="-122"/>
                <a:ea typeface="Arial Unicode MS" pitchFamily="34" charset="-122"/>
                <a:sym typeface="Arial Unicode MS" pitchFamily="34" charset="-122"/>
              </a:endParaRPr>
            </a:p>
          </p:txBody>
        </p:sp>
      </p:grpSp>
      <p:grpSp>
        <p:nvGrpSpPr>
          <p:cNvPr id="4216" name="组合 23">
            <a:extLst>
              <a:ext uri="{FF2B5EF4-FFF2-40B4-BE49-F238E27FC236}">
                <a16:creationId xmlns:a16="http://schemas.microsoft.com/office/drawing/2014/main" id="{0AAA9C88-EB7C-9444-8741-35864B78162A}"/>
              </a:ext>
            </a:extLst>
          </p:cNvPr>
          <p:cNvGrpSpPr>
            <a:grpSpLocks/>
          </p:cNvGrpSpPr>
          <p:nvPr/>
        </p:nvGrpSpPr>
        <p:grpSpPr bwMode="auto">
          <a:xfrm>
            <a:off x="1800225" y="4573588"/>
            <a:ext cx="714375" cy="576262"/>
            <a:chOff x="0" y="0"/>
            <a:chExt cx="713411" cy="692209"/>
          </a:xfrm>
        </p:grpSpPr>
        <p:sp>
          <p:nvSpPr>
            <p:cNvPr id="4125" name="矩形​​ 8">
              <a:extLst>
                <a:ext uri="{FF2B5EF4-FFF2-40B4-BE49-F238E27FC236}">
                  <a16:creationId xmlns:a16="http://schemas.microsoft.com/office/drawing/2014/main" id="{42AFA64A-FFA4-EB46-8999-41DEDB94F7A4}"/>
                </a:ext>
              </a:extLst>
            </p:cNvPr>
            <p:cNvSpPr>
              <a:spLocks noChangeArrowheads="1"/>
            </p:cNvSpPr>
            <p:nvPr/>
          </p:nvSpPr>
          <p:spPr bwMode="auto">
            <a:xfrm>
              <a:off x="0" y="22422"/>
              <a:ext cx="713411" cy="624479"/>
            </a:xfrm>
            <a:prstGeom prst="rect">
              <a:avLst/>
            </a:prstGeom>
            <a:solidFill>
              <a:srgbClr val="1B2153"/>
            </a:solidFill>
            <a:ln w="3175">
              <a:solidFill>
                <a:srgbClr val="BFBFBF"/>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099" name="TextBox 21">
              <a:extLst>
                <a:ext uri="{FF2B5EF4-FFF2-40B4-BE49-F238E27FC236}">
                  <a16:creationId xmlns:a16="http://schemas.microsoft.com/office/drawing/2014/main" id="{A995DC04-A599-8348-A754-EC5023A2AE64}"/>
                </a:ext>
              </a:extLst>
            </p:cNvPr>
            <p:cNvSpPr>
              <a:spLocks noChangeArrowheads="1"/>
            </p:cNvSpPr>
            <p:nvPr/>
          </p:nvSpPr>
          <p:spPr bwMode="auto">
            <a:xfrm>
              <a:off x="160122" y="0"/>
              <a:ext cx="409022" cy="692209"/>
            </a:xfrm>
            <a:prstGeom prst="rect">
              <a:avLst/>
            </a:prstGeom>
            <a:noFill/>
            <a:ln>
              <a:noFill/>
            </a:ln>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buFont typeface="Arial" panose="020B0604020202020204" pitchFamily="34" charset="0"/>
                <a:buNone/>
                <a:defRPr/>
              </a:pPr>
              <a:r>
                <a:rPr lang="en-US" altLang="zh-CN" sz="3150">
                  <a:solidFill>
                    <a:srgbClr val="FFFFFF"/>
                  </a:solidFill>
                  <a:latin typeface="Arial Unicode MS" pitchFamily="34" charset="-122"/>
                  <a:ea typeface="Arial Unicode MS" pitchFamily="34" charset="-122"/>
                  <a:sym typeface="Arial Unicode MS" pitchFamily="34" charset="-122"/>
                </a:rPr>
                <a:t>4</a:t>
              </a:r>
              <a:endParaRPr lang="zh-CN" altLang="en-US" sz="3150">
                <a:solidFill>
                  <a:srgbClr val="FFFFFF"/>
                </a:solidFill>
                <a:latin typeface="Arial Unicode MS" pitchFamily="34" charset="-122"/>
                <a:ea typeface="Arial Unicode MS" pitchFamily="34" charset="-122"/>
                <a:sym typeface="Arial Unicode MS" pitchFamily="34" charset="-122"/>
              </a:endParaRPr>
            </a:p>
          </p:txBody>
        </p:sp>
      </p:grpSp>
      <p:sp>
        <p:nvSpPr>
          <p:cNvPr id="4219" name="标题 24">
            <a:extLst>
              <a:ext uri="{FF2B5EF4-FFF2-40B4-BE49-F238E27FC236}">
                <a16:creationId xmlns:a16="http://schemas.microsoft.com/office/drawing/2014/main" id="{6F27FE85-43D7-3C45-B87D-4DA805DC30AA}"/>
              </a:ext>
            </a:extLst>
          </p:cNvPr>
          <p:cNvSpPr>
            <a:spLocks noChangeArrowheads="1"/>
          </p:cNvSpPr>
          <p:nvPr/>
        </p:nvSpPr>
        <p:spPr bwMode="auto">
          <a:xfrm>
            <a:off x="1558925" y="1730375"/>
            <a:ext cx="2363788"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91431" tIns="45716" rIns="91431" bIns="45716"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3200" b="1">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3200" b="1">
                <a:latin typeface="微软雅黑" panose="020B0503020204020204" pitchFamily="34" charset="-122"/>
                <a:ea typeface="微软雅黑" panose="020B0503020204020204" pitchFamily="34" charset="-122"/>
                <a:sym typeface="微软雅黑" panose="020B0503020204020204" pitchFamily="34" charset="-122"/>
              </a:rPr>
              <a:t>ONTENTS</a:t>
            </a:r>
            <a:endParaRPr lang="zh-CN" altLang="en-US" sz="32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20" name="矩形​​ 9">
            <a:extLst>
              <a:ext uri="{FF2B5EF4-FFF2-40B4-BE49-F238E27FC236}">
                <a16:creationId xmlns:a16="http://schemas.microsoft.com/office/drawing/2014/main" id="{A05633BD-23FF-094E-AAE4-6DAE72B57467}"/>
              </a:ext>
            </a:extLst>
          </p:cNvPr>
          <p:cNvSpPr>
            <a:spLocks noChangeArrowheads="1"/>
          </p:cNvSpPr>
          <p:nvPr/>
        </p:nvSpPr>
        <p:spPr bwMode="auto">
          <a:xfrm>
            <a:off x="2843213" y="2509838"/>
            <a:ext cx="4465637" cy="520700"/>
          </a:xfrm>
          <a:prstGeom prst="rect">
            <a:avLst/>
          </a:prstGeom>
          <a:gradFill rotWithShape="1">
            <a:gsLst>
              <a:gs pos="0">
                <a:srgbClr val="949494"/>
              </a:gs>
              <a:gs pos="50000">
                <a:srgbClr val="D4D4D4"/>
              </a:gs>
              <a:gs pos="100000">
                <a:srgbClr val="FFFFFF"/>
              </a:gs>
            </a:gsLst>
            <a:path path="rect">
              <a:fillToRect l="100000" t="100000"/>
            </a:path>
          </a:gradFill>
          <a:ln>
            <a:noFill/>
          </a:ln>
          <a:extLst>
            <a:ext uri="{91240B29-F687-4F45-9708-019B960494DF}">
              <a14:hiddenLine xmlns:a14="http://schemas.microsoft.com/office/drawing/2010/main" w="3175">
                <a:solidFill>
                  <a:srgbClr val="395E8A"/>
                </a:solidFill>
                <a:bevel/>
                <a:headEnd/>
                <a:tailEnd/>
              </a14:hiddenLine>
            </a:ext>
          </a:extLst>
        </p:spPr>
        <p:txBody>
          <a:bodyPr lIns="91431" tIns="45716" rIns="91431" bIns="45716"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221" name="矩形​​ 10">
            <a:extLst>
              <a:ext uri="{FF2B5EF4-FFF2-40B4-BE49-F238E27FC236}">
                <a16:creationId xmlns:a16="http://schemas.microsoft.com/office/drawing/2014/main" id="{FD555D52-2098-C948-A616-271622BB74B2}"/>
              </a:ext>
            </a:extLst>
          </p:cNvPr>
          <p:cNvSpPr>
            <a:spLocks noChangeArrowheads="1"/>
          </p:cNvSpPr>
          <p:nvPr/>
        </p:nvSpPr>
        <p:spPr bwMode="auto">
          <a:xfrm>
            <a:off x="2843213" y="3219450"/>
            <a:ext cx="4465637" cy="522288"/>
          </a:xfrm>
          <a:prstGeom prst="rect">
            <a:avLst/>
          </a:prstGeom>
          <a:gradFill rotWithShape="1">
            <a:gsLst>
              <a:gs pos="0">
                <a:srgbClr val="949494"/>
              </a:gs>
              <a:gs pos="50000">
                <a:srgbClr val="D4D4D4"/>
              </a:gs>
              <a:gs pos="100000">
                <a:srgbClr val="FFFFFF"/>
              </a:gs>
            </a:gsLst>
            <a:path path="rect">
              <a:fillToRect l="100000" t="100000"/>
            </a:path>
          </a:gradFill>
          <a:ln>
            <a:noFill/>
          </a:ln>
          <a:extLst>
            <a:ext uri="{91240B29-F687-4F45-9708-019B960494DF}">
              <a14:hiddenLine xmlns:a14="http://schemas.microsoft.com/office/drawing/2010/main" w="3175">
                <a:solidFill>
                  <a:srgbClr val="395E8A"/>
                </a:solidFill>
                <a:bevel/>
                <a:headEnd/>
                <a:tailEnd/>
              </a14:hiddenLine>
            </a:ext>
          </a:extLst>
        </p:spPr>
        <p:txBody>
          <a:bodyPr lIns="91431" tIns="45716" rIns="91431" bIns="45716"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222" name="矩形​​ 11">
            <a:extLst>
              <a:ext uri="{FF2B5EF4-FFF2-40B4-BE49-F238E27FC236}">
                <a16:creationId xmlns:a16="http://schemas.microsoft.com/office/drawing/2014/main" id="{7D43A4E2-8C6C-944E-A91F-9A420EC00821}"/>
              </a:ext>
            </a:extLst>
          </p:cNvPr>
          <p:cNvSpPr>
            <a:spLocks noChangeArrowheads="1"/>
          </p:cNvSpPr>
          <p:nvPr/>
        </p:nvSpPr>
        <p:spPr bwMode="auto">
          <a:xfrm>
            <a:off x="2843213" y="3929063"/>
            <a:ext cx="4465637" cy="522287"/>
          </a:xfrm>
          <a:prstGeom prst="rect">
            <a:avLst/>
          </a:prstGeom>
          <a:gradFill rotWithShape="1">
            <a:gsLst>
              <a:gs pos="0">
                <a:srgbClr val="949494"/>
              </a:gs>
              <a:gs pos="50000">
                <a:srgbClr val="D4D4D4"/>
              </a:gs>
              <a:gs pos="100000">
                <a:srgbClr val="FFFFFF"/>
              </a:gs>
            </a:gsLst>
            <a:path path="rect">
              <a:fillToRect l="100000" t="100000"/>
            </a:path>
          </a:gradFill>
          <a:ln>
            <a:noFill/>
          </a:ln>
          <a:extLst>
            <a:ext uri="{91240B29-F687-4F45-9708-019B960494DF}">
              <a14:hiddenLine xmlns:a14="http://schemas.microsoft.com/office/drawing/2010/main" w="3175">
                <a:solidFill>
                  <a:srgbClr val="395E8A"/>
                </a:solidFill>
                <a:bevel/>
                <a:headEnd/>
                <a:tailEnd/>
              </a14:hiddenLine>
            </a:ext>
          </a:extLst>
        </p:spPr>
        <p:txBody>
          <a:bodyPr lIns="91431" tIns="45716" rIns="91431" bIns="45716"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223" name="矩形​​ 12">
            <a:extLst>
              <a:ext uri="{FF2B5EF4-FFF2-40B4-BE49-F238E27FC236}">
                <a16:creationId xmlns:a16="http://schemas.microsoft.com/office/drawing/2014/main" id="{AFBD9911-FFB9-5446-A9CA-60FDF091BB6A}"/>
              </a:ext>
            </a:extLst>
          </p:cNvPr>
          <p:cNvSpPr>
            <a:spLocks noChangeArrowheads="1"/>
          </p:cNvSpPr>
          <p:nvPr/>
        </p:nvSpPr>
        <p:spPr bwMode="auto">
          <a:xfrm>
            <a:off x="2843213" y="4581525"/>
            <a:ext cx="4465637" cy="520700"/>
          </a:xfrm>
          <a:prstGeom prst="rect">
            <a:avLst/>
          </a:prstGeom>
          <a:gradFill rotWithShape="1">
            <a:gsLst>
              <a:gs pos="0">
                <a:srgbClr val="949494"/>
              </a:gs>
              <a:gs pos="50000">
                <a:srgbClr val="D4D4D4"/>
              </a:gs>
              <a:gs pos="100000">
                <a:srgbClr val="FFFFFF"/>
              </a:gs>
            </a:gsLst>
            <a:path path="rect">
              <a:fillToRect l="100000" t="100000"/>
            </a:path>
          </a:gradFill>
          <a:ln>
            <a:noFill/>
          </a:ln>
          <a:extLst>
            <a:ext uri="{91240B29-F687-4F45-9708-019B960494DF}">
              <a14:hiddenLine xmlns:a14="http://schemas.microsoft.com/office/drawing/2010/main" w="3175">
                <a:solidFill>
                  <a:srgbClr val="395E8A"/>
                </a:solidFill>
                <a:bevel/>
                <a:headEnd/>
                <a:tailEnd/>
              </a14:hiddenLine>
            </a:ext>
          </a:extLst>
        </p:spPr>
        <p:txBody>
          <a:bodyPr lIns="91431" tIns="45716" rIns="91431" bIns="45716"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224" name="TextBox 132">
            <a:extLst>
              <a:ext uri="{FF2B5EF4-FFF2-40B4-BE49-F238E27FC236}">
                <a16:creationId xmlns:a16="http://schemas.microsoft.com/office/drawing/2014/main" id="{3DB0691A-CD94-B240-9CE0-7B0FC3E61B97}"/>
              </a:ext>
            </a:extLst>
          </p:cNvPr>
          <p:cNvSpPr>
            <a:spLocks noChangeArrowheads="1"/>
          </p:cNvSpPr>
          <p:nvPr/>
        </p:nvSpPr>
        <p:spPr bwMode="auto">
          <a:xfrm>
            <a:off x="3275013" y="2570163"/>
            <a:ext cx="3721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Chronological sequence</a:t>
            </a:r>
            <a:endParaRPr lang="zh-CN" altLang="en-US" sz="240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25" name="TextBox 133">
            <a:extLst>
              <a:ext uri="{FF2B5EF4-FFF2-40B4-BE49-F238E27FC236}">
                <a16:creationId xmlns:a16="http://schemas.microsoft.com/office/drawing/2014/main" id="{92AA6775-686D-F548-8BE5-9792E6E7ECFE}"/>
              </a:ext>
            </a:extLst>
          </p:cNvPr>
          <p:cNvSpPr>
            <a:spLocks noChangeArrowheads="1"/>
          </p:cNvSpPr>
          <p:nvPr/>
        </p:nvSpPr>
        <p:spPr bwMode="auto">
          <a:xfrm>
            <a:off x="3275013" y="3279775"/>
            <a:ext cx="2344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Cause &amp; Effect</a:t>
            </a:r>
            <a:endParaRPr lang="zh-CN" altLang="en-US" sz="240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26" name="TextBox 134">
            <a:extLst>
              <a:ext uri="{FF2B5EF4-FFF2-40B4-BE49-F238E27FC236}">
                <a16:creationId xmlns:a16="http://schemas.microsoft.com/office/drawing/2014/main" id="{E9137F06-7D3D-4D46-B879-80CC370A3D9A}"/>
              </a:ext>
            </a:extLst>
          </p:cNvPr>
          <p:cNvSpPr>
            <a:spLocks noChangeArrowheads="1"/>
          </p:cNvSpPr>
          <p:nvPr/>
        </p:nvSpPr>
        <p:spPr bwMode="auto">
          <a:xfrm>
            <a:off x="3275013" y="3975100"/>
            <a:ext cx="3663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Comparison &amp; Contrast</a:t>
            </a:r>
            <a:endParaRPr lang="zh-CN" altLang="en-US" sz="240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27" name="TextBox 135">
            <a:extLst>
              <a:ext uri="{FF2B5EF4-FFF2-40B4-BE49-F238E27FC236}">
                <a16:creationId xmlns:a16="http://schemas.microsoft.com/office/drawing/2014/main" id="{781E72B7-501B-E342-977D-50347C88C26E}"/>
              </a:ext>
            </a:extLst>
          </p:cNvPr>
          <p:cNvSpPr>
            <a:spLocks noChangeArrowheads="1"/>
          </p:cNvSpPr>
          <p:nvPr/>
        </p:nvSpPr>
        <p:spPr bwMode="auto">
          <a:xfrm>
            <a:off x="3275013" y="4640263"/>
            <a:ext cx="2103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Classification</a:t>
            </a:r>
            <a:endParaRPr lang="zh-CN" altLang="en-US" sz="240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228" name="组合 14">
            <a:extLst>
              <a:ext uri="{FF2B5EF4-FFF2-40B4-BE49-F238E27FC236}">
                <a16:creationId xmlns:a16="http://schemas.microsoft.com/office/drawing/2014/main" id="{A2D4D30E-60D9-D94F-AC01-4D6317319F6A}"/>
              </a:ext>
            </a:extLst>
          </p:cNvPr>
          <p:cNvGrpSpPr>
            <a:grpSpLocks/>
          </p:cNvGrpSpPr>
          <p:nvPr/>
        </p:nvGrpSpPr>
        <p:grpSpPr bwMode="auto">
          <a:xfrm>
            <a:off x="1808163" y="2481263"/>
            <a:ext cx="730250" cy="644525"/>
            <a:chOff x="0" y="0"/>
            <a:chExt cx="730541" cy="773013"/>
          </a:xfrm>
        </p:grpSpPr>
        <p:sp>
          <p:nvSpPr>
            <p:cNvPr id="4123" name="矩形​​ 3">
              <a:extLst>
                <a:ext uri="{FF2B5EF4-FFF2-40B4-BE49-F238E27FC236}">
                  <a16:creationId xmlns:a16="http://schemas.microsoft.com/office/drawing/2014/main" id="{29E0A2FB-6144-8241-95EA-162150BDD45F}"/>
                </a:ext>
              </a:extLst>
            </p:cNvPr>
            <p:cNvSpPr>
              <a:spLocks noChangeArrowheads="1"/>
            </p:cNvSpPr>
            <p:nvPr/>
          </p:nvSpPr>
          <p:spPr bwMode="auto">
            <a:xfrm>
              <a:off x="0" y="34650"/>
              <a:ext cx="730541" cy="738363"/>
            </a:xfrm>
            <a:custGeom>
              <a:avLst/>
              <a:gdLst>
                <a:gd name="T0" fmla="*/ 0 w 1152128"/>
                <a:gd name="T1" fmla="*/ 0 h 936104"/>
                <a:gd name="T2" fmla="*/ 186241 w 1152128"/>
                <a:gd name="T3" fmla="*/ 0 h 936104"/>
                <a:gd name="T4" fmla="*/ 186241 w 1152128"/>
                <a:gd name="T5" fmla="*/ 306589 h 936104"/>
                <a:gd name="T6" fmla="*/ 116401 w 1152128"/>
                <a:gd name="T7" fmla="*/ 306589 h 936104"/>
                <a:gd name="T8" fmla="*/ 93121 w 1152128"/>
                <a:gd name="T9" fmla="*/ 362333 h 936104"/>
                <a:gd name="T10" fmla="*/ 69841 w 1152128"/>
                <a:gd name="T11" fmla="*/ 306589 h 936104"/>
                <a:gd name="T12" fmla="*/ 0 w 1152128"/>
                <a:gd name="T13" fmla="*/ 306589 h 936104"/>
                <a:gd name="T14" fmla="*/ 0 w 1152128"/>
                <a:gd name="T15" fmla="*/ 0 h 936104"/>
                <a:gd name="T16" fmla="*/ 0 60000 65536"/>
                <a:gd name="T17" fmla="*/ 0 60000 65536"/>
                <a:gd name="T18" fmla="*/ 0 60000 65536"/>
                <a:gd name="T19" fmla="*/ 0 60000 65536"/>
                <a:gd name="T20" fmla="*/ 0 60000 65536"/>
                <a:gd name="T21" fmla="*/ 0 60000 65536"/>
                <a:gd name="T22" fmla="*/ 0 60000 65536"/>
                <a:gd name="T23" fmla="*/ 0 60000 65536"/>
                <a:gd name="T24" fmla="*/ 0 w 1152128"/>
                <a:gd name="T25" fmla="*/ 0 h 936104"/>
                <a:gd name="T26" fmla="*/ 1152128 w 1152128"/>
                <a:gd name="T27" fmla="*/ 936104 h 9361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2128" h="936104">
                  <a:moveTo>
                    <a:pt x="0" y="0"/>
                  </a:moveTo>
                  <a:lnTo>
                    <a:pt x="1152128" y="0"/>
                  </a:lnTo>
                  <a:lnTo>
                    <a:pt x="1152128" y="792088"/>
                  </a:lnTo>
                  <a:lnTo>
                    <a:pt x="720080" y="792088"/>
                  </a:lnTo>
                  <a:lnTo>
                    <a:pt x="576064" y="936104"/>
                  </a:lnTo>
                  <a:lnTo>
                    <a:pt x="432048" y="792088"/>
                  </a:lnTo>
                  <a:lnTo>
                    <a:pt x="0" y="792088"/>
                  </a:lnTo>
                  <a:lnTo>
                    <a:pt x="0" y="0"/>
                  </a:lnTo>
                  <a:close/>
                </a:path>
              </a:pathLst>
            </a:custGeom>
            <a:solidFill>
              <a:srgbClr val="1B2153"/>
            </a:solidFill>
            <a:ln w="3175" cap="flat" cmpd="sng">
              <a:solidFill>
                <a:srgbClr val="BFBFBF"/>
              </a:solidFill>
              <a:bevel/>
              <a:headEnd/>
              <a:tailEnd/>
            </a:ln>
          </p:spPr>
          <p:txBody>
            <a:bodyPr anchor="ctr"/>
            <a:lstStyle/>
            <a:p>
              <a:endParaRPr lang="zh-CN" altLang="en-US"/>
            </a:p>
          </p:txBody>
        </p:sp>
        <p:sp>
          <p:nvSpPr>
            <p:cNvPr id="3097" name="TextBox 17">
              <a:extLst>
                <a:ext uri="{FF2B5EF4-FFF2-40B4-BE49-F238E27FC236}">
                  <a16:creationId xmlns:a16="http://schemas.microsoft.com/office/drawing/2014/main" id="{A74780FC-4C06-2A4F-9521-3B88CCF28E43}"/>
                </a:ext>
              </a:extLst>
            </p:cNvPr>
            <p:cNvSpPr>
              <a:spLocks noChangeArrowheads="1"/>
            </p:cNvSpPr>
            <p:nvPr/>
          </p:nvSpPr>
          <p:spPr bwMode="auto">
            <a:xfrm>
              <a:off x="150872" y="0"/>
              <a:ext cx="408151" cy="693046"/>
            </a:xfrm>
            <a:prstGeom prst="rect">
              <a:avLst/>
            </a:prstGeom>
            <a:noFill/>
            <a:ln>
              <a:noFill/>
            </a:ln>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buFont typeface="Arial" panose="020B0604020202020204" pitchFamily="34" charset="0"/>
                <a:buNone/>
                <a:defRPr/>
              </a:pPr>
              <a:r>
                <a:rPr lang="en-US" altLang="zh-CN" sz="3150">
                  <a:solidFill>
                    <a:srgbClr val="FFFFFF"/>
                  </a:solidFill>
                  <a:latin typeface="Arial Unicode MS" pitchFamily="34" charset="-122"/>
                  <a:ea typeface="Arial Unicode MS" pitchFamily="34" charset="-122"/>
                  <a:sym typeface="Arial Unicode MS" pitchFamily="34" charset="-122"/>
                </a:rPr>
                <a:t>1</a:t>
              </a:r>
              <a:endParaRPr lang="zh-CN" altLang="en-US" sz="3150">
                <a:solidFill>
                  <a:srgbClr val="FFFFFF"/>
                </a:solidFill>
                <a:latin typeface="Arial Unicode MS" pitchFamily="34" charset="-122"/>
                <a:ea typeface="Arial Unicode MS" pitchFamily="34" charset="-122"/>
                <a:sym typeface="Arial Unicode MS" pitchFamily="34" charset="-122"/>
              </a:endParaRPr>
            </a:p>
          </p:txBody>
        </p:sp>
      </p:grpSp>
      <p:sp>
        <p:nvSpPr>
          <p:cNvPr id="4231" name="标题 24">
            <a:extLst>
              <a:ext uri="{FF2B5EF4-FFF2-40B4-BE49-F238E27FC236}">
                <a16:creationId xmlns:a16="http://schemas.microsoft.com/office/drawing/2014/main" id="{892D4C41-20B4-A245-BCC4-807F55B3FC4F}"/>
              </a:ext>
            </a:extLst>
          </p:cNvPr>
          <p:cNvSpPr>
            <a:spLocks noChangeArrowheads="1"/>
          </p:cNvSpPr>
          <p:nvPr/>
        </p:nvSpPr>
        <p:spPr bwMode="auto">
          <a:xfrm>
            <a:off x="995363" y="1570038"/>
            <a:ext cx="671512" cy="719137"/>
          </a:xfrm>
          <a:prstGeom prst="rect">
            <a:avLst/>
          </a:prstGeom>
          <a:noFill/>
          <a:ln>
            <a:noFill/>
          </a:ln>
        </p:spPr>
        <p:txBody>
          <a:bodyPr lIns="91431" tIns="45716" rIns="91431" bIns="45716"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buFont typeface="Arial" panose="020B0604020202020204" pitchFamily="34" charset="0"/>
              <a:buNone/>
              <a:defRPr/>
            </a:pPr>
            <a:r>
              <a:rPr lang="en-US" altLang="zh-CN" sz="7950" dirty="0">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795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17" name="灯片编号占位符 4">
            <a:extLst>
              <a:ext uri="{FF2B5EF4-FFF2-40B4-BE49-F238E27FC236}">
                <a16:creationId xmlns:a16="http://schemas.microsoft.com/office/drawing/2014/main" id="{17C305EC-D9AD-8448-B725-7667ED111D87}"/>
              </a:ext>
            </a:extLst>
          </p:cNvPr>
          <p:cNvSpPr>
            <a:spLocks noGrp="1" noChangeArrowheads="1"/>
          </p:cNvSpPr>
          <p:nvPr/>
        </p:nvSpPr>
        <p:spPr bwMode="auto">
          <a:xfrm>
            <a:off x="6872288" y="5730875"/>
            <a:ext cx="2133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pPr>
            <a:endParaRPr lang="en-US" altLang="zh-CN" sz="1800">
              <a:solidFill>
                <a:schemeClr val="bg1"/>
              </a:solidFill>
              <a:latin typeface="Arial" panose="020B0604020202020204" pitchFamily="34" charset="0"/>
              <a:ea typeface="宋体" panose="02010600030101010101" pitchFamily="2" charset="-122"/>
            </a:endParaRPr>
          </a:p>
        </p:txBody>
      </p:sp>
      <p:grpSp>
        <p:nvGrpSpPr>
          <p:cNvPr id="139" name="组合 23">
            <a:extLst>
              <a:ext uri="{FF2B5EF4-FFF2-40B4-BE49-F238E27FC236}">
                <a16:creationId xmlns:a16="http://schemas.microsoft.com/office/drawing/2014/main" id="{8343E541-2CC9-1647-9EF4-7D929B679331}"/>
              </a:ext>
            </a:extLst>
          </p:cNvPr>
          <p:cNvGrpSpPr>
            <a:grpSpLocks/>
          </p:cNvGrpSpPr>
          <p:nvPr/>
        </p:nvGrpSpPr>
        <p:grpSpPr bwMode="auto">
          <a:xfrm>
            <a:off x="1789113" y="5197475"/>
            <a:ext cx="714375" cy="576263"/>
            <a:chOff x="0" y="0"/>
            <a:chExt cx="713411" cy="692209"/>
          </a:xfrm>
        </p:grpSpPr>
        <p:sp>
          <p:nvSpPr>
            <p:cNvPr id="4121" name="矩形​​ 8">
              <a:extLst>
                <a:ext uri="{FF2B5EF4-FFF2-40B4-BE49-F238E27FC236}">
                  <a16:creationId xmlns:a16="http://schemas.microsoft.com/office/drawing/2014/main" id="{60151BAB-A478-764F-8990-2EC43288A388}"/>
                </a:ext>
              </a:extLst>
            </p:cNvPr>
            <p:cNvSpPr>
              <a:spLocks noChangeArrowheads="1"/>
            </p:cNvSpPr>
            <p:nvPr/>
          </p:nvSpPr>
          <p:spPr bwMode="auto">
            <a:xfrm>
              <a:off x="0" y="22422"/>
              <a:ext cx="713411" cy="624479"/>
            </a:xfrm>
            <a:prstGeom prst="rect">
              <a:avLst/>
            </a:prstGeom>
            <a:solidFill>
              <a:srgbClr val="1B2153"/>
            </a:solidFill>
            <a:ln w="3175">
              <a:solidFill>
                <a:srgbClr val="BFBFBF"/>
              </a:solidFill>
              <a:bevel/>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1" name="TextBox 21">
              <a:extLst>
                <a:ext uri="{FF2B5EF4-FFF2-40B4-BE49-F238E27FC236}">
                  <a16:creationId xmlns:a16="http://schemas.microsoft.com/office/drawing/2014/main" id="{76B4A853-7AEE-E94E-ACD4-7B05EAB1E93D}"/>
                </a:ext>
              </a:extLst>
            </p:cNvPr>
            <p:cNvSpPr>
              <a:spLocks noChangeArrowheads="1"/>
            </p:cNvSpPr>
            <p:nvPr/>
          </p:nvSpPr>
          <p:spPr bwMode="auto">
            <a:xfrm>
              <a:off x="160121" y="0"/>
              <a:ext cx="409022" cy="692209"/>
            </a:xfrm>
            <a:prstGeom prst="rect">
              <a:avLst/>
            </a:prstGeom>
            <a:noFill/>
            <a:ln>
              <a:noFill/>
            </a:ln>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buFont typeface="Arial" panose="020B0604020202020204" pitchFamily="34" charset="0"/>
                <a:buNone/>
                <a:defRPr/>
              </a:pPr>
              <a:r>
                <a:rPr lang="en-US" altLang="zh-CN" sz="3150" dirty="0">
                  <a:solidFill>
                    <a:srgbClr val="FFFFFF"/>
                  </a:solidFill>
                  <a:latin typeface="Arial Unicode MS" pitchFamily="34" charset="-122"/>
                  <a:ea typeface="Arial Unicode MS" pitchFamily="34" charset="-122"/>
                  <a:sym typeface="Arial Unicode MS" pitchFamily="34" charset="-122"/>
                </a:rPr>
                <a:t>5</a:t>
              </a:r>
              <a:endParaRPr lang="zh-CN" altLang="en-US" sz="3150" dirty="0">
                <a:solidFill>
                  <a:srgbClr val="FFFFFF"/>
                </a:solidFill>
                <a:latin typeface="Arial Unicode MS" pitchFamily="34" charset="-122"/>
                <a:ea typeface="Arial Unicode MS" pitchFamily="34" charset="-122"/>
                <a:sym typeface="Arial Unicode MS" pitchFamily="34" charset="-122"/>
              </a:endParaRPr>
            </a:p>
          </p:txBody>
        </p:sp>
      </p:grpSp>
      <p:sp>
        <p:nvSpPr>
          <p:cNvPr id="142" name="矩形​​ 12">
            <a:extLst>
              <a:ext uri="{FF2B5EF4-FFF2-40B4-BE49-F238E27FC236}">
                <a16:creationId xmlns:a16="http://schemas.microsoft.com/office/drawing/2014/main" id="{5A2972B8-E921-0242-A860-404F7F3117A4}"/>
              </a:ext>
            </a:extLst>
          </p:cNvPr>
          <p:cNvSpPr>
            <a:spLocks noChangeArrowheads="1"/>
          </p:cNvSpPr>
          <p:nvPr/>
        </p:nvSpPr>
        <p:spPr bwMode="auto">
          <a:xfrm>
            <a:off x="2838450" y="5186363"/>
            <a:ext cx="4465638" cy="520700"/>
          </a:xfrm>
          <a:prstGeom prst="rect">
            <a:avLst/>
          </a:prstGeom>
          <a:gradFill rotWithShape="1">
            <a:gsLst>
              <a:gs pos="0">
                <a:srgbClr val="949494"/>
              </a:gs>
              <a:gs pos="50000">
                <a:srgbClr val="D4D4D4"/>
              </a:gs>
              <a:gs pos="100000">
                <a:srgbClr val="FFFFFF"/>
              </a:gs>
            </a:gsLst>
            <a:path path="rect">
              <a:fillToRect l="100000" t="100000"/>
            </a:path>
          </a:gradFill>
          <a:ln>
            <a:noFill/>
          </a:ln>
          <a:extLst>
            <a:ext uri="{91240B29-F687-4F45-9708-019B960494DF}">
              <a14:hiddenLine xmlns:a14="http://schemas.microsoft.com/office/drawing/2010/main" w="3175">
                <a:solidFill>
                  <a:srgbClr val="395E8A"/>
                </a:solidFill>
                <a:bevel/>
                <a:headEnd/>
                <a:tailEnd/>
              </a14:hiddenLine>
            </a:ext>
          </a:extLst>
        </p:spPr>
        <p:txBody>
          <a:bodyPr lIns="91431" tIns="45716" rIns="91431" bIns="45716"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24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 name="TextBox 135">
            <a:extLst>
              <a:ext uri="{FF2B5EF4-FFF2-40B4-BE49-F238E27FC236}">
                <a16:creationId xmlns:a16="http://schemas.microsoft.com/office/drawing/2014/main" id="{7DA828C0-B241-934D-9030-12EA7A5F9F04}"/>
              </a:ext>
            </a:extLst>
          </p:cNvPr>
          <p:cNvSpPr>
            <a:spLocks noChangeArrowheads="1"/>
          </p:cNvSpPr>
          <p:nvPr/>
        </p:nvSpPr>
        <p:spPr bwMode="auto">
          <a:xfrm>
            <a:off x="3316288" y="5245100"/>
            <a:ext cx="3098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240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Problem &amp; Solution</a:t>
            </a:r>
            <a:endParaRPr lang="zh-CN" altLang="en-US" sz="240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0195214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231"/>
                                        </p:tgtEl>
                                        <p:attrNameLst>
                                          <p:attrName>style.visibility</p:attrName>
                                        </p:attrNameLst>
                                      </p:cBhvr>
                                      <p:to>
                                        <p:strVal val="visible"/>
                                      </p:to>
                                    </p:set>
                                    <p:animEffect>
                                      <p:cBhvr>
                                        <p:cTn id="7" dur="500"/>
                                        <p:tgtEl>
                                          <p:spTgt spid="423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19"/>
                                        </p:tgtEl>
                                        <p:attrNameLst>
                                          <p:attrName>style.visibility</p:attrName>
                                        </p:attrNameLst>
                                      </p:cBhvr>
                                      <p:to>
                                        <p:strVal val="visible"/>
                                      </p:to>
                                    </p:set>
                                    <p:animEffect>
                                      <p:cBhvr>
                                        <p:cTn id="11" dur="500"/>
                                        <p:tgtEl>
                                          <p:spTgt spid="4219"/>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4228"/>
                                        </p:tgtEl>
                                        <p:attrNameLst>
                                          <p:attrName>style.visibility</p:attrName>
                                        </p:attrNameLst>
                                      </p:cBhvr>
                                      <p:to>
                                        <p:strVal val="visible"/>
                                      </p:to>
                                    </p:set>
                                    <p:anim calcmode="lin" valueType="num">
                                      <p:cBhvr>
                                        <p:cTn id="15" dur="500"/>
                                        <p:tgtEl>
                                          <p:spTgt spid="4228"/>
                                        </p:tgtEl>
                                        <p:attrNameLst>
                                          <p:attrName>ppt_x</p:attrName>
                                        </p:attrNameLst>
                                      </p:cBhvr>
                                      <p:tavLst>
                                        <p:tav tm="0">
                                          <p:val>
                                            <p:strVal val="#ppt_x-#ppt_w*1.125000"/>
                                          </p:val>
                                        </p:tav>
                                        <p:tav tm="100000">
                                          <p:val>
                                            <p:strVal val="#ppt_x"/>
                                          </p:val>
                                        </p:tav>
                                      </p:tavLst>
                                    </p:anim>
                                    <p:animEffect>
                                      <p:cBhvr>
                                        <p:cTn id="16" dur="500"/>
                                        <p:tgtEl>
                                          <p:spTgt spid="4228"/>
                                        </p:tgtEl>
                                      </p:cBhvr>
                                    </p:animEffect>
                                  </p:childTnLst>
                                </p:cTn>
                              </p:par>
                              <p:par>
                                <p:cTn id="17" presetID="12" presetClass="entr" presetSubtype="8" fill="hold" nodeType="withEffect">
                                  <p:stCondLst>
                                    <p:cond delay="250"/>
                                  </p:stCondLst>
                                  <p:childTnLst>
                                    <p:set>
                                      <p:cBhvr>
                                        <p:cTn id="18" dur="1" fill="hold">
                                          <p:stCondLst>
                                            <p:cond delay="0"/>
                                          </p:stCondLst>
                                        </p:cTn>
                                        <p:tgtEl>
                                          <p:spTgt spid="4210"/>
                                        </p:tgtEl>
                                        <p:attrNameLst>
                                          <p:attrName>style.visibility</p:attrName>
                                        </p:attrNameLst>
                                      </p:cBhvr>
                                      <p:to>
                                        <p:strVal val="visible"/>
                                      </p:to>
                                    </p:set>
                                    <p:anim calcmode="lin" valueType="num">
                                      <p:cBhvr>
                                        <p:cTn id="19" dur="500"/>
                                        <p:tgtEl>
                                          <p:spTgt spid="4210"/>
                                        </p:tgtEl>
                                        <p:attrNameLst>
                                          <p:attrName>ppt_x</p:attrName>
                                        </p:attrNameLst>
                                      </p:cBhvr>
                                      <p:tavLst>
                                        <p:tav tm="0">
                                          <p:val>
                                            <p:strVal val="#ppt_x-#ppt_w*1.125000"/>
                                          </p:val>
                                        </p:tav>
                                        <p:tav tm="100000">
                                          <p:val>
                                            <p:strVal val="#ppt_x"/>
                                          </p:val>
                                        </p:tav>
                                      </p:tavLst>
                                    </p:anim>
                                    <p:animEffect>
                                      <p:cBhvr>
                                        <p:cTn id="20" dur="500"/>
                                        <p:tgtEl>
                                          <p:spTgt spid="4210"/>
                                        </p:tgtEl>
                                      </p:cBhvr>
                                    </p:animEffect>
                                  </p:childTnLst>
                                </p:cTn>
                              </p:par>
                              <p:par>
                                <p:cTn id="21" presetID="12" presetClass="entr" presetSubtype="8" fill="hold" nodeType="withEffect">
                                  <p:stCondLst>
                                    <p:cond delay="500"/>
                                  </p:stCondLst>
                                  <p:childTnLst>
                                    <p:set>
                                      <p:cBhvr>
                                        <p:cTn id="22" dur="1" fill="hold">
                                          <p:stCondLst>
                                            <p:cond delay="0"/>
                                          </p:stCondLst>
                                        </p:cTn>
                                        <p:tgtEl>
                                          <p:spTgt spid="4213"/>
                                        </p:tgtEl>
                                        <p:attrNameLst>
                                          <p:attrName>style.visibility</p:attrName>
                                        </p:attrNameLst>
                                      </p:cBhvr>
                                      <p:to>
                                        <p:strVal val="visible"/>
                                      </p:to>
                                    </p:set>
                                    <p:anim calcmode="lin" valueType="num">
                                      <p:cBhvr>
                                        <p:cTn id="23" dur="500"/>
                                        <p:tgtEl>
                                          <p:spTgt spid="4213"/>
                                        </p:tgtEl>
                                        <p:attrNameLst>
                                          <p:attrName>ppt_x</p:attrName>
                                        </p:attrNameLst>
                                      </p:cBhvr>
                                      <p:tavLst>
                                        <p:tav tm="0">
                                          <p:val>
                                            <p:strVal val="#ppt_x-#ppt_w*1.125000"/>
                                          </p:val>
                                        </p:tav>
                                        <p:tav tm="100000">
                                          <p:val>
                                            <p:strVal val="#ppt_x"/>
                                          </p:val>
                                        </p:tav>
                                      </p:tavLst>
                                    </p:anim>
                                    <p:animEffect>
                                      <p:cBhvr>
                                        <p:cTn id="24" dur="500"/>
                                        <p:tgtEl>
                                          <p:spTgt spid="4213"/>
                                        </p:tgtEl>
                                      </p:cBhvr>
                                    </p:animEffect>
                                  </p:childTnLst>
                                </p:cTn>
                              </p:par>
                              <p:par>
                                <p:cTn id="25" presetID="12" presetClass="entr" presetSubtype="8" fill="hold" nodeType="withEffect">
                                  <p:stCondLst>
                                    <p:cond delay="750"/>
                                  </p:stCondLst>
                                  <p:childTnLst>
                                    <p:set>
                                      <p:cBhvr>
                                        <p:cTn id="26" dur="1" fill="hold">
                                          <p:stCondLst>
                                            <p:cond delay="0"/>
                                          </p:stCondLst>
                                        </p:cTn>
                                        <p:tgtEl>
                                          <p:spTgt spid="4216"/>
                                        </p:tgtEl>
                                        <p:attrNameLst>
                                          <p:attrName>style.visibility</p:attrName>
                                        </p:attrNameLst>
                                      </p:cBhvr>
                                      <p:to>
                                        <p:strVal val="visible"/>
                                      </p:to>
                                    </p:set>
                                    <p:anim calcmode="lin" valueType="num">
                                      <p:cBhvr>
                                        <p:cTn id="27" dur="500"/>
                                        <p:tgtEl>
                                          <p:spTgt spid="4216"/>
                                        </p:tgtEl>
                                        <p:attrNameLst>
                                          <p:attrName>ppt_x</p:attrName>
                                        </p:attrNameLst>
                                      </p:cBhvr>
                                      <p:tavLst>
                                        <p:tav tm="0">
                                          <p:val>
                                            <p:strVal val="#ppt_x-#ppt_w*1.125000"/>
                                          </p:val>
                                        </p:tav>
                                        <p:tav tm="100000">
                                          <p:val>
                                            <p:strVal val="#ppt_x"/>
                                          </p:val>
                                        </p:tav>
                                      </p:tavLst>
                                    </p:anim>
                                    <p:animEffect>
                                      <p:cBhvr>
                                        <p:cTn id="28" dur="500"/>
                                        <p:tgtEl>
                                          <p:spTgt spid="4216"/>
                                        </p:tgtEl>
                                      </p:cBhvr>
                                    </p:animEffect>
                                  </p:childTnLst>
                                </p:cTn>
                              </p:par>
                            </p:childTnLst>
                          </p:cTn>
                        </p:par>
                        <p:par>
                          <p:cTn id="29" fill="hold" nodeType="afterGroup">
                            <p:stCondLst>
                              <p:cond delay="2250"/>
                            </p:stCondLst>
                            <p:childTnLst>
                              <p:par>
                                <p:cTn id="30" presetID="12" presetClass="entr" presetSubtype="2" fill="hold" grpId="0" nodeType="afterEffect">
                                  <p:stCondLst>
                                    <p:cond delay="0"/>
                                  </p:stCondLst>
                                  <p:childTnLst>
                                    <p:set>
                                      <p:cBhvr>
                                        <p:cTn id="31" dur="1" fill="hold">
                                          <p:stCondLst>
                                            <p:cond delay="0"/>
                                          </p:stCondLst>
                                        </p:cTn>
                                        <p:tgtEl>
                                          <p:spTgt spid="4223"/>
                                        </p:tgtEl>
                                        <p:attrNameLst>
                                          <p:attrName>style.visibility</p:attrName>
                                        </p:attrNameLst>
                                      </p:cBhvr>
                                      <p:to>
                                        <p:strVal val="visible"/>
                                      </p:to>
                                    </p:set>
                                    <p:anim calcmode="lin" valueType="num">
                                      <p:cBhvr>
                                        <p:cTn id="32" dur="500"/>
                                        <p:tgtEl>
                                          <p:spTgt spid="4223"/>
                                        </p:tgtEl>
                                        <p:attrNameLst>
                                          <p:attrName>ppt_x</p:attrName>
                                        </p:attrNameLst>
                                      </p:cBhvr>
                                      <p:tavLst>
                                        <p:tav tm="0">
                                          <p:val>
                                            <p:strVal val="#ppt_x+#ppt_w*1.125000"/>
                                          </p:val>
                                        </p:tav>
                                        <p:tav tm="100000">
                                          <p:val>
                                            <p:strVal val="#ppt_x"/>
                                          </p:val>
                                        </p:tav>
                                      </p:tavLst>
                                    </p:anim>
                                    <p:animEffect>
                                      <p:cBhvr>
                                        <p:cTn id="33" dur="500"/>
                                        <p:tgtEl>
                                          <p:spTgt spid="4223"/>
                                        </p:tgtEl>
                                      </p:cBhvr>
                                    </p:animEffect>
                                  </p:childTnLst>
                                </p:cTn>
                              </p:par>
                              <p:par>
                                <p:cTn id="34" presetID="12" presetClass="entr" presetSubtype="2" fill="hold" grpId="0" nodeType="withEffect">
                                  <p:stCondLst>
                                    <p:cond delay="250"/>
                                  </p:stCondLst>
                                  <p:childTnLst>
                                    <p:set>
                                      <p:cBhvr>
                                        <p:cTn id="35" dur="1" fill="hold">
                                          <p:stCondLst>
                                            <p:cond delay="0"/>
                                          </p:stCondLst>
                                        </p:cTn>
                                        <p:tgtEl>
                                          <p:spTgt spid="4222"/>
                                        </p:tgtEl>
                                        <p:attrNameLst>
                                          <p:attrName>style.visibility</p:attrName>
                                        </p:attrNameLst>
                                      </p:cBhvr>
                                      <p:to>
                                        <p:strVal val="visible"/>
                                      </p:to>
                                    </p:set>
                                    <p:anim calcmode="lin" valueType="num">
                                      <p:cBhvr>
                                        <p:cTn id="36" dur="500"/>
                                        <p:tgtEl>
                                          <p:spTgt spid="4222"/>
                                        </p:tgtEl>
                                        <p:attrNameLst>
                                          <p:attrName>ppt_x</p:attrName>
                                        </p:attrNameLst>
                                      </p:cBhvr>
                                      <p:tavLst>
                                        <p:tav tm="0">
                                          <p:val>
                                            <p:strVal val="#ppt_x+#ppt_w*1.125000"/>
                                          </p:val>
                                        </p:tav>
                                        <p:tav tm="100000">
                                          <p:val>
                                            <p:strVal val="#ppt_x"/>
                                          </p:val>
                                        </p:tav>
                                      </p:tavLst>
                                    </p:anim>
                                    <p:animEffect>
                                      <p:cBhvr>
                                        <p:cTn id="37" dur="500"/>
                                        <p:tgtEl>
                                          <p:spTgt spid="4222"/>
                                        </p:tgtEl>
                                      </p:cBhvr>
                                    </p:animEffect>
                                  </p:childTnLst>
                                </p:cTn>
                              </p:par>
                              <p:par>
                                <p:cTn id="38" presetID="12" presetClass="entr" presetSubtype="2" fill="hold" grpId="0" nodeType="withEffect">
                                  <p:stCondLst>
                                    <p:cond delay="500"/>
                                  </p:stCondLst>
                                  <p:childTnLst>
                                    <p:set>
                                      <p:cBhvr>
                                        <p:cTn id="39" dur="1" fill="hold">
                                          <p:stCondLst>
                                            <p:cond delay="0"/>
                                          </p:stCondLst>
                                        </p:cTn>
                                        <p:tgtEl>
                                          <p:spTgt spid="4221"/>
                                        </p:tgtEl>
                                        <p:attrNameLst>
                                          <p:attrName>style.visibility</p:attrName>
                                        </p:attrNameLst>
                                      </p:cBhvr>
                                      <p:to>
                                        <p:strVal val="visible"/>
                                      </p:to>
                                    </p:set>
                                    <p:anim calcmode="lin" valueType="num">
                                      <p:cBhvr>
                                        <p:cTn id="40" dur="500"/>
                                        <p:tgtEl>
                                          <p:spTgt spid="4221"/>
                                        </p:tgtEl>
                                        <p:attrNameLst>
                                          <p:attrName>ppt_x</p:attrName>
                                        </p:attrNameLst>
                                      </p:cBhvr>
                                      <p:tavLst>
                                        <p:tav tm="0">
                                          <p:val>
                                            <p:strVal val="#ppt_x+#ppt_w*1.125000"/>
                                          </p:val>
                                        </p:tav>
                                        <p:tav tm="100000">
                                          <p:val>
                                            <p:strVal val="#ppt_x"/>
                                          </p:val>
                                        </p:tav>
                                      </p:tavLst>
                                    </p:anim>
                                    <p:animEffect>
                                      <p:cBhvr>
                                        <p:cTn id="41" dur="500"/>
                                        <p:tgtEl>
                                          <p:spTgt spid="4221"/>
                                        </p:tgtEl>
                                      </p:cBhvr>
                                    </p:animEffect>
                                  </p:childTnLst>
                                </p:cTn>
                              </p:par>
                              <p:par>
                                <p:cTn id="42" presetID="12" presetClass="entr" presetSubtype="2" fill="hold" grpId="0" nodeType="withEffect">
                                  <p:stCondLst>
                                    <p:cond delay="750"/>
                                  </p:stCondLst>
                                  <p:childTnLst>
                                    <p:set>
                                      <p:cBhvr>
                                        <p:cTn id="43" dur="1" fill="hold">
                                          <p:stCondLst>
                                            <p:cond delay="0"/>
                                          </p:stCondLst>
                                        </p:cTn>
                                        <p:tgtEl>
                                          <p:spTgt spid="4220"/>
                                        </p:tgtEl>
                                        <p:attrNameLst>
                                          <p:attrName>style.visibility</p:attrName>
                                        </p:attrNameLst>
                                      </p:cBhvr>
                                      <p:to>
                                        <p:strVal val="visible"/>
                                      </p:to>
                                    </p:set>
                                    <p:anim calcmode="lin" valueType="num">
                                      <p:cBhvr>
                                        <p:cTn id="44" dur="500"/>
                                        <p:tgtEl>
                                          <p:spTgt spid="4220"/>
                                        </p:tgtEl>
                                        <p:attrNameLst>
                                          <p:attrName>ppt_x</p:attrName>
                                        </p:attrNameLst>
                                      </p:cBhvr>
                                      <p:tavLst>
                                        <p:tav tm="0">
                                          <p:val>
                                            <p:strVal val="#ppt_x+#ppt_w*1.125000"/>
                                          </p:val>
                                        </p:tav>
                                        <p:tav tm="100000">
                                          <p:val>
                                            <p:strVal val="#ppt_x"/>
                                          </p:val>
                                        </p:tav>
                                      </p:tavLst>
                                    </p:anim>
                                    <p:animEffect>
                                      <p:cBhvr>
                                        <p:cTn id="45" dur="500"/>
                                        <p:tgtEl>
                                          <p:spTgt spid="4220"/>
                                        </p:tgtEl>
                                      </p:cBhvr>
                                    </p:animEffect>
                                  </p:childTnLst>
                                </p:cTn>
                              </p:par>
                            </p:childTnLst>
                          </p:cTn>
                        </p:par>
                        <p:par>
                          <p:cTn id="46" fill="hold" nodeType="afterGroup">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4224"/>
                                        </p:tgtEl>
                                        <p:attrNameLst>
                                          <p:attrName>style.visibility</p:attrName>
                                        </p:attrNameLst>
                                      </p:cBhvr>
                                      <p:to>
                                        <p:strVal val="visible"/>
                                      </p:to>
                                    </p:set>
                                    <p:animEffect>
                                      <p:cBhvr>
                                        <p:cTn id="49" dur="500"/>
                                        <p:tgtEl>
                                          <p:spTgt spid="4224"/>
                                        </p:tgtEl>
                                      </p:cBhvr>
                                    </p:animEffect>
                                    <p:anim calcmode="lin" valueType="num">
                                      <p:cBhvr>
                                        <p:cTn id="50" dur="500" fill="hold"/>
                                        <p:tgtEl>
                                          <p:spTgt spid="4224"/>
                                        </p:tgtEl>
                                        <p:attrNameLst>
                                          <p:attrName>ppt_x</p:attrName>
                                        </p:attrNameLst>
                                      </p:cBhvr>
                                      <p:tavLst>
                                        <p:tav tm="0">
                                          <p:val>
                                            <p:strVal val="#ppt_x"/>
                                          </p:val>
                                        </p:tav>
                                        <p:tav tm="100000">
                                          <p:val>
                                            <p:strVal val="#ppt_x"/>
                                          </p:val>
                                        </p:tav>
                                      </p:tavLst>
                                    </p:anim>
                                    <p:anim calcmode="lin" valueType="num">
                                      <p:cBhvr>
                                        <p:cTn id="51" dur="500" fill="hold"/>
                                        <p:tgtEl>
                                          <p:spTgt spid="422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225"/>
                                        </p:tgtEl>
                                        <p:attrNameLst>
                                          <p:attrName>style.visibility</p:attrName>
                                        </p:attrNameLst>
                                      </p:cBhvr>
                                      <p:to>
                                        <p:strVal val="visible"/>
                                      </p:to>
                                    </p:set>
                                    <p:animEffect>
                                      <p:cBhvr>
                                        <p:cTn id="54" dur="500"/>
                                        <p:tgtEl>
                                          <p:spTgt spid="4225"/>
                                        </p:tgtEl>
                                      </p:cBhvr>
                                    </p:animEffect>
                                    <p:anim calcmode="lin" valueType="num">
                                      <p:cBhvr>
                                        <p:cTn id="55" dur="500" fill="hold"/>
                                        <p:tgtEl>
                                          <p:spTgt spid="4225"/>
                                        </p:tgtEl>
                                        <p:attrNameLst>
                                          <p:attrName>ppt_x</p:attrName>
                                        </p:attrNameLst>
                                      </p:cBhvr>
                                      <p:tavLst>
                                        <p:tav tm="0">
                                          <p:val>
                                            <p:strVal val="#ppt_x"/>
                                          </p:val>
                                        </p:tav>
                                        <p:tav tm="100000">
                                          <p:val>
                                            <p:strVal val="#ppt_x"/>
                                          </p:val>
                                        </p:tav>
                                      </p:tavLst>
                                    </p:anim>
                                    <p:anim calcmode="lin" valueType="num">
                                      <p:cBhvr>
                                        <p:cTn id="56" dur="500" fill="hold"/>
                                        <p:tgtEl>
                                          <p:spTgt spid="422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227"/>
                                        </p:tgtEl>
                                        <p:attrNameLst>
                                          <p:attrName>style.visibility</p:attrName>
                                        </p:attrNameLst>
                                      </p:cBhvr>
                                      <p:to>
                                        <p:strVal val="visible"/>
                                      </p:to>
                                    </p:set>
                                    <p:animEffect>
                                      <p:cBhvr>
                                        <p:cTn id="59" dur="500"/>
                                        <p:tgtEl>
                                          <p:spTgt spid="4227"/>
                                        </p:tgtEl>
                                      </p:cBhvr>
                                    </p:animEffect>
                                    <p:anim calcmode="lin" valueType="num">
                                      <p:cBhvr>
                                        <p:cTn id="60" dur="500" fill="hold"/>
                                        <p:tgtEl>
                                          <p:spTgt spid="4227"/>
                                        </p:tgtEl>
                                        <p:attrNameLst>
                                          <p:attrName>ppt_x</p:attrName>
                                        </p:attrNameLst>
                                      </p:cBhvr>
                                      <p:tavLst>
                                        <p:tav tm="0">
                                          <p:val>
                                            <p:strVal val="#ppt_x"/>
                                          </p:val>
                                        </p:tav>
                                        <p:tav tm="100000">
                                          <p:val>
                                            <p:strVal val="#ppt_x"/>
                                          </p:val>
                                        </p:tav>
                                      </p:tavLst>
                                    </p:anim>
                                    <p:anim calcmode="lin" valueType="num">
                                      <p:cBhvr>
                                        <p:cTn id="61" dur="500" fill="hold"/>
                                        <p:tgtEl>
                                          <p:spTgt spid="4227"/>
                                        </p:tgtEl>
                                        <p:attrNameLst>
                                          <p:attrName>ppt_y</p:attrName>
                                        </p:attrNameLst>
                                      </p:cBhvr>
                                      <p:tavLst>
                                        <p:tav tm="0">
                                          <p:val>
                                            <p:strVal val="#ppt_y+.1"/>
                                          </p:val>
                                        </p:tav>
                                        <p:tav tm="100000">
                                          <p:val>
                                            <p:strVal val="#ppt_y"/>
                                          </p:val>
                                        </p:tav>
                                      </p:tavLst>
                                    </p:anim>
                                  </p:childTnLst>
                                </p:cTn>
                              </p:par>
                            </p:childTnLst>
                          </p:cTn>
                        </p:par>
                        <p:par>
                          <p:cTn id="62" fill="hold" nodeType="afterGroup">
                            <p:stCondLst>
                              <p:cond delay="4000"/>
                            </p:stCondLst>
                            <p:childTnLst>
                              <p:par>
                                <p:cTn id="63" presetID="55" presetClass="entr" presetSubtype="0" fill="hold" grpId="0" nodeType="afterEffect">
                                  <p:stCondLst>
                                    <p:cond delay="0"/>
                                  </p:stCondLst>
                                  <p:childTnLst>
                                    <p:set>
                                      <p:cBhvr>
                                        <p:cTn id="64" dur="1" fill="hold">
                                          <p:stCondLst>
                                            <p:cond delay="0"/>
                                          </p:stCondLst>
                                        </p:cTn>
                                        <p:tgtEl>
                                          <p:spTgt spid="4226"/>
                                        </p:tgtEl>
                                        <p:attrNameLst>
                                          <p:attrName>style.visibility</p:attrName>
                                        </p:attrNameLst>
                                      </p:cBhvr>
                                      <p:to>
                                        <p:strVal val="visible"/>
                                      </p:to>
                                    </p:set>
                                    <p:anim calcmode="lin" valueType="num">
                                      <p:cBhvr>
                                        <p:cTn id="65" dur="1000" fill="hold"/>
                                        <p:tgtEl>
                                          <p:spTgt spid="4226"/>
                                        </p:tgtEl>
                                        <p:attrNameLst>
                                          <p:attrName>ppt_w</p:attrName>
                                        </p:attrNameLst>
                                      </p:cBhvr>
                                      <p:tavLst>
                                        <p:tav tm="0">
                                          <p:val>
                                            <p:strVal val="#ppt_w*0.70"/>
                                          </p:val>
                                        </p:tav>
                                        <p:tav tm="100000">
                                          <p:val>
                                            <p:strVal val="#ppt_w"/>
                                          </p:val>
                                        </p:tav>
                                      </p:tavLst>
                                    </p:anim>
                                    <p:anim calcmode="lin" valueType="num">
                                      <p:cBhvr>
                                        <p:cTn id="66" dur="1000" fill="hold"/>
                                        <p:tgtEl>
                                          <p:spTgt spid="4226"/>
                                        </p:tgtEl>
                                        <p:attrNameLst>
                                          <p:attrName>ppt_h</p:attrName>
                                        </p:attrNameLst>
                                      </p:cBhvr>
                                      <p:tavLst>
                                        <p:tav tm="0">
                                          <p:val>
                                            <p:strVal val="#ppt_h"/>
                                          </p:val>
                                        </p:tav>
                                        <p:tav tm="100000">
                                          <p:val>
                                            <p:strVal val="#ppt_h"/>
                                          </p:val>
                                        </p:tav>
                                      </p:tavLst>
                                    </p:anim>
                                    <p:animEffect>
                                      <p:cBhvr>
                                        <p:cTn id="67" dur="1000"/>
                                        <p:tgtEl>
                                          <p:spTgt spid="4226"/>
                                        </p:tgtEl>
                                      </p:cBhvr>
                                    </p:animEffect>
                                  </p:childTnLst>
                                </p:cTn>
                              </p:par>
                              <p:par>
                                <p:cTn id="68" presetID="12" presetClass="entr" presetSubtype="8" fill="hold" nodeType="withEffect">
                                  <p:stCondLst>
                                    <p:cond delay="750"/>
                                  </p:stCondLst>
                                  <p:childTnLst>
                                    <p:set>
                                      <p:cBhvr>
                                        <p:cTn id="69" dur="1" fill="hold">
                                          <p:stCondLst>
                                            <p:cond delay="0"/>
                                          </p:stCondLst>
                                        </p:cTn>
                                        <p:tgtEl>
                                          <p:spTgt spid="139"/>
                                        </p:tgtEl>
                                        <p:attrNameLst>
                                          <p:attrName>style.visibility</p:attrName>
                                        </p:attrNameLst>
                                      </p:cBhvr>
                                      <p:to>
                                        <p:strVal val="visible"/>
                                      </p:to>
                                    </p:set>
                                    <p:anim calcmode="lin" valueType="num">
                                      <p:cBhvr>
                                        <p:cTn id="70" dur="500"/>
                                        <p:tgtEl>
                                          <p:spTgt spid="139"/>
                                        </p:tgtEl>
                                        <p:attrNameLst>
                                          <p:attrName>ppt_x</p:attrName>
                                        </p:attrNameLst>
                                      </p:cBhvr>
                                      <p:tavLst>
                                        <p:tav tm="0">
                                          <p:val>
                                            <p:strVal val="#ppt_x-#ppt_w*1.125000"/>
                                          </p:val>
                                        </p:tav>
                                        <p:tav tm="100000">
                                          <p:val>
                                            <p:strVal val="#ppt_x"/>
                                          </p:val>
                                        </p:tav>
                                      </p:tavLst>
                                    </p:anim>
                                    <p:animEffect>
                                      <p:cBhvr>
                                        <p:cTn id="71" dur="500"/>
                                        <p:tgtEl>
                                          <p:spTgt spid="139"/>
                                        </p:tgtEl>
                                      </p:cBhvr>
                                    </p:animEffect>
                                  </p:childTnLst>
                                </p:cTn>
                              </p:par>
                            </p:childTnLst>
                          </p:cTn>
                        </p:par>
                        <p:par>
                          <p:cTn id="72" fill="hold" nodeType="afterGroup">
                            <p:stCondLst>
                              <p:cond delay="5250"/>
                            </p:stCondLst>
                            <p:childTnLst>
                              <p:par>
                                <p:cTn id="73" presetID="12" presetClass="entr" presetSubtype="2" fill="hold" grpId="0" nodeType="afterEffect">
                                  <p:stCondLst>
                                    <p:cond delay="0"/>
                                  </p:stCondLst>
                                  <p:childTnLst>
                                    <p:set>
                                      <p:cBhvr>
                                        <p:cTn id="74" dur="1" fill="hold">
                                          <p:stCondLst>
                                            <p:cond delay="0"/>
                                          </p:stCondLst>
                                        </p:cTn>
                                        <p:tgtEl>
                                          <p:spTgt spid="142"/>
                                        </p:tgtEl>
                                        <p:attrNameLst>
                                          <p:attrName>style.visibility</p:attrName>
                                        </p:attrNameLst>
                                      </p:cBhvr>
                                      <p:to>
                                        <p:strVal val="visible"/>
                                      </p:to>
                                    </p:set>
                                    <p:anim calcmode="lin" valueType="num">
                                      <p:cBhvr>
                                        <p:cTn id="75" dur="500"/>
                                        <p:tgtEl>
                                          <p:spTgt spid="142"/>
                                        </p:tgtEl>
                                        <p:attrNameLst>
                                          <p:attrName>ppt_x</p:attrName>
                                        </p:attrNameLst>
                                      </p:cBhvr>
                                      <p:tavLst>
                                        <p:tav tm="0">
                                          <p:val>
                                            <p:strVal val="#ppt_x+#ppt_w*1.125000"/>
                                          </p:val>
                                        </p:tav>
                                        <p:tav tm="100000">
                                          <p:val>
                                            <p:strVal val="#ppt_x"/>
                                          </p:val>
                                        </p:tav>
                                      </p:tavLst>
                                    </p:anim>
                                    <p:animEffect>
                                      <p:cBhvr>
                                        <p:cTn id="76" dur="500"/>
                                        <p:tgtEl>
                                          <p:spTgt spid="142"/>
                                        </p:tgtEl>
                                      </p:cBhvr>
                                    </p:animEffect>
                                  </p:childTnLst>
                                </p:cTn>
                              </p:par>
                              <p:par>
                                <p:cTn id="77" presetID="42" presetClass="entr" presetSubtype="0" fill="hold" grpId="0" nodeType="withEffect">
                                  <p:stCondLst>
                                    <p:cond delay="0"/>
                                  </p:stCondLst>
                                  <p:childTnLst>
                                    <p:set>
                                      <p:cBhvr>
                                        <p:cTn id="78" dur="1" fill="hold">
                                          <p:stCondLst>
                                            <p:cond delay="0"/>
                                          </p:stCondLst>
                                        </p:cTn>
                                        <p:tgtEl>
                                          <p:spTgt spid="143"/>
                                        </p:tgtEl>
                                        <p:attrNameLst>
                                          <p:attrName>style.visibility</p:attrName>
                                        </p:attrNameLst>
                                      </p:cBhvr>
                                      <p:to>
                                        <p:strVal val="visible"/>
                                      </p:to>
                                    </p:set>
                                    <p:animEffect>
                                      <p:cBhvr>
                                        <p:cTn id="79" dur="500"/>
                                        <p:tgtEl>
                                          <p:spTgt spid="143"/>
                                        </p:tgtEl>
                                      </p:cBhvr>
                                    </p:animEffect>
                                    <p:anim calcmode="lin" valueType="num">
                                      <p:cBhvr>
                                        <p:cTn id="80" dur="500" fill="hold"/>
                                        <p:tgtEl>
                                          <p:spTgt spid="143"/>
                                        </p:tgtEl>
                                        <p:attrNameLst>
                                          <p:attrName>ppt_x</p:attrName>
                                        </p:attrNameLst>
                                      </p:cBhvr>
                                      <p:tavLst>
                                        <p:tav tm="0">
                                          <p:val>
                                            <p:strVal val="#ppt_x"/>
                                          </p:val>
                                        </p:tav>
                                        <p:tav tm="100000">
                                          <p:val>
                                            <p:strVal val="#ppt_x"/>
                                          </p:val>
                                        </p:tav>
                                      </p:tavLst>
                                    </p:anim>
                                    <p:anim calcmode="lin" valueType="num">
                                      <p:cBhvr>
                                        <p:cTn id="81" dur="500" fill="hold"/>
                                        <p:tgtEl>
                                          <p:spTgt spid="1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9" grpId="0" bldLvl="0" autoUpdateAnimBg="0"/>
      <p:bldP spid="4220" grpId="0" bldLvl="0" animBg="1" autoUpdateAnimBg="0"/>
      <p:bldP spid="4221" grpId="0" bldLvl="0" animBg="1" autoUpdateAnimBg="0"/>
      <p:bldP spid="4222" grpId="0" bldLvl="0" animBg="1" autoUpdateAnimBg="0"/>
      <p:bldP spid="4223" grpId="0" bldLvl="0" animBg="1" autoUpdateAnimBg="0"/>
      <p:bldP spid="4224" grpId="0" bldLvl="0" autoUpdateAnimBg="0"/>
      <p:bldP spid="4225" grpId="0" bldLvl="0" autoUpdateAnimBg="0"/>
      <p:bldP spid="4226" grpId="0" bldLvl="0" autoUpdateAnimBg="0"/>
      <p:bldP spid="4227" grpId="0" bldLvl="0" autoUpdateAnimBg="0"/>
      <p:bldP spid="4231" grpId="0" bldLvl="0" autoUpdateAnimBg="0"/>
      <p:bldP spid="142" grpId="0" bldLvl="0" animBg="1" autoUpdateAnimBg="0"/>
      <p:bldP spid="143"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5" name="文本框 28">
            <a:extLst>
              <a:ext uri="{FF2B5EF4-FFF2-40B4-BE49-F238E27FC236}">
                <a16:creationId xmlns:a16="http://schemas.microsoft.com/office/drawing/2014/main" id="{C9DD824F-A84F-9C47-82CA-366EF1ACB50F}"/>
              </a:ext>
            </a:extLst>
          </p:cNvPr>
          <p:cNvSpPr>
            <a:spLocks noChangeArrowheads="1"/>
          </p:cNvSpPr>
          <p:nvPr/>
        </p:nvSpPr>
        <p:spPr bwMode="auto">
          <a:xfrm>
            <a:off x="1116013" y="1125538"/>
            <a:ext cx="8775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Classification</a:t>
            </a:r>
            <a:endParaRPr lang="zh-CN" altLang="en-US" sz="360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29" name="矩形 1">
            <a:extLst>
              <a:ext uri="{FF2B5EF4-FFF2-40B4-BE49-F238E27FC236}">
                <a16:creationId xmlns:a16="http://schemas.microsoft.com/office/drawing/2014/main" id="{E453C349-EB0B-D345-A871-2B03767DF288}"/>
              </a:ext>
            </a:extLst>
          </p:cNvPr>
          <p:cNvSpPr>
            <a:spLocks noChangeArrowheads="1"/>
          </p:cNvSpPr>
          <p:nvPr/>
        </p:nvSpPr>
        <p:spPr bwMode="auto">
          <a:xfrm>
            <a:off x="858838" y="2011363"/>
            <a:ext cx="7569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en-US" altLang="zh-CN"/>
              <a:t>The writer</a:t>
            </a:r>
            <a:r>
              <a:rPr lang="zh-CN" altLang="zh-CN"/>
              <a:t>，</a:t>
            </a:r>
            <a:r>
              <a:rPr lang="en-US" altLang="zh-CN">
                <a:solidFill>
                  <a:srgbClr val="FF0000"/>
                </a:solidFill>
              </a:rPr>
              <a:t>in order to facilitate reader understanding or arrive at a conclusion</a:t>
            </a:r>
            <a:r>
              <a:rPr lang="en-US" altLang="zh-CN"/>
              <a:t>, usually needs to define which category a piece of random information belongs to.</a:t>
            </a:r>
          </a:p>
        </p:txBody>
      </p:sp>
      <p:sp>
        <p:nvSpPr>
          <p:cNvPr id="5130" name="矩形 121">
            <a:extLst>
              <a:ext uri="{FF2B5EF4-FFF2-40B4-BE49-F238E27FC236}">
                <a16:creationId xmlns:a16="http://schemas.microsoft.com/office/drawing/2014/main" id="{F36A1164-E1C7-9F47-AB1F-6F6754DA1299}"/>
              </a:ext>
            </a:extLst>
          </p:cNvPr>
          <p:cNvSpPr>
            <a:spLocks noChangeArrowheads="1"/>
          </p:cNvSpPr>
          <p:nvPr/>
        </p:nvSpPr>
        <p:spPr bwMode="auto">
          <a:xfrm>
            <a:off x="784225" y="3870325"/>
            <a:ext cx="7570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zh-CN" altLang="en-US" b="1"/>
              <a:t>标红部分为目的状语插入语</a:t>
            </a:r>
            <a:endParaRPr lang="en-US" altLang="zh-CN" b="1"/>
          </a:p>
        </p:txBody>
      </p:sp>
    </p:spTree>
    <p:extLst>
      <p:ext uri="{BB962C8B-B14F-4D97-AF65-F5344CB8AC3E}">
        <p14:creationId xmlns:p14="http://schemas.microsoft.com/office/powerpoint/2010/main" val="2247586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35"/>
                                        </p:tgtEl>
                                        <p:attrNameLst>
                                          <p:attrName>style.visibility</p:attrName>
                                        </p:attrNameLst>
                                      </p:cBhvr>
                                      <p:to>
                                        <p:strVal val="visible"/>
                                      </p:to>
                                    </p:set>
                                    <p:animEffect>
                                      <p:cBhvr>
                                        <p:cTn id="7" dur="500"/>
                                        <p:tgtEl>
                                          <p:spTgt spid="5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5" grpId="0" bldLvl="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5" name="文本框 28">
            <a:extLst>
              <a:ext uri="{FF2B5EF4-FFF2-40B4-BE49-F238E27FC236}">
                <a16:creationId xmlns:a16="http://schemas.microsoft.com/office/drawing/2014/main" id="{2BC7DD76-C866-494C-A40D-BB0C97A32E96}"/>
              </a:ext>
            </a:extLst>
          </p:cNvPr>
          <p:cNvSpPr>
            <a:spLocks noChangeArrowheads="1"/>
          </p:cNvSpPr>
          <p:nvPr/>
        </p:nvSpPr>
        <p:spPr bwMode="auto">
          <a:xfrm>
            <a:off x="1116013" y="1125538"/>
            <a:ext cx="8775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Classification</a:t>
            </a:r>
            <a:endParaRPr lang="zh-CN" altLang="en-US" sz="360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3" name="矩形 1">
            <a:extLst>
              <a:ext uri="{FF2B5EF4-FFF2-40B4-BE49-F238E27FC236}">
                <a16:creationId xmlns:a16="http://schemas.microsoft.com/office/drawing/2014/main" id="{81999A0D-BC6C-DF42-B5DC-FE1600451FC7}"/>
              </a:ext>
            </a:extLst>
          </p:cNvPr>
          <p:cNvSpPr>
            <a:spLocks noChangeArrowheads="1"/>
          </p:cNvSpPr>
          <p:nvPr/>
        </p:nvSpPr>
        <p:spPr bwMode="auto">
          <a:xfrm>
            <a:off x="858838" y="2011363"/>
            <a:ext cx="75692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en-US" altLang="zh-CN" sz="3200"/>
              <a:t>The principle of classification:</a:t>
            </a:r>
          </a:p>
          <a:p>
            <a:pPr algn="just">
              <a:lnSpc>
                <a:spcPct val="100000"/>
              </a:lnSpc>
              <a:spcBef>
                <a:spcPct val="0"/>
              </a:spcBef>
              <a:buFontTx/>
              <a:buNone/>
            </a:pPr>
            <a:r>
              <a:rPr lang="en-US" altLang="zh-CN" sz="3200"/>
              <a:t>    quantitative   </a:t>
            </a:r>
            <a:r>
              <a:rPr lang="zh-CN" altLang="en-US" sz="3200"/>
              <a:t>（定量）</a:t>
            </a:r>
            <a:r>
              <a:rPr lang="en-US" altLang="zh-CN" sz="3200"/>
              <a:t> </a:t>
            </a:r>
          </a:p>
          <a:p>
            <a:pPr algn="just">
              <a:lnSpc>
                <a:spcPct val="100000"/>
              </a:lnSpc>
              <a:spcBef>
                <a:spcPct val="0"/>
              </a:spcBef>
              <a:buFontTx/>
              <a:buNone/>
            </a:pPr>
            <a:r>
              <a:rPr lang="en-US" altLang="zh-CN" sz="3200"/>
              <a:t>    qualitative      </a:t>
            </a:r>
            <a:r>
              <a:rPr lang="zh-CN" altLang="en-US" sz="3200"/>
              <a:t>（定性）</a:t>
            </a:r>
            <a:endParaRPr lang="en-US" altLang="zh-CN" sz="3200"/>
          </a:p>
          <a:p>
            <a:pPr algn="just">
              <a:lnSpc>
                <a:spcPct val="100000"/>
              </a:lnSpc>
              <a:spcBef>
                <a:spcPct val="0"/>
              </a:spcBef>
              <a:buFontTx/>
              <a:buNone/>
            </a:pPr>
            <a:r>
              <a:rPr lang="en-US" altLang="zh-CN" sz="3200"/>
              <a:t>    prescriptive    </a:t>
            </a:r>
            <a:r>
              <a:rPr lang="zh-CN" altLang="en-US" sz="3200"/>
              <a:t>（规定性）</a:t>
            </a:r>
            <a:endParaRPr lang="en-US" altLang="zh-CN" sz="3200"/>
          </a:p>
          <a:p>
            <a:pPr algn="just">
              <a:lnSpc>
                <a:spcPct val="100000"/>
              </a:lnSpc>
              <a:spcBef>
                <a:spcPct val="0"/>
              </a:spcBef>
              <a:buFontTx/>
              <a:buNone/>
            </a:pPr>
            <a:r>
              <a:rPr lang="en-US" altLang="zh-CN" sz="3200"/>
              <a:t>    descriptive      </a:t>
            </a:r>
            <a:r>
              <a:rPr lang="zh-CN" altLang="en-US" sz="3200"/>
              <a:t>（描述性）</a:t>
            </a:r>
            <a:endParaRPr lang="en-US" altLang="zh-CN" sz="3200"/>
          </a:p>
          <a:p>
            <a:pPr algn="just">
              <a:lnSpc>
                <a:spcPct val="100000"/>
              </a:lnSpc>
              <a:spcBef>
                <a:spcPct val="0"/>
              </a:spcBef>
              <a:buFontTx/>
              <a:buNone/>
            </a:pPr>
            <a:r>
              <a:rPr lang="en-US" altLang="zh-CN" sz="3200"/>
              <a:t>    instructive       </a:t>
            </a:r>
            <a:r>
              <a:rPr lang="zh-CN" altLang="en-US" sz="3200"/>
              <a:t>（有启发性的）</a:t>
            </a:r>
            <a:endParaRPr lang="en-US" altLang="zh-CN" sz="3200"/>
          </a:p>
          <a:p>
            <a:pPr algn="just">
              <a:lnSpc>
                <a:spcPct val="100000"/>
              </a:lnSpc>
              <a:spcBef>
                <a:spcPct val="0"/>
              </a:spcBef>
              <a:buFontTx/>
              <a:buNone/>
            </a:pPr>
            <a:r>
              <a:rPr lang="en-US" altLang="zh-CN" sz="3200"/>
              <a:t>    argumentative</a:t>
            </a:r>
            <a:r>
              <a:rPr lang="zh-CN" altLang="en-US" sz="3200"/>
              <a:t>（有争议的）</a:t>
            </a:r>
            <a:endParaRPr lang="en-US" altLang="zh-CN" sz="3200"/>
          </a:p>
          <a:p>
            <a:pPr algn="just">
              <a:lnSpc>
                <a:spcPct val="100000"/>
              </a:lnSpc>
              <a:spcBef>
                <a:spcPct val="0"/>
              </a:spcBef>
              <a:buFontTx/>
              <a:buNone/>
            </a:pPr>
            <a:endParaRPr lang="en-US" altLang="zh-CN" sz="3200"/>
          </a:p>
        </p:txBody>
      </p:sp>
    </p:spTree>
    <p:extLst>
      <p:ext uri="{BB962C8B-B14F-4D97-AF65-F5344CB8AC3E}">
        <p14:creationId xmlns:p14="http://schemas.microsoft.com/office/powerpoint/2010/main" val="2554743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35"/>
                                        </p:tgtEl>
                                        <p:attrNameLst>
                                          <p:attrName>style.visibility</p:attrName>
                                        </p:attrNameLst>
                                      </p:cBhvr>
                                      <p:to>
                                        <p:strVal val="visible"/>
                                      </p:to>
                                    </p:set>
                                    <p:animEffect>
                                      <p:cBhvr>
                                        <p:cTn id="7" dur="500"/>
                                        <p:tgtEl>
                                          <p:spTgt spid="5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5"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5" name="文本框 28">
            <a:extLst>
              <a:ext uri="{FF2B5EF4-FFF2-40B4-BE49-F238E27FC236}">
                <a16:creationId xmlns:a16="http://schemas.microsoft.com/office/drawing/2014/main" id="{9E6DF4C6-922A-8D4A-9351-0BA91C237C24}"/>
              </a:ext>
            </a:extLst>
          </p:cNvPr>
          <p:cNvSpPr>
            <a:spLocks noChangeArrowheads="1"/>
          </p:cNvSpPr>
          <p:nvPr/>
        </p:nvSpPr>
        <p:spPr bwMode="auto">
          <a:xfrm>
            <a:off x="479908" y="387623"/>
            <a:ext cx="3584575" cy="6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Classification</a:t>
            </a:r>
            <a:endParaRPr lang="zh-CN" altLang="en-US" sz="3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7" name="矩形 1">
            <a:extLst>
              <a:ext uri="{FF2B5EF4-FFF2-40B4-BE49-F238E27FC236}">
                <a16:creationId xmlns:a16="http://schemas.microsoft.com/office/drawing/2014/main" id="{10481835-C5FD-1E4D-9645-E8A0EC22431B}"/>
              </a:ext>
            </a:extLst>
          </p:cNvPr>
          <p:cNvSpPr>
            <a:spLocks noChangeArrowheads="1"/>
          </p:cNvSpPr>
          <p:nvPr/>
        </p:nvSpPr>
        <p:spPr bwMode="auto">
          <a:xfrm>
            <a:off x="479908" y="1307223"/>
            <a:ext cx="75692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zh-CN" dirty="0"/>
              <a:t>Abundant evidence links </a:t>
            </a:r>
            <a:r>
              <a:rPr lang="en-US" altLang="zh-CN" dirty="0">
                <a:solidFill>
                  <a:srgbClr val="FF0000"/>
                </a:solidFill>
              </a:rPr>
              <a:t>personality</a:t>
            </a:r>
            <a:r>
              <a:rPr lang="en-US" altLang="zh-CN" dirty="0"/>
              <a:t> with </a:t>
            </a:r>
            <a:r>
              <a:rPr lang="en-US" altLang="zh-CN" dirty="0">
                <a:highlight>
                  <a:srgbClr val="00FFFF"/>
                </a:highlight>
              </a:rPr>
              <a:t>emotion</a:t>
            </a:r>
            <a:r>
              <a:rPr lang="en-US" altLang="zh-CN" dirty="0">
                <a:solidFill>
                  <a:srgbClr val="00B0F0"/>
                </a:solidFill>
                <a:highlight>
                  <a:srgbClr val="00FFFF"/>
                </a:highlight>
              </a:rPr>
              <a:t> </a:t>
            </a:r>
            <a:r>
              <a:rPr lang="en-US" altLang="zh-CN" dirty="0"/>
              <a:t>via coping. </a:t>
            </a:r>
            <a:r>
              <a:rPr lang="en-US" altLang="zh-CN" u="sng" dirty="0"/>
              <a:t>Alternatively, personality can be viewed as an emergent property of responses to the experience of emotion</a:t>
            </a:r>
            <a:r>
              <a:rPr lang="en-US" altLang="zh-CN" dirty="0"/>
              <a:t>. </a:t>
            </a:r>
            <a:r>
              <a:rPr lang="en-US" altLang="zh-CN" dirty="0">
                <a:solidFill>
                  <a:schemeClr val="accent1"/>
                </a:solidFill>
              </a:rPr>
              <a:t>Dispositions to control, approach,</a:t>
            </a:r>
            <a:r>
              <a:rPr lang="zh-CN" altLang="en-US" dirty="0">
                <a:solidFill>
                  <a:schemeClr val="accent1"/>
                </a:solidFill>
              </a:rPr>
              <a:t> </a:t>
            </a:r>
            <a:r>
              <a:rPr lang="en-US" altLang="zh-CN" dirty="0">
                <a:solidFill>
                  <a:schemeClr val="accent1"/>
                </a:solidFill>
              </a:rPr>
              <a:t>escape, and avoid one's emotional experience</a:t>
            </a:r>
            <a:r>
              <a:rPr lang="en-US" altLang="zh-CN" dirty="0"/>
              <a:t> underlie diverse traits, including </a:t>
            </a:r>
            <a:r>
              <a:rPr lang="en-US" altLang="zh-CN" dirty="0">
                <a:solidFill>
                  <a:srgbClr val="FF0000"/>
                </a:solidFill>
              </a:rPr>
              <a:t>positive and negative urgency, trait emotional approach and avoidance, alexithymia, and emotional expressiveness</a:t>
            </a:r>
            <a:r>
              <a:rPr lang="en-US" altLang="zh-CN" dirty="0"/>
              <a:t>.</a:t>
            </a:r>
            <a:endParaRPr lang="zh-CN" altLang="zh-CN" dirty="0"/>
          </a:p>
        </p:txBody>
      </p:sp>
      <p:sp>
        <p:nvSpPr>
          <p:cNvPr id="3" name="矩形: 圆角 2">
            <a:extLst>
              <a:ext uri="{FF2B5EF4-FFF2-40B4-BE49-F238E27FC236}">
                <a16:creationId xmlns:a16="http://schemas.microsoft.com/office/drawing/2014/main" id="{64A67261-65DE-7042-8E05-14F60377684B}"/>
              </a:ext>
            </a:extLst>
          </p:cNvPr>
          <p:cNvSpPr/>
          <p:nvPr/>
        </p:nvSpPr>
        <p:spPr>
          <a:xfrm>
            <a:off x="5258284" y="5093577"/>
            <a:ext cx="1868487"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r>
              <a:rPr lang="zh-CN" altLang="en-US" dirty="0">
                <a:latin typeface="STZhongsong" panose="02010600040101010101" pitchFamily="2" charset="-122"/>
                <a:ea typeface="STZhongsong" panose="02010600040101010101" pitchFamily="2" charset="-122"/>
              </a:rPr>
              <a:t>情感难言症</a:t>
            </a:r>
          </a:p>
        </p:txBody>
      </p:sp>
      <p:cxnSp>
        <p:nvCxnSpPr>
          <p:cNvPr id="5" name="直接箭头连接符 4">
            <a:extLst>
              <a:ext uri="{FF2B5EF4-FFF2-40B4-BE49-F238E27FC236}">
                <a16:creationId xmlns:a16="http://schemas.microsoft.com/office/drawing/2014/main" id="{E0570C9B-2110-C241-A3BD-A4B1EFA66C6F}"/>
              </a:ext>
            </a:extLst>
          </p:cNvPr>
          <p:cNvCxnSpPr/>
          <p:nvPr/>
        </p:nvCxnSpPr>
        <p:spPr>
          <a:xfrm flipH="1" flipV="1">
            <a:off x="5012221" y="4793354"/>
            <a:ext cx="246063" cy="265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700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35"/>
                                        </p:tgtEl>
                                        <p:attrNameLst>
                                          <p:attrName>style.visibility</p:attrName>
                                        </p:attrNameLst>
                                      </p:cBhvr>
                                      <p:to>
                                        <p:strVal val="visible"/>
                                      </p:to>
                                    </p:set>
                                    <p:animEffect>
                                      <p:cBhvr>
                                        <p:cTn id="7" dur="500"/>
                                        <p:tgtEl>
                                          <p:spTgt spid="5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5"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5" name="文本框 28">
            <a:extLst>
              <a:ext uri="{FF2B5EF4-FFF2-40B4-BE49-F238E27FC236}">
                <a16:creationId xmlns:a16="http://schemas.microsoft.com/office/drawing/2014/main" id="{948E60C6-6491-3542-B040-B4A5AA224D2F}"/>
              </a:ext>
            </a:extLst>
          </p:cNvPr>
          <p:cNvSpPr>
            <a:spLocks noChangeArrowheads="1"/>
          </p:cNvSpPr>
          <p:nvPr/>
        </p:nvSpPr>
        <p:spPr bwMode="auto">
          <a:xfrm>
            <a:off x="858838" y="1104901"/>
            <a:ext cx="3234761"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Classification</a:t>
            </a:r>
            <a:endParaRPr lang="zh-CN" altLang="en-US" sz="36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1" name="矩形 1">
            <a:extLst>
              <a:ext uri="{FF2B5EF4-FFF2-40B4-BE49-F238E27FC236}">
                <a16:creationId xmlns:a16="http://schemas.microsoft.com/office/drawing/2014/main" id="{059BEBD0-A30F-4B4F-985E-133808D90709}"/>
              </a:ext>
            </a:extLst>
          </p:cNvPr>
          <p:cNvSpPr>
            <a:spLocks noChangeArrowheads="1"/>
          </p:cNvSpPr>
          <p:nvPr/>
        </p:nvSpPr>
        <p:spPr bwMode="auto">
          <a:xfrm>
            <a:off x="858838" y="2011363"/>
            <a:ext cx="7569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en-US" altLang="zh-CN" sz="3200" dirty="0"/>
              <a:t>The principle of classification is to focus on the object</a:t>
            </a:r>
            <a:r>
              <a:rPr lang="zh-CN" altLang="en-US" sz="3200" dirty="0"/>
              <a:t>’</a:t>
            </a:r>
            <a:r>
              <a:rPr lang="en-US" altLang="zh-CN" sz="3200" dirty="0"/>
              <a:t>s features we study on.</a:t>
            </a:r>
          </a:p>
          <a:p>
            <a:pPr algn="just">
              <a:lnSpc>
                <a:spcPct val="100000"/>
              </a:lnSpc>
              <a:spcBef>
                <a:spcPct val="0"/>
              </a:spcBef>
              <a:buFontTx/>
              <a:buNone/>
            </a:pPr>
            <a:r>
              <a:rPr lang="en-US" altLang="zh-CN" sz="3200" dirty="0"/>
              <a:t>For instance:</a:t>
            </a:r>
          </a:p>
          <a:p>
            <a:pPr algn="just">
              <a:lnSpc>
                <a:spcPct val="100000"/>
              </a:lnSpc>
              <a:spcBef>
                <a:spcPct val="0"/>
              </a:spcBef>
              <a:buFontTx/>
              <a:buNone/>
            </a:pPr>
            <a:r>
              <a:rPr lang="en-US" altLang="zh-CN" sz="3200" dirty="0">
                <a:solidFill>
                  <a:srgbClr val="FF0000"/>
                </a:solidFill>
              </a:rPr>
              <a:t>The distribution of human.</a:t>
            </a:r>
          </a:p>
        </p:txBody>
      </p:sp>
    </p:spTree>
    <p:extLst>
      <p:ext uri="{BB962C8B-B14F-4D97-AF65-F5344CB8AC3E}">
        <p14:creationId xmlns:p14="http://schemas.microsoft.com/office/powerpoint/2010/main" val="2038222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35"/>
                                        </p:tgtEl>
                                        <p:attrNameLst>
                                          <p:attrName>style.visibility</p:attrName>
                                        </p:attrNameLst>
                                      </p:cBhvr>
                                      <p:to>
                                        <p:strVal val="visible"/>
                                      </p:to>
                                    </p:set>
                                    <p:animEffect>
                                      <p:cBhvr>
                                        <p:cTn id="7" dur="500"/>
                                        <p:tgtEl>
                                          <p:spTgt spid="5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5"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5" name="文本框 28">
            <a:extLst>
              <a:ext uri="{FF2B5EF4-FFF2-40B4-BE49-F238E27FC236}">
                <a16:creationId xmlns:a16="http://schemas.microsoft.com/office/drawing/2014/main" id="{FAC2D517-2112-6D46-B175-4C84DECEE52C}"/>
              </a:ext>
            </a:extLst>
          </p:cNvPr>
          <p:cNvSpPr>
            <a:spLocks noChangeArrowheads="1"/>
          </p:cNvSpPr>
          <p:nvPr/>
        </p:nvSpPr>
        <p:spPr bwMode="auto">
          <a:xfrm>
            <a:off x="402252" y="1011693"/>
            <a:ext cx="723741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The classification of Fluid inclusions</a:t>
            </a:r>
          </a:p>
        </p:txBody>
      </p:sp>
      <p:sp>
        <p:nvSpPr>
          <p:cNvPr id="9225" name="矩形 1">
            <a:extLst>
              <a:ext uri="{FF2B5EF4-FFF2-40B4-BE49-F238E27FC236}">
                <a16:creationId xmlns:a16="http://schemas.microsoft.com/office/drawing/2014/main" id="{D9B853B8-18AB-8A44-85FF-1B2688605A75}"/>
              </a:ext>
            </a:extLst>
          </p:cNvPr>
          <p:cNvSpPr>
            <a:spLocks noChangeArrowheads="1"/>
          </p:cNvSpPr>
          <p:nvPr/>
        </p:nvSpPr>
        <p:spPr bwMode="auto">
          <a:xfrm>
            <a:off x="402252" y="1906023"/>
            <a:ext cx="71237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en-US" altLang="zh-CN" sz="3200" dirty="0"/>
              <a:t>Phase State: Vapor,</a:t>
            </a:r>
            <a:r>
              <a:rPr lang="zh-CN" altLang="en-US" sz="3200" dirty="0"/>
              <a:t> </a:t>
            </a:r>
            <a:r>
              <a:rPr lang="en-US" altLang="zh-CN" sz="3200" dirty="0"/>
              <a:t>Liquid, Solid-bearing </a:t>
            </a:r>
          </a:p>
        </p:txBody>
      </p:sp>
      <p:pic>
        <p:nvPicPr>
          <p:cNvPr id="9226" name="Picture 8">
            <a:extLst>
              <a:ext uri="{FF2B5EF4-FFF2-40B4-BE49-F238E27FC236}">
                <a16:creationId xmlns:a16="http://schemas.microsoft.com/office/drawing/2014/main" id="{601DC1B0-6738-F049-94C0-4944AA814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899" y="3092450"/>
            <a:ext cx="2442139" cy="2025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7" name="Picture 2" descr="FN-5-3 50">
            <a:extLst>
              <a:ext uri="{FF2B5EF4-FFF2-40B4-BE49-F238E27FC236}">
                <a16:creationId xmlns:a16="http://schemas.microsoft.com/office/drawing/2014/main" id="{5D440075-64F5-C846-A904-E699BE2574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1" y="3098800"/>
            <a:ext cx="2572774" cy="1929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8" name="Picture 3" descr="JC2-6-13 50">
            <a:extLst>
              <a:ext uri="{FF2B5EF4-FFF2-40B4-BE49-F238E27FC236}">
                <a16:creationId xmlns:a16="http://schemas.microsoft.com/office/drawing/2014/main" id="{C6A82259-7D14-ED4B-9736-F6A8BBBB9D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5000" t="32222" r="24167" b="22223"/>
          <a:stretch>
            <a:fillRect/>
          </a:stretch>
        </p:blipFill>
        <p:spPr bwMode="auto">
          <a:xfrm>
            <a:off x="6778625" y="3092450"/>
            <a:ext cx="1992242" cy="2025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990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35"/>
                                        </p:tgtEl>
                                        <p:attrNameLst>
                                          <p:attrName>style.visibility</p:attrName>
                                        </p:attrNameLst>
                                      </p:cBhvr>
                                      <p:to>
                                        <p:strVal val="visible"/>
                                      </p:to>
                                    </p:set>
                                    <p:animEffect>
                                      <p:cBhvr>
                                        <p:cTn id="7" dur="500"/>
                                        <p:tgtEl>
                                          <p:spTgt spid="5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5"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5" name="文本框 28">
            <a:extLst>
              <a:ext uri="{FF2B5EF4-FFF2-40B4-BE49-F238E27FC236}">
                <a16:creationId xmlns:a16="http://schemas.microsoft.com/office/drawing/2014/main" id="{46665C99-4220-064A-ACF4-7E6FC999EE4D}"/>
              </a:ext>
            </a:extLst>
          </p:cNvPr>
          <p:cNvSpPr>
            <a:spLocks noChangeArrowheads="1"/>
          </p:cNvSpPr>
          <p:nvPr/>
        </p:nvSpPr>
        <p:spPr bwMode="auto">
          <a:xfrm>
            <a:off x="268288" y="1168400"/>
            <a:ext cx="740727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2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The classification of Fluid inclusions</a:t>
            </a:r>
          </a:p>
        </p:txBody>
      </p:sp>
      <p:sp>
        <p:nvSpPr>
          <p:cNvPr id="10249" name="矩形 1">
            <a:extLst>
              <a:ext uri="{FF2B5EF4-FFF2-40B4-BE49-F238E27FC236}">
                <a16:creationId xmlns:a16="http://schemas.microsoft.com/office/drawing/2014/main" id="{14CAB4D1-4D08-9840-8236-7791042E6081}"/>
              </a:ext>
            </a:extLst>
          </p:cNvPr>
          <p:cNvSpPr>
            <a:spLocks noChangeArrowheads="1"/>
          </p:cNvSpPr>
          <p:nvPr/>
        </p:nvSpPr>
        <p:spPr bwMode="auto">
          <a:xfrm>
            <a:off x="227016" y="1959670"/>
            <a:ext cx="74898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en-US" altLang="zh-CN" sz="3200" dirty="0"/>
              <a:t>Composition:</a:t>
            </a:r>
            <a:r>
              <a:rPr lang="zh-CN" altLang="en-US" sz="3200" dirty="0"/>
              <a:t> </a:t>
            </a:r>
            <a:r>
              <a:rPr lang="en-US" altLang="zh-CN" sz="3200" dirty="0"/>
              <a:t>Melt,</a:t>
            </a:r>
            <a:r>
              <a:rPr lang="zh-CN" altLang="en-US" sz="3200" dirty="0"/>
              <a:t> </a:t>
            </a:r>
            <a:r>
              <a:rPr lang="en-US" altLang="zh-CN" sz="3200" dirty="0"/>
              <a:t>Saline water, Petroleum</a:t>
            </a:r>
          </a:p>
        </p:txBody>
      </p:sp>
      <p:pic>
        <p:nvPicPr>
          <p:cNvPr id="10250" name="图片 1">
            <a:extLst>
              <a:ext uri="{FF2B5EF4-FFF2-40B4-BE49-F238E27FC236}">
                <a16:creationId xmlns:a16="http://schemas.microsoft.com/office/drawing/2014/main" id="{54B067CF-5342-D94B-9F43-E19EEA068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8" y="3036888"/>
            <a:ext cx="2811462" cy="265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1" name="Picture 6" descr="3-1">
            <a:extLst>
              <a:ext uri="{FF2B5EF4-FFF2-40B4-BE49-F238E27FC236}">
                <a16:creationId xmlns:a16="http://schemas.microsoft.com/office/drawing/2014/main" id="{E8EA7FE1-A095-A14B-9A5E-7DBF13B56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2213" y="3036888"/>
            <a:ext cx="2836862"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2" name="Picture 8">
            <a:extLst>
              <a:ext uri="{FF2B5EF4-FFF2-40B4-BE49-F238E27FC236}">
                <a16:creationId xmlns:a16="http://schemas.microsoft.com/office/drawing/2014/main" id="{65DC3411-A9E4-AE40-A40F-CFA1B7630F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0" y="3036888"/>
            <a:ext cx="3167063" cy="262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3362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35"/>
                                        </p:tgtEl>
                                        <p:attrNameLst>
                                          <p:attrName>style.visibility</p:attrName>
                                        </p:attrNameLst>
                                      </p:cBhvr>
                                      <p:to>
                                        <p:strVal val="visible"/>
                                      </p:to>
                                    </p:set>
                                    <p:animEffect>
                                      <p:cBhvr>
                                        <p:cTn id="7" dur="500"/>
                                        <p:tgtEl>
                                          <p:spTgt spid="5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5"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0ED26A-FABB-4244-B141-F36372B5D509}"/>
              </a:ext>
            </a:extLst>
          </p:cNvPr>
          <p:cNvSpPr>
            <a:spLocks noGrp="1"/>
          </p:cNvSpPr>
          <p:nvPr>
            <p:ph type="ctrTitle"/>
          </p:nvPr>
        </p:nvSpPr>
        <p:spPr/>
        <p:txBody>
          <a:bodyPr/>
          <a:lstStyle/>
          <a:p>
            <a:r>
              <a:rPr lang="en-US" altLang="zh-CN" b="1" dirty="0"/>
              <a:t>Part V: Problem</a:t>
            </a:r>
            <a:r>
              <a:rPr lang="en-US" altLang="zh-CN" dirty="0"/>
              <a:t> and </a:t>
            </a:r>
            <a:r>
              <a:rPr lang="en-US" altLang="zh-CN" b="1" dirty="0"/>
              <a:t>Solution</a:t>
            </a:r>
            <a:endParaRPr lang="zh-CN" altLang="en-US" b="1" dirty="0"/>
          </a:p>
        </p:txBody>
      </p:sp>
      <p:sp>
        <p:nvSpPr>
          <p:cNvPr id="3" name="副标题 2">
            <a:extLst>
              <a:ext uri="{FF2B5EF4-FFF2-40B4-BE49-F238E27FC236}">
                <a16:creationId xmlns:a16="http://schemas.microsoft.com/office/drawing/2014/main" id="{D9DB6B23-8AB4-407F-AE6B-88187F8690D0}"/>
              </a:ext>
            </a:extLst>
          </p:cNvPr>
          <p:cNvSpPr>
            <a:spLocks noGrp="1"/>
          </p:cNvSpPr>
          <p:nvPr>
            <p:ph type="subTitle" idx="1"/>
          </p:nvPr>
        </p:nvSpPr>
        <p:spPr>
          <a:xfrm>
            <a:off x="3860153" y="4183571"/>
            <a:ext cx="3097161" cy="1855894"/>
          </a:xfrm>
        </p:spPr>
        <p:txBody>
          <a:bodyPr>
            <a:normAutofit/>
          </a:bodyPr>
          <a:lstStyle/>
          <a:p>
            <a:r>
              <a:rPr lang="zh-CN" altLang="en-US" sz="3200" b="1" dirty="0">
                <a:latin typeface="微软雅黑" panose="020B0503020204020204" pitchFamily="34" charset="-122"/>
                <a:ea typeface="微软雅黑" panose="020B0503020204020204" pitchFamily="34" charset="-122"/>
              </a:rPr>
              <a:t>第</a:t>
            </a:r>
            <a:r>
              <a:rPr lang="en-US" altLang="zh-CN" sz="3200" b="1" dirty="0">
                <a:latin typeface="微软雅黑" panose="020B0503020204020204" pitchFamily="34" charset="-122"/>
                <a:ea typeface="微软雅黑" panose="020B0503020204020204" pitchFamily="34" charset="-122"/>
              </a:rPr>
              <a:t>5</a:t>
            </a:r>
            <a:r>
              <a:rPr lang="zh-CN" altLang="en-US" sz="3200" b="1" dirty="0">
                <a:latin typeface="微软雅黑" panose="020B0503020204020204" pitchFamily="34" charset="-122"/>
                <a:ea typeface="微软雅黑" panose="020B0503020204020204" pitchFamily="34" charset="-122"/>
              </a:rPr>
              <a:t>部分：问题</a:t>
            </a:r>
            <a:endParaRPr lang="en-US" altLang="zh-CN" sz="3200" b="1"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与</a:t>
            </a:r>
            <a:r>
              <a:rPr lang="zh-CN" altLang="en-US" sz="3200" b="1" dirty="0">
                <a:latin typeface="微软雅黑" panose="020B0503020204020204" pitchFamily="34" charset="-122"/>
                <a:ea typeface="微软雅黑" panose="020B0503020204020204" pitchFamily="34" charset="-122"/>
              </a:rPr>
              <a:t>解决方案</a:t>
            </a:r>
          </a:p>
        </p:txBody>
      </p:sp>
    </p:spTree>
    <p:extLst>
      <p:ext uri="{BB962C8B-B14F-4D97-AF65-F5344CB8AC3E}">
        <p14:creationId xmlns:p14="http://schemas.microsoft.com/office/powerpoint/2010/main" val="2320923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A4BED-BEF4-447D-BC09-118146879DCB}"/>
              </a:ext>
            </a:extLst>
          </p:cNvPr>
          <p:cNvSpPr>
            <a:spLocks noGrp="1"/>
          </p:cNvSpPr>
          <p:nvPr>
            <p:ph type="title"/>
          </p:nvPr>
        </p:nvSpPr>
        <p:spPr>
          <a:xfrm>
            <a:off x="609600" y="609600"/>
            <a:ext cx="6347714" cy="1114498"/>
          </a:xfrm>
        </p:spPr>
        <p:txBody>
          <a:bodyPr>
            <a:normAutofit fontScale="90000"/>
          </a:bodyPr>
          <a:lstStyle/>
          <a:p>
            <a:r>
              <a:rPr lang="en-US" altLang="zh-CN" dirty="0"/>
              <a:t>Relation between problems and solutions</a:t>
            </a:r>
            <a:endParaRPr lang="zh-CN" altLang="en-US" dirty="0"/>
          </a:p>
        </p:txBody>
      </p:sp>
      <p:sp>
        <p:nvSpPr>
          <p:cNvPr id="3" name="内容占位符 2">
            <a:extLst>
              <a:ext uri="{FF2B5EF4-FFF2-40B4-BE49-F238E27FC236}">
                <a16:creationId xmlns:a16="http://schemas.microsoft.com/office/drawing/2014/main" id="{3974CB73-B278-4B21-BCBF-0F8C2E4DA241}"/>
              </a:ext>
            </a:extLst>
          </p:cNvPr>
          <p:cNvSpPr>
            <a:spLocks noGrp="1"/>
          </p:cNvSpPr>
          <p:nvPr>
            <p:ph sz="half" idx="1"/>
          </p:nvPr>
        </p:nvSpPr>
        <p:spPr/>
        <p:txBody>
          <a:bodyPr>
            <a:normAutofit fontScale="92500"/>
          </a:bodyPr>
          <a:lstStyle/>
          <a:p>
            <a:pPr algn="just">
              <a:buFont typeface="+mj-lt"/>
              <a:buAutoNum type="arabicPeriod"/>
            </a:pPr>
            <a:r>
              <a:rPr lang="en-US" altLang="zh-CN" dirty="0"/>
              <a:t>When we do something…</a:t>
            </a:r>
          </a:p>
          <a:p>
            <a:pPr algn="just">
              <a:buFont typeface="+mj-lt"/>
              <a:buAutoNum type="arabicPeriod"/>
            </a:pPr>
            <a:r>
              <a:rPr lang="en-US" altLang="zh-CN" dirty="0"/>
              <a:t>We find a problem…</a:t>
            </a:r>
          </a:p>
          <a:p>
            <a:pPr algn="just">
              <a:buFont typeface="+mj-lt"/>
              <a:buAutoNum type="arabicPeriod"/>
            </a:pPr>
            <a:r>
              <a:rPr lang="en-US" altLang="zh-CN" dirty="0"/>
              <a:t>Search the keywork in Google…</a:t>
            </a:r>
          </a:p>
          <a:p>
            <a:pPr algn="just">
              <a:buFont typeface="+mj-lt"/>
              <a:buAutoNum type="arabicPeriod"/>
            </a:pPr>
            <a:r>
              <a:rPr lang="en-US" altLang="zh-CN" dirty="0"/>
              <a:t>No Result…</a:t>
            </a:r>
          </a:p>
          <a:p>
            <a:pPr algn="just">
              <a:buFont typeface="+mj-lt"/>
              <a:buAutoNum type="arabicPeriod"/>
            </a:pPr>
            <a:r>
              <a:rPr lang="en-US" altLang="zh-CN" dirty="0"/>
              <a:t>Research and then get some output</a:t>
            </a:r>
          </a:p>
          <a:p>
            <a:pPr algn="just">
              <a:buFont typeface="+mj-lt"/>
              <a:buAutoNum type="arabicPeriod"/>
            </a:pPr>
            <a:r>
              <a:rPr lang="en-US" altLang="zh-CN" dirty="0"/>
              <a:t>Publish your findings with a pattern such as paper on a conference or journal, webpage, etc.</a:t>
            </a:r>
            <a:endParaRPr lang="zh-CN" altLang="en-US" dirty="0"/>
          </a:p>
        </p:txBody>
      </p:sp>
      <p:sp>
        <p:nvSpPr>
          <p:cNvPr id="4" name="内容占位符 3">
            <a:extLst>
              <a:ext uri="{FF2B5EF4-FFF2-40B4-BE49-F238E27FC236}">
                <a16:creationId xmlns:a16="http://schemas.microsoft.com/office/drawing/2014/main" id="{AE5B743C-5F9D-4594-A926-4F80E22A76BB}"/>
              </a:ext>
            </a:extLst>
          </p:cNvPr>
          <p:cNvSpPr>
            <a:spLocks noGrp="1"/>
          </p:cNvSpPr>
          <p:nvPr>
            <p:ph sz="half" idx="2"/>
          </p:nvPr>
        </p:nvSpPr>
        <p:spPr>
          <a:xfrm>
            <a:off x="3869203" y="2160591"/>
            <a:ext cx="3704093" cy="3828380"/>
          </a:xfrm>
        </p:spPr>
        <p:txBody>
          <a:bodyPr>
            <a:normAutofit fontScale="92500"/>
          </a:bodyPr>
          <a:lstStyle/>
          <a:p>
            <a:pPr algn="just"/>
            <a:r>
              <a:rPr lang="en-US" altLang="zh-CN" dirty="0"/>
              <a:t>When we read a paper</a:t>
            </a:r>
          </a:p>
          <a:p>
            <a:pPr algn="just"/>
            <a:r>
              <a:rPr lang="en-US" altLang="zh-CN" dirty="0"/>
              <a:t>Remind yourself with </a:t>
            </a:r>
            <a:r>
              <a:rPr lang="en-US" altLang="zh-CN" b="1" dirty="0"/>
              <a:t>what you really need </a:t>
            </a:r>
            <a:r>
              <a:rPr lang="en-US" altLang="zh-CN" dirty="0"/>
              <a:t>in every waking moment.</a:t>
            </a:r>
          </a:p>
          <a:p>
            <a:pPr algn="just"/>
            <a:r>
              <a:rPr lang="en-US" altLang="zh-CN" dirty="0"/>
              <a:t>Filter 1: </a:t>
            </a:r>
            <a:r>
              <a:rPr lang="en-US" altLang="zh-CN" b="1" dirty="0"/>
              <a:t>Is this a paper what I really need?</a:t>
            </a:r>
            <a:r>
              <a:rPr lang="en-US" altLang="zh-CN" dirty="0"/>
              <a:t> </a:t>
            </a:r>
          </a:p>
          <a:p>
            <a:pPr lvl="1" algn="just"/>
            <a:r>
              <a:rPr lang="en-US" altLang="zh-CN" dirty="0"/>
              <a:t>If false, then pass. </a:t>
            </a:r>
          </a:p>
          <a:p>
            <a:pPr lvl="1" algn="just"/>
            <a:r>
              <a:rPr lang="en-US" altLang="zh-CN" dirty="0"/>
              <a:t>If true, go to </a:t>
            </a:r>
            <a:r>
              <a:rPr lang="en-US" altLang="zh-CN" b="1" dirty="0"/>
              <a:t>Filter 2</a:t>
            </a:r>
            <a:r>
              <a:rPr lang="en-US" altLang="zh-CN" dirty="0"/>
              <a:t>.</a:t>
            </a:r>
          </a:p>
          <a:p>
            <a:pPr algn="just"/>
            <a:r>
              <a:rPr lang="en-US" altLang="zh-CN" dirty="0"/>
              <a:t>Filter 2: </a:t>
            </a:r>
            <a:r>
              <a:rPr lang="en-US" altLang="zh-CN" b="1" dirty="0"/>
              <a:t>How to filter out the information I need? </a:t>
            </a:r>
            <a:r>
              <a:rPr lang="en-US" altLang="zh-CN" dirty="0"/>
              <a:t>(That’s the key )</a:t>
            </a:r>
            <a:r>
              <a:rPr lang="zh-CN" altLang="en-US" dirty="0"/>
              <a:t> </a:t>
            </a:r>
            <a:r>
              <a:rPr lang="en-US" altLang="zh-CN" b="1" dirty="0">
                <a:highlight>
                  <a:srgbClr val="FFFF00"/>
                </a:highlight>
              </a:rPr>
              <a:t>Focusing on the problem this paper has solved is the key.</a:t>
            </a:r>
          </a:p>
          <a:p>
            <a:endParaRPr lang="zh-CN" altLang="en-US" dirty="0"/>
          </a:p>
        </p:txBody>
      </p:sp>
      <p:sp>
        <p:nvSpPr>
          <p:cNvPr id="5" name="文本框 4">
            <a:extLst>
              <a:ext uri="{FF2B5EF4-FFF2-40B4-BE49-F238E27FC236}">
                <a16:creationId xmlns:a16="http://schemas.microsoft.com/office/drawing/2014/main" id="{197E676D-0BE2-1F4A-A3A1-640B0B7DC037}"/>
              </a:ext>
            </a:extLst>
          </p:cNvPr>
          <p:cNvSpPr txBox="1"/>
          <p:nvPr/>
        </p:nvSpPr>
        <p:spPr>
          <a:xfrm>
            <a:off x="1800880" y="1757677"/>
            <a:ext cx="923651" cy="369332"/>
          </a:xfrm>
          <a:prstGeom prst="rect">
            <a:avLst/>
          </a:prstGeom>
          <a:noFill/>
        </p:spPr>
        <p:txBody>
          <a:bodyPr wrap="none" rtlCol="0">
            <a:spAutoFit/>
          </a:bodyPr>
          <a:lstStyle/>
          <a:p>
            <a:r>
              <a:rPr kumimoji="1" lang="en-US" altLang="zh-CN" b="1" dirty="0"/>
              <a:t>Author</a:t>
            </a:r>
            <a:endParaRPr kumimoji="1" lang="zh-CN" altLang="en-US" b="1" dirty="0"/>
          </a:p>
        </p:txBody>
      </p:sp>
      <p:sp>
        <p:nvSpPr>
          <p:cNvPr id="6" name="文本框 5">
            <a:extLst>
              <a:ext uri="{FF2B5EF4-FFF2-40B4-BE49-F238E27FC236}">
                <a16:creationId xmlns:a16="http://schemas.microsoft.com/office/drawing/2014/main" id="{780F0089-E546-FF4F-8252-9902F2700D3A}"/>
              </a:ext>
            </a:extLst>
          </p:cNvPr>
          <p:cNvSpPr txBox="1"/>
          <p:nvPr/>
        </p:nvSpPr>
        <p:spPr>
          <a:xfrm>
            <a:off x="5045488" y="1724098"/>
            <a:ext cx="949299" cy="369332"/>
          </a:xfrm>
          <a:prstGeom prst="rect">
            <a:avLst/>
          </a:prstGeom>
          <a:noFill/>
        </p:spPr>
        <p:txBody>
          <a:bodyPr wrap="none" rtlCol="0">
            <a:spAutoFit/>
          </a:bodyPr>
          <a:lstStyle/>
          <a:p>
            <a:r>
              <a:rPr kumimoji="1" lang="en-US" altLang="zh-CN" b="1" dirty="0"/>
              <a:t>Reader</a:t>
            </a:r>
            <a:endParaRPr kumimoji="1" lang="zh-CN" altLang="en-US" b="1" dirty="0"/>
          </a:p>
        </p:txBody>
      </p:sp>
    </p:spTree>
    <p:extLst>
      <p:ext uri="{BB962C8B-B14F-4D97-AF65-F5344CB8AC3E}">
        <p14:creationId xmlns:p14="http://schemas.microsoft.com/office/powerpoint/2010/main" val="409075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wipe(left)">
                                      <p:cBhvr>
                                        <p:cTn id="37" dur="10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wipe(left)">
                                      <p:cBhvr>
                                        <p:cTn id="42" dur="10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wipe(left)">
                                      <p:cBhvr>
                                        <p:cTn id="47" dur="1000"/>
                                        <p:tgtEl>
                                          <p:spTgt spid="4">
                                            <p:txEl>
                                              <p:pRg st="2" end="2"/>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animEffect transition="in" filter="wipe(left)">
                                      <p:cBhvr>
                                        <p:cTn id="50" dur="1000"/>
                                        <p:tgtEl>
                                          <p:spTgt spid="4">
                                            <p:txEl>
                                              <p:pRg st="3" end="3"/>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animEffect transition="in" filter="wipe(left)">
                                      <p:cBhvr>
                                        <p:cTn id="53" dur="1000"/>
                                        <p:tgtEl>
                                          <p:spTgt spid="4">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
                                            <p:txEl>
                                              <p:pRg st="5" end="5"/>
                                            </p:txEl>
                                          </p:spTgt>
                                        </p:tgtEl>
                                        <p:attrNameLst>
                                          <p:attrName>style.visibility</p:attrName>
                                        </p:attrNameLst>
                                      </p:cBhvr>
                                      <p:to>
                                        <p:strVal val="visible"/>
                                      </p:to>
                                    </p:set>
                                    <p:animEffect transition="in" filter="wipe(left)">
                                      <p:cBhvr>
                                        <p:cTn id="58" dur="1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9387C-B386-4E52-A85D-7CA1176B0299}"/>
              </a:ext>
            </a:extLst>
          </p:cNvPr>
          <p:cNvSpPr>
            <a:spLocks noGrp="1"/>
          </p:cNvSpPr>
          <p:nvPr>
            <p:ph type="title"/>
          </p:nvPr>
        </p:nvSpPr>
        <p:spPr>
          <a:xfrm>
            <a:off x="609599" y="609600"/>
            <a:ext cx="6757220" cy="1320800"/>
          </a:xfrm>
        </p:spPr>
        <p:txBody>
          <a:bodyPr/>
          <a:lstStyle/>
          <a:p>
            <a:r>
              <a:rPr lang="en-US" altLang="zh-CN" dirty="0"/>
              <a:t>You need to </a:t>
            </a:r>
            <a:r>
              <a:rPr lang="en-US" altLang="zh-CN" b="1" dirty="0"/>
              <a:t>extract</a:t>
            </a:r>
            <a:r>
              <a:rPr lang="en-US" altLang="zh-CN" dirty="0"/>
              <a:t> the Problem first</a:t>
            </a:r>
            <a:endParaRPr lang="zh-CN" altLang="en-US" dirty="0"/>
          </a:p>
        </p:txBody>
      </p:sp>
      <p:sp>
        <p:nvSpPr>
          <p:cNvPr id="3" name="内容占位符 2">
            <a:extLst>
              <a:ext uri="{FF2B5EF4-FFF2-40B4-BE49-F238E27FC236}">
                <a16:creationId xmlns:a16="http://schemas.microsoft.com/office/drawing/2014/main" id="{25A6EF42-7A2C-4605-B9EB-C464353AD3BE}"/>
              </a:ext>
            </a:extLst>
          </p:cNvPr>
          <p:cNvSpPr>
            <a:spLocks noGrp="1"/>
          </p:cNvSpPr>
          <p:nvPr>
            <p:ph idx="1"/>
          </p:nvPr>
        </p:nvSpPr>
        <p:spPr>
          <a:xfrm>
            <a:off x="609599" y="2160590"/>
            <a:ext cx="6347714" cy="2767011"/>
          </a:xfrm>
        </p:spPr>
        <p:txBody>
          <a:bodyPr/>
          <a:lstStyle/>
          <a:p>
            <a:pPr>
              <a:lnSpc>
                <a:spcPct val="150000"/>
              </a:lnSpc>
            </a:pPr>
            <a:r>
              <a:rPr lang="zh-CN" altLang="en-US" b="1" dirty="0">
                <a:latin typeface="微软雅黑" panose="020B0503020204020204" pitchFamily="34" charset="-122"/>
                <a:ea typeface="微软雅黑" panose="020B0503020204020204" pitchFamily="34" charset="-122"/>
              </a:rPr>
              <a:t>如果这篇文章的这个段落，真的是按照“问题</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解决方案”模式所写，那么必须先</a:t>
            </a:r>
            <a:r>
              <a:rPr lang="zh-CN" altLang="en-US" b="1" dirty="0">
                <a:solidFill>
                  <a:srgbClr val="FF0000"/>
                </a:solidFill>
                <a:latin typeface="微软雅黑" panose="020B0503020204020204" pitchFamily="34" charset="-122"/>
                <a:ea typeface="微软雅黑" panose="020B0503020204020204" pitchFamily="34" charset="-122"/>
              </a:rPr>
              <a:t>提取问题</a:t>
            </a:r>
            <a:r>
              <a:rPr lang="zh-CN" altLang="en-US" b="1" dirty="0">
                <a:latin typeface="微软雅黑" panose="020B0503020204020204" pitchFamily="34" charset="-122"/>
                <a:ea typeface="微软雅黑" panose="020B0503020204020204" pitchFamily="34" charset="-122"/>
              </a:rPr>
              <a:t>，然后找方案。否则，你将一头雾水，不知道作者在说什么！</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特别注意某些词：</a:t>
            </a:r>
            <a:r>
              <a:rPr lang="en-US" altLang="zh-CN" dirty="0">
                <a:latin typeface="微软雅黑" panose="020B0503020204020204" pitchFamily="34" charset="-122"/>
                <a:ea typeface="微软雅黑" panose="020B0503020204020204" pitchFamily="34" charset="-122"/>
              </a:rPr>
              <a:t>how, what, why</a:t>
            </a:r>
          </a:p>
          <a:p>
            <a:pPr>
              <a:lnSpc>
                <a:spcPct val="150000"/>
              </a:lnSpc>
            </a:pPr>
            <a:r>
              <a:rPr lang="zh-CN" altLang="en-US" dirty="0">
                <a:latin typeface="微软雅黑" panose="020B0503020204020204" pitchFamily="34" charset="-122"/>
                <a:ea typeface="微软雅黑" panose="020B0503020204020204" pitchFamily="34" charset="-122"/>
              </a:rPr>
              <a:t>看一个文章的例子</a:t>
            </a:r>
          </a:p>
        </p:txBody>
      </p:sp>
    </p:spTree>
    <p:extLst>
      <p:ext uri="{BB962C8B-B14F-4D97-AF65-F5344CB8AC3E}">
        <p14:creationId xmlns:p14="http://schemas.microsoft.com/office/powerpoint/2010/main" val="2889582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017C4-A18C-4D90-BB5D-CF1C4023BB7F}"/>
              </a:ext>
            </a:extLst>
          </p:cNvPr>
          <p:cNvSpPr>
            <a:spLocks noGrp="1"/>
          </p:cNvSpPr>
          <p:nvPr>
            <p:ph type="title"/>
          </p:nvPr>
        </p:nvSpPr>
        <p:spPr>
          <a:xfrm>
            <a:off x="609599" y="609600"/>
            <a:ext cx="6347713" cy="680884"/>
          </a:xfrm>
        </p:spPr>
        <p:txBody>
          <a:bodyPr/>
          <a:lstStyle/>
          <a:p>
            <a:r>
              <a:rPr lang="zh-CN" altLang="en-US" dirty="0"/>
              <a:t>一个例子</a:t>
            </a:r>
          </a:p>
        </p:txBody>
      </p:sp>
      <p:sp>
        <p:nvSpPr>
          <p:cNvPr id="3" name="内容占位符 2">
            <a:extLst>
              <a:ext uri="{FF2B5EF4-FFF2-40B4-BE49-F238E27FC236}">
                <a16:creationId xmlns:a16="http://schemas.microsoft.com/office/drawing/2014/main" id="{1F8D62A6-A823-43CB-BF14-D66535081836}"/>
              </a:ext>
            </a:extLst>
          </p:cNvPr>
          <p:cNvSpPr>
            <a:spLocks noGrp="1"/>
          </p:cNvSpPr>
          <p:nvPr>
            <p:ph idx="1"/>
          </p:nvPr>
        </p:nvSpPr>
        <p:spPr>
          <a:xfrm>
            <a:off x="314632" y="1488613"/>
            <a:ext cx="7044814" cy="3400477"/>
          </a:xfrm>
        </p:spPr>
        <p:txBody>
          <a:bodyPr/>
          <a:lstStyle/>
          <a:p>
            <a:pPr algn="just"/>
            <a:r>
              <a:rPr lang="en-US" altLang="zh-CN" dirty="0">
                <a:highlight>
                  <a:srgbClr val="FFFF00"/>
                </a:highlight>
              </a:rPr>
              <a:t>A new study </a:t>
            </a:r>
            <a:r>
              <a:rPr lang="en-US" altLang="zh-CN" dirty="0"/>
              <a:t>published in computers in Human Behavior shows </a:t>
            </a:r>
            <a:r>
              <a:rPr lang="en-US" altLang="zh-CN" dirty="0">
                <a:highlight>
                  <a:srgbClr val="FFFF00"/>
                </a:highlight>
              </a:rPr>
              <a:t>how</a:t>
            </a:r>
            <a:r>
              <a:rPr lang="en-US" altLang="zh-CN" dirty="0"/>
              <a:t> attitudes about communicating online </a:t>
            </a:r>
            <a:r>
              <a:rPr lang="en-US" altLang="zh-CN" b="1" dirty="0"/>
              <a:t>–</a:t>
            </a:r>
            <a:r>
              <a:rPr lang="en-US" altLang="zh-CN" dirty="0"/>
              <a:t> such as whether a person </a:t>
            </a:r>
            <a:r>
              <a:rPr lang="en-US" altLang="zh-CN" dirty="0">
                <a:solidFill>
                  <a:schemeClr val="tx1"/>
                </a:solidFill>
                <a:highlight>
                  <a:srgbClr val="00FF00"/>
                </a:highlight>
              </a:rPr>
              <a:t>believes </a:t>
            </a:r>
            <a:r>
              <a:rPr lang="en-US" altLang="zh-CN" i="1" dirty="0">
                <a:solidFill>
                  <a:schemeClr val="tx1"/>
                </a:solidFill>
                <a:highlight>
                  <a:srgbClr val="00FF00"/>
                </a:highlight>
              </a:rPr>
              <a:t>texting </a:t>
            </a:r>
            <a:r>
              <a:rPr lang="en-US" altLang="zh-CN" i="1" dirty="0">
                <a:highlight>
                  <a:srgbClr val="00FFFF"/>
                </a:highlight>
              </a:rPr>
              <a:t>will lead to miscommunication</a:t>
            </a:r>
            <a:r>
              <a:rPr lang="en-US" altLang="zh-CN" dirty="0"/>
              <a:t>, </a:t>
            </a:r>
            <a:r>
              <a:rPr lang="en-US" altLang="zh-CN" dirty="0">
                <a:highlight>
                  <a:srgbClr val="00FFFF"/>
                </a:highlight>
              </a:rPr>
              <a:t>is easier than face-to-face communication</a:t>
            </a:r>
            <a:r>
              <a:rPr lang="en-US" altLang="zh-CN" dirty="0"/>
              <a:t> or </a:t>
            </a:r>
            <a:r>
              <a:rPr lang="en-US" altLang="zh-CN" dirty="0">
                <a:highlight>
                  <a:srgbClr val="00FFFF"/>
                </a:highlight>
              </a:rPr>
              <a:t>is an important part of maintaining relationships</a:t>
            </a:r>
            <a:r>
              <a:rPr lang="en-US" altLang="zh-CN" dirty="0"/>
              <a:t> </a:t>
            </a:r>
            <a:r>
              <a:rPr lang="en-US" altLang="zh-CN" b="1" dirty="0"/>
              <a:t>– </a:t>
            </a:r>
            <a:r>
              <a:rPr lang="en-US" altLang="zh-CN" dirty="0"/>
              <a:t>can explain “text intensity”, or how dependent that person is on text messaging. According to Dr. Andrew Ledbetter, there are five attitudes people can hold about online communication. People vary on how much they hold each of these five attitudes. Those variations can come from the way a person grew up communicating with their family or that person’s competence or skill at communicating with others.</a:t>
            </a:r>
            <a:endParaRPr lang="zh-CN" altLang="en-US" dirty="0"/>
          </a:p>
        </p:txBody>
      </p:sp>
    </p:spTree>
    <p:extLst>
      <p:ext uri="{BB962C8B-B14F-4D97-AF65-F5344CB8AC3E}">
        <p14:creationId xmlns:p14="http://schemas.microsoft.com/office/powerpoint/2010/main" val="684213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0ED26A-FABB-4244-B141-F36372B5D509}"/>
              </a:ext>
            </a:extLst>
          </p:cNvPr>
          <p:cNvSpPr>
            <a:spLocks noGrp="1"/>
          </p:cNvSpPr>
          <p:nvPr>
            <p:ph type="ctrTitle"/>
          </p:nvPr>
        </p:nvSpPr>
        <p:spPr/>
        <p:txBody>
          <a:bodyPr/>
          <a:lstStyle/>
          <a:p>
            <a:r>
              <a:rPr lang="en-US" altLang="zh-CN" dirty="0"/>
              <a:t>Part I: </a:t>
            </a:r>
            <a:r>
              <a:rPr lang="en-US" altLang="zh-CN" b="1" dirty="0"/>
              <a:t>Chronological sequence</a:t>
            </a:r>
            <a:endParaRPr lang="zh-CN" altLang="en-US" b="1" dirty="0"/>
          </a:p>
        </p:txBody>
      </p:sp>
      <p:sp>
        <p:nvSpPr>
          <p:cNvPr id="3" name="副标题 2">
            <a:extLst>
              <a:ext uri="{FF2B5EF4-FFF2-40B4-BE49-F238E27FC236}">
                <a16:creationId xmlns:a16="http://schemas.microsoft.com/office/drawing/2014/main" id="{D9DB6B23-8AB4-407F-AE6B-88187F8690D0}"/>
              </a:ext>
            </a:extLst>
          </p:cNvPr>
          <p:cNvSpPr>
            <a:spLocks noGrp="1"/>
          </p:cNvSpPr>
          <p:nvPr>
            <p:ph type="subTitle" idx="1"/>
          </p:nvPr>
        </p:nvSpPr>
        <p:spPr>
          <a:xfrm>
            <a:off x="2639961" y="4183571"/>
            <a:ext cx="4317353" cy="565410"/>
          </a:xfrm>
        </p:spPr>
        <p:txBody>
          <a:bodyPr>
            <a:normAutofit lnSpcReduction="10000"/>
          </a:bodyPr>
          <a:lstStyle/>
          <a:p>
            <a:r>
              <a:rPr lang="zh-CN" altLang="en-US" sz="3200" b="1" dirty="0">
                <a:latin typeface="微软雅黑" panose="020B0503020204020204" pitchFamily="34" charset="-122"/>
                <a:ea typeface="微软雅黑" panose="020B0503020204020204" pitchFamily="34" charset="-122"/>
              </a:rPr>
              <a:t>第</a:t>
            </a:r>
            <a:r>
              <a:rPr lang="en-US" altLang="zh-CN" sz="3200" b="1" dirty="0">
                <a:latin typeface="微软雅黑" panose="020B0503020204020204" pitchFamily="34" charset="-122"/>
                <a:ea typeface="微软雅黑" panose="020B0503020204020204" pitchFamily="34" charset="-122"/>
              </a:rPr>
              <a:t>1</a:t>
            </a:r>
            <a:r>
              <a:rPr lang="zh-CN" altLang="en-US" sz="3200" b="1">
                <a:latin typeface="微软雅黑" panose="020B0503020204020204" pitchFamily="34" charset="-122"/>
                <a:ea typeface="微软雅黑" panose="020B0503020204020204" pitchFamily="34" charset="-122"/>
              </a:rPr>
              <a:t>部分：时间顺序</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6118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017C4-A18C-4D90-BB5D-CF1C4023BB7F}"/>
              </a:ext>
            </a:extLst>
          </p:cNvPr>
          <p:cNvSpPr>
            <a:spLocks noGrp="1"/>
          </p:cNvSpPr>
          <p:nvPr>
            <p:ph type="title"/>
          </p:nvPr>
        </p:nvSpPr>
        <p:spPr>
          <a:xfrm>
            <a:off x="609599" y="609600"/>
            <a:ext cx="6347713" cy="680884"/>
          </a:xfrm>
        </p:spPr>
        <p:txBody>
          <a:bodyPr/>
          <a:lstStyle/>
          <a:p>
            <a:r>
              <a:rPr lang="zh-CN" altLang="en-US" dirty="0"/>
              <a:t>一个例子</a:t>
            </a:r>
          </a:p>
        </p:txBody>
      </p:sp>
      <p:sp>
        <p:nvSpPr>
          <p:cNvPr id="3" name="内容占位符 2">
            <a:extLst>
              <a:ext uri="{FF2B5EF4-FFF2-40B4-BE49-F238E27FC236}">
                <a16:creationId xmlns:a16="http://schemas.microsoft.com/office/drawing/2014/main" id="{1F8D62A6-A823-43CB-BF14-D66535081836}"/>
              </a:ext>
            </a:extLst>
          </p:cNvPr>
          <p:cNvSpPr>
            <a:spLocks noGrp="1"/>
          </p:cNvSpPr>
          <p:nvPr>
            <p:ph idx="1"/>
          </p:nvPr>
        </p:nvSpPr>
        <p:spPr>
          <a:xfrm>
            <a:off x="314632" y="1488613"/>
            <a:ext cx="7044814" cy="5671729"/>
          </a:xfrm>
        </p:spPr>
        <p:txBody>
          <a:bodyPr/>
          <a:lstStyle/>
          <a:p>
            <a:pPr algn="just"/>
            <a:r>
              <a:rPr lang="en-US" altLang="zh-CN" dirty="0">
                <a:highlight>
                  <a:srgbClr val="FFFF00"/>
                </a:highlight>
              </a:rPr>
              <a:t>A new study </a:t>
            </a:r>
            <a:r>
              <a:rPr lang="en-US" altLang="zh-CN" dirty="0"/>
              <a:t>published in computers in Human Behavior shows </a:t>
            </a:r>
            <a:r>
              <a:rPr lang="en-US" altLang="zh-CN" dirty="0">
                <a:highlight>
                  <a:srgbClr val="FFFF00"/>
                </a:highlight>
              </a:rPr>
              <a:t>how</a:t>
            </a:r>
            <a:r>
              <a:rPr lang="en-US" altLang="zh-CN" dirty="0"/>
              <a:t> attitudes about communicating online </a:t>
            </a:r>
            <a:r>
              <a:rPr lang="en-US" altLang="zh-CN" b="1" dirty="0"/>
              <a:t>–</a:t>
            </a:r>
            <a:r>
              <a:rPr lang="en-US" altLang="zh-CN" dirty="0"/>
              <a:t> </a:t>
            </a:r>
          </a:p>
          <a:p>
            <a:pPr algn="just"/>
            <a:r>
              <a:rPr lang="en-US" altLang="zh-CN" dirty="0"/>
              <a:t>such as whether a person </a:t>
            </a:r>
            <a:r>
              <a:rPr lang="en-US" altLang="zh-CN" dirty="0">
                <a:solidFill>
                  <a:schemeClr val="tx1"/>
                </a:solidFill>
                <a:highlight>
                  <a:srgbClr val="00FF00"/>
                </a:highlight>
              </a:rPr>
              <a:t>believes </a:t>
            </a:r>
            <a:r>
              <a:rPr lang="en-US" altLang="zh-CN" i="1" dirty="0">
                <a:solidFill>
                  <a:schemeClr val="tx1"/>
                </a:solidFill>
                <a:highlight>
                  <a:srgbClr val="00FF00"/>
                </a:highlight>
              </a:rPr>
              <a:t>texting </a:t>
            </a:r>
          </a:p>
          <a:p>
            <a:pPr lvl="1" algn="just"/>
            <a:r>
              <a:rPr lang="en-US" altLang="zh-CN" i="1" dirty="0">
                <a:highlight>
                  <a:srgbClr val="00FFFF"/>
                </a:highlight>
              </a:rPr>
              <a:t>will lead to miscommunication</a:t>
            </a:r>
            <a:r>
              <a:rPr lang="en-US" altLang="zh-CN" dirty="0"/>
              <a:t>, </a:t>
            </a:r>
          </a:p>
          <a:p>
            <a:pPr lvl="1" algn="just"/>
            <a:r>
              <a:rPr lang="en-US" altLang="zh-CN" dirty="0">
                <a:highlight>
                  <a:srgbClr val="00FFFF"/>
                </a:highlight>
              </a:rPr>
              <a:t>is easier than face-to-face communication</a:t>
            </a:r>
            <a:r>
              <a:rPr lang="en-US" altLang="zh-CN" dirty="0"/>
              <a:t> or </a:t>
            </a:r>
          </a:p>
          <a:p>
            <a:pPr lvl="1" algn="just"/>
            <a:r>
              <a:rPr lang="en-US" altLang="zh-CN" dirty="0">
                <a:highlight>
                  <a:srgbClr val="00FFFF"/>
                </a:highlight>
              </a:rPr>
              <a:t>is an important part of maintaining relationships</a:t>
            </a:r>
            <a:r>
              <a:rPr lang="en-US" altLang="zh-CN" dirty="0"/>
              <a:t> </a:t>
            </a:r>
          </a:p>
          <a:p>
            <a:pPr algn="just"/>
            <a:r>
              <a:rPr lang="en-US" altLang="zh-CN" b="1" dirty="0"/>
              <a:t>– </a:t>
            </a:r>
            <a:r>
              <a:rPr lang="en-US" altLang="zh-CN" dirty="0"/>
              <a:t>can explain “text intensity”, or how dependent that person is on text messaging. According to Dr. Andrew Ledbetter, there are five attitudes people can hold about online communication. People vary on how much they hold each of these five attitudes. Those variations can come from the way a person grew up communicating with their family or that person’s competence or skill at communicating with others.</a:t>
            </a:r>
            <a:endParaRPr lang="zh-CN" altLang="en-US" dirty="0"/>
          </a:p>
        </p:txBody>
      </p:sp>
    </p:spTree>
    <p:extLst>
      <p:ext uri="{BB962C8B-B14F-4D97-AF65-F5344CB8AC3E}">
        <p14:creationId xmlns:p14="http://schemas.microsoft.com/office/powerpoint/2010/main" val="2080882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017C4-A18C-4D90-BB5D-CF1C4023BB7F}"/>
              </a:ext>
            </a:extLst>
          </p:cNvPr>
          <p:cNvSpPr>
            <a:spLocks noGrp="1"/>
          </p:cNvSpPr>
          <p:nvPr>
            <p:ph type="title"/>
          </p:nvPr>
        </p:nvSpPr>
        <p:spPr>
          <a:xfrm>
            <a:off x="609599" y="609600"/>
            <a:ext cx="6347713" cy="680884"/>
          </a:xfrm>
        </p:spPr>
        <p:txBody>
          <a:bodyPr/>
          <a:lstStyle/>
          <a:p>
            <a:r>
              <a:rPr lang="zh-CN" altLang="en-US" dirty="0"/>
              <a:t>一个例子</a:t>
            </a:r>
          </a:p>
        </p:txBody>
      </p:sp>
      <p:sp>
        <p:nvSpPr>
          <p:cNvPr id="3" name="内容占位符 2">
            <a:extLst>
              <a:ext uri="{FF2B5EF4-FFF2-40B4-BE49-F238E27FC236}">
                <a16:creationId xmlns:a16="http://schemas.microsoft.com/office/drawing/2014/main" id="{1F8D62A6-A823-43CB-BF14-D66535081836}"/>
              </a:ext>
            </a:extLst>
          </p:cNvPr>
          <p:cNvSpPr>
            <a:spLocks noGrp="1"/>
          </p:cNvSpPr>
          <p:nvPr>
            <p:ph idx="1"/>
          </p:nvPr>
        </p:nvSpPr>
        <p:spPr>
          <a:xfrm>
            <a:off x="314632" y="1488613"/>
            <a:ext cx="7044814" cy="5671729"/>
          </a:xfrm>
        </p:spPr>
        <p:txBody>
          <a:bodyPr/>
          <a:lstStyle/>
          <a:p>
            <a:pPr algn="just"/>
            <a:r>
              <a:rPr lang="en-US" altLang="zh-CN" dirty="0">
                <a:highlight>
                  <a:srgbClr val="FFFF00"/>
                </a:highlight>
              </a:rPr>
              <a:t>A new study </a:t>
            </a:r>
            <a:r>
              <a:rPr lang="en-US" altLang="zh-CN" dirty="0"/>
              <a:t>published in computers in Human Behavior shows </a:t>
            </a:r>
            <a:r>
              <a:rPr lang="en-US" altLang="zh-CN" dirty="0">
                <a:highlight>
                  <a:srgbClr val="FFFF00"/>
                </a:highlight>
              </a:rPr>
              <a:t>how</a:t>
            </a:r>
            <a:r>
              <a:rPr lang="en-US" altLang="zh-CN" dirty="0"/>
              <a:t> attitudes about communicating online </a:t>
            </a:r>
            <a:r>
              <a:rPr lang="en-US" altLang="zh-CN" b="1" dirty="0"/>
              <a:t>–</a:t>
            </a:r>
            <a:r>
              <a:rPr lang="en-US" altLang="zh-CN" dirty="0"/>
              <a:t> </a:t>
            </a:r>
          </a:p>
          <a:p>
            <a:pPr algn="just"/>
            <a:r>
              <a:rPr lang="en-US" altLang="zh-CN" dirty="0"/>
              <a:t>such as whether a person </a:t>
            </a:r>
            <a:r>
              <a:rPr lang="en-US" altLang="zh-CN" dirty="0">
                <a:solidFill>
                  <a:schemeClr val="tx1"/>
                </a:solidFill>
                <a:highlight>
                  <a:srgbClr val="00FF00"/>
                </a:highlight>
              </a:rPr>
              <a:t>believes </a:t>
            </a:r>
            <a:r>
              <a:rPr lang="en-US" altLang="zh-CN" i="1" dirty="0">
                <a:solidFill>
                  <a:schemeClr val="tx1"/>
                </a:solidFill>
                <a:highlight>
                  <a:srgbClr val="00FF00"/>
                </a:highlight>
              </a:rPr>
              <a:t>texting </a:t>
            </a:r>
          </a:p>
          <a:p>
            <a:pPr lvl="1" algn="just"/>
            <a:r>
              <a:rPr lang="en-US" altLang="zh-CN" i="1" dirty="0">
                <a:highlight>
                  <a:srgbClr val="00FFFF"/>
                </a:highlight>
              </a:rPr>
              <a:t>will lead to miscommunication</a:t>
            </a:r>
            <a:r>
              <a:rPr lang="en-US" altLang="zh-CN" dirty="0"/>
              <a:t>, </a:t>
            </a:r>
          </a:p>
          <a:p>
            <a:pPr lvl="1" algn="just"/>
            <a:r>
              <a:rPr lang="en-US" altLang="zh-CN" dirty="0">
                <a:highlight>
                  <a:srgbClr val="00FFFF"/>
                </a:highlight>
              </a:rPr>
              <a:t>is easier than face-to-face communication</a:t>
            </a:r>
            <a:r>
              <a:rPr lang="en-US" altLang="zh-CN" dirty="0"/>
              <a:t> or </a:t>
            </a:r>
          </a:p>
          <a:p>
            <a:pPr lvl="1" algn="just"/>
            <a:r>
              <a:rPr lang="en-US" altLang="zh-CN" dirty="0">
                <a:highlight>
                  <a:srgbClr val="00FFFF"/>
                </a:highlight>
              </a:rPr>
              <a:t>is an important part of maintaining relationships</a:t>
            </a:r>
            <a:r>
              <a:rPr lang="en-US" altLang="zh-CN" dirty="0"/>
              <a:t> </a:t>
            </a:r>
          </a:p>
          <a:p>
            <a:pPr algn="just"/>
            <a:r>
              <a:rPr lang="en-US" altLang="zh-CN" b="1" dirty="0"/>
              <a:t>– </a:t>
            </a:r>
            <a:r>
              <a:rPr lang="en-US" altLang="zh-CN" dirty="0"/>
              <a:t>can explain </a:t>
            </a:r>
          </a:p>
          <a:p>
            <a:pPr lvl="1" algn="just"/>
            <a:r>
              <a:rPr lang="en-US" altLang="zh-CN" dirty="0">
                <a:highlight>
                  <a:srgbClr val="00FFFF"/>
                </a:highlight>
              </a:rPr>
              <a:t>“text intensity”, or </a:t>
            </a:r>
          </a:p>
          <a:p>
            <a:pPr lvl="1" algn="just"/>
            <a:r>
              <a:rPr lang="en-US" altLang="zh-CN" dirty="0">
                <a:highlight>
                  <a:srgbClr val="00FFFF"/>
                </a:highlight>
              </a:rPr>
              <a:t>how dependent that person is on text messaging. </a:t>
            </a:r>
          </a:p>
          <a:p>
            <a:pPr algn="just"/>
            <a:r>
              <a:rPr lang="en-US" altLang="zh-CN" dirty="0"/>
              <a:t>According to Dr. Andrew Ledbetter, there are five attitudes people can hold about online communication. People vary on how much they hold each of these five attitudes. Those variations can come from the way a person grew up communicating with their family or that person’s competence or skill at communicating with others.</a:t>
            </a:r>
            <a:endParaRPr lang="zh-CN" altLang="en-US" dirty="0"/>
          </a:p>
        </p:txBody>
      </p:sp>
    </p:spTree>
    <p:extLst>
      <p:ext uri="{BB962C8B-B14F-4D97-AF65-F5344CB8AC3E}">
        <p14:creationId xmlns:p14="http://schemas.microsoft.com/office/powerpoint/2010/main" val="776506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Word"/>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7017C4-A18C-4D90-BB5D-CF1C4023BB7F}"/>
              </a:ext>
            </a:extLst>
          </p:cNvPr>
          <p:cNvSpPr>
            <a:spLocks noGrp="1"/>
          </p:cNvSpPr>
          <p:nvPr>
            <p:ph type="title"/>
          </p:nvPr>
        </p:nvSpPr>
        <p:spPr>
          <a:xfrm>
            <a:off x="609599" y="609600"/>
            <a:ext cx="6347713" cy="680884"/>
          </a:xfrm>
        </p:spPr>
        <p:txBody>
          <a:bodyPr/>
          <a:lstStyle/>
          <a:p>
            <a:r>
              <a:rPr lang="zh-CN" altLang="en-US" dirty="0"/>
              <a:t>一个例子</a:t>
            </a:r>
          </a:p>
        </p:txBody>
      </p:sp>
      <p:sp>
        <p:nvSpPr>
          <p:cNvPr id="3" name="内容占位符 2">
            <a:extLst>
              <a:ext uri="{FF2B5EF4-FFF2-40B4-BE49-F238E27FC236}">
                <a16:creationId xmlns:a16="http://schemas.microsoft.com/office/drawing/2014/main" id="{1F8D62A6-A823-43CB-BF14-D66535081836}"/>
              </a:ext>
            </a:extLst>
          </p:cNvPr>
          <p:cNvSpPr>
            <a:spLocks noGrp="1"/>
          </p:cNvSpPr>
          <p:nvPr>
            <p:ph idx="1"/>
          </p:nvPr>
        </p:nvSpPr>
        <p:spPr>
          <a:xfrm>
            <a:off x="314632" y="1488613"/>
            <a:ext cx="7044814" cy="5671729"/>
          </a:xfrm>
        </p:spPr>
        <p:txBody>
          <a:bodyPr/>
          <a:lstStyle/>
          <a:p>
            <a:pPr algn="just"/>
            <a:r>
              <a:rPr lang="en-US" altLang="zh-CN" dirty="0">
                <a:highlight>
                  <a:srgbClr val="FFFF00"/>
                </a:highlight>
              </a:rPr>
              <a:t>A new study </a:t>
            </a:r>
            <a:r>
              <a:rPr lang="en-US" altLang="zh-CN" dirty="0"/>
              <a:t>published in computers in Human Behavior shows </a:t>
            </a:r>
            <a:r>
              <a:rPr lang="en-US" altLang="zh-CN" dirty="0">
                <a:highlight>
                  <a:srgbClr val="FFFF00"/>
                </a:highlight>
              </a:rPr>
              <a:t>how attitudes </a:t>
            </a:r>
            <a:r>
              <a:rPr lang="en-US" altLang="zh-CN" dirty="0"/>
              <a:t>about communicating online </a:t>
            </a:r>
            <a:r>
              <a:rPr lang="en-US" altLang="zh-CN" b="1" dirty="0"/>
              <a:t>–</a:t>
            </a:r>
            <a:r>
              <a:rPr lang="en-US" altLang="zh-CN" dirty="0"/>
              <a:t> </a:t>
            </a:r>
          </a:p>
          <a:p>
            <a:pPr algn="just"/>
            <a:r>
              <a:rPr lang="en-US" altLang="zh-CN" dirty="0"/>
              <a:t>such as whether a person </a:t>
            </a:r>
            <a:r>
              <a:rPr lang="en-US" altLang="zh-CN" dirty="0">
                <a:solidFill>
                  <a:schemeClr val="tx1"/>
                </a:solidFill>
                <a:highlight>
                  <a:srgbClr val="00FF00"/>
                </a:highlight>
              </a:rPr>
              <a:t>believes </a:t>
            </a:r>
            <a:r>
              <a:rPr lang="en-US" altLang="zh-CN" i="1" dirty="0">
                <a:solidFill>
                  <a:schemeClr val="tx1"/>
                </a:solidFill>
                <a:highlight>
                  <a:srgbClr val="00FF00"/>
                </a:highlight>
              </a:rPr>
              <a:t>texting </a:t>
            </a:r>
          </a:p>
          <a:p>
            <a:pPr lvl="1" algn="just"/>
            <a:r>
              <a:rPr lang="en-US" altLang="zh-CN" i="1" dirty="0">
                <a:highlight>
                  <a:srgbClr val="00FFFF"/>
                </a:highlight>
              </a:rPr>
              <a:t>will lead to miscommunication</a:t>
            </a:r>
            <a:r>
              <a:rPr lang="en-US" altLang="zh-CN" dirty="0"/>
              <a:t>, </a:t>
            </a:r>
          </a:p>
          <a:p>
            <a:pPr lvl="1" algn="just"/>
            <a:r>
              <a:rPr lang="en-US" altLang="zh-CN" dirty="0">
                <a:highlight>
                  <a:srgbClr val="00FFFF"/>
                </a:highlight>
              </a:rPr>
              <a:t>is easier than face-to-face communication</a:t>
            </a:r>
            <a:r>
              <a:rPr lang="en-US" altLang="zh-CN" dirty="0"/>
              <a:t> or </a:t>
            </a:r>
          </a:p>
          <a:p>
            <a:pPr lvl="1" algn="just"/>
            <a:r>
              <a:rPr lang="en-US" altLang="zh-CN" dirty="0">
                <a:highlight>
                  <a:srgbClr val="00FFFF"/>
                </a:highlight>
              </a:rPr>
              <a:t>is an important part of maintaining relationships</a:t>
            </a:r>
            <a:r>
              <a:rPr lang="en-US" altLang="zh-CN" dirty="0"/>
              <a:t> </a:t>
            </a:r>
          </a:p>
          <a:p>
            <a:pPr algn="just"/>
            <a:r>
              <a:rPr lang="en-US" altLang="zh-CN" b="1" dirty="0"/>
              <a:t>– </a:t>
            </a:r>
            <a:r>
              <a:rPr lang="en-US" altLang="zh-CN" dirty="0">
                <a:highlight>
                  <a:srgbClr val="FFFF00"/>
                </a:highlight>
              </a:rPr>
              <a:t>can explain </a:t>
            </a:r>
          </a:p>
          <a:p>
            <a:pPr lvl="1" algn="just"/>
            <a:r>
              <a:rPr lang="en-US" altLang="zh-CN" dirty="0">
                <a:highlight>
                  <a:srgbClr val="00FFFF"/>
                </a:highlight>
              </a:rPr>
              <a:t>“text intensity”, or </a:t>
            </a:r>
          </a:p>
          <a:p>
            <a:pPr lvl="1" algn="just"/>
            <a:r>
              <a:rPr lang="en-US" altLang="zh-CN" dirty="0">
                <a:highlight>
                  <a:srgbClr val="00FFFF"/>
                </a:highlight>
              </a:rPr>
              <a:t>how dependent that person is on text messaging. </a:t>
            </a:r>
          </a:p>
          <a:p>
            <a:pPr algn="just"/>
            <a:r>
              <a:rPr lang="en-US" altLang="zh-CN" dirty="0"/>
              <a:t>According to Dr. Andrew Ledbetter, there are five attitudes people can hold about online communication. People vary on how much they hold each of these five attitudes. Those variations can come from the way a person grew up communicating with their family or that person’s competence or skill at communicating with others.</a:t>
            </a:r>
            <a:endParaRPr lang="zh-CN" altLang="en-US" dirty="0"/>
          </a:p>
        </p:txBody>
      </p:sp>
      <p:cxnSp>
        <p:nvCxnSpPr>
          <p:cNvPr id="5" name="直接连接符 4">
            <a:extLst>
              <a:ext uri="{FF2B5EF4-FFF2-40B4-BE49-F238E27FC236}">
                <a16:creationId xmlns:a16="http://schemas.microsoft.com/office/drawing/2014/main" id="{226C0060-C8E6-4462-BD3E-A55C586E8F24}"/>
              </a:ext>
            </a:extLst>
          </p:cNvPr>
          <p:cNvCxnSpPr/>
          <p:nvPr/>
        </p:nvCxnSpPr>
        <p:spPr>
          <a:xfrm>
            <a:off x="759542" y="2109019"/>
            <a:ext cx="1386349" cy="0"/>
          </a:xfrm>
          <a:prstGeom prst="line">
            <a:avLst/>
          </a:prstGeom>
          <a:ln w="57150"/>
        </p:spPr>
        <p:style>
          <a:lnRef idx="3">
            <a:schemeClr val="accent4"/>
          </a:lnRef>
          <a:fillRef idx="0">
            <a:schemeClr val="accent4"/>
          </a:fillRef>
          <a:effectRef idx="2">
            <a:schemeClr val="accent4"/>
          </a:effectRef>
          <a:fontRef idx="minor">
            <a:schemeClr val="tx1"/>
          </a:fontRef>
        </p:style>
      </p:cxnSp>
      <p:cxnSp>
        <p:nvCxnSpPr>
          <p:cNvPr id="6" name="直接连接符 5">
            <a:extLst>
              <a:ext uri="{FF2B5EF4-FFF2-40B4-BE49-F238E27FC236}">
                <a16:creationId xmlns:a16="http://schemas.microsoft.com/office/drawing/2014/main" id="{0EA6CA7F-C81D-4CDA-AE08-5EA316BFD2E9}"/>
              </a:ext>
            </a:extLst>
          </p:cNvPr>
          <p:cNvCxnSpPr>
            <a:cxnSpLocks/>
          </p:cNvCxnSpPr>
          <p:nvPr/>
        </p:nvCxnSpPr>
        <p:spPr>
          <a:xfrm>
            <a:off x="919317" y="4038600"/>
            <a:ext cx="1115960" cy="0"/>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8" name="矩形 7">
            <a:extLst>
              <a:ext uri="{FF2B5EF4-FFF2-40B4-BE49-F238E27FC236}">
                <a16:creationId xmlns:a16="http://schemas.microsoft.com/office/drawing/2014/main" id="{58FEB5D1-A623-4FB2-BFA2-AE7C0A7BCB2A}"/>
              </a:ext>
            </a:extLst>
          </p:cNvPr>
          <p:cNvSpPr/>
          <p:nvPr/>
        </p:nvSpPr>
        <p:spPr>
          <a:xfrm>
            <a:off x="314632" y="1231490"/>
            <a:ext cx="7044814" cy="3598607"/>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059D1A3A-2918-4EBC-B168-3DF0ADEB9C04}"/>
              </a:ext>
            </a:extLst>
          </p:cNvPr>
          <p:cNvSpPr/>
          <p:nvPr/>
        </p:nvSpPr>
        <p:spPr>
          <a:xfrm>
            <a:off x="314632" y="4896465"/>
            <a:ext cx="7044814" cy="1777167"/>
          </a:xfrm>
          <a:prstGeom prst="round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36351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FB9E1A-6516-4EA0-8230-3CE560795C47}"/>
              </a:ext>
            </a:extLst>
          </p:cNvPr>
          <p:cNvSpPr>
            <a:spLocks noGrp="1"/>
          </p:cNvSpPr>
          <p:nvPr>
            <p:ph type="title"/>
          </p:nvPr>
        </p:nvSpPr>
        <p:spPr>
          <a:xfrm>
            <a:off x="609599" y="609600"/>
            <a:ext cx="6347713" cy="695632"/>
          </a:xfrm>
        </p:spPr>
        <p:txBody>
          <a:bodyPr/>
          <a:lstStyle/>
          <a:p>
            <a:r>
              <a:rPr lang="en-US" altLang="zh-CN" dirty="0"/>
              <a:t>Summary</a:t>
            </a:r>
            <a:endParaRPr lang="zh-CN" altLang="en-US" dirty="0"/>
          </a:p>
        </p:txBody>
      </p:sp>
      <p:sp>
        <p:nvSpPr>
          <p:cNvPr id="3" name="内容占位符 2">
            <a:extLst>
              <a:ext uri="{FF2B5EF4-FFF2-40B4-BE49-F238E27FC236}">
                <a16:creationId xmlns:a16="http://schemas.microsoft.com/office/drawing/2014/main" id="{386C3369-7A39-4D64-B0D9-2DBE6BA2602A}"/>
              </a:ext>
            </a:extLst>
          </p:cNvPr>
          <p:cNvSpPr>
            <a:spLocks noGrp="1"/>
          </p:cNvSpPr>
          <p:nvPr>
            <p:ph idx="1"/>
          </p:nvPr>
        </p:nvSpPr>
        <p:spPr>
          <a:xfrm>
            <a:off x="609598" y="1488613"/>
            <a:ext cx="6347714" cy="3599581"/>
          </a:xfrm>
        </p:spPr>
        <p:txBody>
          <a:bodyPr/>
          <a:lstStyle/>
          <a:p>
            <a:r>
              <a:rPr lang="en-US" altLang="zh-CN" dirty="0"/>
              <a:t>Aim: To get the information we need more efficiently.</a:t>
            </a:r>
          </a:p>
          <a:p>
            <a:r>
              <a:rPr lang="en-US" altLang="zh-CN" dirty="0"/>
              <a:t>How the text is organized? </a:t>
            </a:r>
            <a:r>
              <a:rPr lang="en-US" altLang="zh-CN" dirty="0">
                <a:sym typeface="Wingdings" panose="05000000000000000000" pitchFamily="2" charset="2"/>
              </a:rPr>
              <a:t> </a:t>
            </a:r>
            <a:r>
              <a:rPr lang="en-US" altLang="zh-CN" b="1" dirty="0">
                <a:sym typeface="Wingdings" panose="05000000000000000000" pitchFamily="2" charset="2"/>
              </a:rPr>
              <a:t>Framework / Structure</a:t>
            </a:r>
          </a:p>
          <a:p>
            <a:r>
              <a:rPr lang="en-US" altLang="zh-CN" dirty="0"/>
              <a:t>Readers can anticipate what information will be revealed in a selection when they understand text structure.</a:t>
            </a:r>
          </a:p>
          <a:p>
            <a:r>
              <a:rPr lang="zh-CN" altLang="en-US" dirty="0">
                <a:latin typeface="微软雅黑" panose="020B0503020204020204" pitchFamily="34" charset="-122"/>
                <a:ea typeface="微软雅黑" panose="020B0503020204020204" pitchFamily="34" charset="-122"/>
              </a:rPr>
              <a:t>能自然而言</a:t>
            </a:r>
            <a:r>
              <a:rPr lang="zh-CN" altLang="en-US" b="1" dirty="0">
                <a:latin typeface="微软雅黑" panose="020B0503020204020204" pitchFamily="34" charset="-122"/>
                <a:ea typeface="微软雅黑" panose="020B0503020204020204" pitchFamily="34" charset="-122"/>
              </a:rPr>
              <a:t>预测文章的段落结构</a:t>
            </a:r>
            <a:r>
              <a:rPr lang="zh-CN" altLang="en-US" dirty="0">
                <a:latin typeface="微软雅黑" panose="020B0503020204020204" pitchFamily="34" charset="-122"/>
                <a:ea typeface="微软雅黑" panose="020B0503020204020204" pitchFamily="34" charset="-122"/>
              </a:rPr>
              <a:t>是做好理解的第一步，预测依靠对文章结构的理解</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时间顺序、因果关系、问题与解决方案、对比</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及其组合（</a:t>
            </a:r>
            <a:r>
              <a:rPr lang="zh-CN" altLang="en-US" b="1" dirty="0">
                <a:latin typeface="微软雅黑" panose="020B0503020204020204" pitchFamily="34" charset="-122"/>
                <a:ea typeface="微软雅黑" panose="020B0503020204020204" pitchFamily="34" charset="-122"/>
              </a:rPr>
              <a:t>一定要在阅读的时候，问自己：这个段落是什么结构？</a:t>
            </a:r>
            <a:r>
              <a:rPr lang="zh-CN" altLang="en-US" dirty="0">
                <a:latin typeface="微软雅黑" panose="020B0503020204020204" pitchFamily="34" charset="-122"/>
                <a:ea typeface="微软雅黑" panose="020B0503020204020204" pitchFamily="34" charset="-122"/>
              </a:rPr>
              <a:t>）</a:t>
            </a:r>
            <a:endParaRPr lang="zh-CN" altLang="en-US" dirty="0"/>
          </a:p>
        </p:txBody>
      </p:sp>
      <p:sp>
        <p:nvSpPr>
          <p:cNvPr id="4" name="文本框 3">
            <a:extLst>
              <a:ext uri="{FF2B5EF4-FFF2-40B4-BE49-F238E27FC236}">
                <a16:creationId xmlns:a16="http://schemas.microsoft.com/office/drawing/2014/main" id="{B2975E0E-8AFB-E349-B048-3BE96BBD3804}"/>
              </a:ext>
            </a:extLst>
          </p:cNvPr>
          <p:cNvSpPr txBox="1"/>
          <p:nvPr/>
        </p:nvSpPr>
        <p:spPr>
          <a:xfrm>
            <a:off x="3351569" y="5563181"/>
            <a:ext cx="2440861" cy="369332"/>
          </a:xfrm>
          <a:prstGeom prst="rect">
            <a:avLst/>
          </a:prstGeom>
          <a:noFill/>
        </p:spPr>
        <p:txBody>
          <a:bodyPr wrap="none" rtlCol="0">
            <a:spAutoFit/>
          </a:bodyPr>
          <a:lstStyle/>
          <a:p>
            <a:r>
              <a:rPr kumimoji="1" lang="en-US" altLang="zh-CN" dirty="0"/>
              <a:t>That’s all, Thank you.</a:t>
            </a:r>
            <a:endParaRPr kumimoji="1" lang="zh-CN" altLang="en-US" dirty="0"/>
          </a:p>
        </p:txBody>
      </p:sp>
    </p:spTree>
    <p:extLst>
      <p:ext uri="{BB962C8B-B14F-4D97-AF65-F5344CB8AC3E}">
        <p14:creationId xmlns:p14="http://schemas.microsoft.com/office/powerpoint/2010/main" val="900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1" name="标题 24">
            <a:extLst>
              <a:ext uri="{FF2B5EF4-FFF2-40B4-BE49-F238E27FC236}">
                <a16:creationId xmlns:a16="http://schemas.microsoft.com/office/drawing/2014/main" id="{2A1826C0-20D2-7844-81FF-DDE6F3148AB8}"/>
              </a:ext>
            </a:extLst>
          </p:cNvPr>
          <p:cNvSpPr>
            <a:spLocks noChangeArrowheads="1"/>
          </p:cNvSpPr>
          <p:nvPr/>
        </p:nvSpPr>
        <p:spPr bwMode="auto">
          <a:xfrm>
            <a:off x="995363" y="1570038"/>
            <a:ext cx="2333625" cy="401637"/>
          </a:xfrm>
          <a:prstGeom prst="rect">
            <a:avLst/>
          </a:prstGeom>
          <a:noFill/>
          <a:ln>
            <a:noFill/>
          </a:ln>
        </p:spPr>
        <p:txBody>
          <a:bodyPr lIns="91431" tIns="45716" rIns="91431" bIns="45716"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buFont typeface="Arial" panose="020B0604020202020204" pitchFamily="34" charset="0"/>
              <a:buNone/>
              <a:defRPr/>
            </a:pPr>
            <a:endParaRPr lang="zh-CN" altLang="en-US" sz="795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05" name="TextBox 17">
            <a:extLst>
              <a:ext uri="{FF2B5EF4-FFF2-40B4-BE49-F238E27FC236}">
                <a16:creationId xmlns:a16="http://schemas.microsoft.com/office/drawing/2014/main" id="{3D83C23A-F47E-554B-A796-DA66BB71BBA7}"/>
              </a:ext>
            </a:extLst>
          </p:cNvPr>
          <p:cNvSpPr txBox="1">
            <a:spLocks noChangeArrowheads="1"/>
          </p:cNvSpPr>
          <p:nvPr/>
        </p:nvSpPr>
        <p:spPr bwMode="auto">
          <a:xfrm>
            <a:off x="569913" y="708025"/>
            <a:ext cx="59737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3600" b="1" dirty="0">
                <a:solidFill>
                  <a:srgbClr val="FF0000"/>
                </a:solidFill>
              </a:rPr>
              <a:t>What are the reading skills?</a:t>
            </a:r>
            <a:endParaRPr lang="zh-CN" altLang="en-US" sz="3600" b="1" dirty="0">
              <a:solidFill>
                <a:srgbClr val="FF0000"/>
              </a:solidFill>
            </a:endParaRPr>
          </a:p>
        </p:txBody>
      </p:sp>
      <p:sp>
        <p:nvSpPr>
          <p:cNvPr id="4106" name="TextBox 20">
            <a:extLst>
              <a:ext uri="{FF2B5EF4-FFF2-40B4-BE49-F238E27FC236}">
                <a16:creationId xmlns:a16="http://schemas.microsoft.com/office/drawing/2014/main" id="{E75747C1-1429-C64B-B860-1A57AF37697C}"/>
              </a:ext>
            </a:extLst>
          </p:cNvPr>
          <p:cNvSpPr txBox="1">
            <a:spLocks noChangeArrowheads="1"/>
          </p:cNvSpPr>
          <p:nvPr/>
        </p:nvSpPr>
        <p:spPr bwMode="auto">
          <a:xfrm>
            <a:off x="569913" y="1570038"/>
            <a:ext cx="17764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b="1"/>
              <a:t>Introduction</a:t>
            </a:r>
            <a:endParaRPr lang="zh-CN" altLang="en-US" sz="2400" b="1"/>
          </a:p>
        </p:txBody>
      </p:sp>
      <p:sp>
        <p:nvSpPr>
          <p:cNvPr id="4107" name="矩形 22">
            <a:extLst>
              <a:ext uri="{FF2B5EF4-FFF2-40B4-BE49-F238E27FC236}">
                <a16:creationId xmlns:a16="http://schemas.microsoft.com/office/drawing/2014/main" id="{66CBCA90-8585-5D4A-B96E-8CC0ADCF93FF}"/>
              </a:ext>
            </a:extLst>
          </p:cNvPr>
          <p:cNvSpPr>
            <a:spLocks noChangeArrowheads="1"/>
          </p:cNvSpPr>
          <p:nvPr/>
        </p:nvSpPr>
        <p:spPr bwMode="auto">
          <a:xfrm>
            <a:off x="995363" y="2184400"/>
            <a:ext cx="7521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000"/>
              <a:t>Reading  skills  enable  readers  to  turn  writing  into  meaning  and  achieve  the  goals  of </a:t>
            </a:r>
            <a:r>
              <a:rPr lang="en-US" altLang="zh-CN" sz="2000" u="sng">
                <a:hlinkClick r:id="rId2"/>
              </a:rPr>
              <a:t>independence</a:t>
            </a:r>
            <a:r>
              <a:rPr lang="en-US" altLang="zh-CN" sz="2000"/>
              <a:t>, </a:t>
            </a:r>
            <a:r>
              <a:rPr lang="en-US" altLang="zh-CN" sz="2000" u="sng">
                <a:hlinkClick r:id="rId3"/>
              </a:rPr>
              <a:t>comprehension</a:t>
            </a:r>
            <a:r>
              <a:rPr lang="en-US" altLang="zh-CN" sz="2000"/>
              <a:t>, and </a:t>
            </a:r>
            <a:r>
              <a:rPr lang="en-US" altLang="zh-CN" sz="2000" u="sng">
                <a:hlinkClick r:id="rId4"/>
              </a:rPr>
              <a:t>fluency</a:t>
            </a:r>
            <a:r>
              <a:rPr lang="en-US" altLang="zh-CN" sz="2000"/>
              <a:t>.</a:t>
            </a:r>
            <a:endParaRPr lang="zh-CN" altLang="en-US" sz="2000"/>
          </a:p>
        </p:txBody>
      </p:sp>
      <p:sp>
        <p:nvSpPr>
          <p:cNvPr id="4108" name="矩形 23">
            <a:extLst>
              <a:ext uri="{FF2B5EF4-FFF2-40B4-BE49-F238E27FC236}">
                <a16:creationId xmlns:a16="http://schemas.microsoft.com/office/drawing/2014/main" id="{DB4686B2-BCFD-D549-A8B8-DBB76FA99D0D}"/>
              </a:ext>
            </a:extLst>
          </p:cNvPr>
          <p:cNvSpPr>
            <a:spLocks noChangeArrowheads="1"/>
          </p:cNvSpPr>
          <p:nvPr/>
        </p:nvSpPr>
        <p:spPr bwMode="auto">
          <a:xfrm>
            <a:off x="595313" y="2976563"/>
            <a:ext cx="1457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b="1"/>
              <a:t>Definition</a:t>
            </a:r>
            <a:endParaRPr lang="zh-CN" altLang="en-US" sz="2400"/>
          </a:p>
        </p:txBody>
      </p:sp>
      <p:sp>
        <p:nvSpPr>
          <p:cNvPr id="4109" name="矩形 24">
            <a:extLst>
              <a:ext uri="{FF2B5EF4-FFF2-40B4-BE49-F238E27FC236}">
                <a16:creationId xmlns:a16="http://schemas.microsoft.com/office/drawing/2014/main" id="{05AD701C-1055-894D-BC8E-4CCD74609162}"/>
              </a:ext>
            </a:extLst>
          </p:cNvPr>
          <p:cNvSpPr>
            <a:spLocks noChangeArrowheads="1"/>
          </p:cNvSpPr>
          <p:nvPr/>
        </p:nvSpPr>
        <p:spPr bwMode="auto">
          <a:xfrm>
            <a:off x="1019175" y="3430588"/>
            <a:ext cx="741362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b="1">
                <a:solidFill>
                  <a:srgbClr val="FF0000"/>
                </a:solidFill>
              </a:rPr>
              <a:t>·</a:t>
            </a:r>
            <a:r>
              <a:rPr lang="en-US" altLang="zh-CN" sz="2000"/>
              <a:t>to read  the  written  form  as  meaningful  language</a:t>
            </a:r>
          </a:p>
          <a:p>
            <a:r>
              <a:rPr lang="en-US" altLang="zh-CN" sz="2400" b="1">
                <a:solidFill>
                  <a:srgbClr val="FF0000"/>
                </a:solidFill>
              </a:rPr>
              <a:t>·</a:t>
            </a:r>
            <a:r>
              <a:rPr lang="en-US" altLang="zh-CN" sz="2000"/>
              <a:t>To  read  anything  written  with  independence,  comprehension  and          fluency</a:t>
            </a:r>
          </a:p>
          <a:p>
            <a:r>
              <a:rPr lang="en-US" altLang="zh-CN" sz="2400" b="1">
                <a:solidFill>
                  <a:srgbClr val="FF0000"/>
                </a:solidFill>
              </a:rPr>
              <a:t>·</a:t>
            </a:r>
            <a:r>
              <a:rPr lang="en-US" altLang="zh-CN" sz="2000"/>
              <a:t>To  mentally  interact  with  the  message.</a:t>
            </a:r>
          </a:p>
        </p:txBody>
      </p:sp>
    </p:spTree>
    <p:extLst>
      <p:ext uri="{BB962C8B-B14F-4D97-AF65-F5344CB8AC3E}">
        <p14:creationId xmlns:p14="http://schemas.microsoft.com/office/powerpoint/2010/main" val="342704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4231"/>
                                        </p:tgtEl>
                                        <p:attrNameLst>
                                          <p:attrName>style.visibility</p:attrName>
                                        </p:attrNameLst>
                                      </p:cBhvr>
                                      <p:to>
                                        <p:strVal val="visible"/>
                                      </p:to>
                                    </p:set>
                                    <p:animEffect>
                                      <p:cBhvr>
                                        <p:cTn id="7" dur="500"/>
                                        <p:tgtEl>
                                          <p:spTgt spid="4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1"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1" name="矩形​​ 10">
            <a:extLst>
              <a:ext uri="{FF2B5EF4-FFF2-40B4-BE49-F238E27FC236}">
                <a16:creationId xmlns:a16="http://schemas.microsoft.com/office/drawing/2014/main" id="{D64BFAEF-2C79-6042-963D-661AFB3B7D55}"/>
              </a:ext>
            </a:extLst>
          </p:cNvPr>
          <p:cNvSpPr>
            <a:spLocks noChangeArrowheads="1"/>
          </p:cNvSpPr>
          <p:nvPr/>
        </p:nvSpPr>
        <p:spPr bwMode="auto">
          <a:xfrm>
            <a:off x="1444625" y="2906713"/>
            <a:ext cx="2755900" cy="522287"/>
          </a:xfrm>
          <a:prstGeom prst="rect">
            <a:avLst/>
          </a:prstGeom>
          <a:gradFill rotWithShape="1">
            <a:gsLst>
              <a:gs pos="0">
                <a:srgbClr val="949494"/>
              </a:gs>
              <a:gs pos="50000">
                <a:srgbClr val="D4D4D4"/>
              </a:gs>
              <a:gs pos="100000">
                <a:srgbClr val="FFFFFF"/>
              </a:gs>
            </a:gsLst>
            <a:path path="rect">
              <a:fillToRect l="100000" t="100000"/>
            </a:path>
          </a:gradFill>
          <a:ln>
            <a:noFill/>
          </a:ln>
          <a:extLst>
            <a:ext uri="{91240B29-F687-4F45-9708-019B960494DF}">
              <a14:hiddenLine xmlns:a14="http://schemas.microsoft.com/office/drawing/2010/main" w="3175">
                <a:solidFill>
                  <a:srgbClr val="395E8A"/>
                </a:solidFill>
                <a:bevel/>
                <a:headEnd/>
                <a:tailEnd/>
              </a14:hiddenLine>
            </a:ext>
          </a:extLst>
        </p:spPr>
        <p:txBody>
          <a:bodyPr lIns="91431" tIns="45716" rIns="91431" bIns="45716"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buFont typeface="Arial" panose="020B0604020202020204" pitchFamily="34" charset="0"/>
              <a:buNone/>
            </a:pPr>
            <a:r>
              <a:rPr lang="en-US" altLang="zh-CN" sz="2400" b="1">
                <a:latin typeface="微软雅黑" panose="020B0503020204020204" pitchFamily="34" charset="-122"/>
                <a:ea typeface="微软雅黑" panose="020B0503020204020204" pitchFamily="34" charset="-122"/>
                <a:sym typeface="宋体" panose="02010600030101010101" pitchFamily="2" charset="-122"/>
              </a:rPr>
              <a:t>A title</a:t>
            </a:r>
            <a:endParaRPr lang="zh-CN" altLang="zh-CN" sz="240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4222" name="矩形​​ 11">
            <a:extLst>
              <a:ext uri="{FF2B5EF4-FFF2-40B4-BE49-F238E27FC236}">
                <a16:creationId xmlns:a16="http://schemas.microsoft.com/office/drawing/2014/main" id="{9A497B17-D665-0E47-877E-6E3827E7EE67}"/>
              </a:ext>
            </a:extLst>
          </p:cNvPr>
          <p:cNvSpPr>
            <a:spLocks noChangeArrowheads="1"/>
          </p:cNvSpPr>
          <p:nvPr/>
        </p:nvSpPr>
        <p:spPr bwMode="auto">
          <a:xfrm>
            <a:off x="919163" y="3619500"/>
            <a:ext cx="3275012" cy="522288"/>
          </a:xfrm>
          <a:prstGeom prst="rect">
            <a:avLst/>
          </a:prstGeom>
          <a:gradFill rotWithShape="1">
            <a:gsLst>
              <a:gs pos="0">
                <a:srgbClr val="949494"/>
              </a:gs>
              <a:gs pos="50000">
                <a:srgbClr val="D4D4D4"/>
              </a:gs>
              <a:gs pos="100000">
                <a:srgbClr val="FFFFFF"/>
              </a:gs>
            </a:gsLst>
            <a:path path="rect">
              <a:fillToRect l="100000" t="100000"/>
            </a:path>
          </a:gradFill>
          <a:ln>
            <a:noFill/>
          </a:ln>
          <a:extLst>
            <a:ext uri="{91240B29-F687-4F45-9708-019B960494DF}">
              <a14:hiddenLine xmlns:a14="http://schemas.microsoft.com/office/drawing/2010/main" w="3175">
                <a:solidFill>
                  <a:srgbClr val="395E8A"/>
                </a:solidFill>
                <a:bevel/>
                <a:headEnd/>
                <a:tailEnd/>
              </a14:hiddenLine>
            </a:ext>
          </a:extLst>
        </p:spPr>
        <p:txBody>
          <a:bodyPr lIns="91431" tIns="45716" rIns="91431" bIns="45716"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buFont typeface="Arial" panose="020B0604020202020204" pitchFamily="34" charset="0"/>
              <a:buNone/>
            </a:pPr>
            <a:r>
              <a:rPr lang="en-US" altLang="zh-CN" sz="2400" b="1">
                <a:latin typeface="微软雅黑" panose="020B0503020204020204" pitchFamily="34" charset="-122"/>
                <a:ea typeface="微软雅黑" panose="020B0503020204020204" pitchFamily="34" charset="-122"/>
                <a:sym typeface="宋体" panose="02010600030101010101" pitchFamily="2" charset="-122"/>
              </a:rPr>
              <a:t>An introduction</a:t>
            </a:r>
            <a:endParaRPr lang="zh-CN" altLang="zh-CN" sz="240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4223" name="矩形​​ 12">
            <a:extLst>
              <a:ext uri="{FF2B5EF4-FFF2-40B4-BE49-F238E27FC236}">
                <a16:creationId xmlns:a16="http://schemas.microsoft.com/office/drawing/2014/main" id="{306C1221-0027-894D-83D9-FB4C5F047E7D}"/>
              </a:ext>
            </a:extLst>
          </p:cNvPr>
          <p:cNvSpPr>
            <a:spLocks noChangeArrowheads="1"/>
          </p:cNvSpPr>
          <p:nvPr/>
        </p:nvSpPr>
        <p:spPr bwMode="auto">
          <a:xfrm>
            <a:off x="611188" y="4300538"/>
            <a:ext cx="3597275" cy="520700"/>
          </a:xfrm>
          <a:prstGeom prst="rect">
            <a:avLst/>
          </a:prstGeom>
          <a:gradFill rotWithShape="1">
            <a:gsLst>
              <a:gs pos="0">
                <a:srgbClr val="949494"/>
              </a:gs>
              <a:gs pos="50000">
                <a:srgbClr val="D4D4D4"/>
              </a:gs>
              <a:gs pos="100000">
                <a:srgbClr val="FFFFFF"/>
              </a:gs>
            </a:gsLst>
            <a:path path="rect">
              <a:fillToRect l="100000" t="100000"/>
            </a:path>
          </a:gradFill>
          <a:ln>
            <a:noFill/>
          </a:ln>
          <a:extLst>
            <a:ext uri="{91240B29-F687-4F45-9708-019B960494DF}">
              <a14:hiddenLine xmlns:a14="http://schemas.microsoft.com/office/drawing/2010/main" w="3175">
                <a:solidFill>
                  <a:srgbClr val="395E8A"/>
                </a:solidFill>
                <a:bevel/>
                <a:headEnd/>
                <a:tailEnd/>
              </a14:hiddenLine>
            </a:ext>
          </a:extLst>
        </p:spPr>
        <p:txBody>
          <a:bodyPr lIns="91431" tIns="45716" rIns="91431" bIns="45716"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buFont typeface="Arial" panose="020B0604020202020204" pitchFamily="34" charset="0"/>
              <a:buNone/>
            </a:pPr>
            <a:r>
              <a:rPr lang="en-US" altLang="zh-CN" sz="2400" b="1">
                <a:latin typeface="微软雅黑" panose="020B0503020204020204" pitchFamily="34" charset="-122"/>
                <a:ea typeface="微软雅黑" panose="020B0503020204020204" pitchFamily="34" charset="-122"/>
                <a:sym typeface="宋体" panose="02010600030101010101" pitchFamily="2" charset="-122"/>
              </a:rPr>
              <a:t>A body</a:t>
            </a:r>
            <a:endParaRPr lang="zh-CN" altLang="zh-CN" sz="240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4224" name="TextBox 132">
            <a:extLst>
              <a:ext uri="{FF2B5EF4-FFF2-40B4-BE49-F238E27FC236}">
                <a16:creationId xmlns:a16="http://schemas.microsoft.com/office/drawing/2014/main" id="{E35F7D9A-5056-0F46-8C20-B7EC3A10879F}"/>
              </a:ext>
            </a:extLst>
          </p:cNvPr>
          <p:cNvSpPr>
            <a:spLocks noChangeArrowheads="1"/>
          </p:cNvSpPr>
          <p:nvPr/>
        </p:nvSpPr>
        <p:spPr bwMode="auto">
          <a:xfrm>
            <a:off x="47625" y="1951038"/>
            <a:ext cx="871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Arial" panose="020B0604020202020204" pitchFamily="34" charset="0"/>
              <a:buNone/>
            </a:pPr>
            <a:r>
              <a:rPr lang="en-US" altLang="zh-CN" sz="2400" b="1">
                <a:solidFill>
                  <a:srgbClr val="FF0000"/>
                </a:solidFill>
                <a:latin typeface="黑体" panose="02010609060101010101" pitchFamily="49" charset="-122"/>
                <a:ea typeface="黑体" panose="02010609060101010101" pitchFamily="49" charset="-122"/>
                <a:sym typeface="微软雅黑" panose="020B0503020204020204" pitchFamily="34" charset="-122"/>
              </a:rPr>
              <a:t>A piece of writing for general purposes is composed of</a:t>
            </a:r>
            <a:r>
              <a:rPr lang="en-US" altLang="zh-CN" sz="2000" b="1">
                <a:solidFill>
                  <a:srgbClr val="7F7F7F"/>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b="1">
              <a:solidFill>
                <a:srgbClr val="7F7F7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4231" name="标题 24">
            <a:extLst>
              <a:ext uri="{FF2B5EF4-FFF2-40B4-BE49-F238E27FC236}">
                <a16:creationId xmlns:a16="http://schemas.microsoft.com/office/drawing/2014/main" id="{312BEBB9-FA19-2247-83F1-309F98350C02}"/>
              </a:ext>
            </a:extLst>
          </p:cNvPr>
          <p:cNvSpPr>
            <a:spLocks noChangeArrowheads="1"/>
          </p:cNvSpPr>
          <p:nvPr/>
        </p:nvSpPr>
        <p:spPr bwMode="auto">
          <a:xfrm>
            <a:off x="995363" y="1570038"/>
            <a:ext cx="671512" cy="719137"/>
          </a:xfrm>
          <a:prstGeom prst="rect">
            <a:avLst/>
          </a:prstGeom>
          <a:noFill/>
          <a:ln>
            <a:noFill/>
          </a:ln>
        </p:spPr>
        <p:txBody>
          <a:bodyPr lIns="91431" tIns="45716" rIns="91431" bIns="45716"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buFont typeface="Arial" panose="020B0604020202020204" pitchFamily="34" charset="0"/>
              <a:buNone/>
              <a:defRPr/>
            </a:pPr>
            <a:endParaRPr lang="zh-CN" altLang="en-US" sz="795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2" name="矩形​​ 12">
            <a:extLst>
              <a:ext uri="{FF2B5EF4-FFF2-40B4-BE49-F238E27FC236}">
                <a16:creationId xmlns:a16="http://schemas.microsoft.com/office/drawing/2014/main" id="{7EACB815-C4E7-E64B-B1EA-8BB845E88DFC}"/>
              </a:ext>
            </a:extLst>
          </p:cNvPr>
          <p:cNvSpPr>
            <a:spLocks noChangeArrowheads="1"/>
          </p:cNvSpPr>
          <p:nvPr/>
        </p:nvSpPr>
        <p:spPr bwMode="auto">
          <a:xfrm>
            <a:off x="933450" y="4995863"/>
            <a:ext cx="3275013" cy="520700"/>
          </a:xfrm>
          <a:prstGeom prst="rect">
            <a:avLst/>
          </a:prstGeom>
          <a:gradFill rotWithShape="1">
            <a:gsLst>
              <a:gs pos="0">
                <a:srgbClr val="949494"/>
              </a:gs>
              <a:gs pos="50000">
                <a:srgbClr val="D4D4D4"/>
              </a:gs>
              <a:gs pos="100000">
                <a:srgbClr val="FFFFFF"/>
              </a:gs>
            </a:gsLst>
            <a:path path="rect">
              <a:fillToRect l="100000" t="100000"/>
            </a:path>
          </a:gradFill>
          <a:ln>
            <a:noFill/>
          </a:ln>
          <a:extLst>
            <a:ext uri="{91240B29-F687-4F45-9708-019B960494DF}">
              <a14:hiddenLine xmlns:a14="http://schemas.microsoft.com/office/drawing/2010/main" w="3175">
                <a:solidFill>
                  <a:srgbClr val="395E8A"/>
                </a:solidFill>
                <a:bevel/>
                <a:headEnd/>
                <a:tailEnd/>
              </a14:hiddenLine>
            </a:ext>
          </a:extLst>
        </p:spPr>
        <p:txBody>
          <a:bodyPr lIns="91431" tIns="45716" rIns="91431" bIns="45716"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buFont typeface="Arial" panose="020B0604020202020204" pitchFamily="34" charset="0"/>
              <a:buNone/>
            </a:pPr>
            <a:r>
              <a:rPr lang="en-US" altLang="zh-CN" sz="2400" b="1">
                <a:latin typeface="微软雅黑" panose="020B0503020204020204" pitchFamily="34" charset="-122"/>
                <a:ea typeface="微软雅黑" panose="020B0503020204020204" pitchFamily="34" charset="-122"/>
                <a:sym typeface="宋体" panose="02010600030101010101" pitchFamily="2" charset="-122"/>
              </a:rPr>
              <a:t>A conclusion</a:t>
            </a:r>
            <a:endParaRPr lang="zh-CN" altLang="zh-CN" sz="240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5134" name="矩形 15">
            <a:extLst>
              <a:ext uri="{FF2B5EF4-FFF2-40B4-BE49-F238E27FC236}">
                <a16:creationId xmlns:a16="http://schemas.microsoft.com/office/drawing/2014/main" id="{F7A90781-7406-DE43-B863-70F5F85A497B}"/>
              </a:ext>
            </a:extLst>
          </p:cNvPr>
          <p:cNvSpPr>
            <a:spLocks noChangeArrowheads="1"/>
          </p:cNvSpPr>
          <p:nvPr/>
        </p:nvSpPr>
        <p:spPr bwMode="auto">
          <a:xfrm>
            <a:off x="1530350" y="1009650"/>
            <a:ext cx="68516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buFont typeface="Arial" panose="020B0604020202020204" pitchFamily="34" charset="0"/>
              <a:buNone/>
            </a:pPr>
            <a:r>
              <a:rPr lang="en-US" altLang="zh-CN" sz="2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Predicting </a:t>
            </a:r>
            <a:r>
              <a:rPr lang="en-US" altLang="zh-CN" sz="2400" b="1">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Theme</a:t>
            </a:r>
            <a:r>
              <a:rPr lang="en-US" altLang="zh-CN" sz="2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and Identifying </a:t>
            </a:r>
            <a:r>
              <a:rPr lang="en-US" altLang="zh-CN" sz="2400" b="1">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Patterns</a:t>
            </a:r>
            <a:r>
              <a:rPr lang="en-US" altLang="zh-CN" sz="2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and </a:t>
            </a:r>
            <a:r>
              <a:rPr lang="en-US" altLang="zh-CN" sz="2400" b="1">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Structures</a:t>
            </a:r>
            <a:endParaRPr lang="zh-CN" altLang="en-US" sz="2400" b="1">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4" name="矩形​​ 10">
            <a:extLst>
              <a:ext uri="{FF2B5EF4-FFF2-40B4-BE49-F238E27FC236}">
                <a16:creationId xmlns:a16="http://schemas.microsoft.com/office/drawing/2014/main" id="{42C31E85-710B-D440-884E-C6102EB2F882}"/>
              </a:ext>
            </a:extLst>
          </p:cNvPr>
          <p:cNvSpPr>
            <a:spLocks noChangeArrowheads="1"/>
          </p:cNvSpPr>
          <p:nvPr/>
        </p:nvSpPr>
        <p:spPr bwMode="auto">
          <a:xfrm>
            <a:off x="6259513" y="3868738"/>
            <a:ext cx="2457450" cy="522287"/>
          </a:xfrm>
          <a:prstGeom prst="rect">
            <a:avLst/>
          </a:prstGeom>
          <a:gradFill rotWithShape="1">
            <a:gsLst>
              <a:gs pos="0">
                <a:srgbClr val="949494"/>
              </a:gs>
              <a:gs pos="50000">
                <a:srgbClr val="D4D4D4"/>
              </a:gs>
              <a:gs pos="100000">
                <a:srgbClr val="FFFFFF"/>
              </a:gs>
            </a:gsLst>
            <a:path path="rect">
              <a:fillToRect l="100000" t="100000"/>
            </a:path>
          </a:gradFill>
          <a:ln>
            <a:noFill/>
          </a:ln>
          <a:extLst>
            <a:ext uri="{91240B29-F687-4F45-9708-019B960494DF}">
              <a14:hiddenLine xmlns:a14="http://schemas.microsoft.com/office/drawing/2010/main" w="3175">
                <a:solidFill>
                  <a:srgbClr val="395E8A"/>
                </a:solidFill>
                <a:bevel/>
                <a:headEnd/>
                <a:tailEnd/>
              </a14:hiddenLine>
            </a:ext>
          </a:extLst>
        </p:spPr>
        <p:txBody>
          <a:bodyPr lIns="91431" tIns="45716" rIns="91431" bIns="45716"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buFont typeface="Arial" panose="020B0604020202020204" pitchFamily="34" charset="0"/>
              <a:buNone/>
            </a:pPr>
            <a:r>
              <a:rPr lang="en-US" altLang="zh-CN" sz="24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The theme</a:t>
            </a:r>
            <a:endParaRPr lang="zh-CN" altLang="zh-CN" sz="24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18" name="直接连接符 17">
            <a:extLst>
              <a:ext uri="{FF2B5EF4-FFF2-40B4-BE49-F238E27FC236}">
                <a16:creationId xmlns:a16="http://schemas.microsoft.com/office/drawing/2014/main" id="{33DB3DE3-6E9B-8941-93A5-3958C37CFA1F}"/>
              </a:ext>
            </a:extLst>
          </p:cNvPr>
          <p:cNvCxnSpPr>
            <a:stCxn id="4221" idx="3"/>
          </p:cNvCxnSpPr>
          <p:nvPr/>
        </p:nvCxnSpPr>
        <p:spPr>
          <a:xfrm>
            <a:off x="4200525" y="3167063"/>
            <a:ext cx="1028700" cy="998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405FF6A-3A7B-8F4E-944D-603E192C9C16}"/>
              </a:ext>
            </a:extLst>
          </p:cNvPr>
          <p:cNvCxnSpPr>
            <a:stCxn id="142" idx="3"/>
          </p:cNvCxnSpPr>
          <p:nvPr/>
        </p:nvCxnSpPr>
        <p:spPr>
          <a:xfrm flipV="1">
            <a:off x="4208463" y="4229100"/>
            <a:ext cx="1041400" cy="1027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A20F131-8762-D04B-A32F-D6687DB88064}"/>
              </a:ext>
            </a:extLst>
          </p:cNvPr>
          <p:cNvCxnSpPr>
            <a:stCxn id="4222" idx="3"/>
          </p:cNvCxnSpPr>
          <p:nvPr/>
        </p:nvCxnSpPr>
        <p:spPr>
          <a:xfrm>
            <a:off x="4194175" y="3881438"/>
            <a:ext cx="1081088" cy="347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0A254937-A0CD-CF46-BD1F-FC9A1AC8D21C}"/>
              </a:ext>
            </a:extLst>
          </p:cNvPr>
          <p:cNvCxnSpPr>
            <a:stCxn id="4223" idx="3"/>
          </p:cNvCxnSpPr>
          <p:nvPr/>
        </p:nvCxnSpPr>
        <p:spPr>
          <a:xfrm flipV="1">
            <a:off x="4208463" y="4229100"/>
            <a:ext cx="1066800" cy="331788"/>
          </a:xfrm>
          <a:prstGeom prst="line">
            <a:avLst/>
          </a:prstGeom>
        </p:spPr>
        <p:style>
          <a:lnRef idx="1">
            <a:schemeClr val="accent1"/>
          </a:lnRef>
          <a:fillRef idx="0">
            <a:schemeClr val="accent1"/>
          </a:fillRef>
          <a:effectRef idx="0">
            <a:schemeClr val="accent1"/>
          </a:effectRef>
          <a:fontRef idx="minor">
            <a:schemeClr val="tx1"/>
          </a:fontRef>
        </p:style>
      </p:cxnSp>
      <p:sp>
        <p:nvSpPr>
          <p:cNvPr id="25" name="右箭头 24">
            <a:extLst>
              <a:ext uri="{FF2B5EF4-FFF2-40B4-BE49-F238E27FC236}">
                <a16:creationId xmlns:a16="http://schemas.microsoft.com/office/drawing/2014/main" id="{89D0C21D-D50B-4348-B9A6-45D66CD90EC1}"/>
              </a:ext>
            </a:extLst>
          </p:cNvPr>
          <p:cNvSpPr/>
          <p:nvPr/>
        </p:nvSpPr>
        <p:spPr>
          <a:xfrm>
            <a:off x="5229225" y="4003675"/>
            <a:ext cx="1128713" cy="346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141" name="TextBox 25">
            <a:extLst>
              <a:ext uri="{FF2B5EF4-FFF2-40B4-BE49-F238E27FC236}">
                <a16:creationId xmlns:a16="http://schemas.microsoft.com/office/drawing/2014/main" id="{A6AB5A95-EEE4-F34D-8C99-0826DB0B7495}"/>
              </a:ext>
            </a:extLst>
          </p:cNvPr>
          <p:cNvSpPr txBox="1">
            <a:spLocks noChangeArrowheads="1"/>
          </p:cNvSpPr>
          <p:nvPr/>
        </p:nvSpPr>
        <p:spPr bwMode="auto">
          <a:xfrm>
            <a:off x="5357813" y="3533775"/>
            <a:ext cx="798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b="1">
                <a:solidFill>
                  <a:srgbClr val="FF0000"/>
                </a:solidFill>
              </a:rPr>
              <a:t>echo</a:t>
            </a:r>
            <a:endParaRPr lang="zh-CN" altLang="en-US" sz="2400" b="1">
              <a:solidFill>
                <a:srgbClr val="FF0000"/>
              </a:solidFill>
            </a:endParaRPr>
          </a:p>
        </p:txBody>
      </p:sp>
      <p:sp>
        <p:nvSpPr>
          <p:cNvPr id="5142" name="TextBox 26">
            <a:extLst>
              <a:ext uri="{FF2B5EF4-FFF2-40B4-BE49-F238E27FC236}">
                <a16:creationId xmlns:a16="http://schemas.microsoft.com/office/drawing/2014/main" id="{4C844F8F-D624-164D-9F59-8D44561BC959}"/>
              </a:ext>
            </a:extLst>
          </p:cNvPr>
          <p:cNvSpPr txBox="1">
            <a:spLocks noChangeArrowheads="1"/>
          </p:cNvSpPr>
          <p:nvPr/>
        </p:nvSpPr>
        <p:spPr bwMode="auto">
          <a:xfrm>
            <a:off x="4008437" y="5986464"/>
            <a:ext cx="1127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b="1" dirty="0">
                <a:latin typeface="微软雅黑" panose="020B0503020204020204" pitchFamily="34" charset="-122"/>
                <a:ea typeface="微软雅黑" panose="020B0503020204020204" pitchFamily="34" charset="-122"/>
              </a:rPr>
              <a:t>Firstly</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2483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4231"/>
                                        </p:tgtEl>
                                        <p:attrNameLst>
                                          <p:attrName>style.visibility</p:attrName>
                                        </p:attrNameLst>
                                      </p:cBhvr>
                                      <p:to>
                                        <p:strVal val="visible"/>
                                      </p:to>
                                    </p:set>
                                    <p:animEffect>
                                      <p:cBhvr>
                                        <p:cTn id="7" dur="500"/>
                                        <p:tgtEl>
                                          <p:spTgt spid="4231"/>
                                        </p:tgtEl>
                                      </p:cBhvr>
                                    </p:animEffect>
                                  </p:childTnLst>
                                </p:cTn>
                              </p:par>
                            </p:childTnLst>
                          </p:cTn>
                        </p:par>
                        <p:par>
                          <p:cTn id="8" fill="hold" nodeType="afterGroup">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4223"/>
                                        </p:tgtEl>
                                        <p:attrNameLst>
                                          <p:attrName>style.visibility</p:attrName>
                                        </p:attrNameLst>
                                      </p:cBhvr>
                                      <p:to>
                                        <p:strVal val="visible"/>
                                      </p:to>
                                    </p:set>
                                    <p:anim calcmode="lin" valueType="num">
                                      <p:cBhvr>
                                        <p:cTn id="11" dur="500"/>
                                        <p:tgtEl>
                                          <p:spTgt spid="4223"/>
                                        </p:tgtEl>
                                        <p:attrNameLst>
                                          <p:attrName>ppt_x</p:attrName>
                                        </p:attrNameLst>
                                      </p:cBhvr>
                                      <p:tavLst>
                                        <p:tav tm="0">
                                          <p:val>
                                            <p:strVal val="#ppt_x+#ppt_w*1.125000"/>
                                          </p:val>
                                        </p:tav>
                                        <p:tav tm="100000">
                                          <p:val>
                                            <p:strVal val="#ppt_x"/>
                                          </p:val>
                                        </p:tav>
                                      </p:tavLst>
                                    </p:anim>
                                    <p:animEffect>
                                      <p:cBhvr>
                                        <p:cTn id="12" dur="500"/>
                                        <p:tgtEl>
                                          <p:spTgt spid="4223"/>
                                        </p:tgtEl>
                                      </p:cBhvr>
                                    </p:animEffect>
                                  </p:childTnLst>
                                </p:cTn>
                              </p:par>
                              <p:par>
                                <p:cTn id="13" presetID="12" presetClass="entr" presetSubtype="2" fill="hold" grpId="0" nodeType="withEffect">
                                  <p:stCondLst>
                                    <p:cond delay="250"/>
                                  </p:stCondLst>
                                  <p:childTnLst>
                                    <p:set>
                                      <p:cBhvr>
                                        <p:cTn id="14" dur="1" fill="hold">
                                          <p:stCondLst>
                                            <p:cond delay="0"/>
                                          </p:stCondLst>
                                        </p:cTn>
                                        <p:tgtEl>
                                          <p:spTgt spid="4222"/>
                                        </p:tgtEl>
                                        <p:attrNameLst>
                                          <p:attrName>style.visibility</p:attrName>
                                        </p:attrNameLst>
                                      </p:cBhvr>
                                      <p:to>
                                        <p:strVal val="visible"/>
                                      </p:to>
                                    </p:set>
                                    <p:anim calcmode="lin" valueType="num">
                                      <p:cBhvr>
                                        <p:cTn id="15" dur="500"/>
                                        <p:tgtEl>
                                          <p:spTgt spid="4222"/>
                                        </p:tgtEl>
                                        <p:attrNameLst>
                                          <p:attrName>ppt_x</p:attrName>
                                        </p:attrNameLst>
                                      </p:cBhvr>
                                      <p:tavLst>
                                        <p:tav tm="0">
                                          <p:val>
                                            <p:strVal val="#ppt_x+#ppt_w*1.125000"/>
                                          </p:val>
                                        </p:tav>
                                        <p:tav tm="100000">
                                          <p:val>
                                            <p:strVal val="#ppt_x"/>
                                          </p:val>
                                        </p:tav>
                                      </p:tavLst>
                                    </p:anim>
                                    <p:animEffect>
                                      <p:cBhvr>
                                        <p:cTn id="16" dur="500"/>
                                        <p:tgtEl>
                                          <p:spTgt spid="4222"/>
                                        </p:tgtEl>
                                      </p:cBhvr>
                                    </p:animEffect>
                                  </p:childTnLst>
                                </p:cTn>
                              </p:par>
                              <p:par>
                                <p:cTn id="17" presetID="12" presetClass="entr" presetSubtype="2" fill="hold" grpId="0" nodeType="withEffect">
                                  <p:stCondLst>
                                    <p:cond delay="500"/>
                                  </p:stCondLst>
                                  <p:childTnLst>
                                    <p:set>
                                      <p:cBhvr>
                                        <p:cTn id="18" dur="1" fill="hold">
                                          <p:stCondLst>
                                            <p:cond delay="0"/>
                                          </p:stCondLst>
                                        </p:cTn>
                                        <p:tgtEl>
                                          <p:spTgt spid="4221"/>
                                        </p:tgtEl>
                                        <p:attrNameLst>
                                          <p:attrName>style.visibility</p:attrName>
                                        </p:attrNameLst>
                                      </p:cBhvr>
                                      <p:to>
                                        <p:strVal val="visible"/>
                                      </p:to>
                                    </p:set>
                                    <p:anim calcmode="lin" valueType="num">
                                      <p:cBhvr>
                                        <p:cTn id="19" dur="500"/>
                                        <p:tgtEl>
                                          <p:spTgt spid="4221"/>
                                        </p:tgtEl>
                                        <p:attrNameLst>
                                          <p:attrName>ppt_x</p:attrName>
                                        </p:attrNameLst>
                                      </p:cBhvr>
                                      <p:tavLst>
                                        <p:tav tm="0">
                                          <p:val>
                                            <p:strVal val="#ppt_x+#ppt_w*1.125000"/>
                                          </p:val>
                                        </p:tav>
                                        <p:tav tm="100000">
                                          <p:val>
                                            <p:strVal val="#ppt_x"/>
                                          </p:val>
                                        </p:tav>
                                      </p:tavLst>
                                    </p:anim>
                                    <p:animEffect>
                                      <p:cBhvr>
                                        <p:cTn id="20" dur="500"/>
                                        <p:tgtEl>
                                          <p:spTgt spid="4221"/>
                                        </p:tgtEl>
                                      </p:cBhvr>
                                    </p:animEffect>
                                  </p:childTnLst>
                                </p:cTn>
                              </p:par>
                            </p:childTnLst>
                          </p:cTn>
                        </p:par>
                        <p:par>
                          <p:cTn id="21" fill="hold" nodeType="afterGroup">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4224"/>
                                        </p:tgtEl>
                                        <p:attrNameLst>
                                          <p:attrName>style.visibility</p:attrName>
                                        </p:attrNameLst>
                                      </p:cBhvr>
                                      <p:to>
                                        <p:strVal val="visible"/>
                                      </p:to>
                                    </p:set>
                                    <p:animEffect>
                                      <p:cBhvr>
                                        <p:cTn id="24" dur="500"/>
                                        <p:tgtEl>
                                          <p:spTgt spid="4224"/>
                                        </p:tgtEl>
                                      </p:cBhvr>
                                    </p:animEffect>
                                    <p:anim calcmode="lin" valueType="num">
                                      <p:cBhvr>
                                        <p:cTn id="25" dur="500" fill="hold"/>
                                        <p:tgtEl>
                                          <p:spTgt spid="4224"/>
                                        </p:tgtEl>
                                        <p:attrNameLst>
                                          <p:attrName>ppt_x</p:attrName>
                                        </p:attrNameLst>
                                      </p:cBhvr>
                                      <p:tavLst>
                                        <p:tav tm="0">
                                          <p:val>
                                            <p:strVal val="#ppt_x"/>
                                          </p:val>
                                        </p:tav>
                                        <p:tav tm="100000">
                                          <p:val>
                                            <p:strVal val="#ppt_x"/>
                                          </p:val>
                                        </p:tav>
                                      </p:tavLst>
                                    </p:anim>
                                    <p:anim calcmode="lin" valueType="num">
                                      <p:cBhvr>
                                        <p:cTn id="26" dur="500" fill="hold"/>
                                        <p:tgtEl>
                                          <p:spTgt spid="4224"/>
                                        </p:tgtEl>
                                        <p:attrNameLst>
                                          <p:attrName>ppt_y</p:attrName>
                                        </p:attrNameLst>
                                      </p:cBhvr>
                                      <p:tavLst>
                                        <p:tav tm="0">
                                          <p:val>
                                            <p:strVal val="#ppt_y+.1"/>
                                          </p:val>
                                        </p:tav>
                                        <p:tav tm="100000">
                                          <p:val>
                                            <p:strVal val="#ppt_y"/>
                                          </p:val>
                                        </p:tav>
                                      </p:tavLst>
                                    </p:anim>
                                  </p:childTnLst>
                                </p:cTn>
                              </p:par>
                            </p:childTnLst>
                          </p:cTn>
                        </p:par>
                        <p:par>
                          <p:cTn id="27" fill="hold" nodeType="afterGroup">
                            <p:stCondLst>
                              <p:cond delay="2000"/>
                            </p:stCondLst>
                            <p:childTnLst>
                              <p:par>
                                <p:cTn id="28" presetID="12" presetClass="entr" presetSubtype="2" fill="hold" grpId="0" nodeType="afterEffect">
                                  <p:stCondLst>
                                    <p:cond delay="0"/>
                                  </p:stCondLst>
                                  <p:childTnLst>
                                    <p:set>
                                      <p:cBhvr>
                                        <p:cTn id="29" dur="1" fill="hold">
                                          <p:stCondLst>
                                            <p:cond delay="0"/>
                                          </p:stCondLst>
                                        </p:cTn>
                                        <p:tgtEl>
                                          <p:spTgt spid="142"/>
                                        </p:tgtEl>
                                        <p:attrNameLst>
                                          <p:attrName>style.visibility</p:attrName>
                                        </p:attrNameLst>
                                      </p:cBhvr>
                                      <p:to>
                                        <p:strVal val="visible"/>
                                      </p:to>
                                    </p:set>
                                    <p:anim calcmode="lin" valueType="num">
                                      <p:cBhvr>
                                        <p:cTn id="30" dur="500"/>
                                        <p:tgtEl>
                                          <p:spTgt spid="142"/>
                                        </p:tgtEl>
                                        <p:attrNameLst>
                                          <p:attrName>ppt_x</p:attrName>
                                        </p:attrNameLst>
                                      </p:cBhvr>
                                      <p:tavLst>
                                        <p:tav tm="0">
                                          <p:val>
                                            <p:strVal val="#ppt_x+#ppt_w*1.125000"/>
                                          </p:val>
                                        </p:tav>
                                        <p:tav tm="100000">
                                          <p:val>
                                            <p:strVal val="#ppt_x"/>
                                          </p:val>
                                        </p:tav>
                                      </p:tavLst>
                                    </p:anim>
                                    <p:animEffect>
                                      <p:cBhvr>
                                        <p:cTn id="31" dur="500"/>
                                        <p:tgtEl>
                                          <p:spTgt spid="142"/>
                                        </p:tgtEl>
                                      </p:cBhvr>
                                    </p:animEffect>
                                  </p:childTnLst>
                                </p:cTn>
                              </p:par>
                              <p:par>
                                <p:cTn id="32" presetID="12" presetClass="entr" presetSubtype="2" fill="hold" grpId="0" nodeType="withEffect">
                                  <p:stCondLst>
                                    <p:cond delay="500"/>
                                  </p:stCondLst>
                                  <p:childTnLst>
                                    <p:set>
                                      <p:cBhvr>
                                        <p:cTn id="33" dur="1" fill="hold">
                                          <p:stCondLst>
                                            <p:cond delay="0"/>
                                          </p:stCondLst>
                                        </p:cTn>
                                        <p:tgtEl>
                                          <p:spTgt spid="144"/>
                                        </p:tgtEl>
                                        <p:attrNameLst>
                                          <p:attrName>style.visibility</p:attrName>
                                        </p:attrNameLst>
                                      </p:cBhvr>
                                      <p:to>
                                        <p:strVal val="visible"/>
                                      </p:to>
                                    </p:set>
                                    <p:anim calcmode="lin" valueType="num">
                                      <p:cBhvr>
                                        <p:cTn id="34" dur="500"/>
                                        <p:tgtEl>
                                          <p:spTgt spid="144"/>
                                        </p:tgtEl>
                                        <p:attrNameLst>
                                          <p:attrName>ppt_x</p:attrName>
                                        </p:attrNameLst>
                                      </p:cBhvr>
                                      <p:tavLst>
                                        <p:tav tm="0">
                                          <p:val>
                                            <p:strVal val="#ppt_x+#ppt_w*1.125000"/>
                                          </p:val>
                                        </p:tav>
                                        <p:tav tm="100000">
                                          <p:val>
                                            <p:strVal val="#ppt_x"/>
                                          </p:val>
                                        </p:tav>
                                      </p:tavLst>
                                    </p:anim>
                                    <p:animEffect>
                                      <p:cBhvr>
                                        <p:cTn id="35"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1" grpId="0" bldLvl="0" animBg="1" autoUpdateAnimBg="0"/>
      <p:bldP spid="4222" grpId="0" bldLvl="0" animBg="1" autoUpdateAnimBg="0"/>
      <p:bldP spid="4223" grpId="0" bldLvl="0" animBg="1" autoUpdateAnimBg="0"/>
      <p:bldP spid="4224" grpId="0" bldLvl="0" autoUpdateAnimBg="0"/>
      <p:bldP spid="4231" grpId="0" bldLvl="0" autoUpdateAnimBg="0"/>
      <p:bldP spid="142" grpId="0" bldLvl="0" animBg="1" autoUpdateAnimBg="0"/>
      <p:bldP spid="144"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1" name="矩形​​ 10">
            <a:extLst>
              <a:ext uri="{FF2B5EF4-FFF2-40B4-BE49-F238E27FC236}">
                <a16:creationId xmlns:a16="http://schemas.microsoft.com/office/drawing/2014/main" id="{7F0F3F87-FBDA-FF4A-B178-CEA85857993A}"/>
              </a:ext>
            </a:extLst>
          </p:cNvPr>
          <p:cNvSpPr>
            <a:spLocks noChangeArrowheads="1"/>
          </p:cNvSpPr>
          <p:nvPr/>
        </p:nvSpPr>
        <p:spPr bwMode="auto">
          <a:xfrm>
            <a:off x="4929188" y="2989263"/>
            <a:ext cx="2755900" cy="522287"/>
          </a:xfrm>
          <a:prstGeom prst="rect">
            <a:avLst/>
          </a:prstGeom>
          <a:gradFill rotWithShape="1">
            <a:gsLst>
              <a:gs pos="0">
                <a:srgbClr val="949494"/>
              </a:gs>
              <a:gs pos="50000">
                <a:srgbClr val="D4D4D4"/>
              </a:gs>
              <a:gs pos="100000">
                <a:srgbClr val="FFFFFF"/>
              </a:gs>
            </a:gsLst>
            <a:path path="rect">
              <a:fillToRect l="100000" t="100000"/>
            </a:path>
          </a:gradFill>
          <a:ln>
            <a:noFill/>
          </a:ln>
          <a:extLst>
            <a:ext uri="{91240B29-F687-4F45-9708-019B960494DF}">
              <a14:hiddenLine xmlns:a14="http://schemas.microsoft.com/office/drawing/2010/main" w="3175">
                <a:solidFill>
                  <a:srgbClr val="395E8A"/>
                </a:solidFill>
                <a:bevel/>
                <a:headEnd/>
                <a:tailEnd/>
              </a14:hiddenLine>
            </a:ext>
          </a:extLst>
        </p:spPr>
        <p:txBody>
          <a:bodyPr lIns="91431" tIns="45716" rIns="91431" bIns="45716"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buFont typeface="Arial" panose="020B0604020202020204" pitchFamily="34" charset="0"/>
              <a:buNone/>
            </a:pPr>
            <a:r>
              <a:rPr lang="en-US" altLang="zh-CN" sz="2400" b="1">
                <a:latin typeface="微软雅黑" panose="020B0503020204020204" pitchFamily="34" charset="-122"/>
                <a:ea typeface="微软雅黑" panose="020B0503020204020204" pitchFamily="34" charset="-122"/>
                <a:sym typeface="宋体" panose="02010600030101010101" pitchFamily="2" charset="-122"/>
              </a:rPr>
              <a:t>Good or bad</a:t>
            </a:r>
            <a:endParaRPr lang="zh-CN" altLang="zh-CN" sz="240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4222" name="矩形​​ 11">
            <a:extLst>
              <a:ext uri="{FF2B5EF4-FFF2-40B4-BE49-F238E27FC236}">
                <a16:creationId xmlns:a16="http://schemas.microsoft.com/office/drawing/2014/main" id="{C3C13D03-8157-F846-B8F4-38D6F65126A5}"/>
              </a:ext>
            </a:extLst>
          </p:cNvPr>
          <p:cNvSpPr>
            <a:spLocks noChangeArrowheads="1"/>
          </p:cNvSpPr>
          <p:nvPr/>
        </p:nvSpPr>
        <p:spPr bwMode="auto">
          <a:xfrm>
            <a:off x="4540250" y="3579813"/>
            <a:ext cx="3275013" cy="522287"/>
          </a:xfrm>
          <a:prstGeom prst="rect">
            <a:avLst/>
          </a:prstGeom>
          <a:gradFill rotWithShape="1">
            <a:gsLst>
              <a:gs pos="0">
                <a:srgbClr val="949494"/>
              </a:gs>
              <a:gs pos="50000">
                <a:srgbClr val="D4D4D4"/>
              </a:gs>
              <a:gs pos="100000">
                <a:srgbClr val="FFFFFF"/>
              </a:gs>
            </a:gsLst>
            <a:path path="rect">
              <a:fillToRect l="100000" t="100000"/>
            </a:path>
          </a:gradFill>
          <a:ln>
            <a:noFill/>
          </a:ln>
          <a:extLst>
            <a:ext uri="{91240B29-F687-4F45-9708-019B960494DF}">
              <a14:hiddenLine xmlns:a14="http://schemas.microsoft.com/office/drawing/2010/main" w="3175">
                <a:solidFill>
                  <a:srgbClr val="395E8A"/>
                </a:solidFill>
                <a:bevel/>
                <a:headEnd/>
                <a:tailEnd/>
              </a14:hiddenLine>
            </a:ext>
          </a:extLst>
        </p:spPr>
        <p:txBody>
          <a:bodyPr lIns="91431" tIns="45716" rIns="91431" bIns="45716"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buFont typeface="Arial" panose="020B0604020202020204" pitchFamily="34" charset="0"/>
              <a:buNone/>
            </a:pPr>
            <a:r>
              <a:rPr lang="en-US" altLang="zh-CN" sz="2400" b="1">
                <a:latin typeface="微软雅黑" panose="020B0503020204020204" pitchFamily="34" charset="-122"/>
                <a:ea typeface="微软雅黑" panose="020B0503020204020204" pitchFamily="34" charset="-122"/>
                <a:sym typeface="宋体" panose="02010600030101010101" pitchFamily="2" charset="-122"/>
              </a:rPr>
              <a:t>Useful or useless</a:t>
            </a:r>
            <a:endParaRPr lang="zh-CN" altLang="zh-CN" sz="240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4223" name="矩形​​ 12">
            <a:extLst>
              <a:ext uri="{FF2B5EF4-FFF2-40B4-BE49-F238E27FC236}">
                <a16:creationId xmlns:a16="http://schemas.microsoft.com/office/drawing/2014/main" id="{79C48BBC-6AD3-8549-AD2A-A7FA63A3E835}"/>
              </a:ext>
            </a:extLst>
          </p:cNvPr>
          <p:cNvSpPr>
            <a:spLocks noChangeArrowheads="1"/>
          </p:cNvSpPr>
          <p:nvPr/>
        </p:nvSpPr>
        <p:spPr bwMode="auto">
          <a:xfrm>
            <a:off x="3916363" y="4257675"/>
            <a:ext cx="4849812" cy="520700"/>
          </a:xfrm>
          <a:prstGeom prst="rect">
            <a:avLst/>
          </a:prstGeom>
          <a:gradFill rotWithShape="1">
            <a:gsLst>
              <a:gs pos="0">
                <a:srgbClr val="949494"/>
              </a:gs>
              <a:gs pos="50000">
                <a:srgbClr val="D4D4D4"/>
              </a:gs>
              <a:gs pos="100000">
                <a:srgbClr val="FFFFFF"/>
              </a:gs>
            </a:gsLst>
            <a:path path="rect">
              <a:fillToRect l="100000" t="100000"/>
            </a:path>
          </a:gradFill>
          <a:ln>
            <a:noFill/>
          </a:ln>
          <a:extLst>
            <a:ext uri="{91240B29-F687-4F45-9708-019B960494DF}">
              <a14:hiddenLine xmlns:a14="http://schemas.microsoft.com/office/drawing/2010/main" w="3175">
                <a:solidFill>
                  <a:srgbClr val="395E8A"/>
                </a:solidFill>
                <a:bevel/>
                <a:headEnd/>
                <a:tailEnd/>
              </a14:hiddenLine>
            </a:ext>
          </a:extLst>
        </p:spPr>
        <p:txBody>
          <a:bodyPr lIns="91431" tIns="45716" rIns="91431" bIns="45716"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buFont typeface="Arial" panose="020B0604020202020204" pitchFamily="34" charset="0"/>
              <a:buNone/>
            </a:pPr>
            <a:r>
              <a:rPr lang="en-US" altLang="zh-CN" sz="2400" b="1">
                <a:latin typeface="微软雅黑" panose="020B0503020204020204" pitchFamily="34" charset="-122"/>
                <a:ea typeface="微软雅黑" panose="020B0503020204020204" pitchFamily="34" charset="-122"/>
                <a:sym typeface="宋体" panose="02010600030101010101" pitchFamily="2" charset="-122"/>
              </a:rPr>
              <a:t>Certified or uncertified</a:t>
            </a:r>
          </a:p>
        </p:txBody>
      </p:sp>
      <p:sp>
        <p:nvSpPr>
          <p:cNvPr id="4224" name="TextBox 132">
            <a:extLst>
              <a:ext uri="{FF2B5EF4-FFF2-40B4-BE49-F238E27FC236}">
                <a16:creationId xmlns:a16="http://schemas.microsoft.com/office/drawing/2014/main" id="{270FA5CC-2636-7540-A05C-FE9A0728A313}"/>
              </a:ext>
            </a:extLst>
          </p:cNvPr>
          <p:cNvSpPr>
            <a:spLocks noChangeArrowheads="1"/>
          </p:cNvSpPr>
          <p:nvPr/>
        </p:nvSpPr>
        <p:spPr bwMode="auto">
          <a:xfrm>
            <a:off x="47625" y="1951038"/>
            <a:ext cx="79597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Arial" panose="020B0604020202020204" pitchFamily="34" charset="0"/>
              <a:buNone/>
            </a:pPr>
            <a:r>
              <a:rPr lang="en-US" altLang="zh-CN" sz="2400" b="1">
                <a:solidFill>
                  <a:srgbClr val="FF0000"/>
                </a:solidFill>
                <a:latin typeface="黑体" panose="02010609060101010101" pitchFamily="49" charset="-122"/>
                <a:ea typeface="黑体" panose="02010609060101010101" pitchFamily="49" charset="-122"/>
                <a:sym typeface="微软雅黑" panose="020B0503020204020204" pitchFamily="34" charset="-122"/>
              </a:rPr>
              <a:t>For research that </a:t>
            </a:r>
          </a:p>
          <a:p>
            <a:pPr eaLnBrk="1" hangingPunct="1">
              <a:buFont typeface="Arial" panose="020B0604020202020204" pitchFamily="34" charset="0"/>
              <a:buNone/>
            </a:pPr>
            <a:r>
              <a:rPr lang="en-US" altLang="zh-CN" sz="2400" b="1">
                <a:solidFill>
                  <a:srgbClr val="FF0000"/>
                </a:solidFill>
                <a:latin typeface="黑体" panose="02010609060101010101" pitchFamily="49" charset="-122"/>
                <a:ea typeface="黑体" panose="02010609060101010101" pitchFamily="49" charset="-122"/>
                <a:sym typeface="微软雅黑" panose="020B0503020204020204" pitchFamily="34" charset="-122"/>
              </a:rPr>
              <a:t>involves reading a huge number of academic papers:</a:t>
            </a:r>
            <a:endParaRPr lang="zh-CN" altLang="en-US" sz="2400" b="1">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4231" name="标题 24">
            <a:extLst>
              <a:ext uri="{FF2B5EF4-FFF2-40B4-BE49-F238E27FC236}">
                <a16:creationId xmlns:a16="http://schemas.microsoft.com/office/drawing/2014/main" id="{E5416FE8-FCC6-1344-A5BE-4425FBFFC234}"/>
              </a:ext>
            </a:extLst>
          </p:cNvPr>
          <p:cNvSpPr>
            <a:spLocks noChangeArrowheads="1"/>
          </p:cNvSpPr>
          <p:nvPr/>
        </p:nvSpPr>
        <p:spPr bwMode="auto">
          <a:xfrm>
            <a:off x="995363" y="1570038"/>
            <a:ext cx="671512" cy="719137"/>
          </a:xfrm>
          <a:prstGeom prst="rect">
            <a:avLst/>
          </a:prstGeom>
          <a:noFill/>
          <a:ln>
            <a:noFill/>
          </a:ln>
        </p:spPr>
        <p:txBody>
          <a:bodyPr lIns="91431" tIns="45716" rIns="91431" bIns="45716"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buFont typeface="Arial" panose="020B0604020202020204" pitchFamily="34" charset="0"/>
              <a:buNone/>
              <a:defRPr/>
            </a:pPr>
            <a:endParaRPr lang="zh-CN" altLang="en-US" sz="795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2" name="矩形​​ 12">
            <a:extLst>
              <a:ext uri="{FF2B5EF4-FFF2-40B4-BE49-F238E27FC236}">
                <a16:creationId xmlns:a16="http://schemas.microsoft.com/office/drawing/2014/main" id="{68723E43-DDAA-3545-AC8E-41E5548B74D1}"/>
              </a:ext>
            </a:extLst>
          </p:cNvPr>
          <p:cNvSpPr>
            <a:spLocks noChangeArrowheads="1"/>
          </p:cNvSpPr>
          <p:nvPr/>
        </p:nvSpPr>
        <p:spPr bwMode="auto">
          <a:xfrm>
            <a:off x="4749800" y="4932363"/>
            <a:ext cx="3275013" cy="520700"/>
          </a:xfrm>
          <a:prstGeom prst="rect">
            <a:avLst/>
          </a:prstGeom>
          <a:gradFill rotWithShape="1">
            <a:gsLst>
              <a:gs pos="0">
                <a:srgbClr val="949494"/>
              </a:gs>
              <a:gs pos="50000">
                <a:srgbClr val="D4D4D4"/>
              </a:gs>
              <a:gs pos="100000">
                <a:srgbClr val="FFFFFF"/>
              </a:gs>
            </a:gsLst>
            <a:path path="rect">
              <a:fillToRect l="100000" t="100000"/>
            </a:path>
          </a:gradFill>
          <a:ln>
            <a:noFill/>
          </a:ln>
          <a:extLst>
            <a:ext uri="{91240B29-F687-4F45-9708-019B960494DF}">
              <a14:hiddenLine xmlns:a14="http://schemas.microsoft.com/office/drawing/2010/main" w="3175">
                <a:solidFill>
                  <a:srgbClr val="395E8A"/>
                </a:solidFill>
                <a:bevel/>
                <a:headEnd/>
                <a:tailEnd/>
              </a14:hiddenLine>
            </a:ext>
          </a:extLst>
        </p:spPr>
        <p:txBody>
          <a:bodyPr lIns="91431" tIns="45716" rIns="91431" bIns="45716"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buFont typeface="Arial" panose="020B0604020202020204" pitchFamily="34" charset="0"/>
              <a:buNone/>
            </a:pPr>
            <a:r>
              <a:rPr lang="en-US" altLang="zh-CN" sz="2400" b="1">
                <a:latin typeface="微软雅黑" panose="020B0503020204020204" pitchFamily="34" charset="-122"/>
                <a:ea typeface="微软雅黑" panose="020B0503020204020204" pitchFamily="34" charset="-122"/>
                <a:sym typeface="宋体" panose="02010600030101010101" pitchFamily="2" charset="-122"/>
              </a:rPr>
              <a:t>New or outdate</a:t>
            </a:r>
          </a:p>
        </p:txBody>
      </p:sp>
      <p:sp>
        <p:nvSpPr>
          <p:cNvPr id="6158" name="矩形 15">
            <a:extLst>
              <a:ext uri="{FF2B5EF4-FFF2-40B4-BE49-F238E27FC236}">
                <a16:creationId xmlns:a16="http://schemas.microsoft.com/office/drawing/2014/main" id="{5C171150-B685-8042-9AC1-CC457A2940A4}"/>
              </a:ext>
            </a:extLst>
          </p:cNvPr>
          <p:cNvSpPr>
            <a:spLocks noChangeArrowheads="1"/>
          </p:cNvSpPr>
          <p:nvPr/>
        </p:nvSpPr>
        <p:spPr bwMode="auto">
          <a:xfrm>
            <a:off x="1530350" y="1009650"/>
            <a:ext cx="68516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buFont typeface="Arial" panose="020B0604020202020204" pitchFamily="34" charset="0"/>
              <a:buNone/>
            </a:pPr>
            <a:r>
              <a:rPr lang="en-US" altLang="zh-CN" sz="2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Predicting </a:t>
            </a:r>
            <a:r>
              <a:rPr lang="en-US" altLang="zh-CN" sz="2400" b="1">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Theme</a:t>
            </a:r>
            <a:r>
              <a:rPr lang="en-US" altLang="zh-CN" sz="2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and Identifying </a:t>
            </a:r>
            <a:r>
              <a:rPr lang="en-US" altLang="zh-CN" sz="2400" b="1">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Patterns</a:t>
            </a:r>
            <a:r>
              <a:rPr lang="en-US" altLang="zh-CN" sz="24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and </a:t>
            </a:r>
            <a:r>
              <a:rPr lang="en-US" altLang="zh-CN" sz="2400" b="1">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Structures</a:t>
            </a:r>
            <a:endParaRPr lang="zh-CN" altLang="en-US" sz="2400" b="1">
              <a:solidFill>
                <a:srgbClr val="FF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9" name="矩形 16">
            <a:extLst>
              <a:ext uri="{FF2B5EF4-FFF2-40B4-BE49-F238E27FC236}">
                <a16:creationId xmlns:a16="http://schemas.microsoft.com/office/drawing/2014/main" id="{E2F8940F-4E61-C44B-A7E3-BFD99F42620F}"/>
              </a:ext>
            </a:extLst>
          </p:cNvPr>
          <p:cNvSpPr>
            <a:spLocks noChangeArrowheads="1"/>
          </p:cNvSpPr>
          <p:nvPr/>
        </p:nvSpPr>
        <p:spPr bwMode="auto">
          <a:xfrm>
            <a:off x="3443288" y="6254750"/>
            <a:ext cx="1581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b="1">
                <a:latin typeface="微软雅黑" panose="020B0503020204020204" pitchFamily="34" charset="-122"/>
                <a:ea typeface="微软雅黑" panose="020B0503020204020204" pitchFamily="34" charset="-122"/>
              </a:rPr>
              <a:t>Secondly</a:t>
            </a:r>
            <a:endParaRPr lang="zh-CN" altLang="en-US" sz="2400" b="1">
              <a:latin typeface="微软雅黑" panose="020B0503020204020204" pitchFamily="34" charset="-122"/>
              <a:ea typeface="微软雅黑" panose="020B0503020204020204" pitchFamily="34" charset="-122"/>
            </a:endParaRPr>
          </a:p>
        </p:txBody>
      </p:sp>
      <p:sp>
        <p:nvSpPr>
          <p:cNvPr id="19" name="TextBox 18">
            <a:extLst>
              <a:ext uri="{FF2B5EF4-FFF2-40B4-BE49-F238E27FC236}">
                <a16:creationId xmlns:a16="http://schemas.microsoft.com/office/drawing/2014/main" id="{E857F29E-1D77-F94F-8300-EBA73DEA4D50}"/>
              </a:ext>
            </a:extLst>
          </p:cNvPr>
          <p:cNvSpPr txBox="1"/>
          <p:nvPr/>
        </p:nvSpPr>
        <p:spPr>
          <a:xfrm>
            <a:off x="160338" y="2827338"/>
            <a:ext cx="3425825" cy="460375"/>
          </a:xfrm>
          <a:prstGeom prst="rect">
            <a:avLst/>
          </a:prstGeom>
          <a:noFill/>
        </p:spPr>
        <p:txBody>
          <a:bodyPr wrap="none">
            <a:spAutoFit/>
          </a:bodyPr>
          <a:lstStyle/>
          <a:p>
            <a:pPr>
              <a:defRPr/>
            </a:pPr>
            <a:r>
              <a:rPr lang="en-US" altLang="zh-CN" sz="2400" dirty="0">
                <a:solidFill>
                  <a:schemeClr val="accent6"/>
                </a:solidFill>
              </a:rPr>
              <a:t>We will face the problems</a:t>
            </a:r>
            <a:endParaRPr lang="zh-CN" altLang="en-US" sz="2400" dirty="0">
              <a:solidFill>
                <a:schemeClr val="accent6"/>
              </a:solidFill>
            </a:endParaRPr>
          </a:p>
        </p:txBody>
      </p:sp>
      <p:sp>
        <p:nvSpPr>
          <p:cNvPr id="6161" name="TextBox 20">
            <a:extLst>
              <a:ext uri="{FF2B5EF4-FFF2-40B4-BE49-F238E27FC236}">
                <a16:creationId xmlns:a16="http://schemas.microsoft.com/office/drawing/2014/main" id="{FBEA8624-3210-D34E-851D-1F19C5A15A7F}"/>
              </a:ext>
            </a:extLst>
          </p:cNvPr>
          <p:cNvSpPr txBox="1">
            <a:spLocks noChangeArrowheads="1"/>
          </p:cNvSpPr>
          <p:nvPr/>
        </p:nvSpPr>
        <p:spPr bwMode="auto">
          <a:xfrm>
            <a:off x="192088" y="5197475"/>
            <a:ext cx="4237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t>So we should optimise our reading strategy</a:t>
            </a:r>
            <a:endParaRPr lang="zh-CN" altLang="en-US"/>
          </a:p>
        </p:txBody>
      </p:sp>
    </p:spTree>
    <p:extLst>
      <p:ext uri="{BB962C8B-B14F-4D97-AF65-F5344CB8AC3E}">
        <p14:creationId xmlns:p14="http://schemas.microsoft.com/office/powerpoint/2010/main" val="1083463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4231"/>
                                        </p:tgtEl>
                                        <p:attrNameLst>
                                          <p:attrName>style.visibility</p:attrName>
                                        </p:attrNameLst>
                                      </p:cBhvr>
                                      <p:to>
                                        <p:strVal val="visible"/>
                                      </p:to>
                                    </p:set>
                                    <p:animEffect>
                                      <p:cBhvr>
                                        <p:cTn id="7" dur="500"/>
                                        <p:tgtEl>
                                          <p:spTgt spid="4231"/>
                                        </p:tgtEl>
                                      </p:cBhvr>
                                    </p:animEffect>
                                  </p:childTnLst>
                                </p:cTn>
                              </p:par>
                            </p:childTnLst>
                          </p:cTn>
                        </p:par>
                        <p:par>
                          <p:cTn id="8" fill="hold" nodeType="afterGroup">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4223"/>
                                        </p:tgtEl>
                                        <p:attrNameLst>
                                          <p:attrName>style.visibility</p:attrName>
                                        </p:attrNameLst>
                                      </p:cBhvr>
                                      <p:to>
                                        <p:strVal val="visible"/>
                                      </p:to>
                                    </p:set>
                                    <p:anim calcmode="lin" valueType="num">
                                      <p:cBhvr>
                                        <p:cTn id="11" dur="500"/>
                                        <p:tgtEl>
                                          <p:spTgt spid="4223"/>
                                        </p:tgtEl>
                                        <p:attrNameLst>
                                          <p:attrName>ppt_x</p:attrName>
                                        </p:attrNameLst>
                                      </p:cBhvr>
                                      <p:tavLst>
                                        <p:tav tm="0">
                                          <p:val>
                                            <p:strVal val="#ppt_x+#ppt_w*1.125000"/>
                                          </p:val>
                                        </p:tav>
                                        <p:tav tm="100000">
                                          <p:val>
                                            <p:strVal val="#ppt_x"/>
                                          </p:val>
                                        </p:tav>
                                      </p:tavLst>
                                    </p:anim>
                                    <p:animEffect>
                                      <p:cBhvr>
                                        <p:cTn id="12" dur="500"/>
                                        <p:tgtEl>
                                          <p:spTgt spid="4223"/>
                                        </p:tgtEl>
                                      </p:cBhvr>
                                    </p:animEffect>
                                  </p:childTnLst>
                                </p:cTn>
                              </p:par>
                              <p:par>
                                <p:cTn id="13" presetID="12" presetClass="entr" presetSubtype="2" fill="hold" grpId="0" nodeType="withEffect">
                                  <p:stCondLst>
                                    <p:cond delay="250"/>
                                  </p:stCondLst>
                                  <p:childTnLst>
                                    <p:set>
                                      <p:cBhvr>
                                        <p:cTn id="14" dur="1" fill="hold">
                                          <p:stCondLst>
                                            <p:cond delay="0"/>
                                          </p:stCondLst>
                                        </p:cTn>
                                        <p:tgtEl>
                                          <p:spTgt spid="4222"/>
                                        </p:tgtEl>
                                        <p:attrNameLst>
                                          <p:attrName>style.visibility</p:attrName>
                                        </p:attrNameLst>
                                      </p:cBhvr>
                                      <p:to>
                                        <p:strVal val="visible"/>
                                      </p:to>
                                    </p:set>
                                    <p:anim calcmode="lin" valueType="num">
                                      <p:cBhvr>
                                        <p:cTn id="15" dur="500"/>
                                        <p:tgtEl>
                                          <p:spTgt spid="4222"/>
                                        </p:tgtEl>
                                        <p:attrNameLst>
                                          <p:attrName>ppt_x</p:attrName>
                                        </p:attrNameLst>
                                      </p:cBhvr>
                                      <p:tavLst>
                                        <p:tav tm="0">
                                          <p:val>
                                            <p:strVal val="#ppt_x+#ppt_w*1.125000"/>
                                          </p:val>
                                        </p:tav>
                                        <p:tav tm="100000">
                                          <p:val>
                                            <p:strVal val="#ppt_x"/>
                                          </p:val>
                                        </p:tav>
                                      </p:tavLst>
                                    </p:anim>
                                    <p:animEffect>
                                      <p:cBhvr>
                                        <p:cTn id="16" dur="500"/>
                                        <p:tgtEl>
                                          <p:spTgt spid="4222"/>
                                        </p:tgtEl>
                                      </p:cBhvr>
                                    </p:animEffect>
                                  </p:childTnLst>
                                </p:cTn>
                              </p:par>
                              <p:par>
                                <p:cTn id="17" presetID="12" presetClass="entr" presetSubtype="2" fill="hold" grpId="0" nodeType="withEffect">
                                  <p:stCondLst>
                                    <p:cond delay="500"/>
                                  </p:stCondLst>
                                  <p:childTnLst>
                                    <p:set>
                                      <p:cBhvr>
                                        <p:cTn id="18" dur="1" fill="hold">
                                          <p:stCondLst>
                                            <p:cond delay="0"/>
                                          </p:stCondLst>
                                        </p:cTn>
                                        <p:tgtEl>
                                          <p:spTgt spid="4221"/>
                                        </p:tgtEl>
                                        <p:attrNameLst>
                                          <p:attrName>style.visibility</p:attrName>
                                        </p:attrNameLst>
                                      </p:cBhvr>
                                      <p:to>
                                        <p:strVal val="visible"/>
                                      </p:to>
                                    </p:set>
                                    <p:anim calcmode="lin" valueType="num">
                                      <p:cBhvr>
                                        <p:cTn id="19" dur="500"/>
                                        <p:tgtEl>
                                          <p:spTgt spid="4221"/>
                                        </p:tgtEl>
                                        <p:attrNameLst>
                                          <p:attrName>ppt_x</p:attrName>
                                        </p:attrNameLst>
                                      </p:cBhvr>
                                      <p:tavLst>
                                        <p:tav tm="0">
                                          <p:val>
                                            <p:strVal val="#ppt_x+#ppt_w*1.125000"/>
                                          </p:val>
                                        </p:tav>
                                        <p:tav tm="100000">
                                          <p:val>
                                            <p:strVal val="#ppt_x"/>
                                          </p:val>
                                        </p:tav>
                                      </p:tavLst>
                                    </p:anim>
                                    <p:animEffect>
                                      <p:cBhvr>
                                        <p:cTn id="20" dur="500"/>
                                        <p:tgtEl>
                                          <p:spTgt spid="4221"/>
                                        </p:tgtEl>
                                      </p:cBhvr>
                                    </p:animEffect>
                                  </p:childTnLst>
                                </p:cTn>
                              </p:par>
                            </p:childTnLst>
                          </p:cTn>
                        </p:par>
                        <p:par>
                          <p:cTn id="21" fill="hold" nodeType="afterGroup">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4224"/>
                                        </p:tgtEl>
                                        <p:attrNameLst>
                                          <p:attrName>style.visibility</p:attrName>
                                        </p:attrNameLst>
                                      </p:cBhvr>
                                      <p:to>
                                        <p:strVal val="visible"/>
                                      </p:to>
                                    </p:set>
                                    <p:animEffect>
                                      <p:cBhvr>
                                        <p:cTn id="24" dur="500"/>
                                        <p:tgtEl>
                                          <p:spTgt spid="4224"/>
                                        </p:tgtEl>
                                      </p:cBhvr>
                                    </p:animEffect>
                                    <p:anim calcmode="lin" valueType="num">
                                      <p:cBhvr>
                                        <p:cTn id="25" dur="500" fill="hold"/>
                                        <p:tgtEl>
                                          <p:spTgt spid="4224"/>
                                        </p:tgtEl>
                                        <p:attrNameLst>
                                          <p:attrName>ppt_x</p:attrName>
                                        </p:attrNameLst>
                                      </p:cBhvr>
                                      <p:tavLst>
                                        <p:tav tm="0">
                                          <p:val>
                                            <p:strVal val="#ppt_x"/>
                                          </p:val>
                                        </p:tav>
                                        <p:tav tm="100000">
                                          <p:val>
                                            <p:strVal val="#ppt_x"/>
                                          </p:val>
                                        </p:tav>
                                      </p:tavLst>
                                    </p:anim>
                                    <p:anim calcmode="lin" valueType="num">
                                      <p:cBhvr>
                                        <p:cTn id="26" dur="500" fill="hold"/>
                                        <p:tgtEl>
                                          <p:spTgt spid="4224"/>
                                        </p:tgtEl>
                                        <p:attrNameLst>
                                          <p:attrName>ppt_y</p:attrName>
                                        </p:attrNameLst>
                                      </p:cBhvr>
                                      <p:tavLst>
                                        <p:tav tm="0">
                                          <p:val>
                                            <p:strVal val="#ppt_y+.1"/>
                                          </p:val>
                                        </p:tav>
                                        <p:tav tm="100000">
                                          <p:val>
                                            <p:strVal val="#ppt_y"/>
                                          </p:val>
                                        </p:tav>
                                      </p:tavLst>
                                    </p:anim>
                                  </p:childTnLst>
                                </p:cTn>
                              </p:par>
                            </p:childTnLst>
                          </p:cTn>
                        </p:par>
                        <p:par>
                          <p:cTn id="27" fill="hold" nodeType="afterGroup">
                            <p:stCondLst>
                              <p:cond delay="2000"/>
                            </p:stCondLst>
                            <p:childTnLst>
                              <p:par>
                                <p:cTn id="28" presetID="12" presetClass="entr" presetSubtype="2" fill="hold" grpId="0" nodeType="afterEffect">
                                  <p:stCondLst>
                                    <p:cond delay="0"/>
                                  </p:stCondLst>
                                  <p:childTnLst>
                                    <p:set>
                                      <p:cBhvr>
                                        <p:cTn id="29" dur="1" fill="hold">
                                          <p:stCondLst>
                                            <p:cond delay="0"/>
                                          </p:stCondLst>
                                        </p:cTn>
                                        <p:tgtEl>
                                          <p:spTgt spid="142"/>
                                        </p:tgtEl>
                                        <p:attrNameLst>
                                          <p:attrName>style.visibility</p:attrName>
                                        </p:attrNameLst>
                                      </p:cBhvr>
                                      <p:to>
                                        <p:strVal val="visible"/>
                                      </p:to>
                                    </p:set>
                                    <p:anim calcmode="lin" valueType="num">
                                      <p:cBhvr>
                                        <p:cTn id="30" dur="500"/>
                                        <p:tgtEl>
                                          <p:spTgt spid="142"/>
                                        </p:tgtEl>
                                        <p:attrNameLst>
                                          <p:attrName>ppt_x</p:attrName>
                                        </p:attrNameLst>
                                      </p:cBhvr>
                                      <p:tavLst>
                                        <p:tav tm="0">
                                          <p:val>
                                            <p:strVal val="#ppt_x+#ppt_w*1.125000"/>
                                          </p:val>
                                        </p:tav>
                                        <p:tav tm="100000">
                                          <p:val>
                                            <p:strVal val="#ppt_x"/>
                                          </p:val>
                                        </p:tav>
                                      </p:tavLst>
                                    </p:anim>
                                    <p:animEffect>
                                      <p:cBhvr>
                                        <p:cTn id="31"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1" grpId="0" bldLvl="0" animBg="1" autoUpdateAnimBg="0"/>
      <p:bldP spid="4222" grpId="0" bldLvl="0" animBg="1" autoUpdateAnimBg="0"/>
      <p:bldP spid="4223" grpId="0" bldLvl="0" animBg="1" autoUpdateAnimBg="0"/>
      <p:bldP spid="4224" grpId="0" bldLvl="0" autoUpdateAnimBg="0"/>
      <p:bldP spid="4231" grpId="0" bldLvl="0" autoUpdateAnimBg="0"/>
      <p:bldP spid="142"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1" name="矩形​​ 10">
            <a:extLst>
              <a:ext uri="{FF2B5EF4-FFF2-40B4-BE49-F238E27FC236}">
                <a16:creationId xmlns:a16="http://schemas.microsoft.com/office/drawing/2014/main" id="{F1562BD6-C69B-3148-BAB9-6ED3CD2D4224}"/>
              </a:ext>
            </a:extLst>
          </p:cNvPr>
          <p:cNvSpPr>
            <a:spLocks noChangeArrowheads="1"/>
          </p:cNvSpPr>
          <p:nvPr/>
        </p:nvSpPr>
        <p:spPr bwMode="auto">
          <a:xfrm>
            <a:off x="1536700" y="1784350"/>
            <a:ext cx="2755900" cy="522288"/>
          </a:xfrm>
          <a:prstGeom prst="rect">
            <a:avLst/>
          </a:prstGeom>
          <a:gradFill rotWithShape="1">
            <a:gsLst>
              <a:gs pos="0">
                <a:srgbClr val="949494"/>
              </a:gs>
              <a:gs pos="50000">
                <a:srgbClr val="D4D4D4"/>
              </a:gs>
              <a:gs pos="100000">
                <a:srgbClr val="FFFFFF"/>
              </a:gs>
            </a:gsLst>
            <a:path path="rect">
              <a:fillToRect l="100000" t="100000"/>
            </a:path>
          </a:gradFill>
          <a:ln>
            <a:noFill/>
          </a:ln>
          <a:extLst>
            <a:ext uri="{91240B29-F687-4F45-9708-019B960494DF}">
              <a14:hiddenLine xmlns:a14="http://schemas.microsoft.com/office/drawing/2010/main" w="3175">
                <a:solidFill>
                  <a:srgbClr val="395E8A"/>
                </a:solidFill>
                <a:bevel/>
                <a:headEnd/>
                <a:tailEnd/>
              </a14:hiddenLine>
            </a:ext>
          </a:extLst>
        </p:spPr>
        <p:txBody>
          <a:bodyPr lIns="91431" tIns="45716" rIns="91431" bIns="45716"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buFont typeface="Arial" panose="020B0604020202020204" pitchFamily="34" charset="0"/>
              <a:buNone/>
            </a:pPr>
            <a:r>
              <a:rPr lang="en-US" altLang="zh-CN" sz="2400" b="1">
                <a:latin typeface="微软雅黑" panose="020B0503020204020204" pitchFamily="34" charset="-122"/>
                <a:ea typeface="微软雅黑" panose="020B0503020204020204" pitchFamily="34" charset="-122"/>
                <a:sym typeface="宋体" panose="02010600030101010101" pitchFamily="2" charset="-122"/>
              </a:rPr>
              <a:t>A quick scan</a:t>
            </a:r>
            <a:endParaRPr lang="zh-CN" altLang="zh-CN" sz="240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4224" name="TextBox 132">
            <a:extLst>
              <a:ext uri="{FF2B5EF4-FFF2-40B4-BE49-F238E27FC236}">
                <a16:creationId xmlns:a16="http://schemas.microsoft.com/office/drawing/2014/main" id="{C2B109CF-88DE-3341-8D11-ADC6C43698D9}"/>
              </a:ext>
            </a:extLst>
          </p:cNvPr>
          <p:cNvSpPr>
            <a:spLocks noChangeArrowheads="1"/>
          </p:cNvSpPr>
          <p:nvPr/>
        </p:nvSpPr>
        <p:spPr bwMode="auto">
          <a:xfrm>
            <a:off x="1985963" y="982663"/>
            <a:ext cx="5781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Arial" panose="020B0604020202020204" pitchFamily="34" charset="0"/>
              <a:buNone/>
            </a:pPr>
            <a:r>
              <a:rPr lang="en-US" altLang="zh-CN" sz="2400" b="1">
                <a:solidFill>
                  <a:srgbClr val="FF0000"/>
                </a:solidFill>
                <a:latin typeface="黑体" panose="02010609060101010101" pitchFamily="49" charset="-122"/>
                <a:ea typeface="黑体" panose="02010609060101010101" pitchFamily="49" charset="-122"/>
                <a:sym typeface="微软雅黑" panose="020B0503020204020204" pitchFamily="34" charset="-122"/>
              </a:rPr>
              <a:t>How can I improve my reading skills?</a:t>
            </a:r>
          </a:p>
        </p:txBody>
      </p:sp>
      <p:sp>
        <p:nvSpPr>
          <p:cNvPr id="4231" name="标题 24">
            <a:extLst>
              <a:ext uri="{FF2B5EF4-FFF2-40B4-BE49-F238E27FC236}">
                <a16:creationId xmlns:a16="http://schemas.microsoft.com/office/drawing/2014/main" id="{EA7D6C97-AB05-2E44-AE17-1748394A0644}"/>
              </a:ext>
            </a:extLst>
          </p:cNvPr>
          <p:cNvSpPr>
            <a:spLocks noChangeArrowheads="1"/>
          </p:cNvSpPr>
          <p:nvPr/>
        </p:nvSpPr>
        <p:spPr bwMode="auto">
          <a:xfrm>
            <a:off x="995363" y="1570038"/>
            <a:ext cx="671512" cy="719137"/>
          </a:xfrm>
          <a:prstGeom prst="rect">
            <a:avLst/>
          </a:prstGeom>
          <a:noFill/>
          <a:ln>
            <a:noFill/>
          </a:ln>
        </p:spPr>
        <p:txBody>
          <a:bodyPr lIns="91431" tIns="45716" rIns="91431" bIns="45716"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buFont typeface="Arial" panose="020B0604020202020204" pitchFamily="34" charset="0"/>
              <a:buNone/>
              <a:defRPr/>
            </a:pPr>
            <a:endParaRPr lang="zh-CN" altLang="en-US" sz="795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79" name="矩形 16">
            <a:extLst>
              <a:ext uri="{FF2B5EF4-FFF2-40B4-BE49-F238E27FC236}">
                <a16:creationId xmlns:a16="http://schemas.microsoft.com/office/drawing/2014/main" id="{3116CAE9-967A-FF47-9ADB-24FB04B3912F}"/>
              </a:ext>
            </a:extLst>
          </p:cNvPr>
          <p:cNvSpPr>
            <a:spLocks noChangeArrowheads="1"/>
          </p:cNvSpPr>
          <p:nvPr/>
        </p:nvSpPr>
        <p:spPr bwMode="auto">
          <a:xfrm>
            <a:off x="3443288" y="6254750"/>
            <a:ext cx="1182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b="1">
                <a:latin typeface="微软雅黑" panose="020B0503020204020204" pitchFamily="34" charset="-122"/>
                <a:ea typeface="微软雅黑" panose="020B0503020204020204" pitchFamily="34" charset="-122"/>
              </a:rPr>
              <a:t>Finally</a:t>
            </a:r>
            <a:endParaRPr lang="zh-CN" altLang="en-US" sz="2400" b="1">
              <a:latin typeface="微软雅黑" panose="020B0503020204020204" pitchFamily="34" charset="-122"/>
              <a:ea typeface="微软雅黑" panose="020B0503020204020204" pitchFamily="34" charset="-122"/>
            </a:endParaRPr>
          </a:p>
        </p:txBody>
      </p:sp>
      <p:sp>
        <p:nvSpPr>
          <p:cNvPr id="7180" name="TextBox 18">
            <a:extLst>
              <a:ext uri="{FF2B5EF4-FFF2-40B4-BE49-F238E27FC236}">
                <a16:creationId xmlns:a16="http://schemas.microsoft.com/office/drawing/2014/main" id="{639F2118-0896-0E48-A04E-A7F99F2BD5DC}"/>
              </a:ext>
            </a:extLst>
          </p:cNvPr>
          <p:cNvSpPr txBox="1">
            <a:spLocks noChangeArrowheads="1"/>
          </p:cNvSpPr>
          <p:nvPr/>
        </p:nvSpPr>
        <p:spPr bwMode="auto">
          <a:xfrm>
            <a:off x="760413" y="2898775"/>
            <a:ext cx="65230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000"/>
              <a:t>A quick scan of the paper’s </a:t>
            </a:r>
            <a:r>
              <a:rPr lang="en-US" altLang="zh-CN" sz="2000">
                <a:solidFill>
                  <a:srgbClr val="FF0000"/>
                </a:solidFill>
              </a:rPr>
              <a:t>title</a:t>
            </a:r>
            <a:r>
              <a:rPr lang="en-US" altLang="zh-CN" sz="2000"/>
              <a:t>,the </a:t>
            </a:r>
            <a:r>
              <a:rPr lang="en-US" altLang="zh-CN" sz="2000">
                <a:solidFill>
                  <a:srgbClr val="FF0000"/>
                </a:solidFill>
              </a:rPr>
              <a:t>abstract</a:t>
            </a:r>
            <a:r>
              <a:rPr lang="en-US" altLang="zh-CN" sz="2000"/>
              <a:t>,the </a:t>
            </a:r>
            <a:r>
              <a:rPr lang="en-US" altLang="zh-CN" sz="2000">
                <a:solidFill>
                  <a:srgbClr val="FF0000"/>
                </a:solidFill>
              </a:rPr>
              <a:t>introduction</a:t>
            </a:r>
          </a:p>
          <a:p>
            <a:r>
              <a:rPr lang="en-US" altLang="zh-CN" sz="2000"/>
              <a:t>and the </a:t>
            </a:r>
            <a:r>
              <a:rPr lang="en-US" altLang="zh-CN" sz="2000">
                <a:solidFill>
                  <a:srgbClr val="FF0000"/>
                </a:solidFill>
              </a:rPr>
              <a:t>conclusion</a:t>
            </a:r>
            <a:endParaRPr lang="zh-CN" altLang="en-US" sz="2000">
              <a:solidFill>
                <a:srgbClr val="FF0000"/>
              </a:solidFill>
            </a:endParaRPr>
          </a:p>
        </p:txBody>
      </p:sp>
      <p:grpSp>
        <p:nvGrpSpPr>
          <p:cNvPr id="127" name="组合 14">
            <a:extLst>
              <a:ext uri="{FF2B5EF4-FFF2-40B4-BE49-F238E27FC236}">
                <a16:creationId xmlns:a16="http://schemas.microsoft.com/office/drawing/2014/main" id="{25C0F47F-9C47-5841-9362-35648AC70380}"/>
              </a:ext>
            </a:extLst>
          </p:cNvPr>
          <p:cNvGrpSpPr>
            <a:grpSpLocks/>
          </p:cNvGrpSpPr>
          <p:nvPr/>
        </p:nvGrpSpPr>
        <p:grpSpPr bwMode="auto">
          <a:xfrm>
            <a:off x="460375" y="1771650"/>
            <a:ext cx="730250" cy="631825"/>
            <a:chOff x="-1050098" y="817349"/>
            <a:chExt cx="730541" cy="756808"/>
          </a:xfrm>
        </p:grpSpPr>
        <p:sp>
          <p:nvSpPr>
            <p:cNvPr id="7183" name="矩形​​ 3">
              <a:extLst>
                <a:ext uri="{FF2B5EF4-FFF2-40B4-BE49-F238E27FC236}">
                  <a16:creationId xmlns:a16="http://schemas.microsoft.com/office/drawing/2014/main" id="{D252B0CC-1B6D-7043-A883-7CA551AD0155}"/>
                </a:ext>
              </a:extLst>
            </p:cNvPr>
            <p:cNvSpPr>
              <a:spLocks noChangeArrowheads="1"/>
            </p:cNvSpPr>
            <p:nvPr/>
          </p:nvSpPr>
          <p:spPr bwMode="auto">
            <a:xfrm>
              <a:off x="-1050098" y="835794"/>
              <a:ext cx="730541" cy="738363"/>
            </a:xfrm>
            <a:custGeom>
              <a:avLst/>
              <a:gdLst>
                <a:gd name="T0" fmla="*/ 0 w 1152128"/>
                <a:gd name="T1" fmla="*/ 0 h 936104"/>
                <a:gd name="T2" fmla="*/ 74880 w 1152128"/>
                <a:gd name="T3" fmla="*/ 0 h 936104"/>
                <a:gd name="T4" fmla="*/ 74880 w 1152128"/>
                <a:gd name="T5" fmla="*/ 190743 h 936104"/>
                <a:gd name="T6" fmla="*/ 46800 w 1152128"/>
                <a:gd name="T7" fmla="*/ 190743 h 936104"/>
                <a:gd name="T8" fmla="*/ 37440 w 1152128"/>
                <a:gd name="T9" fmla="*/ 225423 h 936104"/>
                <a:gd name="T10" fmla="*/ 28080 w 1152128"/>
                <a:gd name="T11" fmla="*/ 190743 h 936104"/>
                <a:gd name="T12" fmla="*/ 0 w 1152128"/>
                <a:gd name="T13" fmla="*/ 190743 h 936104"/>
                <a:gd name="T14" fmla="*/ 0 w 1152128"/>
                <a:gd name="T15" fmla="*/ 0 h 936104"/>
                <a:gd name="T16" fmla="*/ 0 60000 65536"/>
                <a:gd name="T17" fmla="*/ 0 60000 65536"/>
                <a:gd name="T18" fmla="*/ 0 60000 65536"/>
                <a:gd name="T19" fmla="*/ 0 60000 65536"/>
                <a:gd name="T20" fmla="*/ 0 60000 65536"/>
                <a:gd name="T21" fmla="*/ 0 60000 65536"/>
                <a:gd name="T22" fmla="*/ 0 60000 65536"/>
                <a:gd name="T23" fmla="*/ 0 60000 65536"/>
                <a:gd name="T24" fmla="*/ 0 w 1152128"/>
                <a:gd name="T25" fmla="*/ 0 h 936104"/>
                <a:gd name="T26" fmla="*/ 1152128 w 1152128"/>
                <a:gd name="T27" fmla="*/ 936104 h 9361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2128" h="936104">
                  <a:moveTo>
                    <a:pt x="0" y="0"/>
                  </a:moveTo>
                  <a:lnTo>
                    <a:pt x="1152128" y="0"/>
                  </a:lnTo>
                  <a:lnTo>
                    <a:pt x="1152128" y="792088"/>
                  </a:lnTo>
                  <a:lnTo>
                    <a:pt x="720080" y="792088"/>
                  </a:lnTo>
                  <a:lnTo>
                    <a:pt x="576064" y="936104"/>
                  </a:lnTo>
                  <a:lnTo>
                    <a:pt x="432048" y="792088"/>
                  </a:lnTo>
                  <a:lnTo>
                    <a:pt x="0" y="792088"/>
                  </a:lnTo>
                  <a:lnTo>
                    <a:pt x="0" y="0"/>
                  </a:lnTo>
                  <a:close/>
                </a:path>
              </a:pathLst>
            </a:custGeom>
            <a:solidFill>
              <a:srgbClr val="1B2153"/>
            </a:solidFill>
            <a:ln w="3175" cap="flat" cmpd="sng">
              <a:solidFill>
                <a:srgbClr val="BFBFBF"/>
              </a:solidFill>
              <a:bevel/>
              <a:headEnd/>
              <a:tailEnd/>
            </a:ln>
          </p:spPr>
          <p:txBody>
            <a:bodyPr anchor="ctr"/>
            <a:lstStyle/>
            <a:p>
              <a:endParaRPr lang="zh-CN" altLang="en-US"/>
            </a:p>
          </p:txBody>
        </p:sp>
        <p:sp>
          <p:nvSpPr>
            <p:cNvPr id="129" name="TextBox 17">
              <a:extLst>
                <a:ext uri="{FF2B5EF4-FFF2-40B4-BE49-F238E27FC236}">
                  <a16:creationId xmlns:a16="http://schemas.microsoft.com/office/drawing/2014/main" id="{ADC78B95-56D4-8E4C-A5D6-F35AB58B386F}"/>
                </a:ext>
              </a:extLst>
            </p:cNvPr>
            <p:cNvSpPr>
              <a:spLocks noChangeArrowheads="1"/>
            </p:cNvSpPr>
            <p:nvPr/>
          </p:nvSpPr>
          <p:spPr bwMode="auto">
            <a:xfrm>
              <a:off x="-905577" y="817349"/>
              <a:ext cx="409738" cy="692156"/>
            </a:xfrm>
            <a:prstGeom prst="rect">
              <a:avLst/>
            </a:prstGeom>
            <a:noFill/>
            <a:ln>
              <a:noFill/>
            </a:ln>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buFont typeface="Arial" panose="020B0604020202020204" pitchFamily="34" charset="0"/>
                <a:buNone/>
                <a:defRPr/>
              </a:pPr>
              <a:r>
                <a:rPr lang="en-US" altLang="zh-CN" sz="3150" dirty="0">
                  <a:solidFill>
                    <a:srgbClr val="FFFFFF"/>
                  </a:solidFill>
                  <a:latin typeface="Arial Unicode MS" pitchFamily="34" charset="-122"/>
                  <a:ea typeface="Arial Unicode MS" pitchFamily="34" charset="-122"/>
                  <a:sym typeface="Arial Unicode MS" pitchFamily="34" charset="-122"/>
                </a:rPr>
                <a:t>1</a:t>
              </a:r>
              <a:endParaRPr lang="zh-CN" altLang="en-US" sz="3150" dirty="0">
                <a:solidFill>
                  <a:srgbClr val="FFFFFF"/>
                </a:solidFill>
                <a:latin typeface="Arial Unicode MS" pitchFamily="34" charset="-122"/>
                <a:ea typeface="Arial Unicode MS" pitchFamily="34" charset="-122"/>
                <a:sym typeface="Arial Unicode MS" pitchFamily="34" charset="-122"/>
              </a:endParaRPr>
            </a:p>
          </p:txBody>
        </p:sp>
      </p:grpSp>
      <p:sp>
        <p:nvSpPr>
          <p:cNvPr id="7182" name="TextBox 19">
            <a:extLst>
              <a:ext uri="{FF2B5EF4-FFF2-40B4-BE49-F238E27FC236}">
                <a16:creationId xmlns:a16="http://schemas.microsoft.com/office/drawing/2014/main" id="{9E42EE6B-5FE4-174F-B101-8D7238FE89CD}"/>
              </a:ext>
            </a:extLst>
          </p:cNvPr>
          <p:cNvSpPr txBox="1">
            <a:spLocks noChangeArrowheads="1"/>
          </p:cNvSpPr>
          <p:nvPr/>
        </p:nvSpPr>
        <p:spPr bwMode="auto">
          <a:xfrm>
            <a:off x="846138" y="3851275"/>
            <a:ext cx="64246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a:t>While skipping the body,would present a general idea of the paper</a:t>
            </a:r>
            <a:endParaRPr lang="zh-CN" altLang="en-US"/>
          </a:p>
        </p:txBody>
      </p:sp>
    </p:spTree>
    <p:extLst>
      <p:ext uri="{BB962C8B-B14F-4D97-AF65-F5344CB8AC3E}">
        <p14:creationId xmlns:p14="http://schemas.microsoft.com/office/powerpoint/2010/main" val="684045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4231"/>
                                        </p:tgtEl>
                                        <p:attrNameLst>
                                          <p:attrName>style.visibility</p:attrName>
                                        </p:attrNameLst>
                                      </p:cBhvr>
                                      <p:to>
                                        <p:strVal val="visible"/>
                                      </p:to>
                                    </p:set>
                                    <p:animEffect>
                                      <p:cBhvr>
                                        <p:cTn id="7" dur="500"/>
                                        <p:tgtEl>
                                          <p:spTgt spid="4231"/>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4221"/>
                                        </p:tgtEl>
                                        <p:attrNameLst>
                                          <p:attrName>style.visibility</p:attrName>
                                        </p:attrNameLst>
                                      </p:cBhvr>
                                      <p:to>
                                        <p:strVal val="visible"/>
                                      </p:to>
                                    </p:set>
                                    <p:anim calcmode="lin" valueType="num">
                                      <p:cBhvr>
                                        <p:cTn id="10" dur="500"/>
                                        <p:tgtEl>
                                          <p:spTgt spid="4221"/>
                                        </p:tgtEl>
                                        <p:attrNameLst>
                                          <p:attrName>ppt_x</p:attrName>
                                        </p:attrNameLst>
                                      </p:cBhvr>
                                      <p:tavLst>
                                        <p:tav tm="0">
                                          <p:val>
                                            <p:strVal val="#ppt_x+#ppt_w*1.125000"/>
                                          </p:val>
                                        </p:tav>
                                        <p:tav tm="100000">
                                          <p:val>
                                            <p:strVal val="#ppt_x"/>
                                          </p:val>
                                        </p:tav>
                                      </p:tavLst>
                                    </p:anim>
                                    <p:animEffect>
                                      <p:cBhvr>
                                        <p:cTn id="11" dur="500"/>
                                        <p:tgtEl>
                                          <p:spTgt spid="4221"/>
                                        </p:tgtEl>
                                      </p:cBhvr>
                                    </p:animEffect>
                                  </p:childTnLst>
                                </p:cTn>
                              </p:par>
                            </p:childTnLst>
                          </p:cTn>
                        </p:par>
                        <p:par>
                          <p:cTn id="12" fill="hold" nodeType="afterGroup">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4224"/>
                                        </p:tgtEl>
                                        <p:attrNameLst>
                                          <p:attrName>style.visibility</p:attrName>
                                        </p:attrNameLst>
                                      </p:cBhvr>
                                      <p:to>
                                        <p:strVal val="visible"/>
                                      </p:to>
                                    </p:set>
                                    <p:animEffect>
                                      <p:cBhvr>
                                        <p:cTn id="15" dur="500"/>
                                        <p:tgtEl>
                                          <p:spTgt spid="4224"/>
                                        </p:tgtEl>
                                      </p:cBhvr>
                                    </p:animEffect>
                                    <p:anim calcmode="lin" valueType="num">
                                      <p:cBhvr>
                                        <p:cTn id="16" dur="500" fill="hold"/>
                                        <p:tgtEl>
                                          <p:spTgt spid="4224"/>
                                        </p:tgtEl>
                                        <p:attrNameLst>
                                          <p:attrName>ppt_x</p:attrName>
                                        </p:attrNameLst>
                                      </p:cBhvr>
                                      <p:tavLst>
                                        <p:tav tm="0">
                                          <p:val>
                                            <p:strVal val="#ppt_x"/>
                                          </p:val>
                                        </p:tav>
                                        <p:tav tm="100000">
                                          <p:val>
                                            <p:strVal val="#ppt_x"/>
                                          </p:val>
                                        </p:tav>
                                      </p:tavLst>
                                    </p:anim>
                                    <p:anim calcmode="lin" valueType="num">
                                      <p:cBhvr>
                                        <p:cTn id="17" dur="500" fill="hold"/>
                                        <p:tgtEl>
                                          <p:spTgt spid="4224"/>
                                        </p:tgtEl>
                                        <p:attrNameLst>
                                          <p:attrName>ppt_y</p:attrName>
                                        </p:attrNameLst>
                                      </p:cBhvr>
                                      <p:tavLst>
                                        <p:tav tm="0">
                                          <p:val>
                                            <p:strVal val="#ppt_y+.1"/>
                                          </p:val>
                                        </p:tav>
                                        <p:tav tm="100000">
                                          <p:val>
                                            <p:strVal val="#ppt_y"/>
                                          </p:val>
                                        </p:tav>
                                      </p:tavLst>
                                    </p:anim>
                                  </p:childTnLst>
                                </p:cTn>
                              </p:par>
                            </p:childTnLst>
                          </p:cTn>
                        </p:par>
                        <p:par>
                          <p:cTn id="18" fill="hold" nodeType="afterGroup">
                            <p:stCondLst>
                              <p:cond delay="1500"/>
                            </p:stCondLst>
                            <p:childTnLst>
                              <p:par>
                                <p:cTn id="19" presetID="12" presetClass="entr" presetSubtype="8" fill="hold" nodeType="afterEffect">
                                  <p:stCondLst>
                                    <p:cond delay="0"/>
                                  </p:stCondLst>
                                  <p:childTnLst>
                                    <p:set>
                                      <p:cBhvr>
                                        <p:cTn id="20" dur="1" fill="hold">
                                          <p:stCondLst>
                                            <p:cond delay="0"/>
                                          </p:stCondLst>
                                        </p:cTn>
                                        <p:tgtEl>
                                          <p:spTgt spid="127"/>
                                        </p:tgtEl>
                                        <p:attrNameLst>
                                          <p:attrName>style.visibility</p:attrName>
                                        </p:attrNameLst>
                                      </p:cBhvr>
                                      <p:to>
                                        <p:strVal val="visible"/>
                                      </p:to>
                                    </p:set>
                                    <p:anim calcmode="lin" valueType="num">
                                      <p:cBhvr>
                                        <p:cTn id="21" dur="500"/>
                                        <p:tgtEl>
                                          <p:spTgt spid="127"/>
                                        </p:tgtEl>
                                        <p:attrNameLst>
                                          <p:attrName>ppt_x</p:attrName>
                                        </p:attrNameLst>
                                      </p:cBhvr>
                                      <p:tavLst>
                                        <p:tav tm="0">
                                          <p:val>
                                            <p:strVal val="#ppt_x-#ppt_w*1.125000"/>
                                          </p:val>
                                        </p:tav>
                                        <p:tav tm="100000">
                                          <p:val>
                                            <p:strVal val="#ppt_x"/>
                                          </p:val>
                                        </p:tav>
                                      </p:tavLst>
                                    </p:anim>
                                    <p:animEffect>
                                      <p:cBhvr>
                                        <p:cTn id="22"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1" grpId="0" bldLvl="0" animBg="1" autoUpdateAnimBg="0"/>
      <p:bldP spid="4224" grpId="0" bldLvl="0" autoUpdateAnimBg="0"/>
      <p:bldP spid="4231"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1" name="矩形​​ 10">
            <a:extLst>
              <a:ext uri="{FF2B5EF4-FFF2-40B4-BE49-F238E27FC236}">
                <a16:creationId xmlns:a16="http://schemas.microsoft.com/office/drawing/2014/main" id="{B24E8B14-ED01-A147-85E7-1CBBE3E81812}"/>
              </a:ext>
            </a:extLst>
          </p:cNvPr>
          <p:cNvSpPr>
            <a:spLocks noChangeArrowheads="1"/>
          </p:cNvSpPr>
          <p:nvPr/>
        </p:nvSpPr>
        <p:spPr bwMode="auto">
          <a:xfrm>
            <a:off x="1585913" y="1841500"/>
            <a:ext cx="6697662" cy="522288"/>
          </a:xfrm>
          <a:prstGeom prst="rect">
            <a:avLst/>
          </a:prstGeom>
          <a:gradFill rotWithShape="1">
            <a:gsLst>
              <a:gs pos="0">
                <a:srgbClr val="949494"/>
              </a:gs>
              <a:gs pos="50000">
                <a:srgbClr val="D4D4D4"/>
              </a:gs>
              <a:gs pos="100000">
                <a:srgbClr val="FFFFFF"/>
              </a:gs>
            </a:gsLst>
            <a:path path="rect">
              <a:fillToRect l="100000" t="100000"/>
            </a:path>
          </a:gradFill>
          <a:ln>
            <a:noFill/>
          </a:ln>
          <a:extLst>
            <a:ext uri="{91240B29-F687-4F45-9708-019B960494DF}">
              <a14:hiddenLine xmlns:a14="http://schemas.microsoft.com/office/drawing/2010/main" w="3175">
                <a:solidFill>
                  <a:srgbClr val="395E8A"/>
                </a:solidFill>
                <a:bevel/>
                <a:headEnd/>
                <a:tailEnd/>
              </a14:hiddenLine>
            </a:ext>
          </a:extLst>
        </p:spPr>
        <p:txBody>
          <a:bodyPr lIns="91431" tIns="45716" rIns="91431" bIns="45716"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buFont typeface="Arial" panose="020B0604020202020204" pitchFamily="34" charset="0"/>
              <a:buNone/>
            </a:pPr>
            <a:r>
              <a:rPr lang="en-US" altLang="zh-CN" sz="2400" b="1">
                <a:latin typeface="微软雅黑" panose="020B0503020204020204" pitchFamily="34" charset="-122"/>
                <a:ea typeface="微软雅黑" panose="020B0503020204020204" pitchFamily="34" charset="-122"/>
                <a:sym typeface="宋体" panose="02010600030101010101" pitchFamily="2" charset="-122"/>
              </a:rPr>
              <a:t>To identify the theme or the main ideas</a:t>
            </a:r>
            <a:endParaRPr lang="zh-CN" altLang="zh-CN" sz="240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4224" name="TextBox 132">
            <a:extLst>
              <a:ext uri="{FF2B5EF4-FFF2-40B4-BE49-F238E27FC236}">
                <a16:creationId xmlns:a16="http://schemas.microsoft.com/office/drawing/2014/main" id="{0870920A-F0E1-9945-B45E-EB6DA4CF89CE}"/>
              </a:ext>
            </a:extLst>
          </p:cNvPr>
          <p:cNvSpPr>
            <a:spLocks noChangeArrowheads="1"/>
          </p:cNvSpPr>
          <p:nvPr/>
        </p:nvSpPr>
        <p:spPr bwMode="auto">
          <a:xfrm>
            <a:off x="1995488" y="930275"/>
            <a:ext cx="5781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buFont typeface="Arial" panose="020B0604020202020204" pitchFamily="34" charset="0"/>
              <a:buNone/>
            </a:pPr>
            <a:r>
              <a:rPr lang="en-US" altLang="zh-CN" sz="2400" b="1">
                <a:solidFill>
                  <a:srgbClr val="FF0000"/>
                </a:solidFill>
                <a:latin typeface="黑体" panose="02010609060101010101" pitchFamily="49" charset="-122"/>
                <a:ea typeface="黑体" panose="02010609060101010101" pitchFamily="49" charset="-122"/>
                <a:sym typeface="微软雅黑" panose="020B0503020204020204" pitchFamily="34" charset="-122"/>
              </a:rPr>
              <a:t>How can I improve my reading skills?</a:t>
            </a:r>
          </a:p>
        </p:txBody>
      </p:sp>
      <p:sp>
        <p:nvSpPr>
          <p:cNvPr id="4231" name="标题 24">
            <a:extLst>
              <a:ext uri="{FF2B5EF4-FFF2-40B4-BE49-F238E27FC236}">
                <a16:creationId xmlns:a16="http://schemas.microsoft.com/office/drawing/2014/main" id="{2CE3AEBF-799A-254F-AE2A-51AC20036F1A}"/>
              </a:ext>
            </a:extLst>
          </p:cNvPr>
          <p:cNvSpPr>
            <a:spLocks noChangeArrowheads="1"/>
          </p:cNvSpPr>
          <p:nvPr/>
        </p:nvSpPr>
        <p:spPr bwMode="auto">
          <a:xfrm>
            <a:off x="995363" y="1570038"/>
            <a:ext cx="671512" cy="719137"/>
          </a:xfrm>
          <a:prstGeom prst="rect">
            <a:avLst/>
          </a:prstGeom>
          <a:noFill/>
          <a:ln>
            <a:noFill/>
          </a:ln>
        </p:spPr>
        <p:txBody>
          <a:bodyPr lIns="91431" tIns="45716" rIns="91431" bIns="45716"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buFont typeface="Arial" panose="020B0604020202020204" pitchFamily="34" charset="0"/>
              <a:buNone/>
              <a:defRPr/>
            </a:pPr>
            <a:endParaRPr lang="zh-CN" altLang="en-US" sz="795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03" name="矩形 16">
            <a:extLst>
              <a:ext uri="{FF2B5EF4-FFF2-40B4-BE49-F238E27FC236}">
                <a16:creationId xmlns:a16="http://schemas.microsoft.com/office/drawing/2014/main" id="{6AB50652-23E7-7843-913E-73A26748BFA0}"/>
              </a:ext>
            </a:extLst>
          </p:cNvPr>
          <p:cNvSpPr>
            <a:spLocks noChangeArrowheads="1"/>
          </p:cNvSpPr>
          <p:nvPr/>
        </p:nvSpPr>
        <p:spPr bwMode="auto">
          <a:xfrm>
            <a:off x="3443288" y="6254750"/>
            <a:ext cx="1182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b="1">
                <a:latin typeface="微软雅黑" panose="020B0503020204020204" pitchFamily="34" charset="-122"/>
                <a:ea typeface="微软雅黑" panose="020B0503020204020204" pitchFamily="34" charset="-122"/>
              </a:rPr>
              <a:t>Finally</a:t>
            </a:r>
            <a:endParaRPr lang="zh-CN" altLang="en-US" sz="2400" b="1">
              <a:latin typeface="微软雅黑" panose="020B0503020204020204" pitchFamily="34" charset="-122"/>
              <a:ea typeface="微软雅黑" panose="020B0503020204020204" pitchFamily="34" charset="-122"/>
            </a:endParaRPr>
          </a:p>
        </p:txBody>
      </p:sp>
      <p:sp>
        <p:nvSpPr>
          <p:cNvPr id="8204" name="TextBox 18">
            <a:extLst>
              <a:ext uri="{FF2B5EF4-FFF2-40B4-BE49-F238E27FC236}">
                <a16:creationId xmlns:a16="http://schemas.microsoft.com/office/drawing/2014/main" id="{77332B4F-C759-4948-8508-89FB23927F63}"/>
              </a:ext>
            </a:extLst>
          </p:cNvPr>
          <p:cNvSpPr txBox="1">
            <a:spLocks noChangeArrowheads="1"/>
          </p:cNvSpPr>
          <p:nvPr/>
        </p:nvSpPr>
        <p:spPr bwMode="auto">
          <a:xfrm>
            <a:off x="1238250" y="2944813"/>
            <a:ext cx="6578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000"/>
              <a:t>Sometimes  shed  light  upon  important  details</a:t>
            </a:r>
          </a:p>
          <a:p>
            <a:r>
              <a:rPr lang="en-US" altLang="zh-CN" sz="2000"/>
              <a:t>Whether  the  paper  benefits  their  research</a:t>
            </a:r>
          </a:p>
          <a:p>
            <a:r>
              <a:rPr lang="en-US" altLang="zh-CN" sz="2000"/>
              <a:t>Whether  it   is  necessary  to  go  on  reading  the  rest  or  not</a:t>
            </a:r>
            <a:endParaRPr lang="zh-CN" altLang="en-US" sz="2000"/>
          </a:p>
        </p:txBody>
      </p:sp>
      <p:grpSp>
        <p:nvGrpSpPr>
          <p:cNvPr id="127" name="组合 14">
            <a:extLst>
              <a:ext uri="{FF2B5EF4-FFF2-40B4-BE49-F238E27FC236}">
                <a16:creationId xmlns:a16="http://schemas.microsoft.com/office/drawing/2014/main" id="{90AD626A-C162-804A-AEDF-11228665BBBE}"/>
              </a:ext>
            </a:extLst>
          </p:cNvPr>
          <p:cNvGrpSpPr>
            <a:grpSpLocks/>
          </p:cNvGrpSpPr>
          <p:nvPr/>
        </p:nvGrpSpPr>
        <p:grpSpPr bwMode="auto">
          <a:xfrm>
            <a:off x="508000" y="1817688"/>
            <a:ext cx="730250" cy="630237"/>
            <a:chOff x="-1050098" y="817349"/>
            <a:chExt cx="730541" cy="756808"/>
          </a:xfrm>
        </p:grpSpPr>
        <p:sp>
          <p:nvSpPr>
            <p:cNvPr id="8206" name="矩形​​ 3">
              <a:extLst>
                <a:ext uri="{FF2B5EF4-FFF2-40B4-BE49-F238E27FC236}">
                  <a16:creationId xmlns:a16="http://schemas.microsoft.com/office/drawing/2014/main" id="{8DE70CED-41DF-7349-B14E-51BC5CD92746}"/>
                </a:ext>
              </a:extLst>
            </p:cNvPr>
            <p:cNvSpPr>
              <a:spLocks noChangeArrowheads="1"/>
            </p:cNvSpPr>
            <p:nvPr/>
          </p:nvSpPr>
          <p:spPr bwMode="auto">
            <a:xfrm>
              <a:off x="-1050098" y="835794"/>
              <a:ext cx="730541" cy="738363"/>
            </a:xfrm>
            <a:custGeom>
              <a:avLst/>
              <a:gdLst>
                <a:gd name="T0" fmla="*/ 0 w 1152128"/>
                <a:gd name="T1" fmla="*/ 0 h 936104"/>
                <a:gd name="T2" fmla="*/ 74880 w 1152128"/>
                <a:gd name="T3" fmla="*/ 0 h 936104"/>
                <a:gd name="T4" fmla="*/ 74880 w 1152128"/>
                <a:gd name="T5" fmla="*/ 190743 h 936104"/>
                <a:gd name="T6" fmla="*/ 46800 w 1152128"/>
                <a:gd name="T7" fmla="*/ 190743 h 936104"/>
                <a:gd name="T8" fmla="*/ 37440 w 1152128"/>
                <a:gd name="T9" fmla="*/ 225423 h 936104"/>
                <a:gd name="T10" fmla="*/ 28080 w 1152128"/>
                <a:gd name="T11" fmla="*/ 190743 h 936104"/>
                <a:gd name="T12" fmla="*/ 0 w 1152128"/>
                <a:gd name="T13" fmla="*/ 190743 h 936104"/>
                <a:gd name="T14" fmla="*/ 0 w 1152128"/>
                <a:gd name="T15" fmla="*/ 0 h 936104"/>
                <a:gd name="T16" fmla="*/ 0 60000 65536"/>
                <a:gd name="T17" fmla="*/ 0 60000 65536"/>
                <a:gd name="T18" fmla="*/ 0 60000 65536"/>
                <a:gd name="T19" fmla="*/ 0 60000 65536"/>
                <a:gd name="T20" fmla="*/ 0 60000 65536"/>
                <a:gd name="T21" fmla="*/ 0 60000 65536"/>
                <a:gd name="T22" fmla="*/ 0 60000 65536"/>
                <a:gd name="T23" fmla="*/ 0 60000 65536"/>
                <a:gd name="T24" fmla="*/ 0 w 1152128"/>
                <a:gd name="T25" fmla="*/ 0 h 936104"/>
                <a:gd name="T26" fmla="*/ 1152128 w 1152128"/>
                <a:gd name="T27" fmla="*/ 936104 h 9361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2128" h="936104">
                  <a:moveTo>
                    <a:pt x="0" y="0"/>
                  </a:moveTo>
                  <a:lnTo>
                    <a:pt x="1152128" y="0"/>
                  </a:lnTo>
                  <a:lnTo>
                    <a:pt x="1152128" y="792088"/>
                  </a:lnTo>
                  <a:lnTo>
                    <a:pt x="720080" y="792088"/>
                  </a:lnTo>
                  <a:lnTo>
                    <a:pt x="576064" y="936104"/>
                  </a:lnTo>
                  <a:lnTo>
                    <a:pt x="432048" y="792088"/>
                  </a:lnTo>
                  <a:lnTo>
                    <a:pt x="0" y="792088"/>
                  </a:lnTo>
                  <a:lnTo>
                    <a:pt x="0" y="0"/>
                  </a:lnTo>
                  <a:close/>
                </a:path>
              </a:pathLst>
            </a:custGeom>
            <a:solidFill>
              <a:srgbClr val="1B2153"/>
            </a:solidFill>
            <a:ln w="3175" cap="flat" cmpd="sng">
              <a:solidFill>
                <a:srgbClr val="BFBFBF"/>
              </a:solidFill>
              <a:bevel/>
              <a:headEnd/>
              <a:tailEnd/>
            </a:ln>
          </p:spPr>
          <p:txBody>
            <a:bodyPr anchor="ctr"/>
            <a:lstStyle/>
            <a:p>
              <a:endParaRPr lang="zh-CN" altLang="en-US"/>
            </a:p>
          </p:txBody>
        </p:sp>
        <p:sp>
          <p:nvSpPr>
            <p:cNvPr id="129" name="TextBox 17">
              <a:extLst>
                <a:ext uri="{FF2B5EF4-FFF2-40B4-BE49-F238E27FC236}">
                  <a16:creationId xmlns:a16="http://schemas.microsoft.com/office/drawing/2014/main" id="{B5CD74B5-ECB6-1546-95B4-94EA0B253F74}"/>
                </a:ext>
              </a:extLst>
            </p:cNvPr>
            <p:cNvSpPr>
              <a:spLocks noChangeArrowheads="1"/>
            </p:cNvSpPr>
            <p:nvPr/>
          </p:nvSpPr>
          <p:spPr bwMode="auto">
            <a:xfrm>
              <a:off x="-905577" y="817349"/>
              <a:ext cx="409738" cy="691993"/>
            </a:xfrm>
            <a:prstGeom prst="rect">
              <a:avLst/>
            </a:prstGeom>
            <a:noFill/>
            <a:ln>
              <a:noFill/>
            </a:ln>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buFont typeface="Arial" panose="020B0604020202020204" pitchFamily="34" charset="0"/>
                <a:buNone/>
                <a:defRPr/>
              </a:pPr>
              <a:r>
                <a:rPr lang="en-US" altLang="zh-CN" sz="3150" dirty="0">
                  <a:solidFill>
                    <a:srgbClr val="FFFFFF"/>
                  </a:solidFill>
                  <a:latin typeface="Arial Unicode MS" pitchFamily="34" charset="-122"/>
                  <a:ea typeface="Arial Unicode MS" pitchFamily="34" charset="-122"/>
                  <a:sym typeface="Arial Unicode MS" pitchFamily="34" charset="-122"/>
                </a:rPr>
                <a:t>2</a:t>
              </a:r>
              <a:endParaRPr lang="zh-CN" altLang="en-US" sz="3150" dirty="0">
                <a:solidFill>
                  <a:srgbClr val="FFFFFF"/>
                </a:solidFill>
                <a:latin typeface="Arial Unicode MS" pitchFamily="34" charset="-122"/>
                <a:ea typeface="Arial Unicode MS" pitchFamily="34" charset="-122"/>
                <a:sym typeface="Arial Unicode MS" pitchFamily="34" charset="-122"/>
              </a:endParaRPr>
            </a:p>
          </p:txBody>
        </p:sp>
      </p:grpSp>
    </p:spTree>
    <p:extLst>
      <p:ext uri="{BB962C8B-B14F-4D97-AF65-F5344CB8AC3E}">
        <p14:creationId xmlns:p14="http://schemas.microsoft.com/office/powerpoint/2010/main" val="2929094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4231"/>
                                        </p:tgtEl>
                                        <p:attrNameLst>
                                          <p:attrName>style.visibility</p:attrName>
                                        </p:attrNameLst>
                                      </p:cBhvr>
                                      <p:to>
                                        <p:strVal val="visible"/>
                                      </p:to>
                                    </p:set>
                                    <p:animEffect>
                                      <p:cBhvr>
                                        <p:cTn id="7" dur="500"/>
                                        <p:tgtEl>
                                          <p:spTgt spid="4231"/>
                                        </p:tgtEl>
                                      </p:cBhvr>
                                    </p:animEffect>
                                  </p:childTnLst>
                                </p:cTn>
                              </p:par>
                              <p:par>
                                <p:cTn id="8" presetID="12" presetClass="entr" presetSubtype="2" fill="hold" grpId="0" nodeType="withEffect">
                                  <p:stCondLst>
                                    <p:cond delay="500"/>
                                  </p:stCondLst>
                                  <p:childTnLst>
                                    <p:set>
                                      <p:cBhvr>
                                        <p:cTn id="9" dur="1" fill="hold">
                                          <p:stCondLst>
                                            <p:cond delay="0"/>
                                          </p:stCondLst>
                                        </p:cTn>
                                        <p:tgtEl>
                                          <p:spTgt spid="4221"/>
                                        </p:tgtEl>
                                        <p:attrNameLst>
                                          <p:attrName>style.visibility</p:attrName>
                                        </p:attrNameLst>
                                      </p:cBhvr>
                                      <p:to>
                                        <p:strVal val="visible"/>
                                      </p:to>
                                    </p:set>
                                    <p:anim calcmode="lin" valueType="num">
                                      <p:cBhvr>
                                        <p:cTn id="10" dur="500"/>
                                        <p:tgtEl>
                                          <p:spTgt spid="4221"/>
                                        </p:tgtEl>
                                        <p:attrNameLst>
                                          <p:attrName>ppt_x</p:attrName>
                                        </p:attrNameLst>
                                      </p:cBhvr>
                                      <p:tavLst>
                                        <p:tav tm="0">
                                          <p:val>
                                            <p:strVal val="#ppt_x+#ppt_w*1.125000"/>
                                          </p:val>
                                        </p:tav>
                                        <p:tav tm="100000">
                                          <p:val>
                                            <p:strVal val="#ppt_x"/>
                                          </p:val>
                                        </p:tav>
                                      </p:tavLst>
                                    </p:anim>
                                    <p:animEffect>
                                      <p:cBhvr>
                                        <p:cTn id="11" dur="500"/>
                                        <p:tgtEl>
                                          <p:spTgt spid="4221"/>
                                        </p:tgtEl>
                                      </p:cBhvr>
                                    </p:animEffect>
                                  </p:childTnLst>
                                </p:cTn>
                              </p:par>
                            </p:childTnLst>
                          </p:cTn>
                        </p:par>
                        <p:par>
                          <p:cTn id="12" fill="hold" nodeType="afterGroup">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4224"/>
                                        </p:tgtEl>
                                        <p:attrNameLst>
                                          <p:attrName>style.visibility</p:attrName>
                                        </p:attrNameLst>
                                      </p:cBhvr>
                                      <p:to>
                                        <p:strVal val="visible"/>
                                      </p:to>
                                    </p:set>
                                    <p:animEffect>
                                      <p:cBhvr>
                                        <p:cTn id="15" dur="500"/>
                                        <p:tgtEl>
                                          <p:spTgt spid="4224"/>
                                        </p:tgtEl>
                                      </p:cBhvr>
                                    </p:animEffect>
                                    <p:anim calcmode="lin" valueType="num">
                                      <p:cBhvr>
                                        <p:cTn id="16" dur="500" fill="hold"/>
                                        <p:tgtEl>
                                          <p:spTgt spid="4224"/>
                                        </p:tgtEl>
                                        <p:attrNameLst>
                                          <p:attrName>ppt_x</p:attrName>
                                        </p:attrNameLst>
                                      </p:cBhvr>
                                      <p:tavLst>
                                        <p:tav tm="0">
                                          <p:val>
                                            <p:strVal val="#ppt_x"/>
                                          </p:val>
                                        </p:tav>
                                        <p:tav tm="100000">
                                          <p:val>
                                            <p:strVal val="#ppt_x"/>
                                          </p:val>
                                        </p:tav>
                                      </p:tavLst>
                                    </p:anim>
                                    <p:anim calcmode="lin" valueType="num">
                                      <p:cBhvr>
                                        <p:cTn id="17" dur="500" fill="hold"/>
                                        <p:tgtEl>
                                          <p:spTgt spid="4224"/>
                                        </p:tgtEl>
                                        <p:attrNameLst>
                                          <p:attrName>ppt_y</p:attrName>
                                        </p:attrNameLst>
                                      </p:cBhvr>
                                      <p:tavLst>
                                        <p:tav tm="0">
                                          <p:val>
                                            <p:strVal val="#ppt_y+.1"/>
                                          </p:val>
                                        </p:tav>
                                        <p:tav tm="100000">
                                          <p:val>
                                            <p:strVal val="#ppt_y"/>
                                          </p:val>
                                        </p:tav>
                                      </p:tavLst>
                                    </p:anim>
                                  </p:childTnLst>
                                </p:cTn>
                              </p:par>
                            </p:childTnLst>
                          </p:cTn>
                        </p:par>
                        <p:par>
                          <p:cTn id="18" fill="hold" nodeType="afterGroup">
                            <p:stCondLst>
                              <p:cond delay="1500"/>
                            </p:stCondLst>
                            <p:childTnLst>
                              <p:par>
                                <p:cTn id="19" presetID="12" presetClass="entr" presetSubtype="8" fill="hold" nodeType="afterEffect">
                                  <p:stCondLst>
                                    <p:cond delay="0"/>
                                  </p:stCondLst>
                                  <p:childTnLst>
                                    <p:set>
                                      <p:cBhvr>
                                        <p:cTn id="20" dur="1" fill="hold">
                                          <p:stCondLst>
                                            <p:cond delay="0"/>
                                          </p:stCondLst>
                                        </p:cTn>
                                        <p:tgtEl>
                                          <p:spTgt spid="127"/>
                                        </p:tgtEl>
                                        <p:attrNameLst>
                                          <p:attrName>style.visibility</p:attrName>
                                        </p:attrNameLst>
                                      </p:cBhvr>
                                      <p:to>
                                        <p:strVal val="visible"/>
                                      </p:to>
                                    </p:set>
                                    <p:anim calcmode="lin" valueType="num">
                                      <p:cBhvr>
                                        <p:cTn id="21" dur="500"/>
                                        <p:tgtEl>
                                          <p:spTgt spid="127"/>
                                        </p:tgtEl>
                                        <p:attrNameLst>
                                          <p:attrName>ppt_x</p:attrName>
                                        </p:attrNameLst>
                                      </p:cBhvr>
                                      <p:tavLst>
                                        <p:tav tm="0">
                                          <p:val>
                                            <p:strVal val="#ppt_x-#ppt_w*1.125000"/>
                                          </p:val>
                                        </p:tav>
                                        <p:tav tm="100000">
                                          <p:val>
                                            <p:strVal val="#ppt_x"/>
                                          </p:val>
                                        </p:tav>
                                      </p:tavLst>
                                    </p:anim>
                                    <p:animEffect>
                                      <p:cBhvr>
                                        <p:cTn id="22"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1" grpId="0" bldLvl="0" animBg="1" autoUpdateAnimBg="0"/>
      <p:bldP spid="4224" grpId="0" bldLvl="0" autoUpdateAnimBg="0"/>
      <p:bldP spid="4231"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1" name="标题 24">
            <a:extLst>
              <a:ext uri="{FF2B5EF4-FFF2-40B4-BE49-F238E27FC236}">
                <a16:creationId xmlns:a16="http://schemas.microsoft.com/office/drawing/2014/main" id="{010A370E-BA83-A74E-9238-2BA226F943CE}"/>
              </a:ext>
            </a:extLst>
          </p:cNvPr>
          <p:cNvSpPr>
            <a:spLocks noChangeArrowheads="1"/>
          </p:cNvSpPr>
          <p:nvPr/>
        </p:nvSpPr>
        <p:spPr bwMode="auto">
          <a:xfrm>
            <a:off x="995363" y="1570038"/>
            <a:ext cx="671512" cy="719137"/>
          </a:xfrm>
          <a:prstGeom prst="rect">
            <a:avLst/>
          </a:prstGeom>
          <a:noFill/>
          <a:ln>
            <a:noFill/>
          </a:ln>
        </p:spPr>
        <p:txBody>
          <a:bodyPr lIns="91431" tIns="45716" rIns="91431" bIns="45716"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buFont typeface="Arial" panose="020B0604020202020204" pitchFamily="34" charset="0"/>
              <a:buNone/>
              <a:defRPr/>
            </a:pPr>
            <a:endParaRPr lang="zh-CN" altLang="en-US" sz="795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25" name="矩形 17">
            <a:extLst>
              <a:ext uri="{FF2B5EF4-FFF2-40B4-BE49-F238E27FC236}">
                <a16:creationId xmlns:a16="http://schemas.microsoft.com/office/drawing/2014/main" id="{B7F0DC22-77EC-814F-8625-A232B4BB9E1D}"/>
              </a:ext>
            </a:extLst>
          </p:cNvPr>
          <p:cNvSpPr>
            <a:spLocks noChangeArrowheads="1"/>
          </p:cNvSpPr>
          <p:nvPr/>
        </p:nvSpPr>
        <p:spPr bwMode="auto">
          <a:xfrm>
            <a:off x="1354138" y="1042988"/>
            <a:ext cx="6775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400" b="1">
                <a:solidFill>
                  <a:srgbClr val="FF0000"/>
                </a:solidFill>
              </a:rPr>
              <a:t>In conclusion</a:t>
            </a:r>
            <a:r>
              <a:rPr lang="zh-CN" altLang="en-US" sz="2400" b="1">
                <a:solidFill>
                  <a:srgbClr val="FF0000"/>
                </a:solidFill>
              </a:rPr>
              <a:t>，</a:t>
            </a:r>
            <a:r>
              <a:rPr lang="en-US" altLang="zh-CN" sz="2400" b="1">
                <a:solidFill>
                  <a:srgbClr val="FF0000"/>
                </a:solidFill>
              </a:rPr>
              <a:t>how and when to use reading skills?</a:t>
            </a:r>
            <a:endParaRPr lang="zh-CN" altLang="en-US" sz="2400" b="1">
              <a:solidFill>
                <a:srgbClr val="FF0000"/>
              </a:solidFill>
            </a:endParaRPr>
          </a:p>
        </p:txBody>
      </p:sp>
      <p:sp>
        <p:nvSpPr>
          <p:cNvPr id="9226" name="TextBox 19">
            <a:extLst>
              <a:ext uri="{FF2B5EF4-FFF2-40B4-BE49-F238E27FC236}">
                <a16:creationId xmlns:a16="http://schemas.microsoft.com/office/drawing/2014/main" id="{597AE21A-C7AC-904E-8A82-E8DE38C06180}"/>
              </a:ext>
            </a:extLst>
          </p:cNvPr>
          <p:cNvSpPr txBox="1">
            <a:spLocks noChangeArrowheads="1"/>
          </p:cNvSpPr>
          <p:nvPr/>
        </p:nvSpPr>
        <p:spPr bwMode="auto">
          <a:xfrm>
            <a:off x="611188" y="1700213"/>
            <a:ext cx="5300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000" b="1"/>
              <a:t>For example:I want</a:t>
            </a:r>
            <a:r>
              <a:rPr lang="zh-CN" altLang="en-US" sz="2000" b="1"/>
              <a:t> </a:t>
            </a:r>
            <a:r>
              <a:rPr lang="en-US" altLang="zh-CN" sz="2000" b="1"/>
              <a:t>to figure out a age of Tissint </a:t>
            </a:r>
          </a:p>
        </p:txBody>
      </p:sp>
      <p:pic>
        <p:nvPicPr>
          <p:cNvPr id="9227" name="Picture 3">
            <a:extLst>
              <a:ext uri="{FF2B5EF4-FFF2-40B4-BE49-F238E27FC236}">
                <a16:creationId xmlns:a16="http://schemas.microsoft.com/office/drawing/2014/main" id="{755FA5D4-85BB-B946-8DE9-35560EE16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00" y="2295525"/>
            <a:ext cx="7897813" cy="268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8" name="TextBox 20">
            <a:extLst>
              <a:ext uri="{FF2B5EF4-FFF2-40B4-BE49-F238E27FC236}">
                <a16:creationId xmlns:a16="http://schemas.microsoft.com/office/drawing/2014/main" id="{E964544B-FC98-724F-8A87-BBB6164436D8}"/>
              </a:ext>
            </a:extLst>
          </p:cNvPr>
          <p:cNvSpPr txBox="1">
            <a:spLocks noChangeArrowheads="1"/>
          </p:cNvSpPr>
          <p:nvPr/>
        </p:nvSpPr>
        <p:spPr bwMode="auto">
          <a:xfrm>
            <a:off x="3810000" y="5232400"/>
            <a:ext cx="161448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zh-CN" sz="2000" b="1">
                <a:solidFill>
                  <a:srgbClr val="FF0000"/>
                </a:solidFill>
              </a:rPr>
              <a:t>Scan this title</a:t>
            </a:r>
            <a:endParaRPr lang="zh-CN" altLang="en-US" sz="2000" b="1">
              <a:solidFill>
                <a:srgbClr val="FF0000"/>
              </a:solidFill>
            </a:endParaRPr>
          </a:p>
        </p:txBody>
      </p:sp>
    </p:spTree>
    <p:extLst>
      <p:ext uri="{BB962C8B-B14F-4D97-AF65-F5344CB8AC3E}">
        <p14:creationId xmlns:p14="http://schemas.microsoft.com/office/powerpoint/2010/main" val="83163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4231"/>
                                        </p:tgtEl>
                                        <p:attrNameLst>
                                          <p:attrName>style.visibility</p:attrName>
                                        </p:attrNameLst>
                                      </p:cBhvr>
                                      <p:to>
                                        <p:strVal val="visible"/>
                                      </p:to>
                                    </p:set>
                                    <p:animEffect>
                                      <p:cBhvr>
                                        <p:cTn id="7" dur="500"/>
                                        <p:tgtEl>
                                          <p:spTgt spid="4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1" grpId="0" bldLvl="0" autoUpdateAnimBg="0"/>
    </p:bld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214</TotalTime>
  <Words>2023</Words>
  <Application>Microsoft Macintosh PowerPoint</Application>
  <PresentationFormat>全屏显示(4:3)</PresentationFormat>
  <Paragraphs>216</Paragraphs>
  <Slides>33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黑体</vt:lpstr>
      <vt:lpstr>STZhongsong</vt:lpstr>
      <vt:lpstr>宋体</vt:lpstr>
      <vt:lpstr>微软雅黑</vt:lpstr>
      <vt:lpstr>微软雅黑</vt:lpstr>
      <vt:lpstr>Arial Unicode MS</vt:lpstr>
      <vt:lpstr>Arial</vt:lpstr>
      <vt:lpstr>Calibri</vt:lpstr>
      <vt:lpstr>Trebuchet MS</vt:lpstr>
      <vt:lpstr>Wingdings 3</vt:lpstr>
      <vt:lpstr>平面</vt:lpstr>
      <vt:lpstr>Group Two Task: Unit one Reading Skills</vt:lpstr>
      <vt:lpstr>PowerPoint 演示文稿</vt:lpstr>
      <vt:lpstr>Part I: Chronological sequence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Part II: Cause  and Effect</vt:lpstr>
      <vt:lpstr>PowerPoint 演示文稿</vt:lpstr>
      <vt:lpstr>PowerPoint 演示文稿</vt:lpstr>
      <vt:lpstr>Part III: Comparison  and Contrast</vt:lpstr>
      <vt:lpstr>PowerPoint 演示文稿</vt:lpstr>
      <vt:lpstr>PowerPoint 演示文稿</vt:lpstr>
      <vt:lpstr>Part IV: Classification</vt:lpstr>
      <vt:lpstr>PowerPoint 演示文稿</vt:lpstr>
      <vt:lpstr>PowerPoint 演示文稿</vt:lpstr>
      <vt:lpstr>PowerPoint 演示文稿</vt:lpstr>
      <vt:lpstr>PowerPoint 演示文稿</vt:lpstr>
      <vt:lpstr>PowerPoint 演示文稿</vt:lpstr>
      <vt:lpstr>PowerPoint 演示文稿</vt:lpstr>
      <vt:lpstr>Part V: Problem and Solution</vt:lpstr>
      <vt:lpstr>Relation between problems and solutions</vt:lpstr>
      <vt:lpstr>You need to extract the Problem first</vt:lpstr>
      <vt:lpstr>一个例子</vt:lpstr>
      <vt:lpstr>一个例子</vt:lpstr>
      <vt:lpstr>一个例子</vt:lpstr>
      <vt:lpstr>一个例子</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and Solution</dc:title>
  <dc:creator>刘 鹏</dc:creator>
  <cp:lastModifiedBy>刘 鹏</cp:lastModifiedBy>
  <cp:revision>143</cp:revision>
  <cp:lastPrinted>2019-09-20T15:31:54Z</cp:lastPrinted>
  <dcterms:created xsi:type="dcterms:W3CDTF">2019-09-20T04:42:32Z</dcterms:created>
  <dcterms:modified xsi:type="dcterms:W3CDTF">2019-09-20T15:59:47Z</dcterms:modified>
</cp:coreProperties>
</file>