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2" r:id="rId2"/>
    <p:sldId id="296" r:id="rId3"/>
    <p:sldId id="257" r:id="rId4"/>
    <p:sldId id="278" r:id="rId5"/>
    <p:sldId id="288" r:id="rId6"/>
    <p:sldId id="261" r:id="rId7"/>
    <p:sldId id="263" r:id="rId8"/>
    <p:sldId id="295" r:id="rId9"/>
    <p:sldId id="264" r:id="rId10"/>
    <p:sldId id="260" r:id="rId11"/>
    <p:sldId id="277" r:id="rId12"/>
    <p:sldId id="272" r:id="rId13"/>
    <p:sldId id="291" r:id="rId14"/>
    <p:sldId id="29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61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4A336-C69E-4714-9C77-EDF27533E981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E4B67-FCD3-4532-BCA6-DE877EA71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14085-1836-4067-BF05-EE1CEA907A8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54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or two sentences</a:t>
            </a:r>
          </a:p>
          <a:p>
            <a:r>
              <a:rPr lang="en-US" dirty="0"/>
              <a:t>Whole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CF7DD-4E64-7242-8CB1-2B929D4F13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32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27DC7C-EA85-41EA-BE8E-3BC04B9579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238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importance of sharing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CF7DD-4E64-7242-8CB1-2B929D4F13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6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7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9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06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图片 7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47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图片 6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51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59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43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1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2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40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C10CD-CE84-4E2B-BABD-39448864A424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81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image" Target="../media/image5.jpeg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.xml"/><Relationship Id="rId15" Type="http://schemas.openxmlformats.org/officeDocument/2006/relationships/image" Target="../media/image2.png"/><Relationship Id="rId10" Type="http://schemas.openxmlformats.org/officeDocument/2006/relationships/tags" Target="../tags/tag9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031D-BD89-3A41-B650-F643B03F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硕士英语读写教程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E8215-3485-9A43-BEE4-05F54F4F1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308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43</a:t>
            </a:r>
            <a:r>
              <a:rPr lang="zh-CN" altLang="en-US" sz="2800" b="1" dirty="0"/>
              <a:t> 元</a:t>
            </a:r>
            <a:endParaRPr lang="en-US" altLang="zh-CN" sz="2800" b="1" dirty="0"/>
          </a:p>
          <a:p>
            <a:pPr marL="457200" indent="-457200" algn="l">
              <a:buAutoNum type="arabicPeriod"/>
            </a:pPr>
            <a:r>
              <a:rPr lang="zh-CN" altLang="en-US" sz="2800" dirty="0"/>
              <a:t>所售教材价格均为</a:t>
            </a:r>
            <a:r>
              <a:rPr lang="zh-CN" altLang="en-US" sz="2800" u="sng" dirty="0">
                <a:solidFill>
                  <a:srgbClr val="FF0000"/>
                </a:solidFill>
              </a:rPr>
              <a:t>正版</a:t>
            </a:r>
            <a:r>
              <a:rPr lang="zh-CN" altLang="en-US" sz="2800" dirty="0"/>
              <a:t>折后价，不能开发票</a:t>
            </a:r>
            <a:endParaRPr lang="en-US" altLang="zh-CN" sz="2800" dirty="0"/>
          </a:p>
          <a:p>
            <a:pPr marL="457200" indent="-457200">
              <a:buAutoNum type="arabicPeriod"/>
            </a:pPr>
            <a:r>
              <a:rPr lang="zh-CN" altLang="en-US" sz="2800" dirty="0"/>
              <a:t>售书地点：学园一</a:t>
            </a:r>
            <a:r>
              <a:rPr lang="en-US" altLang="zh-CN" sz="2800" dirty="0"/>
              <a:t>246</a:t>
            </a:r>
            <a:r>
              <a:rPr lang="zh-CN" altLang="en-US" sz="2800" dirty="0"/>
              <a:t>，售书时间：</a:t>
            </a:r>
            <a:r>
              <a:rPr lang="en-US" dirty="0"/>
              <a:t> 2019</a:t>
            </a:r>
            <a:r>
              <a:rPr lang="zh-CN" altLang="en-US" dirty="0"/>
              <a:t>年</a:t>
            </a:r>
            <a:r>
              <a:rPr lang="en-US" dirty="0"/>
              <a:t>9</a:t>
            </a:r>
            <a:r>
              <a:rPr lang="zh-CN" altLang="en-US" dirty="0"/>
              <a:t>月</a:t>
            </a:r>
            <a:r>
              <a:rPr lang="en-US" dirty="0"/>
              <a:t>9</a:t>
            </a:r>
            <a:r>
              <a:rPr lang="zh-CN" altLang="en-US" dirty="0"/>
              <a:t>日</a:t>
            </a:r>
            <a:r>
              <a:rPr lang="en-US" dirty="0"/>
              <a:t>-9</a:t>
            </a:r>
            <a:r>
              <a:rPr lang="zh-CN" altLang="en-US" dirty="0"/>
              <a:t>月</a:t>
            </a:r>
            <a:r>
              <a:rPr lang="en-US" dirty="0"/>
              <a:t>20</a:t>
            </a:r>
            <a:r>
              <a:rPr lang="zh-CN" altLang="en-US" dirty="0"/>
              <a:t>日工作日，上午</a:t>
            </a:r>
            <a:r>
              <a:rPr lang="en-US" dirty="0"/>
              <a:t>9.00-11.30</a:t>
            </a:r>
            <a:r>
              <a:rPr lang="zh-CN" altLang="en-US" dirty="0"/>
              <a:t>，下午</a:t>
            </a:r>
            <a:r>
              <a:rPr lang="en-US" dirty="0"/>
              <a:t>1.30-4.30</a:t>
            </a:r>
            <a:r>
              <a:rPr lang="zh-CN" altLang="en-US" sz="2800" dirty="0"/>
              <a:t> （如无助教值班，请更改时间购买）；</a:t>
            </a:r>
            <a:endParaRPr lang="en-US" altLang="zh-CN" sz="2800" dirty="0"/>
          </a:p>
          <a:p>
            <a:pPr marL="457200" indent="-457200" algn="l">
              <a:buAutoNum type="arabicPeriod"/>
            </a:pPr>
            <a:r>
              <a:rPr lang="zh-CN" altLang="en-US" sz="2800" dirty="0"/>
              <a:t>因教材订购数量有限，请同学们尽早购买，售完为止；</a:t>
            </a:r>
            <a:endParaRPr lang="en-US" altLang="zh-CN" sz="2800" dirty="0"/>
          </a:p>
          <a:p>
            <a:pPr marL="457200" indent="-457200" algn="l">
              <a:buAutoNum type="arabicPeriod"/>
            </a:pPr>
            <a:r>
              <a:rPr lang="zh-CN" altLang="en-US" sz="2800" dirty="0"/>
              <a:t>按任课教师要求购买教材，避免不必要的退换</a:t>
            </a:r>
            <a:endParaRPr lang="en-US" altLang="zh-CN" sz="2800" dirty="0"/>
          </a:p>
          <a:p>
            <a:pPr marL="457200" indent="-457200" algn="l">
              <a:buAutoNum type="arabicPeriod"/>
            </a:pPr>
            <a:r>
              <a:rPr lang="zh-CN" altLang="en-US" sz="2800" dirty="0"/>
              <a:t>推荐使用支付宝付款，书，款当面点清。</a:t>
            </a:r>
            <a:endParaRPr lang="en-US" altLang="zh-CN" sz="2800" dirty="0"/>
          </a:p>
          <a:p>
            <a:pPr marL="457200" indent="-457200">
              <a:buAutoNum type="arabicPeriod"/>
            </a:pPr>
            <a:r>
              <a:rPr lang="zh-CN" altLang="en-US" dirty="0"/>
              <a:t>听力教材可自行网上购买</a:t>
            </a:r>
            <a:r>
              <a:rPr lang="en-US" altLang="zh-CN" dirty="0"/>
              <a:t>: 《</a:t>
            </a:r>
            <a:r>
              <a:rPr lang="zh-CN" altLang="en-US" dirty="0"/>
              <a:t>朗文英语听说教程</a:t>
            </a:r>
            <a:r>
              <a:rPr lang="en-US" altLang="zh-CN" dirty="0"/>
              <a:t>: Topic 1》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2388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110D-C35E-864F-B194-2EEE710B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Plagiarism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849E9-178C-1F45-890C-E698A66A0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908" y="1923393"/>
            <a:ext cx="6364458" cy="4351338"/>
          </a:xfrm>
        </p:spPr>
        <p:txBody>
          <a:bodyPr>
            <a:normAutofit/>
          </a:bodyPr>
          <a:lstStyle/>
          <a:p>
            <a:r>
              <a:rPr lang="en-US" dirty="0"/>
              <a:t>Copying</a:t>
            </a:r>
          </a:p>
          <a:p>
            <a:pPr lvl="1"/>
            <a:r>
              <a:rPr lang="en-US" sz="2800" dirty="0"/>
              <a:t>Quoting verbatim</a:t>
            </a:r>
          </a:p>
          <a:p>
            <a:pPr lvl="1"/>
            <a:r>
              <a:rPr lang="en-US" sz="2800" dirty="0"/>
              <a:t>Paraphrasing</a:t>
            </a:r>
          </a:p>
          <a:p>
            <a:pPr lvl="1"/>
            <a:r>
              <a:rPr lang="en-US" sz="2800" dirty="0"/>
              <a:t>Using ideas</a:t>
            </a:r>
          </a:p>
          <a:p>
            <a:pPr lvl="1"/>
            <a:r>
              <a:rPr lang="en-US" sz="2800" dirty="0"/>
              <a:t>Cutting and pasting</a:t>
            </a:r>
          </a:p>
          <a:p>
            <a:pPr lvl="1"/>
            <a:r>
              <a:rPr lang="en-US" sz="2800" dirty="0"/>
              <a:t>Submitting someone else’s work</a:t>
            </a:r>
          </a:p>
          <a:p>
            <a:r>
              <a:rPr lang="en-US" dirty="0"/>
              <a:t>Colluding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63FA94-68F3-C64E-8E0A-66D40A830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20" y="2012897"/>
            <a:ext cx="4529959" cy="339746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5157143-F3A1-9B4E-A326-487701E4F352}"/>
              </a:ext>
            </a:extLst>
          </p:cNvPr>
          <p:cNvGrpSpPr/>
          <p:nvPr/>
        </p:nvGrpSpPr>
        <p:grpSpPr>
          <a:xfrm>
            <a:off x="518509" y="1825625"/>
            <a:ext cx="5030953" cy="3755368"/>
            <a:chOff x="518509" y="1825625"/>
            <a:chExt cx="5030953" cy="375536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D8E69F1-2905-0044-AA70-FDD9417A9405}"/>
                </a:ext>
              </a:extLst>
            </p:cNvPr>
            <p:cNvCxnSpPr>
              <a:cxnSpLocks/>
            </p:cNvCxnSpPr>
            <p:nvPr/>
          </p:nvCxnSpPr>
          <p:spPr>
            <a:xfrm>
              <a:off x="518509" y="1825625"/>
              <a:ext cx="5030953" cy="375536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7456410-94DA-014A-93B6-0B5D75AAA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8509" y="1923393"/>
              <a:ext cx="4897821" cy="36576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442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EC22-4707-B040-BDD2-5FCFD1F88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782"/>
            <a:ext cx="10515600" cy="1258888"/>
          </a:xfrm>
        </p:spPr>
        <p:txBody>
          <a:bodyPr/>
          <a:lstStyle/>
          <a:p>
            <a:r>
              <a:rPr lang="en-US" dirty="0"/>
              <a:t>Lesson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DF243-D162-D342-A546-7A9C35132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014"/>
            <a:ext cx="10515600" cy="511441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Presentation group 5 mins each person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Send me names of each group before this Friday</a:t>
            </a:r>
          </a:p>
          <a:p>
            <a:pPr>
              <a:lnSpc>
                <a:spcPct val="120000"/>
              </a:lnSpc>
            </a:pPr>
            <a:r>
              <a:rPr lang="en-US" sz="3200" dirty="0"/>
              <a:t>Individual score</a:t>
            </a:r>
          </a:p>
          <a:p>
            <a:pPr>
              <a:lnSpc>
                <a:spcPct val="120000"/>
              </a:lnSpc>
            </a:pPr>
            <a:r>
              <a:rPr lang="en-US" sz="3200" dirty="0"/>
              <a:t>Understanding of reading Text A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Main idea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Theme and structure</a:t>
            </a:r>
          </a:p>
          <a:p>
            <a:pPr lvl="2">
              <a:lnSpc>
                <a:spcPct val="120000"/>
              </a:lnSpc>
            </a:pPr>
            <a:r>
              <a:rPr lang="en-US" sz="3200" dirty="0"/>
              <a:t>Theme—supporting ideas/evidence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Complex sentences you think are important to share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Language points (key words or phrases only)</a:t>
            </a:r>
          </a:p>
          <a:p>
            <a:pPr>
              <a:lnSpc>
                <a:spcPct val="120000"/>
              </a:lnSpc>
            </a:pPr>
            <a:r>
              <a:rPr lang="en-US" sz="3200" dirty="0"/>
              <a:t>Reading skills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What are the skills?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How and when to use it?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Examples in terms of your own subjects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40368C-9E5A-0340-ABFB-F411D0309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225" y="1996041"/>
            <a:ext cx="3356707" cy="335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9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0D3A-9C18-C446-9903-A1A4855A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for group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960F6-A419-CF4E-8A30-69FF8B082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Contribution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Come to an agreement within your group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All group members take the same responsibilities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Write down contribution statement at the end of each assignment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deadline is the deadline, no extension allowed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Any comment or change after the submission of assignment will not be accepted</a:t>
            </a:r>
          </a:p>
        </p:txBody>
      </p:sp>
    </p:spTree>
    <p:extLst>
      <p:ext uri="{BB962C8B-B14F-4D97-AF65-F5344CB8AC3E}">
        <p14:creationId xmlns:p14="http://schemas.microsoft.com/office/powerpoint/2010/main" val="16460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3576-B094-7F45-B60B-E00F2E17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research?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5CEB3-9080-9A44-B4C4-E5808A068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question or problem.</a:t>
            </a:r>
          </a:p>
          <a:p>
            <a:endParaRPr lang="en-US" dirty="0"/>
          </a:p>
          <a:p>
            <a:r>
              <a:rPr lang="en-US" dirty="0"/>
              <a:t>We want to answer</a:t>
            </a:r>
            <a:r>
              <a:rPr lang="zh-CN" altLang="en-US" dirty="0"/>
              <a:t> </a:t>
            </a:r>
            <a:r>
              <a:rPr lang="en-US" altLang="zh-CN" dirty="0"/>
              <a:t> or solve</a:t>
            </a:r>
            <a:r>
              <a:rPr lang="en-US" dirty="0"/>
              <a:t> it.</a:t>
            </a:r>
          </a:p>
          <a:p>
            <a:endParaRPr lang="en-US" dirty="0"/>
          </a:p>
          <a:p>
            <a:r>
              <a:rPr lang="en-US" u="sng" dirty="0">
                <a:solidFill>
                  <a:srgbClr val="FF0000"/>
                </a:solidFill>
              </a:rPr>
              <a:t>Question or problem </a:t>
            </a:r>
            <a:r>
              <a:rPr lang="en-US" dirty="0"/>
              <a:t>first!</a:t>
            </a:r>
          </a:p>
          <a:p>
            <a:pPr lvl="1"/>
            <a:r>
              <a:rPr lang="en-US" sz="2800" dirty="0"/>
              <a:t>How to find questions or problems?</a:t>
            </a:r>
          </a:p>
          <a:p>
            <a:pPr lvl="1"/>
            <a:r>
              <a:rPr lang="en-US" sz="2800" dirty="0"/>
              <a:t>Review the literature: know what other people have done</a:t>
            </a:r>
          </a:p>
          <a:p>
            <a:pPr lvl="1"/>
            <a:r>
              <a:rPr lang="en-US" sz="2800" dirty="0"/>
              <a:t>Academic skills: paraphrasing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9CDBDF-88DD-C443-998B-67C050390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475" y="1825625"/>
            <a:ext cx="2775409" cy="250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4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80BB-67E3-8141-8F0C-DA6376B84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Game: group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E43E1-C480-C348-834A-64C05EA52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828" y="1881896"/>
            <a:ext cx="7589499" cy="4351338"/>
          </a:xfrm>
        </p:spPr>
        <p:txBody>
          <a:bodyPr/>
          <a:lstStyle/>
          <a:p>
            <a:r>
              <a:rPr lang="en-US" dirty="0"/>
              <a:t>Define “unicorn” (5 mins)</a:t>
            </a:r>
          </a:p>
          <a:p>
            <a:endParaRPr lang="en-US" dirty="0"/>
          </a:p>
          <a:p>
            <a:r>
              <a:rPr lang="en-US" dirty="0"/>
              <a:t>An imaginary white creature like a horse with a single horn growing from the front of its head.</a:t>
            </a:r>
          </a:p>
          <a:p>
            <a:r>
              <a:rPr lang="en-US" dirty="0"/>
              <a:t>An imaginary animal that looks like a white horse and has a horn growing from its forehead.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9DA0AF-C32F-2B40-8949-CD3677BB5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25" y="2300648"/>
            <a:ext cx="3493926" cy="25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6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0BC6C-AB41-774F-997F-B70169FD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 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0EF2E-1C84-6B48-926A-E303AC141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扫码下载</a:t>
            </a:r>
            <a:r>
              <a:rPr lang="en-US" altLang="zh-CN" dirty="0"/>
              <a:t>app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用自己的手机号或者邮箱注册</a:t>
            </a:r>
            <a:r>
              <a:rPr lang="en-US" altLang="zh-CN" dirty="0" err="1"/>
              <a:t>unipus</a:t>
            </a:r>
            <a:r>
              <a:rPr lang="zh-CN" altLang="en-US" dirty="0"/>
              <a:t>账号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身份认证：输入学校名字，自己的学号，及密码</a:t>
            </a:r>
            <a:r>
              <a:rPr lang="en-US" altLang="zh-CN" dirty="0"/>
              <a:t>123456</a:t>
            </a:r>
            <a:r>
              <a:rPr lang="zh-CN" altLang="en-US" dirty="0"/>
              <a:t>，完成认证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开始考试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时间：</a:t>
            </a:r>
            <a:r>
              <a:rPr lang="en-US" altLang="zh-CN" dirty="0"/>
              <a:t>40</a:t>
            </a:r>
            <a:r>
              <a:rPr lang="zh-CN" altLang="en-US" dirty="0"/>
              <a:t>分钟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交卷后可立即看到成绩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02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4" descr="横版组合——透明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1383" y="476672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JINGYA LI</a:t>
            </a:r>
            <a:endParaRPr lang="zh-CN" altLang="en-US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1371960" y="1544925"/>
            <a:ext cx="9424226" cy="2145538"/>
            <a:chOff x="1371960" y="1544925"/>
            <a:chExt cx="9424226" cy="2145538"/>
          </a:xfrm>
        </p:grpSpPr>
        <p:sp>
          <p:nvSpPr>
            <p:cNvPr id="2" name="矩形 1"/>
            <p:cNvSpPr/>
            <p:nvPr/>
          </p:nvSpPr>
          <p:spPr>
            <a:xfrm>
              <a:off x="1524000" y="1703583"/>
              <a:ext cx="9144000" cy="1812995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solidFill>
                    <a:schemeClr val="tx1"/>
                  </a:solidFill>
                </a:rPr>
                <a:t>Week 1</a:t>
              </a:r>
              <a:endParaRPr lang="zh-CN" altLang="en-US" sz="48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371960" y="1544925"/>
              <a:ext cx="9424226" cy="2145538"/>
              <a:chOff x="1371960" y="1544925"/>
              <a:chExt cx="9424226" cy="2145538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1371960" y="1544925"/>
                <a:ext cx="3500927" cy="803557"/>
                <a:chOff x="1500147" y="1472851"/>
                <a:chExt cx="3500927" cy="803557"/>
              </a:xfrm>
            </p:grpSpPr>
            <p:cxnSp>
              <p:nvCxnSpPr>
                <p:cNvPr id="7" name="直接连接符 6"/>
                <p:cNvCxnSpPr/>
                <p:nvPr/>
              </p:nvCxnSpPr>
              <p:spPr>
                <a:xfrm flipV="1">
                  <a:off x="1500147" y="1472851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>
                  <a:off x="1500147" y="1481396"/>
                  <a:ext cx="0" cy="795012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/>
              <p:cNvGrpSpPr/>
              <p:nvPr/>
            </p:nvGrpSpPr>
            <p:grpSpPr>
              <a:xfrm>
                <a:off x="7295259" y="2691925"/>
                <a:ext cx="3500927" cy="998538"/>
                <a:chOff x="7167073" y="2709017"/>
                <a:chExt cx="3500927" cy="998538"/>
              </a:xfrm>
            </p:grpSpPr>
            <p:cxnSp>
              <p:nvCxnSpPr>
                <p:cNvPr id="9" name="直接连接符 8"/>
                <p:cNvCxnSpPr/>
                <p:nvPr/>
              </p:nvCxnSpPr>
              <p:spPr>
                <a:xfrm flipV="1">
                  <a:off x="7167073" y="3690464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 flipV="1">
                  <a:off x="10668000" y="2709017"/>
                  <a:ext cx="0" cy="981447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92808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F2A6-CEBB-0747-999E-77C00AEE3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86" y="466431"/>
            <a:ext cx="8992310" cy="1325563"/>
          </a:xfrm>
        </p:spPr>
        <p:txBody>
          <a:bodyPr>
            <a:normAutofit/>
          </a:bodyPr>
          <a:lstStyle/>
          <a:p>
            <a:r>
              <a:rPr lang="en-US" dirty="0"/>
              <a:t>Icebreaker: prepare for grouping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9BB422D-EB18-4754-BFB5-452D0A835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386" y="1536701"/>
            <a:ext cx="6806911" cy="4192086"/>
          </a:xfrm>
        </p:spPr>
        <p:txBody>
          <a:bodyPr anchor="ctr">
            <a:normAutofit/>
          </a:bodyPr>
          <a:lstStyle/>
          <a:p>
            <a:r>
              <a:rPr lang="en-US" dirty="0"/>
              <a:t>Name tag (Chinese): bring it every time</a:t>
            </a:r>
          </a:p>
          <a:p>
            <a:r>
              <a:rPr lang="en-US" dirty="0"/>
              <a:t>Self-introduction</a:t>
            </a:r>
          </a:p>
          <a:p>
            <a:pPr lvl="1"/>
            <a:r>
              <a:rPr lang="en-US" sz="2800" dirty="0"/>
              <a:t>Name</a:t>
            </a:r>
          </a:p>
          <a:p>
            <a:pPr lvl="1"/>
            <a:r>
              <a:rPr lang="en-US" sz="2800" dirty="0"/>
              <a:t>School </a:t>
            </a:r>
          </a:p>
          <a:p>
            <a:pPr lvl="1"/>
            <a:r>
              <a:rPr lang="en-US" sz="2800" dirty="0"/>
              <a:t>Major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DA6ABB-F272-404B-A91D-A04AC627A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893" y="2862264"/>
            <a:ext cx="4433721" cy="271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8A04-4397-254C-BAAC-E6A00EF2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4CFEF-658D-A046-B687-AAB62678D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group of 3-4 students</a:t>
            </a:r>
          </a:p>
          <a:p>
            <a:r>
              <a:rPr lang="en-US" dirty="0"/>
              <a:t>Similar majors</a:t>
            </a:r>
          </a:p>
          <a:p>
            <a:r>
              <a:rPr lang="en-US" dirty="0"/>
              <a:t>Interested in similar topics</a:t>
            </a:r>
          </a:p>
          <a:p>
            <a:r>
              <a:rPr lang="en-US" dirty="0"/>
              <a:t>Add in WeChat Group</a:t>
            </a:r>
          </a:p>
          <a:p>
            <a:r>
              <a:rPr lang="en-US" dirty="0"/>
              <a:t>Seat in a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9C99B6-4CB6-D146-9928-9995B61BF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693" y="1924099"/>
            <a:ext cx="4352778" cy="378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7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 rot="5400000">
            <a:off x="1253141" y="2960874"/>
            <a:ext cx="3128221" cy="6420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172" b="1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172" b="1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3"/>
            </p:custDataLst>
          </p:nvPr>
        </p:nvSpPr>
        <p:spPr>
          <a:xfrm>
            <a:off x="4645618" y="1835918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1"/>
          <p:cNvSpPr/>
          <p:nvPr>
            <p:custDataLst>
              <p:tags r:id="rId4"/>
            </p:custDataLst>
          </p:nvPr>
        </p:nvSpPr>
        <p:spPr>
          <a:xfrm>
            <a:off x="5519442" y="2711589"/>
            <a:ext cx="4988997" cy="50180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  <a:endParaRPr lang="zh-CN" altLang="en-US" sz="280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Number_2"/>
          <p:cNvSpPr/>
          <p:nvPr>
            <p:custDataLst>
              <p:tags r:id="rId5"/>
            </p:custDataLst>
          </p:nvPr>
        </p:nvSpPr>
        <p:spPr>
          <a:xfrm>
            <a:off x="4645618" y="2657142"/>
            <a:ext cx="540000" cy="540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6"/>
            </p:custDataLst>
          </p:nvPr>
        </p:nvSpPr>
        <p:spPr>
          <a:xfrm>
            <a:off x="5519442" y="3462220"/>
            <a:ext cx="5280065" cy="50180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Assessment</a:t>
            </a:r>
            <a:endParaRPr lang="zh-CN" altLang="en-US" sz="280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Number_3"/>
          <p:cNvSpPr/>
          <p:nvPr>
            <p:custDataLst>
              <p:tags r:id="rId7"/>
            </p:custDataLst>
          </p:nvPr>
        </p:nvSpPr>
        <p:spPr>
          <a:xfrm>
            <a:off x="4645618" y="3481572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5" name="MH_Entry_3"/>
          <p:cNvSpPr/>
          <p:nvPr>
            <p:custDataLst>
              <p:tags r:id="rId8"/>
            </p:custDataLst>
          </p:nvPr>
        </p:nvSpPr>
        <p:spPr>
          <a:xfrm>
            <a:off x="5519443" y="4274829"/>
            <a:ext cx="5280065" cy="50180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Paraphrasing</a:t>
            </a:r>
            <a:endParaRPr lang="zh-CN" altLang="en-US" sz="280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Number_4"/>
          <p:cNvSpPr/>
          <p:nvPr>
            <p:custDataLst>
              <p:tags r:id="rId9"/>
            </p:custDataLst>
          </p:nvPr>
        </p:nvSpPr>
        <p:spPr>
          <a:xfrm>
            <a:off x="4645618" y="4306002"/>
            <a:ext cx="540000" cy="540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7" name="MH_Entry_4"/>
          <p:cNvSpPr/>
          <p:nvPr>
            <p:custDataLst>
              <p:tags r:id="rId10"/>
            </p:custDataLst>
          </p:nvPr>
        </p:nvSpPr>
        <p:spPr>
          <a:xfrm>
            <a:off x="5519441" y="1865629"/>
            <a:ext cx="5280065" cy="50481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Grouping</a:t>
            </a:r>
            <a:endParaRPr lang="zh-CN" altLang="en-US" sz="280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2830059" y="4400495"/>
            <a:ext cx="9361941" cy="2457316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707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0" y="3879825"/>
            <a:ext cx="4992468" cy="2977987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707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图片 4" descr="横版组合——透明.png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1174" y="277668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1170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00">
        <p15:prstTrans prst="pageCurlDouble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2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7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2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7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F2A6-CEBB-0747-999E-77C00AEE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rules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39DC54-E1B6-DA4F-8238-2BD7A0C1EC38}"/>
              </a:ext>
            </a:extLst>
          </p:cNvPr>
          <p:cNvSpPr txBox="1"/>
          <p:nvPr/>
        </p:nvSpPr>
        <p:spPr>
          <a:xfrm>
            <a:off x="838199" y="1748002"/>
            <a:ext cx="934680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Attendance (approval of leave required)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Participation in class (no hands up)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Questioning whenever needed in class (Sharing)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 teasing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Fair and equal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7D43C1-F71A-4440-A0E5-7A5AEAE5F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63" y="239150"/>
            <a:ext cx="2322801" cy="224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0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271C-E60D-6A45-98E1-EA2DC6C4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155D6-1C7B-F94C-85A5-89A7A6468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1: Week 4-6</a:t>
            </a:r>
          </a:p>
          <a:p>
            <a:r>
              <a:rPr lang="en-US" dirty="0"/>
              <a:t>Unit 2 Text B: Week 7</a:t>
            </a:r>
          </a:p>
          <a:p>
            <a:r>
              <a:rPr lang="en-US" dirty="0"/>
              <a:t>Unit 3: Week 8-10</a:t>
            </a:r>
          </a:p>
          <a:p>
            <a:r>
              <a:rPr lang="en-US" dirty="0"/>
              <a:t>Unit 4: Week 11-13</a:t>
            </a:r>
          </a:p>
          <a:p>
            <a:r>
              <a:rPr lang="en-US" dirty="0"/>
              <a:t>Unit 5: Week 14-16</a:t>
            </a:r>
          </a:p>
          <a:p>
            <a:r>
              <a:rPr lang="en-US" dirty="0"/>
              <a:t>Presentation: Week 17-18</a:t>
            </a:r>
          </a:p>
        </p:txBody>
      </p:sp>
    </p:spTree>
    <p:extLst>
      <p:ext uri="{BB962C8B-B14F-4D97-AF65-F5344CB8AC3E}">
        <p14:creationId xmlns:p14="http://schemas.microsoft.com/office/powerpoint/2010/main" val="201903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3B89-FDBD-B54C-B39C-2C8307F4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Assessment: </a:t>
            </a:r>
            <a:r>
              <a:rPr lang="en-US" dirty="0">
                <a:solidFill>
                  <a:srgbClr val="FF0000"/>
                </a:solidFill>
              </a:rPr>
              <a:t>Competitive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4606D-3E67-CB4E-A805-F143B4FDB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Attendance (5%)</a:t>
            </a:r>
          </a:p>
          <a:p>
            <a:r>
              <a:rPr lang="en-US" dirty="0"/>
              <a:t>Computer-based tests:</a:t>
            </a:r>
          </a:p>
          <a:p>
            <a:pPr lvl="1"/>
            <a:r>
              <a:rPr lang="en-US" dirty="0"/>
              <a:t>Vocabulary test (20%)</a:t>
            </a:r>
          </a:p>
          <a:p>
            <a:pPr lvl="1"/>
            <a:r>
              <a:rPr lang="en-US" dirty="0"/>
              <a:t>Listening test: unit </a:t>
            </a:r>
            <a:r>
              <a:rPr lang="en-US" altLang="zh-CN" dirty="0"/>
              <a:t>1</a:t>
            </a:r>
            <a:r>
              <a:rPr lang="en-US" dirty="0"/>
              <a:t>-</a:t>
            </a:r>
            <a:r>
              <a:rPr lang="en-US" altLang="zh-CN" dirty="0"/>
              <a:t>6</a:t>
            </a:r>
            <a:r>
              <a:rPr lang="en-US" dirty="0"/>
              <a:t> (</a:t>
            </a:r>
            <a:r>
              <a:rPr lang="en-US" altLang="zh-CN" dirty="0"/>
              <a:t>15</a:t>
            </a:r>
            <a:r>
              <a:rPr lang="en-US" dirty="0"/>
              <a:t>%)</a:t>
            </a:r>
          </a:p>
          <a:p>
            <a:r>
              <a:rPr lang="en-US" dirty="0"/>
              <a:t>Lesson preparation (group work) (5%)</a:t>
            </a:r>
          </a:p>
          <a:p>
            <a:r>
              <a:rPr lang="en-US" dirty="0"/>
              <a:t>Unit review (40%)</a:t>
            </a:r>
          </a:p>
          <a:p>
            <a:r>
              <a:rPr lang="en-US" dirty="0"/>
              <a:t>Final presentation (group work) (5%)</a:t>
            </a:r>
          </a:p>
          <a:p>
            <a:r>
              <a:rPr lang="en-US" dirty="0"/>
              <a:t>Final project (group work) (10%)</a:t>
            </a:r>
          </a:p>
          <a:p>
            <a:r>
              <a:rPr lang="en-US" b="1" dirty="0">
                <a:solidFill>
                  <a:srgbClr val="FF0000"/>
                </a:solidFill>
              </a:rPr>
              <a:t>Bottom-out: every score counts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A0DE46-3C14-F54A-924C-03FDC3646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380" y="1993293"/>
            <a:ext cx="3996397" cy="370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1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C80E00"/>
      </a:accent1>
      <a:accent2>
        <a:srgbClr val="FE9600"/>
      </a:accent2>
      <a:accent3>
        <a:srgbClr val="0578C9"/>
      </a:accent3>
      <a:accent4>
        <a:srgbClr val="FF7100"/>
      </a:accent4>
      <a:accent5>
        <a:srgbClr val="FE9D00"/>
      </a:accent5>
      <a:accent6>
        <a:srgbClr val="D93700"/>
      </a:accent6>
      <a:hlink>
        <a:srgbClr val="4472C4"/>
      </a:hlink>
      <a:folHlink>
        <a:srgbClr val="BFBFBF"/>
      </a:folHlink>
    </a:clrScheme>
    <a:fontScheme name="雅黑A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546</Words>
  <Application>Microsoft Macintosh PowerPoint</Application>
  <PresentationFormat>Widescreen</PresentationFormat>
  <Paragraphs>111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等线</vt:lpstr>
      <vt:lpstr>Arial</vt:lpstr>
      <vt:lpstr>Calibri</vt:lpstr>
      <vt:lpstr>Impact</vt:lpstr>
      <vt:lpstr>Office 主题​​</vt:lpstr>
      <vt:lpstr>硕士英语读写教程</vt:lpstr>
      <vt:lpstr>Vocabulary Testing</vt:lpstr>
      <vt:lpstr>PowerPoint Presentation</vt:lpstr>
      <vt:lpstr>Icebreaker: prepare for grouping</vt:lpstr>
      <vt:lpstr>Grouping</vt:lpstr>
      <vt:lpstr>PowerPoint Presentation</vt:lpstr>
      <vt:lpstr>Classroom rules</vt:lpstr>
      <vt:lpstr>Course Schedule</vt:lpstr>
      <vt:lpstr>Assessment: Competitive </vt:lpstr>
      <vt:lpstr>Plagiarism</vt:lpstr>
      <vt:lpstr>Lesson preparation</vt:lpstr>
      <vt:lpstr>Assessment for group work</vt:lpstr>
      <vt:lpstr>What is research?</vt:lpstr>
      <vt:lpstr>Game: group work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Jingya Li</cp:lastModifiedBy>
  <cp:revision>51</cp:revision>
  <dcterms:created xsi:type="dcterms:W3CDTF">2018-08-12T03:36:57Z</dcterms:created>
  <dcterms:modified xsi:type="dcterms:W3CDTF">2019-09-16T09:35:16Z</dcterms:modified>
</cp:coreProperties>
</file>