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0"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629"/>
    <p:restoredTop sz="94668"/>
  </p:normalViewPr>
  <p:slideViewPr>
    <p:cSldViewPr snapToGrid="0" snapToObjects="1">
      <p:cViewPr varScale="1">
        <p:scale>
          <a:sx n="71" d="100"/>
          <a:sy n="71" d="100"/>
        </p:scale>
        <p:origin x="184"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8/6/18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8/6/18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DFFC0-A410-7941-A286-D08CEF2ECF32}"/>
              </a:ext>
            </a:extLst>
          </p:cNvPr>
          <p:cNvSpPr>
            <a:spLocks noGrp="1"/>
          </p:cNvSpPr>
          <p:nvPr>
            <p:ph type="ctrTitle"/>
          </p:nvPr>
        </p:nvSpPr>
        <p:spPr>
          <a:xfrm>
            <a:off x="3291840" y="1964267"/>
            <a:ext cx="7868285" cy="2421464"/>
          </a:xfrm>
        </p:spPr>
        <p:txBody>
          <a:bodyPr/>
          <a:lstStyle/>
          <a:p>
            <a:r>
              <a:rPr lang="en-US" dirty="0"/>
              <a:t>Answering the Question:</a:t>
            </a:r>
            <a:br>
              <a:rPr lang="en-US" dirty="0"/>
            </a:br>
            <a:r>
              <a:rPr lang="en-US" dirty="0"/>
              <a:t>Doctor Who?</a:t>
            </a:r>
          </a:p>
        </p:txBody>
      </p:sp>
      <p:sp>
        <p:nvSpPr>
          <p:cNvPr id="3" name="Subtitle 2">
            <a:extLst>
              <a:ext uri="{FF2B5EF4-FFF2-40B4-BE49-F238E27FC236}">
                <a16:creationId xmlns:a16="http://schemas.microsoft.com/office/drawing/2014/main" id="{447C2067-2D50-9D47-A61A-47BF162101EB}"/>
              </a:ext>
            </a:extLst>
          </p:cNvPr>
          <p:cNvSpPr>
            <a:spLocks noGrp="1"/>
          </p:cNvSpPr>
          <p:nvPr>
            <p:ph type="subTitle" idx="1"/>
          </p:nvPr>
        </p:nvSpPr>
        <p:spPr/>
        <p:txBody>
          <a:bodyPr/>
          <a:lstStyle/>
          <a:p>
            <a:r>
              <a:rPr lang="en-US" dirty="0"/>
              <a:t>A study by Yossi </a:t>
            </a:r>
            <a:r>
              <a:rPr lang="en-US" dirty="0" err="1"/>
              <a:t>Szpigiel</a:t>
            </a:r>
            <a:endParaRPr lang="en-US" dirty="0"/>
          </a:p>
        </p:txBody>
      </p:sp>
    </p:spTree>
    <p:extLst>
      <p:ext uri="{BB962C8B-B14F-4D97-AF65-F5344CB8AC3E}">
        <p14:creationId xmlns:p14="http://schemas.microsoft.com/office/powerpoint/2010/main" val="226566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28F5-7E1A-664D-86F1-A4A61841430E}"/>
              </a:ext>
            </a:extLst>
          </p:cNvPr>
          <p:cNvSpPr>
            <a:spLocks noGrp="1"/>
          </p:cNvSpPr>
          <p:nvPr>
            <p:ph type="title"/>
          </p:nvPr>
        </p:nvSpPr>
        <p:spPr>
          <a:xfrm>
            <a:off x="0" y="0"/>
            <a:ext cx="10131425" cy="1456267"/>
          </a:xfrm>
        </p:spPr>
        <p:txBody>
          <a:bodyPr/>
          <a:lstStyle/>
          <a:p>
            <a:r>
              <a:rPr lang="en-US" dirty="0"/>
              <a:t>What are they saying? – Space vs time </a:t>
            </a:r>
          </a:p>
        </p:txBody>
      </p:sp>
      <p:pic>
        <p:nvPicPr>
          <p:cNvPr id="5" name="Content Placeholder 4">
            <a:extLst>
              <a:ext uri="{FF2B5EF4-FFF2-40B4-BE49-F238E27FC236}">
                <a16:creationId xmlns:a16="http://schemas.microsoft.com/office/drawing/2014/main" id="{B987B803-E985-124E-945D-FFA5784FCB72}"/>
              </a:ext>
            </a:extLst>
          </p:cNvPr>
          <p:cNvPicPr>
            <a:picLocks noGrp="1" noChangeAspect="1"/>
          </p:cNvPicPr>
          <p:nvPr>
            <p:ph idx="1"/>
          </p:nvPr>
        </p:nvPicPr>
        <p:blipFill>
          <a:blip r:embed="rId2"/>
          <a:stretch>
            <a:fillRect/>
          </a:stretch>
        </p:blipFill>
        <p:spPr>
          <a:xfrm>
            <a:off x="1767337" y="1119560"/>
            <a:ext cx="8757228" cy="5577109"/>
          </a:xfrm>
          <a:solidFill>
            <a:schemeClr val="tx1"/>
          </a:solidFill>
        </p:spPr>
      </p:pic>
    </p:spTree>
    <p:extLst>
      <p:ext uri="{BB962C8B-B14F-4D97-AF65-F5344CB8AC3E}">
        <p14:creationId xmlns:p14="http://schemas.microsoft.com/office/powerpoint/2010/main" val="262858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D718F-D307-EC41-BF3A-7A494021E2DD}"/>
              </a:ext>
            </a:extLst>
          </p:cNvPr>
          <p:cNvSpPr>
            <a:spLocks noGrp="1"/>
          </p:cNvSpPr>
          <p:nvPr>
            <p:ph type="title"/>
          </p:nvPr>
        </p:nvSpPr>
        <p:spPr>
          <a:xfrm>
            <a:off x="0" y="0"/>
            <a:ext cx="10131425" cy="1456267"/>
          </a:xfrm>
        </p:spPr>
        <p:txBody>
          <a:bodyPr/>
          <a:lstStyle/>
          <a:p>
            <a:r>
              <a:rPr lang="en-US" dirty="0"/>
              <a:t>Observations</a:t>
            </a:r>
          </a:p>
        </p:txBody>
      </p:sp>
      <p:sp>
        <p:nvSpPr>
          <p:cNvPr id="3" name="Content Placeholder 2">
            <a:extLst>
              <a:ext uri="{FF2B5EF4-FFF2-40B4-BE49-F238E27FC236}">
                <a16:creationId xmlns:a16="http://schemas.microsoft.com/office/drawing/2014/main" id="{068700DC-1CA4-6B46-B06F-695744AFFEF6}"/>
              </a:ext>
            </a:extLst>
          </p:cNvPr>
          <p:cNvSpPr>
            <a:spLocks noGrp="1"/>
          </p:cNvSpPr>
          <p:nvPr>
            <p:ph idx="1"/>
          </p:nvPr>
        </p:nvSpPr>
        <p:spPr>
          <a:xfrm>
            <a:off x="-1" y="1039906"/>
            <a:ext cx="11958919" cy="5683623"/>
          </a:xfrm>
        </p:spPr>
        <p:txBody>
          <a:bodyPr>
            <a:noAutofit/>
          </a:bodyPr>
          <a:lstStyle/>
          <a:p>
            <a:r>
              <a:rPr lang="en-US" sz="2200" dirty="0"/>
              <a:t>New Who gives the Doctor 4.74% more of the lines per episode when compared to the Classic Era, while giving the companions a 2.5% increase in lines.</a:t>
            </a:r>
          </a:p>
          <a:p>
            <a:r>
              <a:rPr lang="en-US" sz="2200" dirty="0"/>
              <a:t>An even greater split can be seen between the Davies and Moffat episodes, with Moffat giving the doctor an additional 5.03% of lines compared to the Davies era, and the companions an increase of 3.03%.</a:t>
            </a:r>
          </a:p>
          <a:p>
            <a:r>
              <a:rPr lang="en-US" sz="2200" dirty="0"/>
              <a:t>All of these lines come at the expense of the other characters in the episodes, who’s story we are supposed to invest in.</a:t>
            </a:r>
          </a:p>
          <a:p>
            <a:r>
              <a:rPr lang="en-US" sz="2200" dirty="0"/>
              <a:t>Clara is the most talkative companion with an average line per episode count of 93.8, with Ace coming up a close second with 91.6 lines per episode.</a:t>
            </a:r>
          </a:p>
          <a:p>
            <a:r>
              <a:rPr lang="en-US" sz="2200" dirty="0"/>
              <a:t>Despite the Sonic Screwdriver being around throughout most of the second through fifth Doctors of Classic Who, every Doctor of New Who almost doubles the average Sonic count per episode of any Classic Who Doctor.</a:t>
            </a:r>
          </a:p>
          <a:p>
            <a:r>
              <a:rPr lang="en-US" sz="2200" dirty="0"/>
              <a:t>The word TARDIS is relatively level across the various Doctors, as is it’s component nouns, Time and Space. But when comparing the relative frequencies of the words Time and Space, it is clear that Time is a much more discussed topic.</a:t>
            </a:r>
          </a:p>
        </p:txBody>
      </p:sp>
    </p:spTree>
    <p:extLst>
      <p:ext uri="{BB962C8B-B14F-4D97-AF65-F5344CB8AC3E}">
        <p14:creationId xmlns:p14="http://schemas.microsoft.com/office/powerpoint/2010/main" val="236276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D452-4184-0646-A215-2A58ED2AE018}"/>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4DF246AD-8915-F446-ACF3-28EA5309469F}"/>
              </a:ext>
            </a:extLst>
          </p:cNvPr>
          <p:cNvSpPr>
            <a:spLocks noGrp="1"/>
          </p:cNvSpPr>
          <p:nvPr>
            <p:ph idx="1"/>
          </p:nvPr>
        </p:nvSpPr>
        <p:spPr/>
        <p:txBody>
          <a:bodyPr>
            <a:normAutofit/>
          </a:bodyPr>
          <a:lstStyle/>
          <a:p>
            <a:r>
              <a:rPr lang="en-US" sz="2800" dirty="0"/>
              <a:t>Doctor Who is the longest running Sci-Fi show in existence, amassing fans spanning several generations  from across the globe.</a:t>
            </a:r>
          </a:p>
          <a:p>
            <a:r>
              <a:rPr lang="en-US" sz="2800" dirty="0"/>
              <a:t>Like fans of any series, Whovians (fans of Doctor Who) love to debate what makes the show special and what they’re favorite parts of Doctor Who’s lengthy and complex canon are.</a:t>
            </a:r>
          </a:p>
          <a:p>
            <a:r>
              <a:rPr lang="en-US" sz="2800" dirty="0"/>
              <a:t>Unfortunately, most fans have little to no data to back them up.</a:t>
            </a:r>
          </a:p>
        </p:txBody>
      </p:sp>
    </p:spTree>
    <p:extLst>
      <p:ext uri="{BB962C8B-B14F-4D97-AF65-F5344CB8AC3E}">
        <p14:creationId xmlns:p14="http://schemas.microsoft.com/office/powerpoint/2010/main" val="1658181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68690-6D85-DA4F-B9A6-526FDFC74F14}"/>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BD8B9E00-5401-BA43-90B5-F21F7EE24B49}"/>
              </a:ext>
            </a:extLst>
          </p:cNvPr>
          <p:cNvSpPr>
            <a:spLocks noGrp="1"/>
          </p:cNvSpPr>
          <p:nvPr>
            <p:ph idx="1"/>
          </p:nvPr>
        </p:nvSpPr>
        <p:spPr>
          <a:xfrm>
            <a:off x="685801" y="1653771"/>
            <a:ext cx="10131425" cy="1382529"/>
          </a:xfrm>
        </p:spPr>
        <p:txBody>
          <a:bodyPr>
            <a:normAutofit/>
          </a:bodyPr>
          <a:lstStyle/>
          <a:p>
            <a:r>
              <a:rPr lang="en-US" sz="2000" dirty="0"/>
              <a:t>Using textual analysis techniques, episode transcripts were broken down and analyzed to hopefully increase the level of discourse surrounding what makes Doctor Who great.</a:t>
            </a:r>
          </a:p>
        </p:txBody>
      </p:sp>
      <p:sp>
        <p:nvSpPr>
          <p:cNvPr id="4" name="Rectangle 3">
            <a:extLst>
              <a:ext uri="{FF2B5EF4-FFF2-40B4-BE49-F238E27FC236}">
                <a16:creationId xmlns:a16="http://schemas.microsoft.com/office/drawing/2014/main" id="{3406E302-880E-4541-B5DE-04746CAAF36B}"/>
              </a:ext>
            </a:extLst>
          </p:cNvPr>
          <p:cNvSpPr/>
          <p:nvPr/>
        </p:nvSpPr>
        <p:spPr>
          <a:xfrm>
            <a:off x="831273" y="4006735"/>
            <a:ext cx="2161309" cy="169579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TRANSCRIPTS</a:t>
            </a:r>
          </a:p>
        </p:txBody>
      </p:sp>
      <p:sp>
        <p:nvSpPr>
          <p:cNvPr id="5" name="Right Arrow 4">
            <a:extLst>
              <a:ext uri="{FF2B5EF4-FFF2-40B4-BE49-F238E27FC236}">
                <a16:creationId xmlns:a16="http://schemas.microsoft.com/office/drawing/2014/main" id="{07753444-1E8E-4F49-A2CF-96BEAD9C1BD7}"/>
              </a:ext>
            </a:extLst>
          </p:cNvPr>
          <p:cNvSpPr/>
          <p:nvPr/>
        </p:nvSpPr>
        <p:spPr>
          <a:xfrm>
            <a:off x="3458095" y="4505498"/>
            <a:ext cx="1180407" cy="69826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Trapezoid 5">
            <a:extLst>
              <a:ext uri="{FF2B5EF4-FFF2-40B4-BE49-F238E27FC236}">
                <a16:creationId xmlns:a16="http://schemas.microsoft.com/office/drawing/2014/main" id="{583273CC-B126-F043-8303-8B7B6F6C4DB1}"/>
              </a:ext>
            </a:extLst>
          </p:cNvPr>
          <p:cNvSpPr/>
          <p:nvPr/>
        </p:nvSpPr>
        <p:spPr>
          <a:xfrm>
            <a:off x="5104015" y="4006735"/>
            <a:ext cx="2128058" cy="1695796"/>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9" name="Right Arrow 8">
            <a:extLst>
              <a:ext uri="{FF2B5EF4-FFF2-40B4-BE49-F238E27FC236}">
                <a16:creationId xmlns:a16="http://schemas.microsoft.com/office/drawing/2014/main" id="{98329C40-7369-CE4B-8301-05FEA4822E91}"/>
              </a:ext>
            </a:extLst>
          </p:cNvPr>
          <p:cNvSpPr/>
          <p:nvPr/>
        </p:nvSpPr>
        <p:spPr>
          <a:xfrm>
            <a:off x="7697586" y="4505498"/>
            <a:ext cx="1180407" cy="69826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F5AF127-8692-4141-9F12-E9FCB012EA0A}"/>
              </a:ext>
            </a:extLst>
          </p:cNvPr>
          <p:cNvSpPr/>
          <p:nvPr/>
        </p:nvSpPr>
        <p:spPr>
          <a:xfrm>
            <a:off x="9592887" y="3898668"/>
            <a:ext cx="1911927" cy="19119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a:t>
            </a:r>
          </a:p>
        </p:txBody>
      </p:sp>
    </p:spTree>
    <p:extLst>
      <p:ext uri="{BB962C8B-B14F-4D97-AF65-F5344CB8AC3E}">
        <p14:creationId xmlns:p14="http://schemas.microsoft.com/office/powerpoint/2010/main" val="2078480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23BFF-F0B4-1D49-A439-BAF8D4DBC56C}"/>
              </a:ext>
            </a:extLst>
          </p:cNvPr>
          <p:cNvSpPr>
            <a:spLocks noGrp="1"/>
          </p:cNvSpPr>
          <p:nvPr>
            <p:ph type="title"/>
          </p:nvPr>
        </p:nvSpPr>
        <p:spPr>
          <a:xfrm>
            <a:off x="0" y="0"/>
            <a:ext cx="10131425" cy="1456267"/>
          </a:xfrm>
        </p:spPr>
        <p:txBody>
          <a:bodyPr/>
          <a:lstStyle/>
          <a:p>
            <a:r>
              <a:rPr lang="en-US" dirty="0"/>
              <a:t>Who’s getting lines? – Overall </a:t>
            </a:r>
          </a:p>
        </p:txBody>
      </p:sp>
      <p:pic>
        <p:nvPicPr>
          <p:cNvPr id="5" name="Content Placeholder 4">
            <a:extLst>
              <a:ext uri="{FF2B5EF4-FFF2-40B4-BE49-F238E27FC236}">
                <a16:creationId xmlns:a16="http://schemas.microsoft.com/office/drawing/2014/main" id="{15F5794B-3A9F-6945-A523-66BA28386DDE}"/>
              </a:ext>
            </a:extLst>
          </p:cNvPr>
          <p:cNvPicPr>
            <a:picLocks noGrp="1" noChangeAspect="1"/>
          </p:cNvPicPr>
          <p:nvPr>
            <p:ph idx="1"/>
          </p:nvPr>
        </p:nvPicPr>
        <p:blipFill>
          <a:blip r:embed="rId2"/>
          <a:stretch>
            <a:fillRect/>
          </a:stretch>
        </p:blipFill>
        <p:spPr>
          <a:xfrm>
            <a:off x="2244436" y="1060270"/>
            <a:ext cx="7886988" cy="5632216"/>
          </a:xfrm>
          <a:solidFill>
            <a:schemeClr val="tx1"/>
          </a:solidFill>
        </p:spPr>
      </p:pic>
    </p:spTree>
    <p:extLst>
      <p:ext uri="{BB962C8B-B14F-4D97-AF65-F5344CB8AC3E}">
        <p14:creationId xmlns:p14="http://schemas.microsoft.com/office/powerpoint/2010/main" val="3275809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23BFF-F0B4-1D49-A439-BAF8D4DBC56C}"/>
              </a:ext>
            </a:extLst>
          </p:cNvPr>
          <p:cNvSpPr>
            <a:spLocks noGrp="1"/>
          </p:cNvSpPr>
          <p:nvPr>
            <p:ph type="title"/>
          </p:nvPr>
        </p:nvSpPr>
        <p:spPr>
          <a:xfrm>
            <a:off x="0" y="0"/>
            <a:ext cx="10131425" cy="1456267"/>
          </a:xfrm>
        </p:spPr>
        <p:txBody>
          <a:bodyPr/>
          <a:lstStyle/>
          <a:p>
            <a:r>
              <a:rPr lang="en-US" dirty="0"/>
              <a:t>Who’s getting lines? – By Era </a:t>
            </a:r>
          </a:p>
        </p:txBody>
      </p:sp>
      <p:pic>
        <p:nvPicPr>
          <p:cNvPr id="7" name="Content Placeholder 6">
            <a:extLst>
              <a:ext uri="{FF2B5EF4-FFF2-40B4-BE49-F238E27FC236}">
                <a16:creationId xmlns:a16="http://schemas.microsoft.com/office/drawing/2014/main" id="{774D7B04-3BF3-2545-9461-18AB71653F57}"/>
              </a:ext>
            </a:extLst>
          </p:cNvPr>
          <p:cNvPicPr>
            <a:picLocks noGrp="1"/>
          </p:cNvPicPr>
          <p:nvPr>
            <p:ph idx="1"/>
          </p:nvPr>
        </p:nvPicPr>
        <p:blipFill>
          <a:blip r:embed="rId2"/>
          <a:stretch>
            <a:fillRect/>
          </a:stretch>
        </p:blipFill>
        <p:spPr>
          <a:xfrm>
            <a:off x="102020" y="2029968"/>
            <a:ext cx="5971032" cy="3977639"/>
          </a:xfrm>
        </p:spPr>
      </p:pic>
      <p:pic>
        <p:nvPicPr>
          <p:cNvPr id="9" name="Picture 8">
            <a:extLst>
              <a:ext uri="{FF2B5EF4-FFF2-40B4-BE49-F238E27FC236}">
                <a16:creationId xmlns:a16="http://schemas.microsoft.com/office/drawing/2014/main" id="{2A490106-2235-A34A-BE0F-A5EDE66C523A}"/>
              </a:ext>
            </a:extLst>
          </p:cNvPr>
          <p:cNvPicPr>
            <a:picLocks/>
          </p:cNvPicPr>
          <p:nvPr/>
        </p:nvPicPr>
        <p:blipFill>
          <a:blip r:embed="rId3"/>
          <a:stretch>
            <a:fillRect/>
          </a:stretch>
        </p:blipFill>
        <p:spPr>
          <a:xfrm>
            <a:off x="6144768" y="2029968"/>
            <a:ext cx="5971032" cy="3977639"/>
          </a:xfrm>
          <a:prstGeom prst="rect">
            <a:avLst/>
          </a:prstGeom>
        </p:spPr>
      </p:pic>
    </p:spTree>
    <p:extLst>
      <p:ext uri="{BB962C8B-B14F-4D97-AF65-F5344CB8AC3E}">
        <p14:creationId xmlns:p14="http://schemas.microsoft.com/office/powerpoint/2010/main" val="2497405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23BFF-F0B4-1D49-A439-BAF8D4DBC56C}"/>
              </a:ext>
            </a:extLst>
          </p:cNvPr>
          <p:cNvSpPr>
            <a:spLocks noGrp="1"/>
          </p:cNvSpPr>
          <p:nvPr>
            <p:ph type="title"/>
          </p:nvPr>
        </p:nvSpPr>
        <p:spPr>
          <a:xfrm>
            <a:off x="0" y="0"/>
            <a:ext cx="11187953" cy="1456267"/>
          </a:xfrm>
        </p:spPr>
        <p:txBody>
          <a:bodyPr/>
          <a:lstStyle/>
          <a:p>
            <a:r>
              <a:rPr lang="en-US" dirty="0"/>
              <a:t>Who’s getting lines? – New </a:t>
            </a:r>
            <a:r>
              <a:rPr lang="en-US" dirty="0" err="1"/>
              <a:t>WHo</a:t>
            </a:r>
            <a:r>
              <a:rPr lang="en-US" dirty="0"/>
              <a:t> by Showrunner </a:t>
            </a:r>
          </a:p>
        </p:txBody>
      </p:sp>
      <p:pic>
        <p:nvPicPr>
          <p:cNvPr id="11" name="Content Placeholder 10">
            <a:extLst>
              <a:ext uri="{FF2B5EF4-FFF2-40B4-BE49-F238E27FC236}">
                <a16:creationId xmlns:a16="http://schemas.microsoft.com/office/drawing/2014/main" id="{9637F8FA-1E46-AB42-B2B4-5A3C98057464}"/>
              </a:ext>
            </a:extLst>
          </p:cNvPr>
          <p:cNvPicPr>
            <a:picLocks noGrp="1" noChangeAspect="1"/>
          </p:cNvPicPr>
          <p:nvPr>
            <p:ph idx="1"/>
          </p:nvPr>
        </p:nvPicPr>
        <p:blipFill>
          <a:blip r:embed="rId2"/>
          <a:stretch>
            <a:fillRect/>
          </a:stretch>
        </p:blipFill>
        <p:spPr>
          <a:xfrm>
            <a:off x="176350" y="2033961"/>
            <a:ext cx="5973438" cy="3974932"/>
          </a:xfrm>
        </p:spPr>
      </p:pic>
      <p:pic>
        <p:nvPicPr>
          <p:cNvPr id="13" name="Picture 12">
            <a:extLst>
              <a:ext uri="{FF2B5EF4-FFF2-40B4-BE49-F238E27FC236}">
                <a16:creationId xmlns:a16="http://schemas.microsoft.com/office/drawing/2014/main" id="{F0EE8659-D815-1E42-A824-4651D79DB74B}"/>
              </a:ext>
            </a:extLst>
          </p:cNvPr>
          <p:cNvPicPr>
            <a:picLocks noChangeAspect="1"/>
          </p:cNvPicPr>
          <p:nvPr/>
        </p:nvPicPr>
        <p:blipFill>
          <a:blip r:embed="rId3"/>
          <a:stretch>
            <a:fillRect/>
          </a:stretch>
        </p:blipFill>
        <p:spPr>
          <a:xfrm>
            <a:off x="6345819" y="2033961"/>
            <a:ext cx="5675319" cy="3974932"/>
          </a:xfrm>
          <a:prstGeom prst="rect">
            <a:avLst/>
          </a:prstGeom>
        </p:spPr>
      </p:pic>
    </p:spTree>
    <p:extLst>
      <p:ext uri="{BB962C8B-B14F-4D97-AF65-F5344CB8AC3E}">
        <p14:creationId xmlns:p14="http://schemas.microsoft.com/office/powerpoint/2010/main" val="2440889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2834B-BEA3-F746-8C4B-625E636D80A4}"/>
              </a:ext>
            </a:extLst>
          </p:cNvPr>
          <p:cNvSpPr>
            <a:spLocks noGrp="1"/>
          </p:cNvSpPr>
          <p:nvPr>
            <p:ph type="title"/>
          </p:nvPr>
        </p:nvSpPr>
        <p:spPr>
          <a:xfrm>
            <a:off x="0" y="0"/>
            <a:ext cx="10131425" cy="1456267"/>
          </a:xfrm>
        </p:spPr>
        <p:txBody>
          <a:bodyPr/>
          <a:lstStyle/>
          <a:p>
            <a:r>
              <a:rPr lang="en-US" dirty="0"/>
              <a:t>WHO’s Speaking Most? – Companions </a:t>
            </a:r>
          </a:p>
        </p:txBody>
      </p:sp>
      <p:pic>
        <p:nvPicPr>
          <p:cNvPr id="13" name="Content Placeholder 12">
            <a:extLst>
              <a:ext uri="{FF2B5EF4-FFF2-40B4-BE49-F238E27FC236}">
                <a16:creationId xmlns:a16="http://schemas.microsoft.com/office/drawing/2014/main" id="{8DDF2270-93F8-0940-A276-B8E0853C0CBC}"/>
              </a:ext>
            </a:extLst>
          </p:cNvPr>
          <p:cNvPicPr>
            <a:picLocks noGrp="1" noChangeAspect="1"/>
          </p:cNvPicPr>
          <p:nvPr>
            <p:ph idx="1"/>
          </p:nvPr>
        </p:nvPicPr>
        <p:blipFill>
          <a:blip r:embed="rId2"/>
          <a:stretch>
            <a:fillRect/>
          </a:stretch>
        </p:blipFill>
        <p:spPr>
          <a:xfrm>
            <a:off x="2068575" y="1061819"/>
            <a:ext cx="8062850" cy="5610791"/>
          </a:xfrm>
          <a:solidFill>
            <a:schemeClr val="tx1"/>
          </a:solidFill>
        </p:spPr>
      </p:pic>
    </p:spTree>
    <p:extLst>
      <p:ext uri="{BB962C8B-B14F-4D97-AF65-F5344CB8AC3E}">
        <p14:creationId xmlns:p14="http://schemas.microsoft.com/office/powerpoint/2010/main" val="3545579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F75EE-8321-7E44-A33A-1C55D570FE39}"/>
              </a:ext>
            </a:extLst>
          </p:cNvPr>
          <p:cNvSpPr>
            <a:spLocks noGrp="1"/>
          </p:cNvSpPr>
          <p:nvPr>
            <p:ph type="title"/>
          </p:nvPr>
        </p:nvSpPr>
        <p:spPr>
          <a:xfrm>
            <a:off x="0" y="0"/>
            <a:ext cx="10131425" cy="1456267"/>
          </a:xfrm>
        </p:spPr>
        <p:txBody>
          <a:bodyPr/>
          <a:lstStyle/>
          <a:p>
            <a:r>
              <a:rPr lang="en-US" dirty="0"/>
              <a:t>What are they saying? – Sonic </a:t>
            </a:r>
          </a:p>
        </p:txBody>
      </p:sp>
      <p:pic>
        <p:nvPicPr>
          <p:cNvPr id="5" name="Content Placeholder 4">
            <a:extLst>
              <a:ext uri="{FF2B5EF4-FFF2-40B4-BE49-F238E27FC236}">
                <a16:creationId xmlns:a16="http://schemas.microsoft.com/office/drawing/2014/main" id="{97B86692-1591-AF4B-AAA3-3A89D399401F}"/>
              </a:ext>
            </a:extLst>
          </p:cNvPr>
          <p:cNvPicPr>
            <a:picLocks noGrp="1" noChangeAspect="1"/>
          </p:cNvPicPr>
          <p:nvPr>
            <p:ph idx="1"/>
          </p:nvPr>
        </p:nvPicPr>
        <p:blipFill>
          <a:blip r:embed="rId2"/>
          <a:stretch>
            <a:fillRect/>
          </a:stretch>
        </p:blipFill>
        <p:spPr>
          <a:xfrm>
            <a:off x="1925436" y="1119560"/>
            <a:ext cx="8547955" cy="5499571"/>
          </a:xfrm>
          <a:solidFill>
            <a:schemeClr val="tx1"/>
          </a:solidFill>
        </p:spPr>
      </p:pic>
    </p:spTree>
    <p:extLst>
      <p:ext uri="{BB962C8B-B14F-4D97-AF65-F5344CB8AC3E}">
        <p14:creationId xmlns:p14="http://schemas.microsoft.com/office/powerpoint/2010/main" val="3453608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B339-404B-0146-BF2D-421525666E54}"/>
              </a:ext>
            </a:extLst>
          </p:cNvPr>
          <p:cNvSpPr>
            <a:spLocks noGrp="1"/>
          </p:cNvSpPr>
          <p:nvPr>
            <p:ph type="title"/>
          </p:nvPr>
        </p:nvSpPr>
        <p:spPr>
          <a:xfrm>
            <a:off x="0" y="0"/>
            <a:ext cx="10131425" cy="1456267"/>
          </a:xfrm>
        </p:spPr>
        <p:txBody>
          <a:bodyPr/>
          <a:lstStyle/>
          <a:p>
            <a:r>
              <a:rPr lang="en-US" dirty="0"/>
              <a:t>What are they saying? – TARDIS </a:t>
            </a:r>
          </a:p>
        </p:txBody>
      </p:sp>
      <p:pic>
        <p:nvPicPr>
          <p:cNvPr id="5" name="Content Placeholder 4">
            <a:extLst>
              <a:ext uri="{FF2B5EF4-FFF2-40B4-BE49-F238E27FC236}">
                <a16:creationId xmlns:a16="http://schemas.microsoft.com/office/drawing/2014/main" id="{1E8D3FD6-1B9D-7F4E-A91B-54BEA4EFD348}"/>
              </a:ext>
            </a:extLst>
          </p:cNvPr>
          <p:cNvPicPr>
            <a:picLocks noGrp="1" noChangeAspect="1"/>
          </p:cNvPicPr>
          <p:nvPr>
            <p:ph idx="1"/>
          </p:nvPr>
        </p:nvPicPr>
        <p:blipFill>
          <a:blip r:embed="rId2"/>
          <a:stretch>
            <a:fillRect/>
          </a:stretch>
        </p:blipFill>
        <p:spPr>
          <a:xfrm>
            <a:off x="1839053" y="1129553"/>
            <a:ext cx="8667581" cy="5511701"/>
          </a:xfrm>
          <a:solidFill>
            <a:schemeClr val="tx1"/>
          </a:solidFill>
        </p:spPr>
      </p:pic>
    </p:spTree>
    <p:extLst>
      <p:ext uri="{BB962C8B-B14F-4D97-AF65-F5344CB8AC3E}">
        <p14:creationId xmlns:p14="http://schemas.microsoft.com/office/powerpoint/2010/main" val="37929592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62</TotalTime>
  <Words>369</Words>
  <Application>Microsoft Macintosh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Answering the Question: Doctor Who?</vt:lpstr>
      <vt:lpstr>Problem</vt:lpstr>
      <vt:lpstr>Solution</vt:lpstr>
      <vt:lpstr>Who’s getting lines? – Overall </vt:lpstr>
      <vt:lpstr>Who’s getting lines? – By Era </vt:lpstr>
      <vt:lpstr>Who’s getting lines? – New WHo by Showrunner </vt:lpstr>
      <vt:lpstr>WHO’s Speaking Most? – Companions </vt:lpstr>
      <vt:lpstr>What are they saying? – Sonic </vt:lpstr>
      <vt:lpstr>What are they saying? – TARDIS </vt:lpstr>
      <vt:lpstr>What are they saying? – Space vs time </vt:lpstr>
      <vt:lpstr>Observations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Answering the Question: Doctor Who?</dc:title>
  <dc:creator>Yossi Szpigiel</dc:creator>
  <cp:lastModifiedBy>Yossi Szpigiel</cp:lastModifiedBy>
  <cp:revision>6</cp:revision>
  <dcterms:created xsi:type="dcterms:W3CDTF">2018-08-06T14:47:43Z</dcterms:created>
  <dcterms:modified xsi:type="dcterms:W3CDTF">2018-08-06T15:49:58Z</dcterms:modified>
</cp:coreProperties>
</file>