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16"/>
  </p:notesMasterIdLst>
  <p:handoutMasterIdLst>
    <p:handoutMasterId r:id="rId17"/>
  </p:handoutMasterIdLst>
  <p:sldIdLst>
    <p:sldId id="281" r:id="rId5"/>
    <p:sldId id="398" r:id="rId6"/>
    <p:sldId id="400" r:id="rId7"/>
    <p:sldId id="401" r:id="rId8"/>
    <p:sldId id="402" r:id="rId9"/>
    <p:sldId id="403" r:id="rId10"/>
    <p:sldId id="404" r:id="rId11"/>
    <p:sldId id="406" r:id="rId12"/>
    <p:sldId id="405" r:id="rId13"/>
    <p:sldId id="407" r:id="rId14"/>
    <p:sldId id="40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  <p:embeddedFont>
      <p:font typeface="黑体" panose="02010609060101010101" pitchFamily="49" charset="-122"/>
      <p:regular r:id="rId26"/>
    </p:embeddedFont>
    <p:embeddedFont>
      <p:font typeface="微软雅黑" panose="020B0503020204020204" pitchFamily="34" charset="-122"/>
      <p:regular r:id="rId27"/>
      <p:bold r:id="rId28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8FC9"/>
    <a:srgbClr val="556074"/>
    <a:srgbClr val="8BA987"/>
    <a:srgbClr val="6AA4AB"/>
    <a:srgbClr val="F7AB60"/>
    <a:srgbClr val="CEDBCC"/>
    <a:srgbClr val="F98B28"/>
    <a:srgbClr val="800000"/>
    <a:srgbClr val="F69898"/>
    <a:srgbClr val="EF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69" autoAdjust="0"/>
    <p:restoredTop sz="94619" autoAdjust="0"/>
  </p:normalViewPr>
  <p:slideViewPr>
    <p:cSldViewPr>
      <p:cViewPr varScale="1">
        <p:scale>
          <a:sx n="25" d="100"/>
          <a:sy n="25" d="100"/>
        </p:scale>
        <p:origin x="34" y="106"/>
      </p:cViewPr>
      <p:guideLst>
        <p:guide orient="horz" pos="1619"/>
        <p:guide pos="2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743AC1-571C-4B71-BC29-7530466DA81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A51C28-DA47-457B-9326-CE270DC68F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14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72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94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80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28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4" name="组合 43"/>
          <p:cNvGrpSpPr>
            <a:grpSpLocks/>
          </p:cNvGrpSpPr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6" name="组合 41"/>
          <p:cNvGrpSpPr>
            <a:grpSpLocks/>
          </p:cNvGrpSpPr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4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37"/>
          <p:cNvGrpSpPr/>
          <p:nvPr/>
        </p:nvGrpSpPr>
        <p:grpSpPr bwMode="auto">
          <a:xfrm>
            <a:off x="2586037" y="3022599"/>
            <a:ext cx="185737" cy="185739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3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椭圆 22"/>
          <p:cNvSpPr/>
          <p:nvPr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1" name="组合 46"/>
          <p:cNvGrpSpPr>
            <a:grpSpLocks/>
          </p:cNvGrpSpPr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2" name="组合 38"/>
          <p:cNvGrpSpPr>
            <a:grpSpLocks/>
          </p:cNvGrpSpPr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3" name="组合 42"/>
          <p:cNvGrpSpPr>
            <a:grpSpLocks/>
          </p:cNvGrpSpPr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4" name="组合 1"/>
          <p:cNvGrpSpPr>
            <a:grpSpLocks/>
          </p:cNvGrpSpPr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5" name="组合 49"/>
          <p:cNvGrpSpPr>
            <a:grpSpLocks/>
          </p:cNvGrpSpPr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7" name="组合 45"/>
          <p:cNvGrpSpPr>
            <a:grpSpLocks/>
          </p:cNvGrpSpPr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8" name="组合 44"/>
          <p:cNvGrpSpPr>
            <a:grpSpLocks/>
          </p:cNvGrpSpPr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>
            <a:spLocks noChangeArrowheads="1"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2901938 w 1180531"/>
              <a:gd name="T1" fmla="*/ 0 h 577560"/>
              <a:gd name="T2" fmla="*/ 2901938 w 1180531"/>
              <a:gd name="T3" fmla="*/ 1141665 h 577560"/>
              <a:gd name="T4" fmla="*/ 2617983 w 1180531"/>
              <a:gd name="T5" fmla="*/ 1427093 h 577560"/>
              <a:gd name="T6" fmla="*/ 283954 w 1180531"/>
              <a:gd name="T7" fmla="*/ 1427093 h 577560"/>
              <a:gd name="T8" fmla="*/ 0 w 1180531"/>
              <a:gd name="T9" fmla="*/ 1141665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>
            <a:spLocks noChangeArrowheads="1"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2901938 w 1180531"/>
              <a:gd name="T1" fmla="*/ 0 h 577560"/>
              <a:gd name="T2" fmla="*/ 2901938 w 1180531"/>
              <a:gd name="T3" fmla="*/ 1141665 h 577560"/>
              <a:gd name="T4" fmla="*/ 2617983 w 1180531"/>
              <a:gd name="T5" fmla="*/ 1427093 h 577560"/>
              <a:gd name="T6" fmla="*/ 283954 w 1180531"/>
              <a:gd name="T7" fmla="*/ 1427093 h 577560"/>
              <a:gd name="T8" fmla="*/ 0 w 1180531"/>
              <a:gd name="T9" fmla="*/ 1141665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3724950" y="2344693"/>
            <a:ext cx="17684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lang="en-US" altLang="zh-CN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Dubbo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44784"/>
            <a:ext cx="3168352" cy="22107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003798"/>
            <a:ext cx="6739051" cy="20181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7" y="616869"/>
            <a:ext cx="4320480" cy="295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1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Zookeeper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注册中心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b="52509"/>
          <a:stretch/>
        </p:blipFill>
        <p:spPr>
          <a:xfrm>
            <a:off x="899592" y="3939902"/>
            <a:ext cx="5472608" cy="8640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5" y="2711389"/>
            <a:ext cx="5150382" cy="11557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571651"/>
            <a:ext cx="3554837" cy="21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4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应用架构演进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80" y="2849839"/>
            <a:ext cx="5312122" cy="6288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864" y="3494919"/>
            <a:ext cx="5141336" cy="7418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244065"/>
            <a:ext cx="5853100" cy="744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60114"/>
            <a:ext cx="5085231" cy="17185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180" y="2202613"/>
            <a:ext cx="5167486" cy="6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3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39162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应用架构演进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单一应用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(ORM-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对象关系映射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60" y="888406"/>
            <a:ext cx="3762206" cy="32015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560" y="1203598"/>
            <a:ext cx="2592288" cy="288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9592" y="915566"/>
            <a:ext cx="2592288" cy="30963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72322" y="5317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一个工程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547664" y="1113566"/>
            <a:ext cx="1152128" cy="36004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用户管理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547664" y="2247714"/>
            <a:ext cx="1152128" cy="36004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订单管理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547664" y="3422212"/>
            <a:ext cx="1152128" cy="36004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搜索管理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547664" y="1668547"/>
            <a:ext cx="1152128" cy="36004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商品管理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547664" y="2851760"/>
            <a:ext cx="1152128" cy="36004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支付管理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187827"/>
            <a:ext cx="6168038" cy="75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5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57961" y="-36763"/>
            <a:ext cx="657833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应用架构演进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垂直应用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(MVC-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模型视图控制器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916" y="1490798"/>
            <a:ext cx="1151623" cy="16798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8342" y="994175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0915" y="1786812"/>
            <a:ext cx="896139" cy="20536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用户管理</a:t>
            </a:r>
          </a:p>
        </p:txBody>
      </p:sp>
      <p:sp>
        <p:nvSpPr>
          <p:cNvPr id="20" name="矩形 19"/>
          <p:cNvSpPr/>
          <p:nvPr/>
        </p:nvSpPr>
        <p:spPr>
          <a:xfrm>
            <a:off x="1579764" y="1490798"/>
            <a:ext cx="1120028" cy="16902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2" name="圆角矩形 21"/>
          <p:cNvSpPr/>
          <p:nvPr/>
        </p:nvSpPr>
        <p:spPr>
          <a:xfrm>
            <a:off x="1677123" y="1786813"/>
            <a:ext cx="945809" cy="20609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订单管理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666873" y="2249899"/>
            <a:ext cx="945809" cy="20609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支付管理</a:t>
            </a:r>
          </a:p>
        </p:txBody>
      </p:sp>
      <p:sp>
        <p:nvSpPr>
          <p:cNvPr id="26" name="矩形 25"/>
          <p:cNvSpPr/>
          <p:nvPr/>
        </p:nvSpPr>
        <p:spPr>
          <a:xfrm>
            <a:off x="2859653" y="1490798"/>
            <a:ext cx="1120028" cy="16887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354243" y="2249899"/>
            <a:ext cx="945809" cy="20609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商品管理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713984" y="1004576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159898" y="987574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954428" y="1786083"/>
            <a:ext cx="945809" cy="20609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短信管理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980878" y="2234346"/>
            <a:ext cx="945809" cy="20609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通知管理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3968" y="1190522"/>
            <a:ext cx="4699758" cy="3030637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1484201" y="5183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多个工程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99" y="4324665"/>
            <a:ext cx="5741581" cy="679644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354243" y="2674245"/>
            <a:ext cx="906189" cy="23917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Service&amp;Dao</a:t>
            </a:r>
            <a:endParaRPr lang="zh-CN" altLang="en-US" sz="1000" dirty="0"/>
          </a:p>
        </p:txBody>
      </p:sp>
      <p:sp>
        <p:nvSpPr>
          <p:cNvPr id="21" name="圆角矩形 20"/>
          <p:cNvSpPr/>
          <p:nvPr/>
        </p:nvSpPr>
        <p:spPr>
          <a:xfrm>
            <a:off x="1696932" y="2671241"/>
            <a:ext cx="906189" cy="23917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Service&amp;Dao</a:t>
            </a:r>
            <a:endParaRPr lang="zh-CN" altLang="en-US" sz="1000" dirty="0"/>
          </a:p>
        </p:txBody>
      </p:sp>
      <p:sp>
        <p:nvSpPr>
          <p:cNvPr id="23" name="圆角矩形 22"/>
          <p:cNvSpPr/>
          <p:nvPr/>
        </p:nvSpPr>
        <p:spPr>
          <a:xfrm>
            <a:off x="3006800" y="2679605"/>
            <a:ext cx="906189" cy="23917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Service&amp;Dao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3523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20" grpId="0" animBg="1"/>
      <p:bldP spid="22" grpId="0" animBg="1"/>
      <p:bldP spid="25" grpId="0" animBg="1"/>
      <p:bldP spid="26" grpId="0" animBg="1"/>
      <p:bldP spid="31" grpId="0" animBg="1"/>
      <p:bldP spid="33" grpId="0"/>
      <p:bldP spid="34" grpId="0"/>
      <p:bldP spid="35" grpId="0" animBg="1"/>
      <p:bldP spid="36" grpId="0" animBg="1"/>
      <p:bldP spid="19" grpId="0" animBg="1"/>
      <p:bldP spid="21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57961" y="-36763"/>
            <a:ext cx="6146287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应用架构演进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分布式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(PRC-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远程过程调用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916" y="1490799"/>
            <a:ext cx="1151623" cy="10089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8342" y="994175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92816" y="1685202"/>
            <a:ext cx="1005805" cy="20536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用户管理</a:t>
            </a:r>
            <a:r>
              <a:rPr lang="en-US" altLang="zh-CN" sz="1000" dirty="0"/>
              <a:t>Web</a:t>
            </a:r>
            <a:endParaRPr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1579764" y="1490798"/>
            <a:ext cx="1120028" cy="10089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2" name="圆角矩形 21"/>
          <p:cNvSpPr/>
          <p:nvPr/>
        </p:nvSpPr>
        <p:spPr>
          <a:xfrm>
            <a:off x="1666873" y="1714142"/>
            <a:ext cx="1032919" cy="20609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订单管理</a:t>
            </a:r>
            <a:r>
              <a:rPr lang="en-US" altLang="zh-CN" sz="1000" dirty="0"/>
              <a:t>Web</a:t>
            </a:r>
            <a:endParaRPr lang="zh-CN" altLang="en-US" sz="1000" dirty="0"/>
          </a:p>
        </p:txBody>
      </p:sp>
      <p:sp>
        <p:nvSpPr>
          <p:cNvPr id="25" name="圆角矩形 24"/>
          <p:cNvSpPr/>
          <p:nvPr/>
        </p:nvSpPr>
        <p:spPr>
          <a:xfrm>
            <a:off x="1666873" y="2146852"/>
            <a:ext cx="1032919" cy="20609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支付管理</a:t>
            </a:r>
            <a:r>
              <a:rPr lang="en-US" altLang="zh-CN" sz="1000" dirty="0"/>
              <a:t>Web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2859652" y="1490798"/>
            <a:ext cx="1208291" cy="10089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251520" y="2146852"/>
            <a:ext cx="1033187" cy="20609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商品管理</a:t>
            </a:r>
            <a:r>
              <a:rPr lang="en-US" altLang="zh-CN" sz="1000" dirty="0"/>
              <a:t>Web</a:t>
            </a:r>
            <a:endParaRPr lang="zh-CN" altLang="en-US" sz="1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713984" y="1004576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159898" y="987574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950776" y="1719133"/>
            <a:ext cx="1028905" cy="20609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短信管理</a:t>
            </a:r>
            <a:r>
              <a:rPr lang="en-US" altLang="zh-CN" sz="1000" dirty="0"/>
              <a:t>Web</a:t>
            </a:r>
            <a:endParaRPr lang="zh-CN" altLang="en-US" sz="1000" dirty="0"/>
          </a:p>
        </p:txBody>
      </p:sp>
      <p:sp>
        <p:nvSpPr>
          <p:cNvPr id="36" name="圆角矩形 35"/>
          <p:cNvSpPr/>
          <p:nvPr/>
        </p:nvSpPr>
        <p:spPr>
          <a:xfrm>
            <a:off x="2958319" y="2150401"/>
            <a:ext cx="1028905" cy="20609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通知管理</a:t>
            </a:r>
            <a:r>
              <a:rPr lang="en-US" altLang="zh-CN" sz="1000" dirty="0"/>
              <a:t>Web</a:t>
            </a:r>
            <a:endParaRPr lang="zh-CN" altLang="en-US" sz="1000" dirty="0"/>
          </a:p>
        </p:txBody>
      </p:sp>
      <p:sp>
        <p:nvSpPr>
          <p:cNvPr id="19" name="矩形 18"/>
          <p:cNvSpPr/>
          <p:nvPr/>
        </p:nvSpPr>
        <p:spPr>
          <a:xfrm>
            <a:off x="736192" y="2970412"/>
            <a:ext cx="1124858" cy="6814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1" name="矩形 20"/>
          <p:cNvSpPr/>
          <p:nvPr/>
        </p:nvSpPr>
        <p:spPr>
          <a:xfrm>
            <a:off x="2347914" y="2976659"/>
            <a:ext cx="1124858" cy="6752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3" name="圆角矩形 22"/>
          <p:cNvSpPr/>
          <p:nvPr/>
        </p:nvSpPr>
        <p:spPr>
          <a:xfrm>
            <a:off x="2478096" y="3127959"/>
            <a:ext cx="910965" cy="32430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商品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Service&amp;Dao</a:t>
            </a:r>
            <a:endParaRPr lang="zh-CN" altLang="en-US" sz="1000" dirty="0"/>
          </a:p>
        </p:txBody>
      </p:sp>
      <p:sp>
        <p:nvSpPr>
          <p:cNvPr id="24" name="圆角矩形 23"/>
          <p:cNvSpPr/>
          <p:nvPr/>
        </p:nvSpPr>
        <p:spPr>
          <a:xfrm>
            <a:off x="845526" y="3127959"/>
            <a:ext cx="906189" cy="32681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用户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Service&amp;Dao</a:t>
            </a:r>
            <a:endParaRPr lang="zh-CN" altLang="en-US" sz="1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952725" y="3749894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519655" y="3749894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03" y="1295351"/>
            <a:ext cx="4441405" cy="268705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8" y="4205745"/>
            <a:ext cx="5167346" cy="741849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7" idx="2"/>
            <a:endCxn id="19" idx="0"/>
          </p:cNvCxnSpPr>
          <p:nvPr/>
        </p:nvCxnSpPr>
        <p:spPr>
          <a:xfrm>
            <a:off x="793728" y="2499743"/>
            <a:ext cx="504893" cy="47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1" idx="0"/>
          </p:cNvCxnSpPr>
          <p:nvPr/>
        </p:nvCxnSpPr>
        <p:spPr>
          <a:xfrm>
            <a:off x="793728" y="2499743"/>
            <a:ext cx="2116615" cy="47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  <a:endCxn id="19" idx="0"/>
          </p:cNvCxnSpPr>
          <p:nvPr/>
        </p:nvCxnSpPr>
        <p:spPr>
          <a:xfrm flipH="1">
            <a:off x="1298621" y="2499743"/>
            <a:ext cx="841157" cy="47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2"/>
            <a:endCxn id="21" idx="0"/>
          </p:cNvCxnSpPr>
          <p:nvPr/>
        </p:nvCxnSpPr>
        <p:spPr>
          <a:xfrm>
            <a:off x="2139778" y="2499743"/>
            <a:ext cx="770565" cy="47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6" idx="2"/>
            <a:endCxn id="19" idx="0"/>
          </p:cNvCxnSpPr>
          <p:nvPr/>
        </p:nvCxnSpPr>
        <p:spPr>
          <a:xfrm flipH="1">
            <a:off x="1298621" y="2499743"/>
            <a:ext cx="2165177" cy="47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6" idx="2"/>
            <a:endCxn id="21" idx="0"/>
          </p:cNvCxnSpPr>
          <p:nvPr/>
        </p:nvCxnSpPr>
        <p:spPr>
          <a:xfrm flipH="1">
            <a:off x="2910343" y="2499743"/>
            <a:ext cx="553455" cy="47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657961" y="2609231"/>
            <a:ext cx="3165901" cy="20988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RPC</a:t>
            </a:r>
            <a:endParaRPr lang="zh-CN" altLang="en-US" sz="1100" dirty="0"/>
          </a:p>
        </p:txBody>
      </p:sp>
      <p:sp>
        <p:nvSpPr>
          <p:cNvPr id="43" name="圆角矩形 42"/>
          <p:cNvSpPr/>
          <p:nvPr/>
        </p:nvSpPr>
        <p:spPr>
          <a:xfrm>
            <a:off x="4873543" y="2279422"/>
            <a:ext cx="3165901" cy="20988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RPC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349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20" grpId="0" animBg="1"/>
      <p:bldP spid="22" grpId="0" animBg="1"/>
      <p:bldP spid="25" grpId="0" animBg="1"/>
      <p:bldP spid="26" grpId="0" animBg="1"/>
      <p:bldP spid="31" grpId="0" animBg="1"/>
      <p:bldP spid="33" grpId="0"/>
      <p:bldP spid="34" grpId="0"/>
      <p:bldP spid="35" grpId="0" animBg="1"/>
      <p:bldP spid="36" grpId="0" animBg="1"/>
      <p:bldP spid="19" grpId="0" animBg="1"/>
      <p:bldP spid="21" grpId="0" animBg="1"/>
      <p:bldP spid="23" grpId="0" animBg="1"/>
      <p:bldP spid="24" grpId="0" animBg="1"/>
      <p:bldP spid="27" grpId="0"/>
      <p:bldP spid="28" grpId="0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23" y="4275862"/>
            <a:ext cx="5853100" cy="744160"/>
          </a:xfrm>
          <a:prstGeom prst="rect">
            <a:avLst/>
          </a:prstGeom>
        </p:spPr>
      </p:pic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57961" y="-36763"/>
            <a:ext cx="633086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应用架构演进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流程计算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(SOA-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面向服务架构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2093" y="1058751"/>
            <a:ext cx="1151623" cy="10089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2030642" y="696846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876993" y="1253154"/>
            <a:ext cx="1005805" cy="20536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用户管理</a:t>
            </a:r>
            <a:r>
              <a:rPr lang="en-US" altLang="zh-CN" sz="1000" dirty="0"/>
              <a:t>Web</a:t>
            </a:r>
            <a:endParaRPr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163941" y="1058750"/>
            <a:ext cx="1120028" cy="10089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2" name="圆角矩形 21"/>
          <p:cNvSpPr/>
          <p:nvPr/>
        </p:nvSpPr>
        <p:spPr>
          <a:xfrm>
            <a:off x="3251050" y="1282094"/>
            <a:ext cx="1032919" cy="20609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订单管理</a:t>
            </a:r>
            <a:r>
              <a:rPr lang="en-US" altLang="zh-CN" sz="1000" dirty="0"/>
              <a:t>Web</a:t>
            </a:r>
            <a:endParaRPr lang="zh-CN" altLang="en-US" sz="1000" dirty="0"/>
          </a:p>
        </p:txBody>
      </p:sp>
      <p:sp>
        <p:nvSpPr>
          <p:cNvPr id="25" name="圆角矩形 24"/>
          <p:cNvSpPr/>
          <p:nvPr/>
        </p:nvSpPr>
        <p:spPr>
          <a:xfrm>
            <a:off x="3251050" y="1714804"/>
            <a:ext cx="1032919" cy="20609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支付管理</a:t>
            </a:r>
            <a:r>
              <a:rPr lang="en-US" altLang="zh-CN" sz="1000" dirty="0"/>
              <a:t>Web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4443829" y="1058750"/>
            <a:ext cx="1208291" cy="10089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1835697" y="1714804"/>
            <a:ext cx="1033187" cy="20609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商品管理</a:t>
            </a:r>
            <a:r>
              <a:rPr lang="en-US" altLang="zh-CN" sz="1000" dirty="0"/>
              <a:t>Web</a:t>
            </a:r>
            <a:endParaRPr lang="zh-CN" altLang="en-US" sz="1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342434" y="701134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724966" y="690598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534953" y="1287085"/>
            <a:ext cx="1028905" cy="20609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短信管理</a:t>
            </a:r>
            <a:r>
              <a:rPr lang="en-US" altLang="zh-CN" sz="1000" dirty="0"/>
              <a:t>Web</a:t>
            </a:r>
            <a:endParaRPr lang="zh-CN" altLang="en-US" sz="1000" dirty="0"/>
          </a:p>
        </p:txBody>
      </p:sp>
      <p:sp>
        <p:nvSpPr>
          <p:cNvPr id="36" name="圆角矩形 35"/>
          <p:cNvSpPr/>
          <p:nvPr/>
        </p:nvSpPr>
        <p:spPr>
          <a:xfrm>
            <a:off x="4542496" y="1718353"/>
            <a:ext cx="1028905" cy="20609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通知管理</a:t>
            </a:r>
            <a:r>
              <a:rPr lang="en-US" altLang="zh-CN" sz="1000" dirty="0"/>
              <a:t>Web</a:t>
            </a:r>
            <a:endParaRPr lang="zh-CN" altLang="en-US" sz="1000" dirty="0"/>
          </a:p>
        </p:txBody>
      </p:sp>
      <p:sp>
        <p:nvSpPr>
          <p:cNvPr id="19" name="矩形 18"/>
          <p:cNvSpPr/>
          <p:nvPr/>
        </p:nvSpPr>
        <p:spPr>
          <a:xfrm>
            <a:off x="2320369" y="3284691"/>
            <a:ext cx="1124858" cy="6814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1" name="矩形 20"/>
          <p:cNvSpPr/>
          <p:nvPr/>
        </p:nvSpPr>
        <p:spPr>
          <a:xfrm>
            <a:off x="3932091" y="3290938"/>
            <a:ext cx="1124858" cy="6752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3" name="圆角矩形 22"/>
          <p:cNvSpPr/>
          <p:nvPr/>
        </p:nvSpPr>
        <p:spPr>
          <a:xfrm>
            <a:off x="4062273" y="3442238"/>
            <a:ext cx="910965" cy="32430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商品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Service&amp;Dao</a:t>
            </a:r>
            <a:endParaRPr lang="zh-CN" altLang="en-US" sz="1000" dirty="0"/>
          </a:p>
        </p:txBody>
      </p:sp>
      <p:sp>
        <p:nvSpPr>
          <p:cNvPr id="24" name="圆角矩形 23"/>
          <p:cNvSpPr/>
          <p:nvPr/>
        </p:nvSpPr>
        <p:spPr>
          <a:xfrm>
            <a:off x="2429703" y="3442238"/>
            <a:ext cx="906189" cy="32681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用户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Service&amp;Dao</a:t>
            </a:r>
            <a:endParaRPr lang="zh-CN" altLang="en-US" sz="1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550815" y="3997523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45693" y="400461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093001" y="2463188"/>
            <a:ext cx="3283233" cy="42811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注册中心、治理中心（监控、调度、负载）</a:t>
            </a:r>
          </a:p>
        </p:txBody>
      </p:sp>
      <p:cxnSp>
        <p:nvCxnSpPr>
          <p:cNvPr id="39" name="直接箭头连接符 38"/>
          <p:cNvCxnSpPr>
            <a:stCxn id="7" idx="2"/>
          </p:cNvCxnSpPr>
          <p:nvPr/>
        </p:nvCxnSpPr>
        <p:spPr>
          <a:xfrm>
            <a:off x="2377905" y="2067695"/>
            <a:ext cx="575811" cy="39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0" idx="2"/>
            <a:endCxn id="38" idx="0"/>
          </p:cNvCxnSpPr>
          <p:nvPr/>
        </p:nvCxnSpPr>
        <p:spPr>
          <a:xfrm>
            <a:off x="3723955" y="2067695"/>
            <a:ext cx="10663" cy="39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6" idx="2"/>
          </p:cNvCxnSpPr>
          <p:nvPr/>
        </p:nvCxnSpPr>
        <p:spPr>
          <a:xfrm flipH="1">
            <a:off x="4584670" y="2067695"/>
            <a:ext cx="463305" cy="40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9" idx="0"/>
          </p:cNvCxnSpPr>
          <p:nvPr/>
        </p:nvCxnSpPr>
        <p:spPr>
          <a:xfrm flipV="1">
            <a:off x="2882798" y="2891300"/>
            <a:ext cx="466769" cy="39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1" idx="0"/>
          </p:cNvCxnSpPr>
          <p:nvPr/>
        </p:nvCxnSpPr>
        <p:spPr>
          <a:xfrm flipH="1" flipV="1">
            <a:off x="4062273" y="2891300"/>
            <a:ext cx="432247" cy="39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5811825" y="2243628"/>
            <a:ext cx="2304256" cy="79944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Dubbo+Zookeeper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339254" y="3415053"/>
            <a:ext cx="1252614" cy="4895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服务提供者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333028" y="1408526"/>
            <a:ext cx="1258840" cy="44314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服务消费者</a:t>
            </a: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899592" y="2060555"/>
            <a:ext cx="0" cy="1224136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957512" y="2384476"/>
            <a:ext cx="45397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rgbClr val="C00000"/>
                </a:solidFill>
                <a:latin typeface="+mn-lt"/>
                <a:ea typeface="+mn-ea"/>
              </a:rPr>
              <a:t>RPC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C00000"/>
                </a:solidFill>
                <a:latin typeface="+mn-lt"/>
                <a:ea typeface="+mn-ea"/>
              </a:rPr>
              <a:t>远程</a:t>
            </a:r>
            <a:endParaRPr lang="en-US" altLang="zh-CN" sz="1050" dirty="0">
              <a:solidFill>
                <a:srgbClr val="C0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C00000"/>
                </a:solidFill>
                <a:latin typeface="+mn-lt"/>
                <a:ea typeface="+mn-ea"/>
              </a:rPr>
              <a:t>调用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787784" y="2137432"/>
            <a:ext cx="925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C00000"/>
                </a:solidFill>
                <a:latin typeface="+mn-lt"/>
                <a:ea typeface="+mn-ea"/>
              </a:rPr>
              <a:t>服务订阅</a:t>
            </a:r>
            <a:endParaRPr lang="en-US" altLang="zh-CN" sz="105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857737" y="2963140"/>
            <a:ext cx="925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C00000"/>
                </a:solidFill>
                <a:latin typeface="+mn-lt"/>
                <a:ea typeface="+mn-ea"/>
              </a:rPr>
              <a:t>服务注册</a:t>
            </a:r>
            <a:endParaRPr lang="en-US" altLang="zh-CN" sz="1050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748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20" grpId="0" animBg="1"/>
      <p:bldP spid="22" grpId="0" animBg="1"/>
      <p:bldP spid="25" grpId="0" animBg="1"/>
      <p:bldP spid="26" grpId="0" animBg="1"/>
      <p:bldP spid="31" grpId="0" animBg="1"/>
      <p:bldP spid="33" grpId="0"/>
      <p:bldP spid="34" grpId="0"/>
      <p:bldP spid="35" grpId="0" animBg="1"/>
      <p:bldP spid="36" grpId="0" animBg="1"/>
      <p:bldP spid="19" grpId="0" animBg="1"/>
      <p:bldP spid="21" grpId="0" animBg="1"/>
      <p:bldP spid="23" grpId="0" animBg="1"/>
      <p:bldP spid="24" grpId="0" animBg="1"/>
      <p:bldP spid="27" grpId="0"/>
      <p:bldP spid="28" grpId="0"/>
      <p:bldP spid="38" grpId="0" animBg="1"/>
      <p:bldP spid="48" grpId="0" animBg="1"/>
      <p:bldP spid="50" grpId="0" animBg="1"/>
      <p:bldP spid="51" grpId="0" animBg="1"/>
      <p:bldP spid="57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RPC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4980" y="977003"/>
            <a:ext cx="1656184" cy="21602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2" name="圆角矩形 11"/>
          <p:cNvSpPr/>
          <p:nvPr/>
        </p:nvSpPr>
        <p:spPr>
          <a:xfrm>
            <a:off x="1834166" y="1059582"/>
            <a:ext cx="1077813" cy="47490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34166" y="2510077"/>
            <a:ext cx="1077813" cy="48779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Stub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23728" y="1647260"/>
            <a:ext cx="0" cy="71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429655" y="1647260"/>
            <a:ext cx="0" cy="71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118323" y="915566"/>
            <a:ext cx="1709316" cy="23089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3" name="圆角矩形 22"/>
          <p:cNvSpPr/>
          <p:nvPr/>
        </p:nvSpPr>
        <p:spPr>
          <a:xfrm>
            <a:off x="5395989" y="977004"/>
            <a:ext cx="1077813" cy="50870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5407509" y="2448640"/>
            <a:ext cx="1077813" cy="55748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Stub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652120" y="1534485"/>
            <a:ext cx="0" cy="80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6084168" y="1534485"/>
            <a:ext cx="0" cy="80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987824" y="2885294"/>
            <a:ext cx="223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2987824" y="2525254"/>
            <a:ext cx="223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1613878" y="3389138"/>
            <a:ext cx="1631553" cy="116552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存放服务端地址信息，将客户端的请求参数打包成网络消息，再通过网络发送给服务方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158237" y="3456491"/>
            <a:ext cx="1631553" cy="116552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接受客户端发送过来的消息并解包，再调用本地服务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504178" y="2557507"/>
            <a:ext cx="1258840" cy="2880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网络传输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658798" y="1652949"/>
            <a:ext cx="453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调用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远程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对象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510597" y="1673856"/>
            <a:ext cx="45397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远程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对象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方法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158237" y="1547146"/>
            <a:ext cx="45397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本地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对象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方法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142074" y="1585186"/>
            <a:ext cx="453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调用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本地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对象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方法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7259686" y="1366878"/>
            <a:ext cx="1512168" cy="67025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业务对象</a:t>
            </a:r>
          </a:p>
        </p:txBody>
      </p:sp>
      <p:cxnSp>
        <p:nvCxnSpPr>
          <p:cNvPr id="80" name="直接箭头连接符 79"/>
          <p:cNvCxnSpPr/>
          <p:nvPr/>
        </p:nvCxnSpPr>
        <p:spPr>
          <a:xfrm>
            <a:off x="6609069" y="1439888"/>
            <a:ext cx="496236" cy="2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 flipV="1">
            <a:off x="6625618" y="1217054"/>
            <a:ext cx="560424" cy="29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0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22" grpId="0" animBg="1"/>
      <p:bldP spid="23" grpId="0" animBg="1"/>
      <p:bldP spid="24" grpId="0" animBg="1"/>
      <p:bldP spid="35" grpId="0" animBg="1"/>
      <p:bldP spid="36" grpId="0" animBg="1"/>
      <p:bldP spid="40" grpId="0" animBg="1"/>
      <p:bldP spid="39" grpId="0"/>
      <p:bldP spid="42" grpId="0"/>
      <p:bldP spid="49" grpId="0"/>
      <p:bldP spid="51" grpId="0"/>
      <p:bldP spid="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RPC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时序图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7534"/>
            <a:ext cx="4104456" cy="39948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987574"/>
            <a:ext cx="4251770" cy="18722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426" y="2859782"/>
            <a:ext cx="3699588" cy="15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7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RPC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具体调用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4980" y="1493175"/>
            <a:ext cx="1656184" cy="21602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2" name="圆角矩形 11"/>
          <p:cNvSpPr/>
          <p:nvPr/>
        </p:nvSpPr>
        <p:spPr>
          <a:xfrm>
            <a:off x="1834166" y="1632546"/>
            <a:ext cx="1077813" cy="41811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34166" y="3026249"/>
            <a:ext cx="1077813" cy="48779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Stub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23728" y="2163432"/>
            <a:ext cx="0" cy="71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429655" y="2163432"/>
            <a:ext cx="0" cy="71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118323" y="1431738"/>
            <a:ext cx="3749600" cy="23089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3" name="圆角矩形 22"/>
          <p:cNvSpPr/>
          <p:nvPr/>
        </p:nvSpPr>
        <p:spPr>
          <a:xfrm>
            <a:off x="5395989" y="1493176"/>
            <a:ext cx="1077813" cy="50870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5407509" y="2964812"/>
            <a:ext cx="1077813" cy="55748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Stub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652120" y="2050657"/>
            <a:ext cx="0" cy="80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6084168" y="2050657"/>
            <a:ext cx="0" cy="80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987824" y="3401466"/>
            <a:ext cx="223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2987824" y="3041426"/>
            <a:ext cx="223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1569611" y="3740678"/>
            <a:ext cx="1631553" cy="116552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存放服务端地址信息，将客户端的请求参数打包成网络消息，再通过网络发送给服务方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5196086" y="3782488"/>
            <a:ext cx="1631553" cy="116552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接受客户端发送过来的消息并解包，再调用本地服务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504178" y="3073679"/>
            <a:ext cx="1258840" cy="2880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网络传输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658798" y="2169121"/>
            <a:ext cx="453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调用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远程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对象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440136" y="2190028"/>
            <a:ext cx="45397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远程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对象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方法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220072" y="2061735"/>
            <a:ext cx="45397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本地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对象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方法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142074" y="2101358"/>
            <a:ext cx="453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调用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本地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对象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方法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3563888" y="248182"/>
            <a:ext cx="1271587" cy="7389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业务接口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UserService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7236296" y="1493175"/>
            <a:ext cx="1512168" cy="67025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业务实现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UserSeriviceImpl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52" name="直接箭头连接符 2051"/>
          <p:cNvCxnSpPr/>
          <p:nvPr/>
        </p:nvCxnSpPr>
        <p:spPr>
          <a:xfrm>
            <a:off x="6596044" y="1632546"/>
            <a:ext cx="496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直接箭头连接符 2053"/>
          <p:cNvCxnSpPr/>
          <p:nvPr/>
        </p:nvCxnSpPr>
        <p:spPr>
          <a:xfrm flipH="1">
            <a:off x="6596044" y="1841601"/>
            <a:ext cx="496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图片 20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631" y="2224869"/>
            <a:ext cx="1992626" cy="656252"/>
          </a:xfrm>
          <a:prstGeom prst="rect">
            <a:avLst/>
          </a:prstGeom>
        </p:spPr>
      </p:pic>
      <p:pic>
        <p:nvPicPr>
          <p:cNvPr id="2058" name="图片 20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680" y="356282"/>
            <a:ext cx="2907283" cy="3849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</p:pic>
      <p:pic>
        <p:nvPicPr>
          <p:cNvPr id="2059" name="图片 20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89" y="716524"/>
            <a:ext cx="1996494" cy="40005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060" name="图片 20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119" y="1222415"/>
            <a:ext cx="2180059" cy="20046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061" name="图片 20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606" y="2964812"/>
            <a:ext cx="2401547" cy="70944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34714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5478</TotalTime>
  <Words>349</Words>
  <Application>Microsoft Office PowerPoint</Application>
  <PresentationFormat>全屏显示(16:9)</PresentationFormat>
  <Paragraphs>125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微软雅黑</vt:lpstr>
      <vt:lpstr>Arial</vt:lpstr>
      <vt:lpstr>Segoe UI</vt:lpstr>
      <vt:lpstr>Calibri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猛 张</cp:lastModifiedBy>
  <cp:revision>652</cp:revision>
  <dcterms:created xsi:type="dcterms:W3CDTF">2015-06-29T07:19:00Z</dcterms:created>
  <dcterms:modified xsi:type="dcterms:W3CDTF">2019-11-23T07:35:36Z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