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32.emf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emf"/><Relationship Id="rId4" Type="http://schemas.openxmlformats.org/officeDocument/2006/relationships/image" Target="../media/image18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38498"/>
          </a:xfrm>
        </p:spPr>
        <p:txBody>
          <a:bodyPr/>
          <a:lstStyle/>
          <a:p>
            <a:r>
              <a:rPr lang="zh-CN" altLang="en-US" b="1" dirty="0"/>
              <a:t>解线性方程组的直接解法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1326" y="5133702"/>
            <a:ext cx="4480560" cy="657497"/>
          </a:xfrm>
        </p:spPr>
        <p:txBody>
          <a:bodyPr/>
          <a:lstStyle/>
          <a:p>
            <a:r>
              <a:rPr lang="en-US" altLang="zh-CN" dirty="0" err="1" smtClean="0"/>
              <a:t>Merodch</a:t>
            </a:r>
            <a:r>
              <a:rPr lang="en-US" altLang="zh-CN" dirty="0" smtClean="0"/>
              <a:t>  CUIT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1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333377"/>
            <a:ext cx="7589838" cy="9206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约当消元法</a:t>
            </a:r>
            <a:endParaRPr lang="zh-CN" altLang="en-US" sz="2800" dirty="0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25378"/>
              </p:ext>
            </p:extLst>
          </p:nvPr>
        </p:nvGraphicFramePr>
        <p:xfrm>
          <a:off x="2495550" y="1372348"/>
          <a:ext cx="74676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2920680" imgH="711000" progId="Equation.3">
                  <p:embed/>
                </p:oleObj>
              </mc:Choice>
              <mc:Fallback>
                <p:oleObj name="公式" r:id="rId3" imgW="2920680" imgH="711000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2348"/>
                        <a:ext cx="7467600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5591175" y="4797425"/>
          <a:ext cx="755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44240" imgH="228600" progId="Equation.3">
                  <p:embed/>
                </p:oleObj>
              </mc:Choice>
              <mc:Fallback>
                <p:oleObj name="Equation" r:id="rId5" imgW="444240" imgH="228600" progId="Equation.3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797425"/>
                        <a:ext cx="755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5" name="Picture 7" descr="DD01352_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6" name="Picture 8" descr="DD01352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64" y="5715000"/>
            <a:ext cx="515937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84996"/>
              </p:ext>
            </p:extLst>
          </p:nvPr>
        </p:nvGraphicFramePr>
        <p:xfrm>
          <a:off x="2266950" y="3132512"/>
          <a:ext cx="76962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3174840" imgH="711000" progId="Equation.3">
                  <p:embed/>
                </p:oleObj>
              </mc:Choice>
              <mc:Fallback>
                <p:oleObj name="Equation" r:id="rId9" imgW="3174840" imgH="711000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132512"/>
                        <a:ext cx="76962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95550" y="50701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变换结束后时增广矩阵最后一列就是解，不需回代。这种解法称为</a:t>
            </a:r>
            <a:r>
              <a:rPr kumimoji="1" lang="zh-CN" altLang="en-US" b="1" dirty="0">
                <a:solidFill>
                  <a:srgbClr val="003399"/>
                </a:solidFill>
                <a:ea typeface="黑体" panose="02010609060101010101" pitchFamily="49" charset="-122"/>
              </a:rPr>
              <a:t>约当消去法</a:t>
            </a:r>
            <a:r>
              <a:rPr kumimoji="1" lang="zh-CN" altLang="en-US" dirty="0"/>
              <a:t>。它容易学习</a:t>
            </a:r>
            <a:r>
              <a:rPr kumimoji="1" lang="zh-CN" altLang="en-US" dirty="0" smtClean="0"/>
              <a:t>掌握，但运算量稍大。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14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2566988" y="381000"/>
            <a:ext cx="772001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经典楷体简" pitchFamily="49" charset="-122"/>
                <a:ea typeface="经典楷体简" pitchFamily="49" charset="-122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经典楷体简" pitchFamily="49" charset="-122"/>
                <a:ea typeface="经典楷体简" pitchFamily="49" charset="-122"/>
              </a:rPr>
              <a:t>2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经典楷体简" pitchFamily="49" charset="-122"/>
                <a:ea typeface="经典楷体简" pitchFamily="49" charset="-122"/>
              </a:rPr>
              <a:t>.1.3 </a:t>
            </a:r>
            <a:r>
              <a:rPr kumimoji="1" lang="zh-CN" altLang="en-US" sz="3600" b="1" dirty="0">
                <a:solidFill>
                  <a:schemeClr val="bg1"/>
                </a:solidFill>
                <a:latin typeface="经典楷体简" pitchFamily="49" charset="-122"/>
                <a:ea typeface="经典楷体简" pitchFamily="49" charset="-122"/>
              </a:rPr>
              <a:t>选主元消去法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zh-CN" altLang="en-US" sz="2800" b="1" dirty="0">
                <a:solidFill>
                  <a:schemeClr val="hlink"/>
                </a:solidFill>
              </a:rPr>
              <a:t>高斯消去法的弊端：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高斯消去法消去过程中，第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步中求</a:t>
            </a:r>
            <a:r>
              <a:rPr kumimoji="1" lang="en-US" altLang="zh-CN" sz="2800" i="1" dirty="0"/>
              <a:t>n</a:t>
            </a:r>
            <a:r>
              <a:rPr kumimoji="1" lang="en-US" altLang="zh-CN" sz="2800" dirty="0"/>
              <a:t>-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个</a:t>
            </a:r>
            <a:r>
              <a:rPr kumimoji="1" lang="zh-CN" altLang="en-US" sz="2800" dirty="0" smtClean="0"/>
              <a:t>倍数</a:t>
            </a:r>
            <a:r>
              <a:rPr kumimoji="1" lang="zh-CN" altLang="en-US" dirty="0" smtClean="0"/>
              <a:t>                           </a:t>
            </a:r>
            <a:r>
              <a:rPr kumimoji="1" lang="zh-CN" altLang="en-US" sz="2800" dirty="0" smtClean="0"/>
              <a:t>用</a:t>
            </a:r>
            <a:r>
              <a:rPr kumimoji="1" lang="zh-CN" altLang="en-US" sz="2800" dirty="0"/>
              <a:t>到的除数 </a:t>
            </a:r>
            <a:r>
              <a:rPr kumimoji="1" lang="zh-CN" altLang="en-US" sz="2800" dirty="0" smtClean="0"/>
              <a:t>       </a:t>
            </a:r>
            <a:r>
              <a:rPr kumimoji="1" lang="zh-CN" altLang="en-US" sz="2800" dirty="0"/>
              <a:t>，称为主元。它若为零或接近于零，计算机将“溢出”而停止计算，或产生较大误差。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800" dirty="0"/>
          </a:p>
        </p:txBody>
      </p:sp>
      <p:pic>
        <p:nvPicPr>
          <p:cNvPr id="508931" name="Picture 3" descr="DD013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932" name="Picture 4" descr="DD0135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864" y="5791200"/>
            <a:ext cx="515937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8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53193"/>
              </p:ext>
            </p:extLst>
          </p:nvPr>
        </p:nvGraphicFramePr>
        <p:xfrm>
          <a:off x="2936602" y="2037330"/>
          <a:ext cx="1787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508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602" y="2037330"/>
                        <a:ext cx="17875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60469"/>
              </p:ext>
            </p:extLst>
          </p:nvPr>
        </p:nvGraphicFramePr>
        <p:xfrm>
          <a:off x="6584020" y="1879146"/>
          <a:ext cx="6143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508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020" y="1879146"/>
                        <a:ext cx="6143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62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元线性方程组，</a:t>
            </a:r>
            <a:r>
              <a:rPr lang="zh-CN" altLang="en-US" dirty="0" smtClean="0">
                <a:latin typeface="Arial" panose="020B0604020202020204" pitchFamily="34" charset="0"/>
              </a:rPr>
              <a:t>假定方程组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b="1" dirty="0">
                <a:latin typeface="Arial" panose="020B0604020202020204" pitchFamily="34" charset="0"/>
              </a:rPr>
              <a:t>解存在且</a:t>
            </a:r>
            <a:r>
              <a:rPr lang="zh-CN" altLang="en-US" b="1" dirty="0" smtClean="0">
                <a:latin typeface="Arial" panose="020B0604020202020204" pitchFamily="34" charset="0"/>
              </a:rPr>
              <a:t>唯一</a:t>
            </a:r>
            <a:r>
              <a:rPr lang="zh-CN" altLang="en-US" b="1" dirty="0">
                <a:latin typeface="Arial" panose="020B0604020202020204" pitchFamily="34" charset="0"/>
              </a:rPr>
              <a:t>，</a:t>
            </a:r>
            <a:r>
              <a:rPr lang="zh-CN" altLang="en-US" dirty="0" smtClean="0"/>
              <a:t>求解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244" y="685800"/>
            <a:ext cx="718233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240971" y="333374"/>
            <a:ext cx="8815842" cy="5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en-US" altLang="zh-CN" dirty="0"/>
              <a:t>         </a:t>
            </a:r>
            <a:r>
              <a:rPr kumimoji="1" lang="zh-CN" altLang="en-US" dirty="0"/>
              <a:t>线性方程级（</a:t>
            </a:r>
            <a:r>
              <a:rPr kumimoji="1" lang="en-US" altLang="zh-CN" dirty="0"/>
              <a:t>2-1</a:t>
            </a:r>
            <a:r>
              <a:rPr kumimoji="1" lang="zh-CN" altLang="en-US" dirty="0"/>
              <a:t>）常简写成矩阵形式</a:t>
            </a:r>
          </a:p>
          <a:p>
            <a:pPr algn="ctr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b="1" i="1" dirty="0" smtClean="0"/>
              <a:t>Ax</a:t>
            </a:r>
            <a:r>
              <a:rPr kumimoji="1" lang="en-US" altLang="zh-CN" b="1" dirty="0" smtClean="0"/>
              <a:t>=</a:t>
            </a:r>
            <a:r>
              <a:rPr kumimoji="1" lang="en-US" altLang="zh-CN" b="1" i="1" dirty="0" smtClean="0"/>
              <a:t>b</a:t>
            </a:r>
          </a:p>
          <a:p>
            <a:pPr algn="ctr">
              <a:lnSpc>
                <a:spcPct val="140000"/>
              </a:lnSpc>
              <a:buClrTx/>
              <a:buSzTx/>
              <a:buFontTx/>
              <a:buNone/>
            </a:pPr>
            <a:endParaRPr kumimoji="1" lang="en-US" altLang="zh-CN" b="1" i="1" dirty="0"/>
          </a:p>
          <a:p>
            <a:pPr algn="ctr">
              <a:lnSpc>
                <a:spcPct val="140000"/>
              </a:lnSpc>
              <a:buClrTx/>
              <a:buSzTx/>
              <a:buFontTx/>
              <a:buNone/>
            </a:pPr>
            <a:endParaRPr kumimoji="1" lang="en-US" altLang="zh-CN" b="1" i="1" dirty="0" smtClean="0"/>
          </a:p>
          <a:p>
            <a:pPr algn="ctr">
              <a:lnSpc>
                <a:spcPct val="140000"/>
              </a:lnSpc>
              <a:buClrTx/>
              <a:buSzTx/>
              <a:buFontTx/>
              <a:buNone/>
            </a:pPr>
            <a:endParaRPr kumimoji="1" lang="en-US" altLang="zh-CN" b="1" i="1" dirty="0"/>
          </a:p>
          <a:p>
            <a:pPr algn="ctr">
              <a:lnSpc>
                <a:spcPct val="140000"/>
              </a:lnSpc>
              <a:buClrTx/>
              <a:buSzTx/>
              <a:buFontTx/>
              <a:buNone/>
            </a:pPr>
            <a:endParaRPr kumimoji="1" lang="en-US" altLang="zh-CN" b="1" i="1" dirty="0" smtClean="0"/>
          </a:p>
          <a:p>
            <a:pPr>
              <a:lnSpc>
                <a:spcPct val="180000"/>
              </a:lnSpc>
              <a:buClrTx/>
              <a:buSzTx/>
              <a:buFontTx/>
              <a:buNone/>
            </a:pPr>
            <a:r>
              <a:rPr kumimoji="1" lang="zh-CN" altLang="en-US" dirty="0" smtClean="0"/>
              <a:t>其中   </a:t>
            </a:r>
            <a:r>
              <a:rPr kumimoji="1" lang="en-US" altLang="zh-CN" b="1" i="1" dirty="0"/>
              <a:t>A</a:t>
            </a:r>
            <a:r>
              <a:rPr kumimoji="1" lang="en-US" altLang="zh-CN" b="1" dirty="0"/>
              <a:t>=                                  </a:t>
            </a:r>
            <a:r>
              <a:rPr kumimoji="1" lang="en-US" altLang="zh-CN" b="1" dirty="0" smtClean="0"/>
              <a:t>                   </a:t>
            </a:r>
            <a:r>
              <a:rPr kumimoji="1" lang="zh-CN" altLang="en-US" b="1" dirty="0" smtClean="0"/>
              <a:t>，  </a:t>
            </a:r>
            <a:r>
              <a:rPr kumimoji="1" lang="en-US" altLang="zh-CN" b="1" i="1" dirty="0" smtClean="0"/>
              <a:t>x </a:t>
            </a:r>
            <a:r>
              <a:rPr kumimoji="1" lang="en-US" altLang="zh-CN" b="1" dirty="0"/>
              <a:t>=        </a:t>
            </a:r>
            <a:r>
              <a:rPr kumimoji="1" lang="zh-CN" altLang="en-US" b="1" dirty="0"/>
              <a:t>，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endParaRPr kumimoji="1" lang="zh-CN" altLang="en-US" b="1" dirty="0"/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endParaRPr kumimoji="1" lang="zh-CN" altLang="en-US" b="1" dirty="0"/>
          </a:p>
          <a:p>
            <a:pPr>
              <a:lnSpc>
                <a:spcPct val="200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en-US" b="1" i="1" dirty="0"/>
              <a:t>         </a:t>
            </a:r>
            <a:endParaRPr kumimoji="1" lang="en-US" altLang="zh-CN" b="1" i="1" dirty="0" smtClean="0"/>
          </a:p>
          <a:p>
            <a:pPr>
              <a:lnSpc>
                <a:spcPct val="200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en-US" b="1" i="1" dirty="0" smtClean="0"/>
              <a:t>  </a:t>
            </a:r>
            <a:r>
              <a:rPr kumimoji="1" lang="en-US" altLang="zh-CN" b="1" i="1" dirty="0"/>
              <a:t>b </a:t>
            </a:r>
            <a:r>
              <a:rPr kumimoji="1" lang="en-US" altLang="zh-CN" b="1" dirty="0"/>
              <a:t>=         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endParaRPr kumimoji="1" lang="en-US" altLang="zh-CN" b="1" dirty="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84509"/>
              </p:ext>
            </p:extLst>
          </p:nvPr>
        </p:nvGraphicFramePr>
        <p:xfrm>
          <a:off x="2372291" y="1618351"/>
          <a:ext cx="32766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1295280" imgH="939600" progId="Equation.3">
                  <p:embed/>
                </p:oleObj>
              </mc:Choice>
              <mc:Fallback>
                <p:oleObj name="公式" r:id="rId3" imgW="1295280" imgH="93960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291" y="1618351"/>
                        <a:ext cx="327660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69888"/>
              </p:ext>
            </p:extLst>
          </p:nvPr>
        </p:nvGraphicFramePr>
        <p:xfrm>
          <a:off x="6404767" y="1618351"/>
          <a:ext cx="7508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5" imgW="317160" imgH="939600" progId="Equation.3">
                  <p:embed/>
                </p:oleObj>
              </mc:Choice>
              <mc:Fallback>
                <p:oleObj name="公式" r:id="rId5" imgW="317160" imgH="939600" progId="Equation.3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767" y="1618351"/>
                        <a:ext cx="7508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25020"/>
              </p:ext>
            </p:extLst>
          </p:nvPr>
        </p:nvGraphicFramePr>
        <p:xfrm>
          <a:off x="2068623" y="3994838"/>
          <a:ext cx="7207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9" imgW="304560" imgH="939600" progId="Equation.3">
                  <p:embed/>
                </p:oleObj>
              </mc:Choice>
              <mc:Fallback>
                <p:oleObj name="公式" r:id="rId9" imgW="304560" imgH="939600" progId="Equation.3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623" y="3994838"/>
                        <a:ext cx="72072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8" name="Picture 8" descr="DD01352_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9" name="Picture 9" descr="DD01352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64" y="5562600"/>
            <a:ext cx="515937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4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9" y="188913"/>
            <a:ext cx="7489825" cy="6335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4200" dirty="0">
                <a:solidFill>
                  <a:schemeClr val="tx2"/>
                </a:solidFill>
              </a:rPr>
              <a:t>§</a:t>
            </a:r>
            <a:r>
              <a:rPr lang="en-US" altLang="zh-CN" sz="4200" dirty="0">
                <a:solidFill>
                  <a:schemeClr val="tx2"/>
                </a:solidFill>
              </a:rPr>
              <a:t> </a:t>
            </a:r>
            <a:r>
              <a:rPr lang="en-US" altLang="zh-CN" sz="4200" dirty="0">
                <a:solidFill>
                  <a:schemeClr val="tx2"/>
                </a:solidFill>
                <a:latin typeface="经典隶书简" pitchFamily="49" charset="-122"/>
                <a:ea typeface="经典隶书简" pitchFamily="49" charset="-122"/>
              </a:rPr>
              <a:t>2.1 </a:t>
            </a:r>
            <a:r>
              <a:rPr lang="zh-CN" altLang="en-US" sz="4200" b="1" dirty="0">
                <a:solidFill>
                  <a:schemeClr val="tx2"/>
                </a:solidFill>
                <a:latin typeface="经典隶书简" pitchFamily="49" charset="-122"/>
                <a:ea typeface="经典隶书简" pitchFamily="49" charset="-122"/>
              </a:rPr>
              <a:t>高斯消去法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hlink"/>
                </a:solidFill>
                <a:latin typeface="经典楷体简" pitchFamily="49" charset="-122"/>
                <a:ea typeface="经典楷体简" pitchFamily="49" charset="-122"/>
              </a:rPr>
              <a:t>2.1.1  </a:t>
            </a:r>
            <a:r>
              <a:rPr lang="zh-CN" altLang="en-US" sz="3600" b="1" dirty="0">
                <a:solidFill>
                  <a:schemeClr val="hlink"/>
                </a:solidFill>
                <a:latin typeface="经典楷体简" pitchFamily="49" charset="-122"/>
                <a:ea typeface="经典楷体简" pitchFamily="49" charset="-122"/>
              </a:rPr>
              <a:t>高斯消去法的基本步骤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          </a:t>
            </a:r>
            <a:r>
              <a:rPr lang="zh-CN" altLang="en-US" sz="2800" dirty="0"/>
              <a:t>高斯（</a:t>
            </a:r>
            <a:r>
              <a:rPr lang="en-US" altLang="zh-CN" sz="2800" dirty="0"/>
              <a:t>Gauss</a:t>
            </a:r>
            <a:r>
              <a:rPr lang="zh-CN" altLang="en-US" sz="2800" dirty="0"/>
              <a:t>）消去法其实将一般的线性方程组变换为</a:t>
            </a:r>
            <a:r>
              <a:rPr lang="zh-CN" altLang="en-US" sz="2800" b="1" dirty="0">
                <a:solidFill>
                  <a:srgbClr val="3023B1"/>
                </a:solidFill>
              </a:rPr>
              <a:t>三角形（上三角）方程组</a:t>
            </a:r>
            <a:r>
              <a:rPr lang="zh-CN" altLang="en-US" sz="2800" dirty="0"/>
              <a:t>求解问题（消元法）</a:t>
            </a:r>
            <a:r>
              <a:rPr lang="zh-CN" altLang="en-US" sz="2800" baseline="30000" dirty="0"/>
              <a:t>①</a:t>
            </a:r>
            <a:r>
              <a:rPr lang="zh-CN" altLang="en-US" sz="2800" dirty="0"/>
              <a:t>，只是步骤规范，便于编写计算机程序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57348" name="Picture 4" descr="DD0135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5" descr="DD013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64" y="5562600"/>
            <a:ext cx="515937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1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9767"/>
              </p:ext>
            </p:extLst>
          </p:nvPr>
        </p:nvGraphicFramePr>
        <p:xfrm>
          <a:off x="3389630" y="464730"/>
          <a:ext cx="4572000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71600" imgH="711000" progId="Equation.3">
                  <p:embed/>
                </p:oleObj>
              </mc:Choice>
              <mc:Fallback>
                <p:oleObj name="Equation" r:id="rId3" imgW="1371600" imgH="71100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630" y="464730"/>
                        <a:ext cx="4572000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82738" y="339657"/>
            <a:ext cx="7924800" cy="356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例 解方程组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800" dirty="0"/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800" dirty="0"/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800" dirty="0"/>
          </a:p>
          <a:p>
            <a:pPr>
              <a:lnSpc>
                <a:spcPct val="12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dirty="0"/>
              <a:t>     </a:t>
            </a:r>
            <a:r>
              <a:rPr kumimoji="1" lang="zh-CN" altLang="en-US" dirty="0"/>
              <a:t>解：步骤如下</a:t>
            </a:r>
            <a:r>
              <a:rPr kumimoji="1" lang="zh-CN" altLang="en-US" dirty="0" smtClean="0"/>
              <a:t>：将</a:t>
            </a:r>
            <a:r>
              <a:rPr kumimoji="1" lang="zh-CN" altLang="en-US" dirty="0"/>
              <a:t>第一个方程乘</a:t>
            </a:r>
            <a:r>
              <a:rPr kumimoji="1" lang="en-US" altLang="zh-CN" dirty="0"/>
              <a:t>-5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</a:t>
            </a:r>
            <a:r>
              <a:rPr kumimoji="1" lang="zh-CN" altLang="en-US" dirty="0"/>
              <a:t>，分别加于第二、第三方程，消去未知量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，得同解方程组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57195"/>
              </p:ext>
            </p:extLst>
          </p:nvPr>
        </p:nvGraphicFramePr>
        <p:xfrm>
          <a:off x="3389630" y="3900488"/>
          <a:ext cx="410527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5" imgW="1231560" imgH="711000" progId="Equation.3">
                  <p:embed/>
                </p:oleObj>
              </mc:Choice>
              <mc:Fallback>
                <p:oleObj name="公式" r:id="rId5" imgW="1231560" imgH="711000" progId="Equation.3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630" y="3900488"/>
                        <a:ext cx="410527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3" name="Picture 5" descr="DD01352_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4" name="Picture 6" descr="DD01352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4" y="5589589"/>
            <a:ext cx="515937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5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90600" y="404813"/>
            <a:ext cx="8153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3023B1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sz="2800" dirty="0">
                <a:solidFill>
                  <a:schemeClr val="tx1"/>
                </a:solidFill>
                <a:effectLst/>
              </a:rPr>
              <a:t>将所得方程组的第二方程乘 </a:t>
            </a:r>
            <a:r>
              <a:rPr kumimoji="1" lang="en-US" altLang="zh-CN" sz="2800" dirty="0" smtClean="0">
                <a:solidFill>
                  <a:schemeClr val="tx1"/>
                </a:solidFill>
                <a:effectLst/>
              </a:rPr>
              <a:t>-2</a:t>
            </a:r>
            <a:r>
              <a:rPr kumimoji="1" lang="en-US" altLang="zh-CN" sz="2800" dirty="0" smtClean="0"/>
              <a:t>/3</a:t>
            </a:r>
            <a:r>
              <a:rPr kumimoji="1" lang="zh-CN" altLang="en-US" sz="2800" dirty="0" smtClean="0">
                <a:solidFill>
                  <a:schemeClr val="tx1"/>
                </a:solidFill>
                <a:effectLst/>
              </a:rPr>
              <a:t>，</a:t>
            </a:r>
            <a:r>
              <a:rPr kumimoji="1" lang="zh-CN" altLang="en-US" sz="2800" dirty="0">
                <a:solidFill>
                  <a:schemeClr val="tx1"/>
                </a:solidFill>
                <a:effectLst/>
              </a:rPr>
              <a:t>加到第三方程，消去未知量</a:t>
            </a:r>
            <a:r>
              <a:rPr kumimoji="1" lang="en-US" altLang="zh-CN" sz="2800" i="1" dirty="0">
                <a:solidFill>
                  <a:schemeClr val="tx1"/>
                </a:solidFill>
                <a:effectLst/>
              </a:rPr>
              <a:t>x</a:t>
            </a:r>
            <a:r>
              <a:rPr kumimoji="1" lang="en-US" altLang="zh-CN" sz="2800" baseline="-25000" dirty="0">
                <a:solidFill>
                  <a:schemeClr val="tx1"/>
                </a:solidFill>
                <a:effectLst/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  <a:effectLst/>
              </a:rPr>
              <a:t>，得同解方程组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41549"/>
              </p:ext>
            </p:extLst>
          </p:nvPr>
        </p:nvGraphicFramePr>
        <p:xfrm>
          <a:off x="2244725" y="1358920"/>
          <a:ext cx="3851275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155600" imgH="711000" progId="Equation.3">
                  <p:embed/>
                </p:oleObj>
              </mc:Choice>
              <mc:Fallback>
                <p:oleObj name="Equation" r:id="rId3" imgW="1155600" imgH="711000" progId="Equation.3">
                  <p:embed/>
                  <p:pic>
                    <p:nvPicPr>
                      <p:cNvPr id="5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358920"/>
                        <a:ext cx="3851275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22361" y="4338935"/>
            <a:ext cx="7642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这就是上三角方程组，它很容易求解。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3023B1"/>
                </a:solidFill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由第三方程得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=-2</a:t>
            </a:r>
            <a:r>
              <a:rPr kumimoji="1" lang="zh-CN" altLang="en-US" dirty="0"/>
              <a:t>，代入第二方程可得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=5</a:t>
            </a:r>
            <a:r>
              <a:rPr kumimoji="1" lang="zh-CN" altLang="en-US" dirty="0"/>
              <a:t>，再代入第一方程得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=-3</a:t>
            </a:r>
            <a:r>
              <a:rPr kumimoji="1"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495550" y="476250"/>
            <a:ext cx="77612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zh-CN" altLang="en-US" sz="2800" dirty="0" smtClean="0"/>
              <a:t>        一般</a:t>
            </a:r>
            <a:r>
              <a:rPr kumimoji="1" lang="zh-CN" altLang="en-US" sz="2800" dirty="0"/>
              <a:t>高斯消去法包括两过程：先把方程组化为同解的上三角形方程组，再按相反顺序求解上三角形方程组。前者称</a:t>
            </a:r>
            <a:r>
              <a:rPr kumimoji="1" lang="zh-CN" altLang="en-US" sz="2800" b="1" dirty="0">
                <a:solidFill>
                  <a:srgbClr val="003399"/>
                </a:solidFill>
                <a:ea typeface="黑体" panose="02010609060101010101" pitchFamily="49" charset="-122"/>
              </a:rPr>
              <a:t>消去</a:t>
            </a:r>
            <a:r>
              <a:rPr kumimoji="1" lang="zh-CN" altLang="en-US" sz="2800" dirty="0"/>
              <a:t>或</a:t>
            </a:r>
            <a:r>
              <a:rPr kumimoji="1" lang="zh-CN" altLang="en-US" sz="2800" b="1" dirty="0">
                <a:solidFill>
                  <a:srgbClr val="003399"/>
                </a:solidFill>
                <a:ea typeface="黑体" panose="02010609060101010101" pitchFamily="49" charset="-122"/>
              </a:rPr>
              <a:t>消元</a:t>
            </a:r>
            <a:r>
              <a:rPr kumimoji="1" lang="zh-CN" altLang="en-US" sz="2800" dirty="0"/>
              <a:t>过程，后者称</a:t>
            </a:r>
            <a:r>
              <a:rPr kumimoji="1" lang="zh-CN" altLang="en-US" sz="2800" b="1" dirty="0">
                <a:solidFill>
                  <a:srgbClr val="003399"/>
                </a:solidFill>
                <a:ea typeface="黑体" panose="02010609060101010101" pitchFamily="49" charset="-122"/>
              </a:rPr>
              <a:t>回代</a:t>
            </a:r>
            <a:r>
              <a:rPr kumimoji="1" lang="zh-CN" altLang="en-US" sz="2800" dirty="0"/>
              <a:t>过程。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dirty="0"/>
              <a:t>        消去过程实际上是对</a:t>
            </a:r>
            <a:r>
              <a:rPr kumimoji="1" lang="zh-CN" altLang="en-US" sz="2800" dirty="0" smtClean="0"/>
              <a:t>增广矩阵               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dirty="0" smtClean="0"/>
              <a:t>             作行初等变换。如上例可表示为</a:t>
            </a:r>
            <a:endParaRPr kumimoji="1" lang="zh-CN" altLang="en-US" sz="2800" dirty="0"/>
          </a:p>
        </p:txBody>
      </p:sp>
      <p:pic>
        <p:nvPicPr>
          <p:cNvPr id="60420" name="Picture 4" descr="DD013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2495550" y="2572224"/>
            <a:ext cx="9587427" cy="2327276"/>
            <a:chOff x="-2741" y="2351"/>
            <a:chExt cx="8442" cy="1466"/>
          </a:xfrm>
        </p:grpSpPr>
        <p:graphicFrame>
          <p:nvGraphicFramePr>
            <p:cNvPr id="604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0275158"/>
                </p:ext>
              </p:extLst>
            </p:nvPr>
          </p:nvGraphicFramePr>
          <p:xfrm>
            <a:off x="-2741" y="2351"/>
            <a:ext cx="115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公式" r:id="rId4" imgW="622080" imgH="228600" progId="Equation.3">
                    <p:embed/>
                  </p:oleObj>
                </mc:Choice>
                <mc:Fallback>
                  <p:oleObj name="公式" r:id="rId4" imgW="622080" imgH="228600" progId="Equation.3">
                    <p:embed/>
                    <p:pic>
                      <p:nvPicPr>
                        <p:cNvPr id="604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741" y="2351"/>
                          <a:ext cx="115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0421" name="Picture 5" descr="DD01352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" y="3504"/>
              <a:ext cx="325" cy="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456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782888" y="549275"/>
          <a:ext cx="72009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2920680" imgH="711000" progId="Equation.3">
                  <p:embed/>
                </p:oleObj>
              </mc:Choice>
              <mc:Fallback>
                <p:oleObj name="公式" r:id="rId3" imgW="2920680" imgH="711000" progId="Equation.3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49275"/>
                        <a:ext cx="720090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5568950" y="1600200"/>
          <a:ext cx="755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444240" imgH="228600" progId="Equation.3">
                  <p:embed/>
                </p:oleObj>
              </mc:Choice>
              <mc:Fallback>
                <p:oleObj name="Equation" r:id="rId5" imgW="444240" imgH="228600" progId="Equation.3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600200"/>
                        <a:ext cx="755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5303838" y="2852739"/>
          <a:ext cx="45720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7" imgW="1726920" imgH="711000" progId="Equation.3">
                  <p:embed/>
                </p:oleObj>
              </mc:Choice>
              <mc:Fallback>
                <p:oleObj name="公式" r:id="rId7" imgW="1726920" imgH="711000" progId="Equation.3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852739"/>
                        <a:ext cx="45720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40014" y="4570414"/>
            <a:ext cx="75596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en-US" altLang="zh-CN"/>
              <a:t>      </a:t>
            </a:r>
            <a:r>
              <a:rPr kumimoji="1" lang="zh-CN" altLang="en-US" sz="2800"/>
              <a:t>对一般的</a:t>
            </a:r>
            <a:r>
              <a:rPr kumimoji="1" lang="en-US" altLang="zh-CN" sz="2800" i="1"/>
              <a:t>n</a:t>
            </a:r>
            <a:r>
              <a:rPr kumimoji="1" lang="zh-CN" altLang="en-US" sz="2800"/>
              <a:t>阶方程组，消去过程分</a:t>
            </a:r>
            <a:r>
              <a:rPr kumimoji="1" lang="en-US" altLang="zh-CN" sz="2800" i="1"/>
              <a:t>n</a:t>
            </a:r>
            <a:r>
              <a:rPr kumimoji="1" lang="en-US" altLang="zh-CN" sz="2800"/>
              <a:t>-1</a:t>
            </a:r>
            <a:r>
              <a:rPr kumimoji="1" lang="zh-CN" altLang="en-US" sz="2800"/>
              <a:t>步：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/>
              <a:t>第一步消去</a:t>
            </a:r>
            <a:r>
              <a:rPr kumimoji="1" lang="en-US" altLang="zh-CN" sz="2800" i="1"/>
              <a:t>a</a:t>
            </a:r>
            <a:r>
              <a:rPr kumimoji="1" lang="en-US" altLang="zh-CN" sz="2800" baseline="-25000"/>
              <a:t>11</a:t>
            </a:r>
            <a:r>
              <a:rPr kumimoji="1" lang="zh-CN" altLang="en-US" sz="2800"/>
              <a:t>下方元素。第二步消去</a:t>
            </a:r>
            <a:r>
              <a:rPr kumimoji="1" lang="en-US" altLang="zh-CN" sz="2800" i="1"/>
              <a:t>a</a:t>
            </a:r>
            <a:r>
              <a:rPr kumimoji="1" lang="en-US" altLang="zh-CN" sz="2800" baseline="-25000"/>
              <a:t>22</a:t>
            </a:r>
            <a:r>
              <a:rPr kumimoji="1" lang="zh-CN" altLang="en-US" sz="2800"/>
              <a:t>下方元</a:t>
            </a:r>
          </a:p>
        </p:txBody>
      </p:sp>
      <p:pic>
        <p:nvPicPr>
          <p:cNvPr id="61446" name="Picture 6" descr="DD01352_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7" descr="DD01352_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64" y="5562600"/>
            <a:ext cx="515937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711451" y="549276"/>
            <a:ext cx="77057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zh-CN" altLang="en-US" sz="2800" dirty="0"/>
              <a:t>素，</a:t>
            </a:r>
            <a:r>
              <a:rPr kumimoji="1" lang="en-US" altLang="zh-CN" sz="2800" dirty="0"/>
              <a:t>……</a:t>
            </a:r>
            <a:r>
              <a:rPr kumimoji="1" lang="zh-CN" altLang="en-US" sz="2800" dirty="0"/>
              <a:t>，第</a:t>
            </a:r>
            <a:r>
              <a:rPr kumimoji="1" lang="en-US" altLang="zh-CN" sz="2800" i="1" dirty="0"/>
              <a:t>n</a:t>
            </a:r>
            <a:r>
              <a:rPr kumimoji="1" lang="en-US" altLang="zh-CN" sz="2800" dirty="0"/>
              <a:t>-1</a:t>
            </a:r>
            <a:r>
              <a:rPr kumimoji="1" lang="zh-CN" altLang="en-US" sz="2800" dirty="0"/>
              <a:t>步消去</a:t>
            </a:r>
            <a:r>
              <a:rPr kumimoji="1" lang="en-US" altLang="zh-CN" sz="2800" i="1" dirty="0"/>
              <a:t>a</a:t>
            </a:r>
            <a:r>
              <a:rPr kumimoji="1" lang="en-US" altLang="zh-CN" sz="2800" i="1" baseline="-25000" dirty="0"/>
              <a:t>n</a:t>
            </a:r>
            <a:r>
              <a:rPr kumimoji="1" lang="en-US" altLang="zh-CN" sz="2800" baseline="-25000" dirty="0"/>
              <a:t>-1</a:t>
            </a:r>
            <a:r>
              <a:rPr kumimoji="1" lang="zh-CN" altLang="en-US" sz="2800" baseline="-25000" dirty="0"/>
              <a:t>，</a:t>
            </a:r>
            <a:r>
              <a:rPr kumimoji="1" lang="en-US" altLang="zh-CN" sz="2800" i="1" baseline="-25000" dirty="0"/>
              <a:t>n</a:t>
            </a:r>
            <a:r>
              <a:rPr kumimoji="1" lang="en-US" altLang="zh-CN" sz="2800" baseline="-25000" dirty="0"/>
              <a:t>-1</a:t>
            </a:r>
            <a:r>
              <a:rPr kumimoji="1" lang="zh-CN" altLang="en-US" sz="2800" dirty="0"/>
              <a:t>下方元素。即第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步将第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行的适当倍数加于其后各行，或可说是从</a:t>
            </a:r>
            <a:r>
              <a:rPr kumimoji="1" lang="en-US" altLang="zh-CN" sz="2800" i="1" dirty="0"/>
              <a:t>k</a:t>
            </a:r>
            <a:r>
              <a:rPr kumimoji="1" lang="en-US" altLang="zh-CN" sz="2800" dirty="0"/>
              <a:t>+1~</a:t>
            </a:r>
            <a:r>
              <a:rPr kumimoji="1" lang="en-US" altLang="zh-CN" sz="2800" i="1" dirty="0"/>
              <a:t>n</a:t>
            </a:r>
            <a:r>
              <a:rPr kumimoji="1" lang="zh-CN" altLang="en-US" sz="2800" dirty="0"/>
              <a:t>行减去第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行的适当倍数，使它们的第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列元素变为零，而其余列元素减去第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行对应列元素的倍数。</a:t>
            </a:r>
          </a:p>
        </p:txBody>
      </p:sp>
      <p:pic>
        <p:nvPicPr>
          <p:cNvPr id="62468" name="Picture 4" descr="DD0135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284914"/>
            <a:ext cx="5159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DD013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64" y="5486400"/>
            <a:ext cx="515937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4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460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经典楷体简</vt:lpstr>
      <vt:lpstr>经典隶书简</vt:lpstr>
      <vt:lpstr>幼圆</vt:lpstr>
      <vt:lpstr>Arial</vt:lpstr>
      <vt:lpstr>Century Gothic</vt:lpstr>
      <vt:lpstr>Wingdings</vt:lpstr>
      <vt:lpstr>Wingdings 3</vt:lpstr>
      <vt:lpstr>切片</vt:lpstr>
      <vt:lpstr>Microsoft 公式 3.0</vt:lpstr>
      <vt:lpstr>解线性方程组的直接解法</vt:lpstr>
      <vt:lpstr>给一个n元线性方程组，假定方程组的解存在且唯一，求解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解线性方程组的直接解法</dc:title>
  <dc:creator>Power</dc:creator>
  <cp:lastModifiedBy>Power</cp:lastModifiedBy>
  <cp:revision>3</cp:revision>
  <dcterms:created xsi:type="dcterms:W3CDTF">2017-02-22T15:16:09Z</dcterms:created>
  <dcterms:modified xsi:type="dcterms:W3CDTF">2017-02-22T15:41:26Z</dcterms:modified>
</cp:coreProperties>
</file>