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
  </p:notesMasterIdLst>
  <p:sldIdLst>
    <p:sldId id="3095" r:id="rId3"/>
    <p:sldId id="3150" r:id="rId5"/>
    <p:sldId id="3096" r:id="rId6"/>
    <p:sldId id="3151" r:id="rId7"/>
    <p:sldId id="3152" r:id="rId8"/>
    <p:sldId id="3153" r:id="rId9"/>
    <p:sldId id="3157" r:id="rId10"/>
    <p:sldId id="3158" r:id="rId11"/>
    <p:sldId id="3159" r:id="rId12"/>
    <p:sldId id="3160" r:id="rId13"/>
    <p:sldId id="3163" r:id="rId14"/>
    <p:sldId id="3166" r:id="rId15"/>
    <p:sldId id="3149" r:id="rId16"/>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showPr>
  <p:clrMru>
    <a:srgbClr val="B0120F"/>
    <a:srgbClr val="F9BC46"/>
    <a:srgbClr val="D40419"/>
    <a:srgbClr val="8E2818"/>
    <a:srgbClr val="CE3184"/>
    <a:srgbClr val="87AE1F"/>
    <a:srgbClr val="02B8CD"/>
    <a:srgbClr val="2E7438"/>
    <a:srgbClr val="063A3C"/>
    <a:srgbClr val="0E1F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62" autoAdjust="0"/>
    <p:restoredTop sz="92986" autoAdjust="0"/>
  </p:normalViewPr>
  <p:slideViewPr>
    <p:cSldViewPr>
      <p:cViewPr varScale="1">
        <p:scale>
          <a:sx n="68" d="100"/>
          <a:sy n="68" d="100"/>
        </p:scale>
        <p:origin x="-108" y="-1284"/>
      </p:cViewPr>
      <p:guideLst>
        <p:guide orient="horz" pos="373"/>
        <p:guide orient="horz" pos="4183"/>
        <p:guide pos="4050"/>
        <p:guide pos="512"/>
        <p:guide pos="7588"/>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7EFFEE-2121-4C4A-AA6A-67396F874B3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7EFFEE-2121-4C4A-AA6A-67396F874B3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7EFFEE-2121-4C4A-AA6A-67396F874B3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7EFFEE-2121-4C4A-AA6A-67396F874B3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7EFFEE-2121-4C4A-AA6A-67396F874B3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7EFFEE-2121-4C4A-AA6A-67396F874B3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7EFFEE-2121-4C4A-AA6A-67396F874B3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7EFFEE-2121-4C4A-AA6A-67396F874B3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7EFFEE-2121-4C4A-AA6A-67396F874B3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7EFFEE-2121-4C4A-AA6A-67396F874B3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7EFFEE-2121-4C4A-AA6A-67396F874B3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7EFFEE-2121-4C4A-AA6A-67396F874B3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7EFFEE-2121-4C4A-AA6A-67396F874B3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A05BDE-D508-45B5-9004-3762139F8119}"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B1C3CEF-B625-4558-9E75-934060632C1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6"/>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E2ED2086-314E-4DC4-9FE7-4EBF9E101EC4}" type="datetime1">
              <a:rPr lang="zh-CN" altLang="en-US" smtClean="0"/>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DB1C3CEF-B625-4558-9E75-934060632C1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hyperlink" Target="http://www.cnblogs.com/scau20110726/archive/2013/05/26/3100812.html"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176165"/>
            <a:ext cx="12858750" cy="208823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413250" y="2680335"/>
            <a:ext cx="4463415" cy="1246505"/>
          </a:xfrm>
          <a:prstGeom prst="rect">
            <a:avLst/>
          </a:prstGeom>
          <a:noFill/>
        </p:spPr>
        <p:txBody>
          <a:bodyPr wrap="square" rtlCol="0">
            <a:spAutoFit/>
          </a:bodyPr>
          <a:p>
            <a:r>
              <a:rPr lang="x-none" altLang="zh-CN" sz="7200">
                <a:solidFill>
                  <a:srgbClr val="FF0000"/>
                </a:solidFill>
                <a:latin typeface="Abyssinica SIL" charset="0"/>
                <a:ea typeface="AR PL UMing TW" charset="0"/>
              </a:rPr>
              <a:t>LCA专题</a:t>
            </a:r>
            <a:endParaRPr lang="x-none" altLang="zh-CN" sz="7200">
              <a:solidFill>
                <a:srgbClr val="FF0000"/>
              </a:solidFill>
              <a:latin typeface="Abyssinica SIL" charset="0"/>
              <a:ea typeface="AR PL UMing TW" charset="0"/>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710" y="160020"/>
            <a:ext cx="2004695" cy="822960"/>
          </a:xfrm>
          <a:prstGeom prst="rect">
            <a:avLst/>
          </a:prstGeom>
          <a:solidFill>
            <a:schemeClr val="bg1">
              <a:alpha val="83000"/>
            </a:schemeClr>
          </a:solidFill>
        </p:spPr>
        <p:txBody>
          <a:bodyPr wrap="square" rtlCol="0">
            <a:spAutoFit/>
          </a:bodyPr>
          <a:p>
            <a:r>
              <a:rPr lang="x-none" altLang="zh-CN" sz="4800">
                <a:solidFill>
                  <a:srgbClr val="FF0000"/>
                </a:solidFill>
                <a:latin typeface="AR PL UMing CN" charset="0"/>
                <a:ea typeface="AR PL UMing CN" charset="0"/>
              </a:rPr>
              <a:t>ST表：</a:t>
            </a:r>
            <a:endParaRPr lang="x-none" altLang="zh-CN" sz="4800">
              <a:solidFill>
                <a:srgbClr val="FF0000"/>
              </a:solidFill>
              <a:latin typeface="AR PL UMing CN" charset="0"/>
              <a:ea typeface="AR PL UMing CN" charset="0"/>
            </a:endParaRPr>
          </a:p>
        </p:txBody>
      </p:sp>
      <p:sp>
        <p:nvSpPr>
          <p:cNvPr id="5" name="文本框 4"/>
          <p:cNvSpPr txBox="1"/>
          <p:nvPr/>
        </p:nvSpPr>
        <p:spPr>
          <a:xfrm>
            <a:off x="2496185" y="15875"/>
            <a:ext cx="10378440" cy="3017520"/>
          </a:xfrm>
          <a:prstGeom prst="rect">
            <a:avLst/>
          </a:prstGeom>
          <a:solidFill>
            <a:schemeClr val="bg1">
              <a:alpha val="83000"/>
            </a:schemeClr>
          </a:solidFill>
        </p:spPr>
        <p:txBody>
          <a:bodyPr wrap="square" rtlCol="0" anchor="t">
            <a:spAutoFit/>
          </a:bodyPr>
          <a:p>
            <a:r>
              <a:rPr lang="zh-CN" altLang="en-US" sz="3200" dirty="0">
                <a:solidFill>
                  <a:srgbClr val="2E7438"/>
                </a:solidFill>
                <a:latin typeface="AR PL UMing CN" charset="0"/>
                <a:ea typeface="AR PL UMing CN" charset="0"/>
                <a:sym typeface="+mn-ea"/>
              </a:rPr>
              <a:t>根据</a:t>
            </a:r>
            <a:r>
              <a:rPr lang="en-US" altLang="zh-CN" sz="3200" dirty="0">
                <a:solidFill>
                  <a:srgbClr val="2E7438"/>
                </a:solidFill>
                <a:latin typeface="AR PL UMing CN" charset="0"/>
                <a:ea typeface="AR PL UMing CN" charset="0"/>
                <a:sym typeface="+mn-ea"/>
              </a:rPr>
              <a:t>DFS</a:t>
            </a:r>
            <a:r>
              <a:rPr lang="zh-CN" altLang="en-US" sz="3200" dirty="0">
                <a:solidFill>
                  <a:srgbClr val="2E7438"/>
                </a:solidFill>
                <a:latin typeface="AR PL UMing CN" charset="0"/>
                <a:ea typeface="AR PL UMing CN" charset="0"/>
                <a:sym typeface="+mn-ea"/>
              </a:rPr>
              <a:t>的，对于两结点</a:t>
            </a:r>
            <a:r>
              <a:rPr lang="en-US" altLang="zh-CN" sz="3200" dirty="0">
                <a:solidFill>
                  <a:srgbClr val="2E7438"/>
                </a:solidFill>
                <a:latin typeface="AR PL UMing CN" charset="0"/>
                <a:ea typeface="AR PL UMing CN" charset="0"/>
                <a:sym typeface="+mn-ea"/>
              </a:rPr>
              <a:t>u</a:t>
            </a:r>
            <a:r>
              <a:rPr lang="zh-CN" altLang="en-US" sz="3200" dirty="0">
                <a:solidFill>
                  <a:srgbClr val="2E7438"/>
                </a:solidFill>
                <a:latin typeface="AR PL UMing CN" charset="0"/>
                <a:ea typeface="AR PL UMing CN" charset="0"/>
                <a:sym typeface="+mn-ea"/>
              </a:rPr>
              <a:t>、</a:t>
            </a:r>
            <a:r>
              <a:rPr lang="en-US" altLang="zh-CN" sz="3200" dirty="0">
                <a:solidFill>
                  <a:srgbClr val="2E7438"/>
                </a:solidFill>
                <a:latin typeface="AR PL UMing CN" charset="0"/>
                <a:ea typeface="AR PL UMing CN" charset="0"/>
                <a:sym typeface="+mn-ea"/>
              </a:rPr>
              <a:t>v</a:t>
            </a:r>
            <a:r>
              <a:rPr lang="zh-CN" altLang="en-US" sz="3200" dirty="0">
                <a:solidFill>
                  <a:srgbClr val="2E7438"/>
                </a:solidFill>
                <a:latin typeface="AR PL UMing CN" charset="0"/>
                <a:ea typeface="AR PL UMing CN" charset="0"/>
                <a:sym typeface="+mn-ea"/>
              </a:rPr>
              <a:t>，从</a:t>
            </a:r>
            <a:r>
              <a:rPr lang="en-US" altLang="zh-CN" sz="3200" err="1">
                <a:solidFill>
                  <a:srgbClr val="2E7438"/>
                </a:solidFill>
                <a:latin typeface="AR PL UMing CN" charset="0"/>
                <a:ea typeface="AR PL UMing CN" charset="0"/>
                <a:sym typeface="+mn-ea"/>
              </a:rPr>
              <a:t>pos(u</a:t>
            </a:r>
            <a:r>
              <a:rPr lang="en-US" altLang="zh-CN" sz="3200" dirty="0">
                <a:solidFill>
                  <a:srgbClr val="2E7438"/>
                </a:solidFill>
                <a:latin typeface="AR PL UMing CN" charset="0"/>
                <a:ea typeface="AR PL UMing CN" charset="0"/>
                <a:sym typeface="+mn-ea"/>
              </a:rPr>
              <a:t>)</a:t>
            </a:r>
            <a:r>
              <a:rPr lang="zh-CN" altLang="en-US" sz="3200" dirty="0">
                <a:solidFill>
                  <a:srgbClr val="2E7438"/>
                </a:solidFill>
                <a:latin typeface="AR PL UMing CN" charset="0"/>
                <a:ea typeface="AR PL UMing CN" charset="0"/>
                <a:sym typeface="+mn-ea"/>
              </a:rPr>
              <a:t>遍历到</a:t>
            </a:r>
            <a:r>
              <a:rPr lang="en-US" altLang="zh-CN" sz="3200" err="1">
                <a:solidFill>
                  <a:srgbClr val="2E7438"/>
                </a:solidFill>
                <a:latin typeface="AR PL UMing CN" charset="0"/>
                <a:ea typeface="AR PL UMing CN" charset="0"/>
                <a:sym typeface="+mn-ea"/>
              </a:rPr>
              <a:t>pos(v</a:t>
            </a:r>
            <a:r>
              <a:rPr lang="en-US" altLang="zh-CN" sz="3200" dirty="0">
                <a:solidFill>
                  <a:srgbClr val="2E7438"/>
                </a:solidFill>
                <a:latin typeface="AR PL UMing CN" charset="0"/>
                <a:ea typeface="AR PL UMing CN" charset="0"/>
                <a:sym typeface="+mn-ea"/>
              </a:rPr>
              <a:t>)</a:t>
            </a:r>
            <a:r>
              <a:rPr lang="zh-CN" altLang="en-US" sz="3200" dirty="0">
                <a:solidFill>
                  <a:srgbClr val="2E7438"/>
                </a:solidFill>
                <a:latin typeface="AR PL UMing CN" charset="0"/>
                <a:ea typeface="AR PL UMing CN" charset="0"/>
                <a:sym typeface="+mn-ea"/>
              </a:rPr>
              <a:t>的过程中经过</a:t>
            </a:r>
            <a:r>
              <a:rPr lang="en-US" altLang="zh-CN" sz="3200" err="1">
                <a:solidFill>
                  <a:srgbClr val="2E7438"/>
                </a:solidFill>
                <a:latin typeface="AR PL UMing CN" charset="0"/>
                <a:ea typeface="AR PL UMing CN" charset="0"/>
                <a:sym typeface="+mn-ea"/>
              </a:rPr>
              <a:t>LCA(u</a:t>
            </a:r>
            <a:r>
              <a:rPr lang="en-US" altLang="zh-CN" sz="3200" dirty="0">
                <a:solidFill>
                  <a:srgbClr val="2E7438"/>
                </a:solidFill>
                <a:latin typeface="AR PL UMing CN" charset="0"/>
                <a:ea typeface="AR PL UMing CN" charset="0"/>
                <a:sym typeface="+mn-ea"/>
              </a:rPr>
              <a:t>, v)</a:t>
            </a:r>
            <a:r>
              <a:rPr lang="zh-CN" altLang="en-US" sz="3200" dirty="0">
                <a:solidFill>
                  <a:srgbClr val="2E7438"/>
                </a:solidFill>
                <a:latin typeface="AR PL UMing CN" charset="0"/>
                <a:ea typeface="AR PL UMing CN" charset="0"/>
                <a:sym typeface="+mn-ea"/>
              </a:rPr>
              <a:t>有且仅有一次，且深度是深度序列</a:t>
            </a:r>
            <a:r>
              <a:rPr lang="en-US" altLang="zh-CN" sz="3200" err="1">
                <a:solidFill>
                  <a:srgbClr val="2E7438"/>
                </a:solidFill>
                <a:latin typeface="AR PL UMing CN" charset="0"/>
                <a:ea typeface="AR PL UMing CN" charset="0"/>
                <a:sym typeface="+mn-ea"/>
              </a:rPr>
              <a:t>B[pos(u)…pos(v</a:t>
            </a:r>
            <a:r>
              <a:rPr lang="en-US" altLang="zh-CN" sz="3200" dirty="0">
                <a:solidFill>
                  <a:srgbClr val="2E7438"/>
                </a:solidFill>
                <a:latin typeface="AR PL UMing CN" charset="0"/>
                <a:ea typeface="AR PL UMing CN" charset="0"/>
                <a:sym typeface="+mn-ea"/>
              </a:rPr>
              <a:t>)]</a:t>
            </a:r>
            <a:r>
              <a:rPr lang="zh-CN" altLang="en-US" sz="3200" dirty="0">
                <a:solidFill>
                  <a:srgbClr val="2E7438"/>
                </a:solidFill>
                <a:latin typeface="AR PL UMing CN" charset="0"/>
                <a:ea typeface="AR PL UMing CN" charset="0"/>
                <a:sym typeface="+mn-ea"/>
              </a:rPr>
              <a:t>中最小的</a:t>
            </a:r>
            <a:endParaRPr lang="zh-CN" altLang="en-US" sz="3200" dirty="0">
              <a:solidFill>
                <a:srgbClr val="2E7438"/>
              </a:solidFill>
              <a:latin typeface="AR PL UMing CN" charset="0"/>
              <a:ea typeface="AR PL UMing CN" charset="0"/>
              <a:sym typeface="+mn-ea"/>
            </a:endParaRPr>
          </a:p>
          <a:p>
            <a:endParaRPr lang="zh-CN" altLang="en-US" sz="3200" dirty="0">
              <a:solidFill>
                <a:srgbClr val="2E7438"/>
              </a:solidFill>
              <a:latin typeface="AR PL UMing CN" charset="0"/>
              <a:ea typeface="AR PL UMing CN" charset="0"/>
              <a:sym typeface="+mn-ea"/>
            </a:endParaRPr>
          </a:p>
          <a:p>
            <a:r>
              <a:rPr lang="zh-CN" altLang="en-US" sz="3200" dirty="0">
                <a:solidFill>
                  <a:srgbClr val="2E7438"/>
                </a:solidFill>
                <a:latin typeface="AR PL UMing CN" charset="0"/>
                <a:ea typeface="AR PL UMing CN" charset="0"/>
                <a:sym typeface="+mn-ea"/>
              </a:rPr>
              <a:t>即</a:t>
            </a:r>
            <a:r>
              <a:rPr lang="en-US" altLang="zh-CN" sz="3200">
                <a:solidFill>
                  <a:srgbClr val="2E7438"/>
                </a:solidFill>
                <a:latin typeface="AR PL UMing CN" charset="0"/>
                <a:ea typeface="AR PL UMing CN" charset="0"/>
                <a:sym typeface="+mn-ea"/>
              </a:rPr>
              <a:t>LCA(T, u, v) = RMQ(B, </a:t>
            </a:r>
            <a:r>
              <a:rPr lang="en-US" altLang="zh-CN" sz="3200" err="1">
                <a:solidFill>
                  <a:srgbClr val="2E7438"/>
                </a:solidFill>
                <a:latin typeface="AR PL UMing CN" charset="0"/>
                <a:ea typeface="AR PL UMing CN" charset="0"/>
                <a:sym typeface="+mn-ea"/>
              </a:rPr>
              <a:t>pos(u</a:t>
            </a:r>
            <a:r>
              <a:rPr lang="en-US" altLang="zh-CN" sz="3200">
                <a:solidFill>
                  <a:srgbClr val="2E7438"/>
                </a:solidFill>
                <a:latin typeface="AR PL UMing CN" charset="0"/>
                <a:ea typeface="AR PL UMing CN" charset="0"/>
                <a:sym typeface="+mn-ea"/>
              </a:rPr>
              <a:t>),</a:t>
            </a:r>
            <a:r>
              <a:rPr lang="en-US" altLang="zh-CN" sz="3200" err="1">
                <a:solidFill>
                  <a:srgbClr val="2E7438"/>
                </a:solidFill>
                <a:latin typeface="AR PL UMing CN" charset="0"/>
                <a:ea typeface="AR PL UMing CN" charset="0"/>
                <a:sym typeface="+mn-ea"/>
              </a:rPr>
              <a:t>pos(v</a:t>
            </a:r>
            <a:r>
              <a:rPr lang="en-US" altLang="zh-CN" sz="3200">
                <a:solidFill>
                  <a:srgbClr val="2E7438"/>
                </a:solidFill>
                <a:latin typeface="AR PL UMing CN" charset="0"/>
                <a:ea typeface="AR PL UMing CN" charset="0"/>
                <a:sym typeface="+mn-ea"/>
              </a:rPr>
              <a:t>)</a:t>
            </a:r>
            <a:r>
              <a:rPr lang="en-US" altLang="zh-CN" sz="3200" dirty="0">
                <a:solidFill>
                  <a:srgbClr val="2E7438"/>
                </a:solidFill>
                <a:latin typeface="AR PL UMing CN" charset="0"/>
                <a:ea typeface="AR PL UMing CN" charset="0"/>
                <a:sym typeface="+mn-ea"/>
              </a:rPr>
              <a:t>)</a:t>
            </a:r>
            <a:r>
              <a:rPr lang="zh-CN" altLang="en-US" sz="3200" dirty="0">
                <a:solidFill>
                  <a:srgbClr val="2E7438"/>
                </a:solidFill>
                <a:latin typeface="AR PL UMing CN" charset="0"/>
                <a:ea typeface="AR PL UMing CN" charset="0"/>
                <a:sym typeface="+mn-ea"/>
              </a:rPr>
              <a:t>，并且问题规模仍然是</a:t>
            </a:r>
            <a:r>
              <a:rPr lang="en-US" altLang="zh-CN" sz="3200" dirty="0">
                <a:solidFill>
                  <a:srgbClr val="2E7438"/>
                </a:solidFill>
                <a:latin typeface="AR PL UMing CN" charset="0"/>
                <a:ea typeface="AR PL UMing CN" charset="0"/>
                <a:sym typeface="+mn-ea"/>
              </a:rPr>
              <a:t>O(N)</a:t>
            </a:r>
            <a:r>
              <a:rPr lang="x-none" altLang="en-US" sz="3200" dirty="0">
                <a:solidFill>
                  <a:srgbClr val="2E7438"/>
                </a:solidFill>
                <a:latin typeface="AR PL UMing CN" charset="0"/>
                <a:ea typeface="AR PL UMing CN" charset="0"/>
                <a:sym typeface="+mn-ea"/>
              </a:rPr>
              <a:t>级别</a:t>
            </a:r>
            <a:r>
              <a:rPr lang="zh-CN" altLang="en-US" sz="3200" dirty="0">
                <a:solidFill>
                  <a:srgbClr val="2E7438"/>
                </a:solidFill>
                <a:latin typeface="AR PL UMing CN" charset="0"/>
                <a:ea typeface="AR PL UMing CN" charset="0"/>
                <a:sym typeface="+mn-ea"/>
              </a:rPr>
              <a:t>的</a:t>
            </a:r>
            <a:endParaRPr lang="zh-CN" altLang="en-US" sz="3200" dirty="0">
              <a:solidFill>
                <a:srgbClr val="2E7438"/>
              </a:solidFill>
              <a:latin typeface="AR PL UMing CN" charset="0"/>
              <a:ea typeface="AR PL UMing CN" charset="0"/>
              <a:sym typeface="+mn-ea"/>
            </a:endParaRPr>
          </a:p>
        </p:txBody>
      </p:sp>
      <p:pic>
        <p:nvPicPr>
          <p:cNvPr id="6" name="图片 5"/>
          <p:cNvPicPr>
            <a:picLocks noChangeAspect="1"/>
          </p:cNvPicPr>
          <p:nvPr/>
        </p:nvPicPr>
        <p:blipFill>
          <a:blip r:embed="rId1"/>
          <a:stretch>
            <a:fillRect/>
          </a:stretch>
        </p:blipFill>
        <p:spPr>
          <a:xfrm>
            <a:off x="0" y="3184525"/>
            <a:ext cx="3695065" cy="3828415"/>
          </a:xfrm>
          <a:prstGeom prst="rect">
            <a:avLst/>
          </a:prstGeom>
        </p:spPr>
      </p:pic>
      <p:pic>
        <p:nvPicPr>
          <p:cNvPr id="8" name="图片 7"/>
          <p:cNvPicPr>
            <a:picLocks noChangeAspect="1"/>
          </p:cNvPicPr>
          <p:nvPr/>
        </p:nvPicPr>
        <p:blipFill>
          <a:blip r:embed="rId2"/>
          <a:stretch>
            <a:fillRect/>
          </a:stretch>
        </p:blipFill>
        <p:spPr>
          <a:xfrm>
            <a:off x="3764915" y="3616325"/>
            <a:ext cx="9070340" cy="2533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0365" y="304165"/>
            <a:ext cx="2004695" cy="822960"/>
          </a:xfrm>
          <a:prstGeom prst="rect">
            <a:avLst/>
          </a:prstGeom>
          <a:solidFill>
            <a:schemeClr val="bg1">
              <a:alpha val="83000"/>
            </a:schemeClr>
          </a:solidFill>
        </p:spPr>
        <p:txBody>
          <a:bodyPr wrap="square" rtlCol="0">
            <a:spAutoFit/>
          </a:bodyPr>
          <a:p>
            <a:r>
              <a:rPr lang="x-none" altLang="zh-CN" sz="4800">
                <a:solidFill>
                  <a:srgbClr val="FF0000"/>
                </a:solidFill>
                <a:latin typeface="AR PL UMing CN" charset="0"/>
                <a:ea typeface="AR PL UMing CN" charset="0"/>
              </a:rPr>
              <a:t>ST表：</a:t>
            </a:r>
            <a:endParaRPr lang="x-none" altLang="zh-CN" sz="4800">
              <a:solidFill>
                <a:srgbClr val="FF0000"/>
              </a:solidFill>
              <a:latin typeface="AR PL UMing CN" charset="0"/>
              <a:ea typeface="AR PL UMing CN" charset="0"/>
            </a:endParaRPr>
          </a:p>
        </p:txBody>
      </p:sp>
      <p:sp>
        <p:nvSpPr>
          <p:cNvPr id="6" name="文本框 5"/>
          <p:cNvSpPr txBox="1"/>
          <p:nvPr/>
        </p:nvSpPr>
        <p:spPr>
          <a:xfrm>
            <a:off x="884555" y="2032000"/>
            <a:ext cx="10488930" cy="2042160"/>
          </a:xfrm>
          <a:prstGeom prst="rect">
            <a:avLst/>
          </a:prstGeom>
          <a:solidFill>
            <a:schemeClr val="bg1">
              <a:alpha val="83000"/>
            </a:schemeClr>
          </a:solidFill>
        </p:spPr>
        <p:txBody>
          <a:bodyPr wrap="square" rtlCol="0">
            <a:spAutoFit/>
          </a:bodyPr>
          <a:p>
            <a:r>
              <a:rPr lang="x-none" altLang="zh-CN" sz="3200">
                <a:solidFill>
                  <a:srgbClr val="2E7438"/>
                </a:solidFill>
                <a:latin typeface="AR PL UMing CN" charset="0"/>
                <a:ea typeface="AR PL UMing CN" charset="0"/>
              </a:rPr>
              <a:t>因为ST表和倍增方法都为在线算法，效率类似，并且倍增更加好写</a:t>
            </a:r>
            <a:endParaRPr lang="x-none" altLang="zh-CN" sz="3200">
              <a:solidFill>
                <a:srgbClr val="2E7438"/>
              </a:solidFill>
              <a:latin typeface="AR PL UMing CN" charset="0"/>
              <a:ea typeface="AR PL UMing CN" charset="0"/>
            </a:endParaRPr>
          </a:p>
          <a:p>
            <a:r>
              <a:rPr lang="x-none" altLang="zh-CN" sz="3200">
                <a:solidFill>
                  <a:srgbClr val="2E7438"/>
                </a:solidFill>
                <a:latin typeface="AR PL UMing CN" charset="0"/>
                <a:ea typeface="AR PL UMing CN" charset="0"/>
              </a:rPr>
              <a:t>所以在这里就只介绍ST表的基本方法</a:t>
            </a:r>
            <a:endParaRPr lang="x-none" altLang="zh-CN" sz="3200">
              <a:solidFill>
                <a:srgbClr val="2E7438"/>
              </a:solidFill>
              <a:latin typeface="AR PL UMing CN" charset="0"/>
              <a:ea typeface="AR PL UMing CN" charset="0"/>
            </a:endParaRPr>
          </a:p>
          <a:p>
            <a:r>
              <a:rPr lang="x-none" altLang="zh-CN" sz="3200">
                <a:solidFill>
                  <a:srgbClr val="2E7438"/>
                </a:solidFill>
                <a:latin typeface="AR PL UMing CN" charset="0"/>
                <a:ea typeface="AR PL UMing CN" charset="0"/>
              </a:rPr>
              <a:t>具体的实现和深入可以看参考这篇博客：</a:t>
            </a:r>
            <a:r>
              <a:rPr lang="x-none" altLang="zh-CN" sz="3200">
                <a:solidFill>
                  <a:srgbClr val="2E7438"/>
                </a:solidFill>
                <a:latin typeface="AR PL UMing CN" charset="0"/>
                <a:ea typeface="AR PL UMing CN" charset="0"/>
                <a:hlinkClick r:id="rId1"/>
              </a:rPr>
              <a:t>不是xgg的博客</a:t>
            </a:r>
            <a:r>
              <a:rPr lang="x-none" altLang="zh-CN" sz="3200">
                <a:solidFill>
                  <a:srgbClr val="2E7438"/>
                </a:solidFill>
                <a:latin typeface="AR PL UMing CN" charset="0"/>
                <a:ea typeface="AR PL UMing CN" charset="0"/>
              </a:rPr>
              <a:t>！</a:t>
            </a:r>
            <a:endParaRPr lang="x-none" altLang="zh-CN" sz="3200">
              <a:solidFill>
                <a:srgbClr val="2E7438"/>
              </a:solidFill>
              <a:latin typeface="AR PL UMing CN" charset="0"/>
              <a:ea typeface="AR PL UMing CN" charset="0"/>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0365" y="375920"/>
            <a:ext cx="2004695" cy="822960"/>
          </a:xfrm>
          <a:prstGeom prst="rect">
            <a:avLst/>
          </a:prstGeom>
          <a:solidFill>
            <a:schemeClr val="bg1">
              <a:alpha val="83000"/>
            </a:schemeClr>
          </a:solidFill>
        </p:spPr>
        <p:txBody>
          <a:bodyPr wrap="square" rtlCol="0">
            <a:spAutoFit/>
          </a:bodyPr>
          <a:p>
            <a:r>
              <a:rPr lang="x-none" altLang="zh-CN" sz="4800">
                <a:solidFill>
                  <a:srgbClr val="FF0000"/>
                </a:solidFill>
                <a:latin typeface="AR PL UMing CN" charset="0"/>
                <a:ea typeface="AR PL UMing CN" charset="0"/>
              </a:rPr>
              <a:t>应用：</a:t>
            </a:r>
            <a:endParaRPr lang="x-none" altLang="zh-CN" sz="4800">
              <a:solidFill>
                <a:srgbClr val="FF0000"/>
              </a:solidFill>
              <a:latin typeface="AR PL UMing CN" charset="0"/>
              <a:ea typeface="AR PL UMing CN" charset="0"/>
            </a:endParaRPr>
          </a:p>
        </p:txBody>
      </p:sp>
      <p:sp>
        <p:nvSpPr>
          <p:cNvPr id="6" name="文本框 5"/>
          <p:cNvSpPr txBox="1"/>
          <p:nvPr/>
        </p:nvSpPr>
        <p:spPr>
          <a:xfrm>
            <a:off x="2613025" y="1600200"/>
            <a:ext cx="6933565" cy="579120"/>
          </a:xfrm>
          <a:prstGeom prst="rect">
            <a:avLst/>
          </a:prstGeom>
          <a:solidFill>
            <a:schemeClr val="bg1">
              <a:alpha val="83000"/>
            </a:schemeClr>
          </a:solidFill>
        </p:spPr>
        <p:txBody>
          <a:bodyPr wrap="square" rtlCol="0">
            <a:spAutoFit/>
          </a:bodyPr>
          <a:p>
            <a:r>
              <a:rPr lang="x-none" altLang="zh-CN" sz="3200">
                <a:solidFill>
                  <a:srgbClr val="2E7438"/>
                </a:solidFill>
                <a:latin typeface="AR PL UMing CN" charset="0"/>
                <a:ea typeface="AR PL UMing CN" charset="0"/>
              </a:rPr>
              <a:t>一般是用于求树上任意两点的距离</a:t>
            </a:r>
            <a:endParaRPr lang="x-none" altLang="zh-CN" sz="3200">
              <a:solidFill>
                <a:srgbClr val="2E7438"/>
              </a:solidFill>
              <a:latin typeface="AR PL UMing CN" charset="0"/>
              <a:ea typeface="AR PL UMing CN" charset="0"/>
            </a:endParaRPr>
          </a:p>
        </p:txBody>
      </p:sp>
      <p:sp>
        <p:nvSpPr>
          <p:cNvPr id="3" name="文本框 2"/>
          <p:cNvSpPr txBox="1"/>
          <p:nvPr/>
        </p:nvSpPr>
        <p:spPr>
          <a:xfrm>
            <a:off x="812800" y="2680335"/>
            <a:ext cx="10790555" cy="1554480"/>
          </a:xfrm>
          <a:prstGeom prst="rect">
            <a:avLst/>
          </a:prstGeom>
          <a:solidFill>
            <a:schemeClr val="bg1">
              <a:alpha val="83000"/>
            </a:schemeClr>
          </a:solidFill>
        </p:spPr>
        <p:txBody>
          <a:bodyPr wrap="square" rtlCol="0">
            <a:spAutoFit/>
          </a:bodyPr>
          <a:p>
            <a:r>
              <a:rPr lang="x-none" altLang="zh-CN" sz="3200">
                <a:solidFill>
                  <a:srgbClr val="2E7438"/>
                </a:solidFill>
                <a:latin typeface="AR PL UMing CN" charset="0"/>
                <a:ea typeface="AR PL UMing CN" charset="0"/>
              </a:rPr>
              <a:t>dis[v]代表根节点到v的距离</a:t>
            </a:r>
            <a:endParaRPr lang="x-none" altLang="zh-CN" sz="3200">
              <a:solidFill>
                <a:srgbClr val="2E7438"/>
              </a:solidFill>
              <a:latin typeface="AR PL UMing CN" charset="0"/>
              <a:ea typeface="AR PL UMing CN" charset="0"/>
            </a:endParaRPr>
          </a:p>
          <a:p>
            <a:endParaRPr lang="x-none" altLang="zh-CN" sz="3200">
              <a:solidFill>
                <a:srgbClr val="2E7438"/>
              </a:solidFill>
              <a:latin typeface="AR PL UMing CN" charset="0"/>
              <a:ea typeface="AR PL UMing CN" charset="0"/>
            </a:endParaRPr>
          </a:p>
          <a:p>
            <a:r>
              <a:rPr lang="x-none" altLang="zh-CN" sz="3200">
                <a:solidFill>
                  <a:srgbClr val="2E7438"/>
                </a:solidFill>
                <a:latin typeface="AR PL UMing CN" charset="0"/>
                <a:ea typeface="AR PL UMing CN" charset="0"/>
              </a:rPr>
              <a:t>那么dis[u][v] = dis[u] + dis[v] - 2 * dis[lca(u, v)]</a:t>
            </a:r>
            <a:endParaRPr lang="x-none" altLang="zh-CN" sz="3200">
              <a:solidFill>
                <a:srgbClr val="2E7438"/>
              </a:solidFill>
              <a:latin typeface="AR PL UMing CN" charset="0"/>
              <a:ea typeface="AR PL UMing CN" charset="0"/>
            </a:endParaRPr>
          </a:p>
        </p:txBody>
      </p:sp>
      <p:sp>
        <p:nvSpPr>
          <p:cNvPr id="4" name="文本框 3"/>
          <p:cNvSpPr txBox="1"/>
          <p:nvPr/>
        </p:nvSpPr>
        <p:spPr>
          <a:xfrm>
            <a:off x="3620770" y="5632450"/>
            <a:ext cx="8066405" cy="579120"/>
          </a:xfrm>
          <a:prstGeom prst="rect">
            <a:avLst/>
          </a:prstGeom>
          <a:solidFill>
            <a:schemeClr val="bg1">
              <a:alpha val="83000"/>
            </a:schemeClr>
          </a:solidFill>
        </p:spPr>
        <p:txBody>
          <a:bodyPr wrap="square" rtlCol="0">
            <a:spAutoFit/>
          </a:bodyPr>
          <a:p>
            <a:r>
              <a:rPr lang="x-none" altLang="zh-CN" sz="3200">
                <a:solidFill>
                  <a:srgbClr val="2E7438"/>
                </a:solidFill>
                <a:latin typeface="AR PL UMing CN" charset="0"/>
                <a:ea typeface="AR PL UMing CN" charset="0"/>
              </a:rPr>
              <a:t>PS：PPT中代码均未经AC验证</a:t>
            </a:r>
            <a:endParaRPr lang="x-none" altLang="zh-CN" sz="3200">
              <a:solidFill>
                <a:srgbClr val="2E7438"/>
              </a:solidFill>
              <a:latin typeface="AR PL UMing CN" charset="0"/>
              <a:ea typeface="AR PL UMing CN" charset="0"/>
            </a:endParaRPr>
          </a:p>
        </p:txBody>
      </p:sp>
      <p:sp>
        <p:nvSpPr>
          <p:cNvPr id="5" name="文本框 4"/>
          <p:cNvSpPr txBox="1"/>
          <p:nvPr/>
        </p:nvSpPr>
        <p:spPr>
          <a:xfrm>
            <a:off x="3620770" y="6352540"/>
            <a:ext cx="8066405" cy="579120"/>
          </a:xfrm>
          <a:prstGeom prst="rect">
            <a:avLst/>
          </a:prstGeom>
          <a:solidFill>
            <a:schemeClr val="bg1">
              <a:alpha val="83000"/>
            </a:schemeClr>
          </a:solidFill>
        </p:spPr>
        <p:txBody>
          <a:bodyPr wrap="square" rtlCol="0">
            <a:spAutoFit/>
          </a:bodyPr>
          <a:p>
            <a:r>
              <a:rPr lang="x-none" altLang="zh-CN" sz="3200">
                <a:solidFill>
                  <a:srgbClr val="2E7438"/>
                </a:solidFill>
                <a:latin typeface="AR PL UMing CN" charset="0"/>
                <a:ea typeface="AR PL UMing CN" charset="0"/>
              </a:rPr>
              <a:t>你竟然在代码里下毒！（</a:t>
            </a:r>
            <a:endParaRPr lang="x-none" altLang="zh-CN" sz="3200">
              <a:solidFill>
                <a:srgbClr val="2E7438"/>
              </a:solidFill>
              <a:latin typeface="AR PL UMing CN" charset="0"/>
              <a:ea typeface="AR PL UMing CN" charset="0"/>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56535" y="2320290"/>
            <a:ext cx="7561580" cy="2621280"/>
          </a:xfrm>
          <a:prstGeom prst="rect">
            <a:avLst/>
          </a:prstGeom>
          <a:solidFill>
            <a:schemeClr val="bg1">
              <a:alpha val="79000"/>
            </a:schemeClr>
          </a:solidFill>
          <a:ln>
            <a:noFill/>
          </a:ln>
        </p:spPr>
        <p:txBody>
          <a:bodyPr wrap="none" rtlCol="0" anchor="t">
            <a:spAutoFit/>
          </a:bodyPr>
          <a:p>
            <a:pPr algn="ctr"/>
            <a:r>
              <a:rPr lang="x-none" altLang="zh-CN" sz="16600">
                <a:ln w="9525" cmpd="sng">
                  <a:solidFill>
                    <a:schemeClr val="accent1"/>
                  </a:solidFill>
                  <a:prstDash val="solid"/>
                </a:ln>
                <a:solidFill>
                  <a:srgbClr val="02B8CD"/>
                </a:solidFill>
                <a:effectLst>
                  <a:glow rad="38100">
                    <a:schemeClr val="accent1">
                      <a:alpha val="40000"/>
                    </a:schemeClr>
                  </a:glow>
                </a:effectLst>
                <a:latin typeface="AR PL UKai CN" charset="0"/>
                <a:ea typeface="AR PL UKai CN" charset="0"/>
              </a:rPr>
              <a:t>Thanks!</a:t>
            </a:r>
            <a:endParaRPr lang="x-none" altLang="zh-CN" sz="16600">
              <a:ln w="9525" cmpd="sng">
                <a:solidFill>
                  <a:schemeClr val="accent1"/>
                </a:solidFill>
                <a:prstDash val="solid"/>
              </a:ln>
              <a:solidFill>
                <a:srgbClr val="02B8CD"/>
              </a:solidFill>
              <a:effectLst>
                <a:glow rad="38100">
                  <a:schemeClr val="accent1">
                    <a:alpha val="40000"/>
                  </a:schemeClr>
                </a:glow>
              </a:effectLst>
              <a:latin typeface="AR PL UKai CN" charset="0"/>
              <a:ea typeface="AR PL UKai CN" charset="0"/>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92710" y="87630"/>
            <a:ext cx="5337175" cy="3745865"/>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solidFill>
                  <a:srgbClr val="FF0000"/>
                </a:solidFill>
                <a:latin typeface="AR PL UMing CN" charset="0"/>
                <a:ea typeface="AR PL UMing CN" charset="0"/>
              </a:rPr>
              <a:t>LCA（Least Common Ancestors），即最近公共祖先</a:t>
            </a:r>
            <a:endParaRPr lang="x-none" altLang="zh-CN" sz="3200">
              <a:solidFill>
                <a:srgbClr val="FF0000"/>
              </a:solidFill>
              <a:latin typeface="AR PL UMing CN" charset="0"/>
              <a:ea typeface="AR PL UMing CN" charset="0"/>
            </a:endParaRPr>
          </a:p>
        </p:txBody>
      </p:sp>
      <p:sp>
        <p:nvSpPr>
          <p:cNvPr id="6" name="文本框 5"/>
          <p:cNvSpPr txBox="1"/>
          <p:nvPr/>
        </p:nvSpPr>
        <p:spPr>
          <a:xfrm>
            <a:off x="236220" y="4120515"/>
            <a:ext cx="5160010" cy="3017520"/>
          </a:xfrm>
          <a:prstGeom prst="rect">
            <a:avLst/>
          </a:prstGeom>
          <a:solidFill>
            <a:schemeClr val="bg1">
              <a:alpha val="83000"/>
            </a:schemeClr>
          </a:solidFill>
        </p:spPr>
        <p:txBody>
          <a:bodyPr wrap="square" rtlCol="0">
            <a:spAutoFit/>
          </a:bodyPr>
          <a:p>
            <a:r>
              <a:rPr lang="x-none" altLang="zh-CN" sz="4800">
                <a:solidFill>
                  <a:srgbClr val="FF0000"/>
                </a:solidFill>
                <a:latin typeface="AR PL UMing CN" charset="0"/>
                <a:ea typeface="AR PL UMing CN" charset="0"/>
              </a:rPr>
              <a:t>介绍的方法：</a:t>
            </a:r>
            <a:endParaRPr lang="x-none" altLang="zh-CN" sz="4800">
              <a:solidFill>
                <a:srgbClr val="FF0000"/>
              </a:solidFill>
              <a:latin typeface="AR PL UMing CN" charset="0"/>
              <a:ea typeface="AR PL UMing CN" charset="0"/>
            </a:endParaRPr>
          </a:p>
          <a:p>
            <a:r>
              <a:rPr lang="x-none" altLang="zh-CN" sz="4800">
                <a:solidFill>
                  <a:srgbClr val="FF0000"/>
                </a:solidFill>
                <a:latin typeface="AR PL UMing CN" charset="0"/>
                <a:ea typeface="AR PL UMing CN" charset="0"/>
              </a:rPr>
              <a:t>1.倍增</a:t>
            </a:r>
            <a:endParaRPr lang="x-none" altLang="zh-CN" sz="4800">
              <a:solidFill>
                <a:srgbClr val="FF0000"/>
              </a:solidFill>
              <a:latin typeface="AR PL UMing CN" charset="0"/>
              <a:ea typeface="AR PL UMing CN" charset="0"/>
            </a:endParaRPr>
          </a:p>
          <a:p>
            <a:r>
              <a:rPr lang="x-none" altLang="zh-CN" sz="4800">
                <a:solidFill>
                  <a:srgbClr val="FF0000"/>
                </a:solidFill>
                <a:latin typeface="AR PL UMing CN" charset="0"/>
                <a:ea typeface="AR PL UMing CN" charset="0"/>
              </a:rPr>
              <a:t>2</a:t>
            </a:r>
            <a:r>
              <a:rPr lang="x-none" altLang="zh-CN" sz="4800">
                <a:solidFill>
                  <a:srgbClr val="FF0000"/>
                </a:solidFill>
                <a:latin typeface="AR PL UMing CN" charset="0"/>
                <a:ea typeface="AR PL UMing CN" charset="0"/>
                <a:sym typeface="+mn-ea"/>
              </a:rPr>
              <a:t>.Tarjan</a:t>
            </a:r>
            <a:endParaRPr lang="x-none" altLang="zh-CN" sz="4800">
              <a:solidFill>
                <a:srgbClr val="FF0000"/>
              </a:solidFill>
              <a:latin typeface="AR PL UMing CN" charset="0"/>
              <a:ea typeface="AR PL UMing CN" charset="0"/>
            </a:endParaRPr>
          </a:p>
          <a:p>
            <a:r>
              <a:rPr lang="x-none" altLang="zh-CN" sz="4800">
                <a:solidFill>
                  <a:srgbClr val="FF0000"/>
                </a:solidFill>
                <a:latin typeface="AR PL UMing CN" charset="0"/>
                <a:ea typeface="AR PL UMing CN" charset="0"/>
              </a:rPr>
              <a:t>3.ST表</a:t>
            </a:r>
            <a:endParaRPr lang="x-none" altLang="zh-CN" sz="4800">
              <a:solidFill>
                <a:srgbClr val="FF0000"/>
              </a:solidFill>
              <a:latin typeface="AR PL UMing CN" charset="0"/>
              <a:ea typeface="AR PL UMing CN" charset="0"/>
            </a:endParaRPr>
          </a:p>
        </p:txBody>
      </p:sp>
      <p:pic>
        <p:nvPicPr>
          <p:cNvPr id="7" name="图片 6"/>
          <p:cNvPicPr>
            <a:picLocks noChangeAspect="1"/>
          </p:cNvPicPr>
          <p:nvPr/>
        </p:nvPicPr>
        <p:blipFill>
          <a:blip r:embed="rId2"/>
          <a:stretch>
            <a:fillRect/>
          </a:stretch>
        </p:blipFill>
        <p:spPr>
          <a:xfrm>
            <a:off x="5636895" y="0"/>
            <a:ext cx="7085965" cy="71869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92710" y="304165"/>
            <a:ext cx="3031490" cy="822960"/>
          </a:xfrm>
          <a:prstGeom prst="rect">
            <a:avLst/>
          </a:prstGeom>
          <a:solidFill>
            <a:schemeClr val="bg1">
              <a:alpha val="83000"/>
            </a:schemeClr>
          </a:solidFill>
        </p:spPr>
        <p:txBody>
          <a:bodyPr wrap="square" rtlCol="0">
            <a:spAutoFit/>
          </a:bodyPr>
          <a:p>
            <a:r>
              <a:rPr lang="x-none" altLang="zh-CN" sz="4800">
                <a:solidFill>
                  <a:schemeClr val="accent2"/>
                </a:solidFill>
                <a:latin typeface="AR PL UMing CN" charset="0"/>
                <a:ea typeface="AR PL UMing CN" charset="0"/>
              </a:rPr>
              <a:t>倍增方法：</a:t>
            </a:r>
            <a:endParaRPr lang="x-none" altLang="zh-CN" sz="4800">
              <a:solidFill>
                <a:schemeClr val="accent2"/>
              </a:solidFill>
              <a:latin typeface="AR PL UMing CN" charset="0"/>
              <a:ea typeface="AR PL UMing CN" charset="0"/>
            </a:endParaRPr>
          </a:p>
        </p:txBody>
      </p:sp>
      <p:sp>
        <p:nvSpPr>
          <p:cNvPr id="12" name="文本框 11"/>
          <p:cNvSpPr txBox="1"/>
          <p:nvPr/>
        </p:nvSpPr>
        <p:spPr>
          <a:xfrm>
            <a:off x="308610" y="1240155"/>
            <a:ext cx="10424160" cy="1737360"/>
          </a:xfrm>
          <a:prstGeom prst="rect">
            <a:avLst/>
          </a:prstGeom>
          <a:solidFill>
            <a:schemeClr val="bg1">
              <a:alpha val="83000"/>
            </a:schemeClr>
          </a:solidFill>
        </p:spPr>
        <p:txBody>
          <a:bodyPr wrap="square" rtlCol="0">
            <a:spAutoFit/>
          </a:bodyPr>
          <a:p>
            <a:r>
              <a:rPr lang="x-none" altLang="zh-CN" sz="5400">
                <a:solidFill>
                  <a:srgbClr val="2E7438"/>
                </a:solidFill>
                <a:latin typeface="AR PL UMing CN" charset="0"/>
                <a:ea typeface="AR PL UMing CN" charset="0"/>
              </a:rPr>
              <a:t>首先需要知道如何快速第K个祖先 			 Kth Ancestor</a:t>
            </a:r>
            <a:endParaRPr lang="x-none" altLang="zh-CN" sz="5400">
              <a:solidFill>
                <a:srgbClr val="2E7438"/>
              </a:solidFill>
              <a:latin typeface="AR PL UMing CN" charset="0"/>
              <a:ea typeface="AR PL UMing CN" charset="0"/>
            </a:endParaRPr>
          </a:p>
        </p:txBody>
      </p:sp>
      <p:sp>
        <p:nvSpPr>
          <p:cNvPr id="32" name="文本框 31"/>
          <p:cNvSpPr txBox="1"/>
          <p:nvPr/>
        </p:nvSpPr>
        <p:spPr>
          <a:xfrm>
            <a:off x="236220" y="3256280"/>
            <a:ext cx="6817360" cy="3749040"/>
          </a:xfrm>
          <a:prstGeom prst="rect">
            <a:avLst/>
          </a:prstGeom>
          <a:solidFill>
            <a:schemeClr val="bg1">
              <a:alpha val="83000"/>
            </a:schemeClr>
          </a:solidFill>
        </p:spPr>
        <p:txBody>
          <a:bodyPr wrap="square" rtlCol="0" anchor="t">
            <a:spAutoFit/>
          </a:bodyPr>
          <a:p>
            <a:r>
              <a:rPr lang="zh-CN" altLang="en-US" sz="4000">
                <a:solidFill>
                  <a:srgbClr val="2E7438"/>
                </a:solidFill>
                <a:latin typeface="AR PL UMing CN" charset="0"/>
                <a:ea typeface="AR PL UMing CN" charset="0"/>
              </a:rPr>
              <a:t>一棵有根</a:t>
            </a:r>
            <a:r>
              <a:rPr lang="x-none" altLang="zh-CN" sz="4000">
                <a:solidFill>
                  <a:srgbClr val="2E7438"/>
                </a:solidFill>
                <a:latin typeface="AR PL UMing CN" charset="0"/>
                <a:ea typeface="AR PL UMing CN" charset="0"/>
              </a:rPr>
              <a:t>树</a:t>
            </a:r>
            <a:r>
              <a:rPr lang="zh-CN" altLang="en-US" sz="4000">
                <a:solidFill>
                  <a:srgbClr val="2E7438"/>
                </a:solidFill>
                <a:latin typeface="AR PL UMing CN" charset="0"/>
                <a:ea typeface="AR PL UMing CN" charset="0"/>
              </a:rPr>
              <a:t>，</a:t>
            </a:r>
            <a:r>
              <a:rPr lang="x-none" altLang="zh-CN" sz="4000">
                <a:solidFill>
                  <a:srgbClr val="2E7438"/>
                </a:solidFill>
                <a:latin typeface="AR PL UMing CN" charset="0"/>
                <a:ea typeface="AR PL UMing CN" charset="0"/>
              </a:rPr>
              <a:t>树</a:t>
            </a:r>
            <a:r>
              <a:rPr lang="zh-CN" altLang="en-US" sz="4000">
                <a:solidFill>
                  <a:srgbClr val="2E7438"/>
                </a:solidFill>
                <a:latin typeface="AR PL UMing CN" charset="0"/>
                <a:ea typeface="AR PL UMing CN" charset="0"/>
              </a:rPr>
              <a:t>上一</a:t>
            </a:r>
            <a:r>
              <a:rPr lang="x-none" altLang="zh-CN" sz="4000">
                <a:solidFill>
                  <a:srgbClr val="2E7438"/>
                </a:solidFill>
                <a:latin typeface="AR PL UMing CN" charset="0"/>
                <a:ea typeface="AR PL UMing CN" charset="0"/>
              </a:rPr>
              <a:t>个点</a:t>
            </a:r>
            <a:r>
              <a:rPr lang="zh-CN" altLang="en-US" sz="4000">
                <a:solidFill>
                  <a:srgbClr val="2E7438"/>
                </a:solidFill>
                <a:latin typeface="AR PL UMing CN" charset="0"/>
                <a:ea typeface="AR PL UMing CN" charset="0"/>
              </a:rPr>
              <a:t>的祖先，通常有</a:t>
            </a:r>
            <a:r>
              <a:rPr lang="x-none" altLang="zh-CN" sz="4000">
                <a:solidFill>
                  <a:srgbClr val="2E7438"/>
                </a:solidFill>
                <a:latin typeface="AR PL UMing CN" charset="0"/>
                <a:ea typeface="AR PL UMing CN" charset="0"/>
              </a:rPr>
              <a:t>许</a:t>
            </a:r>
            <a:r>
              <a:rPr lang="zh-CN" altLang="en-US" sz="4000">
                <a:solidFill>
                  <a:srgbClr val="2E7438"/>
                </a:solidFill>
                <a:latin typeface="AR PL UMing CN" charset="0"/>
                <a:ea typeface="AR PL UMing CN" charset="0"/>
              </a:rPr>
              <a:t>多</a:t>
            </a:r>
            <a:r>
              <a:rPr lang="x-none" altLang="zh-CN" sz="4000">
                <a:solidFill>
                  <a:srgbClr val="2E7438"/>
                </a:solidFill>
                <a:latin typeface="AR PL UMing CN" charset="0"/>
                <a:ea typeface="AR PL UMing CN" charset="0"/>
              </a:rPr>
              <a:t>个</a:t>
            </a:r>
            <a:r>
              <a:rPr lang="zh-CN" altLang="en-US" sz="4000">
                <a:solidFill>
                  <a:srgbClr val="2E7438"/>
                </a:solidFill>
                <a:latin typeface="AR PL UMing CN" charset="0"/>
                <a:ea typeface="AR PL UMing CN" charset="0"/>
              </a:rPr>
              <a:t>。</a:t>
            </a:r>
            <a:endParaRPr lang="zh-CN" altLang="en-US" sz="4000">
              <a:solidFill>
                <a:srgbClr val="2E7438"/>
              </a:solidFill>
              <a:latin typeface="AR PL UMing CN" charset="0"/>
              <a:ea typeface="AR PL UMing CN" charset="0"/>
            </a:endParaRPr>
          </a:p>
          <a:p>
            <a:endParaRPr lang="zh-CN" altLang="en-US" sz="4000">
              <a:solidFill>
                <a:srgbClr val="2E7438"/>
              </a:solidFill>
              <a:latin typeface="AR PL UMing CN" charset="0"/>
              <a:ea typeface="AR PL UMing CN" charset="0"/>
            </a:endParaRPr>
          </a:p>
          <a:p>
            <a:r>
              <a:rPr lang="x-none" altLang="zh-CN" sz="4000">
                <a:solidFill>
                  <a:srgbClr val="2E7438"/>
                </a:solidFill>
                <a:latin typeface="AR PL UMing CN" charset="0"/>
                <a:ea typeface="AR PL UMing CN" charset="0"/>
              </a:rPr>
              <a:t>现</a:t>
            </a:r>
            <a:r>
              <a:rPr lang="zh-CN" altLang="en-US" sz="4000">
                <a:solidFill>
                  <a:srgbClr val="2E7438"/>
                </a:solidFill>
                <a:latin typeface="AR PL UMing CN" charset="0"/>
                <a:ea typeface="AR PL UMing CN" charset="0"/>
              </a:rPr>
              <a:t>在要找到上 k </a:t>
            </a:r>
            <a:r>
              <a:rPr lang="x-none" altLang="zh-CN" sz="4000">
                <a:solidFill>
                  <a:srgbClr val="2E7438"/>
                </a:solidFill>
                <a:latin typeface="AR PL UMing CN" charset="0"/>
                <a:ea typeface="AR PL UMing CN" charset="0"/>
              </a:rPr>
              <a:t>个</a:t>
            </a:r>
            <a:r>
              <a:rPr lang="zh-CN" altLang="en-US" sz="4000">
                <a:solidFill>
                  <a:srgbClr val="2E7438"/>
                </a:solidFill>
                <a:latin typeface="AR PL UMing CN" charset="0"/>
                <a:ea typeface="AR PL UMing CN" charset="0"/>
              </a:rPr>
              <a:t>祖先。往</a:t>
            </a:r>
            <a:r>
              <a:rPr lang="x-none" altLang="zh-CN" sz="4000">
                <a:solidFill>
                  <a:srgbClr val="2E7438"/>
                </a:solidFill>
                <a:latin typeface="AR PL UMing CN" charset="0"/>
                <a:ea typeface="AR PL UMing CN" charset="0"/>
              </a:rPr>
              <a:t>树</a:t>
            </a:r>
            <a:r>
              <a:rPr lang="zh-CN" altLang="en-US" sz="4000">
                <a:solidFill>
                  <a:srgbClr val="2E7438"/>
                </a:solidFill>
                <a:latin typeface="AR PL UMing CN" charset="0"/>
                <a:ea typeface="AR PL UMing CN" charset="0"/>
              </a:rPr>
              <a:t>根走 k 步。</a:t>
            </a:r>
            <a:endParaRPr lang="zh-CN" altLang="en-US" sz="4000">
              <a:solidFill>
                <a:srgbClr val="2E7438"/>
              </a:solidFill>
              <a:latin typeface="AR PL UMing CN" charset="0"/>
              <a:ea typeface="AR PL UMing CN" charset="0"/>
            </a:endParaRPr>
          </a:p>
          <a:p>
            <a:endParaRPr lang="zh-CN" altLang="en-US" sz="4000">
              <a:solidFill>
                <a:srgbClr val="2E7438"/>
              </a:solidFill>
              <a:latin typeface="AR PL UMing CN" charset="0"/>
              <a:ea typeface="AR PL UMing CN" charset="0"/>
            </a:endParaRPr>
          </a:p>
        </p:txBody>
      </p:sp>
      <p:pic>
        <p:nvPicPr>
          <p:cNvPr id="33" name="图片 32"/>
          <p:cNvPicPr>
            <a:picLocks noChangeAspect="1"/>
          </p:cNvPicPr>
          <p:nvPr/>
        </p:nvPicPr>
        <p:blipFill>
          <a:blip r:embed="rId2"/>
          <a:stretch>
            <a:fillRect/>
          </a:stretch>
        </p:blipFill>
        <p:spPr>
          <a:xfrm>
            <a:off x="7221220" y="3256280"/>
            <a:ext cx="5509260" cy="3802380"/>
          </a:xfrm>
          <a:prstGeom prst="rect">
            <a:avLst/>
          </a:prstGeom>
          <a:solidFill>
            <a:schemeClr val="bg1">
              <a:alpha val="83000"/>
            </a:schemeClr>
          </a:solidFill>
        </p:spPr>
      </p:pic>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2710" y="304165"/>
            <a:ext cx="3031490" cy="822960"/>
          </a:xfrm>
          <a:prstGeom prst="rect">
            <a:avLst/>
          </a:prstGeom>
          <a:solidFill>
            <a:schemeClr val="bg1">
              <a:alpha val="83000"/>
            </a:schemeClr>
          </a:solidFill>
        </p:spPr>
        <p:txBody>
          <a:bodyPr wrap="square" rtlCol="0">
            <a:spAutoFit/>
          </a:bodyPr>
          <a:p>
            <a:r>
              <a:rPr lang="x-none" altLang="zh-CN" sz="4800">
                <a:solidFill>
                  <a:srgbClr val="FF0000"/>
                </a:solidFill>
                <a:latin typeface="AR PL UMing CN" charset="0"/>
                <a:ea typeface="AR PL UMing CN" charset="0"/>
              </a:rPr>
              <a:t>倍增方法：</a:t>
            </a:r>
            <a:endParaRPr lang="x-none" altLang="zh-CN" sz="4800">
              <a:solidFill>
                <a:srgbClr val="FF0000"/>
              </a:solidFill>
              <a:latin typeface="AR PL UMing CN" charset="0"/>
              <a:ea typeface="AR PL UMing CN" charset="0"/>
            </a:endParaRPr>
          </a:p>
        </p:txBody>
      </p:sp>
      <p:sp>
        <p:nvSpPr>
          <p:cNvPr id="2" name="文本框 1"/>
          <p:cNvSpPr txBox="1"/>
          <p:nvPr/>
        </p:nvSpPr>
        <p:spPr>
          <a:xfrm>
            <a:off x="164465" y="1240790"/>
            <a:ext cx="10416540" cy="1920240"/>
          </a:xfrm>
          <a:prstGeom prst="rect">
            <a:avLst/>
          </a:prstGeom>
          <a:solidFill>
            <a:schemeClr val="bg1">
              <a:alpha val="83000"/>
            </a:schemeClr>
          </a:solidFill>
        </p:spPr>
        <p:txBody>
          <a:bodyPr wrap="square" rtlCol="0" anchor="t">
            <a:spAutoFit/>
          </a:bodyPr>
          <a:p>
            <a:r>
              <a:rPr lang="zh-CN" altLang="en-US" sz="4000">
                <a:solidFill>
                  <a:srgbClr val="2E7438"/>
                </a:solidFill>
                <a:latin typeface="AR PL UMing CN" charset="0"/>
                <a:ea typeface="AR PL UMing CN" charset="0"/>
              </a:rPr>
              <a:t>很容易想到</a:t>
            </a:r>
            <a:r>
              <a:rPr lang="x-none" altLang="zh-CN" sz="4000">
                <a:solidFill>
                  <a:srgbClr val="2E7438"/>
                </a:solidFill>
                <a:latin typeface="AR PL UMing CN" charset="0"/>
                <a:ea typeface="AR PL UMing CN" charset="0"/>
              </a:rPr>
              <a:t>一</a:t>
            </a:r>
            <a:r>
              <a:rPr lang="zh-CN" altLang="en-US" sz="4000">
                <a:solidFill>
                  <a:srgbClr val="2E7438"/>
                </a:solidFill>
                <a:latin typeface="AR PL UMing CN" charset="0"/>
                <a:ea typeface="AR PL UMing CN" charset="0"/>
              </a:rPr>
              <a:t>種策略</a:t>
            </a:r>
            <a:endParaRPr lang="zh-CN" altLang="en-US" sz="4000">
              <a:solidFill>
                <a:srgbClr val="2E7438"/>
              </a:solidFill>
              <a:latin typeface="AR PL UMing CN" charset="0"/>
              <a:ea typeface="AR PL UMing CN" charset="0"/>
            </a:endParaRPr>
          </a:p>
          <a:p>
            <a:r>
              <a:rPr lang="zh-CN" altLang="en-US" sz="4000">
                <a:solidFill>
                  <a:srgbClr val="2E7438"/>
                </a:solidFill>
                <a:latin typeface="AR PL UMing CN" charset="0"/>
                <a:ea typeface="AR PL UMing CN" charset="0"/>
              </a:rPr>
              <a:t>每個節點做為起點，走向樹根，找到所有祖先。</a:t>
            </a:r>
            <a:endParaRPr lang="zh-CN" altLang="en-US" sz="4000">
              <a:solidFill>
                <a:srgbClr val="2E7438"/>
              </a:solidFill>
              <a:latin typeface="AR PL UMing CN" charset="0"/>
              <a:ea typeface="AR PL UMing CN" charset="0"/>
            </a:endParaRPr>
          </a:p>
          <a:p>
            <a:r>
              <a:rPr lang="x-none" altLang="zh-CN" sz="4000">
                <a:solidFill>
                  <a:srgbClr val="2E7438"/>
                </a:solidFill>
                <a:latin typeface="AR PL UMing CN" charset="0"/>
                <a:ea typeface="AR PL UMing CN" charset="0"/>
              </a:rPr>
              <a:t>效率：O(QV) -&gt; 爆炸！</a:t>
            </a:r>
            <a:endParaRPr lang="x-none" altLang="zh-CN" sz="4000">
              <a:solidFill>
                <a:srgbClr val="2E7438"/>
              </a:solidFill>
              <a:latin typeface="AR PL UMing CN" charset="0"/>
              <a:ea typeface="AR PL UMing CN" charset="0"/>
            </a:endParaRPr>
          </a:p>
        </p:txBody>
      </p:sp>
      <p:pic>
        <p:nvPicPr>
          <p:cNvPr id="33" name="图片 32"/>
          <p:cNvPicPr>
            <a:picLocks noChangeAspect="1"/>
          </p:cNvPicPr>
          <p:nvPr/>
        </p:nvPicPr>
        <p:blipFill>
          <a:blip r:embed="rId1"/>
          <a:stretch>
            <a:fillRect/>
          </a:stretch>
        </p:blipFill>
        <p:spPr>
          <a:xfrm>
            <a:off x="7125335" y="3227705"/>
            <a:ext cx="5735320" cy="3958590"/>
          </a:xfrm>
          <a:prstGeom prst="rect">
            <a:avLst/>
          </a:prstGeom>
          <a:solidFill>
            <a:schemeClr val="bg1">
              <a:alpha val="83000"/>
            </a:schemeClr>
          </a:solidFill>
        </p:spPr>
      </p:pic>
      <p:sp>
        <p:nvSpPr>
          <p:cNvPr id="3" name="文本框 2"/>
          <p:cNvSpPr txBox="1"/>
          <p:nvPr/>
        </p:nvSpPr>
        <p:spPr>
          <a:xfrm>
            <a:off x="92710" y="3400425"/>
            <a:ext cx="6994525" cy="3505200"/>
          </a:xfrm>
          <a:prstGeom prst="rect">
            <a:avLst/>
          </a:prstGeom>
          <a:solidFill>
            <a:schemeClr val="bg1">
              <a:alpha val="83000"/>
            </a:schemeClr>
          </a:solidFill>
        </p:spPr>
        <p:txBody>
          <a:bodyPr wrap="square" rtlCol="0" anchor="t">
            <a:spAutoFit/>
          </a:bodyPr>
          <a:p>
            <a:r>
              <a:rPr lang="zh-CN" altLang="en-US" sz="2800">
                <a:solidFill>
                  <a:srgbClr val="2E7438"/>
                </a:solidFill>
                <a:latin typeface="AR PL UMing CN" charset="0"/>
                <a:ea typeface="AR PL UMing CN" charset="0"/>
              </a:rPr>
              <a:t>預先算好每個節點的上一輩祖先、上兩輩祖先、上四輩祖先、上八輩祖先、 …… ，再以二分搜尋找到上 k 輩祖先。</a:t>
            </a:r>
            <a:endParaRPr lang="zh-CN" altLang="en-US" sz="2800">
              <a:solidFill>
                <a:srgbClr val="2E7438"/>
              </a:solidFill>
              <a:latin typeface="AR PL UMing CN" charset="0"/>
              <a:ea typeface="AR PL UMing CN" charset="0"/>
            </a:endParaRPr>
          </a:p>
          <a:p>
            <a:endParaRPr lang="zh-CN" altLang="en-US" sz="2800">
              <a:solidFill>
                <a:srgbClr val="2E7438"/>
              </a:solidFill>
              <a:latin typeface="AR PL UMing CN" charset="0"/>
              <a:ea typeface="AR PL UMing CN" charset="0"/>
            </a:endParaRPr>
          </a:p>
          <a:p>
            <a:r>
              <a:rPr lang="zh-CN" altLang="en-US" sz="2800">
                <a:solidFill>
                  <a:srgbClr val="2E7438"/>
                </a:solidFill>
                <a:latin typeface="AR PL UMing CN" charset="0"/>
                <a:ea typeface="AR PL UMing CN" charset="0"/>
              </a:rPr>
              <a:t>輩分太高，超出樹根時，可將祖先直接設定成樹根，比較容易實作程式碼。</a:t>
            </a:r>
            <a:endParaRPr lang="zh-CN" altLang="en-US" sz="2800">
              <a:solidFill>
                <a:srgbClr val="2E7438"/>
              </a:solidFill>
              <a:latin typeface="AR PL UMing CN" charset="0"/>
              <a:ea typeface="AR PL UMing CN" charset="0"/>
            </a:endParaRPr>
          </a:p>
          <a:p>
            <a:endParaRPr lang="zh-CN" altLang="en-US" sz="2800">
              <a:solidFill>
                <a:srgbClr val="2E7438"/>
              </a:solidFill>
              <a:latin typeface="AR PL UMing CN" charset="0"/>
              <a:ea typeface="AR PL UMing CN" charset="0"/>
            </a:endParaRPr>
          </a:p>
          <a:p>
            <a:r>
              <a:rPr lang="zh-CN" altLang="en-US" sz="2800">
                <a:solidFill>
                  <a:srgbClr val="2E7438"/>
                </a:solidFill>
                <a:latin typeface="AR PL UMing CN" charset="0"/>
                <a:ea typeface="AR PL UMing CN" charset="0"/>
              </a:rPr>
              <a:t>建立需時 O(VlogV) ，查詢需時 O(logV) 。</a:t>
            </a:r>
            <a:endParaRPr lang="zh-CN" altLang="en-US" sz="2800">
              <a:solidFill>
                <a:srgbClr val="2E7438"/>
              </a:solidFill>
              <a:latin typeface="AR PL UMing CN" charset="0"/>
              <a:ea typeface="AR PL UMing CN" charset="0"/>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2710" y="304165"/>
            <a:ext cx="3031490" cy="822960"/>
          </a:xfrm>
          <a:prstGeom prst="rect">
            <a:avLst/>
          </a:prstGeom>
          <a:solidFill>
            <a:schemeClr val="bg1">
              <a:alpha val="83000"/>
            </a:schemeClr>
          </a:solidFill>
        </p:spPr>
        <p:txBody>
          <a:bodyPr wrap="square" rtlCol="0">
            <a:spAutoFit/>
          </a:bodyPr>
          <a:p>
            <a:r>
              <a:rPr lang="x-none" altLang="zh-CN" sz="4800">
                <a:solidFill>
                  <a:srgbClr val="FF0000"/>
                </a:solidFill>
                <a:latin typeface="AR PL UMing CN" charset="0"/>
                <a:ea typeface="AR PL UMing CN" charset="0"/>
              </a:rPr>
              <a:t>倍增方法：</a:t>
            </a:r>
            <a:endParaRPr lang="x-none" altLang="zh-CN" sz="4800">
              <a:solidFill>
                <a:srgbClr val="FF0000"/>
              </a:solidFill>
              <a:latin typeface="AR PL UMing CN" charset="0"/>
              <a:ea typeface="AR PL UMing CN" charset="0"/>
            </a:endParaRPr>
          </a:p>
        </p:txBody>
      </p:sp>
      <p:pic>
        <p:nvPicPr>
          <p:cNvPr id="5" name="图片 4"/>
          <p:cNvPicPr>
            <a:picLocks noChangeAspect="1"/>
          </p:cNvPicPr>
          <p:nvPr/>
        </p:nvPicPr>
        <p:blipFill>
          <a:blip r:embed="rId1"/>
          <a:stretch>
            <a:fillRect/>
          </a:stretch>
        </p:blipFill>
        <p:spPr>
          <a:xfrm>
            <a:off x="3980815" y="0"/>
            <a:ext cx="8561705" cy="7190740"/>
          </a:xfrm>
          <a:prstGeom prst="rect">
            <a:avLst/>
          </a:prstGeom>
        </p:spPr>
      </p:pic>
      <p:sp>
        <p:nvSpPr>
          <p:cNvPr id="6" name="文本框 5"/>
          <p:cNvSpPr txBox="1"/>
          <p:nvPr/>
        </p:nvSpPr>
        <p:spPr>
          <a:xfrm>
            <a:off x="92710" y="2032000"/>
            <a:ext cx="3160395" cy="1310640"/>
          </a:xfrm>
          <a:prstGeom prst="rect">
            <a:avLst/>
          </a:prstGeom>
          <a:solidFill>
            <a:schemeClr val="bg1">
              <a:alpha val="83000"/>
            </a:schemeClr>
          </a:solidFill>
        </p:spPr>
        <p:txBody>
          <a:bodyPr wrap="square" rtlCol="0">
            <a:spAutoFit/>
          </a:bodyPr>
          <a:p>
            <a:r>
              <a:rPr lang="x-none" altLang="zh-CN" sz="8000">
                <a:solidFill>
                  <a:srgbClr val="2E7438"/>
                </a:solidFill>
                <a:latin typeface="AR PL UMing CN" charset="0"/>
                <a:ea typeface="AR PL UMing CN" charset="0"/>
              </a:rPr>
              <a:t>求Kth：</a:t>
            </a:r>
            <a:endParaRPr lang="x-none" altLang="zh-CN" sz="8000">
              <a:solidFill>
                <a:srgbClr val="2E7438"/>
              </a:solidFill>
              <a:latin typeface="AR PL UMing CN" charset="0"/>
              <a:ea typeface="AR PL UMing CN" charset="0"/>
            </a:endParaRPr>
          </a:p>
        </p:txBody>
      </p:sp>
      <p:sp>
        <p:nvSpPr>
          <p:cNvPr id="8" name="文本框 7"/>
          <p:cNvSpPr txBox="1"/>
          <p:nvPr/>
        </p:nvSpPr>
        <p:spPr>
          <a:xfrm>
            <a:off x="0" y="3400425"/>
            <a:ext cx="3704590" cy="3444240"/>
          </a:xfrm>
          <a:prstGeom prst="rect">
            <a:avLst/>
          </a:prstGeom>
          <a:solidFill>
            <a:schemeClr val="bg1">
              <a:alpha val="83000"/>
            </a:schemeClr>
          </a:solidFill>
        </p:spPr>
        <p:txBody>
          <a:bodyPr wrap="square" rtlCol="0">
            <a:spAutoFit/>
          </a:bodyPr>
          <a:p>
            <a:r>
              <a:rPr lang="x-none" altLang="zh-CN" sz="4400">
                <a:solidFill>
                  <a:srgbClr val="02B8CD"/>
                </a:solidFill>
                <a:latin typeface="AR PL UMing CN" charset="0"/>
                <a:ea typeface="AR PL UMing CN" charset="0"/>
              </a:rPr>
              <a:t>up[u][i]表示u的第2^i个祖先</a:t>
            </a:r>
            <a:endParaRPr lang="x-none" altLang="zh-CN" sz="4400">
              <a:solidFill>
                <a:srgbClr val="02B8CD"/>
              </a:solidFill>
              <a:latin typeface="AR PL UMing CN" charset="0"/>
              <a:ea typeface="AR PL UMing CN" charset="0"/>
            </a:endParaRPr>
          </a:p>
          <a:p>
            <a:r>
              <a:rPr lang="x-none" altLang="zh-CN" sz="4400">
                <a:solidFill>
                  <a:srgbClr val="02B8CD"/>
                </a:solidFill>
                <a:latin typeface="AR PL UMing CN" charset="0"/>
                <a:ea typeface="AR PL UMing CN" charset="0"/>
              </a:rPr>
              <a:t>up[root][0]初始化为root</a:t>
            </a:r>
            <a:endParaRPr lang="x-none" altLang="zh-CN" sz="4400">
              <a:solidFill>
                <a:srgbClr val="02B8CD"/>
              </a:solidFill>
              <a:latin typeface="AR PL UMing CN" charset="0"/>
              <a:ea typeface="AR PL UMing CN" charset="0"/>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2710" y="304165"/>
            <a:ext cx="3031490" cy="822960"/>
          </a:xfrm>
          <a:prstGeom prst="rect">
            <a:avLst/>
          </a:prstGeom>
          <a:solidFill>
            <a:schemeClr val="bg1">
              <a:alpha val="83000"/>
            </a:schemeClr>
          </a:solidFill>
        </p:spPr>
        <p:txBody>
          <a:bodyPr wrap="square" rtlCol="0">
            <a:spAutoFit/>
          </a:bodyPr>
          <a:p>
            <a:r>
              <a:rPr lang="x-none" altLang="zh-CN" sz="4800">
                <a:solidFill>
                  <a:srgbClr val="FF0000"/>
                </a:solidFill>
                <a:latin typeface="AR PL UMing CN" charset="0"/>
                <a:ea typeface="AR PL UMing CN" charset="0"/>
              </a:rPr>
              <a:t>倍增方法：</a:t>
            </a:r>
            <a:endParaRPr lang="x-none" altLang="zh-CN" sz="4800">
              <a:solidFill>
                <a:srgbClr val="FF0000"/>
              </a:solidFill>
              <a:latin typeface="AR PL UMing CN" charset="0"/>
              <a:ea typeface="AR PL UMing CN" charset="0"/>
            </a:endParaRPr>
          </a:p>
        </p:txBody>
      </p:sp>
      <p:pic>
        <p:nvPicPr>
          <p:cNvPr id="4" name="图片 3"/>
          <p:cNvPicPr>
            <a:picLocks noChangeAspect="1"/>
          </p:cNvPicPr>
          <p:nvPr/>
        </p:nvPicPr>
        <p:blipFill>
          <a:blip r:embed="rId1"/>
          <a:stretch>
            <a:fillRect/>
          </a:stretch>
        </p:blipFill>
        <p:spPr>
          <a:xfrm>
            <a:off x="3188970" y="232410"/>
            <a:ext cx="9716135" cy="6988810"/>
          </a:xfrm>
          <a:prstGeom prst="rect">
            <a:avLst/>
          </a:prstGeom>
        </p:spPr>
      </p:pic>
      <p:sp>
        <p:nvSpPr>
          <p:cNvPr id="5" name="文本框 4"/>
          <p:cNvSpPr txBox="1"/>
          <p:nvPr/>
        </p:nvSpPr>
        <p:spPr>
          <a:xfrm>
            <a:off x="164465" y="1240155"/>
            <a:ext cx="2578100" cy="3444240"/>
          </a:xfrm>
          <a:prstGeom prst="rect">
            <a:avLst/>
          </a:prstGeom>
          <a:solidFill>
            <a:schemeClr val="bg1">
              <a:alpha val="83000"/>
            </a:schemeClr>
          </a:solidFill>
        </p:spPr>
        <p:txBody>
          <a:bodyPr wrap="square" rtlCol="0">
            <a:spAutoFit/>
          </a:bodyPr>
          <a:p>
            <a:r>
              <a:rPr lang="x-none" altLang="zh-CN" sz="4400">
                <a:solidFill>
                  <a:srgbClr val="2E7438"/>
                </a:solidFill>
                <a:latin typeface="AR PL UMing CN" charset="0"/>
                <a:ea typeface="AR PL UMing CN" charset="0"/>
              </a:rPr>
              <a:t>类似二分  不断减小  一直逼近两个节点的LCA</a:t>
            </a:r>
            <a:endParaRPr lang="x-none" altLang="zh-CN" sz="4400">
              <a:solidFill>
                <a:srgbClr val="2E7438"/>
              </a:solidFill>
              <a:latin typeface="AR PL UMing CN" charset="0"/>
              <a:ea typeface="AR PL UMing CN" charset="0"/>
            </a:endParaRPr>
          </a:p>
        </p:txBody>
      </p:sp>
      <p:sp>
        <p:nvSpPr>
          <p:cNvPr id="6" name="文本框 5"/>
          <p:cNvSpPr txBox="1"/>
          <p:nvPr/>
        </p:nvSpPr>
        <p:spPr>
          <a:xfrm>
            <a:off x="0" y="4912360"/>
            <a:ext cx="3096895" cy="2286000"/>
          </a:xfrm>
          <a:prstGeom prst="rect">
            <a:avLst/>
          </a:prstGeom>
          <a:solidFill>
            <a:schemeClr val="bg1">
              <a:alpha val="83000"/>
            </a:schemeClr>
          </a:solidFill>
        </p:spPr>
        <p:txBody>
          <a:bodyPr wrap="square" rtlCol="0">
            <a:spAutoFit/>
          </a:bodyPr>
          <a:p>
            <a:r>
              <a:rPr lang="x-none" altLang="zh-CN" sz="3600">
                <a:solidFill>
                  <a:srgbClr val="2E7438"/>
                </a:solidFill>
                <a:latin typeface="AR PL UMing CN" charset="0"/>
                <a:ea typeface="AR PL UMing CN" charset="0"/>
              </a:rPr>
              <a:t>效率：</a:t>
            </a:r>
            <a:endParaRPr lang="x-none" altLang="zh-CN" sz="3600">
              <a:solidFill>
                <a:srgbClr val="2E7438"/>
              </a:solidFill>
              <a:latin typeface="AR PL UMing CN" charset="0"/>
              <a:ea typeface="AR PL UMing CN" charset="0"/>
            </a:endParaRPr>
          </a:p>
          <a:p>
            <a:r>
              <a:rPr lang="x-none" altLang="zh-CN" sz="3600">
                <a:solidFill>
                  <a:srgbClr val="2E7438"/>
                </a:solidFill>
                <a:latin typeface="AR PL UMing CN" charset="0"/>
                <a:ea typeface="AR PL UMing CN" charset="0"/>
              </a:rPr>
              <a:t>建立:O(VlogV)</a:t>
            </a:r>
            <a:endParaRPr lang="x-none" altLang="zh-CN" sz="3600">
              <a:solidFill>
                <a:srgbClr val="2E7438"/>
              </a:solidFill>
              <a:latin typeface="AR PL UMing CN" charset="0"/>
              <a:ea typeface="AR PL UMing CN" charset="0"/>
            </a:endParaRPr>
          </a:p>
          <a:p>
            <a:r>
              <a:rPr lang="x-none" altLang="zh-CN" sz="3600">
                <a:solidFill>
                  <a:srgbClr val="2E7438"/>
                </a:solidFill>
                <a:latin typeface="AR PL UMing CN" charset="0"/>
                <a:ea typeface="AR PL UMing CN" charset="0"/>
              </a:rPr>
              <a:t>查询:O(logV)</a:t>
            </a:r>
            <a:endParaRPr lang="x-none" altLang="zh-CN" sz="3600">
              <a:solidFill>
                <a:srgbClr val="2E7438"/>
              </a:solidFill>
              <a:latin typeface="AR PL UMing CN" charset="0"/>
              <a:ea typeface="AR PL UMing CN" charset="0"/>
            </a:endParaRPr>
          </a:p>
          <a:p>
            <a:r>
              <a:rPr lang="x-none" altLang="zh-CN" sz="3600">
                <a:solidFill>
                  <a:srgbClr val="2E7438"/>
                </a:solidFill>
                <a:latin typeface="AR PL UMing CN" charset="0"/>
                <a:ea typeface="AR PL UMing CN" charset="0"/>
              </a:rPr>
              <a:t>在线算法</a:t>
            </a:r>
            <a:endParaRPr lang="x-none" altLang="zh-CN" sz="3600">
              <a:solidFill>
                <a:srgbClr val="2E7438"/>
              </a:solidFill>
              <a:latin typeface="AR PL UMing CN" charset="0"/>
              <a:ea typeface="AR PL UMing CN" charset="0"/>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710" y="304165"/>
            <a:ext cx="6240780" cy="822960"/>
          </a:xfrm>
          <a:prstGeom prst="rect">
            <a:avLst/>
          </a:prstGeom>
          <a:solidFill>
            <a:schemeClr val="bg1">
              <a:alpha val="83000"/>
            </a:schemeClr>
          </a:solidFill>
        </p:spPr>
        <p:txBody>
          <a:bodyPr wrap="square" rtlCol="0">
            <a:spAutoFit/>
          </a:bodyPr>
          <a:p>
            <a:r>
              <a:rPr lang="x-none" altLang="zh-CN" sz="4800">
                <a:solidFill>
                  <a:srgbClr val="FF0000"/>
                </a:solidFill>
                <a:latin typeface="AR PL UMing CN" charset="0"/>
                <a:ea typeface="AR PL UMing CN" charset="0"/>
              </a:rPr>
              <a:t>Tarjan算法（离线）：</a:t>
            </a:r>
            <a:endParaRPr lang="x-none" altLang="zh-CN" sz="4800">
              <a:solidFill>
                <a:srgbClr val="FF0000"/>
              </a:solidFill>
              <a:latin typeface="AR PL UMing CN" charset="0"/>
              <a:ea typeface="AR PL UMing CN" charset="0"/>
            </a:endParaRPr>
          </a:p>
        </p:txBody>
      </p:sp>
      <p:sp>
        <p:nvSpPr>
          <p:cNvPr id="5" name="文本框 4"/>
          <p:cNvSpPr txBox="1"/>
          <p:nvPr/>
        </p:nvSpPr>
        <p:spPr>
          <a:xfrm>
            <a:off x="452755" y="2320290"/>
            <a:ext cx="11668125" cy="2042160"/>
          </a:xfrm>
          <a:prstGeom prst="rect">
            <a:avLst/>
          </a:prstGeom>
          <a:solidFill>
            <a:schemeClr val="bg1">
              <a:alpha val="83000"/>
            </a:schemeClr>
          </a:solidFill>
        </p:spPr>
        <p:txBody>
          <a:bodyPr wrap="square" rtlCol="0">
            <a:spAutoFit/>
          </a:bodyPr>
          <a:p>
            <a:r>
              <a:rPr lang="x-none" altLang="zh-CN" sz="3200">
                <a:solidFill>
                  <a:srgbClr val="2E7438"/>
                </a:solidFill>
                <a:latin typeface="AR PL UMing CN" charset="0"/>
                <a:ea typeface="AR PL UMing CN" charset="0"/>
              </a:rPr>
              <a:t>所谓离线算法，是指首先读入所有的询问（求一次LCA叫做一次询问），然后重新组织查询处理顺序以便得到更高效的处理方法。Tarjan算法是一个常见的用于解决LCA问题的离线算法，它结合了深度优先遍历和并查集，整个算法为线性处理时间。</a:t>
            </a:r>
            <a:endParaRPr lang="x-none" altLang="zh-CN" sz="3200">
              <a:solidFill>
                <a:srgbClr val="2E7438"/>
              </a:solidFill>
              <a:latin typeface="AR PL UMing CN" charset="0"/>
              <a:ea typeface="AR PL UMing CN" charset="0"/>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710" y="304165"/>
            <a:ext cx="3672840" cy="822960"/>
          </a:xfrm>
          <a:prstGeom prst="rect">
            <a:avLst/>
          </a:prstGeom>
          <a:solidFill>
            <a:schemeClr val="bg1">
              <a:alpha val="83000"/>
            </a:schemeClr>
          </a:solidFill>
        </p:spPr>
        <p:txBody>
          <a:bodyPr wrap="square" rtlCol="0">
            <a:spAutoFit/>
          </a:bodyPr>
          <a:p>
            <a:r>
              <a:rPr lang="x-none" altLang="zh-CN" sz="4800">
                <a:solidFill>
                  <a:srgbClr val="FF0000"/>
                </a:solidFill>
                <a:latin typeface="AR PL UMing CN" charset="0"/>
                <a:ea typeface="AR PL UMing CN" charset="0"/>
              </a:rPr>
              <a:t>Tarjan算法：</a:t>
            </a:r>
            <a:endParaRPr lang="x-none" altLang="zh-CN" sz="4800">
              <a:solidFill>
                <a:srgbClr val="FF0000"/>
              </a:solidFill>
              <a:latin typeface="AR PL UMing CN" charset="0"/>
              <a:ea typeface="AR PL UMing CN" charset="0"/>
            </a:endParaRPr>
          </a:p>
        </p:txBody>
      </p:sp>
      <p:sp>
        <p:nvSpPr>
          <p:cNvPr id="6" name="文本框 5"/>
          <p:cNvSpPr txBox="1"/>
          <p:nvPr/>
        </p:nvSpPr>
        <p:spPr>
          <a:xfrm>
            <a:off x="92710" y="1456690"/>
            <a:ext cx="5652770" cy="3017520"/>
          </a:xfrm>
          <a:prstGeom prst="rect">
            <a:avLst/>
          </a:prstGeom>
          <a:solidFill>
            <a:schemeClr val="bg1">
              <a:alpha val="83000"/>
            </a:schemeClr>
          </a:solidFill>
        </p:spPr>
        <p:txBody>
          <a:bodyPr wrap="square" rtlCol="0">
            <a:spAutoFit/>
          </a:bodyPr>
          <a:p>
            <a:r>
              <a:rPr lang="x-none" altLang="zh-CN" sz="3200">
                <a:solidFill>
                  <a:srgbClr val="2E7438"/>
                </a:solidFill>
                <a:latin typeface="AR PL UMing CN" charset="0"/>
                <a:ea typeface="AR PL UMing CN" charset="0"/>
              </a:rPr>
              <a:t>并查集+dfs </a:t>
            </a:r>
            <a:endParaRPr lang="x-none" altLang="zh-CN" sz="3200">
              <a:solidFill>
                <a:srgbClr val="2E7438"/>
              </a:solidFill>
              <a:latin typeface="AR PL UMing CN" charset="0"/>
              <a:ea typeface="AR PL UMing CN" charset="0"/>
            </a:endParaRPr>
          </a:p>
          <a:p>
            <a:endParaRPr lang="x-none" altLang="zh-CN" sz="3200">
              <a:solidFill>
                <a:srgbClr val="2E7438"/>
              </a:solidFill>
              <a:latin typeface="AR PL UMing CN" charset="0"/>
              <a:ea typeface="AR PL UMing CN" charset="0"/>
            </a:endParaRPr>
          </a:p>
          <a:p>
            <a:r>
              <a:rPr lang="x-none" altLang="zh-CN" sz="3200">
                <a:solidFill>
                  <a:srgbClr val="2E7438"/>
                </a:solidFill>
                <a:latin typeface="AR PL UMing CN" charset="0"/>
                <a:ea typeface="AR PL UMing CN" charset="0"/>
              </a:rPr>
              <a:t>对整个树进行深度优先遍历，并在遍历的过程中不断地把一些目前可能查询到的并且结果相同的节点用并查集合并.</a:t>
            </a:r>
            <a:endParaRPr lang="x-none" altLang="zh-CN" sz="3200">
              <a:solidFill>
                <a:srgbClr val="2E7438"/>
              </a:solidFill>
              <a:latin typeface="AR PL UMing CN" charset="0"/>
              <a:ea typeface="AR PL UMing CN" charset="0"/>
            </a:endParaRPr>
          </a:p>
        </p:txBody>
      </p:sp>
      <p:pic>
        <p:nvPicPr>
          <p:cNvPr id="7" name="图片 6"/>
          <p:cNvPicPr>
            <a:picLocks noChangeAspect="1"/>
          </p:cNvPicPr>
          <p:nvPr/>
        </p:nvPicPr>
        <p:blipFill>
          <a:blip r:embed="rId1"/>
          <a:stretch>
            <a:fillRect/>
          </a:stretch>
        </p:blipFill>
        <p:spPr>
          <a:xfrm>
            <a:off x="5782310" y="16510"/>
            <a:ext cx="7138035" cy="72409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710" y="304165"/>
            <a:ext cx="3672840" cy="822960"/>
          </a:xfrm>
          <a:prstGeom prst="rect">
            <a:avLst/>
          </a:prstGeom>
          <a:solidFill>
            <a:schemeClr val="bg1">
              <a:alpha val="83000"/>
            </a:schemeClr>
          </a:solidFill>
        </p:spPr>
        <p:txBody>
          <a:bodyPr wrap="square" rtlCol="0">
            <a:spAutoFit/>
          </a:bodyPr>
          <a:p>
            <a:r>
              <a:rPr lang="x-none" altLang="zh-CN" sz="4800">
                <a:solidFill>
                  <a:srgbClr val="FF0000"/>
                </a:solidFill>
                <a:latin typeface="AR PL UMing CN" charset="0"/>
                <a:ea typeface="AR PL UMing CN" charset="0"/>
              </a:rPr>
              <a:t>Tarjan算法：</a:t>
            </a:r>
            <a:endParaRPr lang="x-none" altLang="zh-CN" sz="4800">
              <a:solidFill>
                <a:srgbClr val="FF0000"/>
              </a:solidFill>
              <a:latin typeface="AR PL UMing CN" charset="0"/>
              <a:ea typeface="AR PL UMing CN" charset="0"/>
            </a:endParaRPr>
          </a:p>
        </p:txBody>
      </p:sp>
      <p:pic>
        <p:nvPicPr>
          <p:cNvPr id="4" name="图片 3"/>
          <p:cNvPicPr>
            <a:picLocks noChangeAspect="1"/>
          </p:cNvPicPr>
          <p:nvPr/>
        </p:nvPicPr>
        <p:blipFill>
          <a:blip r:embed="rId1"/>
          <a:stretch>
            <a:fillRect/>
          </a:stretch>
        </p:blipFill>
        <p:spPr>
          <a:xfrm>
            <a:off x="3909060" y="15875"/>
            <a:ext cx="8885555" cy="7143115"/>
          </a:xfrm>
          <a:prstGeom prst="rect">
            <a:avLst/>
          </a:prstGeom>
        </p:spPr>
      </p:pic>
      <p:sp>
        <p:nvSpPr>
          <p:cNvPr id="6" name="文本框 5"/>
          <p:cNvSpPr txBox="1"/>
          <p:nvPr/>
        </p:nvSpPr>
        <p:spPr>
          <a:xfrm>
            <a:off x="20320" y="1744345"/>
            <a:ext cx="3722370" cy="1066800"/>
          </a:xfrm>
          <a:prstGeom prst="rect">
            <a:avLst/>
          </a:prstGeom>
          <a:solidFill>
            <a:schemeClr val="bg1">
              <a:alpha val="83000"/>
            </a:schemeClr>
          </a:solidFill>
        </p:spPr>
        <p:txBody>
          <a:bodyPr wrap="square" rtlCol="0">
            <a:spAutoFit/>
          </a:bodyPr>
          <a:p>
            <a:r>
              <a:rPr lang="x-none" altLang="zh-CN" sz="3200">
                <a:solidFill>
                  <a:srgbClr val="2E7438"/>
                </a:solidFill>
                <a:latin typeface="AR PL UMing CN" charset="0"/>
                <a:ea typeface="AR PL UMing CN" charset="0"/>
              </a:rPr>
              <a:t>节点每次访问完成后，都指向父节点</a:t>
            </a:r>
            <a:endParaRPr lang="x-none" altLang="zh-CN" sz="3200">
              <a:solidFill>
                <a:srgbClr val="2E7438"/>
              </a:solidFill>
              <a:latin typeface="AR PL UMing CN" charset="0"/>
              <a:ea typeface="AR PL UMing CN" charset="0"/>
            </a:endParaRPr>
          </a:p>
        </p:txBody>
      </p:sp>
      <p:sp>
        <p:nvSpPr>
          <p:cNvPr id="9" name="闪电形 8"/>
          <p:cNvSpPr/>
          <p:nvPr/>
        </p:nvSpPr>
        <p:spPr>
          <a:xfrm>
            <a:off x="2828925" y="2607945"/>
            <a:ext cx="2303780" cy="1511935"/>
          </a:xfrm>
          <a:prstGeom prst="lightningBolt">
            <a:avLst/>
          </a:prstGeom>
          <a:solidFill>
            <a:schemeClr val="tx2">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1" name="文本框 10"/>
          <p:cNvSpPr txBox="1"/>
          <p:nvPr/>
        </p:nvSpPr>
        <p:spPr>
          <a:xfrm>
            <a:off x="20320" y="3328035"/>
            <a:ext cx="3722370" cy="2529840"/>
          </a:xfrm>
          <a:prstGeom prst="rect">
            <a:avLst/>
          </a:prstGeom>
          <a:solidFill>
            <a:schemeClr val="bg1">
              <a:alpha val="83000"/>
            </a:schemeClr>
          </a:solidFill>
        </p:spPr>
        <p:txBody>
          <a:bodyPr wrap="square" rtlCol="0">
            <a:spAutoFit/>
          </a:bodyPr>
          <a:p>
            <a:r>
              <a:rPr lang="x-none" altLang="zh-CN" sz="3200">
                <a:solidFill>
                  <a:srgbClr val="2E7438"/>
                </a:solidFill>
                <a:latin typeface="AR PL UMing CN" charset="0"/>
                <a:ea typeface="AR PL UMing CN" charset="0"/>
              </a:rPr>
              <a:t>对于求u和v的LCA，既要存u对v的询问，也要求v对u的询问</a:t>
            </a:r>
            <a:endParaRPr lang="x-none" altLang="zh-CN" sz="3200">
              <a:solidFill>
                <a:srgbClr val="2E7438"/>
              </a:solidFill>
              <a:latin typeface="AR PL UMing CN" charset="0"/>
              <a:ea typeface="AR PL UMing CN" charset="0"/>
            </a:endParaRPr>
          </a:p>
          <a:p>
            <a:endParaRPr lang="x-none" altLang="zh-CN" sz="3200">
              <a:solidFill>
                <a:srgbClr val="2E7438"/>
              </a:solidFill>
              <a:latin typeface="AR PL UMing CN" charset="0"/>
              <a:ea typeface="AR PL UMing CN" charset="0"/>
            </a:endParaRPr>
          </a:p>
          <a:p>
            <a:r>
              <a:rPr lang="x-none" altLang="zh-CN" sz="3200">
                <a:solidFill>
                  <a:srgbClr val="2E7438"/>
                </a:solidFill>
                <a:latin typeface="AR PL UMing CN" charset="0"/>
                <a:ea typeface="AR PL UMing CN" charset="0"/>
              </a:rPr>
              <a:t>其中c是询问的编号</a:t>
            </a:r>
            <a:endParaRPr lang="x-none" altLang="zh-CN" sz="3200">
              <a:solidFill>
                <a:srgbClr val="2E7438"/>
              </a:solidFill>
              <a:latin typeface="AR PL UMing CN" charset="0"/>
              <a:ea typeface="AR PL UMing CN" charset="0"/>
            </a:endParaRPr>
          </a:p>
        </p:txBody>
      </p:sp>
      <p:sp>
        <p:nvSpPr>
          <p:cNvPr id="12" name="文本框 11"/>
          <p:cNvSpPr txBox="1"/>
          <p:nvPr/>
        </p:nvSpPr>
        <p:spPr>
          <a:xfrm>
            <a:off x="20320" y="6136640"/>
            <a:ext cx="3722370" cy="701040"/>
          </a:xfrm>
          <a:prstGeom prst="rect">
            <a:avLst/>
          </a:prstGeom>
          <a:solidFill>
            <a:schemeClr val="bg1">
              <a:alpha val="83000"/>
            </a:schemeClr>
          </a:solidFill>
        </p:spPr>
        <p:txBody>
          <a:bodyPr wrap="square" rtlCol="0">
            <a:spAutoFit/>
          </a:bodyPr>
          <a:p>
            <a:r>
              <a:rPr lang="x-none" altLang="zh-CN" sz="4000">
                <a:solidFill>
                  <a:srgbClr val="02B8CD"/>
                </a:solidFill>
                <a:latin typeface="AR PL UMing CN" charset="0"/>
                <a:ea typeface="AR PL UMing CN" charset="0"/>
              </a:rPr>
              <a:t>效率：O(V+Q)</a:t>
            </a:r>
            <a:endParaRPr lang="x-none" altLang="zh-CN" sz="4000">
              <a:solidFill>
                <a:srgbClr val="02B8CD"/>
              </a:solidFill>
              <a:latin typeface="AR PL UMing CN" charset="0"/>
              <a:ea typeface="AR PL UMing CN" charset="0"/>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theme/theme1.xml><?xml version="1.0" encoding="utf-8"?>
<a:theme xmlns:a="http://schemas.openxmlformats.org/drawingml/2006/main" name="第一PPT，www.1ppt.com">
  <a:themeElements>
    <a:clrScheme name="自定义 34">
      <a:dk1>
        <a:sysClr val="windowText" lastClr="000000"/>
      </a:dk1>
      <a:lt1>
        <a:sysClr val="window" lastClr="FFFFFF"/>
      </a:lt1>
      <a:dk2>
        <a:srgbClr val="44546A"/>
      </a:dk2>
      <a:lt2>
        <a:srgbClr val="E7E6E6"/>
      </a:lt2>
      <a:accent1>
        <a:srgbClr val="F9BC46"/>
      </a:accent1>
      <a:accent2>
        <a:srgbClr val="B0120F"/>
      </a:accent2>
      <a:accent3>
        <a:srgbClr val="F9BC46"/>
      </a:accent3>
      <a:accent4>
        <a:srgbClr val="B0120F"/>
      </a:accent4>
      <a:accent5>
        <a:srgbClr val="F9BC46"/>
      </a:accent5>
      <a:accent6>
        <a:srgbClr val="B0120F"/>
      </a:accent6>
      <a:hlink>
        <a:srgbClr val="F9BC46"/>
      </a:hlink>
      <a:folHlink>
        <a:srgbClr val="B0120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wrap="none" rtlCol="0" anchor="t">
        <a:spAutoFit/>
      </a:bodyPr>
      <a:lstStyle>
        <a:defPPr algn="ctr">
          <a:defRPr lang="x-none" altLang="zh-CN" sz="5400">
            <a:ln w="9525" cmpd="sng">
              <a:solidFill>
                <a:schemeClr val="accent1"/>
              </a:solidFill>
              <a:prstDash val="solid"/>
            </a:ln>
            <a:solidFill>
              <a:srgbClr val="70AD47">
                <a:tint val="1000"/>
              </a:srgbClr>
            </a:solidFill>
            <a:effectLst>
              <a:glow rad="38100">
                <a:schemeClr val="accent1">
                  <a:alpha val="40000"/>
                </a:schemeClr>
              </a:glow>
            </a:effectLst>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1019</Words>
  <Application>Kingsoft Office WPP</Application>
  <PresentationFormat>自定义</PresentationFormat>
  <Paragraphs>92</Paragraphs>
  <Slides>13</Slides>
  <Notes>26</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述职报告</dc:title>
  <dc:creator/>
  <cp:keywords>第一PPT模板网：www.1ppt.com</cp:keywords>
  <cp:lastModifiedBy>xg</cp:lastModifiedBy>
  <cp:revision>7</cp:revision>
  <dcterms:created xsi:type="dcterms:W3CDTF">2017-07-26T11:56:42Z</dcterms:created>
  <dcterms:modified xsi:type="dcterms:W3CDTF">2017-07-26T11:56:42Z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2052-10.1.0.5672</vt:lpwstr>
  </property>
</Properties>
</file>