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137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Request Progress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Lead 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A2-4912-A812-EB451E4E4A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Processing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1">
                  <c:v>0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A2-4912-A812-EB451E4E4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87471040"/>
        <c:axId val="887470080"/>
      </c:lineChart>
      <c:catAx>
        <c:axId val="887471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87470080"/>
        <c:crosses val="autoZero"/>
        <c:auto val="1"/>
        <c:lblAlgn val="ctr"/>
        <c:lblOffset val="100"/>
        <c:noMultiLvlLbl val="0"/>
      </c:catAx>
      <c:valAx>
        <c:axId val="8874700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88747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3175"/>
            <a:ext cx="7772400" cy="1470025"/>
          </a:xfrm>
        </p:spPr>
        <p:txBody>
          <a:bodyPr/>
          <a:lstStyle/>
          <a:p>
            <a:r>
              <a:rPr dirty="0"/>
              <a:t>The Technology Value Stream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7020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Understanding Lead Time, Processing</a:t>
            </a:r>
            <a:r>
              <a:rPr lang="en-US" dirty="0"/>
              <a:t> </a:t>
            </a:r>
            <a:r>
              <a:rPr dirty="0"/>
              <a:t>Time, and DevOps </a:t>
            </a:r>
            <a:endParaRPr lang="en-US" dirty="0"/>
          </a:p>
          <a:p>
            <a:r>
              <a:rPr lang="en-US" dirty="0"/>
              <a:t>Joseph Ayo</a:t>
            </a:r>
            <a:endParaRPr dirty="0"/>
          </a:p>
          <a:p>
            <a:r>
              <a:rPr lang="en-US" dirty="0"/>
              <a:t>6/1/25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Introduction to the Technology Value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</a:t>
            </a:r>
            <a:r>
              <a:rPr dirty="0"/>
              <a:t>turn</a:t>
            </a:r>
            <a:r>
              <a:rPr lang="en-US" dirty="0"/>
              <a:t>ing</a:t>
            </a:r>
            <a:r>
              <a:rPr dirty="0"/>
              <a:t> a business idea into software.</a:t>
            </a:r>
          </a:p>
          <a:p>
            <a:r>
              <a:rPr dirty="0"/>
              <a:t>Includes </a:t>
            </a:r>
            <a:r>
              <a:rPr lang="en-US" dirty="0"/>
              <a:t>planning</a:t>
            </a:r>
            <a:r>
              <a:rPr dirty="0"/>
              <a:t>, development, testing, and deployment</a:t>
            </a:r>
            <a:r>
              <a:rPr lang="en-US" dirty="0"/>
              <a:t> of software</a:t>
            </a:r>
            <a:r>
              <a:rPr dirty="0"/>
              <a:t>.</a:t>
            </a:r>
          </a:p>
          <a:p>
            <a:r>
              <a:rPr dirty="0"/>
              <a:t>Goal: </a:t>
            </a:r>
            <a:r>
              <a:rPr lang="en-US" dirty="0"/>
              <a:t>To i</a:t>
            </a:r>
            <a:r>
              <a:rPr dirty="0"/>
              <a:t>mprove efficiency</a:t>
            </a:r>
            <a:r>
              <a:rPr lang="en-US" dirty="0"/>
              <a:t> and reduce development time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Lead Time vs. Processing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Lead Time: </a:t>
            </a:r>
            <a:r>
              <a:rPr lang="en-US" dirty="0"/>
              <a:t>The total amount of time from when a request is made, to when the request is fulfilled.</a:t>
            </a:r>
            <a:endParaRPr dirty="0"/>
          </a:p>
          <a:p>
            <a:r>
              <a:rPr dirty="0"/>
              <a:t>Processing Time: Time actively spent working on the request.</a:t>
            </a:r>
          </a:p>
          <a:p>
            <a:r>
              <a:rPr dirty="0"/>
              <a:t>Highlights bottlenecks and inefficiencies.</a:t>
            </a:r>
          </a:p>
          <a:p>
            <a:endParaRPr dirty="0"/>
          </a:p>
          <a:p>
            <a:r>
              <a:rPr lang="en-US" dirty="0"/>
              <a:t>(Source</a:t>
            </a:r>
            <a:r>
              <a:rPr dirty="0"/>
              <a:t>: The DevOps Handbook, p. 9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9425" y="509270"/>
            <a:ext cx="8185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600" dirty="0"/>
              <a:t>Comparing Lead Time vs. Processing Time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209039"/>
            <a:ext cx="5486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Lead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715736"/>
            <a:ext cx="1828800" cy="3657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Processing Time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493786A-FE9C-4FC6-9934-41AD5C7A2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3936474"/>
              </p:ext>
            </p:extLst>
          </p:nvPr>
        </p:nvGraphicFramePr>
        <p:xfrm>
          <a:off x="1523999" y="2540001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B9C407-A30A-4CEA-C4EF-126BD13E0E94}"/>
              </a:ext>
            </a:extLst>
          </p:cNvPr>
          <p:cNvSpPr txBox="1"/>
          <p:nvPr/>
        </p:nvSpPr>
        <p:spPr>
          <a:xfrm>
            <a:off x="926841" y="3361498"/>
            <a:ext cx="597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3B32D-AB5F-E861-57DC-88B98EEBC97D}"/>
              </a:ext>
            </a:extLst>
          </p:cNvPr>
          <p:cNvSpPr txBox="1"/>
          <p:nvPr/>
        </p:nvSpPr>
        <p:spPr>
          <a:xfrm>
            <a:off x="111969" y="4248835"/>
            <a:ext cx="1007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Request Progress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55F4C-94CF-2897-A5C0-910117ECDAFD}"/>
              </a:ext>
            </a:extLst>
          </p:cNvPr>
          <p:cNvSpPr txBox="1"/>
          <p:nvPr/>
        </p:nvSpPr>
        <p:spPr>
          <a:xfrm>
            <a:off x="4180115" y="6450112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7601C-7B0D-96A6-F1B8-7B2A0499E2B4}"/>
              </a:ext>
            </a:extLst>
          </p:cNvPr>
          <p:cNvSpPr txBox="1"/>
          <p:nvPr/>
        </p:nvSpPr>
        <p:spPr>
          <a:xfrm>
            <a:off x="1225419" y="5912829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Common Scenario – Long Lead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Lead times often take months in </a:t>
            </a:r>
            <a:r>
              <a:rPr lang="en-US" dirty="0"/>
              <a:t>practice, slowing down throughput</a:t>
            </a:r>
            <a:endParaRPr dirty="0"/>
          </a:p>
          <a:p>
            <a:pPr marL="0" indent="0">
              <a:buNone/>
            </a:pPr>
            <a:r>
              <a:rPr dirty="0"/>
              <a:t> </a:t>
            </a:r>
            <a:endParaRPr lang="en-US" dirty="0"/>
          </a:p>
          <a:p>
            <a:pPr marL="0" indent="0">
              <a:buNone/>
            </a:pPr>
            <a:r>
              <a:rPr dirty="0"/>
              <a:t>Causes</a:t>
            </a:r>
            <a:r>
              <a:rPr lang="en-US" dirty="0"/>
              <a:t> include</a:t>
            </a:r>
            <a:r>
              <a:rPr dirty="0"/>
              <a:t>:</a:t>
            </a:r>
          </a:p>
          <a:p>
            <a:r>
              <a:rPr dirty="0"/>
              <a:t>  </a:t>
            </a:r>
            <a:r>
              <a:rPr lang="en-US" dirty="0"/>
              <a:t>Inadequate communication between departments</a:t>
            </a:r>
          </a:p>
          <a:p>
            <a:r>
              <a:rPr dirty="0"/>
              <a:t>  </a:t>
            </a:r>
            <a:r>
              <a:rPr lang="en-US" dirty="0"/>
              <a:t>Lengthy testing cycles</a:t>
            </a:r>
            <a:endParaRPr dirty="0"/>
          </a:p>
          <a:p>
            <a:r>
              <a:rPr dirty="0"/>
              <a:t>   </a:t>
            </a:r>
            <a:r>
              <a:rPr lang="en-US" dirty="0"/>
              <a:t>Required authorization from superiors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Consequences of Long Lead Times</a:t>
            </a:r>
            <a:r>
              <a:rPr dirty="0"/>
              <a:t>:</a:t>
            </a:r>
          </a:p>
          <a:p>
            <a:r>
              <a:rPr dirty="0"/>
              <a:t>  - Delayed feedback</a:t>
            </a:r>
          </a:p>
          <a:p>
            <a:r>
              <a:rPr dirty="0"/>
              <a:t>  - Missed opportunities</a:t>
            </a:r>
          </a:p>
          <a:p>
            <a:r>
              <a:rPr dirty="0"/>
              <a:t>  - Low </a:t>
            </a:r>
            <a:r>
              <a:rPr lang="en-US" dirty="0"/>
              <a:t>user </a:t>
            </a:r>
            <a:r>
              <a:rPr dirty="0"/>
              <a:t>satisfaction</a:t>
            </a:r>
          </a:p>
          <a:p>
            <a:endParaRPr dirty="0"/>
          </a:p>
          <a:p>
            <a:r>
              <a:rPr lang="en-US" dirty="0"/>
              <a:t>Source</a:t>
            </a:r>
            <a:r>
              <a:rPr dirty="0"/>
              <a:t>: The DevOps Handbook, p.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DevOps Ideal – Deployment in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DevOps </a:t>
            </a:r>
            <a:r>
              <a:rPr lang="en-US" dirty="0"/>
              <a:t>aims to </a:t>
            </a:r>
            <a:r>
              <a:rPr dirty="0"/>
              <a:t>enable fast, reliable deployment</a:t>
            </a:r>
            <a:r>
              <a:rPr lang="en-US" dirty="0"/>
              <a:t> that significantly reduces lead times</a:t>
            </a:r>
            <a:r>
              <a:rPr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is this achieved?</a:t>
            </a:r>
            <a:endParaRPr dirty="0"/>
          </a:p>
          <a:p>
            <a:r>
              <a:rPr lang="en-US" dirty="0"/>
              <a:t>Test and Deployment Automation</a:t>
            </a:r>
            <a:endParaRPr dirty="0"/>
          </a:p>
          <a:p>
            <a:r>
              <a:rPr dirty="0"/>
              <a:t>Infrastructure as Code</a:t>
            </a:r>
            <a:endParaRPr lang="en-US" dirty="0"/>
          </a:p>
          <a:p>
            <a:r>
              <a:rPr lang="en-US" dirty="0"/>
              <a:t>Improvements to communication between departments</a:t>
            </a:r>
            <a:endParaRPr dirty="0"/>
          </a:p>
          <a:p>
            <a:r>
              <a:rPr lang="en-US" dirty="0"/>
              <a:t>Reducing the size of each changelog</a:t>
            </a:r>
            <a:r>
              <a:rPr dirty="0"/>
              <a:t>  </a:t>
            </a:r>
            <a:endParaRPr lang="en-US" dirty="0"/>
          </a:p>
          <a:p>
            <a:endParaRPr dirty="0"/>
          </a:p>
          <a:p>
            <a:r>
              <a:rPr lang="en-US" dirty="0"/>
              <a:t>Source</a:t>
            </a:r>
            <a:r>
              <a:rPr dirty="0"/>
              <a:t>: The DevOps Handbook, p. 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375" y="1760536"/>
            <a:ext cx="6896100" cy="1143000"/>
          </a:xfrm>
        </p:spPr>
        <p:txBody>
          <a:bodyPr/>
          <a:lstStyle/>
          <a:p>
            <a:r>
              <a:rPr dirty="0"/>
              <a:t>Real-World Example: Amazon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54464"/>
            <a:ext cx="7156450" cy="838200"/>
          </a:xfrm>
        </p:spPr>
        <p:txBody>
          <a:bodyPr>
            <a:normAutofit/>
          </a:bodyPr>
          <a:lstStyle/>
          <a:p>
            <a:r>
              <a:rPr dirty="0"/>
              <a:t>Deploys code </a:t>
            </a:r>
            <a:r>
              <a:rPr lang="en-US" dirty="0"/>
              <a:t>over 23,000 times per day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 of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The Technology Value Stream tracks </a:t>
            </a:r>
            <a:r>
              <a:rPr lang="en-US" dirty="0"/>
              <a:t>the time it takes to convert ideas into product.</a:t>
            </a:r>
            <a:endParaRPr dirty="0"/>
          </a:p>
          <a:p>
            <a:r>
              <a:rPr dirty="0"/>
              <a:t>Lead Time vs. Processing Time </a:t>
            </a:r>
            <a:r>
              <a:rPr lang="en-US" dirty="0"/>
              <a:t>tells us</a:t>
            </a:r>
            <a:r>
              <a:rPr dirty="0"/>
              <a:t> </a:t>
            </a:r>
            <a:r>
              <a:rPr lang="en-US" dirty="0"/>
              <a:t>where businesses can reduce inefficiency </a:t>
            </a:r>
            <a:r>
              <a:rPr dirty="0"/>
              <a:t>.</a:t>
            </a:r>
          </a:p>
          <a:p>
            <a:r>
              <a:rPr dirty="0"/>
              <a:t>DevOps </a:t>
            </a:r>
            <a:r>
              <a:rPr lang="en-US" dirty="0"/>
              <a:t>can </a:t>
            </a:r>
            <a:r>
              <a:rPr dirty="0"/>
              <a:t>reduce lead time</a:t>
            </a:r>
            <a:r>
              <a:rPr lang="en-US" dirty="0"/>
              <a:t>s</a:t>
            </a:r>
            <a:r>
              <a:rPr dirty="0"/>
              <a:t> drastically.</a:t>
            </a:r>
          </a:p>
          <a:p>
            <a:r>
              <a:rPr dirty="0"/>
              <a:t>Faster value delivery improves quality and responsiveness.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- Kim, G., Humble, J., Debois, P., &amp; Willis, J. (2016). The DevOps Handbook.</a:t>
            </a:r>
          </a:p>
          <a:p>
            <a:r>
              <a:rPr lang="pt-BR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Devopsinstitute.com</a:t>
            </a:r>
            <a:r>
              <a:rPr lang="pt-BR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2024, www.devopsinstitute.com/value-stream-management-explained-in-plain-english/.‌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“You Can Match How Many Deployments Amazon Does in a Day | Join Function.” </a:t>
            </a:r>
            <a: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Fnjoin.com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2015, fnjoin.com/post/2021-11-28-how-many-deployments-amazon-does-in-a-day/.</a:t>
            </a:r>
          </a:p>
          <a:p>
            <a:endParaRPr lang="pt-BR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380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The Technology Value Stream</vt:lpstr>
      <vt:lpstr>Introduction to the Technology Value Stream</vt:lpstr>
      <vt:lpstr>Lead Time vs. Processing Time</vt:lpstr>
      <vt:lpstr>PowerPoint Presentation</vt:lpstr>
      <vt:lpstr>The Common Scenario – Long Lead Times</vt:lpstr>
      <vt:lpstr>The DevOps Ideal – Deployment in Minutes</vt:lpstr>
      <vt:lpstr>Real-World Example: Amazon</vt:lpstr>
      <vt:lpstr>Summary of Key Takeaways</vt:lpstr>
      <vt:lpstr>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Joseph Ayo</cp:lastModifiedBy>
  <cp:revision>2</cp:revision>
  <dcterms:created xsi:type="dcterms:W3CDTF">2013-01-27T09:14:16Z</dcterms:created>
  <dcterms:modified xsi:type="dcterms:W3CDTF">2025-06-02T03:52:19Z</dcterms:modified>
  <cp:category/>
</cp:coreProperties>
</file>