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SourceSansPro-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SourceSansPro-italic.fntdata"/><Relationship Id="rId21" Type="http://schemas.openxmlformats.org/officeDocument/2006/relationships/slide" Target="slides/slide16.xml"/><Relationship Id="rId43" Type="http://schemas.openxmlformats.org/officeDocument/2006/relationships/font" Target="fonts/SourceSansPr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85b19472f_3_2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85b19472f_3_2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85b19472f_3_2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85b19472f_3_2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85b19472f_3_2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85b19472f_3_2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85b19472f_3_2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85b19472f_3_2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85b19472f_3_2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85b19472f_3_2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85b19472f_3_2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85b19472f_3_2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85b19472f_3_2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85b19472f_3_2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85b19472f_3_2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85b19472f_3_2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85b19472f_3_2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85b19472f_3_2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85b19472f_3_2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85b19472f_3_2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85b19472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85b19472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85b19472f_3_2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85b19472f_3_2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85b19472f_3_2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85b19472f_3_2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85b19472f_3_2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85b19472f_3_2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85b19472f_3_2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85b19472f_3_2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85b19472f_3_2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85b19472f_3_2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85b19472f_3_2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85b19472f_3_2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85b19472f_3_2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85b19472f_3_2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85b19472f_3_2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85b19472f_3_2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85b19472f_3_2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85b19472f_3_2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85b19472f_3_2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85b19472f_3_2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85b19472f_3_2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85b19472f_3_2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85b19472f_3_2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85b19472f_3_2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85b19472f_3_2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85b19472f_3_2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85b19472f_3_2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85b19472f_3_2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85b19472f_3_2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85b19472f_3_2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9f2b8996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9f2b8996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9f2b8996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9f2b8996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9f2b8996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9f2b8996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85b19472f_3_2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85b19472f_3_2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85b19472f_3_2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85b19472f_3_2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1" name="Shape 81"/>
        <p:cNvGrpSpPr/>
        <p:nvPr/>
      </p:nvGrpSpPr>
      <p:grpSpPr>
        <a:xfrm>
          <a:off x="0" y="0"/>
          <a:ext cx="0" cy="0"/>
          <a:chOff x="0" y="0"/>
          <a:chExt cx="0" cy="0"/>
        </a:xfrm>
      </p:grpSpPr>
      <p:grpSp>
        <p:nvGrpSpPr>
          <p:cNvPr id="82" name="Google Shape;82;p13"/>
          <p:cNvGrpSpPr/>
          <p:nvPr/>
        </p:nvGrpSpPr>
        <p:grpSpPr>
          <a:xfrm>
            <a:off x="4350279" y="2855377"/>
            <a:ext cx="443589" cy="105632"/>
            <a:chOff x="4137525" y="2915950"/>
            <a:chExt cx="869100" cy="207000"/>
          </a:xfrm>
        </p:grpSpPr>
        <p:sp>
          <p:nvSpPr>
            <p:cNvPr id="83" name="Google Shape;83;p1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87" name="Google Shape;87;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nvestopedia.com/historical-timeline-of-covid-19-in-new-york-city-507198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4"/>
          <p:cNvSpPr txBox="1"/>
          <p:nvPr>
            <p:ph type="ctrTitle"/>
          </p:nvPr>
        </p:nvSpPr>
        <p:spPr>
          <a:xfrm>
            <a:off x="570408" y="12431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Times New Roman"/>
                <a:ea typeface="Times New Roman"/>
                <a:cs typeface="Times New Roman"/>
                <a:sym typeface="Times New Roman"/>
              </a:rPr>
              <a:t>Mobility Under Covid-19 </a:t>
            </a:r>
            <a:endParaRPr b="1">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rgbClr val="000000"/>
                </a:solidFill>
                <a:latin typeface="Times New Roman"/>
                <a:ea typeface="Times New Roman"/>
                <a:cs typeface="Times New Roman"/>
                <a:sym typeface="Times New Roman"/>
              </a:rPr>
              <a:t>-------- New York City</a:t>
            </a:r>
            <a:endParaRPr b="1">
              <a:solidFill>
                <a:srgbClr val="000000"/>
              </a:solidFill>
              <a:latin typeface="Times New Roman"/>
              <a:ea typeface="Times New Roman"/>
              <a:cs typeface="Times New Roman"/>
              <a:sym typeface="Times New Roman"/>
            </a:endParaRPr>
          </a:p>
        </p:txBody>
      </p:sp>
      <p:sp>
        <p:nvSpPr>
          <p:cNvPr id="94" name="Google Shape;94;p14"/>
          <p:cNvSpPr txBox="1"/>
          <p:nvPr>
            <p:ph idx="1" type="subTitle"/>
          </p:nvPr>
        </p:nvSpPr>
        <p:spPr>
          <a:xfrm>
            <a:off x="671250" y="305162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OvernightHackers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Explanations of Newark’s Case</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Even though Newark is a major airport of NYC, it’s still located in Jersey City, which is why the </a:t>
            </a:r>
            <a:r>
              <a:rPr b="1" lang="en"/>
              <a:t>operation </a:t>
            </a:r>
            <a:r>
              <a:rPr lang="en"/>
              <a:t>of the airport itself is </a:t>
            </a:r>
            <a:r>
              <a:rPr i="1" lang="en"/>
              <a:t>NOT </a:t>
            </a:r>
            <a:r>
              <a:rPr lang="en"/>
              <a:t>under the control of Gov. Cuomo.</a:t>
            </a:r>
            <a:endParaRPr/>
          </a:p>
          <a:p>
            <a:pPr indent="-342900" lvl="0" marL="457200" rtl="0" algn="l">
              <a:spcBef>
                <a:spcPts val="0"/>
              </a:spcBef>
              <a:spcAft>
                <a:spcPts val="0"/>
              </a:spcAft>
              <a:buSzPts val="1800"/>
              <a:buAutoNum type="arabicPeriod"/>
            </a:pPr>
            <a:r>
              <a:rPr lang="en"/>
              <a:t>More EU airlines land at JFK than at Newark.</a:t>
            </a:r>
            <a:endParaRPr/>
          </a:p>
          <a:p>
            <a:pPr indent="-317500" lvl="1" marL="914400" rtl="0" algn="l">
              <a:spcBef>
                <a:spcPts val="0"/>
              </a:spcBef>
              <a:spcAft>
                <a:spcPts val="0"/>
              </a:spcAft>
              <a:buSzPts val="1400"/>
              <a:buAutoNum type="alphaLcPeriod"/>
            </a:pPr>
            <a:r>
              <a:rPr lang="en"/>
              <a:t>For </a:t>
            </a:r>
            <a:r>
              <a:rPr lang="en"/>
              <a:t>example</a:t>
            </a:r>
            <a:r>
              <a:rPr lang="en"/>
              <a:t>, Italy, France were heavily impacted by the pandemic during spring and early summer.</a:t>
            </a:r>
            <a:endParaRPr/>
          </a:p>
          <a:p>
            <a:pPr indent="-317500" lvl="1" marL="914400" rtl="0" algn="l">
              <a:spcBef>
                <a:spcPts val="0"/>
              </a:spcBef>
              <a:spcAft>
                <a:spcPts val="0"/>
              </a:spcAft>
              <a:buSzPts val="1400"/>
              <a:buAutoNum type="alphaLcPeriod"/>
            </a:pPr>
            <a:r>
              <a:rPr lang="en"/>
              <a:t>Both </a:t>
            </a:r>
            <a:r>
              <a:rPr i="1" lang="en"/>
              <a:t>Air France</a:t>
            </a:r>
            <a:r>
              <a:rPr lang="en"/>
              <a:t> and </a:t>
            </a:r>
            <a:r>
              <a:rPr i="1" lang="en"/>
              <a:t>Air Italy</a:t>
            </a:r>
            <a:r>
              <a:rPr lang="en"/>
              <a:t> only land at JFK.</a:t>
            </a:r>
            <a:endParaRPr/>
          </a:p>
          <a:p>
            <a:pPr indent="-342900" lvl="0" marL="457200" rtl="0" algn="l">
              <a:spcBef>
                <a:spcPts val="0"/>
              </a:spcBef>
              <a:spcAft>
                <a:spcPts val="0"/>
              </a:spcAft>
              <a:buSzPts val="1800"/>
              <a:buAutoNum type="arabicPeriod"/>
            </a:pPr>
            <a:r>
              <a:rPr lang="en"/>
              <a:t>China Travel-ban</a:t>
            </a:r>
            <a:endParaRPr/>
          </a:p>
          <a:p>
            <a:pPr indent="-317500" lvl="1" marL="914400" rtl="0" algn="l">
              <a:spcBef>
                <a:spcPts val="0"/>
              </a:spcBef>
              <a:spcAft>
                <a:spcPts val="0"/>
              </a:spcAft>
              <a:buSzPts val="1400"/>
              <a:buAutoNum type="alphaLcPeriod"/>
            </a:pPr>
            <a:r>
              <a:rPr lang="en"/>
              <a:t>Almost all Chinese airlines land at JFK, which causes the </a:t>
            </a:r>
            <a:r>
              <a:rPr lang="en"/>
              <a:t>recovery</a:t>
            </a:r>
            <a:r>
              <a:rPr lang="en"/>
              <a:t> of JFK’s usage become much slower than that of Newark.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LaGuardia</a:t>
            </a:r>
            <a:endParaRPr/>
          </a:p>
        </p:txBody>
      </p:sp>
      <p:pic>
        <p:nvPicPr>
          <p:cNvPr id="162" name="Google Shape;162;p24"/>
          <p:cNvPicPr preferRelativeResize="0"/>
          <p:nvPr/>
        </p:nvPicPr>
        <p:blipFill>
          <a:blip r:embed="rId3">
            <a:alphaModFix/>
          </a:blip>
          <a:stretch>
            <a:fillRect/>
          </a:stretch>
        </p:blipFill>
        <p:spPr>
          <a:xfrm>
            <a:off x="234475" y="1017800"/>
            <a:ext cx="6133349" cy="3129175"/>
          </a:xfrm>
          <a:prstGeom prst="rect">
            <a:avLst/>
          </a:prstGeom>
          <a:noFill/>
          <a:ln>
            <a:noFill/>
          </a:ln>
        </p:spPr>
      </p:pic>
      <p:sp>
        <p:nvSpPr>
          <p:cNvPr id="163" name="Google Shape;163;p24"/>
          <p:cNvSpPr txBox="1"/>
          <p:nvPr/>
        </p:nvSpPr>
        <p:spPr>
          <a:xfrm>
            <a:off x="6449900" y="533500"/>
            <a:ext cx="2517000" cy="243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Very quick decrease of usage right after the quarantine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Restored to around 70% of usage in July and bouncing between 60% and 80%</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Conclusion</a:t>
            </a:r>
            <a:endParaRPr/>
          </a:p>
        </p:txBody>
      </p:sp>
      <p:sp>
        <p:nvSpPr>
          <p:cNvPr id="169" name="Google Shape;169;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In general, the usage of airline transportation </a:t>
            </a:r>
            <a:r>
              <a:rPr b="1" lang="en" sz="1400"/>
              <a:t>decreases quickly</a:t>
            </a:r>
            <a:r>
              <a:rPr lang="en" sz="1400"/>
              <a:t> right after Gov. Cuomo’s WFH and quarantine policies, meaning people travels much less by air than before</a:t>
            </a:r>
            <a:endParaRPr sz="1400"/>
          </a:p>
          <a:p>
            <a:pPr indent="-317500" lvl="0" marL="457200" rtl="0" algn="l">
              <a:spcBef>
                <a:spcPts val="0"/>
              </a:spcBef>
              <a:spcAft>
                <a:spcPts val="0"/>
              </a:spcAft>
              <a:buSzPts val="1400"/>
              <a:buAutoNum type="arabicPeriod"/>
            </a:pPr>
            <a:r>
              <a:rPr lang="en" sz="1400" u="sng"/>
              <a:t>International flights</a:t>
            </a:r>
            <a:r>
              <a:rPr lang="en" sz="1400"/>
              <a:t> contributed </a:t>
            </a:r>
            <a:r>
              <a:rPr b="1" lang="en" sz="1400"/>
              <a:t>more </a:t>
            </a:r>
            <a:r>
              <a:rPr lang="en" sz="1400"/>
              <a:t>to the </a:t>
            </a:r>
            <a:r>
              <a:rPr b="1" i="1" lang="en" sz="1400"/>
              <a:t>‘decrease of usage’</a:t>
            </a:r>
            <a:r>
              <a:rPr lang="en" sz="1400"/>
              <a:t> than </a:t>
            </a:r>
            <a:r>
              <a:rPr lang="en" sz="1400" u="sng"/>
              <a:t>domestic flights</a:t>
            </a:r>
            <a:r>
              <a:rPr lang="en" sz="1400"/>
              <a:t>, meaning relatively people tend to take more domestic flights than international flights during the pandemic.</a:t>
            </a:r>
            <a:endParaRPr sz="1400"/>
          </a:p>
          <a:p>
            <a:pPr indent="-317500" lvl="1" marL="914400" rtl="0" algn="l">
              <a:spcBef>
                <a:spcPts val="0"/>
              </a:spcBef>
              <a:spcAft>
                <a:spcPts val="0"/>
              </a:spcAft>
              <a:buSzPts val="1400"/>
              <a:buAutoNum type="alphaLcPeriod"/>
            </a:pPr>
            <a:r>
              <a:rPr b="1" lang="en"/>
              <a:t>National Policies</a:t>
            </a:r>
            <a:r>
              <a:rPr lang="en"/>
              <a:t> prevents people from taking international flights</a:t>
            </a:r>
            <a:endParaRPr/>
          </a:p>
          <a:p>
            <a:pPr indent="-317500" lvl="1" marL="914400" rtl="0" algn="l">
              <a:spcBef>
                <a:spcPts val="0"/>
              </a:spcBef>
              <a:spcAft>
                <a:spcPts val="0"/>
              </a:spcAft>
              <a:buSzPts val="1400"/>
              <a:buAutoNum type="alphaLcPeriod"/>
            </a:pPr>
            <a:r>
              <a:rPr lang="en"/>
              <a:t>Due to the WFH order, many people take domestic flights to vacation houses or original home for work around March/April</a:t>
            </a:r>
            <a:endParaRPr/>
          </a:p>
          <a:p>
            <a:pPr indent="-317500" lvl="0" marL="457200" rtl="0" algn="l">
              <a:spcBef>
                <a:spcPts val="0"/>
              </a:spcBef>
              <a:spcAft>
                <a:spcPts val="0"/>
              </a:spcAft>
              <a:buSzPts val="1400"/>
              <a:buAutoNum type="arabicPeriod"/>
            </a:pPr>
            <a:r>
              <a:rPr lang="en" sz="1400"/>
              <a:t>Cheap airlines/small airline companies tend to suffer much more loss than larger ones (More such airlines land at LaGuardia, but LaGuardia never restored to more than 80% usage just as Newark did)</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Road Congestion Analysis</a:t>
            </a:r>
            <a:endParaRPr/>
          </a:p>
        </p:txBody>
      </p:sp>
      <p:sp>
        <p:nvSpPr>
          <p:cNvPr id="175" name="Google Shape;175;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Different time periods throughout the day are considered separately. </a:t>
            </a:r>
            <a:endParaRPr/>
          </a:p>
          <a:p>
            <a:pPr indent="-317500" lvl="1" marL="914400" rtl="0" algn="l">
              <a:spcBef>
                <a:spcPts val="0"/>
              </a:spcBef>
              <a:spcAft>
                <a:spcPts val="0"/>
              </a:spcAft>
              <a:buSzPts val="1400"/>
              <a:buAutoNum type="alphaLcPeriod"/>
            </a:pPr>
            <a:r>
              <a:rPr lang="en"/>
              <a:t>Morning rush hours (7AM)</a:t>
            </a:r>
            <a:endParaRPr/>
          </a:p>
          <a:p>
            <a:pPr indent="-317500" lvl="1" marL="914400" rtl="0" algn="l">
              <a:spcBef>
                <a:spcPts val="0"/>
              </a:spcBef>
              <a:spcAft>
                <a:spcPts val="0"/>
              </a:spcAft>
              <a:buSzPts val="1400"/>
              <a:buAutoNum type="alphaLcPeriod"/>
            </a:pPr>
            <a:r>
              <a:rPr lang="en"/>
              <a:t>Working hours (1PM)</a:t>
            </a:r>
            <a:endParaRPr/>
          </a:p>
          <a:p>
            <a:pPr indent="-317500" lvl="1" marL="914400" rtl="0" algn="l">
              <a:spcBef>
                <a:spcPts val="0"/>
              </a:spcBef>
              <a:spcAft>
                <a:spcPts val="0"/>
              </a:spcAft>
              <a:buSzPts val="1400"/>
              <a:buAutoNum type="alphaLcPeriod"/>
            </a:pPr>
            <a:r>
              <a:rPr lang="en"/>
              <a:t>Evening rush hours (4PM)</a:t>
            </a:r>
            <a:endParaRPr/>
          </a:p>
          <a:p>
            <a:pPr indent="-342900" lvl="0" marL="457200" rtl="0" algn="l">
              <a:spcBef>
                <a:spcPts val="0"/>
              </a:spcBef>
              <a:spcAft>
                <a:spcPts val="0"/>
              </a:spcAft>
              <a:buClr>
                <a:srgbClr val="212121"/>
              </a:buClr>
              <a:buSzPts val="1800"/>
              <a:buAutoNum type="arabicPeriod"/>
            </a:pPr>
            <a:r>
              <a:rPr lang="en">
                <a:solidFill>
                  <a:srgbClr val="212121"/>
                </a:solidFill>
                <a:highlight>
                  <a:srgbClr val="FFFFFF"/>
                </a:highlight>
              </a:rPr>
              <a:t>Weekday and Weekend data says differently!</a:t>
            </a:r>
            <a:endParaRPr>
              <a:solidFill>
                <a:srgbClr val="212121"/>
              </a:solidFill>
              <a:highlight>
                <a:srgbClr val="FFFFFF"/>
              </a:highlight>
            </a:endParaRPr>
          </a:p>
          <a:p>
            <a:pPr indent="-317500" lvl="1" marL="914400" rtl="0" algn="l">
              <a:spcBef>
                <a:spcPts val="0"/>
              </a:spcBef>
              <a:spcAft>
                <a:spcPts val="0"/>
              </a:spcAft>
              <a:buClr>
                <a:srgbClr val="212121"/>
              </a:buClr>
              <a:buSzPts val="1400"/>
              <a:buAutoNum type="alphaLcPeriod"/>
            </a:pPr>
            <a:r>
              <a:rPr lang="en">
                <a:solidFill>
                  <a:srgbClr val="212121"/>
                </a:solidFill>
                <a:highlight>
                  <a:srgbClr val="FFFFFF"/>
                </a:highlight>
              </a:rPr>
              <a:t>Surprisingly, there is no significant decrease in road congestion on weekend during quarantine!</a:t>
            </a:r>
            <a:endParaRPr>
              <a:solidFill>
                <a:srgbClr val="212121"/>
              </a:solidFill>
              <a:highlight>
                <a:srgbClr val="FFFFFF"/>
              </a:highlight>
            </a:endParaRPr>
          </a:p>
          <a:p>
            <a:pPr indent="-317500" lvl="1" marL="914400" rtl="0" algn="l">
              <a:spcBef>
                <a:spcPts val="0"/>
              </a:spcBef>
              <a:spcAft>
                <a:spcPts val="0"/>
              </a:spcAft>
              <a:buClr>
                <a:srgbClr val="212121"/>
              </a:buClr>
              <a:buSzPts val="1400"/>
              <a:buAutoNum type="alphaLcPeriod"/>
            </a:pPr>
            <a:r>
              <a:rPr lang="en">
                <a:solidFill>
                  <a:srgbClr val="212121"/>
                </a:solidFill>
                <a:highlight>
                  <a:srgbClr val="FFFFFF"/>
                </a:highlight>
              </a:rPr>
              <a:t>More clearer pattern in weekday data as expected.</a:t>
            </a:r>
            <a:endParaRPr>
              <a:solidFill>
                <a:srgbClr val="212121"/>
              </a:solidFill>
              <a:highlight>
                <a:srgbClr val="FFFFFF"/>
              </a:highlight>
            </a:endParaRPr>
          </a:p>
          <a:p>
            <a:pPr indent="0" lvl="0" marL="457200" rtl="0" algn="l">
              <a:spcBef>
                <a:spcPts val="5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Weekday Data Plot</a:t>
            </a:r>
            <a:endParaRPr/>
          </a:p>
        </p:txBody>
      </p:sp>
      <p:pic>
        <p:nvPicPr>
          <p:cNvPr id="181" name="Google Shape;181;p27"/>
          <p:cNvPicPr preferRelativeResize="0"/>
          <p:nvPr/>
        </p:nvPicPr>
        <p:blipFill>
          <a:blip r:embed="rId3">
            <a:alphaModFix/>
          </a:blip>
          <a:stretch>
            <a:fillRect/>
          </a:stretch>
        </p:blipFill>
        <p:spPr>
          <a:xfrm>
            <a:off x="169075" y="1239748"/>
            <a:ext cx="8591826" cy="3013000"/>
          </a:xfrm>
          <a:prstGeom prst="rect">
            <a:avLst/>
          </a:prstGeom>
          <a:noFill/>
          <a:ln>
            <a:noFill/>
          </a:ln>
        </p:spPr>
      </p:pic>
      <p:sp>
        <p:nvSpPr>
          <p:cNvPr id="182" name="Google Shape;182;p27"/>
          <p:cNvSpPr/>
          <p:nvPr/>
        </p:nvSpPr>
        <p:spPr>
          <a:xfrm rot="984794">
            <a:off x="1513607" y="1674412"/>
            <a:ext cx="736827" cy="1198659"/>
          </a:xfrm>
          <a:prstGeom prst="downArrowCallout">
            <a:avLst>
              <a:gd fmla="val 25000" name="adj1"/>
              <a:gd fmla="val 25000" name="adj2"/>
              <a:gd fmla="val 25000" name="adj3"/>
              <a:gd fmla="val 41341" name="adj4"/>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Start of Lockdown order</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Weekend Data Plot</a:t>
            </a:r>
            <a:endParaRPr/>
          </a:p>
        </p:txBody>
      </p:sp>
      <p:pic>
        <p:nvPicPr>
          <p:cNvPr id="188" name="Google Shape;188;p28"/>
          <p:cNvPicPr preferRelativeResize="0"/>
          <p:nvPr/>
        </p:nvPicPr>
        <p:blipFill>
          <a:blip r:embed="rId3">
            <a:alphaModFix/>
          </a:blip>
          <a:stretch>
            <a:fillRect/>
          </a:stretch>
        </p:blipFill>
        <p:spPr>
          <a:xfrm>
            <a:off x="152400" y="1170200"/>
            <a:ext cx="8839202" cy="31253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Explanations</a:t>
            </a:r>
            <a:endParaRPr/>
          </a:p>
        </p:txBody>
      </p:sp>
      <p:sp>
        <p:nvSpPr>
          <p:cNvPr id="194" name="Google Shape;194;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Even though Gov. Cuomo halted non-essential onsite work near the </a:t>
            </a:r>
            <a:r>
              <a:rPr b="1" lang="en" sz="1600"/>
              <a:t>end </a:t>
            </a:r>
            <a:r>
              <a:rPr lang="en" sz="1600"/>
              <a:t>of March, it seems that the clear decrease of road congestion starts at the </a:t>
            </a:r>
            <a:r>
              <a:rPr b="1" lang="en" sz="1600"/>
              <a:t>beginning </a:t>
            </a:r>
            <a:r>
              <a:rPr lang="en" sz="1600"/>
              <a:t>of March. This implies an interesting fact that people’s awareness of the pandemic raised before government’s orders.</a:t>
            </a:r>
            <a:endParaRPr sz="1600"/>
          </a:p>
          <a:p>
            <a:pPr indent="-330200" lvl="0" marL="457200" rtl="0" algn="l">
              <a:spcBef>
                <a:spcPts val="0"/>
              </a:spcBef>
              <a:spcAft>
                <a:spcPts val="0"/>
              </a:spcAft>
              <a:buSzPts val="1600"/>
              <a:buAutoNum type="arabicPeriod"/>
            </a:pPr>
            <a:r>
              <a:rPr lang="en" sz="1600"/>
              <a:t>At the starting phase of quarantine, both morning rush hour congestion and evening rush hour congestion dropped dramatically, but obviously morning hour congestion is impacted more.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Explanations (continued)</a:t>
            </a:r>
            <a:endParaRPr/>
          </a:p>
        </p:txBody>
      </p:sp>
      <p:sp>
        <p:nvSpPr>
          <p:cNvPr id="200" name="Google Shape;200;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
              <a:t>We may conclude a general fact: not just congestion is less severe, but </a:t>
            </a:r>
            <a:r>
              <a:rPr b="1" lang="en"/>
              <a:t>people’s life routines actually changed:</a:t>
            </a:r>
            <a:endParaRPr b="1"/>
          </a:p>
          <a:p>
            <a:pPr indent="-317500" lvl="1" marL="914400" rtl="0" algn="l">
              <a:spcBef>
                <a:spcPts val="0"/>
              </a:spcBef>
              <a:spcAft>
                <a:spcPts val="0"/>
              </a:spcAft>
              <a:buSzPts val="1400"/>
              <a:buAutoNum type="alphaLcPeriod"/>
            </a:pPr>
            <a:r>
              <a:rPr lang="en"/>
              <a:t>Morning rush hour road traffic decreases most, and stays at that low level, </a:t>
            </a:r>
            <a:r>
              <a:rPr b="1" lang="en">
                <a:solidFill>
                  <a:srgbClr val="000000"/>
                </a:solidFill>
              </a:rPr>
              <a:t>while </a:t>
            </a:r>
            <a:r>
              <a:rPr lang="en"/>
              <a:t>evening rush hour congestion decreases less, but more importantly </a:t>
            </a:r>
            <a:r>
              <a:rPr b="1" lang="en">
                <a:solidFill>
                  <a:srgbClr val="FF0000"/>
                </a:solidFill>
              </a:rPr>
              <a:t>recovers to a decent amount</a:t>
            </a:r>
            <a:r>
              <a:rPr lang="en"/>
              <a:t>.</a:t>
            </a:r>
            <a:endParaRPr/>
          </a:p>
          <a:p>
            <a:pPr indent="-317500" lvl="1" marL="914400" rtl="0" algn="l">
              <a:spcBef>
                <a:spcPts val="0"/>
              </a:spcBef>
              <a:spcAft>
                <a:spcPts val="0"/>
              </a:spcAft>
              <a:buSzPts val="1400"/>
              <a:buAutoNum type="alphaLcPeriod"/>
            </a:pPr>
            <a:r>
              <a:rPr lang="en"/>
              <a:t>At later phase of the diagram, we notice that the curves of evening rush hour traffic and working hour traffic become </a:t>
            </a:r>
            <a:r>
              <a:rPr b="1" lang="en"/>
              <a:t>indiscriminable</a:t>
            </a:r>
            <a:r>
              <a:rPr lang="en"/>
              <a:t>, implying that the boundary between strict working time and free time is diminished.</a:t>
            </a:r>
            <a:endParaRPr/>
          </a:p>
          <a:p>
            <a:pPr indent="-317500" lvl="1" marL="914400" rtl="0" algn="l">
              <a:spcBef>
                <a:spcPts val="0"/>
              </a:spcBef>
              <a:spcAft>
                <a:spcPts val="0"/>
              </a:spcAft>
              <a:buSzPts val="1400"/>
              <a:buAutoNum type="alphaLcPeriod"/>
            </a:pPr>
            <a:r>
              <a:rPr lang="en"/>
              <a:t>Morning rush hour traffic decrease the most may be due to it consists a highest percentage of people commute to work among all time periods. Unlike evening rush hour, the morning rush hour road congestion never restore back because the still-effective order of WFH in non-essential industries.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Explanations (continued)</a:t>
            </a:r>
            <a:endParaRPr/>
          </a:p>
        </p:txBody>
      </p:sp>
      <p:sp>
        <p:nvSpPr>
          <p:cNvPr id="206" name="Google Shape;206;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
              <a:t>We may notice that for weekends, there is </a:t>
            </a:r>
            <a:r>
              <a:rPr b="1" lang="en"/>
              <a:t>only a slight change</a:t>
            </a:r>
            <a:r>
              <a:rPr lang="en"/>
              <a:t> in all three curves. This also proves our point that WFH policy mostly impacts work mobility.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highlight>
                  <a:srgbClr val="FFFFFF"/>
                </a:highlight>
              </a:rPr>
              <a:t>Public Transit Stations Passenger Flow</a:t>
            </a:r>
            <a:endParaRPr>
              <a:highlight>
                <a:srgbClr val="FFFFFF"/>
              </a:highlight>
            </a:endParaRPr>
          </a:p>
          <a:p>
            <a:pPr indent="0" lvl="0" marL="0" rtl="0" algn="l">
              <a:spcBef>
                <a:spcPts val="0"/>
              </a:spcBef>
              <a:spcAft>
                <a:spcPts val="0"/>
              </a:spcAft>
              <a:buNone/>
            </a:pPr>
            <a:r>
              <a:t/>
            </a:r>
            <a:endParaRPr/>
          </a:p>
        </p:txBody>
      </p:sp>
      <p:sp>
        <p:nvSpPr>
          <p:cNvPr id="212" name="Google Shape;212;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 our opinion, the pandemic would affect people’s choice of public transportation most.</a:t>
            </a:r>
            <a:endParaRPr/>
          </a:p>
          <a:p>
            <a:pPr indent="-342900" lvl="0" marL="457200" rtl="0" algn="l">
              <a:spcBef>
                <a:spcPts val="0"/>
              </a:spcBef>
              <a:spcAft>
                <a:spcPts val="0"/>
              </a:spcAft>
              <a:buSzPts val="1800"/>
              <a:buAutoNum type="arabicPeriod"/>
            </a:pPr>
            <a:r>
              <a:rPr lang="en"/>
              <a:t>We use the passenger flow in large transit stations as a measurement.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 Introduction</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romanUcPeriod"/>
            </a:pPr>
            <a:r>
              <a:rPr lang="en">
                <a:solidFill>
                  <a:srgbClr val="212121"/>
                </a:solidFill>
                <a:highlight>
                  <a:srgbClr val="FFFFFF"/>
                </a:highlight>
              </a:rPr>
              <a:t>COVID-19 pandemic has been quickly spreading all over the world.</a:t>
            </a:r>
            <a:endParaRPr>
              <a:solidFill>
                <a:srgbClr val="212121"/>
              </a:solidFill>
              <a:highlight>
                <a:srgbClr val="FFFFFF"/>
              </a:highlight>
            </a:endParaRPr>
          </a:p>
          <a:p>
            <a:pPr indent="-342900" lvl="0" marL="457200" rtl="0" algn="l">
              <a:spcBef>
                <a:spcPts val="0"/>
              </a:spcBef>
              <a:spcAft>
                <a:spcPts val="0"/>
              </a:spcAft>
              <a:buClr>
                <a:srgbClr val="212121"/>
              </a:buClr>
              <a:buSzPts val="1800"/>
              <a:buAutoNum type="romanUcPeriod"/>
            </a:pPr>
            <a:r>
              <a:rPr b="1" lang="en">
                <a:solidFill>
                  <a:srgbClr val="212121"/>
                </a:solidFill>
                <a:highlight>
                  <a:srgbClr val="FFFFFF"/>
                </a:highlight>
              </a:rPr>
              <a:t>New York City</a:t>
            </a:r>
            <a:r>
              <a:rPr lang="en">
                <a:solidFill>
                  <a:srgbClr val="212121"/>
                </a:solidFill>
                <a:highlight>
                  <a:srgbClr val="FFFFFF"/>
                </a:highlight>
              </a:rPr>
              <a:t> is the </a:t>
            </a:r>
            <a:r>
              <a:rPr b="1" lang="en">
                <a:solidFill>
                  <a:srgbClr val="212121"/>
                </a:solidFill>
                <a:highlight>
                  <a:srgbClr val="FFFFFF"/>
                </a:highlight>
              </a:rPr>
              <a:t>MOST </a:t>
            </a:r>
            <a:r>
              <a:rPr lang="en">
                <a:solidFill>
                  <a:srgbClr val="212121"/>
                </a:solidFill>
                <a:highlight>
                  <a:srgbClr val="FFFFFF"/>
                </a:highlight>
              </a:rPr>
              <a:t>affected city around the globe</a:t>
            </a:r>
            <a:endParaRPr>
              <a:solidFill>
                <a:srgbClr val="212121"/>
              </a:solidFill>
              <a:highlight>
                <a:srgbClr val="FFFFFF"/>
              </a:highlight>
            </a:endParaRPr>
          </a:p>
          <a:p>
            <a:pPr indent="-342900" lvl="0" marL="457200" rtl="0" algn="l">
              <a:spcBef>
                <a:spcPts val="0"/>
              </a:spcBef>
              <a:spcAft>
                <a:spcPts val="0"/>
              </a:spcAft>
              <a:buClr>
                <a:srgbClr val="212121"/>
              </a:buClr>
              <a:buSzPts val="1800"/>
              <a:buAutoNum type="romanUcPeriod"/>
            </a:pPr>
            <a:r>
              <a:rPr lang="en">
                <a:solidFill>
                  <a:srgbClr val="212121"/>
                </a:solidFill>
                <a:highlight>
                  <a:srgbClr val="FFFFFF"/>
                </a:highlight>
              </a:rPr>
              <a:t>NY Gov. Cuomo passed several strict policies reacting to the pandemic</a:t>
            </a:r>
            <a:endParaRPr>
              <a:solidFill>
                <a:srgbClr val="212121"/>
              </a:solidFill>
              <a:highlight>
                <a:srgbClr val="FFFFFF"/>
              </a:highlight>
            </a:endParaRPr>
          </a:p>
          <a:p>
            <a:pPr indent="-342900" lvl="0" marL="457200" rtl="0" algn="l">
              <a:spcBef>
                <a:spcPts val="0"/>
              </a:spcBef>
              <a:spcAft>
                <a:spcPts val="0"/>
              </a:spcAft>
              <a:buClr>
                <a:srgbClr val="212121"/>
              </a:buClr>
              <a:buSzPts val="1800"/>
              <a:buAutoNum type="romanUcPeriod"/>
            </a:pPr>
            <a:r>
              <a:rPr lang="en">
                <a:solidFill>
                  <a:srgbClr val="212121"/>
                </a:solidFill>
                <a:highlight>
                  <a:srgbClr val="FFFFFF"/>
                </a:highlight>
              </a:rPr>
              <a:t>Questions:</a:t>
            </a:r>
            <a:endParaRPr>
              <a:solidFill>
                <a:srgbClr val="212121"/>
              </a:solidFill>
              <a:highlight>
                <a:srgbClr val="FFFFFF"/>
              </a:highlight>
            </a:endParaRPr>
          </a:p>
          <a:p>
            <a:pPr indent="-317500" lvl="1" marL="914400" rtl="0" algn="l">
              <a:spcBef>
                <a:spcPts val="0"/>
              </a:spcBef>
              <a:spcAft>
                <a:spcPts val="0"/>
              </a:spcAft>
              <a:buClr>
                <a:srgbClr val="212121"/>
              </a:buClr>
              <a:buSzPts val="1400"/>
              <a:buAutoNum type="alphaUcPeriod"/>
            </a:pPr>
            <a:r>
              <a:rPr lang="en">
                <a:solidFill>
                  <a:srgbClr val="212121"/>
                </a:solidFill>
                <a:highlight>
                  <a:srgbClr val="FFFFFF"/>
                </a:highlight>
              </a:rPr>
              <a:t>Is the actual scenario close to expectation?</a:t>
            </a:r>
            <a:endParaRPr>
              <a:solidFill>
                <a:srgbClr val="212121"/>
              </a:solidFill>
              <a:highlight>
                <a:srgbClr val="FFFFFF"/>
              </a:highlight>
            </a:endParaRPr>
          </a:p>
          <a:p>
            <a:pPr indent="-317500" lvl="1" marL="914400" rtl="0" algn="l">
              <a:spcBef>
                <a:spcPts val="0"/>
              </a:spcBef>
              <a:spcAft>
                <a:spcPts val="0"/>
              </a:spcAft>
              <a:buClr>
                <a:srgbClr val="212121"/>
              </a:buClr>
              <a:buSzPts val="1400"/>
              <a:buAutoNum type="alphaUcPeriod"/>
            </a:pPr>
            <a:r>
              <a:rPr lang="en">
                <a:solidFill>
                  <a:srgbClr val="212121"/>
                </a:solidFill>
                <a:highlight>
                  <a:srgbClr val="FFFFFF"/>
                </a:highlight>
              </a:rPr>
              <a:t>How much did people carry out the quarantine policy?</a:t>
            </a:r>
            <a:endParaRPr>
              <a:solidFill>
                <a:srgbClr val="212121"/>
              </a:solidFill>
              <a:highlight>
                <a:srgbClr val="FFFFFF"/>
              </a:highlight>
            </a:endParaRPr>
          </a:p>
          <a:p>
            <a:pPr indent="-317500" lvl="1" marL="914400" rtl="0" algn="l">
              <a:spcBef>
                <a:spcPts val="0"/>
              </a:spcBef>
              <a:spcAft>
                <a:spcPts val="0"/>
              </a:spcAft>
              <a:buClr>
                <a:srgbClr val="212121"/>
              </a:buClr>
              <a:buSzPts val="1400"/>
              <a:buAutoNum type="alphaUcPeriod"/>
            </a:pPr>
            <a:r>
              <a:rPr lang="en">
                <a:solidFill>
                  <a:srgbClr val="212121"/>
                </a:solidFill>
                <a:highlight>
                  <a:srgbClr val="FFFFFF"/>
                </a:highlight>
              </a:rPr>
              <a:t>To what extent is people’s transportation affected during quarantine?</a:t>
            </a:r>
            <a:endParaRPr>
              <a:solidFill>
                <a:srgbClr val="21212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Weekday Transit Plot</a:t>
            </a:r>
            <a:endParaRPr/>
          </a:p>
        </p:txBody>
      </p:sp>
      <p:pic>
        <p:nvPicPr>
          <p:cNvPr id="218" name="Google Shape;218;p33"/>
          <p:cNvPicPr preferRelativeResize="0"/>
          <p:nvPr/>
        </p:nvPicPr>
        <p:blipFill>
          <a:blip r:embed="rId3">
            <a:alphaModFix/>
          </a:blip>
          <a:stretch>
            <a:fillRect/>
          </a:stretch>
        </p:blipFill>
        <p:spPr>
          <a:xfrm>
            <a:off x="152400" y="1170200"/>
            <a:ext cx="8839199" cy="30939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Weekend Transit Plot</a:t>
            </a:r>
            <a:endParaRPr/>
          </a:p>
        </p:txBody>
      </p:sp>
      <p:pic>
        <p:nvPicPr>
          <p:cNvPr id="224" name="Google Shape;224;p34"/>
          <p:cNvPicPr preferRelativeResize="0"/>
          <p:nvPr/>
        </p:nvPicPr>
        <p:blipFill>
          <a:blip r:embed="rId3">
            <a:alphaModFix/>
          </a:blip>
          <a:stretch>
            <a:fillRect/>
          </a:stretch>
        </p:blipFill>
        <p:spPr>
          <a:xfrm>
            <a:off x="152400" y="1170200"/>
            <a:ext cx="8839199" cy="30769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Explanation</a:t>
            </a:r>
            <a:endParaRPr/>
          </a:p>
        </p:txBody>
      </p:sp>
      <p:sp>
        <p:nvSpPr>
          <p:cNvPr id="230" name="Google Shape;230;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Unlike private transportation (reflected in road congestion), public transportation seems to follow </a:t>
            </a:r>
            <a:r>
              <a:rPr b="1" lang="en"/>
              <a:t>the same trend</a:t>
            </a:r>
            <a:r>
              <a:rPr lang="en"/>
              <a:t> on weekdays and weekends. </a:t>
            </a:r>
            <a:endParaRPr/>
          </a:p>
          <a:p>
            <a:pPr indent="-342900" lvl="0" marL="457200" rtl="0" algn="l">
              <a:spcBef>
                <a:spcPts val="0"/>
              </a:spcBef>
              <a:spcAft>
                <a:spcPts val="0"/>
              </a:spcAft>
              <a:buSzPts val="1800"/>
              <a:buAutoNum type="arabicPeriod"/>
            </a:pPr>
            <a:r>
              <a:rPr lang="en"/>
              <a:t>It is very likely that people just generally ‘</a:t>
            </a:r>
            <a:r>
              <a:rPr i="1" lang="en"/>
              <a:t>fears</a:t>
            </a:r>
            <a:r>
              <a:rPr lang="en"/>
              <a:t>’ transportation, due to potential high-risk and closed environment.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highlight>
                  <a:srgbClr val="FFFFFF"/>
                </a:highlight>
              </a:rPr>
              <a:t>4. Different Vehicle Usage Analysis</a:t>
            </a:r>
            <a:endParaRPr>
              <a:highlight>
                <a:srgbClr val="FFFFFF"/>
              </a:highlight>
            </a:endParaRPr>
          </a:p>
          <a:p>
            <a:pPr indent="0" lvl="0" marL="0" rtl="0" algn="l">
              <a:spcBef>
                <a:spcPts val="900"/>
              </a:spcBef>
              <a:spcAft>
                <a:spcPts val="0"/>
              </a:spcAft>
              <a:buNone/>
            </a:pPr>
            <a:r>
              <a:t/>
            </a:r>
            <a:endParaRPr/>
          </a:p>
        </p:txBody>
      </p:sp>
      <p:sp>
        <p:nvSpPr>
          <p:cNvPr id="236" name="Google Shape;236;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Besides the measurements we just applied for private transportation and public transportation, we would like to show a horizontal comparison using another metric: fuel refills.</a:t>
            </a:r>
            <a:endParaRPr/>
          </a:p>
          <a:p>
            <a:pPr indent="-342900" lvl="0" marL="457200" rtl="0" algn="l">
              <a:spcBef>
                <a:spcPts val="0"/>
              </a:spcBef>
              <a:spcAft>
                <a:spcPts val="0"/>
              </a:spcAft>
              <a:buSzPts val="1800"/>
              <a:buAutoNum type="arabicPeriod"/>
            </a:pPr>
            <a:r>
              <a:rPr lang="en"/>
              <a:t>Our hidden assumption is that: the more times a car owner refills, the more he drives/uses the car (which is rational)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name is Plot, LE PLOT...</a:t>
            </a:r>
            <a:endParaRPr/>
          </a:p>
        </p:txBody>
      </p:sp>
      <p:pic>
        <p:nvPicPr>
          <p:cNvPr id="242" name="Google Shape;242;p37"/>
          <p:cNvPicPr preferRelativeResize="0"/>
          <p:nvPr/>
        </p:nvPicPr>
        <p:blipFill>
          <a:blip r:embed="rId3">
            <a:alphaModFix/>
          </a:blip>
          <a:stretch>
            <a:fillRect/>
          </a:stretch>
        </p:blipFill>
        <p:spPr>
          <a:xfrm>
            <a:off x="152400" y="1170200"/>
            <a:ext cx="8839198" cy="30939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Explanations</a:t>
            </a:r>
            <a:endParaRPr/>
          </a:p>
        </p:txBody>
      </p:sp>
      <p:sp>
        <p:nvSpPr>
          <p:cNvPr id="248" name="Google Shape;248;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Only one vehicle’s usage is WAY ABOVE baseline: Light-Duty-Trucks. This is heavily connected to people’s reduced mobility: life essentials rely on delivery services (including but not limited to: Amazon, Instacart, etc.)</a:t>
            </a:r>
            <a:endParaRPr/>
          </a:p>
          <a:p>
            <a:pPr indent="-342900" lvl="0" marL="457200" rtl="0" algn="l">
              <a:spcBef>
                <a:spcPts val="0"/>
              </a:spcBef>
              <a:spcAft>
                <a:spcPts val="0"/>
              </a:spcAft>
              <a:buSzPts val="1800"/>
              <a:buAutoNum type="arabicPeriod"/>
            </a:pPr>
            <a:r>
              <a:rPr lang="en"/>
              <a:t>The usage pattern of LDT and Bus are </a:t>
            </a:r>
            <a:r>
              <a:rPr b="1" lang="en"/>
              <a:t>exactly the same</a:t>
            </a:r>
            <a:r>
              <a:rPr lang="en"/>
              <a:t>, while </a:t>
            </a:r>
            <a:r>
              <a:rPr b="1" lang="en"/>
              <a:t>surprisingly contrary to</a:t>
            </a:r>
            <a:r>
              <a:rPr lang="en"/>
              <a:t> the usage pattern of other private-usage vehicles. Possible reason: The places that people used to hangout on weekends (like shopping malls) are no longer open. Hence the affiliated </a:t>
            </a:r>
            <a:r>
              <a:rPr b="1" lang="en"/>
              <a:t>parking lots are also closed</a:t>
            </a:r>
            <a:r>
              <a:rPr lang="en"/>
              <a:t>, leading to lack of parking places. So on weekend people </a:t>
            </a:r>
            <a:r>
              <a:rPr b="1" lang="en"/>
              <a:t>choose public transportation more</a:t>
            </a:r>
            <a:r>
              <a:rPr lang="en"/>
              <a:t> than weekdays.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Explanations (Continued)</a:t>
            </a:r>
            <a:endParaRPr/>
          </a:p>
        </p:txBody>
      </p:sp>
      <p:sp>
        <p:nvSpPr>
          <p:cNvPr id="254" name="Google Shape;254;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
              <a:t>Due to lack of space in the last slide, we make amendments to our last conclusion here. We were talking about the reason that causes the pattern, but in general, usage of bus transportation </a:t>
            </a:r>
            <a:r>
              <a:rPr b="1" lang="en"/>
              <a:t>still dropped by more than 50%</a:t>
            </a:r>
            <a:r>
              <a:rPr lang="en"/>
              <a:t>, </a:t>
            </a:r>
            <a:r>
              <a:rPr b="1" lang="en"/>
              <a:t>even on weekends</a:t>
            </a:r>
            <a:r>
              <a:rPr lang="en"/>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60" name="Google Shape;260;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When processing the dataset, we noticed some common outliers among all datasets:</a:t>
            </a:r>
            <a:endParaRPr/>
          </a:p>
          <a:p>
            <a:pPr indent="-317500" lvl="1" marL="914400" rtl="0" algn="l">
              <a:spcBef>
                <a:spcPts val="0"/>
              </a:spcBef>
              <a:spcAft>
                <a:spcPts val="0"/>
              </a:spcAft>
              <a:buSzPts val="1400"/>
              <a:buAutoNum type="alphaLcPeriod"/>
            </a:pPr>
            <a:r>
              <a:rPr lang="en"/>
              <a:t>Independence Day</a:t>
            </a:r>
            <a:endParaRPr/>
          </a:p>
          <a:p>
            <a:pPr indent="-317500" lvl="1" marL="914400" rtl="0" algn="l">
              <a:spcBef>
                <a:spcPts val="0"/>
              </a:spcBef>
              <a:spcAft>
                <a:spcPts val="0"/>
              </a:spcAft>
              <a:buSzPts val="1400"/>
              <a:buAutoNum type="alphaLcPeriod"/>
            </a:pPr>
            <a:r>
              <a:rPr lang="en"/>
              <a:t>Labor Day</a:t>
            </a:r>
            <a:endParaRPr/>
          </a:p>
          <a:p>
            <a:pPr indent="-317500" lvl="1" marL="914400" rtl="0" algn="l">
              <a:spcBef>
                <a:spcPts val="0"/>
              </a:spcBef>
              <a:spcAft>
                <a:spcPts val="0"/>
              </a:spcAft>
              <a:buSzPts val="1400"/>
              <a:buAutoNum type="alphaLcPeriod"/>
            </a:pPr>
            <a:r>
              <a:rPr lang="en"/>
              <a:t>Memorial Day</a:t>
            </a:r>
            <a:endParaRPr/>
          </a:p>
          <a:p>
            <a:pPr indent="-342900" lvl="0" marL="457200" rtl="0" algn="l">
              <a:spcBef>
                <a:spcPts val="0"/>
              </a:spcBef>
              <a:spcAft>
                <a:spcPts val="0"/>
              </a:spcAft>
              <a:buSzPts val="1800"/>
              <a:buAutoNum type="arabicPeriod"/>
            </a:pPr>
            <a:r>
              <a:rPr lang="en"/>
              <a:t>To better present the data, we removed those obvious outliers from the dataset.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in to the future...</a:t>
            </a:r>
            <a:endParaRPr/>
          </a:p>
        </p:txBody>
      </p:sp>
      <p:sp>
        <p:nvSpPr>
          <p:cNvPr id="266" name="Google Shape;266;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shortage of time, we have some great ideas that didn’t have time to present:</a:t>
            </a:r>
            <a:endParaRPr/>
          </a:p>
          <a:p>
            <a:pPr indent="-342900" lvl="0" marL="457200" rtl="0" algn="l">
              <a:spcBef>
                <a:spcPts val="1600"/>
              </a:spcBef>
              <a:spcAft>
                <a:spcPts val="0"/>
              </a:spcAft>
              <a:buSzPts val="1800"/>
              <a:buAutoNum type="arabicPeriod"/>
            </a:pPr>
            <a:r>
              <a:rPr lang="en"/>
              <a:t>Use regression models to predict approximate time when our life will be back to normal… </a:t>
            </a:r>
            <a:r>
              <a:rPr lang="en" sz="1400"/>
              <a:t>(definitely will be interesting)</a:t>
            </a:r>
            <a:endParaRPr/>
          </a:p>
          <a:p>
            <a:pPr indent="-342900" lvl="0" marL="457200" rtl="0" algn="l">
              <a:spcBef>
                <a:spcPts val="0"/>
              </a:spcBef>
              <a:spcAft>
                <a:spcPts val="0"/>
              </a:spcAft>
              <a:buSzPts val="1800"/>
              <a:buAutoNum type="arabicPeriod"/>
            </a:pPr>
            <a:r>
              <a:rPr lang="en"/>
              <a:t>Obtain more potential features such as:</a:t>
            </a:r>
            <a:endParaRPr/>
          </a:p>
          <a:p>
            <a:pPr indent="-317500" lvl="1" marL="914400" rtl="0" algn="l">
              <a:spcBef>
                <a:spcPts val="0"/>
              </a:spcBef>
              <a:spcAft>
                <a:spcPts val="0"/>
              </a:spcAft>
              <a:buSzPts val="1400"/>
              <a:buAutoNum type="alphaLcPeriod"/>
            </a:pPr>
            <a:r>
              <a:rPr lang="en"/>
              <a:t>Public transportation occupation rate</a:t>
            </a:r>
            <a:endParaRPr/>
          </a:p>
          <a:p>
            <a:pPr indent="-317500" lvl="1" marL="914400" rtl="0" algn="l">
              <a:spcBef>
                <a:spcPts val="0"/>
              </a:spcBef>
              <a:spcAft>
                <a:spcPts val="0"/>
              </a:spcAft>
              <a:buSzPts val="1400"/>
              <a:buAutoNum type="alphaLcPeriod"/>
            </a:pPr>
            <a:r>
              <a:rPr lang="en"/>
              <a:t>Bike share</a:t>
            </a:r>
            <a:endParaRPr/>
          </a:p>
          <a:p>
            <a:pPr indent="-317500" lvl="1" marL="914400" rtl="0" algn="l">
              <a:spcBef>
                <a:spcPts val="0"/>
              </a:spcBef>
              <a:spcAft>
                <a:spcPts val="0"/>
              </a:spcAft>
              <a:buSzPts val="1400"/>
              <a:buAutoNum type="alphaLcPeriod"/>
            </a:pPr>
            <a:r>
              <a:rPr lang="en"/>
              <a:t>Commercial usage of vehicles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Conclusion</a:t>
            </a:r>
            <a:endParaRPr/>
          </a:p>
        </p:txBody>
      </p:sp>
      <p:sp>
        <p:nvSpPr>
          <p:cNvPr id="272" name="Google Shape;272;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Pandemic changed people’s mobility in many different ways. The most impact we found is the WFH order. This may change our way of work and life for longer than we thought… Besides, the pandemic also changes people’s choice of transportation method, leading to more general and broader life choices.</a:t>
            </a:r>
            <a:endParaRPr/>
          </a:p>
          <a:p>
            <a:pPr indent="0" lvl="0" marL="0" rtl="0" algn="l">
              <a:spcBef>
                <a:spcPts val="1600"/>
              </a:spcBef>
              <a:spcAft>
                <a:spcPts val="1600"/>
              </a:spcAft>
              <a:buNone/>
            </a:pPr>
            <a:r>
              <a:rPr lang="en"/>
              <a:t>Only time will tell...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1593975" y="1185400"/>
            <a:ext cx="62820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CC4125"/>
                </a:solidFill>
                <a:latin typeface="Roboto"/>
                <a:ea typeface="Roboto"/>
                <a:cs typeface="Roboto"/>
                <a:sym typeface="Roboto"/>
              </a:rPr>
              <a:t>By analyzing data of different transportation in NYC! </a:t>
            </a:r>
            <a:endParaRPr sz="3600">
              <a:latin typeface="Roboto"/>
              <a:ea typeface="Roboto"/>
              <a:cs typeface="Roboto"/>
              <a:sym typeface="Roboto"/>
            </a:endParaRPr>
          </a:p>
        </p:txBody>
      </p:sp>
      <p:sp>
        <p:nvSpPr>
          <p:cNvPr id="106" name="Google Shape;106;p16"/>
          <p:cNvSpPr txBox="1"/>
          <p:nvPr/>
        </p:nvSpPr>
        <p:spPr>
          <a:xfrm>
            <a:off x="5679275" y="2819550"/>
            <a:ext cx="26253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a timely manner...)</a:t>
            </a:r>
            <a:endParaRPr sz="20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Final Answer to the Proposed Problem of the Hackathon:</a:t>
            </a:r>
            <a:endParaRPr sz="2400"/>
          </a:p>
        </p:txBody>
      </p:sp>
      <p:sp>
        <p:nvSpPr>
          <p:cNvPr id="278" name="Google Shape;278;p43"/>
          <p:cNvSpPr txBox="1"/>
          <p:nvPr>
            <p:ph idx="1" type="body"/>
          </p:nvPr>
        </p:nvSpPr>
        <p:spPr>
          <a:xfrm>
            <a:off x="3618450" y="1630225"/>
            <a:ext cx="1907100" cy="110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8000">
                <a:solidFill>
                  <a:srgbClr val="FF0000"/>
                </a:solidFill>
              </a:rPr>
              <a:t>…...</a:t>
            </a:r>
            <a:endParaRPr b="1" sz="80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idx="1" type="body"/>
          </p:nvPr>
        </p:nvSpPr>
        <p:spPr>
          <a:xfrm>
            <a:off x="3699875" y="1603075"/>
            <a:ext cx="1907100" cy="110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8000">
                <a:solidFill>
                  <a:srgbClr val="FF0000"/>
                </a:solidFill>
              </a:rPr>
              <a:t>42</a:t>
            </a:r>
            <a:endParaRPr b="1" sz="800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716850" y="1821375"/>
            <a:ext cx="1710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Timeline in NYC</a:t>
            </a:r>
            <a:endParaRPr/>
          </a:p>
        </p:txBody>
      </p:sp>
      <p:sp>
        <p:nvSpPr>
          <p:cNvPr id="112" name="Google Shape;112;p17"/>
          <p:cNvSpPr txBox="1"/>
          <p:nvPr>
            <p:ph idx="1" type="body"/>
          </p:nvPr>
        </p:nvSpPr>
        <p:spPr>
          <a:xfrm>
            <a:off x="311700" y="1250400"/>
            <a:ext cx="8520600" cy="3339000"/>
          </a:xfrm>
          <a:prstGeom prst="rect">
            <a:avLst/>
          </a:prstGeom>
        </p:spPr>
        <p:txBody>
          <a:bodyPr anchorCtr="0" anchor="t" bIns="91425" lIns="91425" spcFirstLastPara="1" rIns="91425" wrap="square" tIns="91425">
            <a:noAutofit/>
          </a:bodyPr>
          <a:lstStyle/>
          <a:p>
            <a:pPr indent="0" lvl="0" marL="101600" rtl="0" algn="l">
              <a:spcBef>
                <a:spcPts val="800"/>
              </a:spcBef>
              <a:spcAft>
                <a:spcPts val="0"/>
              </a:spcAft>
              <a:buNone/>
            </a:pPr>
            <a:r>
              <a:rPr lang="en" sz="950">
                <a:solidFill>
                  <a:srgbClr val="191919"/>
                </a:solidFill>
                <a:latin typeface="Source Sans Pro"/>
                <a:ea typeface="Source Sans Pro"/>
                <a:cs typeface="Source Sans Pro"/>
                <a:sym typeface="Source Sans Pro"/>
              </a:rPr>
              <a:t>March 7, 2020 - </a:t>
            </a:r>
            <a:r>
              <a:rPr lang="en" sz="1050">
                <a:solidFill>
                  <a:srgbClr val="191919"/>
                </a:solidFill>
                <a:latin typeface="Source Sans Pro"/>
                <a:ea typeface="Source Sans Pro"/>
                <a:cs typeface="Source Sans Pro"/>
                <a:sym typeface="Source Sans Pro"/>
              </a:rPr>
              <a:t>Governor Cuomo declares a state of emergency</a:t>
            </a:r>
            <a:endParaRPr sz="1050">
              <a:solidFill>
                <a:srgbClr val="191919"/>
              </a:solidFill>
              <a:latin typeface="Source Sans Pro"/>
              <a:ea typeface="Source Sans Pro"/>
              <a:cs typeface="Source Sans Pro"/>
              <a:sym typeface="Source Sans Pro"/>
            </a:endParaRPr>
          </a:p>
          <a:p>
            <a:pPr indent="0" lvl="0" marL="101600" rtl="0" algn="l">
              <a:spcBef>
                <a:spcPts val="800"/>
              </a:spcBef>
              <a:spcAft>
                <a:spcPts val="0"/>
              </a:spcAft>
              <a:buNone/>
            </a:pPr>
            <a:r>
              <a:rPr lang="en" sz="950">
                <a:solidFill>
                  <a:srgbClr val="191919"/>
                </a:solidFill>
                <a:latin typeface="Source Sans Pro"/>
                <a:ea typeface="Source Sans Pro"/>
                <a:cs typeface="Source Sans Pro"/>
                <a:sym typeface="Source Sans Pro"/>
              </a:rPr>
              <a:t>March 12, 2020 - </a:t>
            </a:r>
            <a:r>
              <a:rPr lang="en" sz="1050">
                <a:solidFill>
                  <a:srgbClr val="191919"/>
                </a:solidFill>
                <a:latin typeface="Source Sans Pro"/>
                <a:ea typeface="Source Sans Pro"/>
                <a:cs typeface="Source Sans Pro"/>
                <a:sym typeface="Source Sans Pro"/>
              </a:rPr>
              <a:t>Events with more than 500 people must be cancelled or postponed</a:t>
            </a:r>
            <a:endParaRPr sz="1050">
              <a:solidFill>
                <a:srgbClr val="191919"/>
              </a:solidFill>
              <a:latin typeface="Source Sans Pro"/>
              <a:ea typeface="Source Sans Pro"/>
              <a:cs typeface="Source Sans Pro"/>
              <a:sym typeface="Source Sans Pro"/>
            </a:endParaRPr>
          </a:p>
          <a:p>
            <a:pPr indent="0" lvl="0" marL="101600" rtl="0" algn="l">
              <a:spcBef>
                <a:spcPts val="800"/>
              </a:spcBef>
              <a:spcAft>
                <a:spcPts val="0"/>
              </a:spcAft>
              <a:buNone/>
            </a:pPr>
            <a:r>
              <a:rPr b="1" lang="en" sz="950">
                <a:solidFill>
                  <a:srgbClr val="191919"/>
                </a:solidFill>
                <a:latin typeface="Source Sans Pro"/>
                <a:ea typeface="Source Sans Pro"/>
                <a:cs typeface="Source Sans Pro"/>
                <a:sym typeface="Source Sans Pro"/>
              </a:rPr>
              <a:t>March 17, 2020</a:t>
            </a:r>
            <a:r>
              <a:rPr lang="en" sz="950">
                <a:solidFill>
                  <a:srgbClr val="191919"/>
                </a:solidFill>
                <a:latin typeface="Source Sans Pro"/>
                <a:ea typeface="Source Sans Pro"/>
                <a:cs typeface="Source Sans Pro"/>
                <a:sym typeface="Source Sans Pro"/>
              </a:rPr>
              <a:t> - </a:t>
            </a:r>
            <a:r>
              <a:rPr lang="en" sz="1050">
                <a:solidFill>
                  <a:srgbClr val="191919"/>
                </a:solidFill>
                <a:latin typeface="Source Sans Pro"/>
                <a:ea typeface="Source Sans Pro"/>
                <a:cs typeface="Source Sans Pro"/>
                <a:sym typeface="Source Sans Pro"/>
              </a:rPr>
              <a:t>NYC bars and restaurants close, except for delivery</a:t>
            </a:r>
            <a:endParaRPr sz="1050">
              <a:solidFill>
                <a:srgbClr val="191919"/>
              </a:solidFill>
              <a:latin typeface="Source Sans Pro"/>
              <a:ea typeface="Source Sans Pro"/>
              <a:cs typeface="Source Sans Pro"/>
              <a:sym typeface="Source Sans Pro"/>
            </a:endParaRPr>
          </a:p>
          <a:p>
            <a:pPr indent="0" lvl="0" marL="101600" rtl="0" algn="l">
              <a:spcBef>
                <a:spcPts val="800"/>
              </a:spcBef>
              <a:spcAft>
                <a:spcPts val="0"/>
              </a:spcAft>
              <a:buNone/>
            </a:pPr>
            <a:r>
              <a:rPr b="1" lang="en" sz="950">
                <a:solidFill>
                  <a:srgbClr val="191919"/>
                </a:solidFill>
                <a:latin typeface="Source Sans Pro"/>
                <a:ea typeface="Source Sans Pro"/>
                <a:cs typeface="Source Sans Pro"/>
                <a:sym typeface="Source Sans Pro"/>
              </a:rPr>
              <a:t>March 22, 2020</a:t>
            </a:r>
            <a:r>
              <a:rPr lang="en" sz="950">
                <a:solidFill>
                  <a:srgbClr val="191919"/>
                </a:solidFill>
                <a:latin typeface="Source Sans Pro"/>
                <a:ea typeface="Source Sans Pro"/>
                <a:cs typeface="Source Sans Pro"/>
                <a:sym typeface="Source Sans Pro"/>
              </a:rPr>
              <a:t> - </a:t>
            </a:r>
            <a:r>
              <a:rPr lang="en" sz="1050">
                <a:solidFill>
                  <a:srgbClr val="191919"/>
                </a:solidFill>
                <a:latin typeface="Source Sans Pro"/>
                <a:ea typeface="Source Sans Pro"/>
                <a:cs typeface="Source Sans Pro"/>
                <a:sym typeface="Source Sans Pro"/>
              </a:rPr>
              <a:t>NYS on Pause Program begins, all non-essential workers must stay home</a:t>
            </a:r>
            <a:endParaRPr sz="1050">
              <a:solidFill>
                <a:srgbClr val="191919"/>
              </a:solidFill>
              <a:latin typeface="Source Sans Pro"/>
              <a:ea typeface="Source Sans Pro"/>
              <a:cs typeface="Source Sans Pro"/>
              <a:sym typeface="Source Sans Pro"/>
            </a:endParaRPr>
          </a:p>
          <a:p>
            <a:pPr indent="0" lvl="0" marL="101600" rtl="0" algn="l">
              <a:spcBef>
                <a:spcPts val="800"/>
              </a:spcBef>
              <a:spcAft>
                <a:spcPts val="0"/>
              </a:spcAft>
              <a:buNone/>
            </a:pPr>
            <a:r>
              <a:rPr lang="en" sz="950">
                <a:solidFill>
                  <a:srgbClr val="191919"/>
                </a:solidFill>
                <a:latin typeface="Source Sans Pro"/>
                <a:ea typeface="Source Sans Pro"/>
                <a:cs typeface="Source Sans Pro"/>
                <a:sym typeface="Source Sans Pro"/>
              </a:rPr>
              <a:t>March 28, 2020 - </a:t>
            </a:r>
            <a:r>
              <a:rPr lang="en" sz="1050">
                <a:solidFill>
                  <a:srgbClr val="191919"/>
                </a:solidFill>
                <a:latin typeface="Source Sans Pro"/>
                <a:ea typeface="Source Sans Pro"/>
                <a:cs typeface="Source Sans Pro"/>
                <a:sym typeface="Source Sans Pro"/>
              </a:rPr>
              <a:t>Governor Cuomo halts all nonessential construction sites in NYS</a:t>
            </a:r>
            <a:endParaRPr sz="1050">
              <a:solidFill>
                <a:srgbClr val="191919"/>
              </a:solidFill>
              <a:latin typeface="Source Sans Pro"/>
              <a:ea typeface="Source Sans Pro"/>
              <a:cs typeface="Source Sans Pro"/>
              <a:sym typeface="Source Sans Pro"/>
            </a:endParaRPr>
          </a:p>
          <a:p>
            <a:pPr indent="0" lvl="0" marL="101600" rtl="0" algn="l">
              <a:spcBef>
                <a:spcPts val="800"/>
              </a:spcBef>
              <a:spcAft>
                <a:spcPts val="0"/>
              </a:spcAft>
              <a:buNone/>
            </a:pPr>
            <a:r>
              <a:rPr lang="en" sz="950">
                <a:solidFill>
                  <a:srgbClr val="191919"/>
                </a:solidFill>
                <a:latin typeface="Source Sans Pro"/>
                <a:ea typeface="Source Sans Pro"/>
                <a:cs typeface="Source Sans Pro"/>
                <a:sym typeface="Source Sans Pro"/>
              </a:rPr>
              <a:t>April 15, 2020 - </a:t>
            </a:r>
            <a:r>
              <a:rPr lang="en" sz="1050">
                <a:solidFill>
                  <a:srgbClr val="191919"/>
                </a:solidFill>
                <a:latin typeface="Source Sans Pro"/>
                <a:ea typeface="Source Sans Pro"/>
                <a:cs typeface="Source Sans Pro"/>
                <a:sym typeface="Source Sans Pro"/>
              </a:rPr>
              <a:t>Governor Cuomo requires face masks or coverings in public places</a:t>
            </a:r>
            <a:endParaRPr sz="1050">
              <a:solidFill>
                <a:srgbClr val="191919"/>
              </a:solidFill>
              <a:latin typeface="Source Sans Pro"/>
              <a:ea typeface="Source Sans Pro"/>
              <a:cs typeface="Source Sans Pro"/>
              <a:sym typeface="Source Sans Pro"/>
            </a:endParaRPr>
          </a:p>
          <a:p>
            <a:pPr indent="0" lvl="0" marL="101600" rtl="0" algn="l">
              <a:spcBef>
                <a:spcPts val="800"/>
              </a:spcBef>
              <a:spcAft>
                <a:spcPts val="0"/>
              </a:spcAft>
              <a:buNone/>
            </a:pPr>
            <a:r>
              <a:rPr b="1" lang="en" sz="950">
                <a:solidFill>
                  <a:srgbClr val="191919"/>
                </a:solidFill>
                <a:latin typeface="Source Sans Pro"/>
                <a:ea typeface="Source Sans Pro"/>
                <a:cs typeface="Source Sans Pro"/>
                <a:sym typeface="Source Sans Pro"/>
              </a:rPr>
              <a:t>June 8, 2020</a:t>
            </a:r>
            <a:r>
              <a:rPr lang="en" sz="950">
                <a:solidFill>
                  <a:srgbClr val="191919"/>
                </a:solidFill>
                <a:latin typeface="Source Sans Pro"/>
                <a:ea typeface="Source Sans Pro"/>
                <a:cs typeface="Source Sans Pro"/>
                <a:sym typeface="Source Sans Pro"/>
              </a:rPr>
              <a:t> - </a:t>
            </a:r>
            <a:r>
              <a:rPr lang="en" sz="1050">
                <a:solidFill>
                  <a:srgbClr val="191919"/>
                </a:solidFill>
                <a:latin typeface="Source Sans Pro"/>
                <a:ea typeface="Source Sans Pro"/>
                <a:cs typeface="Source Sans Pro"/>
                <a:sym typeface="Source Sans Pro"/>
              </a:rPr>
              <a:t>NYC begins Phase 1 reopening</a:t>
            </a:r>
            <a:endParaRPr sz="1050">
              <a:solidFill>
                <a:srgbClr val="191919"/>
              </a:solidFill>
              <a:latin typeface="Source Sans Pro"/>
              <a:ea typeface="Source Sans Pro"/>
              <a:cs typeface="Source Sans Pro"/>
              <a:sym typeface="Source Sans Pro"/>
            </a:endParaRPr>
          </a:p>
          <a:p>
            <a:pPr indent="0" lvl="0" marL="101600" rtl="0" algn="l">
              <a:spcBef>
                <a:spcPts val="800"/>
              </a:spcBef>
              <a:spcAft>
                <a:spcPts val="0"/>
              </a:spcAft>
              <a:buNone/>
            </a:pPr>
            <a:r>
              <a:rPr b="1" lang="en" sz="950">
                <a:solidFill>
                  <a:srgbClr val="191919"/>
                </a:solidFill>
                <a:latin typeface="Source Sans Pro"/>
                <a:ea typeface="Source Sans Pro"/>
                <a:cs typeface="Source Sans Pro"/>
                <a:sym typeface="Source Sans Pro"/>
              </a:rPr>
              <a:t>June 22, 2020</a:t>
            </a:r>
            <a:r>
              <a:rPr lang="en" sz="950">
                <a:solidFill>
                  <a:srgbClr val="191919"/>
                </a:solidFill>
                <a:latin typeface="Source Sans Pro"/>
                <a:ea typeface="Source Sans Pro"/>
                <a:cs typeface="Source Sans Pro"/>
                <a:sym typeface="Source Sans Pro"/>
              </a:rPr>
              <a:t> - </a:t>
            </a:r>
            <a:r>
              <a:rPr lang="en" sz="1050">
                <a:solidFill>
                  <a:srgbClr val="191919"/>
                </a:solidFill>
                <a:latin typeface="Source Sans Pro"/>
                <a:ea typeface="Source Sans Pro"/>
                <a:cs typeface="Source Sans Pro"/>
                <a:sym typeface="Source Sans Pro"/>
              </a:rPr>
              <a:t>NYC begins phase 2 of reopening</a:t>
            </a:r>
            <a:endParaRPr sz="1050">
              <a:solidFill>
                <a:srgbClr val="191919"/>
              </a:solidFill>
              <a:latin typeface="Source Sans Pro"/>
              <a:ea typeface="Source Sans Pro"/>
              <a:cs typeface="Source Sans Pro"/>
              <a:sym typeface="Source Sans Pro"/>
            </a:endParaRPr>
          </a:p>
          <a:p>
            <a:pPr indent="0" lvl="0" marL="101600" rtl="0" algn="l">
              <a:spcBef>
                <a:spcPts val="800"/>
              </a:spcBef>
              <a:spcAft>
                <a:spcPts val="0"/>
              </a:spcAft>
              <a:buNone/>
            </a:pPr>
            <a:r>
              <a:rPr b="1" lang="en" sz="950">
                <a:solidFill>
                  <a:srgbClr val="191919"/>
                </a:solidFill>
                <a:latin typeface="Source Sans Pro"/>
                <a:ea typeface="Source Sans Pro"/>
                <a:cs typeface="Source Sans Pro"/>
                <a:sym typeface="Source Sans Pro"/>
              </a:rPr>
              <a:t>July 6, 2020</a:t>
            </a:r>
            <a:r>
              <a:rPr lang="en" sz="950">
                <a:solidFill>
                  <a:srgbClr val="191919"/>
                </a:solidFill>
                <a:latin typeface="Source Sans Pro"/>
                <a:ea typeface="Source Sans Pro"/>
                <a:cs typeface="Source Sans Pro"/>
                <a:sym typeface="Source Sans Pro"/>
              </a:rPr>
              <a:t> - </a:t>
            </a:r>
            <a:r>
              <a:rPr lang="en" sz="1050">
                <a:solidFill>
                  <a:srgbClr val="191919"/>
                </a:solidFill>
                <a:latin typeface="Source Sans Pro"/>
                <a:ea typeface="Source Sans Pro"/>
                <a:cs typeface="Source Sans Pro"/>
                <a:sym typeface="Source Sans Pro"/>
              </a:rPr>
              <a:t>NYC begins Phase 3 of reopening, without indoor dining</a:t>
            </a:r>
            <a:endParaRPr sz="1050">
              <a:solidFill>
                <a:srgbClr val="191919"/>
              </a:solidFill>
              <a:latin typeface="Source Sans Pro"/>
              <a:ea typeface="Source Sans Pro"/>
              <a:cs typeface="Source Sans Pro"/>
              <a:sym typeface="Source Sans Pro"/>
            </a:endParaRPr>
          </a:p>
          <a:p>
            <a:pPr indent="0" lvl="0" marL="101600" rtl="0" algn="l">
              <a:spcBef>
                <a:spcPts val="800"/>
              </a:spcBef>
              <a:spcAft>
                <a:spcPts val="0"/>
              </a:spcAft>
              <a:buNone/>
            </a:pPr>
            <a:r>
              <a:rPr b="1" lang="en" sz="950">
                <a:solidFill>
                  <a:srgbClr val="191919"/>
                </a:solidFill>
                <a:latin typeface="Source Sans Pro"/>
                <a:ea typeface="Source Sans Pro"/>
                <a:cs typeface="Source Sans Pro"/>
                <a:sym typeface="Source Sans Pro"/>
              </a:rPr>
              <a:t>July 19, 2020 </a:t>
            </a:r>
            <a:r>
              <a:rPr lang="en" sz="950">
                <a:solidFill>
                  <a:srgbClr val="191919"/>
                </a:solidFill>
                <a:latin typeface="Source Sans Pro"/>
                <a:ea typeface="Source Sans Pro"/>
                <a:cs typeface="Source Sans Pro"/>
                <a:sym typeface="Source Sans Pro"/>
              </a:rPr>
              <a:t>- </a:t>
            </a:r>
            <a:r>
              <a:rPr lang="en" sz="1050">
                <a:solidFill>
                  <a:srgbClr val="191919"/>
                </a:solidFill>
                <a:latin typeface="Source Sans Pro"/>
                <a:ea typeface="Source Sans Pro"/>
                <a:cs typeface="Source Sans Pro"/>
                <a:sym typeface="Source Sans Pro"/>
              </a:rPr>
              <a:t>NYC begins Phase 4 reopening, excluding malls, museums and indoor dining/bars</a:t>
            </a:r>
            <a:endParaRPr sz="1050">
              <a:solidFill>
                <a:srgbClr val="191919"/>
              </a:solidFill>
              <a:latin typeface="Source Sans Pro"/>
              <a:ea typeface="Source Sans Pro"/>
              <a:cs typeface="Source Sans Pro"/>
              <a:sym typeface="Source Sans Pro"/>
            </a:endParaRPr>
          </a:p>
          <a:p>
            <a:pPr indent="0" lvl="0" marL="0" rtl="0" algn="l">
              <a:spcBef>
                <a:spcPts val="0"/>
              </a:spcBef>
              <a:spcAft>
                <a:spcPts val="1600"/>
              </a:spcAft>
              <a:buNone/>
            </a:pPr>
            <a:r>
              <a:t/>
            </a:r>
            <a:endParaRPr/>
          </a:p>
        </p:txBody>
      </p:sp>
      <p:sp>
        <p:nvSpPr>
          <p:cNvPr id="113" name="Google Shape;113;p17"/>
          <p:cNvSpPr txBox="1"/>
          <p:nvPr/>
        </p:nvSpPr>
        <p:spPr>
          <a:xfrm>
            <a:off x="88925" y="4315875"/>
            <a:ext cx="7236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51C75"/>
                </a:solidFill>
                <a:latin typeface="Roboto"/>
                <a:ea typeface="Roboto"/>
                <a:cs typeface="Roboto"/>
                <a:sym typeface="Roboto"/>
              </a:rPr>
              <a:t>Reference: </a:t>
            </a:r>
            <a:r>
              <a:rPr lang="en" sz="1100" u="sng">
                <a:solidFill>
                  <a:schemeClr val="hlink"/>
                </a:solidFill>
                <a:latin typeface="Roboto"/>
                <a:ea typeface="Roboto"/>
                <a:cs typeface="Roboto"/>
                <a:sym typeface="Roboto"/>
                <a:hlinkClick r:id="rId3"/>
              </a:rPr>
              <a:t>https://www.investopedia.com/historical-timeline-of-covid-19-in-new-york-city-5071986</a:t>
            </a:r>
            <a:endParaRPr sz="1100">
              <a:solidFill>
                <a:srgbClr val="351C75"/>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846275" y="833950"/>
            <a:ext cx="7419574" cy="3837449"/>
          </a:xfrm>
          <a:prstGeom prst="rect">
            <a:avLst/>
          </a:prstGeom>
          <a:noFill/>
          <a:ln>
            <a:noFill/>
          </a:ln>
        </p:spPr>
      </p:pic>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Overview</a:t>
            </a:r>
            <a:endParaRPr/>
          </a:p>
        </p:txBody>
      </p:sp>
      <p:grpSp>
        <p:nvGrpSpPr>
          <p:cNvPr id="120" name="Google Shape;120;p18"/>
          <p:cNvGrpSpPr/>
          <p:nvPr/>
        </p:nvGrpSpPr>
        <p:grpSpPr>
          <a:xfrm>
            <a:off x="2031075" y="1984050"/>
            <a:ext cx="874500" cy="733425"/>
            <a:chOff x="2031075" y="1984050"/>
            <a:chExt cx="874500" cy="733425"/>
          </a:xfrm>
        </p:grpSpPr>
        <p:cxnSp>
          <p:nvCxnSpPr>
            <p:cNvPr id="121" name="Google Shape;121;p18"/>
            <p:cNvCxnSpPr/>
            <p:nvPr/>
          </p:nvCxnSpPr>
          <p:spPr>
            <a:xfrm>
              <a:off x="2303750" y="2331975"/>
              <a:ext cx="178800" cy="385500"/>
            </a:xfrm>
            <a:prstGeom prst="straightConnector1">
              <a:avLst/>
            </a:prstGeom>
            <a:noFill/>
            <a:ln cap="flat" cmpd="sng" w="19050">
              <a:solidFill>
                <a:schemeClr val="dk2"/>
              </a:solidFill>
              <a:prstDash val="solid"/>
              <a:round/>
              <a:headEnd len="med" w="med" type="none"/>
              <a:tailEnd len="med" w="med" type="triangle"/>
            </a:ln>
          </p:spPr>
        </p:cxnSp>
        <p:sp>
          <p:nvSpPr>
            <p:cNvPr id="122" name="Google Shape;122;p18"/>
            <p:cNvSpPr txBox="1"/>
            <p:nvPr/>
          </p:nvSpPr>
          <p:spPr>
            <a:xfrm>
              <a:off x="2031075" y="1984050"/>
              <a:ext cx="874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Mar.20</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ppt_w</p:attrName>
                                        </p:attrNameLst>
                                      </p:cBhvr>
                                      <p:tavLst>
                                        <p:tav fmla="" tm="0">
                                          <p:val>
                                            <p:strVal val="0"/>
                                          </p:val>
                                        </p:tav>
                                        <p:tav fmla="" tm="100000">
                                          <p:val>
                                            <p:strVal val="#ppt_w"/>
                                          </p:val>
                                        </p:tav>
                                      </p:tavLst>
                                    </p:anim>
                                    <p:anim calcmode="lin" valueType="num">
                                      <p:cBhvr additive="base">
                                        <p:cTn dur="1000"/>
                                        <p:tgtEl>
                                          <p:spTgt spid="12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with </a:t>
            </a:r>
            <a:r>
              <a:rPr lang="en"/>
              <a:t>increasing</a:t>
            </a:r>
            <a:r>
              <a:rPr lang="en"/>
              <a:t> cases</a:t>
            </a:r>
            <a:endParaRPr/>
          </a:p>
        </p:txBody>
      </p:sp>
      <p:pic>
        <p:nvPicPr>
          <p:cNvPr id="128" name="Google Shape;128;p19"/>
          <p:cNvPicPr preferRelativeResize="0"/>
          <p:nvPr/>
        </p:nvPicPr>
        <p:blipFill>
          <a:blip r:embed="rId3">
            <a:alphaModFix/>
          </a:blip>
          <a:stretch>
            <a:fillRect/>
          </a:stretch>
        </p:blipFill>
        <p:spPr>
          <a:xfrm>
            <a:off x="934375" y="1017725"/>
            <a:ext cx="7275254" cy="3820975"/>
          </a:xfrm>
          <a:prstGeom prst="rect">
            <a:avLst/>
          </a:prstGeom>
          <a:noFill/>
          <a:ln>
            <a:noFill/>
          </a:ln>
        </p:spPr>
      </p:pic>
      <p:pic>
        <p:nvPicPr>
          <p:cNvPr id="129" name="Google Shape;129;p19"/>
          <p:cNvPicPr preferRelativeResize="0"/>
          <p:nvPr/>
        </p:nvPicPr>
        <p:blipFill>
          <a:blip r:embed="rId4">
            <a:alphaModFix/>
          </a:blip>
          <a:stretch>
            <a:fillRect/>
          </a:stretch>
        </p:blipFill>
        <p:spPr>
          <a:xfrm>
            <a:off x="3675550" y="1363425"/>
            <a:ext cx="5308600" cy="27445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ppt_w</p:attrName>
                                        </p:attrNameLst>
                                      </p:cBhvr>
                                      <p:tavLst>
                                        <p:tav fmla="" tm="0">
                                          <p:val>
                                            <p:strVal val="0"/>
                                          </p:val>
                                        </p:tav>
                                        <p:tav fmla="" tm="100000">
                                          <p:val>
                                            <p:strVal val="#ppt_w"/>
                                          </p:val>
                                        </p:tav>
                                      </p:tavLst>
                                    </p:anim>
                                    <p:anim calcmode="lin" valueType="num">
                                      <p:cBhvr additive="base">
                                        <p:cTn dur="1000"/>
                                        <p:tgtEl>
                                          <p:spTgt spid="12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369800"/>
            <a:ext cx="8520600" cy="607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Airport Traffic Analysis</a:t>
            </a:r>
            <a:endParaRPr/>
          </a:p>
        </p:txBody>
      </p:sp>
      <p:sp>
        <p:nvSpPr>
          <p:cNvPr id="135" name="Google Shape;135;p20"/>
          <p:cNvSpPr txBox="1"/>
          <p:nvPr>
            <p:ph idx="1" type="body"/>
          </p:nvPr>
        </p:nvSpPr>
        <p:spPr>
          <a:xfrm>
            <a:off x="311700" y="10155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Three major airports around NYC</a:t>
            </a:r>
            <a:endParaRPr/>
          </a:p>
          <a:p>
            <a:pPr indent="-317500" lvl="1" marL="914400" rtl="0" algn="l">
              <a:spcBef>
                <a:spcPts val="0"/>
              </a:spcBef>
              <a:spcAft>
                <a:spcPts val="0"/>
              </a:spcAft>
              <a:buClr>
                <a:srgbClr val="212121"/>
              </a:buClr>
              <a:buSzPts val="1400"/>
              <a:buChar char="○"/>
            </a:pPr>
            <a:r>
              <a:rPr lang="en">
                <a:solidFill>
                  <a:srgbClr val="212121"/>
                </a:solidFill>
                <a:highlight>
                  <a:srgbClr val="FFFFFF"/>
                </a:highlight>
              </a:rPr>
              <a:t>John F. Kennedy International</a:t>
            </a:r>
            <a:endParaRPr>
              <a:solidFill>
                <a:srgbClr val="212121"/>
              </a:solidFill>
              <a:highlight>
                <a:srgbClr val="FFFFFF"/>
              </a:highlight>
            </a:endParaRPr>
          </a:p>
          <a:p>
            <a:pPr indent="-317500" lvl="1" marL="914400" rtl="0" algn="l">
              <a:spcBef>
                <a:spcPts val="0"/>
              </a:spcBef>
              <a:spcAft>
                <a:spcPts val="0"/>
              </a:spcAft>
              <a:buClr>
                <a:srgbClr val="212121"/>
              </a:buClr>
              <a:buSzPts val="1400"/>
              <a:buChar char="○"/>
            </a:pPr>
            <a:r>
              <a:rPr lang="en">
                <a:solidFill>
                  <a:srgbClr val="212121"/>
                </a:solidFill>
                <a:highlight>
                  <a:srgbClr val="FFFFFF"/>
                </a:highlight>
              </a:rPr>
              <a:t>Newark Liberty International</a:t>
            </a:r>
            <a:endParaRPr>
              <a:solidFill>
                <a:srgbClr val="212121"/>
              </a:solidFill>
              <a:highlight>
                <a:srgbClr val="FFFFFF"/>
              </a:highlight>
            </a:endParaRPr>
          </a:p>
          <a:p>
            <a:pPr indent="-317500" lvl="1" marL="914400" rtl="0" algn="l">
              <a:spcBef>
                <a:spcPts val="0"/>
              </a:spcBef>
              <a:spcAft>
                <a:spcPts val="0"/>
              </a:spcAft>
              <a:buClr>
                <a:srgbClr val="212121"/>
              </a:buClr>
              <a:buSzPts val="1400"/>
              <a:buChar char="○"/>
            </a:pPr>
            <a:r>
              <a:rPr lang="en">
                <a:solidFill>
                  <a:srgbClr val="212121"/>
                </a:solidFill>
                <a:highlight>
                  <a:srgbClr val="FFFFFF"/>
                </a:highlight>
              </a:rPr>
              <a:t>LaGuardia</a:t>
            </a:r>
            <a:endParaRPr>
              <a:solidFill>
                <a:srgbClr val="212121"/>
              </a:solidFill>
              <a:highlight>
                <a:srgbClr val="FFFFFF"/>
              </a:highlight>
            </a:endParaRPr>
          </a:p>
          <a:p>
            <a:pPr indent="-342900" lvl="0" marL="457200" rtl="0" algn="l">
              <a:spcBef>
                <a:spcPts val="0"/>
              </a:spcBef>
              <a:spcAft>
                <a:spcPts val="0"/>
              </a:spcAft>
              <a:buClr>
                <a:srgbClr val="212121"/>
              </a:buClr>
              <a:buSzPts val="1800"/>
              <a:buChar char="●"/>
            </a:pPr>
            <a:r>
              <a:rPr lang="en">
                <a:solidFill>
                  <a:srgbClr val="212121"/>
                </a:solidFill>
                <a:highlight>
                  <a:srgbClr val="FFFFFF"/>
                </a:highlight>
              </a:rPr>
              <a:t>Weekday data says most!</a:t>
            </a:r>
            <a:endParaRPr>
              <a:solidFill>
                <a:srgbClr val="212121"/>
              </a:solidFill>
              <a:highlight>
                <a:srgbClr val="FFFFFF"/>
              </a:highlight>
            </a:endParaRPr>
          </a:p>
          <a:p>
            <a:pPr indent="-317500" lvl="1" marL="914400" rtl="0" algn="l">
              <a:spcBef>
                <a:spcPts val="0"/>
              </a:spcBef>
              <a:spcAft>
                <a:spcPts val="0"/>
              </a:spcAft>
              <a:buClr>
                <a:srgbClr val="212121"/>
              </a:buClr>
              <a:buSzPts val="1400"/>
              <a:buChar char="○"/>
            </a:pPr>
            <a:r>
              <a:rPr lang="en">
                <a:solidFill>
                  <a:srgbClr val="212121"/>
                </a:solidFill>
                <a:highlight>
                  <a:srgbClr val="FFFFFF"/>
                </a:highlight>
              </a:rPr>
              <a:t>Most personal flights during weekends</a:t>
            </a:r>
            <a:endParaRPr>
              <a:solidFill>
                <a:srgbClr val="212121"/>
              </a:solidFill>
              <a:highlight>
                <a:srgbClr val="FFFFFF"/>
              </a:highlight>
            </a:endParaRPr>
          </a:p>
          <a:p>
            <a:pPr indent="-317500" lvl="2" marL="1371600" rtl="0" algn="l">
              <a:spcBef>
                <a:spcPts val="0"/>
              </a:spcBef>
              <a:spcAft>
                <a:spcPts val="0"/>
              </a:spcAft>
              <a:buClr>
                <a:srgbClr val="212121"/>
              </a:buClr>
              <a:buSzPts val="1400"/>
              <a:buChar char="■"/>
            </a:pPr>
            <a:r>
              <a:rPr lang="en">
                <a:solidFill>
                  <a:srgbClr val="212121"/>
                </a:solidFill>
                <a:highlight>
                  <a:srgbClr val="FFFFFF"/>
                </a:highlight>
              </a:rPr>
              <a:t>No much impact</a:t>
            </a:r>
            <a:endParaRPr>
              <a:solidFill>
                <a:srgbClr val="212121"/>
              </a:solidFill>
              <a:highlight>
                <a:srgbClr val="FFFFFF"/>
              </a:highlight>
            </a:endParaRPr>
          </a:p>
          <a:p>
            <a:pPr indent="-317500" lvl="1" marL="914400" rtl="0" algn="l">
              <a:spcBef>
                <a:spcPts val="0"/>
              </a:spcBef>
              <a:spcAft>
                <a:spcPts val="0"/>
              </a:spcAft>
              <a:buClr>
                <a:srgbClr val="212121"/>
              </a:buClr>
              <a:buSzPts val="1400"/>
              <a:buChar char="○"/>
            </a:pPr>
            <a:r>
              <a:rPr lang="en">
                <a:solidFill>
                  <a:srgbClr val="212121"/>
                </a:solidFill>
                <a:highlight>
                  <a:srgbClr val="FFFFFF"/>
                </a:highlight>
              </a:rPr>
              <a:t>Business trips choose weekdays</a:t>
            </a:r>
            <a:endParaRPr>
              <a:solidFill>
                <a:srgbClr val="212121"/>
              </a:solidFill>
              <a:highlight>
                <a:srgbClr val="FFFFFF"/>
              </a:highlight>
            </a:endParaRPr>
          </a:p>
          <a:p>
            <a:pPr indent="-317500" lvl="2" marL="1371600" rtl="0" algn="l">
              <a:spcBef>
                <a:spcPts val="0"/>
              </a:spcBef>
              <a:spcAft>
                <a:spcPts val="0"/>
              </a:spcAft>
              <a:buClr>
                <a:srgbClr val="212121"/>
              </a:buClr>
              <a:buSzPts val="1400"/>
              <a:buChar char="■"/>
            </a:pPr>
            <a:r>
              <a:rPr lang="en">
                <a:solidFill>
                  <a:srgbClr val="212121"/>
                </a:solidFill>
                <a:highlight>
                  <a:srgbClr val="FFFFFF"/>
                </a:highlight>
              </a:rPr>
              <a:t>Very much impact due to WFH policy</a:t>
            </a:r>
            <a:endParaRPr>
              <a:solidFill>
                <a:srgbClr val="212121"/>
              </a:solidFill>
              <a:highlight>
                <a:srgbClr val="FFFFFF"/>
              </a:highlight>
            </a:endParaRPr>
          </a:p>
          <a:p>
            <a:pPr indent="-317500" lvl="2" marL="1371600" rtl="0" algn="l">
              <a:spcBef>
                <a:spcPts val="0"/>
              </a:spcBef>
              <a:spcAft>
                <a:spcPts val="0"/>
              </a:spcAft>
              <a:buClr>
                <a:srgbClr val="212121"/>
              </a:buClr>
              <a:buSzPts val="1400"/>
              <a:buChar char="■"/>
            </a:pPr>
            <a:r>
              <a:rPr lang="en">
                <a:solidFill>
                  <a:srgbClr val="212121"/>
                </a:solidFill>
                <a:highlight>
                  <a:srgbClr val="FFFFFF"/>
                </a:highlight>
              </a:rPr>
              <a:t>No more business trips!</a:t>
            </a:r>
            <a:endParaRPr>
              <a:solidFill>
                <a:srgbClr val="21212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500"/>
              </a:spcAft>
              <a:buNone/>
            </a:pPr>
            <a:r>
              <a:rPr lang="en"/>
              <a:t>John F. Kennedy International Airport</a:t>
            </a:r>
            <a:endParaRPr/>
          </a:p>
        </p:txBody>
      </p:sp>
      <p:pic>
        <p:nvPicPr>
          <p:cNvPr id="141" name="Google Shape;141;p21"/>
          <p:cNvPicPr preferRelativeResize="0"/>
          <p:nvPr/>
        </p:nvPicPr>
        <p:blipFill>
          <a:blip r:embed="rId3">
            <a:alphaModFix/>
          </a:blip>
          <a:stretch>
            <a:fillRect/>
          </a:stretch>
        </p:blipFill>
        <p:spPr>
          <a:xfrm>
            <a:off x="311700" y="1102154"/>
            <a:ext cx="5839026" cy="2939195"/>
          </a:xfrm>
          <a:prstGeom prst="rect">
            <a:avLst/>
          </a:prstGeom>
          <a:noFill/>
          <a:ln>
            <a:noFill/>
          </a:ln>
        </p:spPr>
      </p:pic>
      <p:sp>
        <p:nvSpPr>
          <p:cNvPr id="142" name="Google Shape;142;p21"/>
          <p:cNvSpPr txBox="1"/>
          <p:nvPr/>
        </p:nvSpPr>
        <p:spPr>
          <a:xfrm>
            <a:off x="6114750" y="1080675"/>
            <a:ext cx="2790600" cy="269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Quick drop to 40% service 1 month after the quarantine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Gradually Increase to around 55% and stays there afterwards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Newark Liberty International Airport</a:t>
            </a:r>
            <a:endParaRPr/>
          </a:p>
        </p:txBody>
      </p:sp>
      <p:pic>
        <p:nvPicPr>
          <p:cNvPr id="148" name="Google Shape;148;p22"/>
          <p:cNvPicPr preferRelativeResize="0"/>
          <p:nvPr/>
        </p:nvPicPr>
        <p:blipFill>
          <a:blip r:embed="rId3">
            <a:alphaModFix/>
          </a:blip>
          <a:stretch>
            <a:fillRect/>
          </a:stretch>
        </p:blipFill>
        <p:spPr>
          <a:xfrm>
            <a:off x="161225" y="963077"/>
            <a:ext cx="6685376" cy="3380224"/>
          </a:xfrm>
          <a:prstGeom prst="rect">
            <a:avLst/>
          </a:prstGeom>
          <a:noFill/>
          <a:ln>
            <a:noFill/>
          </a:ln>
        </p:spPr>
      </p:pic>
      <p:sp>
        <p:nvSpPr>
          <p:cNvPr id="149" name="Google Shape;149;p22"/>
          <p:cNvSpPr/>
          <p:nvPr/>
        </p:nvSpPr>
        <p:spPr>
          <a:xfrm>
            <a:off x="3741350" y="1669050"/>
            <a:ext cx="766200" cy="902700"/>
          </a:xfrm>
          <a:prstGeom prst="upArrowCallout">
            <a:avLst>
              <a:gd fmla="val 14304" name="adj1"/>
              <a:gd fmla="val 26791" name="adj2"/>
              <a:gd fmla="val 27672" name="adj3"/>
              <a:gd fmla="val 50842" name="adj4"/>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0000"/>
                </a:solidFill>
              </a:rPr>
              <a:t>100% Usage!!</a:t>
            </a:r>
            <a:endParaRPr sz="1300">
              <a:solidFill>
                <a:srgbClr val="FF0000"/>
              </a:solidFill>
            </a:endParaRPr>
          </a:p>
        </p:txBody>
      </p:sp>
      <p:sp>
        <p:nvSpPr>
          <p:cNvPr id="150" name="Google Shape;150;p22"/>
          <p:cNvSpPr txBox="1"/>
          <p:nvPr/>
        </p:nvSpPr>
        <p:spPr>
          <a:xfrm>
            <a:off x="6846600" y="684000"/>
            <a:ext cx="2147700" cy="1614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Not much decrease ever from the start</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Gradually grow back to normal usage in a month</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Reached </a:t>
            </a:r>
            <a:r>
              <a:rPr b="1" lang="en" sz="1300">
                <a:latin typeface="Roboto"/>
                <a:ea typeface="Roboto"/>
                <a:cs typeface="Roboto"/>
                <a:sym typeface="Roboto"/>
              </a:rPr>
              <a:t>100% usage after July</a:t>
            </a:r>
            <a:endParaRPr b="1" sz="13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