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sldIdLst>
    <p:sldId id="259" r:id="rId6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11"/>
    <a:srgbClr val="EA968B"/>
    <a:srgbClr val="001A71"/>
    <a:srgbClr val="41ABE0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 autoAdjust="0"/>
    <p:restoredTop sz="97030"/>
  </p:normalViewPr>
  <p:slideViewPr>
    <p:cSldViewPr snapToGrid="0" snapToObjects="1">
      <p:cViewPr varScale="1">
        <p:scale>
          <a:sx n="23" d="100"/>
          <a:sy n="23" d="100"/>
        </p:scale>
        <p:origin x="2664" y="32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559CC-A922-6740-919D-0D27BB010431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BF09-16B9-1947-AA3D-DE6BC1028F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8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BF09-16B9-1947-AA3D-DE6BC1028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5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2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1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B8A6-11D2-CE49-810A-027B758E16EE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6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2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3891200" cy="3482454"/>
          </a:xfrm>
          <a:prstGeom prst="rect">
            <a:avLst/>
          </a:prstGeom>
          <a:solidFill>
            <a:srgbClr val="FF46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1713"/>
            <a:ext cx="43891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Arial"/>
                <a:cs typeface="Arial"/>
              </a:rPr>
              <a:t>Assessing the Impact of Non-Pharmaceutical Interventions on Consumer Mobility Patterns and COVID-19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92006"/>
            <a:ext cx="43891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Zuccarelli (Draper Scholar)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Laura Seaman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Kevin Rader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Kosuke Imai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325594" y="30759595"/>
            <a:ext cx="438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Draper Research Symposium / April 12, 2023 /   </a:t>
            </a:r>
            <a:endParaRPr lang="en-US" sz="4800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3809992" y="7088675"/>
            <a:ext cx="35694916" cy="0"/>
          </a:xfrm>
          <a:prstGeom prst="line">
            <a:avLst/>
          </a:prstGeom>
          <a:ln w="57150" cmpd="sng">
            <a:solidFill>
              <a:srgbClr val="001A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 flipV="1">
            <a:off x="3809992" y="11565273"/>
            <a:ext cx="35694916" cy="78495"/>
          </a:xfrm>
          <a:prstGeom prst="line">
            <a:avLst/>
          </a:prstGeom>
          <a:ln w="57150" cmpd="sng">
            <a:solidFill>
              <a:srgbClr val="001A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0" y="29678888"/>
            <a:ext cx="43891200" cy="0"/>
          </a:xfrm>
          <a:prstGeom prst="line">
            <a:avLst/>
          </a:prstGeom>
          <a:ln w="57150" cmpd="sng">
            <a:solidFill>
              <a:srgbClr val="41AB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5742953"/>
            <a:ext cx="438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Charles Stark Draper Laboratory, </a:t>
            </a:r>
            <a:r>
              <a:rPr lang="en-US" sz="54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Harvard University</a:t>
            </a:r>
            <a:endParaRPr lang="en-US" sz="5400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9992" y="7058714"/>
            <a:ext cx="35889068" cy="45550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46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ABSTRACT: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The COVID-19 pandemic markedly changed consumer mobility patterns. In this project, we investigate these changes as they relate to the initial spread of the disease at the county-level within two states—MA and MI. Specifically, we use mixed effects models to quantify (1) the relationship between government non-pharmaceutical interventions (NPIs) on point-of-sale (POS) transactions, and (2) the relationship between subsequent changes in POS transactions and COVID-19 cases. Our analysis reveals a significant negative association between NPI stringency and POS transaction rates, and a significant positive association between changes in POS transaction rates and COVID-19 case growth rates.</a:t>
            </a:r>
            <a:endParaRPr lang="en-US" sz="4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7D5ACB-7B5F-1C4E-93C2-B5FC5E016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7798" y="30833064"/>
            <a:ext cx="5700668" cy="7424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4B5BA9-9B8F-9E58-EA8C-CB03AC07634A}"/>
              </a:ext>
            </a:extLst>
          </p:cNvPr>
          <p:cNvSpPr/>
          <p:nvPr/>
        </p:nvSpPr>
        <p:spPr>
          <a:xfrm>
            <a:off x="846179" y="12299510"/>
            <a:ext cx="11982798" cy="62015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rgbClr val="FF46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  <a:p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How did early NPIs affect consumer mobility patterns?</a:t>
            </a:r>
          </a:p>
          <a:p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How did changes in consumer mobility patterns affect the </a:t>
            </a:r>
          </a:p>
          <a:p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initial spread of COVID-19?</a:t>
            </a: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Methods: Event Study, Interrupted Time Series</a:t>
            </a:r>
          </a:p>
          <a:p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Data: NPIs, Mobility Measures (Google &amp; SafeGraph), </a:t>
            </a:r>
          </a:p>
          <a:p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COVID-19 Cases &amp; Deaths (State &amp; County-Level)</a:t>
            </a:r>
          </a:p>
          <a:p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Results: Early NPIs were effective against COVID-19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BEBEBE9-DCC9-9C7D-3F9E-BD81555C7D34}"/>
                  </a:ext>
                </a:extLst>
              </p:cNvPr>
              <p:cNvSpPr/>
              <p:nvPr/>
            </p:nvSpPr>
            <p:spPr>
              <a:xfrm>
                <a:off x="13561368" y="12318725"/>
                <a:ext cx="14429349" cy="1702350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strike="noStrike" kern="1200" cap="none" spc="0" normalizeH="0" baseline="0" noProof="0" dirty="0">
                    <a:ln>
                      <a:noFill/>
                    </a:ln>
                    <a:solidFill>
                      <a:srgbClr val="FF461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MOBILITY MODELING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36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Results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3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 </a:t>
                </a: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n-US" sz="3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ach NPI </a:t>
                </a: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kumimoji="0" lang="en-US" sz="3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associated with a significant decrease in</a:t>
                </a:r>
                <a:r>
                  <a:rPr kumimoji="0" lang="en-US" sz="36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3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POS  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kumimoji="0" lang="en-US" sz="3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transactions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kumimoji="0" lang="en-US" sz="3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NPI fixed effect </a:t>
                </a:r>
                <a:r>
                  <a:rPr kumimoji="0" lang="en-US" sz="3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461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coefficients &lt; 1</a:t>
                </a:r>
                <a:r>
                  <a:rPr kumimoji="0" lang="en-US" sz="3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As the stringency of NPIs increases, POS transactions decrease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Results confirm previous findings that early NPIs reduced human  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mobility (Mendez-Brito </a:t>
                </a:r>
                <a:r>
                  <a:rPr lang="en-US" sz="360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 al</a:t>
                </a: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., 2021) 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Limitations: Generalizability, confounding, spillover effects</a:t>
                </a:r>
                <a:endParaRPr kumimoji="0" lang="en-US" sz="36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BEBEBE9-DCC9-9C7D-3F9E-BD81555C7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368" y="12318725"/>
                <a:ext cx="14429349" cy="17023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32D072-0288-AC88-F451-E4E0EE1D533A}"/>
                  </a:ext>
                </a:extLst>
              </p:cNvPr>
              <p:cNvSpPr/>
              <p:nvPr/>
            </p:nvSpPr>
            <p:spPr>
              <a:xfrm>
                <a:off x="846178" y="19235331"/>
                <a:ext cx="11982799" cy="1007750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800" b="1" dirty="0">
                    <a:solidFill>
                      <a:srgbClr val="FF461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METHODS</a:t>
                </a:r>
              </a:p>
              <a:p>
                <a:r>
                  <a:rPr lang="en-US" sz="3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(MA &amp; MI Daily County-Level Observations)</a:t>
                </a:r>
              </a:p>
              <a:p>
                <a:r>
                  <a:rPr lang="en-US" sz="3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NPI Stringency Levels</a:t>
                </a:r>
                <a:r>
                  <a:rPr lang="en-US" sz="3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3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 Transaction Counts, COVID-19  </a:t>
                </a:r>
              </a:p>
              <a:p>
                <a:r>
                  <a:rPr lang="en-US" sz="3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Case &amp; Testing Counts  (01JAN2020 -  30MAY2020)</a:t>
                </a:r>
              </a:p>
              <a:p>
                <a:pPr marL="457200" indent="-457200">
                  <a:buFontTx/>
                  <a:buChar char="-"/>
                </a:pPr>
                <a:endParaRPr lang="en-US" sz="3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Mobility Modeling</a:t>
                </a:r>
              </a:p>
              <a:p>
                <a:r>
                  <a:rPr lang="en-US" sz="3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Negative Binomial Mixed Models (Autoregressive  </a:t>
                </a:r>
              </a:p>
              <a:p>
                <a:r>
                  <a:rPr lang="en-US" sz="3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Covariance Structure)</a:t>
                </a:r>
              </a:p>
              <a:p>
                <a:r>
                  <a:rPr lang="en-US" sz="3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3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3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1000 </m:t>
                                </m:r>
                                <m:r>
                                  <a:rPr lang="en-US" sz="3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𝑡𝑟𝑎𝑛𝑠𝑎𝑐𝑡𝑖𝑜𝑛𝑠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𝑝𝑜𝑝𝑢𝑙𝑎𝑡𝑖𝑜𝑛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3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𝑁𝑃𝐼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𝑤𝑒𝑒𝑘𝑒𝑛𝑑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≡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𝑑𝑎𝑡𝑒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; 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≡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𝑐𝑜𝑢𝑛𝑡𝑦</m:t>
                      </m:r>
                    </m:oMath>
                  </m:oMathPara>
                </a14:m>
                <a:endParaRPr lang="en-US" sz="3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COVID-19 Modeling</a:t>
                </a:r>
              </a:p>
              <a:p>
                <a:r>
                  <a:rPr lang="en-US" sz="3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Linear Mixed Models (Autoregressive Covariance Structure) </a:t>
                </a:r>
              </a:p>
              <a:p>
                <a:r>
                  <a:rPr lang="en-US" sz="34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𝑐𝑎𝑠𝑒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𝑔𝑟𝑜𝑤𝑡h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𝑟𝑎𝑡𝑒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𝑡𝑟𝑎𝑛𝑠𝑎𝑐𝑡𝑖𝑜𝑛𝑠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3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3400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   </m:t>
                    </m:r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𝑡𝑒𝑠𝑡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𝑟𝑎𝑡𝑒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sz="3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𝑤𝑒𝑒𝑘𝑒𝑛𝑑</m:t>
                        </m:r>
                      </m:e>
                      <m:sub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≡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𝑑𝑎𝑡𝑒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; 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≡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𝑐𝑜𝑢𝑛𝑡𝑦</m:t>
                      </m:r>
                    </m:oMath>
                  </m:oMathPara>
                </a14:m>
                <a:endParaRPr lang="en-US" sz="3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𝑡𝑟𝑎𝑛𝑠𝑎𝑐𝑡𝑖𝑜𝑛𝑠</m:t>
                    </m:r>
                  </m:oMath>
                </a14:m>
                <a:r>
                  <a:rPr lang="en-US" sz="3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Lagged % change vs. pre-pandemic baseline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32D072-0288-AC88-F451-E4E0EE1D5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78" y="19235331"/>
                <a:ext cx="11982799" cy="10077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0BF92168-ADAC-4231-2F5F-F0B024BF4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3519" y="30482391"/>
            <a:ext cx="1609589" cy="1361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16">
                <a:extLst>
                  <a:ext uri="{FF2B5EF4-FFF2-40B4-BE49-F238E27FC236}">
                    <a16:creationId xmlns:a16="http://schemas.microsoft.com/office/drawing/2014/main" id="{A1300BFC-8F0E-9C93-1550-6C572CCC5E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620034"/>
                  </p:ext>
                </p:extLst>
              </p:nvPr>
            </p:nvGraphicFramePr>
            <p:xfrm>
              <a:off x="13957577" y="18482041"/>
              <a:ext cx="6140935" cy="6311692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204451">
                      <a:extLst>
                        <a:ext uri="{9D8B030D-6E8A-4147-A177-3AD203B41FA5}">
                          <a16:colId xmlns:a16="http://schemas.microsoft.com/office/drawing/2014/main" val="2039035563"/>
                        </a:ext>
                      </a:extLst>
                    </a:gridCol>
                    <a:gridCol w="1681220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819607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583462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852195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321885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Mobility Modeling Results (MA)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800" dirty="0">
                              <a:solidFill>
                                <a:schemeClr val="bg1"/>
                              </a:solidFill>
                            </a:rPr>
                            <a:t>Mobility Modeling Results (MA)</a:t>
                          </a:r>
                        </a:p>
                      </a:txBody>
                      <a:tcPr anchor="ctr"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5335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NPI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500" b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5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484147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National Emergency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353.28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(279.49,446.56)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(0.80,0.93)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(0.86,0.88)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484147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Workplace Closing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345.31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(273.19,436.47)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39283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(all)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0.89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(0.82,0.96)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(0.85,0.88)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484147"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Gathering Restrictions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371.96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(294.58,469.66)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551802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101-1,000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0.92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(0.86,0.99)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11-100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0.80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(0.74,0.86)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&lt; 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(0.71,0.84)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6084509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(0.85,0.88)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484147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Stay-at-Home Reqs.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347.44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(274.89,439.13)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Recommended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0.88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(0.81,0.95)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(0.85,0.88)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16">
                <a:extLst>
                  <a:ext uri="{FF2B5EF4-FFF2-40B4-BE49-F238E27FC236}">
                    <a16:creationId xmlns:a16="http://schemas.microsoft.com/office/drawing/2014/main" id="{A1300BFC-8F0E-9C93-1550-6C572CCC5E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620034"/>
                  </p:ext>
                </p:extLst>
              </p:nvPr>
            </p:nvGraphicFramePr>
            <p:xfrm>
              <a:off x="13957577" y="18482041"/>
              <a:ext cx="6140935" cy="6311692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204451">
                      <a:extLst>
                        <a:ext uri="{9D8B030D-6E8A-4147-A177-3AD203B41FA5}">
                          <a16:colId xmlns:a16="http://schemas.microsoft.com/office/drawing/2014/main" val="2039035563"/>
                        </a:ext>
                      </a:extLst>
                    </a:gridCol>
                    <a:gridCol w="1681220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819607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583462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852195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321885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Mobility Modeling Results (MA)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800" dirty="0">
                              <a:solidFill>
                                <a:schemeClr val="bg1"/>
                              </a:solidFill>
                            </a:rPr>
                            <a:t>Mobility Modeling Results (MA)</a:t>
                          </a:r>
                        </a:p>
                      </a:txBody>
                      <a:tcPr anchor="ctr"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5335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NPI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50769" t="-61905" r="-296923" b="-10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484147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National Emergency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353.28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(279.49,446.56)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(0.80,0.93)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(0.86,0.88)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484147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Workplace Closing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345.31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(273.19,436.47)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39283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(all)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0.89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(0.82,0.96)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(0.85,0.88)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484147"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Gathering Restrictions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371.96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(294.58,469.66)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551802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101-1,000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0.92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(0.86,0.99)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11-100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0.80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(0.74,0.86)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&lt; 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(0.71,0.84)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6084509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(0.85,0.88)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484147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Stay-at-Home Reqs.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347.44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(274.89,439.13)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Recommended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0.88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(0.81,0.95)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32188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(0.85,0.88)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16">
                <a:extLst>
                  <a:ext uri="{FF2B5EF4-FFF2-40B4-BE49-F238E27FC236}">
                    <a16:creationId xmlns:a16="http://schemas.microsoft.com/office/drawing/2014/main" id="{32036BCC-D768-193D-DEEA-9114B5B11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5953295"/>
                  </p:ext>
                </p:extLst>
              </p:nvPr>
            </p:nvGraphicFramePr>
            <p:xfrm>
              <a:off x="20933856" y="18501094"/>
              <a:ext cx="6714200" cy="6306813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192505">
                      <a:extLst>
                        <a:ext uri="{9D8B030D-6E8A-4147-A177-3AD203B41FA5}">
                          <a16:colId xmlns:a16="http://schemas.microsoft.com/office/drawing/2014/main" val="2890948665"/>
                        </a:ext>
                      </a:extLst>
                    </a:gridCol>
                    <a:gridCol w="1901952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948923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695955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974865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317195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solidFill>
                                <a:schemeClr val="bg1"/>
                              </a:solidFill>
                            </a:rPr>
                            <a:t>Mobility Modeling Results (MI)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>
                              <a:solidFill>
                                <a:schemeClr val="bg1"/>
                              </a:solidFill>
                            </a:rPr>
                            <a:t>Mobility Modeling Results (MI)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543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NPI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500" b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5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365507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National Emergency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237.06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(205.53,273.43)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0.89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(0.83,0.96)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(0.81,0.83)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365507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Workplace Closing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254.76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(221.02,293.65)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3549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(some)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0.84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(0.79,0.90)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2784016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(all)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0.68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(0.64,0.73)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0.81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365507"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Gathering Restrictions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284.98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(242.80,334.49)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425642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101-1,000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0.94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(0.88,1.01)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</a:t>
                          </a:r>
                          <a:r>
                            <a:rPr lang="en-US" sz="1500" b="1" baseline="30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en-US" sz="15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11-100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0.79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(0.72,0.86)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&lt; 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0.64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(0.57,0.71)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6084509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365507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Stay-at-Home Reqs.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239.41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(207.41,276.36)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Recommended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0.97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(0.90,1.03)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(0.76,0.89)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4823884"/>
                      </a:ext>
                    </a:extLst>
                  </a:tr>
                  <a:tr h="3171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16">
                <a:extLst>
                  <a:ext uri="{FF2B5EF4-FFF2-40B4-BE49-F238E27FC236}">
                    <a16:creationId xmlns:a16="http://schemas.microsoft.com/office/drawing/2014/main" id="{32036BCC-D768-193D-DEEA-9114B5B11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5953295"/>
                  </p:ext>
                </p:extLst>
              </p:nvPr>
            </p:nvGraphicFramePr>
            <p:xfrm>
              <a:off x="20933856" y="18501094"/>
              <a:ext cx="6714200" cy="6306813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192505">
                      <a:extLst>
                        <a:ext uri="{9D8B030D-6E8A-4147-A177-3AD203B41FA5}">
                          <a16:colId xmlns:a16="http://schemas.microsoft.com/office/drawing/2014/main" val="2890948665"/>
                        </a:ext>
                      </a:extLst>
                    </a:gridCol>
                    <a:gridCol w="1901952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948923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695955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974865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320040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solidFill>
                                <a:schemeClr val="bg1"/>
                              </a:solidFill>
                            </a:rPr>
                            <a:t>Mobility Modeling Results (MI)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>
                              <a:solidFill>
                                <a:schemeClr val="bg1"/>
                              </a:solidFill>
                            </a:rPr>
                            <a:t>Mobility Modeling Results (MI)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543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NPI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26667" t="-60465" r="-282667" b="-10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365507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National Emergency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237.06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(205.53,273.43)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0.89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(0.83,0.96)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(0.81,0.83)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365507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Workplace Closing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254.76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(221.02,293.65)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3549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(some)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0.84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(0.79,0.90)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2784016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(all)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0.68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(0.64,0.73)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0.81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365507"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Gathering Restrictions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284.98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(242.80,334.49)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425642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101-1,000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0.94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(0.88,1.01)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</a:t>
                          </a:r>
                          <a:r>
                            <a:rPr lang="en-US" sz="1500" b="1" baseline="30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en-US" sz="15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11-100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0.79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(0.72,0.86)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&lt; 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0.64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(0.57,0.71)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6084509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365507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Stay-at-Home Reqs.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239.41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(207.41,276.36)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Recommended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0.97</a:t>
                          </a:r>
                          <a:endParaRPr lang="en-US" sz="3200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(0.90,1.03)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(0.76,0.89)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4823884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sz="3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56D4324-B934-D269-8959-737C2D26BA88}"/>
                  </a:ext>
                </a:extLst>
              </p:cNvPr>
              <p:cNvSpPr/>
              <p:nvPr/>
            </p:nvSpPr>
            <p:spPr>
              <a:xfrm>
                <a:off x="28723108" y="12299510"/>
                <a:ext cx="14429350" cy="1699276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800" b="1" dirty="0">
                    <a:solidFill>
                      <a:srgbClr val="FF461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COVID-19 MODELING</a:t>
                </a:r>
                <a:endParaRPr kumimoji="0" lang="en-US" sz="4800" b="1" i="0" strike="noStrike" kern="1200" cap="none" spc="0" normalizeH="0" baseline="0" noProof="0" dirty="0">
                  <a:ln>
                    <a:noFill/>
                  </a:ln>
                  <a:solidFill>
                    <a:srgbClr val="FF461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36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Results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3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36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Discussion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Significant positive association between lagged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POS </a:t>
                </a:r>
                <a:r>
                  <a:rPr kumimoji="0" lang="en-US" sz="36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transactions  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kumimoji="0" lang="en-US" sz="36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and </a:t>
                </a: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case growth rates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transactions fixed effect </a:t>
                </a:r>
                <a:r>
                  <a:rPr kumimoji="0" lang="en-US" sz="3600" b="1" u="none" strike="noStrike" kern="1200" cap="none" spc="0" normalizeH="0" noProof="0" dirty="0">
                    <a:ln>
                      <a:noFill/>
                    </a:ln>
                    <a:solidFill>
                      <a:srgbClr val="FF461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coefficients &gt; 0</a:t>
                </a: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Optimal lag period undefined (MA ~ 12-14 days, MI ~ 8-10 days)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 Previous studies found stronger associations between human  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mobility and </a:t>
                </a: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</a:t>
                </a: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growth rates (Badr </a:t>
                </a:r>
                <a:r>
                  <a:rPr kumimoji="0" lang="en-US" sz="360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et al</a:t>
                </a: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., 2020; Gatalo </a:t>
                </a:r>
                <a:r>
                  <a:rPr kumimoji="0" lang="en-US" sz="360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et al</a:t>
                </a: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., 2021) 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Limitations: </a:t>
                </a: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eneralizability, confounding, </a:t>
                </a: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kumimoji="0" lang="en-US" sz="36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imited mobility measure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56D4324-B934-D269-8959-737C2D26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108" y="12299510"/>
                <a:ext cx="14429350" cy="169927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16">
                <a:extLst>
                  <a:ext uri="{FF2B5EF4-FFF2-40B4-BE49-F238E27FC236}">
                    <a16:creationId xmlns:a16="http://schemas.microsoft.com/office/drawing/2014/main" id="{CD3D9878-6DFA-8C8F-2FEE-77D01A504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695365"/>
                  </p:ext>
                </p:extLst>
              </p:nvPr>
            </p:nvGraphicFramePr>
            <p:xfrm>
              <a:off x="29280443" y="18479238"/>
              <a:ext cx="6263125" cy="6207436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851078">
                      <a:extLst>
                        <a:ext uri="{9D8B030D-6E8A-4147-A177-3AD203B41FA5}">
                          <a16:colId xmlns:a16="http://schemas.microsoft.com/office/drawing/2014/main" val="2039035563"/>
                        </a:ext>
                      </a:extLst>
                    </a:gridCol>
                    <a:gridCol w="1888697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854539">
                      <a:extLst>
                        <a:ext uri="{9D8B030D-6E8A-4147-A177-3AD203B41FA5}">
                          <a16:colId xmlns:a16="http://schemas.microsoft.com/office/drawing/2014/main" val="5361827"/>
                        </a:ext>
                      </a:extLst>
                    </a:gridCol>
                    <a:gridCol w="1794013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874798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331695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COVID-19 Modeling Results (MA)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800" dirty="0">
                              <a:solidFill>
                                <a:schemeClr val="bg1"/>
                              </a:solidFill>
                            </a:rPr>
                            <a:t>Mobility Modeling Results (MA)</a:t>
                          </a:r>
                        </a:p>
                      </a:txBody>
                      <a:tcPr anchor="ctr"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56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Lag Period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331695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08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31.83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(22.87,40.79)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(-0.06,0.40)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-10.57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(-15.67,-5.48)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-33.10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(-42.35,-23.85)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2441066"/>
                      </a:ext>
                    </a:extLst>
                  </a:tr>
                  <a:tr h="331695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31.39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(22.61,40.17)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(-0.01,0.47)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0.06</a:t>
                          </a:r>
                          <a:r>
                            <a:rPr lang="en-US" sz="1500" b="1" baseline="30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en-US" sz="15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-9.57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(-14.89,-4.26)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-32.61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(-41.86,-23.36)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7818177"/>
                      </a:ext>
                    </a:extLst>
                  </a:tr>
                  <a:tr h="331695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30.46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(21.77,39.15)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(0.06,0.54)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-8.25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(-13.81,-2.68)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-31.42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(-40.76,-22.07)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331695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28.47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(19.70,37.24)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(0.13,0.65)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-6.08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(-12.17,0.01)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0.05*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-29.49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(-39.06,-19.93)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551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16">
                <a:extLst>
                  <a:ext uri="{FF2B5EF4-FFF2-40B4-BE49-F238E27FC236}">
                    <a16:creationId xmlns:a16="http://schemas.microsoft.com/office/drawing/2014/main" id="{CD3D9878-6DFA-8C8F-2FEE-77D01A504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695365"/>
                  </p:ext>
                </p:extLst>
              </p:nvPr>
            </p:nvGraphicFramePr>
            <p:xfrm>
              <a:off x="29280443" y="18479238"/>
              <a:ext cx="6263125" cy="6207436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851078">
                      <a:extLst>
                        <a:ext uri="{9D8B030D-6E8A-4147-A177-3AD203B41FA5}">
                          <a16:colId xmlns:a16="http://schemas.microsoft.com/office/drawing/2014/main" val="2039035563"/>
                        </a:ext>
                      </a:extLst>
                    </a:gridCol>
                    <a:gridCol w="1888697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854539">
                      <a:extLst>
                        <a:ext uri="{9D8B030D-6E8A-4147-A177-3AD203B41FA5}">
                          <a16:colId xmlns:a16="http://schemas.microsoft.com/office/drawing/2014/main" val="5361827"/>
                        </a:ext>
                      </a:extLst>
                    </a:gridCol>
                    <a:gridCol w="1794013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874798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331695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COVID-19 Modeling Results (MA)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800" dirty="0">
                              <a:solidFill>
                                <a:schemeClr val="bg1"/>
                              </a:solidFill>
                            </a:rPr>
                            <a:t>Mobility Modeling Results (MA)</a:t>
                          </a:r>
                        </a:p>
                      </a:txBody>
                      <a:tcPr anchor="ctr"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56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Lag Period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23881" t="-60000" r="-316418" b="-9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331695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08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31.83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(22.87,40.79)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5638" t="-376923" r="-187248" b="-14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(-0.06,0.40)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-10.57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(-15.67,-5.48)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-33.10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(-42.35,-23.85)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2441066"/>
                      </a:ext>
                    </a:extLst>
                  </a:tr>
                  <a:tr h="331695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31.39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(22.61,40.17)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5638" t="-780769" r="-187248" b="-10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(-0.01,0.47)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0.06</a:t>
                          </a:r>
                          <a:r>
                            <a:rPr lang="en-US" sz="1500" b="1" baseline="30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en-US" sz="15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-9.57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(-14.89,-4.26)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-32.61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(-41.86,-23.36)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7818177"/>
                      </a:ext>
                    </a:extLst>
                  </a:tr>
                  <a:tr h="331695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30.46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(21.77,39.15)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5638" t="-1180769" r="-187248" b="-6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(0.06,0.54)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-8.25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(-13.81,-2.68)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-31.42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(-40.76,-22.07)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331695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28.47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(19.70,37.24)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5638" t="-1584615" r="-187248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(0.13,0.65)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-6.08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(-12.17,0.01)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0.05*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  <a:tr h="331695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-29.49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(-39.06,-19.93)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5512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16">
                <a:extLst>
                  <a:ext uri="{FF2B5EF4-FFF2-40B4-BE49-F238E27FC236}">
                    <a16:creationId xmlns:a16="http://schemas.microsoft.com/office/drawing/2014/main" id="{46E56FD7-820D-066E-29AB-081E63AE0D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68425"/>
                  </p:ext>
                </p:extLst>
              </p:nvPr>
            </p:nvGraphicFramePr>
            <p:xfrm>
              <a:off x="36312913" y="18500910"/>
              <a:ext cx="6383990" cy="62074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872785">
                      <a:extLst>
                        <a:ext uri="{9D8B030D-6E8A-4147-A177-3AD203B41FA5}">
                          <a16:colId xmlns:a16="http://schemas.microsoft.com/office/drawing/2014/main" val="2039035563"/>
                        </a:ext>
                      </a:extLst>
                    </a:gridCol>
                    <a:gridCol w="1618569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156116">
                      <a:extLst>
                        <a:ext uri="{9D8B030D-6E8A-4147-A177-3AD203B41FA5}">
                          <a16:colId xmlns:a16="http://schemas.microsoft.com/office/drawing/2014/main" val="2257104469"/>
                        </a:ext>
                      </a:extLst>
                    </a:gridCol>
                    <a:gridCol w="1177561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663148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895811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331507">
                    <a:tc gridSpan="6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COVID-19 Modeling Results (MI)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800" dirty="0">
                              <a:solidFill>
                                <a:schemeClr val="bg1"/>
                              </a:solidFill>
                            </a:rPr>
                            <a:t>Mobility Modeling Results (MA)</a:t>
                          </a:r>
                        </a:p>
                      </a:txBody>
                      <a:tcPr anchor="ctr"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568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Lag Period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5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5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332388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08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18.22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(10.36,26.08)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0.19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(0.01,0.37)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-10.30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(-16.12,-4.47)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-23.02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(-31.83,-14.21)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2441066"/>
                      </a:ext>
                    </a:extLst>
                  </a:tr>
                  <a:tr h="332388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16.54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(8.98,24.10)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0.14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(-0.04,0.32)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-9.50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(-15.26,-3.75)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-22.43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(-31.22,-13.64)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7818177"/>
                      </a:ext>
                    </a:extLst>
                  </a:tr>
                  <a:tr h="332388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15.94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(8.61,23.26)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0.13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(-0.05,0.31)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-9.27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(-15.02,--3.52)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-21.62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(-30.44,-12.80)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332388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15.32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(7.98,22.65)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(-0.08,0.27)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-9.03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(-14.79,-3.27)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-22.46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(-31.29,--13.64)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551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16">
                <a:extLst>
                  <a:ext uri="{FF2B5EF4-FFF2-40B4-BE49-F238E27FC236}">
                    <a16:creationId xmlns:a16="http://schemas.microsoft.com/office/drawing/2014/main" id="{46E56FD7-820D-066E-29AB-081E63AE0D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68425"/>
                  </p:ext>
                </p:extLst>
              </p:nvPr>
            </p:nvGraphicFramePr>
            <p:xfrm>
              <a:off x="36312913" y="18500910"/>
              <a:ext cx="6383990" cy="62074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872785">
                      <a:extLst>
                        <a:ext uri="{9D8B030D-6E8A-4147-A177-3AD203B41FA5}">
                          <a16:colId xmlns:a16="http://schemas.microsoft.com/office/drawing/2014/main" val="2039035563"/>
                        </a:ext>
                      </a:extLst>
                    </a:gridCol>
                    <a:gridCol w="1618569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156116">
                      <a:extLst>
                        <a:ext uri="{9D8B030D-6E8A-4147-A177-3AD203B41FA5}">
                          <a16:colId xmlns:a16="http://schemas.microsoft.com/office/drawing/2014/main" val="2257104469"/>
                        </a:ext>
                      </a:extLst>
                    </a:gridCol>
                    <a:gridCol w="1177561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663148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895811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331507">
                    <a:tc gridSpan="6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COVID-19 Modeling Results (MI)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800" dirty="0">
                              <a:solidFill>
                                <a:schemeClr val="bg1"/>
                              </a:solidFill>
                            </a:rPr>
                            <a:t>Mobility Modeling Results (MA)</a:t>
                          </a:r>
                        </a:p>
                      </a:txBody>
                      <a:tcPr anchor="ctr"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568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Lag Period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5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28261" t="-60000" r="-221739" b="-94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332388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08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18.22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(10.36,26.08)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5118" t="-376923" r="-243307" b="-14307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0.19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(0.01,0.37)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-10.30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(-16.12,-4.47)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-23.02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(-31.83,-14.21)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2441066"/>
                      </a:ext>
                    </a:extLst>
                  </a:tr>
                  <a:tr h="332388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16.54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(8.98,24.10)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5118" t="-780769" r="-243307" b="-102692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0.14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(-0.04,0.32)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-9.50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(-15.26,-3.75)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-22.43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(-31.22,-13.64)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7818177"/>
                      </a:ext>
                    </a:extLst>
                  </a:tr>
                  <a:tr h="332388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15.94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(8.61,23.26)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5118" t="-1184615" r="-243307" b="-62307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0.13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(-0.05,0.31)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0.15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-9.27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(-15.02,--3.52)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-21.62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(-30.44,-12.80)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332388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Days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15.32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(7.98,22.65)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5118" t="-1525926" r="-243307" b="-2111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</a:t>
                          </a:r>
                          <a:endParaRPr lang="en-US" b="1" dirty="0">
                            <a:solidFill>
                              <a:srgbClr val="FF461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(-0.08,0.27)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-9.03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(-14.79,-3.27)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  <a:tr h="33150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-22.46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(-31.29,--13.64)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55123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7E66EA6-FA1E-A172-9D2F-BC0C8B6432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65608" y="13840163"/>
            <a:ext cx="6854398" cy="4334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DDE9C4-D6D4-844A-571C-CB4E7CD5CA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93658" y="13837029"/>
            <a:ext cx="6854398" cy="43349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BCC254-5219-87B9-B85E-05EBB13785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98093" y="13834227"/>
            <a:ext cx="6627823" cy="4332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6FBBFCB-3949-30BE-731A-3765759230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114220" y="13839645"/>
            <a:ext cx="6627823" cy="43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5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6424440-69aa-4682-b769-c2511fcb5529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140E86FD5AD749B4B5052CE0217450" ma:contentTypeVersion="30" ma:contentTypeDescription="Create a new document." ma:contentTypeScope="" ma:versionID="b38addcefdf378a6ee8559e3823d385d">
  <xsd:schema xmlns:xsd="http://www.w3.org/2001/XMLSchema" xmlns:xs="http://www.w3.org/2001/XMLSchema" xmlns:p="http://schemas.microsoft.com/office/2006/metadata/properties" xmlns:ns2="72f011b2-ec68-47b6-8298-2033cce0183d" xmlns:ns3="2f5696ec-255d-40a1-88e6-65007a4aaf08" targetNamespace="http://schemas.microsoft.com/office/2006/metadata/properties" ma:root="true" ma:fieldsID="0e1fb8c5fe09d41542463343aea433ca" ns2:_="" ns3:_="">
    <xsd:import namespace="72f011b2-ec68-47b6-8298-2033cce0183d"/>
    <xsd:import namespace="2f5696ec-255d-40a1-88e6-65007a4aaf08"/>
    <xsd:element name="properties">
      <xsd:complexType>
        <xsd:sequence>
          <xsd:element name="documentManagement">
            <xsd:complexType>
              <xsd:all>
                <xsd:element ref="ns2:Type_x0020_of_x0020_Document" minOccurs="0"/>
                <xsd:element ref="ns2:Status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011b2-ec68-47b6-8298-2033cce0183d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8" nillable="true" ma:displayName="Type of Document" ma:format="Dropdown" ma:internalName="Type_x0020_of_x0020_Document">
      <xsd:simpleType>
        <xsd:restriction base="dms:Choice">
          <xsd:enumeration value="Marketing materials"/>
          <xsd:enumeration value="Templates"/>
        </xsd:restriction>
      </xsd:simpleType>
    </xsd:element>
    <xsd:element name="Status" ma:index="9" nillable="true" ma:displayName="Status" ma:format="Dropdown" ma:internalName="Status">
      <xsd:simpleType>
        <xsd:restriction base="dms:Choice">
          <xsd:enumeration value="Current"/>
          <xsd:enumeration value="Ol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696ec-255d-40a1-88e6-65007a4aa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of_x0020_Document xmlns="72f011b2-ec68-47b6-8298-2033cce0183d">Templates</Type_x0020_of_x0020_Document>
    <Status xmlns="72f011b2-ec68-47b6-8298-2033cce0183d">Current</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77DE96-7639-4B67-8BFB-765706A58721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7ED67A9-3667-4E54-A136-73D6C456FE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011b2-ec68-47b6-8298-2033cce0183d"/>
    <ds:schemaRef ds:uri="2f5696ec-255d-40a1-88e6-65007a4aa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2424-9707-443A-ABCF-1E9965A3FE9A}">
  <ds:schemaRefs>
    <ds:schemaRef ds:uri="http://schemas.microsoft.com/office/2006/metadata/properties"/>
    <ds:schemaRef ds:uri="http://schemas.microsoft.com/office/infopath/2007/PartnerControls"/>
    <ds:schemaRef ds:uri="72f011b2-ec68-47b6-8298-2033cce0183d"/>
  </ds:schemaRefs>
</ds:datastoreItem>
</file>

<file path=customXml/itemProps4.xml><?xml version="1.0" encoding="utf-8"?>
<ds:datastoreItem xmlns:ds="http://schemas.openxmlformats.org/officeDocument/2006/customXml" ds:itemID="{DEE8FC78-541F-41A6-AA4F-AEC12AC33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20984</TotalTime>
  <Words>1086</Words>
  <Application>Microsoft Macintosh PowerPoint</Application>
  <PresentationFormat>Custom</PresentationFormat>
  <Paragraphs>382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lqr2973</dc:creator>
  <cp:lastModifiedBy>Zuccarelli, Joseph</cp:lastModifiedBy>
  <cp:revision>52</cp:revision>
  <dcterms:created xsi:type="dcterms:W3CDTF">2015-10-13T16:23:41Z</dcterms:created>
  <dcterms:modified xsi:type="dcterms:W3CDTF">2023-04-18T14:15:46Z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0x01010078140E86FD5AD749B4B5052CE0217450</vt:lpwstr>
  </property>
</Properties>
</file>