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Montserrat"/>
      <p:regular r:id="rId45"/>
      <p:bold r:id="rId46"/>
      <p:italic r:id="rId47"/>
      <p:boldItalic r:id="rId48"/>
    </p:embeddedFont>
    <p:embeddedFont>
      <p:font typeface="La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RobotoMono-regular.fntdata"/><Relationship Id="rId52" Type="http://schemas.openxmlformats.org/officeDocument/2006/relationships/font" Target="fonts/Lato-boldItalic.fntdata"/><Relationship Id="rId11" Type="http://schemas.openxmlformats.org/officeDocument/2006/relationships/slide" Target="slides/slide6.xml"/><Relationship Id="rId55" Type="http://schemas.openxmlformats.org/officeDocument/2006/relationships/font" Target="fonts/RobotoMono-italic.fntdata"/><Relationship Id="rId10" Type="http://schemas.openxmlformats.org/officeDocument/2006/relationships/slide" Target="slides/slide5.xml"/><Relationship Id="rId54"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Zongjun and my team and are </a:t>
            </a:r>
            <a:r>
              <a:rPr lang="en"/>
              <a:t>excited</a:t>
            </a:r>
            <a:r>
              <a:rPr lang="en"/>
              <a:t> to </a:t>
            </a:r>
            <a:r>
              <a:rPr lang="en"/>
              <a:t>present</a:t>
            </a:r>
            <a:r>
              <a:rPr lang="en"/>
              <a:t> our automatic forward mode differentiation </a:t>
            </a:r>
            <a:r>
              <a:rPr lang="en"/>
              <a:t>package, ad-AHJZ, with you.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70430b8e6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70430b8e6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Val_derv Class contains our value/derivative object, where we can calculate both the the value, and the dual number at a particular state of the primal and tangent trace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We’ve also implemented </a:t>
            </a:r>
            <a:r>
              <a:rPr lang="en"/>
              <a:t>methods that overload the dunder methods for basic arithmetic operations, which are listed on the left.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also created our own elementary operational methods that expand beyond the basic dunder methods to allow our users a wider base of operations to use with our package, which are listed on the right.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though the user doesn’t interact with this class directly it’s very important for them to understand the broad range of elementary functions our package can handle.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70430b8e6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70430b8e6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second class is our forward_mode class which creates our automatic differentiation object.</a:t>
            </a:r>
            <a:r>
              <a:rPr lang="en"/>
              <a:t>  </a:t>
            </a:r>
            <a:endParaRPr/>
          </a:p>
          <a:p>
            <a:pPr indent="0" lvl="0" marL="0" rtl="0" algn="l">
              <a:spcBef>
                <a:spcPts val="0"/>
              </a:spcBef>
              <a:spcAft>
                <a:spcPts val="0"/>
              </a:spcAft>
              <a:buNone/>
            </a:pPr>
            <a:r>
              <a:rPr lang="en"/>
              <a:t>This is the class that the user will </a:t>
            </a:r>
            <a:r>
              <a:rPr lang="en"/>
              <a:t>directly</a:t>
            </a:r>
            <a:r>
              <a:rPr lang="en"/>
              <a:t> interact with  to obtain either the function value, the jacobian, or both. </a:t>
            </a:r>
            <a:endParaRPr/>
          </a:p>
          <a:p>
            <a:pPr indent="0" lvl="0" marL="0" rtl="0" algn="l">
              <a:spcBef>
                <a:spcPts val="0"/>
              </a:spcBef>
              <a:spcAft>
                <a:spcPts val="0"/>
              </a:spcAft>
              <a:buNone/>
            </a:pPr>
            <a:r>
              <a:rPr lang="en"/>
              <a:t>This class has one main method, get_function_value_and_jacobian and </a:t>
            </a:r>
            <a:endParaRPr/>
          </a:p>
          <a:p>
            <a:pPr indent="0" lvl="0" marL="0" rtl="0" algn="l">
              <a:spcBef>
                <a:spcPts val="0"/>
              </a:spcBef>
              <a:spcAft>
                <a:spcPts val="0"/>
              </a:spcAft>
              <a:buNone/>
            </a:pPr>
            <a:r>
              <a:rPr lang="en"/>
              <a:t>2  derived methods get function value and get jacobian </a:t>
            </a:r>
            <a:endParaRPr/>
          </a:p>
          <a:p>
            <a:pPr indent="0" lvl="0" marL="0" rtl="0" algn="l">
              <a:spcBef>
                <a:spcPts val="0"/>
              </a:spcBef>
              <a:spcAft>
                <a:spcPts val="0"/>
              </a:spcAft>
              <a:buNone/>
            </a:pPr>
            <a:r>
              <a:rPr lang="en">
                <a:solidFill>
                  <a:schemeClr val="dk1"/>
                </a:solidFill>
              </a:rPr>
              <a:t>This object has two required attributes: the variable list and the function list, and one optional attribute: the seed vector, which has a default value of 1. </a:t>
            </a:r>
            <a:endParaRPr>
              <a:solidFill>
                <a:schemeClr val="dk1"/>
              </a:solidFill>
            </a:endParaRPr>
          </a:p>
          <a:p>
            <a:pPr indent="0" lvl="0" marL="0" rtl="0" algn="l">
              <a:spcBef>
                <a:spcPts val="0"/>
              </a:spcBef>
              <a:spcAft>
                <a:spcPts val="0"/>
              </a:spcAft>
              <a:buNone/>
            </a:pPr>
            <a:r>
              <a:rPr lang="en">
                <a:solidFill>
                  <a:schemeClr val="dk1"/>
                </a:solidFill>
              </a:rPr>
              <a:t>All three attributes can be in either scalar or vector form, and will be used to find either the function value, the jacobian, or both. Next we will see how to install our package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62dcacbe7e28aeb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2dcacbe7e28aeb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aspect of interacting with our package are the different options of how to install the package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70430b8e6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70430b8e6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option is through gitHub - </a:t>
            </a:r>
            <a:r>
              <a:rPr lang="en"/>
              <a:t>this should be reserved for developers that are looking to expand upon the elementary functions we provide or customize the optimization techniques </a:t>
            </a:r>
            <a:endParaRPr/>
          </a:p>
          <a:p>
            <a:pPr indent="0" lvl="0" marL="0" rtl="0" algn="l">
              <a:spcBef>
                <a:spcPts val="0"/>
              </a:spcBef>
              <a:spcAft>
                <a:spcPts val="0"/>
              </a:spcAft>
              <a:buNone/>
            </a:pPr>
            <a:r>
              <a:rPr lang="en"/>
              <a:t>To install our package through github clone the repo from the our GitHub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run the code shown to right in a terminal window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lnSpc>
                <a:spcPct val="95000"/>
              </a:lnSpc>
              <a:spcBef>
                <a:spcPts val="1000"/>
              </a:spcBef>
              <a:spcAft>
                <a:spcPts val="0"/>
              </a:spcAft>
              <a:buClr>
                <a:schemeClr val="lt1"/>
              </a:buClr>
              <a:buSzPts val="1400"/>
              <a:buFont typeface="Lato"/>
              <a:buChar char="●"/>
            </a:pPr>
            <a:r>
              <a:rPr lang="en" sz="1400">
                <a:solidFill>
                  <a:schemeClr val="lt1"/>
                </a:solidFill>
                <a:latin typeface="Lato"/>
                <a:ea typeface="Lato"/>
                <a:cs typeface="Lato"/>
                <a:sym typeface="Lato"/>
              </a:rPr>
              <a:t>Open a terminal window from that folder and run the code shown to left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70430b8e6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70430b8e6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other hand, consumers should simply install our package via PyPI in a virtual environment. This approach will enable a broad range of consumers to make use of our package without requiring a deep understanding of the methodology behind automatic differentiation and optimization.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059a1fec1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059a1fec1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actually use our package in a python file or project we’ve provided a few different options depending on what sort of values and functions the user is looking to find the jacobian for. THe first case is for a scalar input and a single function. This is the basic case for our package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they must import our package and the numpy library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define the x input and the function and use them as inputs to create the forward mode object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user can call 3 methods:</a:t>
            </a:r>
            <a:endParaRPr/>
          </a:p>
          <a:p>
            <a:pPr indent="0" lvl="0" marL="0" rtl="0" algn="l">
              <a:spcBef>
                <a:spcPts val="0"/>
              </a:spcBef>
              <a:spcAft>
                <a:spcPts val="0"/>
              </a:spcAft>
              <a:buNone/>
            </a:pPr>
            <a:r>
              <a:rPr lang="en"/>
              <a:t>Get_function_value and jacobian to get the function value and the derivative </a:t>
            </a:r>
            <a:endParaRPr/>
          </a:p>
          <a:p>
            <a:pPr indent="0" lvl="0" marL="0" rtl="0" algn="l">
              <a:spcBef>
                <a:spcPts val="0"/>
              </a:spcBef>
              <a:spcAft>
                <a:spcPts val="0"/>
              </a:spcAft>
              <a:buNone/>
            </a:pPr>
            <a:r>
              <a:rPr lang="en"/>
              <a:t>Get function value to return the function value </a:t>
            </a:r>
            <a:endParaRPr/>
          </a:p>
          <a:p>
            <a:pPr indent="0" lvl="0" marL="0" rtl="0" algn="l">
              <a:spcBef>
                <a:spcPts val="0"/>
              </a:spcBef>
              <a:spcAft>
                <a:spcPts val="0"/>
              </a:spcAft>
              <a:buNone/>
            </a:pPr>
            <a:r>
              <a:rPr lang="en"/>
              <a:t>And get jacobian to return the jacobian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59a1fec1e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59a1fec1e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case I will show is a Multivariate case - the key point of this example is to show that the u</a:t>
            </a:r>
            <a:r>
              <a:rPr lang="en">
                <a:solidFill>
                  <a:schemeClr val="dk1"/>
                </a:solidFill>
              </a:rPr>
              <a:t>ser does not need to use a different set of methods depending </a:t>
            </a:r>
            <a:r>
              <a:rPr lang="en"/>
              <a:t> if the x input or the function input is either scalar or vector. We take care of this on the back end. </a:t>
            </a:r>
            <a:endParaRPr/>
          </a:p>
          <a:p>
            <a:pPr indent="0" lvl="0" marL="0" rtl="0" algn="l">
              <a:spcBef>
                <a:spcPts val="0"/>
              </a:spcBef>
              <a:spcAft>
                <a:spcPts val="0"/>
              </a:spcAft>
              <a:buNone/>
            </a:pPr>
            <a:r>
              <a:rPr lang="en"/>
              <a:t> As shown previously after the user creates the forward_mode object they can use the same three methods to return either the function value, jacobian, or both.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59a1fec1e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59a1fec1e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option we’ve provided to our users is the ability to customize the seed vector, this case provides and example of how to  customize the seed vector for a scalar input.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provide this </a:t>
            </a:r>
            <a:r>
              <a:rPr lang="en"/>
              <a:t>functionality</a:t>
            </a:r>
            <a:r>
              <a:rPr lang="en"/>
              <a:t> for vector inputs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 decides not to customize the seed vector then the </a:t>
            </a:r>
            <a:r>
              <a:rPr lang="en"/>
              <a:t>default</a:t>
            </a:r>
            <a:r>
              <a:rPr lang="en"/>
              <a:t> is 1.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2dcacbe7e28aeb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2dcacbe7e28aeb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extend</a:t>
            </a:r>
            <a:r>
              <a:rPr lang="en"/>
              <a:t> our automatic differentiation package by implementing </a:t>
            </a:r>
            <a:r>
              <a:rPr lang="en"/>
              <a:t>optimization</a:t>
            </a:r>
            <a:r>
              <a:rPr lang="en"/>
              <a:t> methods.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2dcacbe7e28aeb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2dcacbe7e28aeb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a:t>
            </a:r>
            <a:r>
              <a:rPr lang="en"/>
              <a:t> we discuss our </a:t>
            </a:r>
            <a:r>
              <a:rPr lang="en"/>
              <a:t>implementation, we first motivate the key ideas behind optimization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0430b8e6_0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0430b8e6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provide some background on automatic differentiation and explain why is is important.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59a1fec1e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59a1fec1e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refers to finding the input </a:t>
            </a:r>
            <a:r>
              <a:rPr lang="en"/>
              <a:t>parameters</a:t>
            </a:r>
            <a:r>
              <a:rPr lang="en"/>
              <a:t> or arguments to a function that result in the minimum or maximum output of the function. </a:t>
            </a:r>
            <a:r>
              <a:rPr lang="en"/>
              <a:t>Efficiently finding the minimum value of complex functions is important in solving optimization problems and training machine learning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key part in performing such computational work is the computation of a derivative for </a:t>
            </a:r>
            <a:r>
              <a:rPr lang="en"/>
              <a:t>continuous</a:t>
            </a:r>
            <a:r>
              <a:rPr lang="en"/>
              <a:t> functions, which can be </a:t>
            </a:r>
            <a:r>
              <a:rPr lang="en"/>
              <a:t>efficiently</a:t>
            </a:r>
            <a:r>
              <a:rPr lang="en"/>
              <a:t> done through the use of automatic differentiation. More generally, finding the minimum of a function is especially useful in the field of convex optimization where convexity yields desirable properties of global minima being equivalent to local minima.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Namely, there are two types of optimization </a:t>
            </a:r>
            <a:r>
              <a:rPr lang="en"/>
              <a:t>algorithms: First order algorithms and second order algorithms:</a:t>
            </a:r>
            <a:endParaRPr/>
          </a:p>
          <a:p>
            <a:pPr indent="0" lvl="0" marL="0" rtl="0" algn="l">
              <a:spcBef>
                <a:spcPts val="0"/>
              </a:spcBef>
              <a:spcAft>
                <a:spcPts val="0"/>
              </a:spcAft>
              <a:buNone/>
            </a:pPr>
            <a:r>
              <a:t/>
            </a:r>
            <a:endParaRPr/>
          </a:p>
          <a:p>
            <a:pPr indent="0" lvl="0" marL="0" rtl="0" algn="l">
              <a:lnSpc>
                <a:spcPct val="115000"/>
              </a:lnSpc>
              <a:spcBef>
                <a:spcPts val="1000"/>
              </a:spcBef>
              <a:spcAft>
                <a:spcPts val="0"/>
              </a:spcAft>
              <a:buNone/>
            </a:pPr>
            <a:r>
              <a:rPr b="1" lang="en">
                <a:solidFill>
                  <a:schemeClr val="dk1"/>
                </a:solidFill>
                <a:latin typeface="Lato"/>
                <a:ea typeface="Lato"/>
                <a:cs typeface="Lato"/>
                <a:sym typeface="Lato"/>
              </a:rPr>
              <a:t>First-order algorithms </a:t>
            </a:r>
            <a:r>
              <a:rPr lang="en">
                <a:solidFill>
                  <a:schemeClr val="dk1"/>
                </a:solidFill>
                <a:latin typeface="Lato"/>
                <a:ea typeface="Lato"/>
                <a:cs typeface="Lato"/>
                <a:sym typeface="Lato"/>
              </a:rPr>
              <a:t>use the  gradient to choose what direction to move in the given search space. This general procedure involves first calculating the gradient of the function, then following the gradient in the opposite direction using a step size to find the optimal point. </a:t>
            </a:r>
            <a:endParaRPr>
              <a:solidFill>
                <a:schemeClr val="dk1"/>
              </a:solidFill>
              <a:latin typeface="Lato"/>
              <a:ea typeface="Lato"/>
              <a:cs typeface="Lato"/>
              <a:sym typeface="Lato"/>
            </a:endParaRPr>
          </a:p>
          <a:p>
            <a:pPr indent="0" lvl="0" marL="0" rtl="0" algn="l">
              <a:lnSpc>
                <a:spcPct val="115000"/>
              </a:lnSpc>
              <a:spcBef>
                <a:spcPts val="1000"/>
              </a:spcBef>
              <a:spcAft>
                <a:spcPts val="0"/>
              </a:spcAft>
              <a:buNone/>
            </a:pPr>
            <a:r>
              <a:rPr b="1" lang="en">
                <a:solidFill>
                  <a:schemeClr val="dk1"/>
                </a:solidFill>
                <a:latin typeface="Lato"/>
                <a:ea typeface="Lato"/>
                <a:cs typeface="Lato"/>
                <a:sym typeface="Lato"/>
              </a:rPr>
              <a:t>Second-order algorithms  </a:t>
            </a:r>
            <a:r>
              <a:rPr lang="en">
                <a:solidFill>
                  <a:schemeClr val="dk1"/>
                </a:solidFill>
                <a:latin typeface="Lato"/>
                <a:ea typeface="Lato"/>
                <a:cs typeface="Lato"/>
                <a:sym typeface="Lato"/>
              </a:rPr>
              <a:t>use the Hessian to choose what direction to move in the given search space in order to find the optimal point.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70430b8e6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70430b8e6_0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briefly return to our software organization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59a1fec1e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59a1fec1e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the module optimizers.py contains the code which defines each of our optimizer functions. The file test_optimizers.py contains test cases to ensure accurate functionality of these </a:t>
            </a:r>
            <a:r>
              <a:rPr lang="en"/>
              <a:t>optimizers</a:t>
            </a:r>
            <a:r>
              <a:rPr lang="en"/>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2dcacbe7e28aeb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2dcacbe7e28aeb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library, we implement 6 optimization methods. Four of these methods are first order methods.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59a1fec1e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59a1fec1e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turn our attention to momentum. Momentum is one of the simplest first order methods which helps accelerate gradient vectors in the right directions and overcomes the oscillations of noisy gradients in order to </a:t>
            </a:r>
            <a:r>
              <a:rPr lang="en"/>
              <a:t>achieve</a:t>
            </a:r>
            <a:r>
              <a:rPr lang="en"/>
              <a:t> faster convergence.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59a1fec1e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59a1fec1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this, we can see how we use Momentum in our library. First a user imports our optimizers and related dependencies  in our package with the following three import statements.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the user must define the input scalar value which serves as an initial guess for where the optimizer should start looking and a function to find the minimum value of. We note here that our package finds minimums and not maximums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the user can call the Momentum method in the optimizer class, where we leave the hyper parameters to their default values and get our output here. The first result returns the time for computation, the second result is the location of the minimum value, and the third result is the minimum value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 can again repeat this process for a vector value input.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notice that after calling the momentum optimizer, the minimum value is now a 2D array since our function is of two variables. Momentum is one of the slowest optimizers in our library and we improve upon it as follows: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59a1fec1e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59a1fec1e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We can now look into ADAM. Adam or Adaptive Moment Estimation is an optimization method that computes adaptive learning rates for each parameter and builds upon momentum in this key way...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059a1fec1e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059a1fec1e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we can see how we use ADAM in our library. First a user imports our optimizers and related </a:t>
            </a:r>
            <a:r>
              <a:rPr lang="en"/>
              <a:t>dependencies</a:t>
            </a:r>
            <a:r>
              <a:rPr lang="en"/>
              <a:t>  in our package with the following three import statements.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the user must define the input scalar value which serves as an initial guess for where the </a:t>
            </a:r>
            <a:r>
              <a:rPr lang="en"/>
              <a:t>optimizer</a:t>
            </a:r>
            <a:r>
              <a:rPr lang="en"/>
              <a:t> should start looking and a function to find the minimum value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 user can call the ADAM method in the optimizer class, where we leave the hyper parameters to their default values and we get our output here. We see that Adam has more hyper </a:t>
            </a:r>
            <a:r>
              <a:rPr lang="en"/>
              <a:t>parameters</a:t>
            </a:r>
            <a:r>
              <a:rPr lang="en"/>
              <a:t> compared to momentum and actually has the advantage of slowing down when converging to local minima which makes it much faster.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repeat this process for a vector value input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t>
            </a:r>
            <a:r>
              <a:rPr lang="en"/>
              <a:t> again notice that after calling the ADAM </a:t>
            </a:r>
            <a:r>
              <a:rPr lang="en"/>
              <a:t>optimizer</a:t>
            </a:r>
            <a:r>
              <a:rPr lang="en"/>
              <a:t>, the minimum value is now a 2D array since our </a:t>
            </a:r>
            <a:r>
              <a:rPr lang="en"/>
              <a:t>function</a:t>
            </a:r>
            <a:r>
              <a:rPr lang="en"/>
              <a:t> is of two variables.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059a1fec1e_1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059a1fec1e_1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we look into Nadam (or nesterov </a:t>
            </a:r>
            <a:r>
              <a:rPr lang="en"/>
              <a:t>accelerated adaptive moment estimation), which is a method that combines adam and another popular optimizer, named nesterov accelerated gradient.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59a1fec1e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59a1fec1e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a:t>
            </a:r>
            <a:r>
              <a:rPr lang="en">
                <a:solidFill>
                  <a:schemeClr val="dk1"/>
                </a:solidFill>
              </a:rPr>
              <a:t>, we can use our NADAM </a:t>
            </a:r>
            <a:r>
              <a:rPr lang="en">
                <a:solidFill>
                  <a:schemeClr val="dk1"/>
                </a:solidFill>
              </a:rPr>
              <a:t>optimizer in our library. First a user imports our optimizers and related dependencies  in our package with the following three import statements.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Next, the user must define the input scalar value which serves as an initial guess for where the optimizer should start looking and a function to find the minimum value of.</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Finally the user can call the NADAM method in the optimizer class, where we leave the hyper parameters to their default values and we get our output here. We note that all hyper parameter values for our optimizers default to the standard accepted values. As we mentioned earlier, NADAM builds upon ADAM and is thus faster in its computation time as it leverages both Nesterov-accelerated gradient and ADAM.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 repeat this process for a vector value input.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notice that after calling the NADAM optimizer, the minimum value is now a 2D array since our function is of two variables.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0430b8e6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0430b8e6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Derivatives are vital to quantifying the change that’s occurring over a relationship between multiple factors. Finding the derivative of a function measures the sensitivity to change of a function value with respect to a change in its input argument.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Derivatives are not only essential in calculus applications like numerically solving differential equations and optimizing and solving linear systems, but are useful in many real world, scientific settings. For example, in finance they help analyze the change regarding the profit/loss for a business or can be used to find the minimum amount of material to construct a new building. In physics, they help calculate the speed and distance of a moving object. In machine learning, derivatives are a fundamental part in optimization techniques to train complex algorithms.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perform differentiation, two different approaches are solving the task symbolically or numerically computing the derivatives. Symbolic differentiation yields accurate answers, however depending on the complexity of the function, it could be expensive to evaluate and result in inefficient code. On the other hand, numerically computing derivatives is less expensive, however it suffers from potential issues with numerical stability and a loss of accuracy. Our software package, ad-AHJZ, overcomes the shortcomings of both the symbolic and numerical approach. Our package uses automatic differentiation which is less costly than symbolic differentiation, but evaluates derivatives at machine precision. The technique leverages both forward mode and backward mode and evaluates each step with the results of previous computations or values. As a result of this, automatic differentiation avoids finding the entire analytical expression to compute the derivative and is hence iteratively evaluating a gradient based on input values.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059a1fec1e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059a1fec1e_1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look into RMSprop (or root</a:t>
            </a:r>
            <a:r>
              <a:rPr lang="en">
                <a:solidFill>
                  <a:schemeClr val="dk1"/>
                </a:solidFill>
              </a:rPr>
              <a:t> mean squared </a:t>
            </a:r>
            <a:r>
              <a:rPr lang="en">
                <a:solidFill>
                  <a:schemeClr val="dk1"/>
                </a:solidFill>
              </a:rPr>
              <a:t>propagation). RMSProp is a gradient descent optimization algorithm </a:t>
            </a:r>
            <a:r>
              <a:rPr lang="en" sz="1050">
                <a:solidFill>
                  <a:schemeClr val="dk1"/>
                </a:solidFill>
              </a:rPr>
              <a:t>that uses a decaying average of partial gradients in the adaptation of the step size for each parameter</a:t>
            </a:r>
            <a:endParaRPr sz="1400">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59a1fec1e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059a1fec1e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we can use our RMSPROP optimizer in our library. We observe that the flow of using the optimizer is the same as our previous three demos and again, the user can make use of both scalar and vector-valued functions. RMSprop converges faster than momentum especially with increasing complexity of functions due to its ability to normalize the gradient itself.</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70430b8e6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070430b8e6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discuss our two second-order optimizers--Broyden and BFGS!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059a1fec1e_1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059a1fec1e_1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Broyden is our first second-order optimizer.  It’s a secant method for solving systems of nonlinear equations. </a:t>
            </a:r>
            <a:r>
              <a:rPr lang="en">
                <a:solidFill>
                  <a:schemeClr val="dk1"/>
                </a:solidFill>
              </a:rPr>
              <a:t>The main advantage of Broyden’s method over Newton’s Methods is that it reduces number of computations, thus results in less computation time.</a:t>
            </a: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059a1fec1e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059a1fec1e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let’s demo a scalar case.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import the packages necessary to use the optimizer.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Next, we define the input scalar value and the function to optimize.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see the optimizer’s results. Note that the output includes the time, position, and minimum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see a vector case.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define the input vector value and the function to optimize.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see the optimizer’s results. Note that the output is a 2D array, as expected given the vector input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59a1fec1e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059a1fec1e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BFGS is another second-order method that determines the descent direction by preconditioning the gradient with curvature information. </a:t>
            </a:r>
            <a:r>
              <a:rPr lang="en">
                <a:solidFill>
                  <a:schemeClr val="dk1"/>
                </a:solidFill>
              </a:rPr>
              <a:t>The main advantage of using BFGS over Newton’s Method is that we do not need to compute the second derivative and thus for larger problems BFGS is much faster.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demo this optimizer!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059a1fec1e_1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059a1fec1e_1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let’s demo a scalar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import the packages necessary to use the optimizer.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define the input scalar value and the function to optimize.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see the optimizer’s results. Note that the output includes the time, position, and minimum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see a vector case.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a:t>
            </a:r>
            <a:r>
              <a:rPr lang="en">
                <a:solidFill>
                  <a:schemeClr val="dk1"/>
                </a:solidFill>
              </a:rPr>
              <a:t>e define the input vector value and the function to optimize.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we see the optimizer’s results. Note that the output includes the time, position, and minimum value.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62dcacbe7e28aeb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62dcacbe7e28aeb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let’s discuss some features that we hope to implement in the future.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70430b8e6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070430b8e6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One capability we would like to implement in the future is reverse mode automatic differentiation. We would like to create a class analogous to forward mode, but which instead simulates reverse mode. Compared to forward mode, reverse mode would yield a significantly smaller arithmetic operation count for mappings of the form  Rn to Rm where n is much bigger than m. We hope that offering a reverse mode class in the future would enable users to tackle large-scale machine learning tasks, which would require efficient and reliable differentiation.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Another capability we would like to offer in the future is a visualization tool for forward mode. More specifically, we would like to create an option for users to view an animation pane that pops up, showing the full trace of forward mode based on the input function and value/vector to evaluate. This would be tremendously useful not only for teaching purposes, but also for new users of our library that are not as familiar with automatic differentiation.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third extension we would like to add to our code is an accompanying GUI. Currently, our package is accessible by those who understand how to read and write code. However, we hope that creating a GUI that can be opened up in a web browser would enable individuals from non-computational domains such as biology, genetics, and health science to use our package and leverage its computational efficiency benefits.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hope to expand our class of optimizers currently implemented. We offer six different optimization options which provide users with a great starting point to use in their machine learning scripts to train models. However, we hope to expand our offerings of optimizers to include even more sophisticated techniques such as conjugate gradients.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070430b8e6_0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070430b8e6_0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concludes our presentation! Thanks for a great semester!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59a1fec1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59a1fec1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050">
                <a:solidFill>
                  <a:schemeClr val="dk1"/>
                </a:solidFill>
                <a:highlight>
                  <a:srgbClr val="FFFFFF"/>
                </a:highlight>
              </a:rPr>
              <a:t>The underlying motivation of automatic differentiation is the Chain Rule that enables us to decompose a complex derivative into a set of derivatives involving elementary functions of which we know explicit forms.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 sz="1050">
                <a:solidFill>
                  <a:schemeClr val="dk1"/>
                </a:solidFill>
                <a:highlight>
                  <a:srgbClr val="FFFFFF"/>
                </a:highlight>
              </a:rPr>
              <a:t>We will first introduce the case of 1-D input and generalize it to multidimensional inputs</a:t>
            </a:r>
            <a:r>
              <a:rPr lang="en" sz="1050">
                <a:solidFill>
                  <a:schemeClr val="dk1"/>
                </a:solidFill>
                <a:highlight>
                  <a:srgbClr val="FFFFFF"/>
                </a:highlight>
              </a:rPr>
              <a:t>.</a:t>
            </a:r>
            <a:endParaRPr i="1" sz="1050">
              <a:solidFill>
                <a:schemeClr val="dk1"/>
              </a:solidFill>
              <a:highlight>
                <a:srgbClr val="FFFFFF"/>
              </a:highlight>
            </a:endParaRPr>
          </a:p>
          <a:p>
            <a:pPr indent="0" lvl="0" marL="0" rtl="0" algn="l">
              <a:spcBef>
                <a:spcPts val="1100"/>
              </a:spcBef>
              <a:spcAft>
                <a:spcPts val="0"/>
              </a:spcAft>
              <a:buNone/>
            </a:pPr>
            <a:r>
              <a:rPr i="1" lang="en" sz="1050">
                <a:solidFill>
                  <a:schemeClr val="dk1"/>
                </a:solidFill>
                <a:highlight>
                  <a:srgbClr val="FFFFFF"/>
                </a:highlight>
              </a:rPr>
              <a:t>For One-dimensional (scalar) Input</a:t>
            </a:r>
            <a:r>
              <a:rPr lang="en" sz="1050">
                <a:solidFill>
                  <a:schemeClr val="dk1"/>
                </a:solidFill>
                <a:highlight>
                  <a:srgbClr val="FFFFFF"/>
                </a:highlight>
              </a:rPr>
              <a:t>: Suppose we have a function </a:t>
            </a:r>
            <a:r>
              <a:rPr lang="en" sz="1250">
                <a:solidFill>
                  <a:schemeClr val="dk1"/>
                </a:solidFill>
                <a:highlight>
                  <a:srgbClr val="FFFFFF"/>
                </a:highlight>
              </a:rPr>
              <a:t>f(y(t)</a:t>
            </a:r>
            <a:r>
              <a:rPr lang="en" sz="1250">
                <a:solidFill>
                  <a:schemeClr val="dk1"/>
                </a:solidFill>
                <a:highlight>
                  <a:srgbClr val="FFFFFF"/>
                </a:highlight>
              </a:rPr>
              <a:t>) </a:t>
            </a:r>
            <a:r>
              <a:rPr lang="en" sz="1050">
                <a:solidFill>
                  <a:schemeClr val="dk1"/>
                </a:solidFill>
                <a:highlight>
                  <a:srgbClr val="FFFFFF"/>
                </a:highlight>
              </a:rPr>
              <a:t>and we want to compute the derivative of </a:t>
            </a:r>
            <a:r>
              <a:rPr lang="en" sz="1250">
                <a:solidFill>
                  <a:schemeClr val="dk1"/>
                </a:solidFill>
                <a:highlight>
                  <a:srgbClr val="FFFFFF"/>
                </a:highlight>
              </a:rPr>
              <a:t>f </a:t>
            </a:r>
            <a:r>
              <a:rPr lang="en" sz="1050">
                <a:solidFill>
                  <a:schemeClr val="dk1"/>
                </a:solidFill>
                <a:highlight>
                  <a:srgbClr val="FFFFFF"/>
                </a:highlight>
              </a:rPr>
              <a:t>with respect to </a:t>
            </a:r>
            <a:r>
              <a:rPr lang="en" sz="1250">
                <a:solidFill>
                  <a:schemeClr val="dk1"/>
                </a:solidFill>
                <a:highlight>
                  <a:srgbClr val="FFFFFF"/>
                </a:highlight>
              </a:rPr>
              <a:t>t</a:t>
            </a:r>
            <a:r>
              <a:rPr lang="en" sz="1050">
                <a:solidFill>
                  <a:schemeClr val="dk1"/>
                </a:solidFill>
                <a:highlight>
                  <a:srgbClr val="FFFFFF"/>
                </a:highlight>
              </a:rPr>
              <a:t>. This derivative is given by:</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rPr lang="en" sz="1050">
                <a:solidFill>
                  <a:schemeClr val="dk1"/>
                </a:solidFill>
                <a:highlight>
                  <a:srgbClr val="FFFFFF"/>
                </a:highlight>
              </a:rPr>
              <a:t>Before introducing vector inputs, let's first take a look at the gradient operator </a:t>
            </a:r>
            <a:r>
              <a:rPr lang="en" sz="1250">
                <a:solidFill>
                  <a:schemeClr val="dk1"/>
                </a:solidFill>
                <a:highlight>
                  <a:srgbClr val="FFFFFF"/>
                </a:highlight>
              </a:rPr>
              <a:t>∇ </a:t>
            </a:r>
            <a:r>
              <a:rPr lang="en" sz="1050">
                <a:solidFill>
                  <a:schemeClr val="dk1"/>
                </a:solidFill>
                <a:highlight>
                  <a:srgbClr val="FFFFFF"/>
                </a:highlight>
              </a:rPr>
              <a:t>That is, for </a:t>
            </a:r>
            <a:r>
              <a:rPr lang="en" sz="1250">
                <a:solidFill>
                  <a:schemeClr val="dk1"/>
                </a:solidFill>
                <a:highlight>
                  <a:srgbClr val="FFFFFF"/>
                </a:highlight>
              </a:rPr>
              <a:t>y:Rn→R</a:t>
            </a:r>
            <a:r>
              <a:rPr lang="en" sz="1050">
                <a:solidFill>
                  <a:schemeClr val="dk1"/>
                </a:solidFill>
                <a:highlight>
                  <a:srgbClr val="FFFFFF"/>
                </a:highlight>
              </a:rPr>
              <a:t>, its gradient </a:t>
            </a:r>
            <a:r>
              <a:rPr lang="en" sz="1250">
                <a:solidFill>
                  <a:schemeClr val="dk1"/>
                </a:solidFill>
                <a:highlight>
                  <a:srgbClr val="FFFFFF"/>
                </a:highlight>
              </a:rPr>
              <a:t>∇y:Rn→Rn </a:t>
            </a:r>
            <a:r>
              <a:rPr lang="en" sz="1050">
                <a:solidFill>
                  <a:schemeClr val="dk1"/>
                </a:solidFill>
                <a:highlight>
                  <a:srgbClr val="FFFFFF"/>
                </a:highlight>
              </a:rPr>
              <a:t>is defined at the point </a:t>
            </a:r>
            <a:r>
              <a:rPr lang="en" sz="1250">
                <a:solidFill>
                  <a:schemeClr val="dk1"/>
                </a:solidFill>
                <a:highlight>
                  <a:srgbClr val="FFFFFF"/>
                </a:highlight>
              </a:rPr>
              <a:t>x=(x1,...,xn</a:t>
            </a:r>
            <a:r>
              <a:rPr lang="en" sz="1250">
                <a:solidFill>
                  <a:schemeClr val="dk1"/>
                </a:solidFill>
                <a:highlight>
                  <a:srgbClr val="FFFFFF"/>
                </a:highlight>
              </a:rPr>
              <a:t>) </a:t>
            </a:r>
            <a:r>
              <a:rPr lang="en" sz="1050">
                <a:solidFill>
                  <a:schemeClr val="dk1"/>
                </a:solidFill>
                <a:highlight>
                  <a:srgbClr val="FFFFFF"/>
                </a:highlight>
              </a:rPr>
              <a:t>in n-dimensional space as the vector:</a:t>
            </a:r>
            <a:endParaRPr sz="1050">
              <a:solidFill>
                <a:schemeClr val="dk1"/>
              </a:solidFill>
              <a:highlight>
                <a:srgbClr val="FFFFFF"/>
              </a:highlight>
            </a:endParaRPr>
          </a:p>
          <a:p>
            <a:pPr indent="0" lvl="0" marL="0" marR="12700" rtl="0" algn="l">
              <a:lnSpc>
                <a:spcPct val="115000"/>
              </a:lnSpc>
              <a:spcBef>
                <a:spcPts val="1100"/>
              </a:spcBef>
              <a:spcAft>
                <a:spcPts val="0"/>
              </a:spcAft>
              <a:buNone/>
            </a:pPr>
            <a:r>
              <a:rPr i="1" lang="en" sz="1050">
                <a:solidFill>
                  <a:schemeClr val="dk1"/>
                </a:solidFill>
                <a:highlight>
                  <a:srgbClr val="FFFFFF"/>
                </a:highlight>
              </a:rPr>
              <a:t>Multi-dimensional (vector) Inputs</a:t>
            </a:r>
            <a:r>
              <a:rPr lang="en" sz="1050">
                <a:solidFill>
                  <a:schemeClr val="dk1"/>
                </a:solidFill>
                <a:highlight>
                  <a:srgbClr val="FFFFFF"/>
                </a:highlight>
              </a:rPr>
              <a:t>: Suppose we have a function </a:t>
            </a:r>
            <a:r>
              <a:rPr lang="en" sz="1250">
                <a:solidFill>
                  <a:schemeClr val="dk1"/>
                </a:solidFill>
                <a:highlight>
                  <a:srgbClr val="FFFFFF"/>
                </a:highlight>
              </a:rPr>
              <a:t>f(y1(x),...,yn(x)) </a:t>
            </a:r>
            <a:r>
              <a:rPr lang="en" sz="1050">
                <a:solidFill>
                  <a:schemeClr val="dk1"/>
                </a:solidFill>
                <a:highlight>
                  <a:srgbClr val="FFFFFF"/>
                </a:highlight>
              </a:rPr>
              <a:t>and we want to compute the derivative of </a:t>
            </a:r>
            <a:r>
              <a:rPr lang="en" sz="1250">
                <a:solidFill>
                  <a:schemeClr val="dk1"/>
                </a:solidFill>
                <a:highlight>
                  <a:srgbClr val="FFFFFF"/>
                </a:highlight>
              </a:rPr>
              <a:t>f </a:t>
            </a:r>
            <a:r>
              <a:rPr lang="en" sz="1050">
                <a:solidFill>
                  <a:schemeClr val="dk1"/>
                </a:solidFill>
                <a:highlight>
                  <a:srgbClr val="FFFFFF"/>
                </a:highlight>
              </a:rPr>
              <a:t>with respect to </a:t>
            </a:r>
            <a:r>
              <a:rPr lang="en" sz="1250">
                <a:solidFill>
                  <a:schemeClr val="dk1"/>
                </a:solidFill>
                <a:highlight>
                  <a:srgbClr val="FFFFFF"/>
                </a:highlight>
              </a:rPr>
              <a:t>x</a:t>
            </a:r>
            <a:r>
              <a:rPr lang="en" sz="1050">
                <a:solidFill>
                  <a:schemeClr val="dk1"/>
                </a:solidFill>
                <a:highlight>
                  <a:srgbClr val="FFFFFF"/>
                </a:highlight>
              </a:rPr>
              <a:t>. This derivative is given by:</a:t>
            </a:r>
            <a:endParaRPr sz="1050">
              <a:solidFill>
                <a:schemeClr val="dk1"/>
              </a:solidFill>
              <a:highlight>
                <a:srgbClr val="FFFFFF"/>
              </a:highlight>
            </a:endParaRPr>
          </a:p>
          <a:p>
            <a:pPr indent="0" lvl="0" marL="0" marR="12700" rtl="0" algn="l">
              <a:lnSpc>
                <a:spcPct val="115000"/>
              </a:lnSpc>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a:t>The Jacobian Vector Product is equivalent to the tangent trace in direction p if we input the same directional vector 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9a1fec1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9a1fec1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forward trace, we can see the seed vector is used to keep track of derivatives with respect to each independent variable.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9a1fec1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59a1fec1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computational graph is shown here as an illustration of the order of operation.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2dcacbe7e28aeb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2dcacbe7e28aeb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discuss the software organization of our package!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59a1fec1e_1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59a1fec1e_1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displays our entire directory </a:t>
            </a:r>
            <a:r>
              <a:rPr lang="en"/>
              <a:t>structure</a:t>
            </a:r>
            <a:r>
              <a:rPr lang="en"/>
              <a:t>. O</a:t>
            </a:r>
            <a:r>
              <a:rPr lang="en"/>
              <a:t>ur code for automatic differentiation lies within "ad_AHJZ". Our milestone documentation lies within "docs". All unit testing files are located in "testing". The root of the directory holds our readme.md, license, .gitignore, .coveragerc, codecov.yml, codecov, coverage_codecov, setup.cfg, setup.py, and requirements.txt file.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62dcacbe7e28aeb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2dcacbe7e28aeb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implemented 3 Classes: Val Derv, Forward Mode and Optimizer, right now I will be covering our Val_derv and Forward Mode Class.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github.com/cs107-AHJZ/cs107-FinalProject.git" TargetMode="External"/><Relationship Id="rId4" Type="http://schemas.openxmlformats.org/officeDocument/2006/relationships/hyperlink" Target="https://github.com/cs107-AHJZ/cs107-FinalProject.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27900" y="1578400"/>
            <a:ext cx="65970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750">
                <a:solidFill>
                  <a:schemeClr val="lt2"/>
                </a:solidFill>
              </a:rPr>
              <a:t>Automatic Differentiation</a:t>
            </a:r>
            <a:endParaRPr b="1" sz="3750">
              <a:solidFill>
                <a:schemeClr val="lt2"/>
              </a:solidFill>
            </a:endParaRPr>
          </a:p>
          <a:p>
            <a:pPr indent="0" lvl="0" marL="0" rtl="0" algn="l">
              <a:spcBef>
                <a:spcPts val="0"/>
              </a:spcBef>
              <a:spcAft>
                <a:spcPts val="0"/>
              </a:spcAft>
              <a:buNone/>
            </a:pPr>
            <a:r>
              <a:rPr lang="en" sz="3111"/>
              <a:t>ad-AHJZ</a:t>
            </a:r>
            <a:endParaRPr sz="3111"/>
          </a:p>
        </p:txBody>
      </p:sp>
      <p:sp>
        <p:nvSpPr>
          <p:cNvPr id="135" name="Google Shape;135;p13"/>
          <p:cNvSpPr txBox="1"/>
          <p:nvPr>
            <p:ph idx="1" type="subTitle"/>
          </p:nvPr>
        </p:nvSpPr>
        <p:spPr>
          <a:xfrm>
            <a:off x="7081375" y="3796050"/>
            <a:ext cx="4389600" cy="1169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440"/>
              <a:buFont typeface="Arial"/>
              <a:buNone/>
            </a:pPr>
            <a:r>
              <a:rPr i="1" lang="en" sz="1800"/>
              <a:t>Aditi Memani</a:t>
            </a:r>
            <a:endParaRPr i="1" sz="1800"/>
          </a:p>
          <a:p>
            <a:pPr indent="0" lvl="0" marL="0" rtl="0" algn="l">
              <a:lnSpc>
                <a:spcPct val="90000"/>
              </a:lnSpc>
              <a:spcBef>
                <a:spcPts val="0"/>
              </a:spcBef>
              <a:spcAft>
                <a:spcPts val="0"/>
              </a:spcAft>
              <a:buSzPts val="440"/>
              <a:buNone/>
            </a:pPr>
            <a:r>
              <a:rPr i="1" lang="en" sz="1800"/>
              <a:t>Hari Raval</a:t>
            </a:r>
            <a:endParaRPr i="1" sz="1800"/>
          </a:p>
          <a:p>
            <a:pPr indent="0" lvl="0" marL="0" rtl="0" algn="l">
              <a:lnSpc>
                <a:spcPct val="90000"/>
              </a:lnSpc>
              <a:spcBef>
                <a:spcPts val="0"/>
              </a:spcBef>
              <a:spcAft>
                <a:spcPts val="0"/>
              </a:spcAft>
              <a:buSzPts val="440"/>
              <a:buNone/>
            </a:pPr>
            <a:r>
              <a:rPr i="1" lang="en" sz="1800"/>
              <a:t>Zongjun Liu</a:t>
            </a:r>
            <a:endParaRPr i="1" sz="1800"/>
          </a:p>
          <a:p>
            <a:pPr indent="0" lvl="0" marL="0" rtl="0" algn="l">
              <a:lnSpc>
                <a:spcPct val="90000"/>
              </a:lnSpc>
              <a:spcBef>
                <a:spcPts val="0"/>
              </a:spcBef>
              <a:spcAft>
                <a:spcPts val="0"/>
              </a:spcAft>
              <a:buSzPts val="440"/>
              <a:buNone/>
            </a:pPr>
            <a:r>
              <a:rPr i="1" lang="en" sz="1800"/>
              <a:t>Joseph Zuccarelli</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 Derv Class Methods</a:t>
            </a:r>
            <a:endParaRPr/>
          </a:p>
        </p:txBody>
      </p:sp>
      <p:sp>
        <p:nvSpPr>
          <p:cNvPr id="240" name="Google Shape;240;p22"/>
          <p:cNvSpPr txBox="1"/>
          <p:nvPr>
            <p:ph idx="12" type="sldNum"/>
          </p:nvPr>
        </p:nvSpPr>
        <p:spPr>
          <a:xfrm>
            <a:off x="8428233" y="47498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2"/>
          <p:cNvSpPr/>
          <p:nvPr/>
        </p:nvSpPr>
        <p:spPr>
          <a:xfrm>
            <a:off x="91845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__add__</a:t>
            </a:r>
            <a:endParaRPr b="1">
              <a:solidFill>
                <a:schemeClr val="lt1"/>
              </a:solidFill>
            </a:endParaRPr>
          </a:p>
        </p:txBody>
      </p:sp>
      <p:sp>
        <p:nvSpPr>
          <p:cNvPr id="242" name="Google Shape;242;p22"/>
          <p:cNvSpPr/>
          <p:nvPr/>
        </p:nvSpPr>
        <p:spPr>
          <a:xfrm>
            <a:off x="918450" y="24165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__mul__</a:t>
            </a:r>
            <a:endParaRPr b="1">
              <a:solidFill>
                <a:schemeClr val="lt1"/>
              </a:solidFill>
            </a:endParaRPr>
          </a:p>
        </p:txBody>
      </p:sp>
      <p:sp>
        <p:nvSpPr>
          <p:cNvPr id="243" name="Google Shape;243;p22"/>
          <p:cNvSpPr/>
          <p:nvPr/>
        </p:nvSpPr>
        <p:spPr>
          <a:xfrm>
            <a:off x="1353263" y="4232250"/>
            <a:ext cx="12555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__truediv__</a:t>
            </a:r>
            <a:endParaRPr b="1">
              <a:solidFill>
                <a:schemeClr val="lt1"/>
              </a:solidFill>
            </a:endParaRPr>
          </a:p>
        </p:txBody>
      </p:sp>
      <p:sp>
        <p:nvSpPr>
          <p:cNvPr id="244" name="Google Shape;244;p22"/>
          <p:cNvSpPr/>
          <p:nvPr/>
        </p:nvSpPr>
        <p:spPr>
          <a:xfrm>
            <a:off x="91845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__sub__</a:t>
            </a:r>
            <a:endParaRPr b="1">
              <a:solidFill>
                <a:schemeClr val="lt1"/>
              </a:solidFill>
            </a:endParaRPr>
          </a:p>
        </p:txBody>
      </p:sp>
      <p:sp>
        <p:nvSpPr>
          <p:cNvPr id="245" name="Google Shape;245;p22"/>
          <p:cNvSpPr/>
          <p:nvPr/>
        </p:nvSpPr>
        <p:spPr>
          <a:xfrm>
            <a:off x="1466213" y="362702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__pow__</a:t>
            </a:r>
            <a:endParaRPr b="1">
              <a:solidFill>
                <a:schemeClr val="lt1"/>
              </a:solidFill>
            </a:endParaRPr>
          </a:p>
        </p:txBody>
      </p:sp>
      <p:sp>
        <p:nvSpPr>
          <p:cNvPr id="246" name="Google Shape;246;p22"/>
          <p:cNvSpPr/>
          <p:nvPr/>
        </p:nvSpPr>
        <p:spPr>
          <a:xfrm>
            <a:off x="217395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__radd__</a:t>
            </a:r>
            <a:endParaRPr b="1">
              <a:solidFill>
                <a:schemeClr val="lt1"/>
              </a:solidFill>
            </a:endParaRPr>
          </a:p>
        </p:txBody>
      </p:sp>
      <p:sp>
        <p:nvSpPr>
          <p:cNvPr id="247" name="Google Shape;247;p22"/>
          <p:cNvSpPr/>
          <p:nvPr/>
        </p:nvSpPr>
        <p:spPr>
          <a:xfrm>
            <a:off x="2173950" y="24165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__rmul__</a:t>
            </a:r>
            <a:endParaRPr b="1">
              <a:solidFill>
                <a:schemeClr val="lt1"/>
              </a:solidFill>
            </a:endParaRPr>
          </a:p>
        </p:txBody>
      </p:sp>
      <p:sp>
        <p:nvSpPr>
          <p:cNvPr id="248" name="Google Shape;248;p22"/>
          <p:cNvSpPr/>
          <p:nvPr/>
        </p:nvSpPr>
        <p:spPr>
          <a:xfrm>
            <a:off x="217395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__rsub__</a:t>
            </a:r>
            <a:endParaRPr b="1">
              <a:solidFill>
                <a:schemeClr val="lt1"/>
              </a:solidFill>
            </a:endParaRPr>
          </a:p>
        </p:txBody>
      </p:sp>
      <p:sp>
        <p:nvSpPr>
          <p:cNvPr id="249" name="Google Shape;249;p22"/>
          <p:cNvSpPr/>
          <p:nvPr/>
        </p:nvSpPr>
        <p:spPr>
          <a:xfrm>
            <a:off x="2768751" y="4232250"/>
            <a:ext cx="13431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__rtruediv__</a:t>
            </a:r>
            <a:endParaRPr b="1">
              <a:solidFill>
                <a:schemeClr val="lt1"/>
              </a:solidFill>
            </a:endParaRPr>
          </a:p>
        </p:txBody>
      </p:sp>
      <p:sp>
        <p:nvSpPr>
          <p:cNvPr id="250" name="Google Shape;250;p22"/>
          <p:cNvSpPr/>
          <p:nvPr/>
        </p:nvSpPr>
        <p:spPr>
          <a:xfrm>
            <a:off x="2881701" y="3627025"/>
            <a:ext cx="10974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__rpow__</a:t>
            </a:r>
            <a:endParaRPr b="1">
              <a:solidFill>
                <a:schemeClr val="lt1"/>
              </a:solidFill>
            </a:endParaRPr>
          </a:p>
        </p:txBody>
      </p:sp>
      <p:sp>
        <p:nvSpPr>
          <p:cNvPr id="251" name="Google Shape;251;p22"/>
          <p:cNvSpPr/>
          <p:nvPr/>
        </p:nvSpPr>
        <p:spPr>
          <a:xfrm>
            <a:off x="342945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__eq__</a:t>
            </a:r>
            <a:endParaRPr b="1">
              <a:solidFill>
                <a:schemeClr val="lt1"/>
              </a:solidFill>
            </a:endParaRPr>
          </a:p>
        </p:txBody>
      </p:sp>
      <p:sp>
        <p:nvSpPr>
          <p:cNvPr id="252" name="Google Shape;252;p22"/>
          <p:cNvSpPr/>
          <p:nvPr/>
        </p:nvSpPr>
        <p:spPr>
          <a:xfrm>
            <a:off x="3429450" y="24165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__ne__</a:t>
            </a:r>
            <a:endParaRPr b="1">
              <a:solidFill>
                <a:schemeClr val="lt1"/>
              </a:solidFill>
            </a:endParaRPr>
          </a:p>
        </p:txBody>
      </p:sp>
      <p:sp>
        <p:nvSpPr>
          <p:cNvPr id="253" name="Google Shape;253;p22"/>
          <p:cNvSpPr/>
          <p:nvPr/>
        </p:nvSpPr>
        <p:spPr>
          <a:xfrm>
            <a:off x="6804113" y="42726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log</a:t>
            </a:r>
            <a:endParaRPr>
              <a:solidFill>
                <a:schemeClr val="lt1"/>
              </a:solidFill>
            </a:endParaRPr>
          </a:p>
        </p:txBody>
      </p:sp>
      <p:sp>
        <p:nvSpPr>
          <p:cNvPr id="254" name="Google Shape;254;p22"/>
          <p:cNvSpPr/>
          <p:nvPr/>
        </p:nvSpPr>
        <p:spPr>
          <a:xfrm>
            <a:off x="5477688" y="42726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sqrt</a:t>
            </a:r>
            <a:endParaRPr>
              <a:solidFill>
                <a:schemeClr val="lt1"/>
              </a:solidFill>
            </a:endParaRPr>
          </a:p>
        </p:txBody>
      </p:sp>
      <p:sp>
        <p:nvSpPr>
          <p:cNvPr id="255" name="Google Shape;255;p22"/>
          <p:cNvSpPr/>
          <p:nvPr/>
        </p:nvSpPr>
        <p:spPr>
          <a:xfrm>
            <a:off x="5477688" y="36801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exp</a:t>
            </a:r>
            <a:endParaRPr>
              <a:solidFill>
                <a:schemeClr val="lt1"/>
              </a:solidFill>
            </a:endParaRPr>
          </a:p>
        </p:txBody>
      </p:sp>
      <p:sp>
        <p:nvSpPr>
          <p:cNvPr id="256" name="Google Shape;256;p22"/>
          <p:cNvSpPr/>
          <p:nvPr/>
        </p:nvSpPr>
        <p:spPr>
          <a:xfrm>
            <a:off x="6804113" y="36801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logistic</a:t>
            </a:r>
            <a:endParaRPr>
              <a:solidFill>
                <a:schemeClr val="lt1"/>
              </a:solidFill>
            </a:endParaRPr>
          </a:p>
        </p:txBody>
      </p:sp>
      <p:sp>
        <p:nvSpPr>
          <p:cNvPr id="257" name="Google Shape;257;p22"/>
          <p:cNvSpPr/>
          <p:nvPr/>
        </p:nvSpPr>
        <p:spPr>
          <a:xfrm>
            <a:off x="497975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sin</a:t>
            </a:r>
            <a:endParaRPr>
              <a:solidFill>
                <a:schemeClr val="lt1"/>
              </a:solidFill>
            </a:endParaRPr>
          </a:p>
        </p:txBody>
      </p:sp>
      <p:sp>
        <p:nvSpPr>
          <p:cNvPr id="258" name="Google Shape;258;p22"/>
          <p:cNvSpPr/>
          <p:nvPr/>
        </p:nvSpPr>
        <p:spPr>
          <a:xfrm>
            <a:off x="4979750" y="24165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cos</a:t>
            </a:r>
            <a:endParaRPr>
              <a:solidFill>
                <a:schemeClr val="lt1"/>
              </a:solidFill>
            </a:endParaRPr>
          </a:p>
        </p:txBody>
      </p:sp>
      <p:sp>
        <p:nvSpPr>
          <p:cNvPr id="259" name="Google Shape;259;p22"/>
          <p:cNvSpPr/>
          <p:nvPr/>
        </p:nvSpPr>
        <p:spPr>
          <a:xfrm>
            <a:off x="497975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tan</a:t>
            </a:r>
            <a:endParaRPr>
              <a:solidFill>
                <a:schemeClr val="lt1"/>
              </a:solidFill>
            </a:endParaRPr>
          </a:p>
        </p:txBody>
      </p:sp>
      <p:sp>
        <p:nvSpPr>
          <p:cNvPr id="260" name="Google Shape;260;p22"/>
          <p:cNvSpPr/>
          <p:nvPr/>
        </p:nvSpPr>
        <p:spPr>
          <a:xfrm>
            <a:off x="614090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sinh</a:t>
            </a:r>
            <a:endParaRPr>
              <a:solidFill>
                <a:schemeClr val="lt1"/>
              </a:solidFill>
            </a:endParaRPr>
          </a:p>
        </p:txBody>
      </p:sp>
      <p:sp>
        <p:nvSpPr>
          <p:cNvPr id="261" name="Google Shape;261;p22"/>
          <p:cNvSpPr/>
          <p:nvPr/>
        </p:nvSpPr>
        <p:spPr>
          <a:xfrm>
            <a:off x="6140900" y="2416575"/>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cosh</a:t>
            </a:r>
            <a:endParaRPr>
              <a:solidFill>
                <a:schemeClr val="lt1"/>
              </a:solidFill>
            </a:endParaRPr>
          </a:p>
        </p:txBody>
      </p:sp>
      <p:sp>
        <p:nvSpPr>
          <p:cNvPr id="262" name="Google Shape;262;p22"/>
          <p:cNvSpPr/>
          <p:nvPr/>
        </p:nvSpPr>
        <p:spPr>
          <a:xfrm>
            <a:off x="614090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tanh</a:t>
            </a:r>
            <a:endParaRPr>
              <a:solidFill>
                <a:schemeClr val="lt1"/>
              </a:solidFill>
            </a:endParaRPr>
          </a:p>
        </p:txBody>
      </p:sp>
      <p:sp>
        <p:nvSpPr>
          <p:cNvPr id="263" name="Google Shape;263;p22"/>
          <p:cNvSpPr/>
          <p:nvPr/>
        </p:nvSpPr>
        <p:spPr>
          <a:xfrm>
            <a:off x="7302050" y="188665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arcsin</a:t>
            </a:r>
            <a:endParaRPr>
              <a:solidFill>
                <a:schemeClr val="lt1"/>
              </a:solidFill>
            </a:endParaRPr>
          </a:p>
        </p:txBody>
      </p:sp>
      <p:sp>
        <p:nvSpPr>
          <p:cNvPr id="264" name="Google Shape;264;p22"/>
          <p:cNvSpPr/>
          <p:nvPr/>
        </p:nvSpPr>
        <p:spPr>
          <a:xfrm>
            <a:off x="7302050" y="24354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arccos</a:t>
            </a:r>
            <a:endParaRPr>
              <a:solidFill>
                <a:schemeClr val="lt1"/>
              </a:solidFill>
            </a:endParaRPr>
          </a:p>
        </p:txBody>
      </p:sp>
      <p:sp>
        <p:nvSpPr>
          <p:cNvPr id="265" name="Google Shape;265;p22"/>
          <p:cNvSpPr/>
          <p:nvPr/>
        </p:nvSpPr>
        <p:spPr>
          <a:xfrm>
            <a:off x="730205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arctan</a:t>
            </a:r>
            <a:endParaRPr>
              <a:solidFill>
                <a:schemeClr val="lt1"/>
              </a:solidFill>
            </a:endParaRPr>
          </a:p>
        </p:txBody>
      </p:sp>
      <p:sp>
        <p:nvSpPr>
          <p:cNvPr id="266" name="Google Shape;266;p22"/>
          <p:cNvSpPr txBox="1"/>
          <p:nvPr/>
        </p:nvSpPr>
        <p:spPr>
          <a:xfrm>
            <a:off x="1657050" y="1307838"/>
            <a:ext cx="2063400" cy="400200"/>
          </a:xfrm>
          <a:prstGeom prst="rect">
            <a:avLst/>
          </a:prstGeom>
          <a:noFill/>
          <a:ln cap="flat" cmpd="sng" w="19050">
            <a:solidFill>
              <a:schemeClr val="lt1"/>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Dunder Methods</a:t>
            </a:r>
            <a:endParaRPr b="1">
              <a:solidFill>
                <a:schemeClr val="lt1"/>
              </a:solidFill>
              <a:latin typeface="Lato"/>
              <a:ea typeface="Lato"/>
              <a:cs typeface="Lato"/>
              <a:sym typeface="Lato"/>
            </a:endParaRPr>
          </a:p>
        </p:txBody>
      </p:sp>
      <p:sp>
        <p:nvSpPr>
          <p:cNvPr id="267" name="Google Shape;267;p22"/>
          <p:cNvSpPr txBox="1"/>
          <p:nvPr/>
        </p:nvSpPr>
        <p:spPr>
          <a:xfrm>
            <a:off x="5624000" y="1307838"/>
            <a:ext cx="2063400" cy="400200"/>
          </a:xfrm>
          <a:prstGeom prst="rect">
            <a:avLst/>
          </a:prstGeom>
          <a:noFill/>
          <a:ln cap="flat" cmpd="sng" w="19050">
            <a:solidFill>
              <a:schemeClr val="lt1"/>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Lato"/>
                <a:ea typeface="Lato"/>
                <a:cs typeface="Lato"/>
                <a:sym typeface="Lato"/>
              </a:rPr>
              <a:t>Elementary </a:t>
            </a:r>
            <a:r>
              <a:rPr b="1" lang="en">
                <a:solidFill>
                  <a:schemeClr val="lt1"/>
                </a:solidFill>
                <a:latin typeface="Lato"/>
                <a:ea typeface="Lato"/>
                <a:cs typeface="Lato"/>
                <a:sym typeface="Lato"/>
              </a:rPr>
              <a:t>Operators</a:t>
            </a:r>
            <a:endParaRPr b="1">
              <a:solidFill>
                <a:schemeClr val="lt1"/>
              </a:solidFill>
              <a:latin typeface="Lato"/>
              <a:ea typeface="Lato"/>
              <a:cs typeface="Lato"/>
              <a:sym typeface="Lato"/>
            </a:endParaRPr>
          </a:p>
        </p:txBody>
      </p:sp>
      <p:sp>
        <p:nvSpPr>
          <p:cNvPr id="268" name="Google Shape;268;p22"/>
          <p:cNvSpPr/>
          <p:nvPr/>
        </p:nvSpPr>
        <p:spPr>
          <a:xfrm>
            <a:off x="3429450" y="3021800"/>
            <a:ext cx="10296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__neg__</a:t>
            </a:r>
            <a:endParaRPr b="1">
              <a:solidFill>
                <a:schemeClr val="lt1"/>
              </a:solidFill>
            </a:endParaRPr>
          </a:p>
        </p:txBody>
      </p:sp>
      <p:cxnSp>
        <p:nvCxnSpPr>
          <p:cNvPr id="269" name="Google Shape;269;p22"/>
          <p:cNvCxnSpPr/>
          <p:nvPr/>
        </p:nvCxnSpPr>
        <p:spPr>
          <a:xfrm flipH="1">
            <a:off x="4719100" y="1307850"/>
            <a:ext cx="600" cy="35871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Mode Class Methods</a:t>
            </a:r>
            <a:endParaRPr/>
          </a:p>
        </p:txBody>
      </p:sp>
      <p:sp>
        <p:nvSpPr>
          <p:cNvPr id="275" name="Google Shape;27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23"/>
          <p:cNvSpPr/>
          <p:nvPr/>
        </p:nvSpPr>
        <p:spPr>
          <a:xfrm>
            <a:off x="5117313" y="3177150"/>
            <a:ext cx="2888400" cy="4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latin typeface="Lato"/>
                <a:ea typeface="Lato"/>
                <a:cs typeface="Lato"/>
                <a:sym typeface="Lato"/>
              </a:rPr>
              <a:t>get_jacobian</a:t>
            </a:r>
            <a:endParaRPr b="1" i="1">
              <a:solidFill>
                <a:schemeClr val="lt1"/>
              </a:solidFill>
              <a:latin typeface="Lato"/>
              <a:ea typeface="Lato"/>
              <a:cs typeface="Lato"/>
              <a:sym typeface="Lato"/>
            </a:endParaRPr>
          </a:p>
        </p:txBody>
      </p:sp>
      <p:sp>
        <p:nvSpPr>
          <p:cNvPr id="277" name="Google Shape;277;p23"/>
          <p:cNvSpPr/>
          <p:nvPr/>
        </p:nvSpPr>
        <p:spPr>
          <a:xfrm>
            <a:off x="642188" y="3177150"/>
            <a:ext cx="2888400" cy="4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latin typeface="Lato"/>
                <a:ea typeface="Lato"/>
                <a:cs typeface="Lato"/>
                <a:sym typeface="Lato"/>
              </a:rPr>
              <a:t>get_function_value</a:t>
            </a:r>
            <a:endParaRPr b="1" i="1">
              <a:solidFill>
                <a:schemeClr val="lt1"/>
              </a:solidFill>
              <a:latin typeface="Lato"/>
              <a:ea typeface="Lato"/>
              <a:cs typeface="Lato"/>
              <a:sym typeface="Lato"/>
            </a:endParaRPr>
          </a:p>
        </p:txBody>
      </p:sp>
      <p:sp>
        <p:nvSpPr>
          <p:cNvPr id="278" name="Google Shape;278;p23"/>
          <p:cNvSpPr/>
          <p:nvPr/>
        </p:nvSpPr>
        <p:spPr>
          <a:xfrm>
            <a:off x="2702538" y="1267050"/>
            <a:ext cx="2888400" cy="47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latin typeface="Lato"/>
                <a:ea typeface="Lato"/>
                <a:cs typeface="Lato"/>
                <a:sym typeface="Lato"/>
              </a:rPr>
              <a:t>g</a:t>
            </a:r>
            <a:r>
              <a:rPr b="1" i="1" lang="en">
                <a:solidFill>
                  <a:schemeClr val="lt1"/>
                </a:solidFill>
                <a:latin typeface="Lato"/>
                <a:ea typeface="Lato"/>
                <a:cs typeface="Lato"/>
                <a:sym typeface="Lato"/>
              </a:rPr>
              <a:t>et_function_value_and_jacobian</a:t>
            </a:r>
            <a:endParaRPr b="1" i="1">
              <a:solidFill>
                <a:schemeClr val="lt1"/>
              </a:solidFill>
              <a:latin typeface="Lato"/>
              <a:ea typeface="Lato"/>
              <a:cs typeface="Lato"/>
              <a:sym typeface="Lato"/>
            </a:endParaRPr>
          </a:p>
        </p:txBody>
      </p:sp>
      <p:sp>
        <p:nvSpPr>
          <p:cNvPr id="279" name="Google Shape;279;p23"/>
          <p:cNvSpPr txBox="1"/>
          <p:nvPr/>
        </p:nvSpPr>
        <p:spPr>
          <a:xfrm>
            <a:off x="5184075" y="3796200"/>
            <a:ext cx="275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Extract jacobian matrix from </a:t>
            </a:r>
            <a:r>
              <a:rPr i="1" lang="en">
                <a:solidFill>
                  <a:schemeClr val="lt1"/>
                </a:solidFill>
                <a:latin typeface="Lato"/>
                <a:ea typeface="Lato"/>
                <a:cs typeface="Lato"/>
                <a:sym typeface="Lato"/>
              </a:rPr>
              <a:t>get_function_value_and_jacobian</a:t>
            </a:r>
            <a:endParaRPr i="1">
              <a:solidFill>
                <a:schemeClr val="lt1"/>
              </a:solidFill>
              <a:latin typeface="Lato"/>
              <a:ea typeface="Lato"/>
              <a:cs typeface="Lato"/>
              <a:sym typeface="Lato"/>
            </a:endParaRPr>
          </a:p>
        </p:txBody>
      </p:sp>
      <p:sp>
        <p:nvSpPr>
          <p:cNvPr id="280" name="Google Shape;280;p23"/>
          <p:cNvSpPr txBox="1"/>
          <p:nvPr/>
        </p:nvSpPr>
        <p:spPr>
          <a:xfrm>
            <a:off x="2381275" y="1831550"/>
            <a:ext cx="3671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Calculate the function value and jacobian of a user inputed function</a:t>
            </a:r>
            <a:endParaRPr>
              <a:solidFill>
                <a:schemeClr val="lt1"/>
              </a:solidFill>
              <a:latin typeface="Lato"/>
              <a:ea typeface="Lato"/>
              <a:cs typeface="Lato"/>
              <a:sym typeface="Lato"/>
            </a:endParaRPr>
          </a:p>
        </p:txBody>
      </p:sp>
      <p:sp>
        <p:nvSpPr>
          <p:cNvPr id="281" name="Google Shape;281;p23"/>
          <p:cNvSpPr txBox="1"/>
          <p:nvPr/>
        </p:nvSpPr>
        <p:spPr>
          <a:xfrm>
            <a:off x="740000" y="3732400"/>
            <a:ext cx="2790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Extract function value from </a:t>
            </a:r>
            <a:r>
              <a:rPr i="1" lang="en">
                <a:solidFill>
                  <a:schemeClr val="lt1"/>
                </a:solidFill>
                <a:latin typeface="Lato"/>
                <a:ea typeface="Lato"/>
                <a:cs typeface="Lato"/>
                <a:sym typeface="Lato"/>
              </a:rPr>
              <a:t>get_function_value_and_jacobian</a:t>
            </a:r>
            <a:endParaRPr i="1">
              <a:solidFill>
                <a:schemeClr val="lt1"/>
              </a:solidFill>
              <a:latin typeface="Lato"/>
              <a:ea typeface="Lato"/>
              <a:cs typeface="Lato"/>
              <a:sym typeface="Lato"/>
            </a:endParaRPr>
          </a:p>
        </p:txBody>
      </p:sp>
      <p:sp>
        <p:nvSpPr>
          <p:cNvPr id="282" name="Google Shape;282;p23"/>
          <p:cNvSpPr/>
          <p:nvPr/>
        </p:nvSpPr>
        <p:spPr>
          <a:xfrm rot="1996783">
            <a:off x="2047194" y="2231515"/>
            <a:ext cx="278827" cy="680467"/>
          </a:xfrm>
          <a:prstGeom prst="downArrow">
            <a:avLst>
              <a:gd fmla="val 50000" name="adj1"/>
              <a:gd fmla="val 5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rot="-1998815">
            <a:off x="6143956" y="2231433"/>
            <a:ext cx="278576" cy="680632"/>
          </a:xfrm>
          <a:prstGeom prst="downArrow">
            <a:avLst>
              <a:gd fmla="val 50000" name="adj1"/>
              <a:gd fmla="val 5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How to Use</a:t>
            </a:r>
            <a:endParaRPr b="1" sz="5000"/>
          </a:p>
        </p:txBody>
      </p:sp>
      <p:sp>
        <p:nvSpPr>
          <p:cNvPr id="289" name="Google Shape;28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Package Installation: GitHub</a:t>
            </a:r>
            <a:endParaRPr/>
          </a:p>
        </p:txBody>
      </p:sp>
      <p:sp>
        <p:nvSpPr>
          <p:cNvPr id="295" name="Google Shape;295;p25"/>
          <p:cNvSpPr txBox="1"/>
          <p:nvPr>
            <p:ph idx="1" type="body"/>
          </p:nvPr>
        </p:nvSpPr>
        <p:spPr>
          <a:xfrm>
            <a:off x="869050" y="1567550"/>
            <a:ext cx="3831600" cy="3095700"/>
          </a:xfrm>
          <a:prstGeom prst="rect">
            <a:avLst/>
          </a:prstGeom>
        </p:spPr>
        <p:txBody>
          <a:bodyPr anchorCtr="0" anchor="t" bIns="91425" lIns="91425" spcFirstLastPara="1" rIns="91425" wrap="square" tIns="91425">
            <a:noAutofit/>
          </a:bodyPr>
          <a:lstStyle/>
          <a:p>
            <a:pPr indent="0" lvl="0" marL="0" rtl="0" algn="l">
              <a:lnSpc>
                <a:spcPct val="95000"/>
              </a:lnSpc>
              <a:spcBef>
                <a:spcPts val="1000"/>
              </a:spcBef>
              <a:spcAft>
                <a:spcPts val="0"/>
              </a:spcAft>
              <a:buSzPts val="275"/>
              <a:buNone/>
            </a:pPr>
            <a:r>
              <a:rPr lang="en" sz="1400"/>
              <a:t>User can download the package via our GitHub repository by:</a:t>
            </a:r>
            <a:endParaRPr sz="1400"/>
          </a:p>
          <a:p>
            <a:pPr indent="-317500" lvl="0" marL="457200" rtl="0" algn="l">
              <a:lnSpc>
                <a:spcPct val="95000"/>
              </a:lnSpc>
              <a:spcBef>
                <a:spcPts val="1200"/>
              </a:spcBef>
              <a:spcAft>
                <a:spcPts val="0"/>
              </a:spcAft>
              <a:buSzPts val="1400"/>
              <a:buChar char="●"/>
            </a:pPr>
            <a:r>
              <a:rPr lang="en" sz="1400"/>
              <a:t>Navigate to the desired folder and clone the repo from </a:t>
            </a:r>
            <a:r>
              <a:rPr lang="en" sz="1400" u="sng">
                <a:solidFill>
                  <a:schemeClr val="hlink"/>
                </a:solidFill>
                <a:hlinkClick r:id="rId3"/>
              </a:rPr>
              <a:t>https://github.com/cs107-AHJZ/cs107-FinalProject.git</a:t>
            </a:r>
            <a:endParaRPr sz="1400"/>
          </a:p>
          <a:p>
            <a:pPr indent="-317500" lvl="0" marL="457200" rtl="0" algn="l">
              <a:lnSpc>
                <a:spcPct val="95000"/>
              </a:lnSpc>
              <a:spcBef>
                <a:spcPts val="1000"/>
              </a:spcBef>
              <a:spcAft>
                <a:spcPts val="0"/>
              </a:spcAft>
              <a:buSzPts val="1400"/>
              <a:buChar char="●"/>
            </a:pPr>
            <a:r>
              <a:rPr lang="en" sz="1400"/>
              <a:t>Open a terminal window from that folder and run the code shown to left</a:t>
            </a:r>
            <a:endParaRPr sz="1400"/>
          </a:p>
          <a:p>
            <a:pPr indent="-317500" lvl="0" marL="457200" rtl="0" algn="l">
              <a:lnSpc>
                <a:spcPct val="95000"/>
              </a:lnSpc>
              <a:spcBef>
                <a:spcPts val="1000"/>
              </a:spcBef>
              <a:spcAft>
                <a:spcPts val="0"/>
              </a:spcAft>
              <a:buSzPts val="1400"/>
              <a:buChar char="●"/>
            </a:pPr>
            <a:r>
              <a:rPr lang="en" sz="1400"/>
              <a:t>M</a:t>
            </a:r>
            <a:r>
              <a:rPr lang="en" sz="1400"/>
              <a:t>ove the package folder ad_AHJZ into the destination folder with a python file</a:t>
            </a:r>
            <a:endParaRPr sz="1400"/>
          </a:p>
          <a:p>
            <a:pPr indent="0" lvl="0" marL="0" rtl="0" algn="l">
              <a:lnSpc>
                <a:spcPct val="95000"/>
              </a:lnSpc>
              <a:spcBef>
                <a:spcPts val="1200"/>
              </a:spcBef>
              <a:spcAft>
                <a:spcPts val="0"/>
              </a:spcAft>
              <a:buSzPts val="275"/>
              <a:buNone/>
            </a:pPr>
            <a:r>
              <a:t/>
            </a:r>
            <a:endParaRPr sz="1400"/>
          </a:p>
          <a:p>
            <a:pPr indent="0" lvl="0" marL="0" rtl="0" algn="l">
              <a:lnSpc>
                <a:spcPct val="95000"/>
              </a:lnSpc>
              <a:spcBef>
                <a:spcPts val="1200"/>
              </a:spcBef>
              <a:spcAft>
                <a:spcPts val="1200"/>
              </a:spcAft>
              <a:buSzPts val="275"/>
              <a:buNone/>
            </a:pPr>
            <a:r>
              <a:t/>
            </a:r>
            <a:endParaRPr sz="325"/>
          </a:p>
        </p:txBody>
      </p:sp>
      <p:sp>
        <p:nvSpPr>
          <p:cNvPr id="296" name="Google Shape;29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7" name="Google Shape;297;p25"/>
          <p:cNvSpPr txBox="1"/>
          <p:nvPr>
            <p:ph idx="2" type="body"/>
          </p:nvPr>
        </p:nvSpPr>
        <p:spPr>
          <a:xfrm>
            <a:off x="4933225" y="2024750"/>
            <a:ext cx="3916200" cy="2454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sz="5117">
                <a:latin typeface="Courier New"/>
                <a:ea typeface="Courier New"/>
                <a:cs typeface="Courier New"/>
                <a:sym typeface="Courier New"/>
              </a:rPr>
              <a:t>$ </a:t>
            </a:r>
            <a:r>
              <a:rPr lang="en" sz="5117">
                <a:latin typeface="Courier New"/>
                <a:ea typeface="Courier New"/>
                <a:cs typeface="Courier New"/>
                <a:sym typeface="Courier New"/>
              </a:rPr>
              <a:t>git clone </a:t>
            </a:r>
            <a:r>
              <a:rPr lang="en" sz="5117" u="sng">
                <a:solidFill>
                  <a:schemeClr val="hlink"/>
                </a:solidFill>
                <a:latin typeface="Courier New"/>
                <a:ea typeface="Courier New"/>
                <a:cs typeface="Courier New"/>
                <a:sym typeface="Courier New"/>
                <a:hlinkClick r:id="rId4"/>
              </a:rPr>
              <a:t>https://github.com/cs107-AHJZ/cs107-FinalProject.git</a:t>
            </a:r>
            <a:endParaRPr sz="5117">
              <a:latin typeface="Courier New"/>
              <a:ea typeface="Courier New"/>
              <a:cs typeface="Courier New"/>
              <a:sym typeface="Courier New"/>
            </a:endParaRPr>
          </a:p>
          <a:p>
            <a:pPr indent="0" lvl="0" marL="0" rtl="0" algn="l">
              <a:spcBef>
                <a:spcPts val="1200"/>
              </a:spcBef>
              <a:spcAft>
                <a:spcPts val="0"/>
              </a:spcAft>
              <a:buNone/>
            </a:pPr>
            <a:r>
              <a:rPr lang="en" sz="5117">
                <a:latin typeface="Courier New"/>
                <a:ea typeface="Courier New"/>
                <a:cs typeface="Courier New"/>
                <a:sym typeface="Courier New"/>
              </a:rPr>
              <a:t>$ cd cs107-FinalProject</a:t>
            </a:r>
            <a:endParaRPr sz="5117">
              <a:latin typeface="Courier New"/>
              <a:ea typeface="Courier New"/>
              <a:cs typeface="Courier New"/>
              <a:sym typeface="Courier New"/>
            </a:endParaRPr>
          </a:p>
          <a:p>
            <a:pPr indent="0" lvl="0" marL="0" rtl="0" algn="l">
              <a:spcBef>
                <a:spcPts val="1200"/>
              </a:spcBef>
              <a:spcAft>
                <a:spcPts val="0"/>
              </a:spcAft>
              <a:buNone/>
            </a:pPr>
            <a:r>
              <a:rPr lang="en" sz="5117">
                <a:latin typeface="Courier New"/>
                <a:ea typeface="Courier New"/>
                <a:cs typeface="Courier New"/>
                <a:sym typeface="Courier New"/>
              </a:rPr>
              <a:t>$ pip install -r requirements.txt</a:t>
            </a:r>
            <a:endParaRPr sz="5117">
              <a:latin typeface="Courier New"/>
              <a:ea typeface="Courier New"/>
              <a:cs typeface="Courier New"/>
              <a:sym typeface="Courier New"/>
            </a:endParaRPr>
          </a:p>
          <a:p>
            <a:pPr indent="0" lvl="0" marL="0" rtl="0" algn="l">
              <a:spcBef>
                <a:spcPts val="1200"/>
              </a:spcBef>
              <a:spcAft>
                <a:spcPts val="0"/>
              </a:spcAft>
              <a:buNone/>
            </a:pPr>
            <a:r>
              <a:t/>
            </a:r>
            <a:endParaRPr sz="4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Package Installation: PyPI</a:t>
            </a:r>
            <a:endParaRPr/>
          </a:p>
        </p:txBody>
      </p:sp>
      <p:sp>
        <p:nvSpPr>
          <p:cNvPr id="303" name="Google Shape;303;p26"/>
          <p:cNvSpPr txBox="1"/>
          <p:nvPr>
            <p:ph idx="1" type="body"/>
          </p:nvPr>
        </p:nvSpPr>
        <p:spPr>
          <a:xfrm>
            <a:off x="593850" y="1752025"/>
            <a:ext cx="4031100" cy="29112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rPr lang="en" sz="1400"/>
              <a:t>User can install the package and its dependencies using the "venv" virtual environment:</a:t>
            </a:r>
            <a:endParaRPr sz="1400"/>
          </a:p>
          <a:p>
            <a:pPr indent="-317500" lvl="0" marL="457200" rtl="0" algn="l">
              <a:spcBef>
                <a:spcPts val="1200"/>
              </a:spcBef>
              <a:spcAft>
                <a:spcPts val="0"/>
              </a:spcAft>
              <a:buSzPts val="1400"/>
              <a:buChar char="●"/>
            </a:pPr>
            <a:r>
              <a:rPr lang="en" sz="1400"/>
              <a:t>Create a directory to store your virtual environment(s)</a:t>
            </a:r>
            <a:endParaRPr sz="1400"/>
          </a:p>
          <a:p>
            <a:pPr indent="-317500" lvl="0" marL="457200" rtl="0" algn="l">
              <a:spcBef>
                <a:spcPts val="1200"/>
              </a:spcBef>
              <a:spcAft>
                <a:spcPts val="0"/>
              </a:spcAft>
              <a:buSzPts val="1400"/>
              <a:buChar char="●"/>
            </a:pPr>
            <a:r>
              <a:rPr lang="en" sz="1400"/>
              <a:t>Activate your env_name virtual environment</a:t>
            </a:r>
            <a:endParaRPr sz="1400"/>
          </a:p>
          <a:p>
            <a:pPr indent="-317500" lvl="0" marL="457200" rtl="0" algn="l">
              <a:spcBef>
                <a:spcPts val="1000"/>
              </a:spcBef>
              <a:spcAft>
                <a:spcPts val="0"/>
              </a:spcAft>
              <a:buSzPts val="1400"/>
              <a:buChar char="●"/>
            </a:pPr>
            <a:r>
              <a:rPr lang="en" sz="1400"/>
              <a:t>Then  install the package</a:t>
            </a:r>
            <a:endParaRPr sz="1400"/>
          </a:p>
          <a:p>
            <a:pPr indent="-317500" lvl="0" marL="457200" rtl="0" algn="l">
              <a:spcBef>
                <a:spcPts val="1000"/>
              </a:spcBef>
              <a:spcAft>
                <a:spcPts val="0"/>
              </a:spcAft>
              <a:buSzPts val="1400"/>
              <a:buChar char="●"/>
            </a:pPr>
            <a:r>
              <a:rPr lang="en" sz="1400"/>
              <a:t>Create a Python file to use the package in</a:t>
            </a:r>
            <a:endParaRPr sz="1400"/>
          </a:p>
          <a:p>
            <a:pPr indent="0" lvl="0" marL="457200" rtl="0" algn="l">
              <a:spcBef>
                <a:spcPts val="1200"/>
              </a:spcBef>
              <a:spcAft>
                <a:spcPts val="1200"/>
              </a:spcAft>
              <a:buNone/>
            </a:pPr>
            <a:r>
              <a:t/>
            </a:r>
            <a:endParaRPr/>
          </a:p>
        </p:txBody>
      </p:sp>
      <p:sp>
        <p:nvSpPr>
          <p:cNvPr id="304" name="Google Shape;3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26"/>
          <p:cNvSpPr txBox="1"/>
          <p:nvPr>
            <p:ph idx="2" type="body"/>
          </p:nvPr>
        </p:nvSpPr>
        <p:spPr>
          <a:xfrm>
            <a:off x="4933225" y="2253350"/>
            <a:ext cx="4087800" cy="2154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117">
                <a:latin typeface="Courier New"/>
                <a:ea typeface="Courier New"/>
                <a:cs typeface="Courier New"/>
                <a:sym typeface="Courier New"/>
              </a:rPr>
              <a:t>$ mkdir ~/.virtualenvs</a:t>
            </a:r>
            <a:endParaRPr sz="5117">
              <a:latin typeface="Courier New"/>
              <a:ea typeface="Courier New"/>
              <a:cs typeface="Courier New"/>
              <a:sym typeface="Courier New"/>
            </a:endParaRPr>
          </a:p>
          <a:p>
            <a:pPr indent="0" lvl="0" marL="0" rtl="0" algn="l">
              <a:spcBef>
                <a:spcPts val="1200"/>
              </a:spcBef>
              <a:spcAft>
                <a:spcPts val="0"/>
              </a:spcAft>
              <a:buNone/>
            </a:pPr>
            <a:r>
              <a:rPr lang="en" sz="5117">
                <a:latin typeface="Courier New"/>
                <a:ea typeface="Courier New"/>
                <a:cs typeface="Courier New"/>
                <a:sym typeface="Courier New"/>
              </a:rPr>
              <a:t>$ python3 -m venv ~/.virtualenvs/env_name</a:t>
            </a:r>
            <a:endParaRPr sz="5117">
              <a:latin typeface="Courier New"/>
              <a:ea typeface="Courier New"/>
              <a:cs typeface="Courier New"/>
              <a:sym typeface="Courier New"/>
            </a:endParaRPr>
          </a:p>
          <a:p>
            <a:pPr indent="0" lvl="0" marL="0" rtl="0" algn="l">
              <a:spcBef>
                <a:spcPts val="1200"/>
              </a:spcBef>
              <a:spcAft>
                <a:spcPts val="0"/>
              </a:spcAft>
              <a:buNone/>
            </a:pPr>
            <a:r>
              <a:rPr lang="en" sz="5117">
                <a:latin typeface="Courier New"/>
                <a:ea typeface="Courier New"/>
                <a:cs typeface="Courier New"/>
                <a:sym typeface="Courier New"/>
              </a:rPr>
              <a:t>$ source ~/.virtualenvs/env_name/bin/activate</a:t>
            </a:r>
            <a:endParaRPr sz="5117">
              <a:latin typeface="Courier New"/>
              <a:ea typeface="Courier New"/>
              <a:cs typeface="Courier New"/>
              <a:sym typeface="Courier New"/>
            </a:endParaRPr>
          </a:p>
          <a:p>
            <a:pPr indent="0" lvl="0" marL="0" rtl="0" algn="l">
              <a:spcBef>
                <a:spcPts val="1200"/>
              </a:spcBef>
              <a:spcAft>
                <a:spcPts val="0"/>
              </a:spcAft>
              <a:buNone/>
            </a:pPr>
            <a:r>
              <a:rPr lang="en" sz="5117">
                <a:latin typeface="Courier New"/>
                <a:ea typeface="Courier New"/>
                <a:cs typeface="Courier New"/>
                <a:sym typeface="Courier New"/>
              </a:rPr>
              <a:t>$ python3 -m pip install ad-AHJZ</a:t>
            </a:r>
            <a:endParaRPr sz="5117">
              <a:latin typeface="Courier New"/>
              <a:ea typeface="Courier New"/>
              <a:cs typeface="Courier New"/>
              <a:sym typeface="Courier New"/>
            </a:endParaRPr>
          </a:p>
          <a:p>
            <a:pPr indent="0" lvl="0" marL="0" rtl="0" algn="l">
              <a:spcBef>
                <a:spcPts val="1200"/>
              </a:spcBef>
              <a:spcAft>
                <a:spcPts val="1200"/>
              </a:spcAft>
              <a:buNone/>
            </a:pPr>
            <a:r>
              <a:rPr lang="en" sz="5117">
                <a:latin typeface="Courier New"/>
                <a:ea typeface="Courier New"/>
                <a:cs typeface="Courier New"/>
                <a:sym typeface="Courier New"/>
              </a:rPr>
              <a:t>$ echo &gt;'file_name'.p</a:t>
            </a:r>
            <a:r>
              <a:rPr lang="en"/>
              <a: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Mode: Scalar Case</a:t>
            </a:r>
            <a:endParaRPr/>
          </a:p>
        </p:txBody>
      </p:sp>
      <p:sp>
        <p:nvSpPr>
          <p:cNvPr id="311" name="Google Shape;31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2" name="Google Shape;312;p27"/>
          <p:cNvSpPr txBox="1"/>
          <p:nvPr>
            <p:ph idx="2" type="body"/>
          </p:nvPr>
        </p:nvSpPr>
        <p:spPr>
          <a:xfrm>
            <a:off x="779625" y="1397425"/>
            <a:ext cx="75429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313" name="Google Shape;313;p27"/>
          <p:cNvSpPr/>
          <p:nvPr/>
        </p:nvSpPr>
        <p:spPr>
          <a:xfrm>
            <a:off x="3872825" y="195354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14" name="Google Shape;314;p27"/>
          <p:cNvSpPr txBox="1"/>
          <p:nvPr/>
        </p:nvSpPr>
        <p:spPr>
          <a:xfrm>
            <a:off x="4389375" y="2049691"/>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a:t>
            </a:r>
            <a:r>
              <a:rPr lang="en" sz="1300">
                <a:solidFill>
                  <a:schemeClr val="lt2"/>
                </a:solidFill>
                <a:latin typeface="Lato"/>
                <a:ea typeface="Lato"/>
                <a:cs typeface="Lato"/>
                <a:sym typeface="Lato"/>
              </a:rPr>
              <a:t>input</a:t>
            </a:r>
            <a:r>
              <a:rPr lang="en" sz="1300">
                <a:solidFill>
                  <a:schemeClr val="lt2"/>
                </a:solidFill>
                <a:latin typeface="Lato"/>
                <a:ea typeface="Lato"/>
                <a:cs typeface="Lato"/>
                <a:sym typeface="Lato"/>
              </a:rPr>
              <a:t> variables for the forward_mode object</a:t>
            </a:r>
            <a:endParaRPr>
              <a:solidFill>
                <a:schemeClr val="lt2"/>
              </a:solidFill>
              <a:latin typeface="Lato"/>
              <a:ea typeface="Lato"/>
              <a:cs typeface="Lato"/>
              <a:sym typeface="Lato"/>
            </a:endParaRPr>
          </a:p>
        </p:txBody>
      </p:sp>
      <p:sp>
        <p:nvSpPr>
          <p:cNvPr id="315" name="Google Shape;315;p27"/>
          <p:cNvSpPr/>
          <p:nvPr/>
        </p:nvSpPr>
        <p:spPr>
          <a:xfrm>
            <a:off x="5320625" y="26778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16" name="Google Shape;316;p27"/>
          <p:cNvSpPr txBox="1"/>
          <p:nvPr/>
        </p:nvSpPr>
        <p:spPr>
          <a:xfrm>
            <a:off x="5837175" y="2742950"/>
            <a:ext cx="43641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both the function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value and the derivative</a:t>
            </a:r>
            <a:endParaRPr>
              <a:solidFill>
                <a:schemeClr val="lt2"/>
              </a:solidFill>
              <a:latin typeface="Lato"/>
              <a:ea typeface="Lato"/>
              <a:cs typeface="Lato"/>
              <a:sym typeface="Lato"/>
            </a:endParaRPr>
          </a:p>
        </p:txBody>
      </p:sp>
      <p:sp>
        <p:nvSpPr>
          <p:cNvPr id="317" name="Google Shape;317;p27"/>
          <p:cNvSpPr/>
          <p:nvPr/>
        </p:nvSpPr>
        <p:spPr>
          <a:xfrm>
            <a:off x="4025225" y="3492777"/>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18" name="Google Shape;318;p27"/>
          <p:cNvSpPr txBox="1"/>
          <p:nvPr/>
        </p:nvSpPr>
        <p:spPr>
          <a:xfrm>
            <a:off x="4541775" y="3588927"/>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function value</a:t>
            </a:r>
            <a:endParaRPr>
              <a:solidFill>
                <a:schemeClr val="lt2"/>
              </a:solidFill>
              <a:latin typeface="Lato"/>
              <a:ea typeface="Lato"/>
              <a:cs typeface="Lato"/>
              <a:sym typeface="Lato"/>
            </a:endParaRPr>
          </a:p>
        </p:txBody>
      </p:sp>
      <p:sp>
        <p:nvSpPr>
          <p:cNvPr id="319" name="Google Shape;319;p27"/>
          <p:cNvSpPr/>
          <p:nvPr/>
        </p:nvSpPr>
        <p:spPr>
          <a:xfrm>
            <a:off x="4025225" y="430797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320" name="Google Shape;320;p27"/>
          <p:cNvSpPr txBox="1"/>
          <p:nvPr/>
        </p:nvSpPr>
        <p:spPr>
          <a:xfrm>
            <a:off x="4541775" y="4404121"/>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derivative value</a:t>
            </a:r>
            <a:endParaRPr>
              <a:solidFill>
                <a:schemeClr val="lt2"/>
              </a:solidFill>
              <a:latin typeface="Lato"/>
              <a:ea typeface="Lato"/>
              <a:cs typeface="Lato"/>
              <a:sym typeface="Lato"/>
            </a:endParaRPr>
          </a:p>
        </p:txBody>
      </p:sp>
      <p:sp>
        <p:nvSpPr>
          <p:cNvPr id="321" name="Google Shape;321;p27"/>
          <p:cNvSpPr/>
          <p:nvPr/>
        </p:nvSpPr>
        <p:spPr>
          <a:xfrm>
            <a:off x="5244425" y="1366050"/>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22" name="Google Shape;322;p27"/>
          <p:cNvSpPr txBox="1"/>
          <p:nvPr/>
        </p:nvSpPr>
        <p:spPr>
          <a:xfrm>
            <a:off x="5760975" y="1462200"/>
            <a:ext cx="3983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a:t>
            </a:r>
            <a:r>
              <a:rPr lang="en" sz="1300">
                <a:solidFill>
                  <a:schemeClr val="lt2"/>
                </a:solidFill>
                <a:latin typeface="Lato"/>
                <a:ea typeface="Lato"/>
                <a:cs typeface="Lato"/>
                <a:sym typeface="Lato"/>
              </a:rPr>
              <a:t>mport statement to use our package</a:t>
            </a:r>
            <a:endParaRPr>
              <a:solidFill>
                <a:schemeClr val="lt2"/>
              </a:solidFill>
              <a:latin typeface="Lato"/>
              <a:ea typeface="Lato"/>
              <a:cs typeface="Lato"/>
              <a:sym typeface="Lato"/>
            </a:endParaRPr>
          </a:p>
        </p:txBody>
      </p:sp>
      <p:sp>
        <p:nvSpPr>
          <p:cNvPr id="323" name="Google Shape;323;p27"/>
          <p:cNvSpPr txBox="1"/>
          <p:nvPr/>
        </p:nvSpPr>
        <p:spPr>
          <a:xfrm>
            <a:off x="779625" y="1798141"/>
            <a:ext cx="28086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1018"/>
              <a:buFont typeface="Arial"/>
              <a:buNone/>
            </a:pPr>
            <a:r>
              <a:rPr lang="en" sz="1202">
                <a:solidFill>
                  <a:schemeClr val="lt1"/>
                </a:solidFill>
                <a:latin typeface="Roboto Mono"/>
                <a:ea typeface="Roboto Mono"/>
                <a:cs typeface="Roboto Mono"/>
                <a:sym typeface="Roboto Mono"/>
              </a:rPr>
              <a:t>x = 0.5</a:t>
            </a:r>
            <a:endParaRPr sz="1202">
              <a:solidFill>
                <a:schemeClr val="lt1"/>
              </a:solidFill>
              <a:latin typeface="Roboto Mono"/>
              <a:ea typeface="Roboto Mono"/>
              <a:cs typeface="Roboto Mono"/>
              <a:sym typeface="Roboto Mono"/>
            </a:endParaRPr>
          </a:p>
          <a:p>
            <a:pPr indent="0" lvl="0" marL="0" marR="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x.sin() + 2 * x</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Clr>
                <a:srgbClr val="000000"/>
              </a:buClr>
              <a:buSzPts val="1018"/>
              <a:buFont typeface="Arial"/>
              <a:buNone/>
            </a:pPr>
            <a:r>
              <a:rPr lang="en" sz="1202">
                <a:solidFill>
                  <a:schemeClr val="lt1"/>
                </a:solidFill>
                <a:latin typeface="Roboto Mono"/>
                <a:ea typeface="Roboto Mono"/>
                <a:cs typeface="Roboto Mono"/>
                <a:sym typeface="Roboto Mono"/>
              </a:rPr>
              <a:t>fm = forward_mode(x, f_x)</a:t>
            </a:r>
            <a:endParaRPr>
              <a:latin typeface="Lato"/>
              <a:ea typeface="Lato"/>
              <a:cs typeface="Lato"/>
              <a:sym typeface="Lato"/>
            </a:endParaRPr>
          </a:p>
        </p:txBody>
      </p:sp>
      <p:sp>
        <p:nvSpPr>
          <p:cNvPr id="324" name="Google Shape;324;p27"/>
          <p:cNvSpPr txBox="1"/>
          <p:nvPr/>
        </p:nvSpPr>
        <p:spPr>
          <a:xfrm>
            <a:off x="753175" y="2606450"/>
            <a:ext cx="44913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x_der = fm.get_function_value_and_jacobian()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 x_der)</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1.479425538604203</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    [2.87758256]</a:t>
            </a:r>
            <a:endParaRPr>
              <a:latin typeface="Lato"/>
              <a:ea typeface="Lato"/>
              <a:cs typeface="Lato"/>
              <a:sym typeface="Lato"/>
            </a:endParaRPr>
          </a:p>
        </p:txBody>
      </p:sp>
      <p:sp>
        <p:nvSpPr>
          <p:cNvPr id="325" name="Google Shape;325;p27"/>
          <p:cNvSpPr txBox="1"/>
          <p:nvPr/>
        </p:nvSpPr>
        <p:spPr>
          <a:xfrm>
            <a:off x="779625" y="3425277"/>
            <a:ext cx="32559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x_value = fm.get_function_value()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1.479425538604203</a:t>
            </a:r>
            <a:endParaRPr>
              <a:latin typeface="Lato"/>
              <a:ea typeface="Lato"/>
              <a:cs typeface="Lato"/>
              <a:sym typeface="Lato"/>
            </a:endParaRPr>
          </a:p>
        </p:txBody>
      </p:sp>
      <p:sp>
        <p:nvSpPr>
          <p:cNvPr id="326" name="Google Shape;326;p27"/>
          <p:cNvSpPr txBox="1"/>
          <p:nvPr/>
        </p:nvSpPr>
        <p:spPr>
          <a:xfrm>
            <a:off x="779625" y="4240471"/>
            <a:ext cx="33141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x_derivative = fm.get_jacobian()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print(x_derivative)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a:t>
            </a:r>
            <a:r>
              <a:rPr lang="en" sz="1202">
                <a:solidFill>
                  <a:schemeClr val="lt1"/>
                </a:solidFill>
                <a:latin typeface="Roboto Mono"/>
                <a:ea typeface="Roboto Mono"/>
                <a:cs typeface="Roboto Mono"/>
                <a:sym typeface="Roboto Mono"/>
              </a:rPr>
              <a:t>[2.87758256]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Mode: Multivariate Case</a:t>
            </a:r>
            <a:endParaRPr/>
          </a:p>
        </p:txBody>
      </p:sp>
      <p:sp>
        <p:nvSpPr>
          <p:cNvPr id="332" name="Google Shape;3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28"/>
          <p:cNvSpPr txBox="1"/>
          <p:nvPr>
            <p:ph idx="2" type="body"/>
          </p:nvPr>
        </p:nvSpPr>
        <p:spPr>
          <a:xfrm>
            <a:off x="246225" y="1381738"/>
            <a:ext cx="75429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334" name="Google Shape;334;p28"/>
          <p:cNvSpPr/>
          <p:nvPr/>
        </p:nvSpPr>
        <p:spPr>
          <a:xfrm>
            <a:off x="3872825" y="1875846"/>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35" name="Google Shape;335;p28"/>
          <p:cNvSpPr txBox="1"/>
          <p:nvPr/>
        </p:nvSpPr>
        <p:spPr>
          <a:xfrm>
            <a:off x="4389375" y="1971996"/>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variables for the forward_mode object</a:t>
            </a:r>
            <a:endParaRPr>
              <a:solidFill>
                <a:schemeClr val="lt2"/>
              </a:solidFill>
              <a:latin typeface="Lato"/>
              <a:ea typeface="Lato"/>
              <a:cs typeface="Lato"/>
              <a:sym typeface="Lato"/>
            </a:endParaRPr>
          </a:p>
        </p:txBody>
      </p:sp>
      <p:sp>
        <p:nvSpPr>
          <p:cNvPr id="336" name="Google Shape;336;p28"/>
          <p:cNvSpPr/>
          <p:nvPr/>
        </p:nvSpPr>
        <p:spPr>
          <a:xfrm>
            <a:off x="6082625" y="26778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37" name="Google Shape;337;p28"/>
          <p:cNvSpPr txBox="1"/>
          <p:nvPr/>
        </p:nvSpPr>
        <p:spPr>
          <a:xfrm>
            <a:off x="6599175" y="2742950"/>
            <a:ext cx="27159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both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function value and the derivative</a:t>
            </a:r>
            <a:endParaRPr>
              <a:solidFill>
                <a:schemeClr val="lt2"/>
              </a:solidFill>
              <a:latin typeface="Lato"/>
              <a:ea typeface="Lato"/>
              <a:cs typeface="Lato"/>
              <a:sym typeface="Lato"/>
            </a:endParaRPr>
          </a:p>
        </p:txBody>
      </p:sp>
      <p:sp>
        <p:nvSpPr>
          <p:cNvPr id="338" name="Google Shape;338;p28"/>
          <p:cNvSpPr/>
          <p:nvPr/>
        </p:nvSpPr>
        <p:spPr>
          <a:xfrm>
            <a:off x="4101425" y="3492777"/>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39" name="Google Shape;339;p28"/>
          <p:cNvSpPr txBox="1"/>
          <p:nvPr/>
        </p:nvSpPr>
        <p:spPr>
          <a:xfrm>
            <a:off x="4617975" y="3588927"/>
            <a:ext cx="3320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function value</a:t>
            </a:r>
            <a:endParaRPr>
              <a:solidFill>
                <a:schemeClr val="lt2"/>
              </a:solidFill>
              <a:latin typeface="Lato"/>
              <a:ea typeface="Lato"/>
              <a:cs typeface="Lato"/>
              <a:sym typeface="Lato"/>
            </a:endParaRPr>
          </a:p>
        </p:txBody>
      </p:sp>
      <p:sp>
        <p:nvSpPr>
          <p:cNvPr id="340" name="Google Shape;340;p28"/>
          <p:cNvSpPr/>
          <p:nvPr/>
        </p:nvSpPr>
        <p:spPr>
          <a:xfrm>
            <a:off x="4101425" y="430797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341" name="Google Shape;341;p28"/>
          <p:cNvSpPr txBox="1"/>
          <p:nvPr/>
        </p:nvSpPr>
        <p:spPr>
          <a:xfrm>
            <a:off x="4617975" y="4404121"/>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derivative value</a:t>
            </a:r>
            <a:endParaRPr>
              <a:solidFill>
                <a:schemeClr val="lt2"/>
              </a:solidFill>
              <a:latin typeface="Lato"/>
              <a:ea typeface="Lato"/>
              <a:cs typeface="Lato"/>
              <a:sym typeface="Lato"/>
            </a:endParaRPr>
          </a:p>
        </p:txBody>
      </p:sp>
      <p:sp>
        <p:nvSpPr>
          <p:cNvPr id="342" name="Google Shape;342;p28"/>
          <p:cNvSpPr/>
          <p:nvPr/>
        </p:nvSpPr>
        <p:spPr>
          <a:xfrm>
            <a:off x="4863425" y="1368838"/>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43" name="Google Shape;343;p28"/>
          <p:cNvSpPr txBox="1"/>
          <p:nvPr/>
        </p:nvSpPr>
        <p:spPr>
          <a:xfrm>
            <a:off x="5379975" y="1464988"/>
            <a:ext cx="3983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our package</a:t>
            </a:r>
            <a:endParaRPr>
              <a:solidFill>
                <a:schemeClr val="lt2"/>
              </a:solidFill>
              <a:latin typeface="Lato"/>
              <a:ea typeface="Lato"/>
              <a:cs typeface="Lato"/>
              <a:sym typeface="Lato"/>
            </a:endParaRPr>
          </a:p>
        </p:txBody>
      </p:sp>
      <p:sp>
        <p:nvSpPr>
          <p:cNvPr id="344" name="Google Shape;344;p28"/>
          <p:cNvSpPr txBox="1"/>
          <p:nvPr/>
        </p:nvSpPr>
        <p:spPr>
          <a:xfrm>
            <a:off x="246225" y="1808346"/>
            <a:ext cx="37356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multi_input = [0.5, 1]</a:t>
            </a:r>
            <a:endParaRPr sz="1202">
              <a:solidFill>
                <a:schemeClr val="lt1"/>
              </a:solidFill>
              <a:latin typeface="Roboto Mono"/>
              <a:ea typeface="Roboto Mono"/>
              <a:cs typeface="Roboto Mono"/>
              <a:sym typeface="Roboto Mono"/>
            </a:endParaRPr>
          </a:p>
          <a:p>
            <a:pPr indent="0" lvl="0" marL="0" marR="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f_xy = lambda x, y: x.sin() + 2 * y</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fm = forward_mode(x, f_x)</a:t>
            </a:r>
            <a:endParaRPr>
              <a:latin typeface="Lato"/>
              <a:ea typeface="Lato"/>
              <a:cs typeface="Lato"/>
              <a:sym typeface="Lato"/>
            </a:endParaRPr>
          </a:p>
        </p:txBody>
      </p:sp>
      <p:sp>
        <p:nvSpPr>
          <p:cNvPr id="345" name="Google Shape;345;p28"/>
          <p:cNvSpPr txBox="1"/>
          <p:nvPr/>
        </p:nvSpPr>
        <p:spPr>
          <a:xfrm>
            <a:off x="246225" y="2606450"/>
            <a:ext cx="59718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multi_xy, multi_xy_der = fm.get_function_value_and_jacobian()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print(multi_xy, multi_xy_der)</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2.479425538604203</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    [0.87758256 2.        ]</a:t>
            </a:r>
            <a:endParaRPr sz="1202">
              <a:solidFill>
                <a:schemeClr val="lt1"/>
              </a:solidFill>
              <a:latin typeface="Roboto Mono"/>
              <a:ea typeface="Roboto Mono"/>
              <a:cs typeface="Roboto Mono"/>
              <a:sym typeface="Roboto Mono"/>
            </a:endParaRPr>
          </a:p>
        </p:txBody>
      </p:sp>
      <p:sp>
        <p:nvSpPr>
          <p:cNvPr id="346" name="Google Shape;346;p28"/>
          <p:cNvSpPr txBox="1"/>
          <p:nvPr/>
        </p:nvSpPr>
        <p:spPr>
          <a:xfrm>
            <a:off x="246225" y="3425277"/>
            <a:ext cx="45543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multi_xy_value = fm.get_function_value()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print(multi_xy_value)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2.479425538604203</a:t>
            </a:r>
            <a:endParaRPr sz="1202">
              <a:solidFill>
                <a:schemeClr val="lt1"/>
              </a:solidFill>
              <a:latin typeface="Roboto Mono"/>
              <a:ea typeface="Roboto Mono"/>
              <a:cs typeface="Roboto Mono"/>
              <a:sym typeface="Roboto Mono"/>
            </a:endParaRPr>
          </a:p>
        </p:txBody>
      </p:sp>
      <p:sp>
        <p:nvSpPr>
          <p:cNvPr id="347" name="Google Shape;347;p28"/>
          <p:cNvSpPr txBox="1"/>
          <p:nvPr/>
        </p:nvSpPr>
        <p:spPr>
          <a:xfrm>
            <a:off x="246225" y="4240471"/>
            <a:ext cx="45543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multi_xy_derivative = fm.get_jacobian()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print(multi_xy_derivative)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[0.87758256 2.        ]</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Mode: Optional Seed Argument</a:t>
            </a:r>
            <a:endParaRPr/>
          </a:p>
        </p:txBody>
      </p:sp>
      <p:sp>
        <p:nvSpPr>
          <p:cNvPr id="353" name="Google Shape;35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29"/>
          <p:cNvSpPr txBox="1"/>
          <p:nvPr>
            <p:ph idx="2" type="body"/>
          </p:nvPr>
        </p:nvSpPr>
        <p:spPr>
          <a:xfrm>
            <a:off x="779625" y="1397425"/>
            <a:ext cx="75429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355" name="Google Shape;355;p29"/>
          <p:cNvSpPr/>
          <p:nvPr/>
        </p:nvSpPr>
        <p:spPr>
          <a:xfrm>
            <a:off x="4177625" y="195354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56" name="Google Shape;356;p29"/>
          <p:cNvSpPr txBox="1"/>
          <p:nvPr/>
        </p:nvSpPr>
        <p:spPr>
          <a:xfrm>
            <a:off x="4694175" y="2049691"/>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variables for the forward_mode object</a:t>
            </a:r>
            <a:endParaRPr>
              <a:solidFill>
                <a:schemeClr val="lt2"/>
              </a:solidFill>
              <a:latin typeface="Lato"/>
              <a:ea typeface="Lato"/>
              <a:cs typeface="Lato"/>
              <a:sym typeface="Lato"/>
            </a:endParaRPr>
          </a:p>
        </p:txBody>
      </p:sp>
      <p:sp>
        <p:nvSpPr>
          <p:cNvPr id="357" name="Google Shape;357;p29"/>
          <p:cNvSpPr/>
          <p:nvPr/>
        </p:nvSpPr>
        <p:spPr>
          <a:xfrm>
            <a:off x="5320625" y="26778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58" name="Google Shape;358;p29"/>
          <p:cNvSpPr txBox="1"/>
          <p:nvPr/>
        </p:nvSpPr>
        <p:spPr>
          <a:xfrm>
            <a:off x="5837175" y="2742950"/>
            <a:ext cx="43641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both the function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value and the derivative</a:t>
            </a:r>
            <a:endParaRPr>
              <a:solidFill>
                <a:schemeClr val="lt2"/>
              </a:solidFill>
              <a:latin typeface="Lato"/>
              <a:ea typeface="Lato"/>
              <a:cs typeface="Lato"/>
              <a:sym typeface="Lato"/>
            </a:endParaRPr>
          </a:p>
        </p:txBody>
      </p:sp>
      <p:sp>
        <p:nvSpPr>
          <p:cNvPr id="359" name="Google Shape;359;p29"/>
          <p:cNvSpPr/>
          <p:nvPr/>
        </p:nvSpPr>
        <p:spPr>
          <a:xfrm>
            <a:off x="4025225" y="3492777"/>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60" name="Google Shape;360;p29"/>
          <p:cNvSpPr txBox="1"/>
          <p:nvPr/>
        </p:nvSpPr>
        <p:spPr>
          <a:xfrm>
            <a:off x="4541775" y="3588927"/>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function value</a:t>
            </a:r>
            <a:endParaRPr>
              <a:solidFill>
                <a:schemeClr val="lt2"/>
              </a:solidFill>
              <a:latin typeface="Lato"/>
              <a:ea typeface="Lato"/>
              <a:cs typeface="Lato"/>
              <a:sym typeface="Lato"/>
            </a:endParaRPr>
          </a:p>
        </p:txBody>
      </p:sp>
      <p:sp>
        <p:nvSpPr>
          <p:cNvPr id="361" name="Google Shape;361;p29"/>
          <p:cNvSpPr/>
          <p:nvPr/>
        </p:nvSpPr>
        <p:spPr>
          <a:xfrm>
            <a:off x="4025225" y="430797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362" name="Google Shape;362;p29"/>
          <p:cNvSpPr txBox="1"/>
          <p:nvPr/>
        </p:nvSpPr>
        <p:spPr>
          <a:xfrm>
            <a:off x="4541775" y="4404121"/>
            <a:ext cx="4364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This method returns only the derivative value</a:t>
            </a:r>
            <a:endParaRPr>
              <a:solidFill>
                <a:schemeClr val="lt2"/>
              </a:solidFill>
              <a:latin typeface="Lato"/>
              <a:ea typeface="Lato"/>
              <a:cs typeface="Lato"/>
              <a:sym typeface="Lato"/>
            </a:endParaRPr>
          </a:p>
        </p:txBody>
      </p:sp>
      <p:sp>
        <p:nvSpPr>
          <p:cNvPr id="363" name="Google Shape;363;p29"/>
          <p:cNvSpPr/>
          <p:nvPr/>
        </p:nvSpPr>
        <p:spPr>
          <a:xfrm>
            <a:off x="5244425" y="1366050"/>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364" name="Google Shape;364;p29"/>
          <p:cNvSpPr txBox="1"/>
          <p:nvPr/>
        </p:nvSpPr>
        <p:spPr>
          <a:xfrm>
            <a:off x="5760975" y="1462200"/>
            <a:ext cx="3983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our package</a:t>
            </a:r>
            <a:endParaRPr>
              <a:solidFill>
                <a:schemeClr val="lt2"/>
              </a:solidFill>
              <a:latin typeface="Lato"/>
              <a:ea typeface="Lato"/>
              <a:cs typeface="Lato"/>
              <a:sym typeface="Lato"/>
            </a:endParaRPr>
          </a:p>
        </p:txBody>
      </p:sp>
      <p:sp>
        <p:nvSpPr>
          <p:cNvPr id="365" name="Google Shape;365;p29"/>
          <p:cNvSpPr txBox="1"/>
          <p:nvPr/>
        </p:nvSpPr>
        <p:spPr>
          <a:xfrm>
            <a:off x="779625" y="1798150"/>
            <a:ext cx="33957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0.5</a:t>
            </a:r>
            <a:endParaRPr sz="1202">
              <a:solidFill>
                <a:schemeClr val="lt1"/>
              </a:solidFill>
              <a:latin typeface="Roboto Mono"/>
              <a:ea typeface="Roboto Mono"/>
              <a:cs typeface="Roboto Mono"/>
              <a:sym typeface="Roboto Mono"/>
            </a:endParaRPr>
          </a:p>
          <a:p>
            <a:pPr indent="0" lvl="0" marL="0" marR="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x.sin() + 2 * x</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fm = forward_mode(x, f_x, seed = 2)</a:t>
            </a:r>
            <a:endParaRPr>
              <a:latin typeface="Lato"/>
              <a:ea typeface="Lato"/>
              <a:cs typeface="Lato"/>
              <a:sym typeface="Lato"/>
            </a:endParaRPr>
          </a:p>
        </p:txBody>
      </p:sp>
      <p:sp>
        <p:nvSpPr>
          <p:cNvPr id="366" name="Google Shape;366;p29"/>
          <p:cNvSpPr txBox="1"/>
          <p:nvPr/>
        </p:nvSpPr>
        <p:spPr>
          <a:xfrm>
            <a:off x="753175" y="2606450"/>
            <a:ext cx="44913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x_der = fm.get_function_value_and_jacobian()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 x_der)</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1.479425538604203</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    </a:t>
            </a:r>
            <a:r>
              <a:rPr lang="en" sz="1202">
                <a:solidFill>
                  <a:schemeClr val="lt1"/>
                </a:solidFill>
                <a:latin typeface="Roboto Mono"/>
                <a:ea typeface="Roboto Mono"/>
                <a:cs typeface="Roboto Mono"/>
                <a:sym typeface="Roboto Mono"/>
              </a:rPr>
              <a:t>[5.75516512]</a:t>
            </a:r>
            <a:endParaRPr>
              <a:latin typeface="Lato"/>
              <a:ea typeface="Lato"/>
              <a:cs typeface="Lato"/>
              <a:sym typeface="Lato"/>
            </a:endParaRPr>
          </a:p>
        </p:txBody>
      </p:sp>
      <p:sp>
        <p:nvSpPr>
          <p:cNvPr id="367" name="Google Shape;367;p29"/>
          <p:cNvSpPr txBox="1"/>
          <p:nvPr/>
        </p:nvSpPr>
        <p:spPr>
          <a:xfrm>
            <a:off x="779625" y="3425277"/>
            <a:ext cx="32559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x_value = fm.get_function_value()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print(x_value)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1.479425538604203</a:t>
            </a:r>
            <a:endParaRPr>
              <a:latin typeface="Lato"/>
              <a:ea typeface="Lato"/>
              <a:cs typeface="Lato"/>
              <a:sym typeface="Lato"/>
            </a:endParaRPr>
          </a:p>
        </p:txBody>
      </p:sp>
      <p:sp>
        <p:nvSpPr>
          <p:cNvPr id="368" name="Google Shape;368;p29"/>
          <p:cNvSpPr txBox="1"/>
          <p:nvPr/>
        </p:nvSpPr>
        <p:spPr>
          <a:xfrm>
            <a:off x="779625" y="4240471"/>
            <a:ext cx="33141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x_derivative = fm.get_jacobian()</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print(x_derivative)</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[5.75516512]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1052550" y="1700250"/>
            <a:ext cx="7038900" cy="174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2"/>
                </a:solidFill>
              </a:rPr>
              <a:t>Optimization</a:t>
            </a:r>
            <a:endParaRPr b="1" sz="5000">
              <a:solidFill>
                <a:schemeClr val="lt2"/>
              </a:solidFill>
            </a:endParaRPr>
          </a:p>
          <a:p>
            <a:pPr indent="0" lvl="0" marL="0" rtl="0" algn="ctr">
              <a:spcBef>
                <a:spcPts val="0"/>
              </a:spcBef>
              <a:spcAft>
                <a:spcPts val="0"/>
              </a:spcAft>
              <a:buNone/>
            </a:pPr>
            <a:r>
              <a:rPr b="1" lang="en" sz="5000">
                <a:solidFill>
                  <a:schemeClr val="lt2"/>
                </a:solidFill>
              </a:rPr>
              <a:t>(Extension)</a:t>
            </a:r>
            <a:endParaRPr b="1" sz="5000">
              <a:solidFill>
                <a:schemeClr val="lt2"/>
              </a:solidFill>
            </a:endParaRPr>
          </a:p>
        </p:txBody>
      </p:sp>
      <p:sp>
        <p:nvSpPr>
          <p:cNvPr id="374" name="Google Shape;37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1"/>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Motivation</a:t>
            </a:r>
            <a:endParaRPr b="1" sz="5000"/>
          </a:p>
        </p:txBody>
      </p:sp>
      <p:sp>
        <p:nvSpPr>
          <p:cNvPr id="380" name="Google Shape;38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Motivation</a:t>
            </a:r>
            <a:endParaRPr b="1" sz="5000"/>
          </a:p>
        </p:txBody>
      </p:sp>
      <p:sp>
        <p:nvSpPr>
          <p:cNvPr id="141" name="Google Shape;14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a:t>
            </a:r>
            <a:endParaRPr/>
          </a:p>
        </p:txBody>
      </p:sp>
      <p:sp>
        <p:nvSpPr>
          <p:cNvPr id="386" name="Google Shape;386;p32"/>
          <p:cNvSpPr txBox="1"/>
          <p:nvPr>
            <p:ph idx="1" type="body"/>
          </p:nvPr>
        </p:nvSpPr>
        <p:spPr>
          <a:xfrm>
            <a:off x="1297500" y="1491350"/>
            <a:ext cx="7038900" cy="2911200"/>
          </a:xfrm>
          <a:prstGeom prst="rect">
            <a:avLst/>
          </a:prstGeom>
        </p:spPr>
        <p:txBody>
          <a:bodyPr anchorCtr="0" anchor="t" bIns="91425" lIns="91425" spcFirstLastPara="1" rIns="91425" wrap="square" tIns="91425">
            <a:normAutofit lnSpcReduction="20000"/>
          </a:bodyPr>
          <a:lstStyle/>
          <a:p>
            <a:pPr indent="-330200" lvl="0" marL="457200" rtl="0" algn="l">
              <a:spcBef>
                <a:spcPts val="1000"/>
              </a:spcBef>
              <a:spcAft>
                <a:spcPts val="0"/>
              </a:spcAft>
              <a:buSzPts val="1600"/>
              <a:buChar char="●"/>
            </a:pPr>
            <a:r>
              <a:rPr lang="en"/>
              <a:t>Optimization finds the input parameters or arguments to a function that result in the minimum or maximum output of the function. </a:t>
            </a:r>
            <a:endParaRPr/>
          </a:p>
          <a:p>
            <a:pPr indent="-330200" lvl="0" marL="457200" rtl="0" algn="l">
              <a:spcBef>
                <a:spcPts val="1200"/>
              </a:spcBef>
              <a:spcAft>
                <a:spcPts val="0"/>
              </a:spcAft>
              <a:buSzPts val="1600"/>
              <a:buChar char="●"/>
            </a:pPr>
            <a:r>
              <a:rPr lang="en"/>
              <a:t>Most common type of optimization problems encountered in scientific computing are those involving continuous functions. </a:t>
            </a:r>
            <a:endParaRPr/>
          </a:p>
          <a:p>
            <a:pPr indent="-330200" lvl="0" marL="457200" rtl="0" algn="l">
              <a:spcBef>
                <a:spcPts val="1000"/>
              </a:spcBef>
              <a:spcAft>
                <a:spcPts val="0"/>
              </a:spcAft>
              <a:buSzPts val="1600"/>
              <a:buChar char="●"/>
            </a:pPr>
            <a:r>
              <a:rPr lang="en"/>
              <a:t>Types of optimization algorithms:  </a:t>
            </a:r>
            <a:endParaRPr/>
          </a:p>
          <a:p>
            <a:pPr indent="-330200" lvl="1" marL="914400" rtl="0" algn="l">
              <a:spcBef>
                <a:spcPts val="1000"/>
              </a:spcBef>
              <a:spcAft>
                <a:spcPts val="0"/>
              </a:spcAft>
              <a:buSzPts val="1600"/>
              <a:buChar char="○"/>
            </a:pPr>
            <a:r>
              <a:rPr b="1" lang="en"/>
              <a:t>First-order:</a:t>
            </a:r>
            <a:r>
              <a:rPr lang="en"/>
              <a:t>  use gradient to choose what direction to move in the given search space. This general procedure involves first calculating the gradient of the function, then following the gradient in the opposite direction using a step size to find the optimal point. </a:t>
            </a:r>
            <a:endParaRPr/>
          </a:p>
          <a:p>
            <a:pPr indent="-330200" lvl="1" marL="914400" rtl="0" algn="l">
              <a:spcBef>
                <a:spcPts val="1000"/>
              </a:spcBef>
              <a:spcAft>
                <a:spcPts val="1200"/>
              </a:spcAft>
              <a:buSzPts val="1600"/>
              <a:buChar char="○"/>
            </a:pPr>
            <a:r>
              <a:rPr b="1" lang="en"/>
              <a:t>Second-order: </a:t>
            </a:r>
            <a:r>
              <a:rPr lang="en"/>
              <a:t>use the Hessian to choose what direction to move in the given search space in order to find the optimal point. </a:t>
            </a:r>
            <a:endParaRPr/>
          </a:p>
        </p:txBody>
      </p:sp>
      <p:sp>
        <p:nvSpPr>
          <p:cNvPr id="387" name="Google Shape;38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8" name="Google Shape;388;p32"/>
          <p:cNvPicPr preferRelativeResize="0"/>
          <p:nvPr/>
        </p:nvPicPr>
        <p:blipFill rotWithShape="1">
          <a:blip r:embed="rId3">
            <a:alphaModFix/>
          </a:blip>
          <a:srcRect b="20360" l="-10830" r="10829" t="-20360"/>
          <a:stretch/>
        </p:blipFill>
        <p:spPr>
          <a:xfrm>
            <a:off x="6571150" y="3788225"/>
            <a:ext cx="2155300" cy="1083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ph type="title"/>
          </p:nvPr>
        </p:nvSpPr>
        <p:spPr>
          <a:xfrm>
            <a:off x="1052550" y="1627500"/>
            <a:ext cx="7038900" cy="18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Software Organization</a:t>
            </a:r>
            <a:endParaRPr b="1" sz="5000"/>
          </a:p>
        </p:txBody>
      </p:sp>
      <p:sp>
        <p:nvSpPr>
          <p:cNvPr id="394" name="Google Shape;39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Organization</a:t>
            </a:r>
            <a:endParaRPr/>
          </a:p>
        </p:txBody>
      </p:sp>
      <p:sp>
        <p:nvSpPr>
          <p:cNvPr id="400" name="Google Shape;40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401" name="Google Shape;401;p34"/>
          <p:cNvCxnSpPr/>
          <p:nvPr/>
        </p:nvCxnSpPr>
        <p:spPr>
          <a:xfrm>
            <a:off x="2288100" y="1304650"/>
            <a:ext cx="5100" cy="3402300"/>
          </a:xfrm>
          <a:prstGeom prst="straightConnector1">
            <a:avLst/>
          </a:prstGeom>
          <a:noFill/>
          <a:ln cap="flat" cmpd="sng" w="76200">
            <a:solidFill>
              <a:schemeClr val="dk2"/>
            </a:solidFill>
            <a:prstDash val="solid"/>
            <a:round/>
            <a:headEnd len="med" w="med" type="none"/>
            <a:tailEnd len="med" w="med" type="none"/>
          </a:ln>
        </p:spPr>
      </p:cxnSp>
      <p:cxnSp>
        <p:nvCxnSpPr>
          <p:cNvPr id="402" name="Google Shape;402;p34"/>
          <p:cNvCxnSpPr>
            <a:stCxn id="403" idx="1"/>
          </p:cNvCxnSpPr>
          <p:nvPr/>
        </p:nvCxnSpPr>
        <p:spPr>
          <a:xfrm rot="10800000">
            <a:off x="2318250" y="2987125"/>
            <a:ext cx="2755500" cy="8700"/>
          </a:xfrm>
          <a:prstGeom prst="straightConnector1">
            <a:avLst/>
          </a:prstGeom>
          <a:noFill/>
          <a:ln cap="flat" cmpd="sng" w="76200">
            <a:solidFill>
              <a:schemeClr val="dk2"/>
            </a:solidFill>
            <a:prstDash val="solid"/>
            <a:round/>
            <a:headEnd len="med" w="med" type="none"/>
            <a:tailEnd len="med" w="med" type="none"/>
          </a:ln>
        </p:spPr>
      </p:cxnSp>
      <p:sp>
        <p:nvSpPr>
          <p:cNvPr id="404" name="Google Shape;404;p34"/>
          <p:cNvSpPr txBox="1"/>
          <p:nvPr/>
        </p:nvSpPr>
        <p:spPr>
          <a:xfrm>
            <a:off x="2132650" y="954975"/>
            <a:ext cx="18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cs107-FinalProject</a:t>
            </a:r>
            <a:endParaRPr b="1">
              <a:solidFill>
                <a:schemeClr val="lt2"/>
              </a:solidFill>
              <a:latin typeface="Lato"/>
              <a:ea typeface="Lato"/>
              <a:cs typeface="Lato"/>
              <a:sym typeface="Lato"/>
            </a:endParaRPr>
          </a:p>
        </p:txBody>
      </p:sp>
      <p:sp>
        <p:nvSpPr>
          <p:cNvPr id="405" name="Google Shape;405;p34"/>
          <p:cNvSpPr txBox="1"/>
          <p:nvPr/>
        </p:nvSpPr>
        <p:spPr>
          <a:xfrm>
            <a:off x="2417800" y="1176600"/>
            <a:ext cx="150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Lato"/>
                <a:ea typeface="Lato"/>
                <a:cs typeface="Lato"/>
                <a:sym typeface="Lato"/>
              </a:rPr>
              <a:t>.coveragerc</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.gitignore</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codecov</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codecov.yml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LICENSE.txt</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README.md</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requirements.txt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setup.cfg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setup.py</a:t>
            </a:r>
            <a:endParaRPr b="1">
              <a:solidFill>
                <a:schemeClr val="lt2"/>
              </a:solidFill>
              <a:latin typeface="Lato"/>
              <a:ea typeface="Lato"/>
              <a:cs typeface="Lato"/>
              <a:sym typeface="Lato"/>
            </a:endParaRPr>
          </a:p>
        </p:txBody>
      </p:sp>
      <p:sp>
        <p:nvSpPr>
          <p:cNvPr id="406" name="Google Shape;406;p34"/>
          <p:cNvSpPr txBox="1"/>
          <p:nvPr/>
        </p:nvSpPr>
        <p:spPr>
          <a:xfrm>
            <a:off x="5103700" y="3028300"/>
            <a:ext cx="185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forward_mode.py</a:t>
            </a:r>
            <a:r>
              <a:rPr lang="en" sz="1200">
                <a:solidFill>
                  <a:schemeClr val="lt2"/>
                </a:solidFill>
                <a:latin typeface="Lato"/>
                <a:ea typeface="Lato"/>
                <a:cs typeface="Lato"/>
                <a:sym typeface="Lato"/>
              </a:rPr>
              <a:t> </a:t>
            </a:r>
            <a:endParaRPr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optimizers.py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val_derv.py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__init__.py</a:t>
            </a:r>
            <a:endParaRPr b="1">
              <a:solidFill>
                <a:schemeClr val="lt1"/>
              </a:solidFill>
              <a:latin typeface="Lato"/>
              <a:ea typeface="Lato"/>
              <a:cs typeface="Lato"/>
              <a:sym typeface="Lato"/>
            </a:endParaRPr>
          </a:p>
        </p:txBody>
      </p:sp>
      <p:sp>
        <p:nvSpPr>
          <p:cNvPr id="407" name="Google Shape;407;p34"/>
          <p:cNvSpPr txBox="1"/>
          <p:nvPr/>
        </p:nvSpPr>
        <p:spPr>
          <a:xfrm>
            <a:off x="3042625" y="4075225"/>
            <a:ext cx="230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test_forward_mode.py</a:t>
            </a:r>
            <a:r>
              <a:rPr lang="en" sz="1200">
                <a:solidFill>
                  <a:schemeClr val="lt2"/>
                </a:solidFill>
                <a:latin typeface="Lato"/>
                <a:ea typeface="Lato"/>
                <a:cs typeface="Lato"/>
                <a:sym typeface="Lato"/>
              </a:rPr>
              <a:t> </a:t>
            </a:r>
            <a:endParaRPr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test_optimizers.py</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test_val_derv.py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__init__.py</a:t>
            </a:r>
            <a:endParaRPr b="1">
              <a:solidFill>
                <a:schemeClr val="lt2"/>
              </a:solidFill>
              <a:latin typeface="Lato"/>
              <a:ea typeface="Lato"/>
              <a:cs typeface="Lato"/>
              <a:sym typeface="Lato"/>
            </a:endParaRPr>
          </a:p>
        </p:txBody>
      </p:sp>
      <p:sp>
        <p:nvSpPr>
          <p:cNvPr id="403" name="Google Shape;403;p34"/>
          <p:cNvSpPr txBox="1"/>
          <p:nvPr/>
        </p:nvSpPr>
        <p:spPr>
          <a:xfrm>
            <a:off x="5073750" y="2795725"/>
            <a:ext cx="18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ad_AHJZ</a:t>
            </a:r>
            <a:endParaRPr b="1">
              <a:solidFill>
                <a:schemeClr val="lt2"/>
              </a:solidFill>
              <a:latin typeface="Lato"/>
              <a:ea typeface="Lato"/>
              <a:cs typeface="Lato"/>
              <a:sym typeface="Lato"/>
            </a:endParaRPr>
          </a:p>
        </p:txBody>
      </p:sp>
      <p:cxnSp>
        <p:nvCxnSpPr>
          <p:cNvPr id="408" name="Google Shape;408;p34"/>
          <p:cNvCxnSpPr/>
          <p:nvPr/>
        </p:nvCxnSpPr>
        <p:spPr>
          <a:xfrm rot="10800000">
            <a:off x="2293225" y="3267725"/>
            <a:ext cx="784500" cy="6900"/>
          </a:xfrm>
          <a:prstGeom prst="straightConnector1">
            <a:avLst/>
          </a:prstGeom>
          <a:noFill/>
          <a:ln cap="flat" cmpd="sng" w="76200">
            <a:solidFill>
              <a:schemeClr val="dk2"/>
            </a:solidFill>
            <a:prstDash val="solid"/>
            <a:round/>
            <a:headEnd len="med" w="med" type="none"/>
            <a:tailEnd len="med" w="med" type="none"/>
          </a:ln>
        </p:spPr>
      </p:cxnSp>
      <p:sp>
        <p:nvSpPr>
          <p:cNvPr id="409" name="Google Shape;409;p34"/>
          <p:cNvSpPr txBox="1"/>
          <p:nvPr/>
        </p:nvSpPr>
        <p:spPr>
          <a:xfrm>
            <a:off x="3042325" y="3014275"/>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docs</a:t>
            </a:r>
            <a:endParaRPr b="1">
              <a:solidFill>
                <a:schemeClr val="lt1"/>
              </a:solidFill>
              <a:latin typeface="Lato"/>
              <a:ea typeface="Lato"/>
              <a:cs typeface="Lato"/>
              <a:sym typeface="Lato"/>
            </a:endParaRPr>
          </a:p>
        </p:txBody>
      </p:sp>
      <p:sp>
        <p:nvSpPr>
          <p:cNvPr id="410" name="Google Shape;410;p34"/>
          <p:cNvSpPr txBox="1"/>
          <p:nvPr/>
        </p:nvSpPr>
        <p:spPr>
          <a:xfrm>
            <a:off x="3542675" y="3544750"/>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figs</a:t>
            </a:r>
            <a:endParaRPr b="1">
              <a:solidFill>
                <a:schemeClr val="lt1"/>
              </a:solidFill>
              <a:latin typeface="Lato"/>
              <a:ea typeface="Lato"/>
              <a:cs typeface="Lato"/>
              <a:sym typeface="Lato"/>
            </a:endParaRPr>
          </a:p>
        </p:txBody>
      </p:sp>
      <p:cxnSp>
        <p:nvCxnSpPr>
          <p:cNvPr id="411" name="Google Shape;411;p34"/>
          <p:cNvCxnSpPr/>
          <p:nvPr/>
        </p:nvCxnSpPr>
        <p:spPr>
          <a:xfrm rot="107395">
            <a:off x="3204162" y="3414402"/>
            <a:ext cx="9605" cy="437464"/>
          </a:xfrm>
          <a:prstGeom prst="straightConnector1">
            <a:avLst/>
          </a:prstGeom>
          <a:noFill/>
          <a:ln cap="flat" cmpd="sng" w="76200">
            <a:solidFill>
              <a:schemeClr val="dk2"/>
            </a:solidFill>
            <a:prstDash val="solid"/>
            <a:round/>
            <a:headEnd len="med" w="med" type="none"/>
            <a:tailEnd len="med" w="med" type="none"/>
          </a:ln>
        </p:spPr>
      </p:cxnSp>
      <p:cxnSp>
        <p:nvCxnSpPr>
          <p:cNvPr id="412" name="Google Shape;412;p34"/>
          <p:cNvCxnSpPr/>
          <p:nvPr/>
        </p:nvCxnSpPr>
        <p:spPr>
          <a:xfrm>
            <a:off x="3189999" y="3813565"/>
            <a:ext cx="359100" cy="0"/>
          </a:xfrm>
          <a:prstGeom prst="straightConnector1">
            <a:avLst/>
          </a:prstGeom>
          <a:noFill/>
          <a:ln cap="flat" cmpd="sng" w="76200">
            <a:solidFill>
              <a:schemeClr val="dk2"/>
            </a:solidFill>
            <a:prstDash val="solid"/>
            <a:round/>
            <a:headEnd len="med" w="med" type="none"/>
            <a:tailEnd len="med" w="med" type="none"/>
          </a:ln>
        </p:spPr>
      </p:cxnSp>
      <p:sp>
        <p:nvSpPr>
          <p:cNvPr id="413" name="Google Shape;413;p34"/>
          <p:cNvSpPr txBox="1"/>
          <p:nvPr/>
        </p:nvSpPr>
        <p:spPr>
          <a:xfrm>
            <a:off x="3746700" y="3634525"/>
            <a:ext cx="46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414" name="Google Shape;414;p34"/>
          <p:cNvSpPr txBox="1"/>
          <p:nvPr/>
        </p:nvSpPr>
        <p:spPr>
          <a:xfrm>
            <a:off x="3336025" y="3074650"/>
            <a:ext cx="46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Lato"/>
                <a:ea typeface="Lato"/>
                <a:cs typeface="Lato"/>
                <a:sym typeface="Lato"/>
              </a:rPr>
              <a:t>...</a:t>
            </a:r>
            <a:endParaRPr>
              <a:solidFill>
                <a:schemeClr val="lt1"/>
              </a:solidFill>
              <a:latin typeface="Lato"/>
              <a:ea typeface="Lato"/>
              <a:cs typeface="Lato"/>
              <a:sym typeface="Lato"/>
            </a:endParaRPr>
          </a:p>
        </p:txBody>
      </p:sp>
      <p:cxnSp>
        <p:nvCxnSpPr>
          <p:cNvPr id="415" name="Google Shape;415;p34"/>
          <p:cNvCxnSpPr/>
          <p:nvPr/>
        </p:nvCxnSpPr>
        <p:spPr>
          <a:xfrm rot="10800000">
            <a:off x="2293225" y="4029725"/>
            <a:ext cx="784500" cy="6900"/>
          </a:xfrm>
          <a:prstGeom prst="straightConnector1">
            <a:avLst/>
          </a:prstGeom>
          <a:noFill/>
          <a:ln cap="flat" cmpd="sng" w="76200">
            <a:solidFill>
              <a:schemeClr val="dk2"/>
            </a:solidFill>
            <a:prstDash val="solid"/>
            <a:round/>
            <a:headEnd len="med" w="med" type="none"/>
            <a:tailEnd len="med" w="med" type="none"/>
          </a:ln>
        </p:spPr>
      </p:cxnSp>
      <p:sp>
        <p:nvSpPr>
          <p:cNvPr id="416" name="Google Shape;416;p34"/>
          <p:cNvSpPr txBox="1"/>
          <p:nvPr/>
        </p:nvSpPr>
        <p:spPr>
          <a:xfrm>
            <a:off x="3042325" y="3852475"/>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tests</a:t>
            </a:r>
            <a:endParaRPr b="1">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Order Methods </a:t>
            </a:r>
            <a:endParaRPr/>
          </a:p>
        </p:txBody>
      </p:sp>
      <p:sp>
        <p:nvSpPr>
          <p:cNvPr id="422" name="Google Shape;42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35"/>
          <p:cNvSpPr/>
          <p:nvPr/>
        </p:nvSpPr>
        <p:spPr>
          <a:xfrm>
            <a:off x="1294849" y="1535263"/>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
        <p:nvSpPr>
          <p:cNvPr id="424" name="Google Shape;424;p35"/>
          <p:cNvSpPr/>
          <p:nvPr/>
        </p:nvSpPr>
        <p:spPr>
          <a:xfrm>
            <a:off x="5311599" y="1535275"/>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NADAM</a:t>
            </a:r>
            <a:endParaRPr b="1" i="1" sz="2300">
              <a:solidFill>
                <a:schemeClr val="lt1"/>
              </a:solidFill>
              <a:latin typeface="Lato"/>
              <a:ea typeface="Lato"/>
              <a:cs typeface="Lato"/>
              <a:sym typeface="Lato"/>
            </a:endParaRPr>
          </a:p>
        </p:txBody>
      </p:sp>
      <p:sp>
        <p:nvSpPr>
          <p:cNvPr id="425" name="Google Shape;425;p35"/>
          <p:cNvSpPr/>
          <p:nvPr/>
        </p:nvSpPr>
        <p:spPr>
          <a:xfrm>
            <a:off x="1294849" y="3329388"/>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ADAM</a:t>
            </a:r>
            <a:endParaRPr b="1" i="1" sz="2300">
              <a:solidFill>
                <a:schemeClr val="lt1"/>
              </a:solidFill>
              <a:latin typeface="Lato"/>
              <a:ea typeface="Lato"/>
              <a:cs typeface="Lato"/>
              <a:sym typeface="Lato"/>
            </a:endParaRPr>
          </a:p>
        </p:txBody>
      </p:sp>
      <p:sp>
        <p:nvSpPr>
          <p:cNvPr id="426" name="Google Shape;426;p35"/>
          <p:cNvSpPr/>
          <p:nvPr/>
        </p:nvSpPr>
        <p:spPr>
          <a:xfrm>
            <a:off x="5311599" y="3329400"/>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RMSProp</a:t>
            </a:r>
            <a:endParaRPr b="1" i="1" sz="23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Order Methods </a:t>
            </a:r>
            <a:endParaRPr/>
          </a:p>
        </p:txBody>
      </p:sp>
      <p:sp>
        <p:nvSpPr>
          <p:cNvPr id="432" name="Google Shape;43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36"/>
          <p:cNvSpPr/>
          <p:nvPr/>
        </p:nvSpPr>
        <p:spPr>
          <a:xfrm>
            <a:off x="1294849" y="1535263"/>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
        <p:nvSpPr>
          <p:cNvPr id="434" name="Google Shape;434;p36"/>
          <p:cNvSpPr/>
          <p:nvPr/>
        </p:nvSpPr>
        <p:spPr>
          <a:xfrm>
            <a:off x="5311599" y="1535275"/>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rgbClr val="EFEFEF"/>
                </a:solidFill>
                <a:latin typeface="Lato"/>
                <a:ea typeface="Lato"/>
                <a:cs typeface="Lato"/>
                <a:sym typeface="Lato"/>
              </a:rPr>
              <a:t>NADAM</a:t>
            </a:r>
            <a:endParaRPr b="1" i="1" sz="2300">
              <a:solidFill>
                <a:srgbClr val="EFEFEF"/>
              </a:solidFill>
              <a:latin typeface="Lato"/>
              <a:ea typeface="Lato"/>
              <a:cs typeface="Lato"/>
              <a:sym typeface="Lato"/>
            </a:endParaRPr>
          </a:p>
        </p:txBody>
      </p:sp>
      <p:sp>
        <p:nvSpPr>
          <p:cNvPr id="435" name="Google Shape;435;p36"/>
          <p:cNvSpPr/>
          <p:nvPr/>
        </p:nvSpPr>
        <p:spPr>
          <a:xfrm>
            <a:off x="1294849" y="3329388"/>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rgbClr val="EFEFEF"/>
                </a:solidFill>
                <a:latin typeface="Lato"/>
                <a:ea typeface="Lato"/>
                <a:cs typeface="Lato"/>
                <a:sym typeface="Lato"/>
              </a:rPr>
              <a:t>ADAM</a:t>
            </a:r>
            <a:endParaRPr b="1" i="1" sz="2300">
              <a:solidFill>
                <a:srgbClr val="EFEFEF"/>
              </a:solidFill>
              <a:latin typeface="Lato"/>
              <a:ea typeface="Lato"/>
              <a:cs typeface="Lato"/>
              <a:sym typeface="Lato"/>
            </a:endParaRPr>
          </a:p>
        </p:txBody>
      </p:sp>
      <p:sp>
        <p:nvSpPr>
          <p:cNvPr id="436" name="Google Shape;436;p36"/>
          <p:cNvSpPr/>
          <p:nvPr/>
        </p:nvSpPr>
        <p:spPr>
          <a:xfrm>
            <a:off x="5311599" y="3329400"/>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rgbClr val="EFEFEF"/>
                </a:solidFill>
                <a:latin typeface="Lato"/>
                <a:ea typeface="Lato"/>
                <a:cs typeface="Lato"/>
                <a:sym typeface="Lato"/>
              </a:rPr>
              <a:t>RMSProp</a:t>
            </a:r>
            <a:endParaRPr b="1" i="1" sz="2300">
              <a:solidFill>
                <a:srgbClr val="EFEFEF"/>
              </a:solidFill>
              <a:latin typeface="Lato"/>
              <a:ea typeface="Lato"/>
              <a:cs typeface="Lato"/>
              <a:sym typeface="Lato"/>
            </a:endParaRPr>
          </a:p>
        </p:txBody>
      </p:sp>
      <p:sp>
        <p:nvSpPr>
          <p:cNvPr id="437" name="Google Shape;437;p36"/>
          <p:cNvSpPr txBox="1"/>
          <p:nvPr/>
        </p:nvSpPr>
        <p:spPr>
          <a:xfrm>
            <a:off x="832250" y="2114550"/>
            <a:ext cx="3242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Lato"/>
                <a:ea typeface="Lato"/>
                <a:cs typeface="Lato"/>
                <a:sym typeface="Lato"/>
              </a:rPr>
              <a:t>Momentum is an optimization method that helps accelerate gradient vectors in the right directions and overcomes the oscillations of noisy gradients in order to achieve faster convergence</a:t>
            </a:r>
            <a:endParaRPr>
              <a:solidFill>
                <a:schemeClr val="lt1"/>
              </a:solidFill>
              <a:latin typeface="Lato"/>
              <a:ea typeface="Lato"/>
              <a:cs typeface="Lato"/>
              <a:sym typeface="Lato"/>
            </a:endParaRPr>
          </a:p>
        </p:txBody>
      </p:sp>
      <p:sp>
        <p:nvSpPr>
          <p:cNvPr id="438" name="Google Shape;438;p36"/>
          <p:cNvSpPr/>
          <p:nvPr/>
        </p:nvSpPr>
        <p:spPr>
          <a:xfrm>
            <a:off x="1294849" y="1535263"/>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Momentum</a:t>
            </a:r>
            <a:endParaRPr/>
          </a:p>
        </p:txBody>
      </p:sp>
      <p:sp>
        <p:nvSpPr>
          <p:cNvPr id="444" name="Google Shape;44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37"/>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446" name="Google Shape;446;p37"/>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47" name="Google Shape;447;p37"/>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448" name="Google Shape;448;p37"/>
          <p:cNvSpPr/>
          <p:nvPr/>
        </p:nvSpPr>
        <p:spPr>
          <a:xfrm>
            <a:off x="60826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49" name="Google Shape;449;p37"/>
          <p:cNvSpPr txBox="1"/>
          <p:nvPr/>
        </p:nvSpPr>
        <p:spPr>
          <a:xfrm>
            <a:off x="6599175" y="2707250"/>
            <a:ext cx="27159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450" name="Google Shape;450;p37"/>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51" name="Google Shape;451;p37"/>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452" name="Google Shape;452;p37"/>
          <p:cNvSpPr/>
          <p:nvPr/>
        </p:nvSpPr>
        <p:spPr>
          <a:xfrm>
            <a:off x="6099731" y="4226900"/>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453" name="Google Shape;453;p37"/>
          <p:cNvSpPr txBox="1"/>
          <p:nvPr/>
        </p:nvSpPr>
        <p:spPr>
          <a:xfrm>
            <a:off x="6599175" y="42080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454" name="Google Shape;454;p37"/>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55" name="Google Shape;455;p37"/>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456" name="Google Shape;456;p37"/>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457" name="Google Shape;457;p37"/>
          <p:cNvSpPr txBox="1"/>
          <p:nvPr/>
        </p:nvSpPr>
        <p:spPr>
          <a:xfrm>
            <a:off x="551025" y="2658650"/>
            <a:ext cx="55317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Optimizer.momentum(x, f_x, 1000,  alpha=0.01, beta=.9)</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&gt;&gt;&gt;(0.052316904067993164, -1.524836564609549, array([4.59439262]))</a:t>
            </a:r>
            <a:endParaRPr sz="1202">
              <a:solidFill>
                <a:schemeClr val="lt1"/>
              </a:solidFill>
              <a:latin typeface="Roboto Mono"/>
              <a:ea typeface="Roboto Mono"/>
              <a:cs typeface="Roboto Mono"/>
              <a:sym typeface="Roboto Mono"/>
            </a:endParaRPr>
          </a:p>
        </p:txBody>
      </p:sp>
      <p:sp>
        <p:nvSpPr>
          <p:cNvPr id="458" name="Google Shape;458;p37"/>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459" name="Google Shape;459;p37"/>
          <p:cNvSpPr txBox="1"/>
          <p:nvPr/>
        </p:nvSpPr>
        <p:spPr>
          <a:xfrm>
            <a:off x="551025" y="4159400"/>
            <a:ext cx="56670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Optimizer.momentum(x, f_x, 1000,  alpha=0.01, beta=.9)</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 (0.08585095405578613, 2.7605629377339922e-05, array([ 3.02226506e-02, -3.30135704e-12]))</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Order Methods </a:t>
            </a:r>
            <a:endParaRPr/>
          </a:p>
        </p:txBody>
      </p:sp>
      <p:sp>
        <p:nvSpPr>
          <p:cNvPr id="465" name="Google Shape;46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38"/>
          <p:cNvSpPr/>
          <p:nvPr/>
        </p:nvSpPr>
        <p:spPr>
          <a:xfrm>
            <a:off x="1294849" y="1535263"/>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
        <p:nvSpPr>
          <p:cNvPr id="467" name="Google Shape;467;p38"/>
          <p:cNvSpPr/>
          <p:nvPr/>
        </p:nvSpPr>
        <p:spPr>
          <a:xfrm>
            <a:off x="5311599" y="1535275"/>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NADAM</a:t>
            </a:r>
            <a:endParaRPr b="1" i="1" sz="2300">
              <a:solidFill>
                <a:schemeClr val="lt1"/>
              </a:solidFill>
              <a:latin typeface="Lato"/>
              <a:ea typeface="Lato"/>
              <a:cs typeface="Lato"/>
              <a:sym typeface="Lato"/>
            </a:endParaRPr>
          </a:p>
        </p:txBody>
      </p:sp>
      <p:sp>
        <p:nvSpPr>
          <p:cNvPr id="468" name="Google Shape;468;p38"/>
          <p:cNvSpPr/>
          <p:nvPr/>
        </p:nvSpPr>
        <p:spPr>
          <a:xfrm>
            <a:off x="1294849" y="3329388"/>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ADAM</a:t>
            </a:r>
            <a:endParaRPr b="1" i="1" sz="2300">
              <a:solidFill>
                <a:schemeClr val="lt1"/>
              </a:solidFill>
              <a:latin typeface="Lato"/>
              <a:ea typeface="Lato"/>
              <a:cs typeface="Lato"/>
              <a:sym typeface="Lato"/>
            </a:endParaRPr>
          </a:p>
        </p:txBody>
      </p:sp>
      <p:sp>
        <p:nvSpPr>
          <p:cNvPr id="469" name="Google Shape;469;p38"/>
          <p:cNvSpPr/>
          <p:nvPr/>
        </p:nvSpPr>
        <p:spPr>
          <a:xfrm>
            <a:off x="5311599" y="3329400"/>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RMSProp</a:t>
            </a:r>
            <a:endParaRPr b="1" i="1" sz="2300">
              <a:solidFill>
                <a:schemeClr val="lt1"/>
              </a:solidFill>
              <a:latin typeface="Lato"/>
              <a:ea typeface="Lato"/>
              <a:cs typeface="Lato"/>
              <a:sym typeface="Lato"/>
            </a:endParaRPr>
          </a:p>
        </p:txBody>
      </p:sp>
      <p:sp>
        <p:nvSpPr>
          <p:cNvPr id="470" name="Google Shape;470;p38"/>
          <p:cNvSpPr txBox="1"/>
          <p:nvPr/>
        </p:nvSpPr>
        <p:spPr>
          <a:xfrm>
            <a:off x="832250" y="3961650"/>
            <a:ext cx="32424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Lato"/>
                <a:ea typeface="Lato"/>
                <a:cs typeface="Lato"/>
                <a:sym typeface="Lato"/>
              </a:rPr>
              <a:t>Adam (short for Adaptive Moment Estimation) is an optimization method that computes adaptive learning rates for each parameter</a:t>
            </a:r>
            <a:endParaRPr>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ADAM</a:t>
            </a:r>
            <a:endParaRPr/>
          </a:p>
        </p:txBody>
      </p:sp>
      <p:sp>
        <p:nvSpPr>
          <p:cNvPr id="476" name="Google Shape;47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39"/>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478" name="Google Shape;478;p39"/>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79" name="Google Shape;479;p39"/>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480" name="Google Shape;480;p39"/>
          <p:cNvSpPr/>
          <p:nvPr/>
        </p:nvSpPr>
        <p:spPr>
          <a:xfrm>
            <a:off x="65398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81" name="Google Shape;481;p39"/>
          <p:cNvSpPr txBox="1"/>
          <p:nvPr/>
        </p:nvSpPr>
        <p:spPr>
          <a:xfrm>
            <a:off x="7056375" y="2707250"/>
            <a:ext cx="2087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482" name="Google Shape;482;p39"/>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83" name="Google Shape;483;p39"/>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484" name="Google Shape;484;p39"/>
          <p:cNvSpPr/>
          <p:nvPr/>
        </p:nvSpPr>
        <p:spPr>
          <a:xfrm>
            <a:off x="6099731" y="4226900"/>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485" name="Google Shape;485;p39"/>
          <p:cNvSpPr txBox="1"/>
          <p:nvPr/>
        </p:nvSpPr>
        <p:spPr>
          <a:xfrm>
            <a:off x="6599175" y="42080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486" name="Google Shape;486;p39"/>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487" name="Google Shape;487;p39"/>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488" name="Google Shape;488;p39"/>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489" name="Google Shape;489;p39"/>
          <p:cNvSpPr txBox="1"/>
          <p:nvPr/>
        </p:nvSpPr>
        <p:spPr>
          <a:xfrm>
            <a:off x="551025" y="2658650"/>
            <a:ext cx="60483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a:t>
            </a:r>
            <a:r>
              <a:rPr lang="en" sz="1202">
                <a:solidFill>
                  <a:schemeClr val="lt1"/>
                </a:solidFill>
                <a:latin typeface="Roboto Mono"/>
                <a:ea typeface="Roboto Mono"/>
                <a:cs typeface="Roboto Mono"/>
                <a:sym typeface="Roboto Mono"/>
              </a:rPr>
              <a:t>ADAM(x, f_x, num_iter, alpha=0.01, beta1=.9, beta2=.999, epsilon=1e-8)</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&gt;&gt;&gt;(0.06089425086975098, -1.9425567909078216, array([6.97656581]))</a:t>
            </a:r>
            <a:endParaRPr sz="1202">
              <a:solidFill>
                <a:schemeClr val="lt1"/>
              </a:solidFill>
              <a:latin typeface="Roboto Mono"/>
              <a:ea typeface="Roboto Mono"/>
              <a:cs typeface="Roboto Mono"/>
              <a:sym typeface="Roboto Mono"/>
            </a:endParaRPr>
          </a:p>
        </p:txBody>
      </p:sp>
      <p:sp>
        <p:nvSpPr>
          <p:cNvPr id="490" name="Google Shape;490;p39"/>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491" name="Google Shape;491;p39"/>
          <p:cNvSpPr txBox="1"/>
          <p:nvPr/>
        </p:nvSpPr>
        <p:spPr>
          <a:xfrm>
            <a:off x="551025" y="4159400"/>
            <a:ext cx="56670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Optimizer.ADAM(x, f_x, num_iter, alpha=0.01, beta1=.9, beta2=.999, epsilon=1e-8)</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&gt;&gt;&gt;(0.09849190711975098, 6.03886825409073e-06, array([1.82103595e-02, 1.81385270e-21]))</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Order Methods </a:t>
            </a:r>
            <a:endParaRPr/>
          </a:p>
        </p:txBody>
      </p:sp>
      <p:sp>
        <p:nvSpPr>
          <p:cNvPr id="497" name="Google Shape;49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40"/>
          <p:cNvSpPr/>
          <p:nvPr/>
        </p:nvSpPr>
        <p:spPr>
          <a:xfrm>
            <a:off x="1294849" y="1535263"/>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
        <p:nvSpPr>
          <p:cNvPr id="499" name="Google Shape;499;p40"/>
          <p:cNvSpPr/>
          <p:nvPr/>
        </p:nvSpPr>
        <p:spPr>
          <a:xfrm>
            <a:off x="5311599" y="1535275"/>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NADAM</a:t>
            </a:r>
            <a:endParaRPr b="1" i="1" sz="2300">
              <a:solidFill>
                <a:schemeClr val="lt1"/>
              </a:solidFill>
              <a:latin typeface="Lato"/>
              <a:ea typeface="Lato"/>
              <a:cs typeface="Lato"/>
              <a:sym typeface="Lato"/>
            </a:endParaRPr>
          </a:p>
        </p:txBody>
      </p:sp>
      <p:sp>
        <p:nvSpPr>
          <p:cNvPr id="500" name="Google Shape;500;p40"/>
          <p:cNvSpPr/>
          <p:nvPr/>
        </p:nvSpPr>
        <p:spPr>
          <a:xfrm>
            <a:off x="1294849" y="3329388"/>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ADAM</a:t>
            </a:r>
            <a:endParaRPr b="1" i="1" sz="2300">
              <a:solidFill>
                <a:schemeClr val="lt1"/>
              </a:solidFill>
              <a:latin typeface="Lato"/>
              <a:ea typeface="Lato"/>
              <a:cs typeface="Lato"/>
              <a:sym typeface="Lato"/>
            </a:endParaRPr>
          </a:p>
        </p:txBody>
      </p:sp>
      <p:sp>
        <p:nvSpPr>
          <p:cNvPr id="501" name="Google Shape;501;p40"/>
          <p:cNvSpPr/>
          <p:nvPr/>
        </p:nvSpPr>
        <p:spPr>
          <a:xfrm>
            <a:off x="5311599" y="3329400"/>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RMSProp</a:t>
            </a:r>
            <a:endParaRPr b="1" i="1" sz="2300">
              <a:solidFill>
                <a:schemeClr val="lt1"/>
              </a:solidFill>
              <a:latin typeface="Lato"/>
              <a:ea typeface="Lato"/>
              <a:cs typeface="Lato"/>
              <a:sym typeface="Lato"/>
            </a:endParaRPr>
          </a:p>
        </p:txBody>
      </p:sp>
      <p:sp>
        <p:nvSpPr>
          <p:cNvPr id="502" name="Google Shape;502;p40"/>
          <p:cNvSpPr txBox="1"/>
          <p:nvPr/>
        </p:nvSpPr>
        <p:spPr>
          <a:xfrm>
            <a:off x="5004125" y="2114550"/>
            <a:ext cx="3242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Lato"/>
                <a:ea typeface="Lato"/>
                <a:cs typeface="Lato"/>
                <a:sym typeface="Lato"/>
              </a:rPr>
              <a:t>Nadam (short for Nesterov-accelerated Adaptive Moment Estimation) is an optimization method that combines Adam and another popular optimizer, NAG.</a:t>
            </a:r>
            <a:endParaRPr>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NADAM</a:t>
            </a:r>
            <a:endParaRPr/>
          </a:p>
        </p:txBody>
      </p:sp>
      <p:sp>
        <p:nvSpPr>
          <p:cNvPr id="508" name="Google Shape;50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41"/>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510" name="Google Shape;510;p41"/>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11" name="Google Shape;511;p41"/>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512" name="Google Shape;512;p41"/>
          <p:cNvSpPr/>
          <p:nvPr/>
        </p:nvSpPr>
        <p:spPr>
          <a:xfrm>
            <a:off x="65398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13" name="Google Shape;513;p41"/>
          <p:cNvSpPr txBox="1"/>
          <p:nvPr/>
        </p:nvSpPr>
        <p:spPr>
          <a:xfrm>
            <a:off x="7056375" y="2707250"/>
            <a:ext cx="2087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514" name="Google Shape;514;p41"/>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15" name="Google Shape;515;p41"/>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516" name="Google Shape;516;p41"/>
          <p:cNvSpPr/>
          <p:nvPr/>
        </p:nvSpPr>
        <p:spPr>
          <a:xfrm>
            <a:off x="6099725" y="4247300"/>
            <a:ext cx="396900" cy="712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517" name="Google Shape;517;p41"/>
          <p:cNvSpPr txBox="1"/>
          <p:nvPr/>
        </p:nvSpPr>
        <p:spPr>
          <a:xfrm>
            <a:off x="6599175" y="42959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518" name="Google Shape;518;p41"/>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19" name="Google Shape;519;p41"/>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520" name="Google Shape;520;p41"/>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521" name="Google Shape;521;p41"/>
          <p:cNvSpPr txBox="1"/>
          <p:nvPr/>
        </p:nvSpPr>
        <p:spPr>
          <a:xfrm>
            <a:off x="551025" y="2658650"/>
            <a:ext cx="60483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Optimizer.NADAM(x, f_x, num_iter, alpha=0.01, beta1=.9, beta2=.999, epsilon=1e-8)</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a:t>
            </a:r>
            <a:r>
              <a:rPr lang="en" sz="1202">
                <a:solidFill>
                  <a:schemeClr val="lt1"/>
                </a:solidFill>
                <a:latin typeface="Roboto Mono"/>
                <a:ea typeface="Roboto Mono"/>
                <a:cs typeface="Roboto Mono"/>
                <a:sym typeface="Roboto Mono"/>
              </a:rPr>
              <a:t>(0.06322002410888672, -1.94116396298489, array([6.96685541]))</a:t>
            </a:r>
            <a:endParaRPr sz="1202">
              <a:solidFill>
                <a:schemeClr val="lt1"/>
              </a:solidFill>
              <a:latin typeface="Roboto Mono"/>
              <a:ea typeface="Roboto Mono"/>
              <a:cs typeface="Roboto Mono"/>
              <a:sym typeface="Roboto Mono"/>
            </a:endParaRPr>
          </a:p>
        </p:txBody>
      </p:sp>
      <p:sp>
        <p:nvSpPr>
          <p:cNvPr id="522" name="Google Shape;522;p41"/>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523" name="Google Shape;523;p41"/>
          <p:cNvSpPr txBox="1"/>
          <p:nvPr/>
        </p:nvSpPr>
        <p:spPr>
          <a:xfrm>
            <a:off x="551025" y="4159400"/>
            <a:ext cx="5667000" cy="888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Optimizer.NADAM(x, f_x, num_iter, alpha=0.01, beta1=.9, beta2=.999, epsilon=1e-8)</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&gt;&gt;&gt;(0.09782099723815918, 6.246798742956698e-06, array([ 1.8417012e-02, -2.7649170e-21]))</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Automatic Differentiation</a:t>
            </a:r>
            <a:endParaRPr/>
          </a:p>
        </p:txBody>
      </p:sp>
      <p:sp>
        <p:nvSpPr>
          <p:cNvPr id="147" name="Google Shape;147;p15"/>
          <p:cNvSpPr txBox="1"/>
          <p:nvPr>
            <p:ph idx="1" type="body"/>
          </p:nvPr>
        </p:nvSpPr>
        <p:spPr>
          <a:xfrm>
            <a:off x="1297500" y="1231650"/>
            <a:ext cx="7038900" cy="33159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Char char="●"/>
            </a:pPr>
            <a:r>
              <a:rPr lang="en" sz="1400"/>
              <a:t>Differentiation quantifies the change that’s </a:t>
            </a:r>
            <a:r>
              <a:rPr lang="en" sz="1400"/>
              <a:t>occurring</a:t>
            </a:r>
            <a:r>
              <a:rPr lang="en" sz="1400"/>
              <a:t> over a relationship between multiple  factors</a:t>
            </a:r>
            <a:endParaRPr sz="1400"/>
          </a:p>
          <a:p>
            <a:pPr indent="-317500" lvl="0" marL="457200" rtl="0" algn="l">
              <a:lnSpc>
                <a:spcPct val="95000"/>
              </a:lnSpc>
              <a:spcBef>
                <a:spcPts val="1000"/>
              </a:spcBef>
              <a:spcAft>
                <a:spcPts val="0"/>
              </a:spcAft>
              <a:buSzPts val="1400"/>
              <a:buChar char="●"/>
            </a:pPr>
            <a:r>
              <a:rPr lang="en" sz="1400"/>
              <a:t>Three techniques of differentiation:</a:t>
            </a:r>
            <a:endParaRPr sz="1400"/>
          </a:p>
          <a:p>
            <a:pPr indent="-317500" lvl="1" marL="914400" rtl="0" algn="l">
              <a:lnSpc>
                <a:spcPct val="95000"/>
              </a:lnSpc>
              <a:spcBef>
                <a:spcPts val="1000"/>
              </a:spcBef>
              <a:spcAft>
                <a:spcPts val="0"/>
              </a:spcAft>
              <a:buSzPts val="1400"/>
              <a:buChar char="○"/>
            </a:pPr>
            <a:r>
              <a:rPr lang="en" sz="1400">
                <a:solidFill>
                  <a:srgbClr val="E06666"/>
                </a:solidFill>
              </a:rPr>
              <a:t>Symbolic</a:t>
            </a:r>
            <a:r>
              <a:rPr lang="en" sz="1400"/>
              <a:t>: Expensive to evaluate </a:t>
            </a:r>
            <a:endParaRPr sz="1400"/>
          </a:p>
          <a:p>
            <a:pPr indent="-317500" lvl="1" marL="914400" rtl="0" algn="l">
              <a:lnSpc>
                <a:spcPct val="95000"/>
              </a:lnSpc>
              <a:spcBef>
                <a:spcPts val="1000"/>
              </a:spcBef>
              <a:spcAft>
                <a:spcPts val="0"/>
              </a:spcAft>
              <a:buSzPts val="1400"/>
              <a:buChar char="○"/>
            </a:pPr>
            <a:r>
              <a:rPr lang="en" sz="1400">
                <a:solidFill>
                  <a:srgbClr val="E06666"/>
                </a:solidFill>
              </a:rPr>
              <a:t>Numeric</a:t>
            </a:r>
            <a:r>
              <a:rPr lang="en" sz="1400"/>
              <a:t>: Numerically </a:t>
            </a:r>
            <a:r>
              <a:rPr lang="en" sz="1400"/>
              <a:t>unstable </a:t>
            </a:r>
            <a:endParaRPr sz="1400"/>
          </a:p>
          <a:p>
            <a:pPr indent="-317500" lvl="1" marL="914400" rtl="0" algn="l">
              <a:lnSpc>
                <a:spcPct val="95000"/>
              </a:lnSpc>
              <a:spcBef>
                <a:spcPts val="1000"/>
              </a:spcBef>
              <a:spcAft>
                <a:spcPts val="0"/>
              </a:spcAft>
              <a:buSzPts val="1400"/>
              <a:buChar char="○"/>
            </a:pPr>
            <a:r>
              <a:rPr lang="en" sz="1400">
                <a:solidFill>
                  <a:schemeClr val="lt2"/>
                </a:solidFill>
              </a:rPr>
              <a:t>Automatic</a:t>
            </a:r>
            <a:r>
              <a:rPr lang="en" sz="1400"/>
              <a:t>:  Efficient and accurate </a:t>
            </a:r>
            <a:endParaRPr sz="1400"/>
          </a:p>
          <a:p>
            <a:pPr indent="-317500" lvl="0" marL="457200" rtl="0" algn="l">
              <a:lnSpc>
                <a:spcPct val="95000"/>
              </a:lnSpc>
              <a:spcBef>
                <a:spcPts val="1000"/>
              </a:spcBef>
              <a:spcAft>
                <a:spcPts val="0"/>
              </a:spcAft>
              <a:buSzPts val="1400"/>
              <a:buChar char="●"/>
            </a:pPr>
            <a:r>
              <a:rPr lang="en" sz="1400"/>
              <a:t>Automatic differentiation use cases: </a:t>
            </a:r>
            <a:endParaRPr sz="1400"/>
          </a:p>
          <a:p>
            <a:pPr indent="-317500" lvl="1" marL="914400" rtl="0" algn="l">
              <a:lnSpc>
                <a:spcPct val="95000"/>
              </a:lnSpc>
              <a:spcBef>
                <a:spcPts val="1000"/>
              </a:spcBef>
              <a:spcAft>
                <a:spcPts val="0"/>
              </a:spcAft>
              <a:buSzPts val="1400"/>
              <a:buChar char="○"/>
            </a:pPr>
            <a:r>
              <a:rPr i="1" lang="en" sz="1400"/>
              <a:t>Finance</a:t>
            </a:r>
            <a:r>
              <a:rPr lang="en" sz="1400"/>
              <a:t>: a</a:t>
            </a:r>
            <a:r>
              <a:rPr lang="en" sz="1400"/>
              <a:t>nalyze profit/loss changes for a business  </a:t>
            </a:r>
            <a:endParaRPr sz="1400"/>
          </a:p>
          <a:p>
            <a:pPr indent="-317500" lvl="1" marL="914400" rtl="0" algn="l">
              <a:lnSpc>
                <a:spcPct val="95000"/>
              </a:lnSpc>
              <a:spcBef>
                <a:spcPts val="1000"/>
              </a:spcBef>
              <a:spcAft>
                <a:spcPts val="0"/>
              </a:spcAft>
              <a:buSzPts val="1400"/>
              <a:buChar char="○"/>
            </a:pPr>
            <a:r>
              <a:rPr i="1" lang="en" sz="1400"/>
              <a:t>Physics</a:t>
            </a:r>
            <a:r>
              <a:rPr lang="en" sz="1400"/>
              <a:t>: find speed and distance of moving object</a:t>
            </a:r>
            <a:endParaRPr sz="1400"/>
          </a:p>
          <a:p>
            <a:pPr indent="-317500" lvl="1" marL="914400" rtl="0" algn="l">
              <a:lnSpc>
                <a:spcPct val="95000"/>
              </a:lnSpc>
              <a:spcBef>
                <a:spcPts val="1000"/>
              </a:spcBef>
              <a:spcAft>
                <a:spcPts val="1000"/>
              </a:spcAft>
              <a:buSzPts val="1400"/>
              <a:buChar char="○"/>
            </a:pPr>
            <a:r>
              <a:rPr i="1" lang="en" sz="1400"/>
              <a:t>Optimization</a:t>
            </a:r>
            <a:r>
              <a:rPr lang="en" sz="1400"/>
              <a:t>: determine minimum value of functions</a:t>
            </a:r>
            <a:endParaRPr sz="1400"/>
          </a:p>
        </p:txBody>
      </p:sp>
      <p:sp>
        <p:nvSpPr>
          <p:cNvPr id="148" name="Google Shape;14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Order Methods </a:t>
            </a:r>
            <a:endParaRPr/>
          </a:p>
        </p:txBody>
      </p:sp>
      <p:sp>
        <p:nvSpPr>
          <p:cNvPr id="529" name="Google Shape;52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42"/>
          <p:cNvSpPr/>
          <p:nvPr/>
        </p:nvSpPr>
        <p:spPr>
          <a:xfrm>
            <a:off x="1294849" y="1535263"/>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momentum</a:t>
            </a:r>
            <a:endParaRPr b="1" i="1" sz="2300">
              <a:solidFill>
                <a:schemeClr val="lt1"/>
              </a:solidFill>
              <a:latin typeface="Lato"/>
              <a:ea typeface="Lato"/>
              <a:cs typeface="Lato"/>
              <a:sym typeface="Lato"/>
            </a:endParaRPr>
          </a:p>
        </p:txBody>
      </p:sp>
      <p:sp>
        <p:nvSpPr>
          <p:cNvPr id="531" name="Google Shape;531;p42"/>
          <p:cNvSpPr/>
          <p:nvPr/>
        </p:nvSpPr>
        <p:spPr>
          <a:xfrm>
            <a:off x="5311599" y="1535275"/>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NADAM</a:t>
            </a:r>
            <a:endParaRPr b="1" i="1" sz="2300">
              <a:solidFill>
                <a:schemeClr val="lt1"/>
              </a:solidFill>
              <a:latin typeface="Lato"/>
              <a:ea typeface="Lato"/>
              <a:cs typeface="Lato"/>
              <a:sym typeface="Lato"/>
            </a:endParaRPr>
          </a:p>
        </p:txBody>
      </p:sp>
      <p:sp>
        <p:nvSpPr>
          <p:cNvPr id="532" name="Google Shape;532;p42"/>
          <p:cNvSpPr/>
          <p:nvPr/>
        </p:nvSpPr>
        <p:spPr>
          <a:xfrm>
            <a:off x="1294849" y="3329388"/>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ADAM</a:t>
            </a:r>
            <a:endParaRPr b="1" i="1" sz="2300">
              <a:solidFill>
                <a:schemeClr val="lt1"/>
              </a:solidFill>
              <a:latin typeface="Lato"/>
              <a:ea typeface="Lato"/>
              <a:cs typeface="Lato"/>
              <a:sym typeface="Lato"/>
            </a:endParaRPr>
          </a:p>
        </p:txBody>
      </p:sp>
      <p:sp>
        <p:nvSpPr>
          <p:cNvPr id="533" name="Google Shape;533;p42"/>
          <p:cNvSpPr/>
          <p:nvPr/>
        </p:nvSpPr>
        <p:spPr>
          <a:xfrm>
            <a:off x="5311599" y="3329400"/>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Lato"/>
                <a:ea typeface="Lato"/>
                <a:cs typeface="Lato"/>
                <a:sym typeface="Lato"/>
              </a:rPr>
              <a:t>RMSProp</a:t>
            </a:r>
            <a:endParaRPr b="1" i="1" sz="2300">
              <a:solidFill>
                <a:schemeClr val="lt1"/>
              </a:solidFill>
              <a:latin typeface="Lato"/>
              <a:ea typeface="Lato"/>
              <a:cs typeface="Lato"/>
              <a:sym typeface="Lato"/>
            </a:endParaRPr>
          </a:p>
        </p:txBody>
      </p:sp>
      <p:sp>
        <p:nvSpPr>
          <p:cNvPr id="534" name="Google Shape;534;p42"/>
          <p:cNvSpPr txBox="1"/>
          <p:nvPr/>
        </p:nvSpPr>
        <p:spPr>
          <a:xfrm>
            <a:off x="5004125" y="3800100"/>
            <a:ext cx="3242400" cy="9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50">
                <a:solidFill>
                  <a:schemeClr val="lt1"/>
                </a:solidFill>
                <a:latin typeface="Lato"/>
                <a:ea typeface="Lato"/>
                <a:cs typeface="Lato"/>
                <a:sym typeface="Lato"/>
              </a:rPr>
              <a:t>RMSprop (short for Root Mean Squared Propagation) is another gradient descent optimization algorithm that uses a decaying average of partial gradients in the adaptation of the step size for each parameter</a:t>
            </a:r>
            <a:endParaRPr>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RMSProp</a:t>
            </a:r>
            <a:endParaRPr/>
          </a:p>
        </p:txBody>
      </p:sp>
      <p:sp>
        <p:nvSpPr>
          <p:cNvPr id="540" name="Google Shape;54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43"/>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542" name="Google Shape;542;p43"/>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43" name="Google Shape;543;p43"/>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544" name="Google Shape;544;p43"/>
          <p:cNvSpPr/>
          <p:nvPr/>
        </p:nvSpPr>
        <p:spPr>
          <a:xfrm>
            <a:off x="60826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45" name="Google Shape;545;p43"/>
          <p:cNvSpPr txBox="1"/>
          <p:nvPr/>
        </p:nvSpPr>
        <p:spPr>
          <a:xfrm>
            <a:off x="6599175" y="2707250"/>
            <a:ext cx="27159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546" name="Google Shape;546;p43"/>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47" name="Google Shape;547;p43"/>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548" name="Google Shape;548;p43"/>
          <p:cNvSpPr/>
          <p:nvPr/>
        </p:nvSpPr>
        <p:spPr>
          <a:xfrm>
            <a:off x="6099731" y="4226900"/>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549" name="Google Shape;549;p43"/>
          <p:cNvSpPr txBox="1"/>
          <p:nvPr/>
        </p:nvSpPr>
        <p:spPr>
          <a:xfrm>
            <a:off x="6599175" y="42080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550" name="Google Shape;550;p43"/>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51" name="Google Shape;551;p43"/>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552" name="Google Shape;552;p43"/>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553" name="Google Shape;553;p43"/>
          <p:cNvSpPr txBox="1"/>
          <p:nvPr/>
        </p:nvSpPr>
        <p:spPr>
          <a:xfrm>
            <a:off x="551025" y="2658650"/>
            <a:ext cx="55317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Optimizer.RMSProp(x, f_x, 1000,  alpha=0.01, beta=.9)</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a:t>
            </a:r>
            <a:r>
              <a:rPr lang="en" sz="1202">
                <a:solidFill>
                  <a:schemeClr val="lt1"/>
                </a:solidFill>
                <a:latin typeface="Roboto Mono"/>
                <a:ea typeface="Roboto Mono"/>
                <a:cs typeface="Roboto Mono"/>
                <a:sym typeface="Roboto Mono"/>
              </a:rPr>
              <a:t>(0.05512499809265137, -2.3868342730520244, array([10.87899943]))</a:t>
            </a:r>
            <a:endParaRPr sz="1202">
              <a:solidFill>
                <a:schemeClr val="lt1"/>
              </a:solidFill>
              <a:latin typeface="Roboto Mono"/>
              <a:ea typeface="Roboto Mono"/>
              <a:cs typeface="Roboto Mono"/>
              <a:sym typeface="Roboto Mono"/>
            </a:endParaRPr>
          </a:p>
        </p:txBody>
      </p:sp>
      <p:sp>
        <p:nvSpPr>
          <p:cNvPr id="554" name="Google Shape;554;p43"/>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555" name="Google Shape;555;p43"/>
          <p:cNvSpPr txBox="1"/>
          <p:nvPr/>
        </p:nvSpPr>
        <p:spPr>
          <a:xfrm>
            <a:off x="551025" y="4159400"/>
            <a:ext cx="56670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a:t>
            </a:r>
            <a:r>
              <a:rPr lang="en" sz="1202">
                <a:solidFill>
                  <a:schemeClr val="lt1"/>
                </a:solidFill>
                <a:latin typeface="Roboto Mono"/>
                <a:ea typeface="Roboto Mono"/>
                <a:cs typeface="Roboto Mono"/>
                <a:sym typeface="Roboto Mono"/>
              </a:rPr>
              <a:t>RMSProp</a:t>
            </a:r>
            <a:r>
              <a:rPr lang="en" sz="1202">
                <a:solidFill>
                  <a:schemeClr val="lt1"/>
                </a:solidFill>
                <a:latin typeface="Roboto Mono"/>
                <a:ea typeface="Roboto Mono"/>
                <a:cs typeface="Roboto Mono"/>
                <a:sym typeface="Roboto Mono"/>
              </a:rPr>
              <a:t>(x, f_x, 1000,  alpha=0.01, beta=.9)</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&gt;&gt;&gt;(0.08888602256774902, 2.4997500000081948e-05, array([ 4.34424616e-06, -4.99974999e-03]))</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a:t>
            </a:r>
            <a:r>
              <a:rPr lang="en"/>
              <a:t> Order Methods </a:t>
            </a:r>
            <a:endParaRPr/>
          </a:p>
        </p:txBody>
      </p:sp>
      <p:sp>
        <p:nvSpPr>
          <p:cNvPr id="561" name="Google Shape;561;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44"/>
          <p:cNvSpPr/>
          <p:nvPr/>
        </p:nvSpPr>
        <p:spPr>
          <a:xfrm>
            <a:off x="1345600" y="1757150"/>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Broyden</a:t>
            </a:r>
            <a:endParaRPr sz="2400">
              <a:solidFill>
                <a:schemeClr val="lt1"/>
              </a:solidFill>
              <a:latin typeface="Lato"/>
              <a:ea typeface="Lato"/>
              <a:cs typeface="Lato"/>
              <a:sym typeface="Lato"/>
            </a:endParaRPr>
          </a:p>
        </p:txBody>
      </p:sp>
      <p:sp>
        <p:nvSpPr>
          <p:cNvPr id="563" name="Google Shape;563;p44"/>
          <p:cNvSpPr/>
          <p:nvPr/>
        </p:nvSpPr>
        <p:spPr>
          <a:xfrm>
            <a:off x="5149700" y="1757150"/>
            <a:ext cx="2317200" cy="477300"/>
          </a:xfrm>
          <a:prstGeom prst="roundRect">
            <a:avLst>
              <a:gd fmla="val 16667"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BFGS</a:t>
            </a:r>
            <a:endParaRPr sz="2400">
              <a:solidFill>
                <a:schemeClr val="lt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Order Methods </a:t>
            </a:r>
            <a:endParaRPr/>
          </a:p>
        </p:txBody>
      </p:sp>
      <p:sp>
        <p:nvSpPr>
          <p:cNvPr id="569" name="Google Shape;56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45"/>
          <p:cNvSpPr/>
          <p:nvPr/>
        </p:nvSpPr>
        <p:spPr>
          <a:xfrm>
            <a:off x="1345600" y="1757150"/>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Broyden</a:t>
            </a:r>
            <a:endParaRPr sz="2400">
              <a:solidFill>
                <a:schemeClr val="lt1"/>
              </a:solidFill>
              <a:latin typeface="Lato"/>
              <a:ea typeface="Lato"/>
              <a:cs typeface="Lato"/>
              <a:sym typeface="Lato"/>
            </a:endParaRPr>
          </a:p>
        </p:txBody>
      </p:sp>
      <p:sp>
        <p:nvSpPr>
          <p:cNvPr id="571" name="Google Shape;571;p45"/>
          <p:cNvSpPr/>
          <p:nvPr/>
        </p:nvSpPr>
        <p:spPr>
          <a:xfrm>
            <a:off x="5149700" y="1757150"/>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BFGS</a:t>
            </a:r>
            <a:endParaRPr sz="2400">
              <a:solidFill>
                <a:schemeClr val="lt1"/>
              </a:solidFill>
              <a:latin typeface="Lato"/>
              <a:ea typeface="Lato"/>
              <a:cs typeface="Lato"/>
              <a:sym typeface="Lato"/>
            </a:endParaRPr>
          </a:p>
        </p:txBody>
      </p:sp>
      <p:sp>
        <p:nvSpPr>
          <p:cNvPr id="572" name="Google Shape;572;p45"/>
          <p:cNvSpPr txBox="1"/>
          <p:nvPr/>
        </p:nvSpPr>
        <p:spPr>
          <a:xfrm>
            <a:off x="883000" y="2347850"/>
            <a:ext cx="32424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lt1"/>
                </a:solidFill>
                <a:latin typeface="Lato"/>
                <a:ea typeface="Lato"/>
                <a:cs typeface="Lato"/>
                <a:sym typeface="Lato"/>
              </a:rPr>
              <a:t>Broyden's method is a secant method for solving systems of nonlinear equations. The key feature of Broyden's method is its ability to generate a reasonable approximation to the Jacobian matrix with no additional evaluations of the function</a:t>
            </a:r>
            <a:endParaRPr>
              <a:solidFill>
                <a:schemeClr val="lt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Broyden</a:t>
            </a:r>
            <a:endParaRPr/>
          </a:p>
        </p:txBody>
      </p:sp>
      <p:sp>
        <p:nvSpPr>
          <p:cNvPr id="578" name="Google Shape;57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46"/>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580" name="Google Shape;580;p46"/>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81" name="Google Shape;581;p46"/>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582" name="Google Shape;582;p46"/>
          <p:cNvSpPr/>
          <p:nvPr/>
        </p:nvSpPr>
        <p:spPr>
          <a:xfrm>
            <a:off x="60826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83" name="Google Shape;583;p46"/>
          <p:cNvSpPr txBox="1"/>
          <p:nvPr/>
        </p:nvSpPr>
        <p:spPr>
          <a:xfrm>
            <a:off x="6599175" y="2707250"/>
            <a:ext cx="27159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584" name="Google Shape;584;p46"/>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85" name="Google Shape;585;p46"/>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586" name="Google Shape;586;p46"/>
          <p:cNvSpPr/>
          <p:nvPr/>
        </p:nvSpPr>
        <p:spPr>
          <a:xfrm>
            <a:off x="6099731" y="4226900"/>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587" name="Google Shape;587;p46"/>
          <p:cNvSpPr txBox="1"/>
          <p:nvPr/>
        </p:nvSpPr>
        <p:spPr>
          <a:xfrm>
            <a:off x="6599175" y="42080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588" name="Google Shape;588;p46"/>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589" name="Google Shape;589;p46"/>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590" name="Google Shape;590;p46"/>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591" name="Google Shape;591;p46"/>
          <p:cNvSpPr txBox="1"/>
          <p:nvPr/>
        </p:nvSpPr>
        <p:spPr>
          <a:xfrm>
            <a:off x="551025" y="2658650"/>
            <a:ext cx="55317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Optimizer.broyden(x, f_x, 1000,  alpha=0.01)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a:t>
            </a:r>
            <a:r>
              <a:rPr lang="en" sz="1202">
                <a:solidFill>
                  <a:schemeClr val="lt1"/>
                </a:solidFill>
                <a:latin typeface="Roboto Mono"/>
                <a:ea typeface="Roboto Mono"/>
                <a:cs typeface="Roboto Mono"/>
                <a:sym typeface="Roboto Mono"/>
              </a:rPr>
              <a:t>(0.07901120185852051, -9.85334441868771, array([19021.86562232]))</a:t>
            </a:r>
            <a:endParaRPr sz="1202">
              <a:solidFill>
                <a:schemeClr val="lt1"/>
              </a:solidFill>
              <a:latin typeface="Roboto Mono"/>
              <a:ea typeface="Roboto Mono"/>
              <a:cs typeface="Roboto Mono"/>
              <a:sym typeface="Roboto Mono"/>
            </a:endParaRPr>
          </a:p>
        </p:txBody>
      </p:sp>
      <p:sp>
        <p:nvSpPr>
          <p:cNvPr id="592" name="Google Shape;592;p46"/>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593" name="Google Shape;593;p46"/>
          <p:cNvSpPr txBox="1"/>
          <p:nvPr/>
        </p:nvSpPr>
        <p:spPr>
          <a:xfrm>
            <a:off x="551025" y="4159400"/>
            <a:ext cx="56670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Optimizer.broyden(x, f_x, 1000,  alpha=0.01)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&gt;&gt;&gt;(0.1135101318359375, 3.060640040173604e-07, array([ 6.72566138e-03, -4.28010827e-05]))</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 Order Methods </a:t>
            </a:r>
            <a:endParaRPr/>
          </a:p>
        </p:txBody>
      </p:sp>
      <p:sp>
        <p:nvSpPr>
          <p:cNvPr id="599" name="Google Shape;59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47"/>
          <p:cNvSpPr/>
          <p:nvPr/>
        </p:nvSpPr>
        <p:spPr>
          <a:xfrm>
            <a:off x="1345600" y="1757150"/>
            <a:ext cx="2317200" cy="4773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Broyden</a:t>
            </a:r>
            <a:endParaRPr sz="2400">
              <a:solidFill>
                <a:schemeClr val="lt1"/>
              </a:solidFill>
              <a:latin typeface="Lato"/>
              <a:ea typeface="Lato"/>
              <a:cs typeface="Lato"/>
              <a:sym typeface="Lato"/>
            </a:endParaRPr>
          </a:p>
        </p:txBody>
      </p:sp>
      <p:sp>
        <p:nvSpPr>
          <p:cNvPr id="601" name="Google Shape;601;p47"/>
          <p:cNvSpPr/>
          <p:nvPr/>
        </p:nvSpPr>
        <p:spPr>
          <a:xfrm>
            <a:off x="5149700" y="1757150"/>
            <a:ext cx="2317200" cy="477300"/>
          </a:xfrm>
          <a:prstGeom prst="roundRect">
            <a:avLst>
              <a:gd fmla="val 16667"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Lato"/>
                <a:ea typeface="Lato"/>
                <a:cs typeface="Lato"/>
                <a:sym typeface="Lato"/>
              </a:rPr>
              <a:t>BFGS</a:t>
            </a:r>
            <a:endParaRPr sz="2400">
              <a:solidFill>
                <a:schemeClr val="lt1"/>
              </a:solidFill>
              <a:latin typeface="Lato"/>
              <a:ea typeface="Lato"/>
              <a:cs typeface="Lato"/>
              <a:sym typeface="Lato"/>
            </a:endParaRPr>
          </a:p>
        </p:txBody>
      </p:sp>
      <p:sp>
        <p:nvSpPr>
          <p:cNvPr id="602" name="Google Shape;602;p47"/>
          <p:cNvSpPr txBox="1"/>
          <p:nvPr/>
        </p:nvSpPr>
        <p:spPr>
          <a:xfrm>
            <a:off x="4823000" y="2347850"/>
            <a:ext cx="3242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lt1"/>
                </a:solidFill>
                <a:latin typeface="Lato"/>
                <a:ea typeface="Lato"/>
                <a:cs typeface="Lato"/>
                <a:sym typeface="Lato"/>
              </a:rPr>
              <a:t>BFGS (short for Bryoden, Fletcher, Goldfarb, and Shanno) is an iterative second order optimization algorithm that determines the descent direction by preconditioning the gradient with curvature information. This is done by gradually improving an approximation to the Hessian matrix of the loss function, which is obtained via gradient evaluations using a generalized secant method.</a:t>
            </a:r>
            <a:endParaRPr>
              <a:solidFill>
                <a:schemeClr val="lt1"/>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Optimizer: BFGS</a:t>
            </a:r>
            <a:endParaRPr/>
          </a:p>
        </p:txBody>
      </p:sp>
      <p:sp>
        <p:nvSpPr>
          <p:cNvPr id="608" name="Google Shape;60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48"/>
          <p:cNvSpPr txBox="1"/>
          <p:nvPr>
            <p:ph idx="2" type="body"/>
          </p:nvPr>
        </p:nvSpPr>
        <p:spPr>
          <a:xfrm>
            <a:off x="551025" y="1448725"/>
            <a:ext cx="4693500" cy="5514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ad_AHJZ.forward_mode import forward_mode</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from ad_AHJZ.optimizers import Optimizer</a:t>
            </a:r>
            <a:endParaRPr sz="4923">
              <a:latin typeface="Roboto Mono"/>
              <a:ea typeface="Roboto Mono"/>
              <a:cs typeface="Roboto Mono"/>
              <a:sym typeface="Roboto Mono"/>
            </a:endParaRPr>
          </a:p>
          <a:p>
            <a:pPr indent="0" lvl="0" marL="0" rtl="0" algn="l">
              <a:lnSpc>
                <a:spcPct val="95000"/>
              </a:lnSpc>
              <a:spcBef>
                <a:spcPts val="0"/>
              </a:spcBef>
              <a:spcAft>
                <a:spcPts val="0"/>
              </a:spcAft>
              <a:buSzPts val="254"/>
              <a:buNone/>
            </a:pPr>
            <a:r>
              <a:rPr lang="en" sz="4923">
                <a:latin typeface="Roboto Mono"/>
                <a:ea typeface="Roboto Mono"/>
                <a:cs typeface="Roboto Mono"/>
                <a:sym typeface="Roboto Mono"/>
              </a:rPr>
              <a:t>import numpy as np</a:t>
            </a:r>
            <a:endParaRPr sz="4923">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a:p>
            <a:pPr indent="0" lvl="0" marL="0" rtl="0" algn="l">
              <a:lnSpc>
                <a:spcPct val="95000"/>
              </a:lnSpc>
              <a:spcBef>
                <a:spcPts val="0"/>
              </a:spcBef>
              <a:spcAft>
                <a:spcPts val="0"/>
              </a:spcAft>
              <a:buSzPct val="84615"/>
              <a:buNone/>
            </a:pPr>
            <a:r>
              <a:t/>
            </a:r>
            <a:endParaRPr sz="1202">
              <a:latin typeface="Roboto Mono"/>
              <a:ea typeface="Roboto Mono"/>
              <a:cs typeface="Roboto Mono"/>
              <a:sym typeface="Roboto Mono"/>
            </a:endParaRPr>
          </a:p>
        </p:txBody>
      </p:sp>
      <p:sp>
        <p:nvSpPr>
          <p:cNvPr id="610" name="Google Shape;610;p48"/>
          <p:cNvSpPr/>
          <p:nvPr/>
        </p:nvSpPr>
        <p:spPr>
          <a:xfrm>
            <a:off x="3415625" y="2061475"/>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611" name="Google Shape;611;p48"/>
          <p:cNvSpPr txBox="1"/>
          <p:nvPr/>
        </p:nvSpPr>
        <p:spPr>
          <a:xfrm>
            <a:off x="3932175" y="2042575"/>
            <a:ext cx="31917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Defining the input scalar value and function for Optimizer  object </a:t>
            </a:r>
            <a:endParaRPr>
              <a:solidFill>
                <a:schemeClr val="lt2"/>
              </a:solidFill>
              <a:latin typeface="Lato"/>
              <a:ea typeface="Lato"/>
              <a:cs typeface="Lato"/>
              <a:sym typeface="Lato"/>
            </a:endParaRPr>
          </a:p>
        </p:txBody>
      </p:sp>
      <p:sp>
        <p:nvSpPr>
          <p:cNvPr id="612" name="Google Shape;612;p48"/>
          <p:cNvSpPr/>
          <p:nvPr/>
        </p:nvSpPr>
        <p:spPr>
          <a:xfrm>
            <a:off x="6082625" y="2642150"/>
            <a:ext cx="396900" cy="745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613" name="Google Shape;613;p48"/>
          <p:cNvSpPr txBox="1"/>
          <p:nvPr/>
        </p:nvSpPr>
        <p:spPr>
          <a:xfrm>
            <a:off x="6599175" y="2707250"/>
            <a:ext cx="27159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minimum value</a:t>
            </a:r>
            <a:endParaRPr>
              <a:solidFill>
                <a:schemeClr val="lt2"/>
              </a:solidFill>
              <a:latin typeface="Lato"/>
              <a:ea typeface="Lato"/>
              <a:cs typeface="Lato"/>
              <a:sym typeface="Lato"/>
            </a:endParaRPr>
          </a:p>
        </p:txBody>
      </p:sp>
      <p:sp>
        <p:nvSpPr>
          <p:cNvPr id="614" name="Google Shape;614;p48"/>
          <p:cNvSpPr/>
          <p:nvPr/>
        </p:nvSpPr>
        <p:spPr>
          <a:xfrm>
            <a:off x="3491825" y="3526001"/>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615" name="Google Shape;615;p48"/>
          <p:cNvSpPr txBox="1"/>
          <p:nvPr/>
        </p:nvSpPr>
        <p:spPr>
          <a:xfrm>
            <a:off x="4008375" y="3507101"/>
            <a:ext cx="33201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Defining the input vector value  and the function for Optimizer  object </a:t>
            </a:r>
            <a:endParaRPr>
              <a:solidFill>
                <a:schemeClr val="lt2"/>
              </a:solidFill>
              <a:latin typeface="Lato"/>
              <a:ea typeface="Lato"/>
              <a:cs typeface="Lato"/>
              <a:sym typeface="Lato"/>
            </a:endParaRPr>
          </a:p>
        </p:txBody>
      </p:sp>
      <p:sp>
        <p:nvSpPr>
          <p:cNvPr id="616" name="Google Shape;616;p48"/>
          <p:cNvSpPr/>
          <p:nvPr/>
        </p:nvSpPr>
        <p:spPr>
          <a:xfrm>
            <a:off x="6099731" y="4226900"/>
            <a:ext cx="396900" cy="577200"/>
          </a:xfrm>
          <a:prstGeom prst="rightBrace">
            <a:avLst>
              <a:gd fmla="val 50000" name="adj1"/>
              <a:gd fmla="val 5000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highlight>
                <a:schemeClr val="lt2"/>
              </a:highlight>
            </a:endParaRPr>
          </a:p>
        </p:txBody>
      </p:sp>
      <p:sp>
        <p:nvSpPr>
          <p:cNvPr id="617" name="Google Shape;617;p48"/>
          <p:cNvSpPr txBox="1"/>
          <p:nvPr/>
        </p:nvSpPr>
        <p:spPr>
          <a:xfrm>
            <a:off x="6599175" y="4208000"/>
            <a:ext cx="2421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2"/>
                </a:solidFill>
                <a:latin typeface="Lato"/>
                <a:ea typeface="Lato"/>
                <a:cs typeface="Lato"/>
                <a:sym typeface="Lato"/>
              </a:rPr>
              <a:t>Returns time,  position and the vector of minimum values</a:t>
            </a:r>
            <a:endParaRPr sz="1300">
              <a:solidFill>
                <a:schemeClr val="lt2"/>
              </a:solidFill>
              <a:latin typeface="Lato"/>
              <a:ea typeface="Lato"/>
              <a:cs typeface="Lato"/>
              <a:sym typeface="Lato"/>
            </a:endParaRPr>
          </a:p>
        </p:txBody>
      </p:sp>
      <p:sp>
        <p:nvSpPr>
          <p:cNvPr id="618" name="Google Shape;618;p48"/>
          <p:cNvSpPr/>
          <p:nvPr/>
        </p:nvSpPr>
        <p:spPr>
          <a:xfrm>
            <a:off x="5244425" y="1435825"/>
            <a:ext cx="396900" cy="577200"/>
          </a:xfrm>
          <a:prstGeom prst="rightBrace">
            <a:avLst>
              <a:gd fmla="val 50000" name="adj1"/>
              <a:gd fmla="val 55970"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2"/>
              </a:solidFill>
              <a:highlight>
                <a:schemeClr val="lt2"/>
              </a:highlight>
            </a:endParaRPr>
          </a:p>
        </p:txBody>
      </p:sp>
      <p:sp>
        <p:nvSpPr>
          <p:cNvPr id="619" name="Google Shape;619;p48"/>
          <p:cNvSpPr txBox="1"/>
          <p:nvPr/>
        </p:nvSpPr>
        <p:spPr>
          <a:xfrm>
            <a:off x="5760975" y="1416925"/>
            <a:ext cx="27960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The  import statement to use the </a:t>
            </a:r>
            <a:endParaRPr sz="1300">
              <a:solidFill>
                <a:schemeClr val="lt2"/>
              </a:solidFill>
              <a:latin typeface="Lato"/>
              <a:ea typeface="Lato"/>
              <a:cs typeface="Lato"/>
              <a:sym typeface="Lato"/>
            </a:endParaRPr>
          </a:p>
          <a:p>
            <a:pPr indent="0" lvl="0" marL="0" marR="0" rtl="0" algn="l">
              <a:lnSpc>
                <a:spcPct val="115000"/>
              </a:lnSpc>
              <a:spcBef>
                <a:spcPts val="0"/>
              </a:spcBef>
              <a:spcAft>
                <a:spcPts val="0"/>
              </a:spcAft>
              <a:buNone/>
            </a:pPr>
            <a:r>
              <a:rPr lang="en" sz="1300">
                <a:solidFill>
                  <a:schemeClr val="lt2"/>
                </a:solidFill>
                <a:latin typeface="Lato"/>
                <a:ea typeface="Lato"/>
                <a:cs typeface="Lato"/>
                <a:sym typeface="Lato"/>
              </a:rPr>
              <a:t>optimizers in our package</a:t>
            </a:r>
            <a:endParaRPr>
              <a:solidFill>
                <a:schemeClr val="lt2"/>
              </a:solidFill>
              <a:latin typeface="Lato"/>
              <a:ea typeface="Lato"/>
              <a:cs typeface="Lato"/>
              <a:sym typeface="Lato"/>
            </a:endParaRPr>
          </a:p>
        </p:txBody>
      </p:sp>
      <p:sp>
        <p:nvSpPr>
          <p:cNvPr id="620" name="Google Shape;620;p48"/>
          <p:cNvSpPr txBox="1"/>
          <p:nvPr/>
        </p:nvSpPr>
        <p:spPr>
          <a:xfrm>
            <a:off x="551025" y="2081875"/>
            <a:ext cx="29409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(-1 * x.log()) </a:t>
            </a:r>
            <a:endParaRPr sz="1202">
              <a:solidFill>
                <a:schemeClr val="lt1"/>
              </a:solidFill>
              <a:latin typeface="Roboto Mono"/>
              <a:ea typeface="Roboto Mono"/>
              <a:cs typeface="Roboto Mono"/>
              <a:sym typeface="Roboto Mono"/>
            </a:endParaRPr>
          </a:p>
        </p:txBody>
      </p:sp>
      <p:sp>
        <p:nvSpPr>
          <p:cNvPr id="621" name="Google Shape;621;p48"/>
          <p:cNvSpPr txBox="1"/>
          <p:nvPr/>
        </p:nvSpPr>
        <p:spPr>
          <a:xfrm>
            <a:off x="551025" y="2658650"/>
            <a:ext cx="55317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Optimizer.BFGS(x, f_x, 1000,  alpha=0.01)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a:t>
            </a:r>
            <a:r>
              <a:rPr lang="en" sz="1202">
                <a:solidFill>
                  <a:schemeClr val="lt1"/>
                </a:solidFill>
                <a:latin typeface="Roboto Mono"/>
                <a:ea typeface="Roboto Mono"/>
                <a:cs typeface="Roboto Mono"/>
                <a:sym typeface="Roboto Mono"/>
              </a:rPr>
              <a:t>(0.0778498649597168, -9.85334441868771, array([19021.86562232]))</a:t>
            </a:r>
            <a:endParaRPr sz="1202">
              <a:solidFill>
                <a:schemeClr val="lt1"/>
              </a:solidFill>
              <a:latin typeface="Roboto Mono"/>
              <a:ea typeface="Roboto Mono"/>
              <a:cs typeface="Roboto Mono"/>
              <a:sym typeface="Roboto Mono"/>
            </a:endParaRPr>
          </a:p>
        </p:txBody>
      </p:sp>
      <p:sp>
        <p:nvSpPr>
          <p:cNvPr id="622" name="Google Shape;622;p48"/>
          <p:cNvSpPr txBox="1"/>
          <p:nvPr/>
        </p:nvSpPr>
        <p:spPr>
          <a:xfrm>
            <a:off x="551025" y="3546401"/>
            <a:ext cx="2864700" cy="53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x = np.array([1, -1])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f_x = lambda x, y:x**3 + y**2</a:t>
            </a:r>
            <a:endParaRPr sz="1202">
              <a:solidFill>
                <a:schemeClr val="lt1"/>
              </a:solidFill>
              <a:latin typeface="Roboto Mono"/>
              <a:ea typeface="Roboto Mono"/>
              <a:cs typeface="Roboto Mono"/>
              <a:sym typeface="Roboto Mono"/>
            </a:endParaRPr>
          </a:p>
        </p:txBody>
      </p:sp>
      <p:sp>
        <p:nvSpPr>
          <p:cNvPr id="623" name="Google Shape;623;p48"/>
          <p:cNvSpPr txBox="1"/>
          <p:nvPr/>
        </p:nvSpPr>
        <p:spPr>
          <a:xfrm>
            <a:off x="551025" y="4159400"/>
            <a:ext cx="5667000" cy="712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Optimizer.BFGS(x, f_x, 1000,  alpha=0.01)</a:t>
            </a:r>
            <a:endParaRPr sz="1202">
              <a:solidFill>
                <a:schemeClr val="lt1"/>
              </a:solidFill>
              <a:latin typeface="Roboto Mono"/>
              <a:ea typeface="Roboto Mono"/>
              <a:cs typeface="Roboto Mono"/>
              <a:sym typeface="Roboto Mono"/>
            </a:endParaRPr>
          </a:p>
          <a:p>
            <a:pPr indent="0" lvl="0" marL="0" rtl="0" algn="l">
              <a:lnSpc>
                <a:spcPct val="95000"/>
              </a:lnSpc>
              <a:spcBef>
                <a:spcPts val="0"/>
              </a:spcBef>
              <a:spcAft>
                <a:spcPts val="0"/>
              </a:spcAft>
              <a:buNone/>
            </a:pPr>
            <a:r>
              <a:rPr lang="en" sz="1202">
                <a:solidFill>
                  <a:schemeClr val="lt1"/>
                </a:solidFill>
                <a:latin typeface="Roboto Mono"/>
                <a:ea typeface="Roboto Mono"/>
                <a:cs typeface="Roboto Mono"/>
                <a:sym typeface="Roboto Mono"/>
              </a:rPr>
              <a:t>&gt;&gt;&gt;(0.1135101318359375, 3.060640040173604e-07, array([ 6.72566138e-03, -4.28010827e-05]))</a:t>
            </a:r>
            <a:endParaRPr sz="1202">
              <a:solidFill>
                <a:schemeClr val="lt1"/>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9"/>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Future Work</a:t>
            </a:r>
            <a:endParaRPr b="1" sz="5000"/>
          </a:p>
        </p:txBody>
      </p:sp>
      <p:sp>
        <p:nvSpPr>
          <p:cNvPr id="629" name="Google Shape;62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635" name="Google Shape;635;p50"/>
          <p:cNvSpPr txBox="1"/>
          <p:nvPr>
            <p:ph idx="1" type="body"/>
          </p:nvPr>
        </p:nvSpPr>
        <p:spPr>
          <a:xfrm>
            <a:off x="1297500" y="1024100"/>
            <a:ext cx="7038900" cy="40749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b="1" lang="en"/>
              <a:t>Reverse Mode Automatic Differentiation</a:t>
            </a:r>
            <a:endParaRPr b="1"/>
          </a:p>
          <a:p>
            <a:pPr indent="-311150" lvl="1" marL="914400" rtl="0" algn="l">
              <a:spcBef>
                <a:spcPts val="1200"/>
              </a:spcBef>
              <a:spcAft>
                <a:spcPts val="0"/>
              </a:spcAft>
              <a:buSzPts val="1300"/>
              <a:buChar char="○"/>
            </a:pPr>
            <a:r>
              <a:rPr lang="en" sz="1300"/>
              <a:t>Yi</a:t>
            </a:r>
            <a:r>
              <a:rPr lang="en" sz="1300"/>
              <a:t>elds a significantly smaller arithmetic operation count</a:t>
            </a:r>
            <a:endParaRPr sz="1300"/>
          </a:p>
          <a:p>
            <a:pPr indent="-311150" lvl="1" marL="914400" rtl="0" algn="l">
              <a:spcBef>
                <a:spcPts val="1000"/>
              </a:spcBef>
              <a:spcAft>
                <a:spcPts val="0"/>
              </a:spcAft>
              <a:buSzPts val="1300"/>
              <a:buChar char="○"/>
            </a:pPr>
            <a:r>
              <a:rPr lang="en" sz="1300"/>
              <a:t>Enable users to tackle large-scale machine learning tasks</a:t>
            </a:r>
            <a:endParaRPr sz="1300"/>
          </a:p>
          <a:p>
            <a:pPr indent="-311150" lvl="0" marL="457200" rtl="0" algn="l">
              <a:spcBef>
                <a:spcPts val="1000"/>
              </a:spcBef>
              <a:spcAft>
                <a:spcPts val="0"/>
              </a:spcAft>
              <a:buSzPts val="1300"/>
              <a:buChar char="●"/>
            </a:pPr>
            <a:r>
              <a:rPr b="1" lang="en"/>
              <a:t>Forward Mode Visualization Tool</a:t>
            </a:r>
            <a:endParaRPr b="1"/>
          </a:p>
          <a:p>
            <a:pPr indent="-311150" lvl="1" marL="914400" rtl="0" algn="l">
              <a:spcBef>
                <a:spcPts val="1000"/>
              </a:spcBef>
              <a:spcAft>
                <a:spcPts val="0"/>
              </a:spcAft>
              <a:buSzPts val="1300"/>
              <a:buChar char="○"/>
            </a:pPr>
            <a:r>
              <a:rPr lang="en" sz="1300"/>
              <a:t>Display </a:t>
            </a:r>
            <a:r>
              <a:rPr lang="en" sz="1300"/>
              <a:t> the full trace of forward mode based on the input function and value/vector to evaluate</a:t>
            </a:r>
            <a:endParaRPr sz="1300"/>
          </a:p>
          <a:p>
            <a:pPr indent="-311150" lvl="0" marL="457200" rtl="0" algn="l">
              <a:spcBef>
                <a:spcPts val="1000"/>
              </a:spcBef>
              <a:spcAft>
                <a:spcPts val="0"/>
              </a:spcAft>
              <a:buSzPts val="1300"/>
              <a:buChar char="●"/>
            </a:pPr>
            <a:r>
              <a:rPr b="1" lang="en"/>
              <a:t>GUI</a:t>
            </a:r>
            <a:endParaRPr b="1"/>
          </a:p>
          <a:p>
            <a:pPr indent="-311150" lvl="1" marL="914400" rtl="0" algn="l">
              <a:spcBef>
                <a:spcPts val="1000"/>
              </a:spcBef>
              <a:spcAft>
                <a:spcPts val="0"/>
              </a:spcAft>
              <a:buSzPts val="1300"/>
              <a:buChar char="○"/>
            </a:pPr>
            <a:r>
              <a:rPr lang="en" sz="1300"/>
              <a:t>Permit individuals from non-computational domains to use our package and leverage its benefits</a:t>
            </a:r>
            <a:endParaRPr sz="1300"/>
          </a:p>
          <a:p>
            <a:pPr indent="-311150" lvl="0" marL="457200" rtl="0" algn="l">
              <a:spcBef>
                <a:spcPts val="1000"/>
              </a:spcBef>
              <a:spcAft>
                <a:spcPts val="0"/>
              </a:spcAft>
              <a:buSzPts val="1300"/>
              <a:buChar char="●"/>
            </a:pPr>
            <a:r>
              <a:rPr b="1" lang="en"/>
              <a:t>Expanded Optimizer Class</a:t>
            </a:r>
            <a:endParaRPr b="1"/>
          </a:p>
          <a:p>
            <a:pPr indent="-311150" lvl="1" marL="914400" rtl="0" algn="l">
              <a:spcBef>
                <a:spcPts val="1000"/>
              </a:spcBef>
              <a:spcAft>
                <a:spcPts val="0"/>
              </a:spcAft>
              <a:buSzPts val="1300"/>
              <a:buChar char="○"/>
            </a:pPr>
            <a:r>
              <a:rPr lang="en" sz="1300"/>
              <a:t>Offer more optimizers to include even more sophisticated techniques such as conjugate gradients</a:t>
            </a:r>
            <a:endParaRPr sz="1300"/>
          </a:p>
          <a:p>
            <a:pPr indent="0" lvl="0" marL="0" rtl="0" algn="l">
              <a:spcBef>
                <a:spcPts val="1200"/>
              </a:spcBef>
              <a:spcAft>
                <a:spcPts val="1200"/>
              </a:spcAft>
              <a:buNone/>
            </a:pPr>
            <a:r>
              <a:t/>
            </a:r>
            <a:endParaRPr sz="1400"/>
          </a:p>
        </p:txBody>
      </p:sp>
      <p:sp>
        <p:nvSpPr>
          <p:cNvPr id="636" name="Google Shape;63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1"/>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2"/>
                </a:solidFill>
              </a:rPr>
              <a:t>Thank You</a:t>
            </a:r>
            <a:endParaRPr b="1" sz="5000">
              <a:solidFill>
                <a:schemeClr val="lt2"/>
              </a:solidFill>
            </a:endParaRPr>
          </a:p>
        </p:txBody>
      </p:sp>
      <p:sp>
        <p:nvSpPr>
          <p:cNvPr id="642" name="Google Shape;64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 Rule and Jacobian Vector Product</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dimensional: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Gradient: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Multidimensional:</a:t>
            </a:r>
            <a:endParaRPr/>
          </a:p>
        </p:txBody>
      </p:sp>
      <p:sp>
        <p:nvSpPr>
          <p:cNvPr id="155" name="Google Shape;15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16"/>
          <p:cNvPicPr preferRelativeResize="0"/>
          <p:nvPr/>
        </p:nvPicPr>
        <p:blipFill>
          <a:blip r:embed="rId3">
            <a:alphaModFix/>
          </a:blip>
          <a:stretch>
            <a:fillRect/>
          </a:stretch>
        </p:blipFill>
        <p:spPr>
          <a:xfrm>
            <a:off x="2785650" y="1567550"/>
            <a:ext cx="995925" cy="445350"/>
          </a:xfrm>
          <a:prstGeom prst="rect">
            <a:avLst/>
          </a:prstGeom>
          <a:noFill/>
          <a:ln>
            <a:noFill/>
          </a:ln>
        </p:spPr>
      </p:pic>
      <p:pic>
        <p:nvPicPr>
          <p:cNvPr id="157" name="Google Shape;157;p16"/>
          <p:cNvPicPr preferRelativeResize="0"/>
          <p:nvPr/>
        </p:nvPicPr>
        <p:blipFill>
          <a:blip r:embed="rId4">
            <a:alphaModFix/>
          </a:blip>
          <a:stretch>
            <a:fillRect/>
          </a:stretch>
        </p:blipFill>
        <p:spPr>
          <a:xfrm>
            <a:off x="2785650" y="3829975"/>
            <a:ext cx="1365763" cy="445350"/>
          </a:xfrm>
          <a:prstGeom prst="rect">
            <a:avLst/>
          </a:prstGeom>
          <a:noFill/>
          <a:ln>
            <a:noFill/>
          </a:ln>
        </p:spPr>
      </p:pic>
      <p:pic>
        <p:nvPicPr>
          <p:cNvPr id="158" name="Google Shape;158;p16"/>
          <p:cNvPicPr preferRelativeResize="0"/>
          <p:nvPr/>
        </p:nvPicPr>
        <p:blipFill>
          <a:blip r:embed="rId5">
            <a:alphaModFix/>
          </a:blip>
          <a:stretch>
            <a:fillRect/>
          </a:stretch>
        </p:blipFill>
        <p:spPr>
          <a:xfrm>
            <a:off x="2785661" y="2464400"/>
            <a:ext cx="1546938" cy="91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Forward Trace</a:t>
            </a:r>
            <a:endParaRPr/>
          </a:p>
        </p:txBody>
      </p:sp>
      <p:sp>
        <p:nvSpPr>
          <p:cNvPr id="164" name="Google Shape;16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17"/>
          <p:cNvPicPr preferRelativeResize="0"/>
          <p:nvPr/>
        </p:nvPicPr>
        <p:blipFill>
          <a:blip r:embed="rId3">
            <a:alphaModFix/>
          </a:blip>
          <a:stretch>
            <a:fillRect/>
          </a:stretch>
        </p:blipFill>
        <p:spPr>
          <a:xfrm>
            <a:off x="1029387" y="1636674"/>
            <a:ext cx="7575124" cy="285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52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Graph</a:t>
            </a:r>
            <a:endParaRPr/>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a:t>‹#›</a:t>
            </a:fld>
            <a:endParaRPr b="1"/>
          </a:p>
        </p:txBody>
      </p:sp>
      <p:sp>
        <p:nvSpPr>
          <p:cNvPr id="172" name="Google Shape;172;p18"/>
          <p:cNvSpPr txBox="1"/>
          <p:nvPr/>
        </p:nvSpPr>
        <p:spPr>
          <a:xfrm>
            <a:off x="6251650" y="1162975"/>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x</a:t>
            </a:r>
            <a:r>
              <a:rPr b="1" baseline="-25000" lang="en" sz="1800">
                <a:solidFill>
                  <a:schemeClr val="lt1"/>
                </a:solidFill>
                <a:latin typeface="Lato"/>
                <a:ea typeface="Lato"/>
                <a:cs typeface="Lato"/>
                <a:sym typeface="Lato"/>
              </a:rPr>
              <a:t>1</a:t>
            </a:r>
            <a:endParaRPr b="1" baseline="-25000" sz="1800">
              <a:solidFill>
                <a:schemeClr val="lt1"/>
              </a:solidFill>
              <a:latin typeface="Lato"/>
              <a:ea typeface="Lato"/>
              <a:cs typeface="Lato"/>
              <a:sym typeface="Lato"/>
            </a:endParaRPr>
          </a:p>
        </p:txBody>
      </p:sp>
      <p:sp>
        <p:nvSpPr>
          <p:cNvPr id="173" name="Google Shape;173;p18"/>
          <p:cNvSpPr/>
          <p:nvPr/>
        </p:nvSpPr>
        <p:spPr>
          <a:xfrm>
            <a:off x="6380500" y="1912025"/>
            <a:ext cx="361200" cy="6222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74" name="Google Shape;174;p18"/>
          <p:cNvSpPr txBox="1"/>
          <p:nvPr/>
        </p:nvSpPr>
        <p:spPr>
          <a:xfrm>
            <a:off x="6251650" y="2829113"/>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-1</a:t>
            </a:r>
            <a:endParaRPr b="1" baseline="-25000" sz="1800">
              <a:solidFill>
                <a:schemeClr val="lt1"/>
              </a:solidFill>
              <a:latin typeface="Lato"/>
              <a:ea typeface="Lato"/>
              <a:cs typeface="Lato"/>
              <a:sym typeface="Lato"/>
            </a:endParaRPr>
          </a:p>
        </p:txBody>
      </p:sp>
      <p:sp>
        <p:nvSpPr>
          <p:cNvPr id="175" name="Google Shape;175;p18"/>
          <p:cNvSpPr/>
          <p:nvPr/>
        </p:nvSpPr>
        <p:spPr>
          <a:xfrm>
            <a:off x="4933150" y="1134900"/>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76" name="Google Shape;176;p18"/>
          <p:cNvSpPr txBox="1"/>
          <p:nvPr/>
        </p:nvSpPr>
        <p:spPr>
          <a:xfrm>
            <a:off x="5012350" y="1292700"/>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3</a:t>
            </a:r>
            <a:endParaRPr b="1" baseline="-25000" sz="1800">
              <a:solidFill>
                <a:schemeClr val="lt1"/>
              </a:solidFill>
              <a:latin typeface="Lato"/>
              <a:ea typeface="Lato"/>
              <a:cs typeface="Lato"/>
              <a:sym typeface="Lato"/>
            </a:endParaRPr>
          </a:p>
        </p:txBody>
      </p:sp>
      <p:sp>
        <p:nvSpPr>
          <p:cNvPr id="177" name="Google Shape;177;p18"/>
          <p:cNvSpPr/>
          <p:nvPr/>
        </p:nvSpPr>
        <p:spPr>
          <a:xfrm rot="8413494">
            <a:off x="5737118" y="1786111"/>
            <a:ext cx="361064" cy="968882"/>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78" name="Google Shape;178;p18"/>
          <p:cNvSpPr txBox="1"/>
          <p:nvPr/>
        </p:nvSpPr>
        <p:spPr>
          <a:xfrm>
            <a:off x="3465663" y="2771100"/>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1</a:t>
            </a:r>
            <a:endParaRPr b="1" baseline="-25000" sz="1800">
              <a:solidFill>
                <a:schemeClr val="lt1"/>
              </a:solidFill>
              <a:latin typeface="Lato"/>
              <a:ea typeface="Lato"/>
              <a:cs typeface="Lato"/>
              <a:sym typeface="Lato"/>
            </a:endParaRPr>
          </a:p>
        </p:txBody>
      </p:sp>
      <p:sp>
        <p:nvSpPr>
          <p:cNvPr id="179" name="Google Shape;179;p18"/>
          <p:cNvSpPr txBox="1"/>
          <p:nvPr/>
        </p:nvSpPr>
        <p:spPr>
          <a:xfrm>
            <a:off x="6251650" y="4370950"/>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x</a:t>
            </a:r>
            <a:r>
              <a:rPr b="1" baseline="-25000" lang="en" sz="1800">
                <a:solidFill>
                  <a:schemeClr val="lt1"/>
                </a:solidFill>
                <a:latin typeface="Lato"/>
                <a:ea typeface="Lato"/>
                <a:cs typeface="Lato"/>
                <a:sym typeface="Lato"/>
              </a:rPr>
              <a:t>2</a:t>
            </a:r>
            <a:endParaRPr b="1" baseline="-25000" sz="1800">
              <a:solidFill>
                <a:schemeClr val="lt1"/>
              </a:solidFill>
              <a:latin typeface="Lato"/>
              <a:ea typeface="Lato"/>
              <a:cs typeface="Lato"/>
              <a:sym typeface="Lato"/>
            </a:endParaRPr>
          </a:p>
        </p:txBody>
      </p:sp>
      <p:sp>
        <p:nvSpPr>
          <p:cNvPr id="180" name="Google Shape;180;p18"/>
          <p:cNvSpPr/>
          <p:nvPr/>
        </p:nvSpPr>
        <p:spPr>
          <a:xfrm>
            <a:off x="6380500" y="3589337"/>
            <a:ext cx="361200" cy="4998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1" name="Google Shape;181;p18"/>
          <p:cNvSpPr/>
          <p:nvPr/>
        </p:nvSpPr>
        <p:spPr>
          <a:xfrm rot="5400000">
            <a:off x="5006595" y="3777225"/>
            <a:ext cx="361200" cy="15486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2" name="Google Shape;182;p18"/>
          <p:cNvSpPr txBox="1"/>
          <p:nvPr/>
        </p:nvSpPr>
        <p:spPr>
          <a:xfrm>
            <a:off x="3465675" y="4370925"/>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0</a:t>
            </a:r>
            <a:endParaRPr b="1" baseline="-25000" sz="1800">
              <a:solidFill>
                <a:schemeClr val="lt1"/>
              </a:solidFill>
              <a:latin typeface="Lato"/>
              <a:ea typeface="Lato"/>
              <a:cs typeface="Lato"/>
              <a:sym typeface="Lato"/>
            </a:endParaRPr>
          </a:p>
        </p:txBody>
      </p:sp>
      <p:sp>
        <p:nvSpPr>
          <p:cNvPr id="183" name="Google Shape;183;p18"/>
          <p:cNvSpPr/>
          <p:nvPr/>
        </p:nvSpPr>
        <p:spPr>
          <a:xfrm rot="10797145">
            <a:off x="3568625" y="3522225"/>
            <a:ext cx="361200" cy="6117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4" name="Google Shape;184;p18"/>
          <p:cNvSpPr txBox="1"/>
          <p:nvPr/>
        </p:nvSpPr>
        <p:spPr>
          <a:xfrm>
            <a:off x="1376700" y="3974875"/>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2</a:t>
            </a:r>
            <a:endParaRPr b="1" baseline="-25000" sz="1800">
              <a:solidFill>
                <a:schemeClr val="lt1"/>
              </a:solidFill>
              <a:latin typeface="Lato"/>
              <a:ea typeface="Lato"/>
              <a:cs typeface="Lato"/>
              <a:sym typeface="Lato"/>
            </a:endParaRPr>
          </a:p>
        </p:txBody>
      </p:sp>
      <p:sp>
        <p:nvSpPr>
          <p:cNvPr id="185" name="Google Shape;185;p18"/>
          <p:cNvSpPr/>
          <p:nvPr/>
        </p:nvSpPr>
        <p:spPr>
          <a:xfrm rot="3068365">
            <a:off x="2539151" y="2912197"/>
            <a:ext cx="360998" cy="1437756"/>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6" name="Google Shape;186;p18"/>
          <p:cNvSpPr txBox="1"/>
          <p:nvPr/>
        </p:nvSpPr>
        <p:spPr>
          <a:xfrm>
            <a:off x="1401225" y="2081575"/>
            <a:ext cx="618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800">
                <a:solidFill>
                  <a:schemeClr val="lt1"/>
                </a:solidFill>
                <a:latin typeface="Lato"/>
                <a:ea typeface="Lato"/>
                <a:cs typeface="Lato"/>
                <a:sym typeface="Lato"/>
              </a:rPr>
              <a:t>v</a:t>
            </a:r>
            <a:r>
              <a:rPr b="1" baseline="-25000" lang="en" sz="1800">
                <a:solidFill>
                  <a:schemeClr val="lt1"/>
                </a:solidFill>
                <a:latin typeface="Lato"/>
                <a:ea typeface="Lato"/>
                <a:cs typeface="Lato"/>
                <a:sym typeface="Lato"/>
              </a:rPr>
              <a:t>4</a:t>
            </a:r>
            <a:endParaRPr b="1" baseline="-25000" sz="1800">
              <a:solidFill>
                <a:schemeClr val="lt1"/>
              </a:solidFill>
              <a:latin typeface="Lato"/>
              <a:ea typeface="Lato"/>
              <a:cs typeface="Lato"/>
              <a:sym typeface="Lato"/>
            </a:endParaRPr>
          </a:p>
        </p:txBody>
      </p:sp>
      <p:sp>
        <p:nvSpPr>
          <p:cNvPr id="187" name="Google Shape;187;p18"/>
          <p:cNvSpPr/>
          <p:nvPr/>
        </p:nvSpPr>
        <p:spPr>
          <a:xfrm rot="4590367">
            <a:off x="3321578" y="577830"/>
            <a:ext cx="361273" cy="2682295"/>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8" name="Google Shape;188;p18"/>
          <p:cNvSpPr/>
          <p:nvPr/>
        </p:nvSpPr>
        <p:spPr>
          <a:xfrm rot="10797145">
            <a:off x="1505550" y="2833800"/>
            <a:ext cx="361200" cy="8730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89" name="Google Shape;189;p18"/>
          <p:cNvSpPr txBox="1"/>
          <p:nvPr/>
        </p:nvSpPr>
        <p:spPr>
          <a:xfrm>
            <a:off x="4105300" y="3223225"/>
            <a:ext cx="684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100">
                <a:solidFill>
                  <a:schemeClr val="lt1"/>
                </a:solidFill>
                <a:latin typeface="Lato"/>
                <a:ea typeface="Lato"/>
                <a:cs typeface="Lato"/>
                <a:sym typeface="Lato"/>
              </a:rPr>
              <a:t>+</a:t>
            </a:r>
            <a:endParaRPr b="1" sz="4100">
              <a:solidFill>
                <a:schemeClr val="lt1"/>
              </a:solidFill>
              <a:latin typeface="Lato"/>
              <a:ea typeface="Lato"/>
              <a:cs typeface="Lato"/>
              <a:sym typeface="Lato"/>
            </a:endParaRPr>
          </a:p>
        </p:txBody>
      </p:sp>
      <p:sp>
        <p:nvSpPr>
          <p:cNvPr id="190" name="Google Shape;190;p18"/>
          <p:cNvSpPr txBox="1"/>
          <p:nvPr/>
        </p:nvSpPr>
        <p:spPr>
          <a:xfrm>
            <a:off x="1995600" y="2322603"/>
            <a:ext cx="3612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100">
                <a:solidFill>
                  <a:schemeClr val="lt1"/>
                </a:solidFill>
                <a:latin typeface="Lato"/>
                <a:ea typeface="Lato"/>
                <a:cs typeface="Lato"/>
                <a:sym typeface="Lato"/>
              </a:rPr>
              <a:t>+</a:t>
            </a:r>
            <a:endParaRPr b="1" sz="4100">
              <a:solidFill>
                <a:schemeClr val="lt1"/>
              </a:solidFill>
              <a:latin typeface="Lato"/>
              <a:ea typeface="Lato"/>
              <a:cs typeface="Lato"/>
              <a:sym typeface="Lato"/>
            </a:endParaRPr>
          </a:p>
        </p:txBody>
      </p:sp>
      <p:sp>
        <p:nvSpPr>
          <p:cNvPr id="191" name="Google Shape;191;p18"/>
          <p:cNvSpPr txBox="1"/>
          <p:nvPr/>
        </p:nvSpPr>
        <p:spPr>
          <a:xfrm rot="3023675">
            <a:off x="5391853" y="2233293"/>
            <a:ext cx="692709" cy="5541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Lato"/>
                <a:ea typeface="Lato"/>
                <a:cs typeface="Lato"/>
                <a:sym typeface="Lato"/>
              </a:rPr>
              <a:t>log</a:t>
            </a:r>
            <a:endParaRPr b="1" sz="2400">
              <a:solidFill>
                <a:schemeClr val="lt1"/>
              </a:solidFill>
              <a:latin typeface="Lato"/>
              <a:ea typeface="Lato"/>
              <a:cs typeface="Lato"/>
              <a:sym typeface="Lato"/>
            </a:endParaRPr>
          </a:p>
        </p:txBody>
      </p:sp>
      <p:sp>
        <p:nvSpPr>
          <p:cNvPr id="192" name="Google Shape;192;p18"/>
          <p:cNvSpPr txBox="1"/>
          <p:nvPr/>
        </p:nvSpPr>
        <p:spPr>
          <a:xfrm rot="-2489359">
            <a:off x="2280196" y="3077363"/>
            <a:ext cx="692851" cy="55405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Lato"/>
                <a:ea typeface="Lato"/>
                <a:cs typeface="Lato"/>
                <a:sym typeface="Lato"/>
              </a:rPr>
              <a:t>sin</a:t>
            </a:r>
            <a:endParaRPr b="1" sz="2400">
              <a:solidFill>
                <a:schemeClr val="lt1"/>
              </a:solidFill>
              <a:latin typeface="Lato"/>
              <a:ea typeface="Lato"/>
              <a:cs typeface="Lato"/>
              <a:sym typeface="Lato"/>
            </a:endParaRPr>
          </a:p>
        </p:txBody>
      </p:sp>
      <p:sp>
        <p:nvSpPr>
          <p:cNvPr id="193" name="Google Shape;193;p18"/>
          <p:cNvSpPr/>
          <p:nvPr/>
        </p:nvSpPr>
        <p:spPr>
          <a:xfrm>
            <a:off x="6172450" y="997650"/>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4" name="Google Shape;194;p18"/>
          <p:cNvSpPr/>
          <p:nvPr/>
        </p:nvSpPr>
        <p:spPr>
          <a:xfrm>
            <a:off x="6172450" y="2671313"/>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5" name="Google Shape;195;p18"/>
          <p:cNvSpPr/>
          <p:nvPr/>
        </p:nvSpPr>
        <p:spPr>
          <a:xfrm>
            <a:off x="6172450" y="4213113"/>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6" name="Google Shape;196;p18"/>
          <p:cNvSpPr/>
          <p:nvPr/>
        </p:nvSpPr>
        <p:spPr>
          <a:xfrm>
            <a:off x="3386475" y="4213113"/>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7" name="Google Shape;197;p18"/>
          <p:cNvSpPr/>
          <p:nvPr/>
        </p:nvSpPr>
        <p:spPr>
          <a:xfrm>
            <a:off x="3386463" y="2613288"/>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8" name="Google Shape;198;p18"/>
          <p:cNvSpPr/>
          <p:nvPr/>
        </p:nvSpPr>
        <p:spPr>
          <a:xfrm>
            <a:off x="1297500" y="1923763"/>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199" name="Google Shape;199;p18"/>
          <p:cNvSpPr/>
          <p:nvPr/>
        </p:nvSpPr>
        <p:spPr>
          <a:xfrm>
            <a:off x="1297500" y="3817063"/>
            <a:ext cx="777300" cy="777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00" name="Google Shape;200;p18"/>
          <p:cNvSpPr/>
          <p:nvPr/>
        </p:nvSpPr>
        <p:spPr>
          <a:xfrm rot="5400000">
            <a:off x="5027107" y="2323775"/>
            <a:ext cx="361200" cy="1548600"/>
          </a:xfrm>
          <a:prstGeom prst="downArrow">
            <a:avLst>
              <a:gd fmla="val 50000" name="adj1"/>
              <a:gd fmla="val 50000" name="adj2"/>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1052550" y="1627500"/>
            <a:ext cx="7038900" cy="18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Software Organization</a:t>
            </a:r>
            <a:endParaRPr b="1" sz="5000"/>
          </a:p>
        </p:txBody>
      </p:sp>
      <p:sp>
        <p:nvSpPr>
          <p:cNvPr id="206" name="Google Shape;2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Organization</a:t>
            </a:r>
            <a:endParaRPr/>
          </a:p>
        </p:txBody>
      </p:sp>
      <p:sp>
        <p:nvSpPr>
          <p:cNvPr id="212" name="Google Shape;2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13" name="Google Shape;213;p20"/>
          <p:cNvCxnSpPr/>
          <p:nvPr/>
        </p:nvCxnSpPr>
        <p:spPr>
          <a:xfrm>
            <a:off x="2288100" y="1361094"/>
            <a:ext cx="5100" cy="3402300"/>
          </a:xfrm>
          <a:prstGeom prst="straightConnector1">
            <a:avLst/>
          </a:prstGeom>
          <a:noFill/>
          <a:ln cap="flat" cmpd="sng" w="76200">
            <a:solidFill>
              <a:schemeClr val="dk2"/>
            </a:solidFill>
            <a:prstDash val="solid"/>
            <a:round/>
            <a:headEnd len="med" w="med" type="none"/>
            <a:tailEnd len="med" w="med" type="none"/>
          </a:ln>
        </p:spPr>
      </p:cxnSp>
      <p:cxnSp>
        <p:nvCxnSpPr>
          <p:cNvPr id="214" name="Google Shape;214;p20"/>
          <p:cNvCxnSpPr>
            <a:stCxn id="215" idx="1"/>
          </p:cNvCxnSpPr>
          <p:nvPr/>
        </p:nvCxnSpPr>
        <p:spPr>
          <a:xfrm rot="10800000">
            <a:off x="2318250" y="3043569"/>
            <a:ext cx="2755500" cy="8700"/>
          </a:xfrm>
          <a:prstGeom prst="straightConnector1">
            <a:avLst/>
          </a:prstGeom>
          <a:noFill/>
          <a:ln cap="flat" cmpd="sng" w="76200">
            <a:solidFill>
              <a:schemeClr val="dk2"/>
            </a:solidFill>
            <a:prstDash val="solid"/>
            <a:round/>
            <a:headEnd len="med" w="med" type="none"/>
            <a:tailEnd len="med" w="med" type="none"/>
          </a:ln>
        </p:spPr>
      </p:cxnSp>
      <p:sp>
        <p:nvSpPr>
          <p:cNvPr id="216" name="Google Shape;216;p20"/>
          <p:cNvSpPr txBox="1"/>
          <p:nvPr/>
        </p:nvSpPr>
        <p:spPr>
          <a:xfrm>
            <a:off x="2132650" y="1011419"/>
            <a:ext cx="18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cs107-FinalProject</a:t>
            </a:r>
            <a:endParaRPr b="1">
              <a:solidFill>
                <a:schemeClr val="lt2"/>
              </a:solidFill>
              <a:latin typeface="Lato"/>
              <a:ea typeface="Lato"/>
              <a:cs typeface="Lato"/>
              <a:sym typeface="Lato"/>
            </a:endParaRPr>
          </a:p>
        </p:txBody>
      </p:sp>
      <p:sp>
        <p:nvSpPr>
          <p:cNvPr id="217" name="Google Shape;217;p20"/>
          <p:cNvSpPr txBox="1"/>
          <p:nvPr/>
        </p:nvSpPr>
        <p:spPr>
          <a:xfrm>
            <a:off x="2417800" y="1233044"/>
            <a:ext cx="150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Lato"/>
                <a:ea typeface="Lato"/>
                <a:cs typeface="Lato"/>
                <a:sym typeface="Lato"/>
              </a:rPr>
              <a:t>.coveragerc</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.gitignore</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codecov</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codecov.yml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LICENSE.txt</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README.md</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requirements.txt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setup.cfg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setup.py</a:t>
            </a:r>
            <a:endParaRPr b="1">
              <a:solidFill>
                <a:schemeClr val="lt2"/>
              </a:solidFill>
              <a:latin typeface="Lato"/>
              <a:ea typeface="Lato"/>
              <a:cs typeface="Lato"/>
              <a:sym typeface="Lato"/>
            </a:endParaRPr>
          </a:p>
        </p:txBody>
      </p:sp>
      <p:sp>
        <p:nvSpPr>
          <p:cNvPr id="218" name="Google Shape;218;p20"/>
          <p:cNvSpPr txBox="1"/>
          <p:nvPr/>
        </p:nvSpPr>
        <p:spPr>
          <a:xfrm>
            <a:off x="5103700" y="3084744"/>
            <a:ext cx="1857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Lato"/>
                <a:ea typeface="Lato"/>
                <a:cs typeface="Lato"/>
                <a:sym typeface="Lato"/>
              </a:rPr>
              <a:t>forward_mode.py </a:t>
            </a:r>
            <a:endParaRPr b="1" sz="1200">
              <a:solidFill>
                <a:schemeClr val="lt2"/>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optimizers.py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val_derv.py</a:t>
            </a:r>
            <a:r>
              <a:rPr b="1" lang="en" sz="1200">
                <a:solidFill>
                  <a:schemeClr val="lt1"/>
                </a:solidFill>
                <a:latin typeface="Lato"/>
                <a:ea typeface="Lato"/>
                <a:cs typeface="Lato"/>
                <a:sym typeface="Lato"/>
              </a:rPr>
              <a:t> </a:t>
            </a:r>
            <a:endParaRPr b="1"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__init__.py</a:t>
            </a:r>
            <a:endParaRPr b="1">
              <a:solidFill>
                <a:schemeClr val="lt2"/>
              </a:solidFill>
              <a:latin typeface="Lato"/>
              <a:ea typeface="Lato"/>
              <a:cs typeface="Lato"/>
              <a:sym typeface="Lato"/>
            </a:endParaRPr>
          </a:p>
        </p:txBody>
      </p:sp>
      <p:sp>
        <p:nvSpPr>
          <p:cNvPr id="219" name="Google Shape;219;p20"/>
          <p:cNvSpPr txBox="1"/>
          <p:nvPr/>
        </p:nvSpPr>
        <p:spPr>
          <a:xfrm>
            <a:off x="3042625" y="4131669"/>
            <a:ext cx="2302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2"/>
                </a:solidFill>
                <a:latin typeface="Lato"/>
                <a:ea typeface="Lato"/>
                <a:cs typeface="Lato"/>
                <a:sym typeface="Lato"/>
              </a:rPr>
              <a:t>test_forward_mode.py </a:t>
            </a:r>
            <a:endParaRPr b="1" sz="1200">
              <a:solidFill>
                <a:schemeClr val="lt2"/>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test_optimizers.py </a:t>
            </a:r>
            <a:endParaRPr sz="1200">
              <a:solidFill>
                <a:schemeClr val="lt1"/>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test_val_derv.py </a:t>
            </a:r>
            <a:endParaRPr b="1" sz="1200">
              <a:solidFill>
                <a:schemeClr val="lt2"/>
              </a:solidFill>
              <a:latin typeface="Lato"/>
              <a:ea typeface="Lato"/>
              <a:cs typeface="Lato"/>
              <a:sym typeface="Lato"/>
            </a:endParaRPr>
          </a:p>
          <a:p>
            <a:pPr indent="0" lvl="0" marL="0" rtl="0" algn="l">
              <a:spcBef>
                <a:spcPts val="0"/>
              </a:spcBef>
              <a:spcAft>
                <a:spcPts val="0"/>
              </a:spcAft>
              <a:buNone/>
            </a:pPr>
            <a:r>
              <a:rPr b="1" lang="en" sz="1200">
                <a:solidFill>
                  <a:schemeClr val="lt2"/>
                </a:solidFill>
                <a:latin typeface="Lato"/>
                <a:ea typeface="Lato"/>
                <a:cs typeface="Lato"/>
                <a:sym typeface="Lato"/>
              </a:rPr>
              <a:t>__init__.py</a:t>
            </a:r>
            <a:endParaRPr b="1">
              <a:solidFill>
                <a:schemeClr val="lt2"/>
              </a:solidFill>
              <a:latin typeface="Lato"/>
              <a:ea typeface="Lato"/>
              <a:cs typeface="Lato"/>
              <a:sym typeface="Lato"/>
            </a:endParaRPr>
          </a:p>
        </p:txBody>
      </p:sp>
      <p:sp>
        <p:nvSpPr>
          <p:cNvPr id="215" name="Google Shape;215;p20"/>
          <p:cNvSpPr txBox="1"/>
          <p:nvPr/>
        </p:nvSpPr>
        <p:spPr>
          <a:xfrm>
            <a:off x="5073750" y="2852169"/>
            <a:ext cx="185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ad_AHJZ</a:t>
            </a:r>
            <a:endParaRPr b="1">
              <a:solidFill>
                <a:schemeClr val="lt2"/>
              </a:solidFill>
              <a:latin typeface="Lato"/>
              <a:ea typeface="Lato"/>
              <a:cs typeface="Lato"/>
              <a:sym typeface="Lato"/>
            </a:endParaRPr>
          </a:p>
        </p:txBody>
      </p:sp>
      <p:cxnSp>
        <p:nvCxnSpPr>
          <p:cNvPr id="220" name="Google Shape;220;p20"/>
          <p:cNvCxnSpPr/>
          <p:nvPr/>
        </p:nvCxnSpPr>
        <p:spPr>
          <a:xfrm rot="10800000">
            <a:off x="2293225" y="3324169"/>
            <a:ext cx="784500" cy="6900"/>
          </a:xfrm>
          <a:prstGeom prst="straightConnector1">
            <a:avLst/>
          </a:prstGeom>
          <a:noFill/>
          <a:ln cap="flat" cmpd="sng" w="76200">
            <a:solidFill>
              <a:schemeClr val="dk2"/>
            </a:solidFill>
            <a:prstDash val="solid"/>
            <a:round/>
            <a:headEnd len="med" w="med" type="none"/>
            <a:tailEnd len="med" w="med" type="none"/>
          </a:ln>
        </p:spPr>
      </p:cxnSp>
      <p:sp>
        <p:nvSpPr>
          <p:cNvPr id="221" name="Google Shape;221;p20"/>
          <p:cNvSpPr txBox="1"/>
          <p:nvPr/>
        </p:nvSpPr>
        <p:spPr>
          <a:xfrm>
            <a:off x="3042325" y="3070719"/>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docs</a:t>
            </a:r>
            <a:endParaRPr b="1">
              <a:solidFill>
                <a:schemeClr val="lt1"/>
              </a:solidFill>
              <a:latin typeface="Lato"/>
              <a:ea typeface="Lato"/>
              <a:cs typeface="Lato"/>
              <a:sym typeface="Lato"/>
            </a:endParaRPr>
          </a:p>
        </p:txBody>
      </p:sp>
      <p:sp>
        <p:nvSpPr>
          <p:cNvPr id="222" name="Google Shape;222;p20"/>
          <p:cNvSpPr txBox="1"/>
          <p:nvPr/>
        </p:nvSpPr>
        <p:spPr>
          <a:xfrm>
            <a:off x="3542675" y="3601194"/>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figs</a:t>
            </a:r>
            <a:endParaRPr b="1">
              <a:solidFill>
                <a:schemeClr val="lt1"/>
              </a:solidFill>
              <a:latin typeface="Lato"/>
              <a:ea typeface="Lato"/>
              <a:cs typeface="Lato"/>
              <a:sym typeface="Lato"/>
            </a:endParaRPr>
          </a:p>
        </p:txBody>
      </p:sp>
      <p:cxnSp>
        <p:nvCxnSpPr>
          <p:cNvPr id="223" name="Google Shape;223;p20"/>
          <p:cNvCxnSpPr/>
          <p:nvPr/>
        </p:nvCxnSpPr>
        <p:spPr>
          <a:xfrm rot="107395">
            <a:off x="3204162" y="3470847"/>
            <a:ext cx="9605" cy="437464"/>
          </a:xfrm>
          <a:prstGeom prst="straightConnector1">
            <a:avLst/>
          </a:prstGeom>
          <a:noFill/>
          <a:ln cap="flat" cmpd="sng" w="76200">
            <a:solidFill>
              <a:schemeClr val="dk2"/>
            </a:solidFill>
            <a:prstDash val="solid"/>
            <a:round/>
            <a:headEnd len="med" w="med" type="none"/>
            <a:tailEnd len="med" w="med" type="none"/>
          </a:ln>
        </p:spPr>
      </p:cxnSp>
      <p:cxnSp>
        <p:nvCxnSpPr>
          <p:cNvPr id="224" name="Google Shape;224;p20"/>
          <p:cNvCxnSpPr/>
          <p:nvPr/>
        </p:nvCxnSpPr>
        <p:spPr>
          <a:xfrm>
            <a:off x="3189999" y="3870010"/>
            <a:ext cx="359100" cy="0"/>
          </a:xfrm>
          <a:prstGeom prst="straightConnector1">
            <a:avLst/>
          </a:prstGeom>
          <a:noFill/>
          <a:ln cap="flat" cmpd="sng" w="76200">
            <a:solidFill>
              <a:schemeClr val="dk2"/>
            </a:solidFill>
            <a:prstDash val="solid"/>
            <a:round/>
            <a:headEnd len="med" w="med" type="none"/>
            <a:tailEnd len="med" w="med" type="none"/>
          </a:ln>
        </p:spPr>
      </p:cxnSp>
      <p:sp>
        <p:nvSpPr>
          <p:cNvPr id="225" name="Google Shape;225;p20"/>
          <p:cNvSpPr txBox="1"/>
          <p:nvPr/>
        </p:nvSpPr>
        <p:spPr>
          <a:xfrm>
            <a:off x="3746700" y="3690969"/>
            <a:ext cx="46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226" name="Google Shape;226;p20"/>
          <p:cNvSpPr txBox="1"/>
          <p:nvPr/>
        </p:nvSpPr>
        <p:spPr>
          <a:xfrm>
            <a:off x="3336025" y="3131094"/>
            <a:ext cx="465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Lato"/>
                <a:ea typeface="Lato"/>
                <a:cs typeface="Lato"/>
                <a:sym typeface="Lato"/>
              </a:rPr>
              <a:t>...</a:t>
            </a:r>
            <a:endParaRPr>
              <a:solidFill>
                <a:schemeClr val="lt1"/>
              </a:solidFill>
              <a:latin typeface="Lato"/>
              <a:ea typeface="Lato"/>
              <a:cs typeface="Lato"/>
              <a:sym typeface="Lato"/>
            </a:endParaRPr>
          </a:p>
        </p:txBody>
      </p:sp>
      <p:cxnSp>
        <p:nvCxnSpPr>
          <p:cNvPr id="227" name="Google Shape;227;p20"/>
          <p:cNvCxnSpPr/>
          <p:nvPr/>
        </p:nvCxnSpPr>
        <p:spPr>
          <a:xfrm rot="10800000">
            <a:off x="2293225" y="4086169"/>
            <a:ext cx="784500" cy="6900"/>
          </a:xfrm>
          <a:prstGeom prst="straightConnector1">
            <a:avLst/>
          </a:prstGeom>
          <a:noFill/>
          <a:ln cap="flat" cmpd="sng" w="76200">
            <a:solidFill>
              <a:schemeClr val="dk2"/>
            </a:solidFill>
            <a:prstDash val="solid"/>
            <a:round/>
            <a:headEnd len="med" w="med" type="none"/>
            <a:tailEnd len="med" w="med" type="none"/>
          </a:ln>
        </p:spPr>
      </p:cxnSp>
      <p:sp>
        <p:nvSpPr>
          <p:cNvPr id="228" name="Google Shape;228;p20"/>
          <p:cNvSpPr txBox="1"/>
          <p:nvPr/>
        </p:nvSpPr>
        <p:spPr>
          <a:xfrm>
            <a:off x="3042325" y="3908919"/>
            <a:ext cx="6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tests</a:t>
            </a:r>
            <a:endParaRPr b="1">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t>Implementation</a:t>
            </a:r>
            <a:endParaRPr b="1" sz="5000"/>
          </a:p>
        </p:txBody>
      </p:sp>
      <p:sp>
        <p:nvSpPr>
          <p:cNvPr id="234" name="Google Shape;2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