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sldIdLst>
    <p:sldId id="263" r:id="rId6"/>
  </p:sldIdLst>
  <p:sldSz cx="21945600" cy="32918400"/>
  <p:notesSz cx="6858000" cy="9144000"/>
  <p:defaultTextStyle>
    <a:defPPr>
      <a:defRPr lang="en-US"/>
    </a:defPPr>
    <a:lvl1pPr marL="0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1pPr>
    <a:lvl2pPr marL="1567167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2pPr>
    <a:lvl3pPr marL="3134334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3pPr>
    <a:lvl4pPr marL="4701500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4pPr>
    <a:lvl5pPr marL="6268667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5pPr>
    <a:lvl6pPr marL="7835834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6pPr>
    <a:lvl7pPr marL="9403001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7pPr>
    <a:lvl8pPr marL="10970166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8pPr>
    <a:lvl9pPr marL="12537333" algn="l" defTabSz="1567167" rtl="0" eaLnBrk="1" latinLnBrk="0" hangingPunct="1">
      <a:defRPr sz="61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11"/>
    <a:srgbClr val="EA968B"/>
    <a:srgbClr val="001A71"/>
    <a:srgbClr val="41ABE0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2" autoAdjust="0"/>
    <p:restoredTop sz="97030"/>
  </p:normalViewPr>
  <p:slideViewPr>
    <p:cSldViewPr snapToGrid="0" snapToObjects="1">
      <p:cViewPr>
        <p:scale>
          <a:sx n="38" d="100"/>
          <a:sy n="38" d="100"/>
        </p:scale>
        <p:origin x="1920" y="168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F3559CC-A922-6740-919D-0D27BB010431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7835BF09-16B9-1947-AA3D-DE6BC1028F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8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2986" rtl="0" eaLnBrk="1" latinLnBrk="0" hangingPunct="1">
      <a:defRPr sz="857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26493" algn="l" defTabSz="652986" rtl="0" eaLnBrk="1" latinLnBrk="0" hangingPunct="1">
      <a:defRPr sz="857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52986" algn="l" defTabSz="652986" rtl="0" eaLnBrk="1" latinLnBrk="0" hangingPunct="1">
      <a:defRPr sz="857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979480" algn="l" defTabSz="652986" rtl="0" eaLnBrk="1" latinLnBrk="0" hangingPunct="1">
      <a:defRPr sz="857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05973" algn="l" defTabSz="652986" rtl="0" eaLnBrk="1" latinLnBrk="0" hangingPunct="1">
      <a:defRPr sz="857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632465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8958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451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1944" algn="l" defTabSz="652986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67CF0-3077-37B3-D107-1A77DF837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356E3-F981-C050-3F6C-B28BA79EE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5128F-6FC4-248F-C053-03BA92A5F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6928B-76CC-E6D2-2F39-F072C4008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56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5BF09-16B9-1947-AA3D-DE6BC1028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5671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41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9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2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1453" y="6324602"/>
            <a:ext cx="23702009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5423" y="6324602"/>
            <a:ext cx="70740271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2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7"/>
            <a:ext cx="18653760" cy="72008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186" indent="0">
              <a:buNone/>
              <a:defRPr sz="5734">
                <a:solidFill>
                  <a:schemeClr val="tx1">
                    <a:tint val="75000"/>
                  </a:schemeClr>
                </a:solidFill>
              </a:defRPr>
            </a:lvl2pPr>
            <a:lvl3pPr marL="2926372" indent="0">
              <a:buNone/>
              <a:defRPr sz="5134">
                <a:solidFill>
                  <a:schemeClr val="tx1">
                    <a:tint val="75000"/>
                  </a:schemeClr>
                </a:solidFill>
              </a:defRPr>
            </a:lvl3pPr>
            <a:lvl4pPr marL="4389559" indent="0">
              <a:buNone/>
              <a:defRPr sz="4468">
                <a:solidFill>
                  <a:schemeClr val="tx1">
                    <a:tint val="75000"/>
                  </a:schemeClr>
                </a:solidFill>
              </a:defRPr>
            </a:lvl4pPr>
            <a:lvl5pPr marL="5852746" indent="0">
              <a:buNone/>
              <a:defRPr sz="4468">
                <a:solidFill>
                  <a:schemeClr val="tx1">
                    <a:tint val="75000"/>
                  </a:schemeClr>
                </a:solidFill>
              </a:defRPr>
            </a:lvl5pPr>
            <a:lvl6pPr marL="7315932" indent="0">
              <a:buNone/>
              <a:defRPr sz="4468">
                <a:solidFill>
                  <a:schemeClr val="tx1">
                    <a:tint val="75000"/>
                  </a:schemeClr>
                </a:solidFill>
              </a:defRPr>
            </a:lvl6pPr>
            <a:lvl7pPr marL="8779118" indent="0">
              <a:buNone/>
              <a:defRPr sz="4468">
                <a:solidFill>
                  <a:schemeClr val="tx1">
                    <a:tint val="75000"/>
                  </a:schemeClr>
                </a:solidFill>
              </a:defRPr>
            </a:lvl7pPr>
            <a:lvl8pPr marL="10242304" indent="0">
              <a:buNone/>
              <a:defRPr sz="4468">
                <a:solidFill>
                  <a:schemeClr val="tx1">
                    <a:tint val="75000"/>
                  </a:schemeClr>
                </a:solidFill>
              </a:defRPr>
            </a:lvl8pPr>
            <a:lvl9pPr marL="11705491" indent="0">
              <a:buNone/>
              <a:defRPr sz="44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5421" y="36865562"/>
            <a:ext cx="47221140" cy="104279702"/>
          </a:xfrm>
        </p:spPr>
        <p:txBody>
          <a:bodyPr/>
          <a:lstStyle>
            <a:lvl1pPr>
              <a:defRPr sz="8934"/>
            </a:lvl1pPr>
            <a:lvl2pPr>
              <a:defRPr sz="7668"/>
            </a:lvl2pPr>
            <a:lvl3pPr>
              <a:defRPr sz="6400"/>
            </a:lvl3pPr>
            <a:lvl4pPr>
              <a:defRPr sz="5734"/>
            </a:lvl4pPr>
            <a:lvl5pPr>
              <a:defRPr sz="5734"/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52321" y="36865562"/>
            <a:ext cx="47221140" cy="104279702"/>
          </a:xfrm>
        </p:spPr>
        <p:txBody>
          <a:bodyPr/>
          <a:lstStyle>
            <a:lvl1pPr>
              <a:defRPr sz="8934"/>
            </a:lvl1pPr>
            <a:lvl2pPr>
              <a:defRPr sz="7668"/>
            </a:lvl2pPr>
            <a:lvl3pPr>
              <a:defRPr sz="6400"/>
            </a:lvl3pPr>
            <a:lvl4pPr>
              <a:defRPr sz="5734"/>
            </a:lvl4pPr>
            <a:lvl5pPr>
              <a:defRPr sz="5734"/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4"/>
            <a:ext cx="9696451" cy="3070859"/>
          </a:xfrm>
        </p:spPr>
        <p:txBody>
          <a:bodyPr anchor="b"/>
          <a:lstStyle>
            <a:lvl1pPr marL="0" indent="0">
              <a:buNone/>
              <a:defRPr sz="7668" b="1"/>
            </a:lvl1pPr>
            <a:lvl2pPr marL="1463186" indent="0">
              <a:buNone/>
              <a:defRPr sz="6400" b="1"/>
            </a:lvl2pPr>
            <a:lvl3pPr marL="2926372" indent="0">
              <a:buNone/>
              <a:defRPr sz="5734" b="1"/>
            </a:lvl3pPr>
            <a:lvl4pPr marL="4389559" indent="0">
              <a:buNone/>
              <a:defRPr sz="5134" b="1"/>
            </a:lvl4pPr>
            <a:lvl5pPr marL="5852746" indent="0">
              <a:buNone/>
              <a:defRPr sz="5134" b="1"/>
            </a:lvl5pPr>
            <a:lvl6pPr marL="7315932" indent="0">
              <a:buNone/>
              <a:defRPr sz="5134" b="1"/>
            </a:lvl6pPr>
            <a:lvl7pPr marL="8779118" indent="0">
              <a:buNone/>
              <a:defRPr sz="5134" b="1"/>
            </a:lvl7pPr>
            <a:lvl8pPr marL="10242304" indent="0">
              <a:buNone/>
              <a:defRPr sz="5134" b="1"/>
            </a:lvl8pPr>
            <a:lvl9pPr marL="11705491" indent="0">
              <a:buNone/>
              <a:defRPr sz="5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2"/>
            <a:ext cx="9696451" cy="18966182"/>
          </a:xfrm>
        </p:spPr>
        <p:txBody>
          <a:bodyPr/>
          <a:lstStyle>
            <a:lvl1pPr>
              <a:defRPr sz="7668"/>
            </a:lvl1pPr>
            <a:lvl2pPr>
              <a:defRPr sz="6400"/>
            </a:lvl2pPr>
            <a:lvl3pPr>
              <a:defRPr sz="5734"/>
            </a:lvl3pPr>
            <a:lvl4pPr>
              <a:defRPr sz="5134"/>
            </a:lvl4pPr>
            <a:lvl5pPr>
              <a:defRPr sz="5134"/>
            </a:lvl5pPr>
            <a:lvl6pPr>
              <a:defRPr sz="5134"/>
            </a:lvl6pPr>
            <a:lvl7pPr>
              <a:defRPr sz="5134"/>
            </a:lvl7pPr>
            <a:lvl8pPr>
              <a:defRPr sz="5134"/>
            </a:lvl8pPr>
            <a:lvl9pPr>
              <a:defRPr sz="5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4"/>
            <a:ext cx="9700260" cy="3070859"/>
          </a:xfrm>
        </p:spPr>
        <p:txBody>
          <a:bodyPr anchor="b"/>
          <a:lstStyle>
            <a:lvl1pPr marL="0" indent="0">
              <a:buNone/>
              <a:defRPr sz="7668" b="1"/>
            </a:lvl1pPr>
            <a:lvl2pPr marL="1463186" indent="0">
              <a:buNone/>
              <a:defRPr sz="6400" b="1"/>
            </a:lvl2pPr>
            <a:lvl3pPr marL="2926372" indent="0">
              <a:buNone/>
              <a:defRPr sz="5734" b="1"/>
            </a:lvl3pPr>
            <a:lvl4pPr marL="4389559" indent="0">
              <a:buNone/>
              <a:defRPr sz="5134" b="1"/>
            </a:lvl4pPr>
            <a:lvl5pPr marL="5852746" indent="0">
              <a:buNone/>
              <a:defRPr sz="5134" b="1"/>
            </a:lvl5pPr>
            <a:lvl6pPr marL="7315932" indent="0">
              <a:buNone/>
              <a:defRPr sz="5134" b="1"/>
            </a:lvl6pPr>
            <a:lvl7pPr marL="8779118" indent="0">
              <a:buNone/>
              <a:defRPr sz="5134" b="1"/>
            </a:lvl7pPr>
            <a:lvl8pPr marL="10242304" indent="0">
              <a:buNone/>
              <a:defRPr sz="5134" b="1"/>
            </a:lvl8pPr>
            <a:lvl9pPr marL="11705491" indent="0">
              <a:buNone/>
              <a:defRPr sz="5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2"/>
            <a:ext cx="9700260" cy="18966182"/>
          </a:xfrm>
        </p:spPr>
        <p:txBody>
          <a:bodyPr/>
          <a:lstStyle>
            <a:lvl1pPr>
              <a:defRPr sz="7668"/>
            </a:lvl1pPr>
            <a:lvl2pPr>
              <a:defRPr sz="6400"/>
            </a:lvl2pPr>
            <a:lvl3pPr>
              <a:defRPr sz="5734"/>
            </a:lvl3pPr>
            <a:lvl4pPr>
              <a:defRPr sz="5134"/>
            </a:lvl4pPr>
            <a:lvl5pPr>
              <a:defRPr sz="5134"/>
            </a:lvl5pPr>
            <a:lvl6pPr>
              <a:defRPr sz="5134"/>
            </a:lvl6pPr>
            <a:lvl7pPr>
              <a:defRPr sz="5134"/>
            </a:lvl7pPr>
            <a:lvl8pPr>
              <a:defRPr sz="5134"/>
            </a:lvl8pPr>
            <a:lvl9pPr>
              <a:defRPr sz="5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1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5"/>
            <a:ext cx="12268200" cy="28094942"/>
          </a:xfrm>
        </p:spPr>
        <p:txBody>
          <a:bodyPr/>
          <a:lstStyle>
            <a:lvl1pPr>
              <a:defRPr sz="10268"/>
            </a:lvl1pPr>
            <a:lvl2pPr>
              <a:defRPr sz="8934"/>
            </a:lvl2pPr>
            <a:lvl3pPr>
              <a:defRPr sz="7668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5"/>
            <a:ext cx="7219951" cy="22517102"/>
          </a:xfrm>
        </p:spPr>
        <p:txBody>
          <a:bodyPr/>
          <a:lstStyle>
            <a:lvl1pPr marL="0" indent="0">
              <a:buNone/>
              <a:defRPr sz="4468"/>
            </a:lvl1pPr>
            <a:lvl2pPr marL="1463186" indent="0">
              <a:buNone/>
              <a:defRPr sz="3868"/>
            </a:lvl2pPr>
            <a:lvl3pPr marL="2926372" indent="0">
              <a:buNone/>
              <a:defRPr sz="3200"/>
            </a:lvl3pPr>
            <a:lvl4pPr marL="4389559" indent="0">
              <a:buNone/>
              <a:defRPr sz="2867"/>
            </a:lvl4pPr>
            <a:lvl5pPr marL="5852746" indent="0">
              <a:buNone/>
              <a:defRPr sz="2867"/>
            </a:lvl5pPr>
            <a:lvl6pPr marL="7315932" indent="0">
              <a:buNone/>
              <a:defRPr sz="2867"/>
            </a:lvl6pPr>
            <a:lvl7pPr marL="8779118" indent="0">
              <a:buNone/>
              <a:defRPr sz="2867"/>
            </a:lvl7pPr>
            <a:lvl8pPr marL="10242304" indent="0">
              <a:buNone/>
              <a:defRPr sz="2867"/>
            </a:lvl8pPr>
            <a:lvl9pPr marL="11705491" indent="0">
              <a:buNone/>
              <a:defRPr sz="2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2"/>
            <a:ext cx="13167360" cy="272034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0268"/>
            </a:lvl1pPr>
            <a:lvl2pPr marL="1463186" indent="0">
              <a:buNone/>
              <a:defRPr sz="8934"/>
            </a:lvl2pPr>
            <a:lvl3pPr marL="2926372" indent="0">
              <a:buNone/>
              <a:defRPr sz="7668"/>
            </a:lvl3pPr>
            <a:lvl4pPr marL="4389559" indent="0">
              <a:buNone/>
              <a:defRPr sz="6400"/>
            </a:lvl4pPr>
            <a:lvl5pPr marL="5852746" indent="0">
              <a:buNone/>
              <a:defRPr sz="6400"/>
            </a:lvl5pPr>
            <a:lvl6pPr marL="7315932" indent="0">
              <a:buNone/>
              <a:defRPr sz="6400"/>
            </a:lvl6pPr>
            <a:lvl7pPr marL="8779118" indent="0">
              <a:buNone/>
              <a:defRPr sz="6400"/>
            </a:lvl7pPr>
            <a:lvl8pPr marL="10242304" indent="0">
              <a:buNone/>
              <a:defRPr sz="6400"/>
            </a:lvl8pPr>
            <a:lvl9pPr marL="11705491" indent="0">
              <a:buNone/>
              <a:defRPr sz="6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4"/>
            <a:ext cx="13167360" cy="3863339"/>
          </a:xfrm>
        </p:spPr>
        <p:txBody>
          <a:bodyPr/>
          <a:lstStyle>
            <a:lvl1pPr marL="0" indent="0">
              <a:buNone/>
              <a:defRPr sz="4468"/>
            </a:lvl1pPr>
            <a:lvl2pPr marL="1463186" indent="0">
              <a:buNone/>
              <a:defRPr sz="3868"/>
            </a:lvl2pPr>
            <a:lvl3pPr marL="2926372" indent="0">
              <a:buNone/>
              <a:defRPr sz="3200"/>
            </a:lvl3pPr>
            <a:lvl4pPr marL="4389559" indent="0">
              <a:buNone/>
              <a:defRPr sz="2867"/>
            </a:lvl4pPr>
            <a:lvl5pPr marL="5852746" indent="0">
              <a:buNone/>
              <a:defRPr sz="2867"/>
            </a:lvl5pPr>
            <a:lvl6pPr marL="7315932" indent="0">
              <a:buNone/>
              <a:defRPr sz="2867"/>
            </a:lvl6pPr>
            <a:lvl7pPr marL="8779118" indent="0">
              <a:buNone/>
              <a:defRPr sz="2867"/>
            </a:lvl7pPr>
            <a:lvl8pPr marL="10242304" indent="0">
              <a:buNone/>
              <a:defRPr sz="2867"/>
            </a:lvl8pPr>
            <a:lvl9pPr marL="11705491" indent="0">
              <a:buNone/>
              <a:defRPr sz="2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B8A6-11D2-CE49-810A-027B758E16E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A2D-3DEB-DC4E-B643-2A995EA81A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5"/>
            <a:ext cx="1975104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86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E4FB8A6-11D2-CE49-810A-027B758E16EE}" type="datetimeFigureOut">
              <a:rPr lang="en-US" smtClean="0"/>
              <a:pPr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86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86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464AA2D-3DEB-DC4E-B643-2A995EA81A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6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186" rtl="0" eaLnBrk="1" latinLnBrk="0" hangingPunct="1">
        <a:spcBef>
          <a:spcPct val="0"/>
        </a:spcBef>
        <a:buNone/>
        <a:defRPr sz="14068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097390" indent="-1097390" algn="l" defTabSz="1463186" rtl="0" eaLnBrk="1" latinLnBrk="0" hangingPunct="1">
        <a:spcBef>
          <a:spcPct val="20000"/>
        </a:spcBef>
        <a:buFont typeface="Arial"/>
        <a:buChar char="•"/>
        <a:defRPr sz="10268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2377678" indent="-914492" algn="l" defTabSz="1463186" rtl="0" eaLnBrk="1" latinLnBrk="0" hangingPunct="1">
        <a:spcBef>
          <a:spcPct val="20000"/>
        </a:spcBef>
        <a:buFont typeface="Arial"/>
        <a:buChar char="–"/>
        <a:defRPr sz="8934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657966" indent="-731594" algn="l" defTabSz="1463186" rtl="0" eaLnBrk="1" latinLnBrk="0" hangingPunct="1">
        <a:spcBef>
          <a:spcPct val="20000"/>
        </a:spcBef>
        <a:buFont typeface="Arial"/>
        <a:buChar char="•"/>
        <a:defRPr sz="7668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121152" indent="-731594" algn="l" defTabSz="1463186" rtl="0" eaLnBrk="1" latinLnBrk="0" hangingPunct="1">
        <a:spcBef>
          <a:spcPct val="20000"/>
        </a:spcBef>
        <a:buFont typeface="Arial"/>
        <a:buChar char="–"/>
        <a:defRPr sz="6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6584339" indent="-731594" algn="l" defTabSz="1463186" rtl="0" eaLnBrk="1" latinLnBrk="0" hangingPunct="1">
        <a:spcBef>
          <a:spcPct val="20000"/>
        </a:spcBef>
        <a:buFont typeface="Arial"/>
        <a:buChar char="»"/>
        <a:defRPr sz="6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8047524" indent="-731594" algn="l" defTabSz="146318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10711" indent="-731594" algn="l" defTabSz="146318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898" indent="-731594" algn="l" defTabSz="146318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7084" indent="-731594" algn="l" defTabSz="1463186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1pPr>
      <a:lvl2pPr marL="1463186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2pPr>
      <a:lvl3pPr marL="2926372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3pPr>
      <a:lvl4pPr marL="4389559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4pPr>
      <a:lvl5pPr marL="5852746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5pPr>
      <a:lvl6pPr marL="7315932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6pPr>
      <a:lvl7pPr marL="8779118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7pPr>
      <a:lvl8pPr marL="10242304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8pPr>
      <a:lvl9pPr marL="11705491" algn="l" defTabSz="1463186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21000"/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30D44-D18A-4358-1952-03537033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A1B7F4-93AD-2B9B-63CE-04D5C38357FB}"/>
              </a:ext>
            </a:extLst>
          </p:cNvPr>
          <p:cNvSpPr/>
          <p:nvPr/>
        </p:nvSpPr>
        <p:spPr>
          <a:xfrm>
            <a:off x="-13252" y="-13252"/>
            <a:ext cx="21958852" cy="2121785"/>
          </a:xfrm>
          <a:prstGeom prst="rect">
            <a:avLst/>
          </a:prstGeom>
          <a:solidFill>
            <a:srgbClr val="FF4611"/>
          </a:solidFill>
          <a:ln>
            <a:solidFill>
              <a:srgbClr val="FF46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Measuring the Effect of Non-Pharmaceutical Interventions on Consumer Mobility Patterns and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EFFD-D1B1-AFAE-81D3-1AF9E4E016E4}"/>
              </a:ext>
            </a:extLst>
          </p:cNvPr>
          <p:cNvSpPr txBox="1"/>
          <p:nvPr/>
        </p:nvSpPr>
        <p:spPr>
          <a:xfrm>
            <a:off x="-13252" y="2117832"/>
            <a:ext cx="21958852" cy="72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Joseph Zuccarelli</a:t>
            </a:r>
            <a:r>
              <a:rPr lang="en-US" sz="4096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sz="40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Laura Seaman</a:t>
            </a:r>
            <a:r>
              <a:rPr lang="en-US" sz="4096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Kevin Rader</a:t>
            </a:r>
            <a:r>
              <a:rPr lang="en-US" sz="4096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96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Kosuke Imai</a:t>
            </a:r>
            <a:r>
              <a:rPr lang="en-US" sz="4096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C90C9-E8A1-C724-F166-79E857A0625F}"/>
              </a:ext>
            </a:extLst>
          </p:cNvPr>
          <p:cNvSpPr txBox="1"/>
          <p:nvPr/>
        </p:nvSpPr>
        <p:spPr>
          <a:xfrm>
            <a:off x="-13253" y="32151967"/>
            <a:ext cx="21972105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7" dirty="0">
                <a:solidFill>
                  <a:srgbClr val="FFFFFF"/>
                </a:solidFill>
                <a:latin typeface="Arial" panose="020B0604020202020204" pitchFamily="34" charset="0"/>
              </a:rPr>
              <a:t>024 Winter Medical &amp; WMD Countermeasure Symposium</a:t>
            </a:r>
          </a:p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&amp; WMD Countermeasure Symposium / February 20, 2024</a:t>
            </a:r>
            <a:endParaRPr lang="en-US" sz="3200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C4D67C-E640-FD8E-67E7-8F812B78C8D8}"/>
              </a:ext>
            </a:extLst>
          </p:cNvPr>
          <p:cNvCxnSpPr>
            <a:cxnSpLocks/>
          </p:cNvCxnSpPr>
          <p:nvPr/>
        </p:nvCxnSpPr>
        <p:spPr>
          <a:xfrm flipH="1">
            <a:off x="-13252" y="31877351"/>
            <a:ext cx="21972105" cy="0"/>
          </a:xfrm>
          <a:prstGeom prst="line">
            <a:avLst/>
          </a:prstGeom>
          <a:ln w="57150" cmpd="sng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6A0F14-C711-ACC4-2D26-F35D832F03CE}"/>
              </a:ext>
            </a:extLst>
          </p:cNvPr>
          <p:cNvSpPr txBox="1"/>
          <p:nvPr/>
        </p:nvSpPr>
        <p:spPr>
          <a:xfrm>
            <a:off x="-13252" y="2718558"/>
            <a:ext cx="2195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Draper Laboratory, </a:t>
            </a:r>
            <a:r>
              <a:rPr lang="en-US" sz="36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Harvard University</a:t>
            </a:r>
            <a:endParaRPr lang="en-US" sz="3600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3F79F-572C-3E99-0B54-E4EF234F8246}"/>
              </a:ext>
            </a:extLst>
          </p:cNvPr>
          <p:cNvSpPr txBox="1"/>
          <p:nvPr/>
        </p:nvSpPr>
        <p:spPr>
          <a:xfrm>
            <a:off x="0" y="3408908"/>
            <a:ext cx="21958852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FF46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COVID-19 pandemic markedly changed consumer mobility patterns worldwide. In this study, we investigate these changes as they relate to the initial spread of COVID-19 within two states—Massachusetts and Michigan. Specifically, we use mixed-effects models to quantify the relationship between four non-pharmaceutical interventions (NPIs) and individuals’ point-of-sale (POS) credit card transactions, as well as the relationship between subsequent changes in POS transactions and county-level COVID-19 case growth rates. Our analysis reveals a significant negative association between NPIs and daily POS transactions. We also uncover a significant positive association between 12 day lagged changes in POS transactions compared to county-level COVID-19 case growth rates.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93C5FD-DAD0-145D-9D00-C47953C2A5DE}"/>
                  </a:ext>
                </a:extLst>
              </p:cNvPr>
              <p:cNvSpPr/>
              <p:nvPr/>
            </p:nvSpPr>
            <p:spPr>
              <a:xfrm>
                <a:off x="186627" y="26622788"/>
                <a:ext cx="10972800" cy="481276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1463186"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Each NPI is associated with a significant decrease in POS  </a:t>
                </a:r>
              </a:p>
              <a:p>
                <a:pPr defTabSz="1463186"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transactions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NPI fixed effect </a:t>
                </a:r>
                <a:r>
                  <a:rPr lang="en-US" sz="3000" b="1" dirty="0">
                    <a:solidFill>
                      <a:srgbClr val="FF461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coefficients &lt; 1</a:t>
                </a: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defTabSz="1463186"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Required workplace closures were associated with a reduction of 17% in the average daily POS transaction count among Boston individuals and 42% among Ann Arbor individuals. </a:t>
                </a:r>
              </a:p>
              <a:p>
                <a:pPr defTabSz="1463186"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NPIs exhibit a dose-response effect with decreasing POS transactions with increasing NPI stringency suggesting causation.</a:t>
                </a:r>
                <a:endParaRPr lang="en-US" sz="3000" dirty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1463186"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Results confirm previous findings that early NPIs reduced mobility (Mendez-Brito </a:t>
                </a:r>
                <a:r>
                  <a:rPr lang="en-US" sz="3000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et al</a:t>
                </a: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., 2021) </a:t>
                </a:r>
              </a:p>
              <a:p>
                <a:pPr defTabSz="1463186"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Limitations: Generalizability, confounding, spillover effects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93C5FD-DAD0-145D-9D00-C47953C2A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7" y="26622788"/>
                <a:ext cx="10972800" cy="4812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73722942-CD07-080C-ED5C-362CFC875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251984"/>
                  </p:ext>
                </p:extLst>
              </p:nvPr>
            </p:nvGraphicFramePr>
            <p:xfrm>
              <a:off x="5761769" y="22058718"/>
              <a:ext cx="5324445" cy="4550961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969246">
                      <a:extLst>
                        <a:ext uri="{9D8B030D-6E8A-4147-A177-3AD203B41FA5}">
                          <a16:colId xmlns:a16="http://schemas.microsoft.com/office/drawing/2014/main" val="2890948665"/>
                        </a:ext>
                      </a:extLst>
                    </a:gridCol>
                    <a:gridCol w="1545873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771267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378443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659616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213360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Mobility Modeling Results (MI)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>
                              <a:solidFill>
                                <a:schemeClr val="bg1"/>
                              </a:solidFill>
                            </a:rPr>
                            <a:t>Mobility Modeling Results (MI)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NPI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200" b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243671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National Emergency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3.18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(3.07,3.30)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0.76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(0.75,0.78)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(0.77,0.78)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243671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Workplace Closing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(3.12,3.36)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236627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(some)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(0.84,0.88)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78401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(all)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(0.57,0.60)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(0.76,0.78)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243671"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Gathering Restrictions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(3.12,3.37)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283761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101-1,000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(1.08,1.19)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11-100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0.92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(0.88,0.96)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&lt; 10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(0.69,0.72)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608450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(0.76,0.78)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243671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Stay-at-Home Reqs.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3.22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(3.10,3.34)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Recommended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0.93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(0.90,0.96)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(0.68,0.71)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823884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(0.76,0.78)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6">
                <a:extLst>
                  <a:ext uri="{FF2B5EF4-FFF2-40B4-BE49-F238E27FC236}">
                    <a16:creationId xmlns:a16="http://schemas.microsoft.com/office/drawing/2014/main" id="{73722942-CD07-080C-ED5C-362CFC8751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251984"/>
                  </p:ext>
                </p:extLst>
              </p:nvPr>
            </p:nvGraphicFramePr>
            <p:xfrm>
              <a:off x="5761769" y="22058718"/>
              <a:ext cx="5324445" cy="4550961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969246">
                      <a:extLst>
                        <a:ext uri="{9D8B030D-6E8A-4147-A177-3AD203B41FA5}">
                          <a16:colId xmlns:a16="http://schemas.microsoft.com/office/drawing/2014/main" val="2890948665"/>
                        </a:ext>
                      </a:extLst>
                    </a:gridCol>
                    <a:gridCol w="1545873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771267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378443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659616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243840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Mobility Modeling Results (MI)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>
                              <a:solidFill>
                                <a:schemeClr val="bg1"/>
                              </a:solidFill>
                            </a:rPr>
                            <a:t>Mobility Modeling Results (MI)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NPI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24590" t="-68966" r="-267213" b="-10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243840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National Emergency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3.18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(3.07,3.30)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0.76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(0.75,0.78)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(0.77,0.78)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24384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Workplace Closing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(3.12,3.36)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(some)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(0.84,0.88)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784016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(all)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(0.57,0.60)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(0.76,0.78)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243840"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Gathering Restrictions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(3.12,3.37)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283761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101-1,000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(1.08,1.19)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11-100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0.92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(0.88,0.96)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&lt; 10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(0.69,0.72)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608450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(0.76,0.78)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24384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Stay-at-Home Reqs.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3.22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(3.10,3.34)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Recommended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0.93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(0.90,0.96)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(0.68,0.71)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82388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(0.76,0.78)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16">
                <a:extLst>
                  <a:ext uri="{FF2B5EF4-FFF2-40B4-BE49-F238E27FC236}">
                    <a16:creationId xmlns:a16="http://schemas.microsoft.com/office/drawing/2014/main" id="{75B4BADF-740A-3536-A906-A611E1E11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1311298"/>
                  </p:ext>
                </p:extLst>
              </p:nvPr>
            </p:nvGraphicFramePr>
            <p:xfrm>
              <a:off x="13969418" y="16375621"/>
              <a:ext cx="5302190" cy="457200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720499">
                      <a:extLst>
                        <a:ext uri="{9D8B030D-6E8A-4147-A177-3AD203B41FA5}">
                          <a16:colId xmlns:a16="http://schemas.microsoft.com/office/drawing/2014/main" val="2039035563"/>
                        </a:ext>
                      </a:extLst>
                    </a:gridCol>
                    <a:gridCol w="1598918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723429">
                      <a:extLst>
                        <a:ext uri="{9D8B030D-6E8A-4147-A177-3AD203B41FA5}">
                          <a16:colId xmlns:a16="http://schemas.microsoft.com/office/drawing/2014/main" val="5361827"/>
                        </a:ext>
                      </a:extLst>
                    </a:gridCol>
                    <a:gridCol w="1518763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740581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221130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COVID-19 Modeling Results (MA)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800" dirty="0">
                              <a:solidFill>
                                <a:schemeClr val="bg1"/>
                              </a:solidFill>
                            </a:rPr>
                            <a:t>Mobility Modeling Results (MA)</a:t>
                          </a:r>
                        </a:p>
                      </a:txBody>
                      <a:tcPr anchor="ctr"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3790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Lag Period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200" b="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22113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08 Days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20.40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(6.48,34.33)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(-0.09,0.44)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0.19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-0.09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(-0.16,-0.01)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-28.38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(-41.73,15.03)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2441066"/>
                      </a:ext>
                    </a:extLst>
                  </a:tr>
                  <a:tr h="22113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 Days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20.03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(6.60,33.46)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(-0.08,0.45)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0.18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-0.08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(-0.15,-0.00)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0.04**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-30.27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(-43.73,-16.28)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7818177"/>
                      </a:ext>
                    </a:extLst>
                  </a:tr>
                  <a:tr h="22113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 Days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18.04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(6.85,29.23)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0.32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(0.08,0.57)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-0.05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(-0.13,0.02)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0.14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-26.14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(-39.23,-13.04)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22113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Days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20.40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(6.48,43.33)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Transactions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(-0.09,0.44)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0.19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-0.09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(-0.16,-0.01)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  <a:tr h="22113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-28.38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(-41.73,-15.03)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5512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16">
                <a:extLst>
                  <a:ext uri="{FF2B5EF4-FFF2-40B4-BE49-F238E27FC236}">
                    <a16:creationId xmlns:a16="http://schemas.microsoft.com/office/drawing/2014/main" id="{75B4BADF-740A-3536-A906-A611E1E110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1311298"/>
                  </p:ext>
                </p:extLst>
              </p:nvPr>
            </p:nvGraphicFramePr>
            <p:xfrm>
              <a:off x="13969418" y="16375621"/>
              <a:ext cx="5302190" cy="4572000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720499">
                      <a:extLst>
                        <a:ext uri="{9D8B030D-6E8A-4147-A177-3AD203B41FA5}">
                          <a16:colId xmlns:a16="http://schemas.microsoft.com/office/drawing/2014/main" val="2039035563"/>
                        </a:ext>
                      </a:extLst>
                    </a:gridCol>
                    <a:gridCol w="1598918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723429">
                      <a:extLst>
                        <a:ext uri="{9D8B030D-6E8A-4147-A177-3AD203B41FA5}">
                          <a16:colId xmlns:a16="http://schemas.microsoft.com/office/drawing/2014/main" val="5361827"/>
                        </a:ext>
                      </a:extLst>
                    </a:gridCol>
                    <a:gridCol w="1518763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740581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243840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COVID-19 Modeling Results (MA)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800" dirty="0">
                              <a:solidFill>
                                <a:schemeClr val="bg1"/>
                              </a:solidFill>
                            </a:rPr>
                            <a:t>Mobility Modeling Results (MA)</a:t>
                          </a:r>
                        </a:p>
                      </a:txBody>
                      <a:tcPr anchor="ctr"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Lag Period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21053" t="-61765" r="-315789" b="-9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24384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08 Days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20.40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(6.48,34.33)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238" t="-389474" r="-188095" b="-14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(-0.09,0.44)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0.19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-0.09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(-0.16,-0.01)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-28.38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(-41.73,15.03)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2441066"/>
                      </a:ext>
                    </a:extLst>
                  </a:tr>
                  <a:tr h="24384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 Days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20.03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(6.60,33.46)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238" t="-794737" r="-188095" b="-10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(-0.08,0.45)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0.18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-0.08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(-0.15,-0.00)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0.04**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-30.27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(-43.73,-16.28)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7818177"/>
                      </a:ext>
                    </a:extLst>
                  </a:tr>
                  <a:tr h="24384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 Days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18.04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(6.85,29.23)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238" t="-1200000" r="-188095" b="-6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0.32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(0.08,0.57)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-0.05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(-0.13,0.02)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0.14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-26.14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(-39.23,-13.04)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24384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Days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20.40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(6.48,43.33)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238" t="-1605263" r="-188095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(-0.09,0.44)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0.19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Test Rate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-0.09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(-0.16,-0.01)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-28.38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(-41.73,-15.03)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55123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F714BA0-743B-B8FB-5AC2-4CE35C1A4E6B}"/>
              </a:ext>
            </a:extLst>
          </p:cNvPr>
          <p:cNvGrpSpPr/>
          <p:nvPr/>
        </p:nvGrpSpPr>
        <p:grpSpPr>
          <a:xfrm>
            <a:off x="306251" y="18172955"/>
            <a:ext cx="10733552" cy="3837358"/>
            <a:chOff x="9529067" y="8328236"/>
            <a:chExt cx="10733552" cy="383735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7D0E5C7-8983-F4D5-71F3-EC1D2A2E2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29067" y="8328236"/>
              <a:ext cx="6191786" cy="382121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75DE1AD-F2FE-C68E-71C5-BA5E5A8D0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29541"/>
            <a:stretch/>
          </p:blipFill>
          <p:spPr>
            <a:xfrm>
              <a:off x="15895361" y="8340369"/>
              <a:ext cx="4367258" cy="38252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D9461B0-FA01-3916-0691-28A42F0355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1798" t="34780" r="1455" b="37603"/>
            <a:stretch/>
          </p:blipFill>
          <p:spPr>
            <a:xfrm>
              <a:off x="16227221" y="8618944"/>
              <a:ext cx="1656124" cy="105528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Table 16">
                <a:extLst>
                  <a:ext uri="{FF2B5EF4-FFF2-40B4-BE49-F238E27FC236}">
                    <a16:creationId xmlns:a16="http://schemas.microsoft.com/office/drawing/2014/main" id="{6D4C2FAC-E739-04E0-20DF-40D183EF9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6384486"/>
                  </p:ext>
                </p:extLst>
              </p:nvPr>
            </p:nvGraphicFramePr>
            <p:xfrm>
              <a:off x="187965" y="22059769"/>
              <a:ext cx="5324445" cy="4063281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969246">
                      <a:extLst>
                        <a:ext uri="{9D8B030D-6E8A-4147-A177-3AD203B41FA5}">
                          <a16:colId xmlns:a16="http://schemas.microsoft.com/office/drawing/2014/main" val="2890948665"/>
                        </a:ext>
                      </a:extLst>
                    </a:gridCol>
                    <a:gridCol w="1545873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771267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378443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659616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213360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Mobility Modeling Results (MA)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>
                              <a:solidFill>
                                <a:schemeClr val="bg1"/>
                              </a:solidFill>
                            </a:rPr>
                            <a:t>Mobility Modeling Results (MI)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NPI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1200" b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243671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National Emergency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(2.18,2.39)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(0.88,0.93)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243671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Workplace Closing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2.35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(2.24,2.45)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(all)</a:t>
                          </a:r>
                        </a:p>
                      </a:txBody>
                      <a:tcPr marL="60960" marR="60960" marT="30480" marB="30480" anchor="ctr"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0.83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243671"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Gathering Restrictions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2.31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(2.21,2.42)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283761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101-1,000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(1.00,1.11)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0.04*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11-100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(0.87,0.94)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&lt; 10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(0.83,0.88)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608450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243671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Stay-at-Home Reqs.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2.33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(2.23,2.44)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Recommended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(0.83,0.98)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2" name="Table 16">
                <a:extLst>
                  <a:ext uri="{FF2B5EF4-FFF2-40B4-BE49-F238E27FC236}">
                    <a16:creationId xmlns:a16="http://schemas.microsoft.com/office/drawing/2014/main" id="{6D4C2FAC-E739-04E0-20DF-40D183EF9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6384486"/>
                  </p:ext>
                </p:extLst>
              </p:nvPr>
            </p:nvGraphicFramePr>
            <p:xfrm>
              <a:off x="187965" y="22059769"/>
              <a:ext cx="5324445" cy="4063281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969246">
                      <a:extLst>
                        <a:ext uri="{9D8B030D-6E8A-4147-A177-3AD203B41FA5}">
                          <a16:colId xmlns:a16="http://schemas.microsoft.com/office/drawing/2014/main" val="2890948665"/>
                        </a:ext>
                      </a:extLst>
                    </a:gridCol>
                    <a:gridCol w="1545873">
                      <a:extLst>
                        <a:ext uri="{9D8B030D-6E8A-4147-A177-3AD203B41FA5}">
                          <a16:colId xmlns:a16="http://schemas.microsoft.com/office/drawing/2014/main" val="1236656990"/>
                        </a:ext>
                      </a:extLst>
                    </a:gridCol>
                    <a:gridCol w="771267">
                      <a:extLst>
                        <a:ext uri="{9D8B030D-6E8A-4147-A177-3AD203B41FA5}">
                          <a16:colId xmlns:a16="http://schemas.microsoft.com/office/drawing/2014/main" val="3336297385"/>
                        </a:ext>
                      </a:extLst>
                    </a:gridCol>
                    <a:gridCol w="1378443">
                      <a:extLst>
                        <a:ext uri="{9D8B030D-6E8A-4147-A177-3AD203B41FA5}">
                          <a16:colId xmlns:a16="http://schemas.microsoft.com/office/drawing/2014/main" val="3282197435"/>
                        </a:ext>
                      </a:extLst>
                    </a:gridCol>
                    <a:gridCol w="659616">
                      <a:extLst>
                        <a:ext uri="{9D8B030D-6E8A-4147-A177-3AD203B41FA5}">
                          <a16:colId xmlns:a16="http://schemas.microsoft.com/office/drawing/2014/main" val="3890534059"/>
                        </a:ext>
                      </a:extLst>
                    </a:gridCol>
                  </a:tblGrid>
                  <a:tr h="243840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Mobility Modeling Results (MA)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r>
                            <a:rPr lang="en-US" sz="4400" dirty="0">
                              <a:solidFill>
                                <a:schemeClr val="bg1"/>
                              </a:solidFill>
                            </a:rPr>
                            <a:t>Mobility Modeling Results (MI)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461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5105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NPI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 Effects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27869" t="-68966" r="-265574" b="-9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95% CI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</a:t>
                          </a: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-value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562134"/>
                      </a:ext>
                    </a:extLst>
                  </a:tr>
                  <a:tr h="243840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National Emergency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2.28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(2.18,2.39) 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6094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(0.88,0.93)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48531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1704312"/>
                      </a:ext>
                    </a:extLst>
                  </a:tr>
                  <a:tr h="243840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Workplace Closing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2.35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(2.24,2.45)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20483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Required (all)</a:t>
                          </a:r>
                        </a:p>
                      </a:txBody>
                      <a:tcPr marL="60960" marR="60960" marT="30480" marB="30480" anchor="ctr"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0.83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(0.80,0.86)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364466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655202"/>
                      </a:ext>
                    </a:extLst>
                  </a:tr>
                  <a:tr h="243840"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Gathering Restrictions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2.31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(2.21,2.42)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957517"/>
                      </a:ext>
                    </a:extLst>
                  </a:tr>
                  <a:tr h="283761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101-1,000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(1.00,1.11)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0.04*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82671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11-100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(0.87,0.94)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38434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Restrict &lt; 10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(0.83,0.88)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608450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0.81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(0.80,0.82)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526991"/>
                      </a:ext>
                    </a:extLst>
                  </a:tr>
                  <a:tr h="243840">
                    <a:tc rowSpan="3"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Stay-at-Home Reqs.</a:t>
                          </a:r>
                        </a:p>
                      </a:txBody>
                      <a:tcPr marL="60960" marR="60960" marT="30480" marB="30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Intercept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2.33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(2.23,2.44)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08413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Recommended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FF461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0.85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(0.83,0.98)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410767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l"/>
                          <a:endParaRPr lang="en-US" sz="48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Weekend</a:t>
                          </a:r>
                        </a:p>
                      </a:txBody>
                      <a:tcPr marL="60960" marR="60960" marT="30480" marB="30480" anchor="ctr"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0.80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(0.80,0.81)</a:t>
                          </a:r>
                        </a:p>
                      </a:txBody>
                      <a:tcPr marL="60960" marR="60960" marT="30480" marB="3048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0.00***</a:t>
                          </a:r>
                        </a:p>
                      </a:txBody>
                      <a:tcPr marL="60960" marR="60960" marT="30480" marB="3048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5393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E7171119-2B90-BF0D-8FB2-3763F76B19B1}"/>
              </a:ext>
            </a:extLst>
          </p:cNvPr>
          <p:cNvGrpSpPr/>
          <p:nvPr/>
        </p:nvGrpSpPr>
        <p:grpSpPr>
          <a:xfrm>
            <a:off x="11627360" y="12344591"/>
            <a:ext cx="9986306" cy="3749568"/>
            <a:chOff x="11566221" y="11036308"/>
            <a:chExt cx="9986306" cy="374956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41E9E61-C4E8-3936-4DD6-743979E18BCE}"/>
                </a:ext>
              </a:extLst>
            </p:cNvPr>
            <p:cNvGrpSpPr/>
            <p:nvPr/>
          </p:nvGrpSpPr>
          <p:grpSpPr>
            <a:xfrm>
              <a:off x="16567088" y="11036308"/>
              <a:ext cx="4985439" cy="3749568"/>
              <a:chOff x="26858538" y="8484013"/>
              <a:chExt cx="4985439" cy="3749568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6D9F05B-3A51-D222-AE6B-7A9BC2B5A6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17944"/>
              <a:stretch/>
            </p:blipFill>
            <p:spPr>
              <a:xfrm>
                <a:off x="26858538" y="8484013"/>
                <a:ext cx="4985439" cy="374956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80BB545C-FCD1-2936-63C4-6DF6ADCB50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82351" t="40776" r="1383" b="42814"/>
              <a:stretch/>
            </p:blipFill>
            <p:spPr>
              <a:xfrm>
                <a:off x="30758591" y="8734931"/>
                <a:ext cx="988328" cy="61535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3BB16DD-14C0-EA71-9E56-8D0105CB35CF}"/>
                </a:ext>
              </a:extLst>
            </p:cNvPr>
            <p:cNvGrpSpPr/>
            <p:nvPr/>
          </p:nvGrpSpPr>
          <p:grpSpPr>
            <a:xfrm>
              <a:off x="11566221" y="11036308"/>
              <a:ext cx="4901892" cy="3749568"/>
              <a:chOff x="21343972" y="8471616"/>
              <a:chExt cx="4901892" cy="3749568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93333501-2CC8-B3A6-ECFA-BF1CD6506C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r="19320"/>
              <a:stretch/>
            </p:blipFill>
            <p:spPr>
              <a:xfrm>
                <a:off x="21343972" y="8471616"/>
                <a:ext cx="4901892" cy="3749568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A8B8A26-6226-6D68-9FC8-441E90A4FE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81311" t="40413" r="1177" b="42870"/>
              <a:stretch/>
            </p:blipFill>
            <p:spPr>
              <a:xfrm>
                <a:off x="25067361" y="8697918"/>
                <a:ext cx="1063926" cy="626853"/>
              </a:xfrm>
              <a:prstGeom prst="rect">
                <a:avLst/>
              </a:prstGeom>
            </p:spPr>
          </p:pic>
        </p:grp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85B2006-C60E-F377-A0B5-36E3732490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45828" y="32178090"/>
            <a:ext cx="3800445" cy="494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B5CFEF-677E-BBAF-09AF-46C6DF746531}"/>
                  </a:ext>
                </a:extLst>
              </p:cNvPr>
              <p:cNvSpPr/>
              <p:nvPr/>
            </p:nvSpPr>
            <p:spPr>
              <a:xfrm>
                <a:off x="186627" y="7994242"/>
                <a:ext cx="10972800" cy="105788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b="1" dirty="0">
                    <a:solidFill>
                      <a:srgbClr val="FF461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INTRODUCTION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Point of sale credit card transactions represent moments of high virus exposure like store checkout lines</a:t>
                </a:r>
              </a:p>
              <a:p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Research Questions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How did early government NPIs affect individual level consumer mobility patterns?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How did changes in consumer mobility patterns affect the 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initial spread of COVID-19 within their counties?</a:t>
                </a:r>
              </a:p>
              <a:p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ctr" defTabSz="15671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461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</a:t>
                </a:r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POS credit card transaction counts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- 2000 individuals from Boston, MA and Ann Arbor, MI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- January 1 – May 31 2020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NPI Stringency Levels</a:t>
                </a:r>
              </a:p>
              <a:p>
                <a:r>
                  <a:rPr lang="en-US" sz="3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- </a:t>
                </a:r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Oxford COVID-19 Government Response Tracker 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COVID-19 Case/Testing Counts  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- state government’s official websites</a:t>
                </a:r>
              </a:p>
              <a:p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defTabSz="1463186">
                  <a:defRPr/>
                </a:pPr>
                <a:r>
                  <a:rPr lang="en-US" sz="3200" b="1" dirty="0">
                    <a:solidFill>
                      <a:srgbClr val="FF461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MOBILITY MODELING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 Binomial Mixed Models (Autoregressive Covariance)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𝑡𝑟𝑎𝑛𝑠𝑎𝑐𝑡𝑖𝑜𝑛𝑠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𝑁𝑃𝐼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𝑤𝑒𝑒𝑘𝑒𝑛𝑑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≡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𝑑𝑎𝑡𝑒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;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≡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𝑖𝑛𝑑𝑖𝑣𝑖𝑑𝑢𝑎𝑙</m:t>
                      </m:r>
                    </m:oMath>
                  </m:oMathPara>
                </a14:m>
                <a:endParaRPr lang="en-US" sz="3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67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EB5CFEF-677E-BBAF-09AF-46C6DF74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7" y="7994242"/>
                <a:ext cx="10972800" cy="105788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69BD5CB-8EB2-9556-615B-1E87D6897283}"/>
                  </a:ext>
                </a:extLst>
              </p:cNvPr>
              <p:cNvSpPr/>
              <p:nvPr/>
            </p:nvSpPr>
            <p:spPr>
              <a:xfrm>
                <a:off x="11536466" y="8199775"/>
                <a:ext cx="10168094" cy="4845932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1463186">
                  <a:defRPr/>
                </a:pPr>
                <a:r>
                  <a:rPr lang="en-US" sz="3600" b="1" dirty="0">
                    <a:solidFill>
                      <a:srgbClr val="FF461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COVID-19 MODELING</a:t>
                </a:r>
                <a:endParaRPr lang="en-US" sz="20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Mixed Models (Autoregressive Covariance) </a:t>
                </a: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𝑐𝑎𝑠𝑒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𝑔𝑟𝑜𝑤𝑡h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𝑟𝑎𝑡𝑒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𝑡𝑟𝑎𝑛𝑠𝑎𝑐𝑡𝑖𝑜𝑛𝑠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𝑡𝑒𝑠𝑡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𝑟𝑎𝑡𝑒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𝑤𝑒𝑒𝑘𝑒𝑛𝑑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≡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𝑑𝑎𝑡𝑒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; 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≡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𝑐𝑜𝑢𝑛𝑡𝑦</m:t>
                    </m:r>
                  </m:oMath>
                </a14:m>
                <a:r>
                  <a:rPr lang="en-US" sz="3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 k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≡</m:t>
                    </m:r>
                  </m:oMath>
                </a14:m>
                <a:r>
                  <a:rPr lang="en-US" sz="3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lag length</a:t>
                </a:r>
              </a:p>
              <a:p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𝑡𝑟𝑎𝑛𝑠𝑎𝑐𝑡𝑖𝑜𝑛𝑠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Daily lagged % change vs. pre-pandemic baseline</a:t>
                </a:r>
                <a:endParaRPr lang="en-US" sz="30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69BD5CB-8EB2-9556-615B-1E87D6897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466" y="8199775"/>
                <a:ext cx="10168094" cy="48459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2E6030-3C3C-ACBB-84A5-BD6A3812036A}"/>
              </a:ext>
            </a:extLst>
          </p:cNvPr>
          <p:cNvCxnSpPr>
            <a:cxnSpLocks/>
          </p:cNvCxnSpPr>
          <p:nvPr/>
        </p:nvCxnSpPr>
        <p:spPr>
          <a:xfrm flipH="1">
            <a:off x="187965" y="7944398"/>
            <a:ext cx="21972105" cy="0"/>
          </a:xfrm>
          <a:prstGeom prst="line">
            <a:avLst/>
          </a:prstGeom>
          <a:ln w="57150" cmpd="sng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6CD0E92-497A-9F57-3708-B04BA2305619}"/>
              </a:ext>
            </a:extLst>
          </p:cNvPr>
          <p:cNvCxnSpPr>
            <a:cxnSpLocks/>
          </p:cNvCxnSpPr>
          <p:nvPr/>
        </p:nvCxnSpPr>
        <p:spPr>
          <a:xfrm flipH="1">
            <a:off x="-13252" y="3421959"/>
            <a:ext cx="21972105" cy="0"/>
          </a:xfrm>
          <a:prstGeom prst="line">
            <a:avLst/>
          </a:prstGeom>
          <a:ln w="57150" cmpd="sng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67FE95E-B495-6EEE-3FF7-E846675412AD}"/>
              </a:ext>
            </a:extLst>
          </p:cNvPr>
          <p:cNvSpPr/>
          <p:nvPr/>
        </p:nvSpPr>
        <p:spPr>
          <a:xfrm>
            <a:off x="11203752" y="24470566"/>
            <a:ext cx="10515600" cy="5803986"/>
          </a:xfrm>
          <a:prstGeom prst="rect">
            <a:avLst/>
          </a:prstGeom>
          <a:noFill/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463186">
              <a:defRPr/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E2AB7BB-E932-891A-6222-F81C3B2FF7F2}"/>
                  </a:ext>
                </a:extLst>
              </p:cNvPr>
              <p:cNvSpPr txBox="1"/>
              <p:nvPr/>
            </p:nvSpPr>
            <p:spPr>
              <a:xfrm>
                <a:off x="11362713" y="21172300"/>
                <a:ext cx="10515600" cy="1107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Significant positive association between 12 day lagged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POS </a:t>
                </a:r>
                <a:r>
                  <a:rPr kumimoji="0" lang="en-US" sz="3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transactions and 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case growth rate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transactions fixed effect </a:t>
                </a:r>
                <a:r>
                  <a:rPr kumimoji="0" lang="en-US" sz="3000" b="1" u="none" strike="noStrike" kern="1200" cap="none" spc="0" normalizeH="0" noProof="0" dirty="0">
                    <a:ln>
                      <a:noFill/>
                    </a:ln>
                    <a:solidFill>
                      <a:srgbClr val="FF461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coefficients &gt; 0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A 10% decrease in the 12-day lagged change in consumer mobility was associated with a 3.2% decrease in COVID-19 case growth rate.</a:t>
                </a:r>
                <a:endParaRPr kumimoji="0" lang="en-US" sz="300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Previous studies found a stronger association but with similar optimal lag periods (12 days) 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kumimoji="0" lang="en-US" sz="300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Badr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300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et al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., 2020; </a:t>
                </a:r>
                <a:r>
                  <a:rPr kumimoji="0" lang="en-US" sz="300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Gatalo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3000" i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et al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., 2021) 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Limitations: </a:t>
                </a: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eneralizability, confounding, </a:t>
                </a: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imited mobility measure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00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ctr" defTabSz="14631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461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CONCLUSIONS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300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- Use of individual level POS transaction data is unique.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Consumer mobility models detect a statistically significant negative association between POS transactions and all four NPIs of interest.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The associations were stronger among Ann Arbor residents than Boston residents, potentially reflecting the higher early case rates in Michigan.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3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COVID-19 models identify a statistically significant positive association between changes in mobility patterns and COVID-19 case growth rates.</a:t>
                </a:r>
              </a:p>
              <a:p>
                <a:pPr marR="0" lvl="0" algn="l" defTabSz="219456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80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E2AB7BB-E932-891A-6222-F81C3B2FF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713" y="21172300"/>
                <a:ext cx="10515600" cy="11079956"/>
              </a:xfrm>
              <a:prstGeom prst="rect">
                <a:avLst/>
              </a:prstGeom>
              <a:blipFill>
                <a:blip r:embed="rId15"/>
                <a:stretch>
                  <a:fillRect l="-1327" t="-687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E1305292-D165-3A57-3053-24B132BCB9E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6734" t="6165" r="26636" b="30685"/>
          <a:stretch/>
        </p:blipFill>
        <p:spPr>
          <a:xfrm>
            <a:off x="199327" y="31997108"/>
            <a:ext cx="873594" cy="8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6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of_x0020_Document xmlns="72f011b2-ec68-47b6-8298-2033cce0183d">Templates</Type_x0020_of_x0020_Document>
    <Status xmlns="72f011b2-ec68-47b6-8298-2033cce0183d">Current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46424440-69aa-4682-b769-c2511fcb5529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140E86FD5AD749B4B5052CE0217450" ma:contentTypeVersion="30" ma:contentTypeDescription="Create a new document." ma:contentTypeScope="" ma:versionID="b38addcefdf378a6ee8559e3823d385d">
  <xsd:schema xmlns:xsd="http://www.w3.org/2001/XMLSchema" xmlns:xs="http://www.w3.org/2001/XMLSchema" xmlns:p="http://schemas.microsoft.com/office/2006/metadata/properties" xmlns:ns2="72f011b2-ec68-47b6-8298-2033cce0183d" xmlns:ns3="2f5696ec-255d-40a1-88e6-65007a4aaf08" targetNamespace="http://schemas.microsoft.com/office/2006/metadata/properties" ma:root="true" ma:fieldsID="0e1fb8c5fe09d41542463343aea433ca" ns2:_="" ns3:_="">
    <xsd:import namespace="72f011b2-ec68-47b6-8298-2033cce0183d"/>
    <xsd:import namespace="2f5696ec-255d-40a1-88e6-65007a4aaf08"/>
    <xsd:element name="properties">
      <xsd:complexType>
        <xsd:sequence>
          <xsd:element name="documentManagement">
            <xsd:complexType>
              <xsd:all>
                <xsd:element ref="ns2:Type_x0020_of_x0020_Document" minOccurs="0"/>
                <xsd:element ref="ns2:Status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011b2-ec68-47b6-8298-2033cce0183d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8" nillable="true" ma:displayName="Type of Document" ma:format="Dropdown" ma:internalName="Type_x0020_of_x0020_Document">
      <xsd:simpleType>
        <xsd:restriction base="dms:Choice">
          <xsd:enumeration value="Marketing materials"/>
          <xsd:enumeration value="Templates"/>
        </xsd:restriction>
      </xsd:simpleType>
    </xsd:element>
    <xsd:element name="Status" ma:index="9" nillable="true" ma:displayName="Status" ma:format="Dropdown" ma:internalName="Status">
      <xsd:simpleType>
        <xsd:restriction base="dms:Choice">
          <xsd:enumeration value="Current"/>
          <xsd:enumeration value="Ol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696ec-255d-40a1-88e6-65007a4aa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2424-9707-443A-ABCF-1E9965A3FE9A}">
  <ds:schemaRefs>
    <ds:schemaRef ds:uri="http://schemas.microsoft.com/office/2006/metadata/properties"/>
    <ds:schemaRef ds:uri="http://schemas.microsoft.com/office/infopath/2007/PartnerControls"/>
    <ds:schemaRef ds:uri="72f011b2-ec68-47b6-8298-2033cce0183d"/>
  </ds:schemaRefs>
</ds:datastoreItem>
</file>

<file path=customXml/itemProps2.xml><?xml version="1.0" encoding="utf-8"?>
<ds:datastoreItem xmlns:ds="http://schemas.openxmlformats.org/officeDocument/2006/customXml" ds:itemID="{DEE8FC78-541F-41A6-AA4F-AEC12AC33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77DE96-7639-4B67-8BFB-765706A58721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7ED67A9-3667-4E54-A136-73D6C456FE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011b2-ec68-47b6-8298-2033cce0183d"/>
    <ds:schemaRef ds:uri="2f5696ec-255d-40a1-88e6-65007a4aa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21130</TotalTime>
  <Words>1039</Words>
  <Application>Microsoft Macintosh PowerPoint</Application>
  <PresentationFormat>Custom</PresentationFormat>
  <Paragraphs>264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lqr2973</dc:creator>
  <cp:lastModifiedBy>Seaman, Laura</cp:lastModifiedBy>
  <cp:revision>53</cp:revision>
  <dcterms:created xsi:type="dcterms:W3CDTF">2015-10-13T16:23:41Z</dcterms:created>
  <dcterms:modified xsi:type="dcterms:W3CDTF">2024-02-02T21:10:27Z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0x01010078140E86FD5AD749B4B5052CE0217450</vt:lpwstr>
  </property>
</Properties>
</file>