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7" r:id="rId4"/>
    <p:sldId id="276" r:id="rId5"/>
    <p:sldId id="258" r:id="rId6"/>
    <p:sldId id="259" r:id="rId7"/>
    <p:sldId id="260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18FA7E-C104-2889-0BDB-734A53E63739}"/>
              </a:ext>
            </a:extLst>
          </p:cNvPr>
          <p:cNvSpPr txBox="1"/>
          <p:nvPr/>
        </p:nvSpPr>
        <p:spPr>
          <a:xfrm>
            <a:off x="665017" y="3659595"/>
            <a:ext cx="692595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800" b="1" u="sng" dirty="0">
                <a:solidFill>
                  <a:srgbClr val="0070C0"/>
                </a:solidFill>
              </a:rPr>
              <a:t>Group two Members.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2400" b="1" dirty="0"/>
              <a:t>Kato Joseph Bwanika      Reg:2023-B291-11709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Mambo Emmanuel          Reg:2022-B291-11357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 Ssenkaayi Vihan        Reg:2023-B291-11360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2400" b="1" dirty="0"/>
              <a:t>Paul 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2400" b="1" dirty="0"/>
              <a:t>Mark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2400" b="1" dirty="0"/>
              <a:t>Bangas  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C4D551-6324-0894-EC28-FCBD2D6E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0" y="105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DIABETES RISK PREDICTION ANALYSIS</a:t>
            </a:r>
          </a:p>
        </p:txBody>
      </p:sp>
      <p:pic>
        <p:nvPicPr>
          <p:cNvPr id="1028" name="Picture 4" descr="Uganda Martyrs University | E4Impact">
            <a:extLst>
              <a:ext uri="{FF2B5EF4-FFF2-40B4-BE49-F238E27FC236}">
                <a16:creationId xmlns:a16="http://schemas.microsoft.com/office/drawing/2014/main" id="{07FFF60C-FCD7-8EE7-0774-745C37E3B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0" t="15422" r="15737" b="14760"/>
          <a:stretch>
            <a:fillRect/>
          </a:stretch>
        </p:blipFill>
        <p:spPr bwMode="auto">
          <a:xfrm>
            <a:off x="3574473" y="1014193"/>
            <a:ext cx="2618509" cy="279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AA060-1E57-196E-833A-85049538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54"/>
          <a:stretch>
            <a:fillRect/>
          </a:stretch>
        </p:blipFill>
        <p:spPr>
          <a:xfrm>
            <a:off x="2850835" y="711201"/>
            <a:ext cx="6178866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42" y="120983"/>
            <a:ext cx="4414158" cy="695180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42" y="1574799"/>
            <a:ext cx="2921001" cy="2721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Top Differences:</a:t>
            </a:r>
          </a:p>
          <a:p>
            <a:r>
              <a:rPr lang="en-US" sz="1600" dirty="0"/>
              <a:t>1. Glucose</a:t>
            </a:r>
          </a:p>
          <a:p>
            <a:r>
              <a:rPr lang="en-US" sz="1600" dirty="0"/>
              <a:t>2. BMI</a:t>
            </a:r>
          </a:p>
          <a:p>
            <a:r>
              <a:rPr lang="en-US" sz="1600" dirty="0"/>
              <a:t>3. Age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sz="1600" b="1" dirty="0"/>
              <a:t>Strong Correlations:</a:t>
            </a:r>
          </a:p>
          <a:p>
            <a:r>
              <a:rPr sz="1600" dirty="0"/>
              <a:t>Age &amp; Pregnancies: r=0.55</a:t>
            </a:r>
          </a:p>
          <a:p>
            <a:r>
              <a:rPr sz="1600" dirty="0"/>
              <a:t>Skin Thickness &amp; BMI: r=0.56</a:t>
            </a:r>
          </a:p>
          <a:p>
            <a:r>
              <a:rPr sz="1600" dirty="0"/>
              <a:t>Glucose &amp; Outcome: r=0.49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D482E-DF03-B888-9A75-E12842E1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5031804"/>
            <a:ext cx="6649378" cy="17052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0" y="13381"/>
            <a:ext cx="4914435" cy="847580"/>
          </a:xfrm>
        </p:spPr>
        <p:txBody>
          <a:bodyPr/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8596-4148-CFBA-36F3-7D206060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2" y="2215974"/>
            <a:ext cx="5461940" cy="4439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35B875-44C2-00D9-60F7-8DCD4B6D4FFD}"/>
              </a:ext>
            </a:extLst>
          </p:cNvPr>
          <p:cNvSpPr/>
          <p:nvPr/>
        </p:nvSpPr>
        <p:spPr>
          <a:xfrm>
            <a:off x="2876792" y="2215974"/>
            <a:ext cx="2730970" cy="2356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37E88F1-8BD4-3EA4-EE80-F948FEA2C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" t="11756" r="26189" b="26162"/>
          <a:stretch>
            <a:fillRect/>
          </a:stretch>
        </p:blipFill>
        <p:spPr bwMode="auto">
          <a:xfrm>
            <a:off x="2876792" y="913007"/>
            <a:ext cx="5625920" cy="365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73636" cy="1143000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Interaction Features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273636" cy="1828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b="1" dirty="0"/>
              <a:t>Clinical Rationale:</a:t>
            </a:r>
          </a:p>
          <a:p>
            <a:r>
              <a:rPr dirty="0"/>
              <a:t>Diabetes risk depends on factor combinations</a:t>
            </a:r>
          </a:p>
          <a:p>
            <a:r>
              <a:rPr dirty="0"/>
              <a:t>High glucose with high BMI increases risk</a:t>
            </a:r>
          </a:p>
          <a:p>
            <a:r>
              <a:rPr dirty="0"/>
              <a:t>Age modifies weight-related risk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F864D65-16D7-8830-0823-8D0A45404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t="8725" r="7567" b="26425"/>
          <a:stretch>
            <a:fillRect/>
          </a:stretch>
        </p:blipFill>
        <p:spPr bwMode="auto">
          <a:xfrm>
            <a:off x="145472" y="3933240"/>
            <a:ext cx="8853055" cy="23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643057" cy="750598"/>
          </a:xfrm>
        </p:spPr>
        <p:txBody>
          <a:bodyPr>
            <a:normAutofit/>
          </a:bodyPr>
          <a:lstStyle/>
          <a:p>
            <a:r>
              <a:rPr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Statistical Inference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B570C78-6F72-A43B-C919-8C7D4463F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" t="5362" b="7642"/>
          <a:stretch>
            <a:fillRect/>
          </a:stretch>
        </p:blipFill>
        <p:spPr bwMode="auto">
          <a:xfrm>
            <a:off x="1596228" y="3344454"/>
            <a:ext cx="5341602" cy="35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CAAE1B-12DE-6359-7023-3E289BA1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71" y="612176"/>
            <a:ext cx="6679851" cy="26281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2" y="30829"/>
            <a:ext cx="5334000" cy="898985"/>
          </a:xfrm>
        </p:spPr>
        <p:txBody>
          <a:bodyPr/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</a:t>
            </a:r>
            <a:r>
              <a:rPr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  <a:endParaRPr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2619828" cy="388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b="1" dirty="0"/>
              <a:t>Key Insights:</a:t>
            </a:r>
          </a:p>
          <a:p>
            <a:r>
              <a:rPr sz="2000" dirty="0"/>
              <a:t>Clear separation in glucose distributions</a:t>
            </a:r>
          </a:p>
          <a:p>
            <a:r>
              <a:rPr sz="2000" dirty="0"/>
              <a:t>Significance confirmed (p &lt; 0.0001)</a:t>
            </a:r>
          </a:p>
          <a:p>
            <a:r>
              <a:rPr sz="2000" dirty="0"/>
              <a:t>Supports multivariate 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83C6A-48B0-6508-46AB-BC96154F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48" y="885897"/>
            <a:ext cx="6320971" cy="3160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68B5EC-C3A3-264A-75C7-4FB9617F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72" y="4045483"/>
            <a:ext cx="6268325" cy="27816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95"/>
            <a:ext cx="5689599" cy="741362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8" y="871201"/>
            <a:ext cx="5399313" cy="33043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b="1" dirty="0"/>
              <a:t>Data Split:</a:t>
            </a:r>
          </a:p>
          <a:p>
            <a:r>
              <a:rPr sz="1800" dirty="0"/>
              <a:t>Train: 70%</a:t>
            </a:r>
            <a:endParaRPr lang="en-US" sz="1800" dirty="0"/>
          </a:p>
          <a:p>
            <a:r>
              <a:rPr sz="1800" dirty="0"/>
              <a:t>Test: 30%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sz="1800" b="1" dirty="0"/>
              <a:t>Models:</a:t>
            </a:r>
          </a:p>
          <a:p>
            <a:pPr marL="0" indent="0">
              <a:buNone/>
            </a:pPr>
            <a:r>
              <a:rPr sz="1800" dirty="0"/>
              <a:t>1. Logistic Regression</a:t>
            </a:r>
          </a:p>
          <a:p>
            <a:pPr marL="0" indent="0">
              <a:buNone/>
            </a:pPr>
            <a:r>
              <a:rPr sz="1800" dirty="0"/>
              <a:t>2. Naive Bayes</a:t>
            </a:r>
          </a:p>
          <a:p>
            <a:endParaRPr sz="1800" dirty="0"/>
          </a:p>
          <a:p>
            <a:pPr marL="0" indent="0">
              <a:buNone/>
            </a:pPr>
            <a:r>
              <a:rPr sz="1800" b="1" dirty="0"/>
              <a:t>Evaluation:</a:t>
            </a:r>
          </a:p>
          <a:p>
            <a:r>
              <a:rPr sz="1800" dirty="0"/>
              <a:t>5-fold CV, multiple metrics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C74938B-E9BD-A385-5F17-56ACEC14E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" b="3794"/>
          <a:stretch>
            <a:fillRect/>
          </a:stretch>
        </p:blipFill>
        <p:spPr bwMode="auto">
          <a:xfrm>
            <a:off x="6032626" y="856515"/>
            <a:ext cx="3018971" cy="539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5ABD0-4B17-0296-9F6A-17F722E8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3" y="4262815"/>
            <a:ext cx="6322911" cy="21696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8" y="45788"/>
            <a:ext cx="5263241" cy="552675"/>
          </a:xfrm>
        </p:spPr>
        <p:txBody>
          <a:bodyPr>
            <a:noAutofit/>
          </a:bodyPr>
          <a:lstStyle/>
          <a:p>
            <a:r>
              <a:rPr sz="3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4050" y="3798097"/>
            <a:ext cx="3670300" cy="7666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sz="2400" b="1" dirty="0"/>
              <a:t>Performance:</a:t>
            </a:r>
          </a:p>
          <a:p>
            <a:r>
              <a:rPr sz="2400" dirty="0"/>
              <a:t>Logistic Regression: Acc 0.77, AUC 0.83</a:t>
            </a:r>
          </a:p>
          <a:p>
            <a:r>
              <a:rPr sz="2400" dirty="0"/>
              <a:t>Naive Bayes: Acc 0.75, AUC 0.81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D40BB6F-FD17-747C-2F5F-33AF4B8BB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" t="5800" r="2122" b="8366"/>
          <a:stretch>
            <a:fillRect/>
          </a:stretch>
        </p:blipFill>
        <p:spPr bwMode="auto">
          <a:xfrm>
            <a:off x="4854401" y="4564755"/>
            <a:ext cx="4289599" cy="22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884C4-A1D9-BCDD-A433-69046B4D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7" y="4271323"/>
            <a:ext cx="4496427" cy="242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932B8-5549-295B-677D-931F1B04A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2" y="680824"/>
            <a:ext cx="9104736" cy="30349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570"/>
            <a:ext cx="4347029" cy="418420"/>
          </a:xfrm>
        </p:spPr>
        <p:txBody>
          <a:bodyPr>
            <a:normAutofit fontScale="90000"/>
          </a:bodyPr>
          <a:lstStyle/>
          <a:p>
            <a:r>
              <a:rPr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67" y="971738"/>
            <a:ext cx="3902461" cy="32809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b="1" dirty="0"/>
              <a:t>Logistic Regression:</a:t>
            </a:r>
          </a:p>
          <a:p>
            <a:r>
              <a:rPr dirty="0"/>
              <a:t>Higher precision</a:t>
            </a:r>
          </a:p>
          <a:p>
            <a:r>
              <a:rPr dirty="0"/>
              <a:t>More interpretable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Naive Bayes:</a:t>
            </a:r>
          </a:p>
          <a:p>
            <a:r>
              <a:rPr dirty="0"/>
              <a:t>Higher recall</a:t>
            </a:r>
          </a:p>
          <a:p>
            <a:r>
              <a:rPr dirty="0"/>
              <a:t>Faster training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Trade-off: </a:t>
            </a:r>
            <a:endParaRPr lang="en-US" b="1" dirty="0"/>
          </a:p>
          <a:p>
            <a:r>
              <a:rPr dirty="0"/>
              <a:t>Recall vs Precision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60B35-A339-2719-F786-45F262CA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5523"/>
            <a:ext cx="5706271" cy="2162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FFF979-B59C-397C-D763-1F123914DA6B}"/>
              </a:ext>
            </a:extLst>
          </p:cNvPr>
          <p:cNvSpPr/>
          <p:nvPr/>
        </p:nvSpPr>
        <p:spPr>
          <a:xfrm>
            <a:off x="4316392" y="4695523"/>
            <a:ext cx="1389879" cy="41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C0295CC-8819-0511-AF48-60625C2BC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6137" r="3910" b="5820"/>
          <a:stretch>
            <a:fillRect/>
          </a:stretch>
        </p:blipFill>
        <p:spPr bwMode="auto">
          <a:xfrm>
            <a:off x="4194628" y="146541"/>
            <a:ext cx="4778616" cy="512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D9D48F51-DC48-D35E-C227-828677F9D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" t="6371" r="4643" b="15140"/>
          <a:stretch>
            <a:fillRect/>
          </a:stretch>
        </p:blipFill>
        <p:spPr bwMode="auto">
          <a:xfrm>
            <a:off x="0" y="810882"/>
            <a:ext cx="9144000" cy="56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861CC6EF-27B9-4689-55F2-27B81326F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" t="5229" r="2352" b="4837"/>
          <a:stretch>
            <a:fillRect/>
          </a:stretch>
        </p:blipFill>
        <p:spPr bwMode="auto">
          <a:xfrm>
            <a:off x="469664" y="0"/>
            <a:ext cx="855256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3BC32-E50C-A8BA-58CB-616326592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D551-6324-0894-EC28-FCBD2D6E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DIABETES RISK PREDICTION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852B-6B83-D395-48E0-B45EBCB2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92435"/>
            <a:ext cx="8229600" cy="1398033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PIMA Indians Diabetes Dataset</a:t>
            </a:r>
          </a:p>
          <a:p>
            <a:endParaRPr dirty="0"/>
          </a:p>
          <a:p>
            <a:r>
              <a:rPr dirty="0"/>
              <a:t>Question: Can we accurately predict diabetes risk using medical features?</a:t>
            </a:r>
          </a:p>
          <a:p>
            <a:r>
              <a:rPr dirty="0"/>
              <a:t>Objective: Build and evaluate machine learning models to identify at-risk patients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5CF4D1-91CD-47A0-DF45-FD16B6E72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3" b="19316"/>
          <a:stretch>
            <a:fillRect/>
          </a:stretch>
        </p:blipFill>
        <p:spPr bwMode="auto">
          <a:xfrm>
            <a:off x="0" y="1246909"/>
            <a:ext cx="8992273" cy="3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89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932710"/>
            <a:ext cx="4585855" cy="4491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200" b="1" dirty="0"/>
              <a:t>Recommended: </a:t>
            </a:r>
            <a:endParaRPr lang="en-US" sz="2200" b="1" dirty="0"/>
          </a:p>
          <a:p>
            <a:r>
              <a:rPr sz="2200" dirty="0"/>
              <a:t>Naive Bayes</a:t>
            </a:r>
          </a:p>
          <a:p>
            <a:endParaRPr sz="2200" dirty="0"/>
          </a:p>
          <a:p>
            <a:pPr marL="0" indent="0">
              <a:buNone/>
            </a:pPr>
            <a:r>
              <a:rPr sz="2200" b="1" dirty="0"/>
              <a:t>Reasons:</a:t>
            </a:r>
          </a:p>
          <a:p>
            <a:r>
              <a:rPr sz="2200" dirty="0"/>
              <a:t>Higher recall (65.7%)</a:t>
            </a:r>
          </a:p>
          <a:p>
            <a:r>
              <a:rPr sz="2200" dirty="0"/>
              <a:t>Better F1-score (0.653)</a:t>
            </a:r>
          </a:p>
          <a:p>
            <a:r>
              <a:rPr sz="2200" dirty="0"/>
              <a:t>Suitable for screening</a:t>
            </a:r>
          </a:p>
          <a:p>
            <a:pPr marL="0" indent="0">
              <a:buNone/>
            </a:pPr>
            <a:endParaRPr sz="2200" dirty="0"/>
          </a:p>
          <a:p>
            <a:pPr marL="0" indent="0">
              <a:buNone/>
            </a:pPr>
            <a:r>
              <a:rPr sz="2200" b="1" dirty="0"/>
              <a:t>Clinical Use:</a:t>
            </a:r>
          </a:p>
          <a:p>
            <a:r>
              <a:rPr sz="2200" dirty="0"/>
              <a:t>Identify at-risk patients</a:t>
            </a:r>
          </a:p>
          <a:p>
            <a:r>
              <a:rPr sz="2200" dirty="0"/>
              <a:t>Not diagnostic alone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2D4E272B-85FB-C58D-FD74-8FEA16735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r="5088" b="20776"/>
          <a:stretch>
            <a:fillRect/>
          </a:stretch>
        </p:blipFill>
        <p:spPr bwMode="auto">
          <a:xfrm>
            <a:off x="3445618" y="434181"/>
            <a:ext cx="5698382" cy="642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>
            <a:extLst>
              <a:ext uri="{FF2B5EF4-FFF2-40B4-BE49-F238E27FC236}">
                <a16:creationId xmlns:a16="http://schemas.microsoft.com/office/drawing/2014/main" id="{D83E510C-6171-FB60-CD2C-BA8B9F11F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8271" r="10800" b="3525"/>
          <a:stretch>
            <a:fillRect/>
          </a:stretch>
        </p:blipFill>
        <p:spPr bwMode="auto">
          <a:xfrm>
            <a:off x="4385128" y="1567543"/>
            <a:ext cx="4107543" cy="51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2A813A-58A3-F2D9-F416-91CF60044857}"/>
              </a:ext>
            </a:extLst>
          </p:cNvPr>
          <p:cNvSpPr txBox="1"/>
          <p:nvPr/>
        </p:nvSpPr>
        <p:spPr>
          <a:xfrm>
            <a:off x="362856" y="763843"/>
            <a:ext cx="4022271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Improvement Suggestions</a:t>
            </a:r>
          </a:p>
          <a:p>
            <a:pPr rtl="0">
              <a:buNone/>
            </a:pPr>
            <a:endParaRPr lang="en-US" dirty="0"/>
          </a:p>
          <a:p>
            <a:pPr rtl="0">
              <a:buNone/>
            </a:pPr>
            <a:r>
              <a:rPr lang="en-US" b="1" dirty="0"/>
              <a:t>Data Collection Improvements: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Family history of diabetes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Lifestyle factors (diet, exercise, smoking)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Genetic markers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More diverse population samples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Longitudinal data over time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rtl="0">
              <a:buNone/>
            </a:pPr>
            <a:r>
              <a:rPr lang="en-US" b="1" dirty="0"/>
              <a:t>Modeling Improvements: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Ensemble methods (Random Forest, Gradient Boosting)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Deep learning for complex patterns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Cost-sensitive learning to reduce false negatives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External validation on different populations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C8C2A-90AC-B3A5-D75D-128D73D9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7" y="5370285"/>
            <a:ext cx="8098972" cy="1153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b="1" dirty="0"/>
              <a:t>Key Achievements: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Models with 75–77% accuracy</a:t>
            </a:r>
            <a:r>
              <a:rPr lang="en-US" sz="1600" dirty="0"/>
              <a:t>, </a:t>
            </a:r>
            <a:r>
              <a:rPr sz="1600" dirty="0"/>
              <a:t> Identified risk factors</a:t>
            </a:r>
            <a:r>
              <a:rPr lang="en-US" sz="1600" dirty="0"/>
              <a:t>, and </a:t>
            </a:r>
            <a:r>
              <a:rPr sz="1600" dirty="0"/>
              <a:t>Ethical and clinical context</a:t>
            </a:r>
            <a:r>
              <a:rPr lang="en-US" sz="1600" dirty="0"/>
              <a:t>.</a:t>
            </a:r>
            <a:endParaRPr sz="1600" dirty="0"/>
          </a:p>
          <a:p>
            <a:pPr marL="0" indent="0">
              <a:buNone/>
            </a:pPr>
            <a:r>
              <a:rPr sz="1800" b="1" dirty="0"/>
              <a:t>Future Work:</a:t>
            </a:r>
          </a:p>
          <a:p>
            <a:pPr marL="0" indent="0">
              <a:buNone/>
            </a:pPr>
            <a:r>
              <a:rPr lang="en-US" sz="1600" dirty="0"/>
              <a:t>	B</a:t>
            </a:r>
            <a:r>
              <a:rPr sz="1600" dirty="0"/>
              <a:t>roader validation</a:t>
            </a:r>
            <a:r>
              <a:rPr lang="en-US" sz="1600" dirty="0"/>
              <a:t> and </a:t>
            </a:r>
            <a:r>
              <a:rPr sz="1600" dirty="0"/>
              <a:t>Real-time screening tools</a:t>
            </a:r>
            <a:r>
              <a:rPr lang="en-US" sz="1600" dirty="0"/>
              <a:t>.</a:t>
            </a:r>
            <a:endParaRPr sz="1600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883E8EA7-D187-C0D3-C8D5-6C146416F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t="6558" r="2380" b="5909"/>
          <a:stretch>
            <a:fillRect/>
          </a:stretch>
        </p:blipFill>
        <p:spPr bwMode="auto">
          <a:xfrm>
            <a:off x="159657" y="121167"/>
            <a:ext cx="8824686" cy="507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FB16C5-EBC2-9C2D-5F2B-3F1865060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1" t="5462" r="5358" b="11790"/>
          <a:stretch>
            <a:fillRect/>
          </a:stretch>
        </p:blipFill>
        <p:spPr bwMode="auto">
          <a:xfrm>
            <a:off x="0" y="1417638"/>
            <a:ext cx="5393743" cy="531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3743" y="2059852"/>
            <a:ext cx="3459192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b="1" dirty="0"/>
              <a:t>What We're Doing:</a:t>
            </a:r>
          </a:p>
          <a:p>
            <a:r>
              <a:rPr dirty="0"/>
              <a:t>Analyze medical data from PIMA Indian population</a:t>
            </a:r>
            <a:r>
              <a:rPr lang="en-US" dirty="0"/>
              <a:t>.</a:t>
            </a:r>
            <a:endParaRPr dirty="0"/>
          </a:p>
          <a:p>
            <a:r>
              <a:rPr dirty="0"/>
              <a:t>Clean and preprocess clinical measurements</a:t>
            </a:r>
            <a:r>
              <a:rPr lang="en-US" dirty="0"/>
              <a:t>.</a:t>
            </a:r>
            <a:endParaRPr dirty="0"/>
          </a:p>
          <a:p>
            <a:r>
              <a:rPr dirty="0"/>
              <a:t>Build predictive models for diabetes risk</a:t>
            </a:r>
            <a:r>
              <a:rPr lang="en-US" dirty="0"/>
              <a:t>.</a:t>
            </a:r>
            <a:endParaRPr dirty="0"/>
          </a:p>
          <a:p>
            <a:r>
              <a:rPr dirty="0"/>
              <a:t>Evaluate model performance for clinical use</a:t>
            </a:r>
            <a:r>
              <a:rPr lang="en-US" dirty="0"/>
              <a:t>.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b="1" dirty="0"/>
              <a:t>Dataset Details:</a:t>
            </a:r>
          </a:p>
          <a:p>
            <a:r>
              <a:rPr dirty="0"/>
              <a:t>768 patients with 8 medical features</a:t>
            </a:r>
            <a:r>
              <a:rPr lang="en-US" dirty="0"/>
              <a:t>.</a:t>
            </a:r>
            <a:endParaRPr dirty="0"/>
          </a:p>
          <a:p>
            <a:r>
              <a:rPr dirty="0"/>
              <a:t>Target: Diabetes diagnosis (0=No, 1=Yes)</a:t>
            </a:r>
          </a:p>
          <a:p>
            <a:r>
              <a:rPr dirty="0"/>
              <a:t>Features: Glucose, BMI, Age, Blood Pressure,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B3920-C268-0FE5-4908-9B6C4B6C3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F14C-4035-85F2-4B68-6B021086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A6D4CA3-268D-BD1C-2610-04313DA49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t="5520" r="2865" b="13940"/>
          <a:stretch>
            <a:fillRect/>
          </a:stretch>
        </p:blipFill>
        <p:spPr bwMode="auto">
          <a:xfrm>
            <a:off x="131618" y="1930256"/>
            <a:ext cx="8880764" cy="44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0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079944C-82A2-7736-CC77-9E8CA5F4C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" t="4755" r="3392" b="6673"/>
          <a:stretch>
            <a:fillRect/>
          </a:stretch>
        </p:blipFill>
        <p:spPr bwMode="auto">
          <a:xfrm>
            <a:off x="3659213" y="22123"/>
            <a:ext cx="5484788" cy="42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895"/>
            <a:ext cx="5368413" cy="963031"/>
          </a:xfrm>
        </p:spPr>
        <p:txBody>
          <a:bodyPr>
            <a:noAutofit/>
          </a:bodyPr>
          <a:lstStyle/>
          <a:p>
            <a:r>
              <a:rPr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Loading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800" y="1278201"/>
            <a:ext cx="3673503" cy="2150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b="1" dirty="0"/>
              <a:t>Data Quality Issues Found:</a:t>
            </a:r>
          </a:p>
          <a:p>
            <a:r>
              <a:rPr sz="1600" dirty="0"/>
              <a:t>Invalid zero values in medical measurements</a:t>
            </a:r>
          </a:p>
          <a:p>
            <a:r>
              <a:rPr sz="1600" dirty="0"/>
              <a:t>Outliers in clinical readings</a:t>
            </a:r>
          </a:p>
          <a:p>
            <a:r>
              <a:rPr sz="1600" dirty="0"/>
              <a:t>Need for standardization</a:t>
            </a:r>
            <a:endParaRPr lang="en-US" sz="1600" dirty="0"/>
          </a:p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r>
              <a:rPr sz="1600" b="1" dirty="0"/>
              <a:t>Preprocessing Steps:</a:t>
            </a:r>
          </a:p>
          <a:p>
            <a:r>
              <a:rPr sz="1600" dirty="0"/>
              <a:t>Handled invalid zeros, filled missing values, standardized features.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E4B5D-0441-469C-DAF2-3FBAF26A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62" y="4253737"/>
            <a:ext cx="8638476" cy="2535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631"/>
            <a:ext cx="4834083" cy="571181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21816"/>
            <a:ext cx="4412674" cy="2697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b="1" dirty="0"/>
              <a:t>Before Cleaning:</a:t>
            </a:r>
          </a:p>
          <a:p>
            <a:r>
              <a:rPr dirty="0"/>
              <a:t>Multiple zero values in key features</a:t>
            </a:r>
          </a:p>
          <a:p>
            <a:r>
              <a:rPr dirty="0"/>
              <a:t>Inconsistent scales</a:t>
            </a:r>
          </a:p>
          <a:p>
            <a:r>
              <a:rPr dirty="0"/>
              <a:t>Outliers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After Cleaning:</a:t>
            </a:r>
          </a:p>
          <a:p>
            <a:r>
              <a:rPr dirty="0"/>
              <a:t>All values within clinical ranges</a:t>
            </a:r>
          </a:p>
          <a:p>
            <a:r>
              <a:rPr dirty="0"/>
              <a:t>Standardized features (mean=0, std=1)</a:t>
            </a:r>
          </a:p>
          <a:p>
            <a:r>
              <a:rPr dirty="0"/>
              <a:t>Outliers capped using IQR</a:t>
            </a:r>
            <a:r>
              <a:rPr lang="en-US" dirty="0"/>
              <a:t> method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EFDECB-9BEC-AB3C-948E-5AF496C68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4" t="11641" r="6117" b="18126"/>
          <a:stretch>
            <a:fillRect/>
          </a:stretch>
        </p:blipFill>
        <p:spPr bwMode="auto">
          <a:xfrm>
            <a:off x="2948136" y="630988"/>
            <a:ext cx="6195864" cy="29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F1A66-6E7B-DF0B-01CC-E7D1ECD9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3" y="4187602"/>
            <a:ext cx="7977414" cy="2482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5" y="314130"/>
            <a:ext cx="5003800" cy="1143000"/>
          </a:xfrm>
        </p:spPr>
        <p:txBody>
          <a:bodyPr/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95" y="3216471"/>
            <a:ext cx="4232574" cy="291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b="1" dirty="0"/>
              <a:t>Key Insights:</a:t>
            </a:r>
          </a:p>
          <a:p>
            <a:pPr marL="0" indent="0">
              <a:buNone/>
            </a:pPr>
            <a:r>
              <a:rPr sz="2000" dirty="0"/>
              <a:t>Diabetic patients show higher average glucose, BMI, and age.</a:t>
            </a:r>
          </a:p>
          <a:p>
            <a:endParaRPr sz="2000" dirty="0"/>
          </a:p>
          <a:p>
            <a:pPr marL="0" indent="0">
              <a:buNone/>
            </a:pPr>
            <a:r>
              <a:rPr sz="2000" b="1" dirty="0"/>
              <a:t>Sample Data:</a:t>
            </a:r>
          </a:p>
          <a:p>
            <a:pPr marL="0" indent="0">
              <a:buNone/>
            </a:pPr>
            <a:r>
              <a:rPr sz="2000" dirty="0"/>
              <a:t>Glucose: 120.9 mean </a:t>
            </a:r>
            <a:endParaRPr lang="en-US" sz="2000" dirty="0"/>
          </a:p>
          <a:p>
            <a:pPr marL="0" indent="0">
              <a:buNone/>
            </a:pPr>
            <a:r>
              <a:rPr sz="2000" dirty="0"/>
              <a:t>BMI: 31.9 mean </a:t>
            </a:r>
            <a:endParaRPr lang="en-US" sz="2000" dirty="0"/>
          </a:p>
          <a:p>
            <a:pPr marL="0" indent="0">
              <a:buNone/>
            </a:pPr>
            <a:r>
              <a:rPr sz="2000" dirty="0"/>
              <a:t>Age: 33.2 mean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96C875-EF00-6B87-C8E6-3E6C5507F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5885" r="4322" b="8223"/>
          <a:stretch>
            <a:fillRect/>
          </a:stretch>
        </p:blipFill>
        <p:spPr bwMode="auto">
          <a:xfrm>
            <a:off x="4572000" y="1898257"/>
            <a:ext cx="4445405" cy="467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707F7-85C5-71BF-9B89-4937AB38F1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837"/>
          <a:stretch>
            <a:fillRect/>
          </a:stretch>
        </p:blipFill>
        <p:spPr>
          <a:xfrm>
            <a:off x="228195" y="1765301"/>
            <a:ext cx="4232574" cy="1142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AF699-F39E-BB77-0BCC-79A849D6F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3041-05B0-AEF8-41F2-44390B58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805"/>
            <a:ext cx="5203371" cy="526889"/>
          </a:xfrm>
        </p:spPr>
        <p:txBody>
          <a:bodyPr>
            <a:normAutofit fontScale="90000"/>
          </a:bodyPr>
          <a:lstStyle/>
          <a:p>
            <a:r>
              <a:rPr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9CEDE-7474-9152-6009-E18734B6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596532"/>
            <a:ext cx="6216245" cy="4972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6D0D94-0EED-B3FE-EE05-F106CDE93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355" y="3970512"/>
            <a:ext cx="4686954" cy="185763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522B55-4A9D-39BE-0CA0-7CCF354A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58" y="5569528"/>
            <a:ext cx="5971309" cy="13300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b="1" dirty="0"/>
              <a:t>Observations:</a:t>
            </a:r>
          </a:p>
          <a:p>
            <a:r>
              <a:rPr dirty="0"/>
              <a:t>Most features are approximately normal</a:t>
            </a:r>
          </a:p>
          <a:p>
            <a:r>
              <a:rPr dirty="0"/>
              <a:t>Some right-skewed distributions (Insulin, DPF)</a:t>
            </a:r>
          </a:p>
          <a:p>
            <a:r>
              <a:rPr dirty="0"/>
              <a:t>Age concentrated in younger adults</a:t>
            </a:r>
          </a:p>
        </p:txBody>
      </p:sp>
    </p:spTree>
    <p:extLst>
      <p:ext uri="{BB962C8B-B14F-4D97-AF65-F5344CB8AC3E}">
        <p14:creationId xmlns:p14="http://schemas.microsoft.com/office/powerpoint/2010/main" val="29580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1A81A8-2F5C-449D-DE86-51EB3738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99" y="881348"/>
            <a:ext cx="6885180" cy="4131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964"/>
            <a:ext cx="8229600" cy="788984"/>
          </a:xfrm>
        </p:spPr>
        <p:txBody>
          <a:bodyPr/>
          <a:lstStyle/>
          <a:p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Glucose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" y="1241969"/>
            <a:ext cx="2113334" cy="36091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sz="2400" b="1" dirty="0"/>
              <a:t>Findings:</a:t>
            </a:r>
          </a:p>
          <a:p>
            <a:r>
              <a:rPr sz="2400" dirty="0"/>
              <a:t>Clear separation in glucose levels between groups</a:t>
            </a:r>
          </a:p>
          <a:p>
            <a:r>
              <a:rPr sz="2400" dirty="0"/>
              <a:t>Overlap shows glucose alone isn’t enough</a:t>
            </a:r>
          </a:p>
          <a:p>
            <a:r>
              <a:rPr sz="2400" dirty="0"/>
              <a:t>Supports clinical knowledge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E48C6-6CE9-AA5A-1E14-DACF7B13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499" y="5012456"/>
            <a:ext cx="6782747" cy="1686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560</Words>
  <Application>Microsoft Office PowerPoint</Application>
  <PresentationFormat>On-screen Show 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DIABETES RISK PREDICTION ANALYSIS</vt:lpstr>
      <vt:lpstr>DIABETES RISK PREDICTION ANALYSIS</vt:lpstr>
      <vt:lpstr>Project Overview</vt:lpstr>
      <vt:lpstr>Project Overview</vt:lpstr>
      <vt:lpstr>Data Loading &amp; Preprocessing</vt:lpstr>
      <vt:lpstr>Data Cleaning Results</vt:lpstr>
      <vt:lpstr>Descriptive Statistics</vt:lpstr>
      <vt:lpstr>Feature Distributions</vt:lpstr>
      <vt:lpstr>Glucose Comparison</vt:lpstr>
      <vt:lpstr>Correlation Analysis</vt:lpstr>
      <vt:lpstr>Feature Engineering</vt:lpstr>
      <vt:lpstr>Why Interaction Features Help</vt:lpstr>
      <vt:lpstr> Statistical Inference</vt:lpstr>
      <vt:lpstr>Statistical Visualization</vt:lpstr>
      <vt:lpstr>Machine Learning Setup</vt:lpstr>
      <vt:lpstr>Model Evaluation Results</vt:lpstr>
      <vt:lpstr>Model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Kato Joseph Bwanika</dc:creator>
  <cp:keywords/>
  <dc:description>generated using python-pptx</dc:description>
  <cp:lastModifiedBy>Kato Joseph Bwanika</cp:lastModifiedBy>
  <cp:revision>15</cp:revision>
  <dcterms:created xsi:type="dcterms:W3CDTF">2013-01-27T09:14:16Z</dcterms:created>
  <dcterms:modified xsi:type="dcterms:W3CDTF">2025-10-11T01:37:12Z</dcterms:modified>
  <cp:category/>
</cp:coreProperties>
</file>