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6" r:id="rId2"/>
    <p:sldId id="271" r:id="rId3"/>
    <p:sldId id="272" r:id="rId4"/>
    <p:sldId id="275" r:id="rId5"/>
    <p:sldId id="257" r:id="rId6"/>
    <p:sldId id="273" r:id="rId7"/>
    <p:sldId id="274" r:id="rId8"/>
    <p:sldId id="276" r:id="rId9"/>
    <p:sldId id="268" r:id="rId10"/>
    <p:sldId id="265" r:id="rId11"/>
    <p:sldId id="277" r:id="rId12"/>
    <p:sldId id="278" r:id="rId13"/>
    <p:sldId id="263" r:id="rId14"/>
    <p:sldId id="267" r:id="rId15"/>
    <p:sldId id="262" r:id="rId16"/>
    <p:sldId id="269" r:id="rId17"/>
    <p:sldId id="264" r:id="rId18"/>
    <p:sldId id="261" r:id="rId19"/>
    <p:sldId id="258" r:id="rId20"/>
    <p:sldId id="266" r:id="rId21"/>
    <p:sldId id="279" r:id="rId22"/>
    <p:sldId id="280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A2ACA-AEED-416A-A827-4F1FB46F179D}" type="datetimeFigureOut">
              <a:rPr lang="zh-TW" altLang="en-US" smtClean="0"/>
              <a:pPr/>
              <a:t>2015/6/2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7EAAC-BF60-4EB2-AC0A-2B49D00742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7EAAC-BF60-4EB2-AC0A-2B49D00742CC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7EAAC-BF60-4EB2-AC0A-2B49D00742C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7EAAC-BF60-4EB2-AC0A-2B49D00742CC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BCCAD13-F94F-4148-95CB-5B98EC4569CE}" type="datetimeFigureOut">
              <a:rPr lang="zh-TW" altLang="en-US" smtClean="0"/>
              <a:pPr/>
              <a:t>2015/6/2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FA9512-CF96-4627-BB1C-B3F24DC45E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AD13-F94F-4148-95CB-5B98EC4569CE}" type="datetimeFigureOut">
              <a:rPr lang="zh-TW" altLang="en-US" smtClean="0"/>
              <a:pPr/>
              <a:t>2015/6/2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9512-CF96-4627-BB1C-B3F24DC45E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BCCAD13-F94F-4148-95CB-5B98EC4569CE}" type="datetimeFigureOut">
              <a:rPr lang="zh-TW" altLang="en-US" smtClean="0"/>
              <a:pPr/>
              <a:t>2015/6/2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EFA9512-CF96-4627-BB1C-B3F24DC45E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AD13-F94F-4148-95CB-5B98EC4569CE}" type="datetimeFigureOut">
              <a:rPr lang="zh-TW" altLang="en-US" smtClean="0"/>
              <a:pPr/>
              <a:t>2015/6/2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FA9512-CF96-4627-BB1C-B3F24DC45E8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AD13-F94F-4148-95CB-5B98EC4569CE}" type="datetimeFigureOut">
              <a:rPr lang="zh-TW" altLang="en-US" smtClean="0"/>
              <a:pPr/>
              <a:t>2015/6/2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EFA9512-CF96-4627-BB1C-B3F24DC45E8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CCAD13-F94F-4148-95CB-5B98EC4569CE}" type="datetimeFigureOut">
              <a:rPr lang="zh-TW" altLang="en-US" smtClean="0"/>
              <a:pPr/>
              <a:t>2015/6/2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EFA9512-CF96-4627-BB1C-B3F24DC45E8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CCAD13-F94F-4148-95CB-5B98EC4569CE}" type="datetimeFigureOut">
              <a:rPr lang="zh-TW" altLang="en-US" smtClean="0"/>
              <a:pPr/>
              <a:t>2015/6/2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EFA9512-CF96-4627-BB1C-B3F24DC45E8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AD13-F94F-4148-95CB-5B98EC4569CE}" type="datetimeFigureOut">
              <a:rPr lang="zh-TW" altLang="en-US" smtClean="0"/>
              <a:pPr/>
              <a:t>2015/6/2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FA9512-CF96-4627-BB1C-B3F24DC45E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AD13-F94F-4148-95CB-5B98EC4569CE}" type="datetimeFigureOut">
              <a:rPr lang="zh-TW" altLang="en-US" smtClean="0"/>
              <a:pPr/>
              <a:t>2015/6/2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FA9512-CF96-4627-BB1C-B3F24DC45E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AD13-F94F-4148-95CB-5B98EC4569CE}" type="datetimeFigureOut">
              <a:rPr lang="zh-TW" altLang="en-US" smtClean="0"/>
              <a:pPr/>
              <a:t>2015/6/2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FA9512-CF96-4627-BB1C-B3F24DC45E8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BCCAD13-F94F-4148-95CB-5B98EC4569CE}" type="datetimeFigureOut">
              <a:rPr lang="zh-TW" altLang="en-US" smtClean="0"/>
              <a:pPr/>
              <a:t>2015/6/2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EFA9512-CF96-4627-BB1C-B3F24DC45E8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CCAD13-F94F-4148-95CB-5B98EC4569CE}" type="datetimeFigureOut">
              <a:rPr lang="zh-TW" altLang="en-US" smtClean="0"/>
              <a:pPr/>
              <a:t>2015/6/2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EFA9512-CF96-4627-BB1C-B3F24DC45E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ponsivemiracle.com/collective/best-responsive-html5-angularjs-templates-2015/" TargetMode="External"/><Relationship Id="rId2" Type="http://schemas.openxmlformats.org/officeDocument/2006/relationships/hyperlink" Target="http://startangular.com/them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onicframework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ple.com/iphone/business/profile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ITSG </a:t>
            </a:r>
            <a:r>
              <a:rPr lang="zh-TW" altLang="en-US" dirty="0" smtClean="0"/>
              <a:t>第一次會議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Eric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tumblr_inline_mkc3ewgXjj1qz4rg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6" y="4293096"/>
            <a:ext cx="1988303" cy="2160240"/>
          </a:xfrm>
          <a:prstGeom prst="rect">
            <a:avLst/>
          </a:prstGeom>
        </p:spPr>
      </p:pic>
      <p:sp>
        <p:nvSpPr>
          <p:cNvPr id="11" name="雲朵形 10"/>
          <p:cNvSpPr/>
          <p:nvPr/>
        </p:nvSpPr>
        <p:spPr>
          <a:xfrm>
            <a:off x="6588224" y="4221088"/>
            <a:ext cx="1944216" cy="19442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Mobile </a:t>
            </a:r>
            <a:r>
              <a:rPr lang="zh-TW" altLang="en-US" dirty="0" smtClean="0"/>
              <a:t>前端</a:t>
            </a:r>
            <a:r>
              <a:rPr lang="en-US" altLang="zh-TW" dirty="0" smtClean="0"/>
              <a:t>(UX</a:t>
            </a:r>
            <a:r>
              <a:rPr lang="zh-TW" altLang="en-US" dirty="0" smtClean="0"/>
              <a:t>特性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23528" y="1556792"/>
            <a:ext cx="7931224" cy="42093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dirty="0" smtClean="0"/>
              <a:t>使用者界面的</a:t>
            </a:r>
            <a:r>
              <a:rPr lang="zh-TW" altLang="en-US" dirty="0" smtClean="0"/>
              <a:t>呈現要再多考慮</a:t>
            </a:r>
            <a:endParaRPr lang="en-US" altLang="zh-TW" dirty="0" smtClean="0"/>
          </a:p>
          <a:p>
            <a:r>
              <a:rPr lang="zh-TW" altLang="en-US" dirty="0"/>
              <a:t>與</a:t>
            </a:r>
            <a:r>
              <a:rPr lang="zh-TW" altLang="en-US" dirty="0" smtClean="0"/>
              <a:t>使用者有趣互動</a:t>
            </a:r>
            <a:endParaRPr lang="en-US" altLang="zh-TW" dirty="0" smtClean="0"/>
          </a:p>
          <a:p>
            <a:r>
              <a:rPr lang="zh-TW" altLang="en-US" dirty="0" smtClean="0"/>
              <a:t>簡化操作</a:t>
            </a:r>
            <a:r>
              <a:rPr lang="zh-TW" altLang="en-US" dirty="0" smtClean="0"/>
              <a:t>流程</a:t>
            </a:r>
            <a:endParaRPr lang="en-US" altLang="zh-TW" dirty="0" smtClean="0"/>
          </a:p>
          <a:p>
            <a:r>
              <a:rPr lang="en-US" altLang="zh-TW" dirty="0" smtClean="0"/>
              <a:t>Anytime, anywhere</a:t>
            </a:r>
          </a:p>
          <a:p>
            <a:r>
              <a:rPr lang="en-US" altLang="zh-TW" dirty="0" smtClean="0"/>
              <a:t>Push Message</a:t>
            </a:r>
          </a:p>
        </p:txBody>
      </p:sp>
      <p:sp>
        <p:nvSpPr>
          <p:cNvPr id="4" name="矩形 3"/>
          <p:cNvSpPr/>
          <p:nvPr/>
        </p:nvSpPr>
        <p:spPr>
          <a:xfrm>
            <a:off x="5004048" y="4653136"/>
            <a:ext cx="1008112" cy="8640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前端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04248" y="4581128"/>
            <a:ext cx="122413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後端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6084168" y="4941168"/>
            <a:ext cx="57606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6084168" y="5373216"/>
            <a:ext cx="50405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從何開始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Hello world?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從專業的半成品開始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想要從 </a:t>
            </a:r>
            <a:r>
              <a:rPr lang="en-US" altLang="zh-TW" dirty="0" smtClean="0"/>
              <a:t>Bootstrap </a:t>
            </a:r>
            <a:r>
              <a:rPr lang="zh-TW" altLang="en-US" dirty="0" smtClean="0"/>
              <a:t>開始的人</a:t>
            </a:r>
            <a:r>
              <a:rPr lang="en-US" altLang="zh-TW" dirty="0" smtClean="0"/>
              <a:t>(Free)</a:t>
            </a:r>
          </a:p>
          <a:p>
            <a:pPr lvl="2"/>
            <a:r>
              <a:rPr lang="en-US" altLang="zh-TW" dirty="0" smtClean="0"/>
              <a:t>http://startbootstrap.com/</a:t>
            </a:r>
          </a:p>
          <a:p>
            <a:r>
              <a:rPr lang="zh-TW" altLang="en-US" dirty="0" smtClean="0"/>
              <a:t>想要從 </a:t>
            </a:r>
            <a:r>
              <a:rPr lang="en-US" altLang="zh-TW" dirty="0" err="1" smtClean="0"/>
              <a:t>AngularJS</a:t>
            </a:r>
            <a:r>
              <a:rPr lang="en-US" altLang="zh-TW" dirty="0" smtClean="0"/>
              <a:t>/Bootstrap </a:t>
            </a:r>
            <a:r>
              <a:rPr lang="zh-TW" altLang="en-US" dirty="0" smtClean="0"/>
              <a:t>開始的人</a:t>
            </a:r>
            <a:r>
              <a:rPr lang="en-US" altLang="zh-TW" dirty="0" smtClean="0"/>
              <a:t>(Free)</a:t>
            </a:r>
          </a:p>
          <a:p>
            <a:pPr lvl="2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 smtClean="0">
                <a:hlinkClick r:id="rId2"/>
              </a:rPr>
              <a:t>://startangular.com/themes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想要從 </a:t>
            </a:r>
            <a:r>
              <a:rPr lang="en-US" altLang="zh-TW" dirty="0" err="1" smtClean="0"/>
              <a:t>AngularJS</a:t>
            </a:r>
            <a:r>
              <a:rPr lang="en-US" altLang="zh-TW" dirty="0" smtClean="0"/>
              <a:t>/Bootstrap </a:t>
            </a:r>
            <a:r>
              <a:rPr lang="zh-TW" altLang="en-US" dirty="0" smtClean="0"/>
              <a:t>開始的</a:t>
            </a:r>
            <a:r>
              <a:rPr lang="zh-TW" altLang="en-US" dirty="0" smtClean="0"/>
              <a:t>人</a:t>
            </a:r>
            <a:r>
              <a:rPr lang="en-US" altLang="zh-TW" dirty="0" smtClean="0"/>
              <a:t>($)</a:t>
            </a:r>
          </a:p>
          <a:p>
            <a:pPr lvl="2"/>
            <a:r>
              <a:rPr lang="en-US" altLang="zh-TW" dirty="0" smtClean="0">
                <a:hlinkClick r:id="rId3"/>
              </a:rPr>
              <a:t>http://www.responsivemiracle.com/collective/best-responsive-html5-angularjs-templates-2015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只想做高效能的 </a:t>
            </a:r>
            <a:r>
              <a:rPr lang="en-US" altLang="zh-TW" dirty="0" smtClean="0"/>
              <a:t>App </a:t>
            </a:r>
            <a:r>
              <a:rPr lang="en-US" altLang="zh-TW" dirty="0" smtClean="0"/>
              <a:t>(Free)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4"/>
              </a:rPr>
              <a:t>http://ionicframework.com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r>
              <a:rPr lang="en-US" altLang="zh-TW" dirty="0" smtClean="0"/>
              <a:t>Cordova DEMO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Mobile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溝通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7931224" cy="4209331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Mobile </a:t>
            </a:r>
            <a:r>
              <a:rPr lang="zh-TW" altLang="en-US" dirty="0" smtClean="0"/>
              <a:t>利用 </a:t>
            </a:r>
            <a:r>
              <a:rPr lang="en-US" altLang="zh-TW" dirty="0" smtClean="0"/>
              <a:t>http + JSON (</a:t>
            </a:r>
            <a:r>
              <a:rPr lang="en-US" altLang="zh-TW" dirty="0" err="1" smtClean="0"/>
              <a:t>RESTful</a:t>
            </a:r>
            <a:r>
              <a:rPr lang="en-US" altLang="zh-TW" dirty="0" smtClean="0"/>
              <a:t>)  </a:t>
            </a:r>
            <a:r>
              <a:rPr lang="zh-TW" altLang="en-US" dirty="0" smtClean="0"/>
              <a:t>的方式進行溝通</a:t>
            </a:r>
            <a:r>
              <a:rPr lang="en-US" altLang="zh-TW" dirty="0" smtClean="0"/>
              <a:t>, </a:t>
            </a:r>
            <a:r>
              <a:rPr lang="zh-TW" altLang="en-US" dirty="0" smtClean="0"/>
              <a:t>跨平台</a:t>
            </a:r>
            <a:r>
              <a:rPr lang="en-US" altLang="zh-TW" dirty="0" smtClean="0"/>
              <a:t>,</a:t>
            </a:r>
            <a:r>
              <a:rPr lang="zh-TW" altLang="en-US" dirty="0" smtClean="0"/>
              <a:t>資料量較小</a:t>
            </a:r>
            <a:r>
              <a:rPr lang="en-US" altLang="zh-TW" dirty="0" smtClean="0"/>
              <a:t>, </a:t>
            </a:r>
            <a:r>
              <a:rPr lang="zh-TW" altLang="en-US" dirty="0" smtClean="0"/>
              <a:t>速度較</a:t>
            </a:r>
            <a:r>
              <a:rPr lang="en-US" altLang="zh-TW" dirty="0" smtClean="0"/>
              <a:t>XML</a:t>
            </a:r>
            <a:r>
              <a:rPr lang="zh-TW" altLang="en-US" dirty="0" smtClean="0"/>
              <a:t>快</a:t>
            </a:r>
            <a:endParaRPr lang="en-US" altLang="zh-TW" dirty="0" smtClean="0"/>
          </a:p>
        </p:txBody>
      </p:sp>
      <p:pic>
        <p:nvPicPr>
          <p:cNvPr id="5" name="圖片 4" descr="JsonXmlResult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2204864"/>
            <a:ext cx="5544616" cy="445350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9512" y="3284984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JSON (JavaScript Object Notation)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6" idx="3"/>
          </p:cNvCxnSpPr>
          <p:nvPr/>
        </p:nvCxnSpPr>
        <p:spPr>
          <a:xfrm flipV="1">
            <a:off x="1547664" y="3789041"/>
            <a:ext cx="432048" cy="96108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 descr="tumblr_inline_mkc3ewgXjj1qz4rg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2040" y="4697760"/>
            <a:ext cx="1988303" cy="2160240"/>
          </a:xfrm>
          <a:prstGeom prst="rect">
            <a:avLst/>
          </a:prstGeom>
        </p:spPr>
      </p:pic>
      <p:sp>
        <p:nvSpPr>
          <p:cNvPr id="16" name="雲朵形 15"/>
          <p:cNvSpPr/>
          <p:nvPr/>
        </p:nvSpPr>
        <p:spPr>
          <a:xfrm>
            <a:off x="7199784" y="4625752"/>
            <a:ext cx="1944216" cy="19442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615608" y="5057800"/>
            <a:ext cx="100811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前端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415808" y="4985792"/>
            <a:ext cx="122413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後端</a:t>
            </a:r>
            <a:endParaRPr lang="zh-TW" altLang="en-US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6695728" y="5345832"/>
            <a:ext cx="576064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6695728" y="5777880"/>
            <a:ext cx="504056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tumblr_inline_mkc3ewgXjj1qz4rg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3717032"/>
            <a:ext cx="1524366" cy="165618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提供後端服務 </a:t>
            </a:r>
            <a:r>
              <a:rPr lang="en-US" altLang="zh-TW" dirty="0" smtClean="0"/>
              <a:t>-</a:t>
            </a:r>
            <a:r>
              <a:rPr lang="zh-TW" altLang="en-US" dirty="0" smtClean="0"/>
              <a:t>程式語言及 </a:t>
            </a:r>
            <a:r>
              <a:rPr lang="en-US" altLang="zh-TW" dirty="0" smtClean="0"/>
              <a:t>Framework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1560" y="1700808"/>
            <a:ext cx="8153400" cy="4495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zh-TW" altLang="en-US" sz="5100" dirty="0" smtClean="0"/>
              <a:t>所有的現行系統</a:t>
            </a:r>
            <a:r>
              <a:rPr lang="en-US" altLang="zh-TW" sz="5100" dirty="0" smtClean="0"/>
              <a:t>, </a:t>
            </a:r>
            <a:r>
              <a:rPr lang="zh-TW" altLang="en-US" sz="5100" dirty="0" smtClean="0"/>
              <a:t>都可以想辦法提供 </a:t>
            </a:r>
            <a:r>
              <a:rPr lang="en-US" altLang="zh-TW" sz="5100" dirty="0" smtClean="0"/>
              <a:t>JSON </a:t>
            </a:r>
            <a:r>
              <a:rPr lang="zh-TW" altLang="en-US" sz="5100" dirty="0" smtClean="0"/>
              <a:t>服務的能力</a:t>
            </a:r>
            <a:r>
              <a:rPr lang="en-US" altLang="zh-TW" sz="5100" dirty="0" smtClean="0"/>
              <a:t>, </a:t>
            </a:r>
            <a:r>
              <a:rPr lang="zh-TW" altLang="en-US" sz="5100" b="1" dirty="0" smtClean="0"/>
              <a:t>差異在於要花多少力氣</a:t>
            </a:r>
            <a:endParaRPr lang="en-US" altLang="zh-TW" sz="5100" b="1" dirty="0" smtClean="0"/>
          </a:p>
          <a:p>
            <a:pPr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羽量級</a:t>
            </a:r>
            <a:r>
              <a:rPr lang="en-US" altLang="zh-TW" dirty="0" smtClean="0"/>
              <a:t>) Scripting Language – </a:t>
            </a:r>
            <a:r>
              <a:rPr lang="zh-TW" altLang="en-US" dirty="0" smtClean="0"/>
              <a:t>不需要 </a:t>
            </a:r>
            <a:r>
              <a:rPr lang="en-US" altLang="zh-TW" dirty="0" smtClean="0"/>
              <a:t>compile</a:t>
            </a:r>
          </a:p>
          <a:p>
            <a:r>
              <a:rPr lang="en-US" altLang="zh-TW" b="1" dirty="0" smtClean="0"/>
              <a:t>PHP </a:t>
            </a:r>
            <a:r>
              <a:rPr lang="en-US" altLang="zh-TW" dirty="0" smtClean="0"/>
              <a:t>+ Framework</a:t>
            </a:r>
          </a:p>
          <a:p>
            <a:r>
              <a:rPr lang="en-US" altLang="zh-TW" dirty="0" smtClean="0"/>
              <a:t>Python + Framework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b="1" dirty="0" smtClean="0"/>
              <a:t>Tornado</a:t>
            </a:r>
            <a:r>
              <a:rPr lang="en-US" altLang="zh-TW" dirty="0" smtClean="0"/>
              <a:t>-no blocking </a:t>
            </a:r>
            <a:r>
              <a:rPr lang="en-US" altLang="zh-TW" dirty="0" err="1" smtClean="0"/>
              <a:t>webserver</a:t>
            </a:r>
            <a:r>
              <a:rPr lang="en-US" altLang="zh-TW" dirty="0" smtClean="0"/>
              <a:t>, </a:t>
            </a:r>
            <a:r>
              <a:rPr lang="en-US" altLang="zh-TW" b="1" dirty="0" smtClean="0"/>
              <a:t>Flask</a:t>
            </a:r>
            <a:r>
              <a:rPr lang="en-US" altLang="zh-TW" dirty="0" smtClean="0"/>
              <a:t> – WSGI Framework)</a:t>
            </a:r>
          </a:p>
          <a:p>
            <a:r>
              <a:rPr lang="en-US" altLang="zh-TW" dirty="0" smtClean="0"/>
              <a:t>Ruby </a:t>
            </a:r>
            <a:r>
              <a:rPr lang="en-US" altLang="zh-TW" dirty="0" smtClean="0"/>
              <a:t>+ Framework</a:t>
            </a:r>
          </a:p>
          <a:p>
            <a:r>
              <a:rPr lang="en-US" altLang="zh-TW" dirty="0" smtClean="0"/>
              <a:t>Node.js + Framework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中量級</a:t>
            </a:r>
            <a:r>
              <a:rPr lang="en-US" altLang="zh-TW" dirty="0" smtClean="0"/>
              <a:t>)</a:t>
            </a:r>
            <a:r>
              <a:rPr lang="zh-TW" altLang="en-US" dirty="0" smtClean="0"/>
              <a:t>需要 </a:t>
            </a:r>
            <a:r>
              <a:rPr lang="en-US" altLang="zh-TW" dirty="0" smtClean="0"/>
              <a:t>Compile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Language</a:t>
            </a:r>
          </a:p>
          <a:p>
            <a:r>
              <a:rPr lang="en-US" altLang="zh-TW" b="1" dirty="0" smtClean="0"/>
              <a:t>Java + Framework (Spring + </a:t>
            </a:r>
            <a:r>
              <a:rPr lang="en-US" altLang="zh-TW" b="1" dirty="0" err="1" smtClean="0"/>
              <a:t>MyBatis</a:t>
            </a:r>
            <a:r>
              <a:rPr lang="en-US" altLang="zh-TW" b="1" dirty="0" smtClean="0"/>
              <a:t>)</a:t>
            </a:r>
          </a:p>
          <a:p>
            <a:r>
              <a:rPr lang="en-US" altLang="zh-TW" dirty="0" err="1" smtClean="0"/>
              <a:t>.Net</a:t>
            </a:r>
            <a:r>
              <a:rPr lang="en-US" altLang="zh-TW" dirty="0" smtClean="0"/>
              <a:t> + Framework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重量級</a:t>
            </a:r>
            <a:r>
              <a:rPr lang="en-US" altLang="zh-TW" dirty="0" smtClean="0"/>
              <a:t>)</a:t>
            </a:r>
            <a:r>
              <a:rPr lang="zh-TW" altLang="en-US" dirty="0" smtClean="0"/>
              <a:t>其他系統</a:t>
            </a:r>
            <a:endParaRPr lang="en-US" altLang="zh-TW" dirty="0" smtClean="0"/>
          </a:p>
          <a:p>
            <a:r>
              <a:rPr lang="en-US" altLang="zh-TW" dirty="0" smtClean="0"/>
              <a:t>Legacy, </a:t>
            </a:r>
            <a:r>
              <a:rPr lang="zh-TW" altLang="en-US" dirty="0" smtClean="0"/>
              <a:t>透過 </a:t>
            </a:r>
            <a:r>
              <a:rPr lang="en-US" altLang="zh-TW" dirty="0" smtClean="0"/>
              <a:t>ESB </a:t>
            </a:r>
            <a:r>
              <a:rPr lang="zh-TW" altLang="en-US" dirty="0" smtClean="0"/>
              <a:t>來整合</a:t>
            </a:r>
            <a:r>
              <a:rPr lang="en-US" altLang="zh-TW" dirty="0" smtClean="0"/>
              <a:t>, Services Protocol Transform (from MQ, FTP, File…)</a:t>
            </a:r>
          </a:p>
          <a:p>
            <a:endParaRPr lang="en-US" altLang="zh-TW" dirty="0" smtClean="0"/>
          </a:p>
        </p:txBody>
      </p:sp>
      <p:sp>
        <p:nvSpPr>
          <p:cNvPr id="6" name="雲朵形 5"/>
          <p:cNvSpPr/>
          <p:nvPr/>
        </p:nvSpPr>
        <p:spPr>
          <a:xfrm>
            <a:off x="7825887" y="3789040"/>
            <a:ext cx="1318113" cy="136815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751870" y="4093074"/>
            <a:ext cx="683466" cy="6080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前端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91872" y="4005064"/>
            <a:ext cx="829923" cy="8107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後端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7484155" y="4295763"/>
            <a:ext cx="390552" cy="0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7484155" y="4599797"/>
            <a:ext cx="34173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tumblr_inline_mkc3ewgXjj1qz4rg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0326" y="1916832"/>
            <a:ext cx="1458089" cy="158417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建構 </a:t>
            </a:r>
            <a:r>
              <a:rPr lang="en-US" altLang="zh-TW" dirty="0" smtClean="0"/>
              <a:t>Mobile</a:t>
            </a:r>
            <a:r>
              <a:rPr lang="zh-TW" altLang="en-US" dirty="0" smtClean="0"/>
              <a:t>後端的服務</a:t>
            </a:r>
            <a:r>
              <a:rPr lang="en-US" altLang="zh-TW" dirty="0" smtClean="0"/>
              <a:t>-</a:t>
            </a:r>
            <a:r>
              <a:rPr lang="zh-TW" altLang="en-US" dirty="0" smtClean="0"/>
              <a:t>擴充性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Mobile </a:t>
            </a:r>
            <a:r>
              <a:rPr lang="zh-TW" altLang="en-US" dirty="0" smtClean="0"/>
              <a:t>後台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朝輕巧</a:t>
            </a:r>
            <a:r>
              <a:rPr lang="en-US" altLang="zh-TW" dirty="0" smtClean="0"/>
              <a:t>,</a:t>
            </a:r>
            <a:r>
              <a:rPr lang="zh-TW" altLang="en-US" dirty="0" smtClean="0"/>
              <a:t> 主要考量</a:t>
            </a:r>
            <a:r>
              <a:rPr lang="zh-TW" altLang="en-US" b="1" dirty="0" smtClean="0"/>
              <a:t>橫向擴充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相關技術</a:t>
            </a:r>
            <a:r>
              <a:rPr lang="en-US" altLang="zh-TW" dirty="0" smtClean="0"/>
              <a:t>:</a:t>
            </a:r>
          </a:p>
          <a:p>
            <a:r>
              <a:rPr lang="en-US" altLang="zh-TW" b="1" dirty="0" err="1" smtClean="0"/>
              <a:t>NodeJs</a:t>
            </a:r>
            <a:r>
              <a:rPr lang="en-US" altLang="zh-TW" dirty="0" smtClean="0"/>
              <a:t>, </a:t>
            </a:r>
            <a:r>
              <a:rPr lang="en-US" altLang="zh-TW" b="1" dirty="0" smtClean="0"/>
              <a:t>PHP</a:t>
            </a:r>
            <a:r>
              <a:rPr lang="en-US" altLang="zh-TW" dirty="0" smtClean="0"/>
              <a:t>, </a:t>
            </a:r>
            <a:r>
              <a:rPr lang="en-US" altLang="zh-TW" b="1" dirty="0" smtClean="0"/>
              <a:t>Python</a:t>
            </a:r>
            <a:r>
              <a:rPr lang="en-US" altLang="zh-TW" dirty="0" smtClean="0"/>
              <a:t>, </a:t>
            </a:r>
            <a:r>
              <a:rPr lang="en-US" altLang="zh-TW" b="1" dirty="0" smtClean="0"/>
              <a:t>Ruby</a:t>
            </a:r>
          </a:p>
          <a:p>
            <a:r>
              <a:rPr lang="en-US" altLang="zh-TW" b="1" dirty="0" err="1" smtClean="0"/>
              <a:t>MongoDB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 </a:t>
            </a:r>
            <a:r>
              <a:rPr lang="zh-TW" altLang="en-US" dirty="0" smtClean="0"/>
              <a:t>資料結構的 </a:t>
            </a:r>
            <a:r>
              <a:rPr lang="en-US" altLang="zh-TW" dirty="0" smtClean="0"/>
              <a:t>DB, Document Based)</a:t>
            </a:r>
          </a:p>
          <a:p>
            <a:r>
              <a:rPr lang="en-US" altLang="zh-TW" b="1" dirty="0" err="1" smtClean="0"/>
              <a:t>Hadoop</a:t>
            </a:r>
            <a:r>
              <a:rPr lang="en-US" altLang="zh-TW" dirty="0" smtClean="0"/>
              <a:t>, </a:t>
            </a:r>
            <a:r>
              <a:rPr lang="en-US" altLang="zh-TW" b="1" dirty="0" smtClean="0"/>
              <a:t>Fabric </a:t>
            </a:r>
            <a:r>
              <a:rPr lang="zh-TW" altLang="en-US" b="1" dirty="0" smtClean="0"/>
              <a:t>技術</a:t>
            </a:r>
            <a:r>
              <a:rPr lang="zh-TW" altLang="en-US" dirty="0" smtClean="0"/>
              <a:t>快速橫向擴充自動化</a:t>
            </a:r>
            <a:r>
              <a:rPr lang="en-US" altLang="zh-TW" dirty="0" smtClean="0"/>
              <a:t>…</a:t>
            </a:r>
          </a:p>
        </p:txBody>
      </p:sp>
      <p:sp>
        <p:nvSpPr>
          <p:cNvPr id="6" name="雲朵形 5"/>
          <p:cNvSpPr/>
          <p:nvPr/>
        </p:nvSpPr>
        <p:spPr>
          <a:xfrm>
            <a:off x="7825887" y="2060848"/>
            <a:ext cx="1318113" cy="136815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751870" y="2364882"/>
            <a:ext cx="683466" cy="6080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前端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91872" y="2276872"/>
            <a:ext cx="829923" cy="8107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後端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7484155" y="2567571"/>
            <a:ext cx="390552" cy="0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7484155" y="2871605"/>
            <a:ext cx="34173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Mobile </a:t>
            </a:r>
            <a:r>
              <a:rPr lang="zh-TW" altLang="en-US" dirty="0" smtClean="0"/>
              <a:t>快速開發模式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技術</a:t>
            </a:r>
            <a:r>
              <a:rPr lang="zh-TW" altLang="en-US" dirty="0" smtClean="0"/>
              <a:t>不斷在更新及變化</a:t>
            </a:r>
            <a:r>
              <a:rPr lang="en-US" altLang="zh-TW" dirty="0" smtClean="0"/>
              <a:t>,</a:t>
            </a:r>
            <a:r>
              <a:rPr lang="zh-TW" altLang="en-US" dirty="0" smtClean="0"/>
              <a:t> 業務人員也不見得能充份瞭解</a:t>
            </a:r>
            <a:r>
              <a:rPr lang="en-US" altLang="zh-TW" dirty="0" smtClean="0"/>
              <a:t>, </a:t>
            </a:r>
            <a:r>
              <a:rPr lang="zh-TW" altLang="en-US" dirty="0" smtClean="0"/>
              <a:t>系統開發模式的發展變成</a:t>
            </a:r>
            <a:r>
              <a:rPr lang="en-US" altLang="zh-TW" b="1" dirty="0" smtClean="0"/>
              <a:t>Technology Driven</a:t>
            </a:r>
          </a:p>
          <a:p>
            <a:r>
              <a:rPr lang="zh-TW" altLang="en-US" dirty="0" smtClean="0"/>
              <a:t>頻繁且小量的修正</a:t>
            </a:r>
            <a:r>
              <a:rPr lang="en-US" altLang="zh-TW" dirty="0" smtClean="0"/>
              <a:t>/Release</a:t>
            </a:r>
          </a:p>
          <a:p>
            <a:r>
              <a:rPr lang="zh-TW" altLang="en-US" dirty="0" smtClean="0"/>
              <a:t>快速開發的方法論為</a:t>
            </a:r>
            <a:r>
              <a:rPr lang="en-US" altLang="zh-TW" dirty="0" smtClean="0"/>
              <a:t>Scrum, Agile Dev </a:t>
            </a:r>
            <a:r>
              <a:rPr lang="zh-TW" altLang="en-US" dirty="0" smtClean="0"/>
              <a:t>的其中一支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技術能力</a:t>
            </a:r>
            <a:r>
              <a:rPr lang="en-US" altLang="zh-TW" dirty="0" smtClean="0"/>
              <a:t>/</a:t>
            </a:r>
            <a:r>
              <a:rPr lang="zh-TW" altLang="en-US" dirty="0" smtClean="0"/>
              <a:t>能量變成開發流程裡的關鍵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打破遵循預先計劃的需求、分析、設計、編碼、測試的步驟順序進行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tumblr_inline_mkc3ewgXjj1qz4rg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5229200"/>
            <a:ext cx="1499161" cy="1628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建立 </a:t>
            </a:r>
            <a:r>
              <a:rPr lang="en-US" altLang="zh-TW" dirty="0" smtClean="0"/>
              <a:t>Mobile -</a:t>
            </a:r>
            <a:r>
              <a:rPr lang="zh-TW" altLang="en-US" dirty="0" smtClean="0"/>
              <a:t>後端服務的</a:t>
            </a:r>
            <a:r>
              <a:rPr lang="en-US" altLang="zh-TW" dirty="0" smtClean="0"/>
              <a:t>Capacity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TW" altLang="en-US" dirty="0" smtClean="0"/>
              <a:t>應用可能一夕爆紅</a:t>
            </a:r>
            <a:r>
              <a:rPr lang="en-US" altLang="zh-TW" dirty="0" smtClean="0"/>
              <a:t>,</a:t>
            </a:r>
            <a:r>
              <a:rPr lang="zh-TW" altLang="en-US" dirty="0" smtClean="0"/>
              <a:t> 雲端服務大量出籠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目前有從 </a:t>
            </a:r>
            <a:r>
              <a:rPr lang="en-US" altLang="zh-TW" dirty="0" err="1" smtClean="0"/>
              <a:t>IaaS</a:t>
            </a:r>
            <a:r>
              <a:rPr lang="en-US" altLang="zh-TW" dirty="0" smtClean="0"/>
              <a:t> (on Cloud) </a:t>
            </a:r>
            <a:r>
              <a:rPr lang="zh-TW" altLang="en-US" dirty="0" smtClean="0"/>
              <a:t>向 </a:t>
            </a:r>
            <a:r>
              <a:rPr lang="en-US" altLang="zh-TW" dirty="0" err="1" smtClean="0"/>
              <a:t>PaaS</a:t>
            </a:r>
            <a:r>
              <a:rPr lang="en-US" altLang="zh-TW" dirty="0" smtClean="0"/>
              <a:t> (on Cloud) </a:t>
            </a:r>
            <a:r>
              <a:rPr lang="zh-TW" altLang="en-US" dirty="0" smtClean="0"/>
              <a:t>發展的趨勢</a:t>
            </a:r>
            <a:endParaRPr lang="en-US" altLang="zh-TW" dirty="0" smtClean="0"/>
          </a:p>
          <a:p>
            <a:pPr>
              <a:buFontTx/>
              <a:buChar char="-"/>
            </a:pPr>
            <a:r>
              <a:rPr lang="en-US" altLang="zh-TW" dirty="0" err="1" smtClean="0"/>
              <a:t>IaaS</a:t>
            </a:r>
            <a:r>
              <a:rPr lang="en-US" altLang="zh-TW" dirty="0" smtClean="0"/>
              <a:t>, </a:t>
            </a:r>
            <a:r>
              <a:rPr lang="zh-TW" altLang="en-US" dirty="0" smtClean="0"/>
              <a:t>虛擬化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計算有幾台 </a:t>
            </a:r>
            <a:r>
              <a:rPr lang="en-US" altLang="zh-TW" dirty="0" smtClean="0"/>
              <a:t>Server  </a:t>
            </a:r>
            <a:r>
              <a:rPr lang="zh-TW" altLang="en-US" dirty="0" smtClean="0"/>
              <a:t>用多少時間</a:t>
            </a:r>
            <a:endParaRPr lang="en-US" altLang="zh-TW" dirty="0" smtClean="0"/>
          </a:p>
          <a:p>
            <a:pPr>
              <a:buFontTx/>
              <a:buChar char="-"/>
            </a:pPr>
            <a:r>
              <a:rPr lang="en-US" altLang="zh-TW" dirty="0" err="1" smtClean="0"/>
              <a:t>PaaS</a:t>
            </a:r>
            <a:r>
              <a:rPr lang="en-US" altLang="zh-TW" dirty="0" smtClean="0"/>
              <a:t>, </a:t>
            </a:r>
            <a:r>
              <a:rPr lang="zh-TW" altLang="en-US" dirty="0" smtClean="0"/>
              <a:t>直接提供</a:t>
            </a:r>
            <a:r>
              <a:rPr lang="en-US" altLang="zh-TW" dirty="0" err="1" smtClean="0"/>
              <a:t>RESTful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的服務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不用管有多少 </a:t>
            </a:r>
            <a:r>
              <a:rPr lang="en-US" altLang="zh-TW" dirty="0" smtClean="0"/>
              <a:t>Server, </a:t>
            </a:r>
            <a:r>
              <a:rPr lang="zh-TW" altLang="en-US" dirty="0" smtClean="0"/>
              <a:t>以資訊量計價</a:t>
            </a:r>
            <a:endParaRPr lang="en-US" altLang="zh-TW" dirty="0" smtClean="0"/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r>
              <a:rPr lang="zh-TW" altLang="en-US" dirty="0" smtClean="0"/>
              <a:t>相關技術</a:t>
            </a:r>
            <a:r>
              <a:rPr lang="en-US" altLang="zh-TW" dirty="0" smtClean="0"/>
              <a:t>/</a:t>
            </a:r>
            <a:r>
              <a:rPr lang="zh-TW" altLang="en-US" dirty="0" smtClean="0"/>
              <a:t>服務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en-US" altLang="zh-TW" dirty="0" err="1" smtClean="0"/>
              <a:t>AmazonAWS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MS</a:t>
            </a:r>
            <a:r>
              <a:rPr lang="zh-TW" altLang="en-US" dirty="0" smtClean="0"/>
              <a:t> </a:t>
            </a:r>
            <a:r>
              <a:rPr lang="en-US" altLang="zh-TW" dirty="0" smtClean="0"/>
              <a:t>Azure, </a:t>
            </a:r>
            <a:r>
              <a:rPr lang="en-US" altLang="zh-TW" dirty="0" err="1" smtClean="0"/>
              <a:t>Heroku</a:t>
            </a:r>
            <a:r>
              <a:rPr lang="en-US" altLang="zh-TW" dirty="0" smtClean="0"/>
              <a:t>…</a:t>
            </a:r>
            <a:endParaRPr lang="zh-TW" altLang="en-US" dirty="0" smtClean="0"/>
          </a:p>
        </p:txBody>
      </p:sp>
      <p:sp>
        <p:nvSpPr>
          <p:cNvPr id="6" name="雲朵形 5"/>
          <p:cNvSpPr/>
          <p:nvPr/>
        </p:nvSpPr>
        <p:spPr>
          <a:xfrm>
            <a:off x="7646375" y="5229200"/>
            <a:ext cx="1318113" cy="1368152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572358" y="5533234"/>
            <a:ext cx="683466" cy="6080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前端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812360" y="5445224"/>
            <a:ext cx="829923" cy="8107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後端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7304643" y="5735923"/>
            <a:ext cx="390552" cy="0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7304643" y="6039957"/>
            <a:ext cx="34173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tumblr_inline_mkc3ewgXjj1qz4rg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5229200"/>
            <a:ext cx="1300331" cy="141277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Mobile </a:t>
            </a:r>
            <a:r>
              <a:rPr lang="zh-TW" altLang="en-US" dirty="0" smtClean="0"/>
              <a:t>在大數據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最便宜的</a:t>
            </a:r>
            <a:r>
              <a:rPr lang="en-US" altLang="zh-TW" dirty="0" smtClean="0"/>
              <a:t>0</a:t>
            </a:r>
            <a:r>
              <a:rPr lang="zh-TW" altLang="en-US" dirty="0" smtClean="0"/>
              <a:t>元手機也已經內建各式各樣的感應器</a:t>
            </a:r>
            <a:endParaRPr lang="en-US" altLang="zh-TW" dirty="0" smtClean="0"/>
          </a:p>
          <a:p>
            <a:r>
              <a:rPr lang="zh-TW" altLang="en-US" dirty="0" smtClean="0"/>
              <a:t>手機上的 </a:t>
            </a:r>
            <a:r>
              <a:rPr lang="en-US" altLang="zh-TW" dirty="0" smtClean="0"/>
              <a:t>APP </a:t>
            </a:r>
            <a:r>
              <a:rPr lang="zh-TW" altLang="en-US" dirty="0" smtClean="0"/>
              <a:t>容易蒐集符合大數據的特性的資料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不是很重要</a:t>
            </a:r>
            <a:r>
              <a:rPr lang="en-US" altLang="zh-TW" dirty="0" smtClean="0"/>
              <a:t>,</a:t>
            </a:r>
            <a:r>
              <a:rPr lang="zh-TW" altLang="en-US" dirty="0" smtClean="0"/>
              <a:t> 大量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手機位置座標</a:t>
            </a:r>
            <a:r>
              <a:rPr lang="en-US" altLang="zh-TW" dirty="0" smtClean="0"/>
              <a:t>(GPS</a:t>
            </a:r>
            <a:r>
              <a:rPr lang="zh-TW" altLang="en-US" dirty="0" smtClean="0"/>
              <a:t>或</a:t>
            </a:r>
            <a:r>
              <a:rPr lang="en-US" altLang="zh-TW" dirty="0" smtClean="0"/>
              <a:t>WIFI)</a:t>
            </a:r>
          </a:p>
          <a:p>
            <a:pPr lvl="1"/>
            <a:r>
              <a:rPr lang="zh-TW" altLang="en-US" dirty="0" smtClean="0"/>
              <a:t>三軸感應</a:t>
            </a:r>
            <a:r>
              <a:rPr lang="en-US" altLang="zh-TW" dirty="0" smtClean="0"/>
              <a:t>(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內建照相機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藍牙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用來連結比 </a:t>
            </a:r>
            <a:r>
              <a:rPr lang="en-US" altLang="zh-TW" dirty="0" smtClean="0"/>
              <a:t>Mobile </a:t>
            </a:r>
            <a:r>
              <a:rPr lang="zh-TW" altLang="en-US" dirty="0" smtClean="0"/>
              <a:t>更黏的</a:t>
            </a:r>
            <a:r>
              <a:rPr lang="en-US" altLang="zh-TW" dirty="0" smtClean="0"/>
              <a:t>wearable,</a:t>
            </a:r>
            <a:r>
              <a:rPr lang="zh-TW" altLang="en-US" dirty="0" smtClean="0"/>
              <a:t> 有更多 </a:t>
            </a:r>
            <a:r>
              <a:rPr lang="en-US" altLang="zh-TW" dirty="0" smtClean="0"/>
              <a:t>sensor)</a:t>
            </a:r>
          </a:p>
          <a:p>
            <a:pPr lvl="1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6" name="雲朵形 5"/>
          <p:cNvSpPr/>
          <p:nvPr/>
        </p:nvSpPr>
        <p:spPr>
          <a:xfrm>
            <a:off x="7646375" y="5229200"/>
            <a:ext cx="1318113" cy="1368152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572358" y="5533234"/>
            <a:ext cx="683466" cy="6080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前端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812360" y="5445224"/>
            <a:ext cx="829923" cy="8107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後端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7304643" y="5735923"/>
            <a:ext cx="390552" cy="0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7304643" y="6039957"/>
            <a:ext cx="34173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企業應用</a:t>
            </a:r>
            <a:r>
              <a:rPr lang="en-US" altLang="zh-TW" dirty="0" smtClean="0"/>
              <a:t>Mobile </a:t>
            </a:r>
            <a:r>
              <a:rPr lang="zh-TW" altLang="en-US" dirty="0" smtClean="0"/>
              <a:t>的額外考量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方便性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無線網路的品質及範圍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如何佈署 </a:t>
            </a:r>
            <a:r>
              <a:rPr lang="en-US" altLang="zh-TW" dirty="0" smtClean="0"/>
              <a:t>Mobile App</a:t>
            </a:r>
          </a:p>
          <a:p>
            <a:r>
              <a:rPr lang="zh-TW" altLang="en-US" dirty="0" smtClean="0"/>
              <a:t>設備的資產管理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BYOD? </a:t>
            </a:r>
            <a:r>
              <a:rPr lang="zh-TW" altLang="en-US" dirty="0" smtClean="0"/>
              <a:t>公司配發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安全性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設備遺失</a:t>
            </a:r>
            <a:r>
              <a:rPr lang="en-US" altLang="zh-TW" dirty="0" smtClean="0"/>
              <a:t>,</a:t>
            </a:r>
            <a:r>
              <a:rPr lang="zh-TW" altLang="en-US" dirty="0" smtClean="0"/>
              <a:t> 資訊安全的課題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MDM, Mobile Device Management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Study Group </a:t>
            </a:r>
            <a:r>
              <a:rPr lang="zh-TW" altLang="en-US" dirty="0" smtClean="0"/>
              <a:t>的目標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動手做 </a:t>
            </a:r>
            <a:r>
              <a:rPr lang="en-US" altLang="zh-TW" dirty="0" smtClean="0"/>
              <a:t>App</a:t>
            </a:r>
          </a:p>
          <a:p>
            <a:r>
              <a:rPr lang="zh-TW" altLang="en-US" dirty="0" smtClean="0"/>
              <a:t>能夠做出有點用</a:t>
            </a:r>
            <a:r>
              <a:rPr lang="zh-TW" altLang="en-US" dirty="0" smtClean="0"/>
              <a:t>的</a:t>
            </a:r>
            <a:r>
              <a:rPr lang="zh-TW" altLang="en-US" dirty="0" smtClean="0"/>
              <a:t>東西</a:t>
            </a:r>
            <a:endParaRPr lang="en-US" altLang="zh-TW" dirty="0" smtClean="0"/>
          </a:p>
          <a:p>
            <a:r>
              <a:rPr lang="zh-TW" altLang="en-US" dirty="0" smtClean="0"/>
              <a:t>互相</a:t>
            </a:r>
            <a:r>
              <a:rPr lang="zh-TW" altLang="en-US" dirty="0" smtClean="0"/>
              <a:t>幫忙</a:t>
            </a:r>
            <a:endParaRPr lang="en-US" altLang="zh-TW" dirty="0" smtClean="0"/>
          </a:p>
          <a:p>
            <a:r>
              <a:rPr lang="zh-TW" altLang="en-US" dirty="0" smtClean="0"/>
              <a:t>互相分享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Apple - Transformation </a:t>
            </a:r>
            <a:r>
              <a:rPr lang="en-US" altLang="zh-TW" dirty="0"/>
              <a:t>in action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iPhone</a:t>
            </a:r>
            <a:r>
              <a:rPr lang="en-US" altLang="zh-TW" dirty="0" smtClean="0"/>
              <a:t>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business </a:t>
            </a:r>
            <a:r>
              <a:rPr lang="zh-TW" altLang="en-US" dirty="0" smtClean="0"/>
              <a:t>上的成功應用影片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http://www.apple.com/iphone/business/profiles/</a:t>
            </a:r>
            <a:endParaRPr lang="en-US" altLang="zh-TW" dirty="0" smtClean="0"/>
          </a:p>
          <a:p>
            <a:r>
              <a:rPr lang="en-US" altLang="zh-TW" dirty="0" err="1" smtClean="0"/>
              <a:t>iPad</a:t>
            </a:r>
            <a:r>
              <a:rPr lang="zh-TW" altLang="en-US" dirty="0" smtClean="0"/>
              <a:t>在</a:t>
            </a:r>
            <a:r>
              <a:rPr lang="en-US" altLang="zh-TW" dirty="0" smtClean="0"/>
              <a:t>business </a:t>
            </a:r>
            <a:r>
              <a:rPr lang="zh-TW" altLang="en-US" dirty="0" smtClean="0"/>
              <a:t>上的成功應用影片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http://www.apple.com/ipad/business/profiles/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討論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作業</a:t>
            </a:r>
            <a:endParaRPr lang="en-US" altLang="zh-TW" dirty="0" smtClean="0"/>
          </a:p>
          <a:p>
            <a:pPr marL="880110" lvl="1" indent="-514350">
              <a:buFont typeface="+mj-lt"/>
              <a:buAutoNum type="arabicPeriod"/>
            </a:pPr>
            <a:r>
              <a:rPr lang="zh-TW" altLang="en-US" dirty="0" smtClean="0"/>
              <a:t>發想一個 </a:t>
            </a:r>
            <a:r>
              <a:rPr lang="en-US" altLang="zh-TW" dirty="0" smtClean="0"/>
              <a:t>Mobility </a:t>
            </a:r>
            <a:r>
              <a:rPr lang="zh-TW" altLang="en-US" dirty="0" smtClean="0"/>
              <a:t>應用說明</a:t>
            </a:r>
            <a:r>
              <a:rPr lang="en-US" altLang="zh-TW" dirty="0" smtClean="0"/>
              <a:t> (B2C, B2E, B2B),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Wiki </a:t>
            </a:r>
            <a:r>
              <a:rPr lang="zh-TW" altLang="en-US" dirty="0" smtClean="0"/>
              <a:t>放在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裡</a:t>
            </a:r>
            <a:endParaRPr lang="en-US" altLang="zh-TW" dirty="0" smtClean="0"/>
          </a:p>
          <a:p>
            <a:pPr marL="1154430" lvl="2" indent="-514350"/>
            <a:r>
              <a:rPr lang="zh-TW" altLang="en-US" dirty="0" smtClean="0"/>
              <a:t>使用對象</a:t>
            </a:r>
            <a:r>
              <a:rPr lang="en-US" altLang="zh-TW" dirty="0" smtClean="0"/>
              <a:t>/</a:t>
            </a:r>
            <a:r>
              <a:rPr lang="zh-TW" altLang="en-US" dirty="0" smtClean="0"/>
              <a:t>角色</a:t>
            </a:r>
            <a:r>
              <a:rPr lang="en-US" altLang="zh-TW" dirty="0" smtClean="0"/>
              <a:t>, </a:t>
            </a:r>
            <a:r>
              <a:rPr lang="zh-TW" altLang="en-US" dirty="0" smtClean="0"/>
              <a:t>用途</a:t>
            </a:r>
            <a:r>
              <a:rPr lang="en-US" altLang="zh-TW" dirty="0" smtClean="0"/>
              <a:t>,</a:t>
            </a:r>
            <a:r>
              <a:rPr lang="zh-TW" altLang="en-US" dirty="0" smtClean="0"/>
              <a:t> 功能清單等等</a:t>
            </a:r>
            <a:r>
              <a:rPr lang="en-US" altLang="zh-TW" dirty="0" smtClean="0"/>
              <a:t>…(Use Cases)</a:t>
            </a:r>
          </a:p>
          <a:p>
            <a:pPr marL="880110" lvl="1" indent="-514350">
              <a:buFont typeface="+mj-lt"/>
              <a:buAutoNum type="arabicPeriod"/>
            </a:pPr>
            <a:endParaRPr lang="en-US" altLang="zh-TW" dirty="0" smtClean="0"/>
          </a:p>
          <a:p>
            <a:pPr marL="880110" lvl="1" indent="-514350">
              <a:buFont typeface="+mj-lt"/>
              <a:buAutoNum type="arabicPeriod"/>
            </a:pPr>
            <a:r>
              <a:rPr lang="zh-TW" altLang="en-US" dirty="0" smtClean="0"/>
              <a:t>下載一個接近這個應用的 </a:t>
            </a:r>
            <a:r>
              <a:rPr lang="en-US" altLang="zh-TW" dirty="0" smtClean="0"/>
              <a:t>Theme, </a:t>
            </a:r>
            <a:r>
              <a:rPr lang="zh-TW" altLang="en-US" dirty="0" smtClean="0"/>
              <a:t>看看它裡面包含了什麼</a:t>
            </a:r>
            <a:r>
              <a:rPr lang="en-US" altLang="zh-TW" dirty="0" smtClean="0"/>
              <a:t>,</a:t>
            </a:r>
            <a:r>
              <a:rPr lang="zh-TW" altLang="en-US" dirty="0" smtClean="0"/>
              <a:t> 再試著調整裡面的內容</a:t>
            </a:r>
            <a:endParaRPr lang="en-US" altLang="zh-TW" dirty="0" smtClean="0"/>
          </a:p>
          <a:p>
            <a:pPr marL="880110" lvl="1" indent="-514350">
              <a:buFont typeface="+mj-lt"/>
              <a:buAutoNum type="arabicPeriod"/>
            </a:pPr>
            <a:endParaRPr lang="en-US" altLang="zh-TW" dirty="0" smtClean="0"/>
          </a:p>
          <a:p>
            <a:pPr marL="880110" lvl="1" indent="-514350">
              <a:buFont typeface="+mj-lt"/>
              <a:buAutoNum type="arabicPeriod"/>
            </a:pPr>
            <a:r>
              <a:rPr lang="zh-TW" altLang="en-US" dirty="0" smtClean="0"/>
              <a:t>準備電腦並安裝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開發工具</a:t>
            </a:r>
            <a:r>
              <a:rPr lang="en-US" altLang="zh-TW" dirty="0" smtClean="0"/>
              <a:t>”(</a:t>
            </a:r>
            <a:r>
              <a:rPr lang="zh-TW" altLang="en-US" dirty="0" smtClean="0"/>
              <a:t>徵助教</a:t>
            </a:r>
            <a:r>
              <a:rPr lang="en-US" altLang="zh-TW" smtClean="0"/>
              <a:t>)</a:t>
            </a:r>
            <a:endParaRPr lang="en-US" altLang="zh-TW" dirty="0" smtClean="0"/>
          </a:p>
          <a:p>
            <a:pPr marL="1154430" lvl="2" indent="-514350"/>
            <a:r>
              <a:rPr lang="en-US" altLang="zh-TW" dirty="0" smtClean="0"/>
              <a:t>https</a:t>
            </a:r>
            <a:r>
              <a:rPr lang="en-US" altLang="zh-TW" dirty="0" smtClean="0"/>
              <a:t>://github.com/ericyuTestrite/TestRite-ITSG/wiki/Technology-Learning-Stack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討論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Please watch repository </a:t>
            </a:r>
          </a:p>
          <a:p>
            <a:pPr lvl="1"/>
            <a:r>
              <a:rPr lang="zh-TW" altLang="en-US" dirty="0" smtClean="0"/>
              <a:t>使用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issue </a:t>
            </a:r>
            <a:r>
              <a:rPr lang="zh-TW" altLang="en-US" dirty="0" smtClean="0"/>
              <a:t>發問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https://github.com/ericyuTestrite/TestRite-ITSG/issues/new</a:t>
            </a:r>
            <a:endParaRPr lang="en-US" altLang="zh-TW" dirty="0" smtClean="0"/>
          </a:p>
          <a:p>
            <a:r>
              <a:rPr lang="zh-TW" altLang="en-US" dirty="0" smtClean="0"/>
              <a:t>決定下次會議時間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Study Group </a:t>
            </a:r>
            <a:r>
              <a:rPr lang="zh-TW" altLang="en-US" dirty="0" smtClean="0"/>
              <a:t>的內容方向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Mobility</a:t>
            </a:r>
          </a:p>
          <a:p>
            <a:pPr lvl="1"/>
            <a:r>
              <a:rPr lang="en-US" altLang="zh-TW" dirty="0" smtClean="0"/>
              <a:t>Web Development Technology</a:t>
            </a:r>
            <a:endParaRPr lang="en-US" altLang="zh-TW" dirty="0" smtClean="0"/>
          </a:p>
          <a:p>
            <a:r>
              <a:rPr lang="zh-TW" altLang="en-US" dirty="0" smtClean="0"/>
              <a:t>討論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其他方向</a:t>
            </a:r>
            <a:r>
              <a:rPr lang="en-US" altLang="zh-TW" dirty="0" smtClean="0"/>
              <a:t>??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 descr="tumblr_inline_mkc3ewgXjj1qz4rg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708920"/>
            <a:ext cx="2880320" cy="3129394"/>
          </a:xfrm>
          <a:prstGeom prst="rect">
            <a:avLst/>
          </a:prstGeom>
        </p:spPr>
      </p:pic>
      <p:sp>
        <p:nvSpPr>
          <p:cNvPr id="10" name="雲朵形 9"/>
          <p:cNvSpPr/>
          <p:nvPr/>
        </p:nvSpPr>
        <p:spPr>
          <a:xfrm>
            <a:off x="6084168" y="2492896"/>
            <a:ext cx="1619672" cy="1080120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Google</a:t>
            </a:r>
            <a:endParaRPr lang="zh-TW" altLang="en-US" dirty="0"/>
          </a:p>
        </p:txBody>
      </p:sp>
      <p:sp>
        <p:nvSpPr>
          <p:cNvPr id="11" name="雲朵形 10"/>
          <p:cNvSpPr/>
          <p:nvPr/>
        </p:nvSpPr>
        <p:spPr>
          <a:xfrm>
            <a:off x="6407696" y="3284984"/>
            <a:ext cx="1296144" cy="1080120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雲朵形 11"/>
          <p:cNvSpPr/>
          <p:nvPr/>
        </p:nvSpPr>
        <p:spPr>
          <a:xfrm>
            <a:off x="5868144" y="3212976"/>
            <a:ext cx="1512168" cy="1080120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Social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Mobile </a:t>
            </a:r>
            <a:r>
              <a:rPr lang="zh-TW" altLang="en-US" dirty="0" smtClean="0"/>
              <a:t>運作的架構</a:t>
            </a:r>
            <a:endParaRPr lang="zh-TW" altLang="en-US" dirty="0"/>
          </a:p>
        </p:txBody>
      </p:sp>
      <p:sp>
        <p:nvSpPr>
          <p:cNvPr id="5" name="雲朵形 4"/>
          <p:cNvSpPr/>
          <p:nvPr/>
        </p:nvSpPr>
        <p:spPr>
          <a:xfrm>
            <a:off x="4283968" y="3068960"/>
            <a:ext cx="1944216" cy="19442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699792" y="3501008"/>
            <a:ext cx="1008112" cy="8640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前端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99992" y="3429000"/>
            <a:ext cx="122413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後端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779912" y="3789040"/>
            <a:ext cx="57606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3779912" y="4221088"/>
            <a:ext cx="50405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圖說文字 12"/>
          <p:cNvSpPr/>
          <p:nvPr/>
        </p:nvSpPr>
        <p:spPr>
          <a:xfrm>
            <a:off x="827584" y="2348880"/>
            <a:ext cx="1224136" cy="936104"/>
          </a:xfrm>
          <a:prstGeom prst="wedgeRoundRectCallout">
            <a:avLst>
              <a:gd name="adj1" fmla="val 106034"/>
              <a:gd name="adj2" fmla="val 102813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製作 </a:t>
            </a:r>
            <a:r>
              <a:rPr lang="en-US" altLang="zh-TW" dirty="0" smtClean="0"/>
              <a:t>App </a:t>
            </a:r>
            <a:r>
              <a:rPr lang="zh-TW" altLang="en-US" dirty="0" smtClean="0"/>
              <a:t>的開發技術</a:t>
            </a:r>
            <a:endParaRPr lang="zh-TW" altLang="en-US" dirty="0"/>
          </a:p>
        </p:txBody>
      </p:sp>
      <p:sp>
        <p:nvSpPr>
          <p:cNvPr id="14" name="圓角矩形圖說文字 13"/>
          <p:cNvSpPr/>
          <p:nvPr/>
        </p:nvSpPr>
        <p:spPr>
          <a:xfrm>
            <a:off x="2123728" y="5373216"/>
            <a:ext cx="1512168" cy="936104"/>
          </a:xfrm>
          <a:prstGeom prst="wedgeRoundRectCallout">
            <a:avLst>
              <a:gd name="adj1" fmla="val 79384"/>
              <a:gd name="adj2" fmla="val -160772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 </a:t>
            </a:r>
            <a:r>
              <a:rPr lang="zh-TW" altLang="en-US" dirty="0" smtClean="0"/>
              <a:t>與後端的通訊</a:t>
            </a:r>
            <a:endParaRPr lang="zh-TW" altLang="en-US" dirty="0"/>
          </a:p>
        </p:txBody>
      </p:sp>
      <p:sp>
        <p:nvSpPr>
          <p:cNvPr id="15" name="圓角矩形圖說文字 14"/>
          <p:cNvSpPr/>
          <p:nvPr/>
        </p:nvSpPr>
        <p:spPr>
          <a:xfrm>
            <a:off x="4499992" y="5517232"/>
            <a:ext cx="1512168" cy="936104"/>
          </a:xfrm>
          <a:prstGeom prst="wedgeRoundRectCallout">
            <a:avLst>
              <a:gd name="adj1" fmla="val 2597"/>
              <a:gd name="adj2" fmla="val -170075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後端系統的開發技術</a:t>
            </a:r>
            <a:endParaRPr lang="zh-TW" altLang="en-US" dirty="0"/>
          </a:p>
        </p:txBody>
      </p:sp>
      <p:sp>
        <p:nvSpPr>
          <p:cNvPr id="16" name="圓角矩形圖說文字 15"/>
          <p:cNvSpPr/>
          <p:nvPr/>
        </p:nvSpPr>
        <p:spPr>
          <a:xfrm>
            <a:off x="6660232" y="5517232"/>
            <a:ext cx="1512168" cy="936104"/>
          </a:xfrm>
          <a:prstGeom prst="wedgeRoundRectCallout">
            <a:avLst>
              <a:gd name="adj1" fmla="val -7001"/>
              <a:gd name="adj2" fmla="val -193333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外部服務的聯結應用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Mobile </a:t>
            </a:r>
            <a:r>
              <a:rPr lang="zh-TW" altLang="en-US" dirty="0" smtClean="0"/>
              <a:t>的技術架構差異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</p:nvPr>
        </p:nvGraphicFramePr>
        <p:xfrm>
          <a:off x="395536" y="1124744"/>
          <a:ext cx="8229600" cy="60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88"/>
                <a:gridCol w="2304256"/>
                <a:gridCol w="2380328"/>
                <a:gridCol w="2238528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Client Server</a:t>
                      </a:r>
                      <a:r>
                        <a:rPr lang="zh-TW" altLang="en-US" dirty="0" smtClean="0"/>
                        <a:t>應用程式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Web </a:t>
                      </a:r>
                      <a:r>
                        <a:rPr lang="zh-TW" altLang="en-US" dirty="0" smtClean="0"/>
                        <a:t>應用程式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Mobile</a:t>
                      </a:r>
                      <a:r>
                        <a:rPr lang="zh-TW" altLang="en-US" dirty="0" smtClean="0"/>
                        <a:t>應用程式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程式架構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="1" baseline="0" dirty="0" smtClean="0"/>
                        <a:t>M</a:t>
                      </a:r>
                      <a:r>
                        <a:rPr lang="en-US" altLang="zh-TW" baseline="0" dirty="0" smtClean="0"/>
                        <a:t>odel, </a:t>
                      </a:r>
                      <a:r>
                        <a:rPr lang="en-US" altLang="zh-TW" b="1" baseline="0" dirty="0" smtClean="0"/>
                        <a:t>V</a:t>
                      </a:r>
                      <a:r>
                        <a:rPr lang="en-US" altLang="zh-TW" baseline="0" dirty="0" smtClean="0"/>
                        <a:t>iew,</a:t>
                      </a:r>
                    </a:p>
                    <a:p>
                      <a:r>
                        <a:rPr lang="en-US" altLang="zh-TW" b="1" baseline="0" dirty="0" smtClean="0"/>
                        <a:t>C</a:t>
                      </a:r>
                      <a:r>
                        <a:rPr lang="en-US" altLang="zh-TW" baseline="0" dirty="0" smtClean="0"/>
                        <a:t>ontroller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VC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en-US" baseline="0" dirty="0" smtClean="0"/>
                        <a:t>在 </a:t>
                      </a:r>
                      <a:r>
                        <a:rPr lang="en-US" altLang="zh-TW" baseline="0" dirty="0" smtClean="0"/>
                        <a:t>Client, Model </a:t>
                      </a:r>
                      <a:r>
                        <a:rPr lang="zh-TW" altLang="en-US" baseline="0" dirty="0" smtClean="0"/>
                        <a:t>在 </a:t>
                      </a:r>
                      <a:r>
                        <a:rPr lang="en-US" altLang="zh-TW" baseline="0" dirty="0" smtClean="0"/>
                        <a:t>Server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MVC</a:t>
                      </a:r>
                      <a:r>
                        <a:rPr lang="zh-TW" altLang="en-US" baseline="0" dirty="0" smtClean="0"/>
                        <a:t> 都在 </a:t>
                      </a:r>
                      <a:r>
                        <a:rPr lang="en-US" altLang="zh-TW" baseline="0" dirty="0" smtClean="0"/>
                        <a:t>Server </a:t>
                      </a:r>
                      <a:r>
                        <a:rPr lang="zh-TW" altLang="en-US" baseline="0" dirty="0" smtClean="0"/>
                        <a:t>上面</a:t>
                      </a:r>
                      <a:r>
                        <a:rPr lang="en-US" altLang="zh-TW" baseline="0" dirty="0" smtClean="0"/>
                        <a:t>, Client </a:t>
                      </a:r>
                      <a:r>
                        <a:rPr lang="zh-TW" altLang="en-US" baseline="0" dirty="0" smtClean="0"/>
                        <a:t>統一使用 </a:t>
                      </a:r>
                      <a:r>
                        <a:rPr lang="en-US" altLang="zh-TW" baseline="0" dirty="0" smtClean="0"/>
                        <a:t>Browser (</a:t>
                      </a:r>
                      <a:r>
                        <a:rPr lang="zh-TW" altLang="en-US" baseline="0" dirty="0" smtClean="0"/>
                        <a:t>有人稱三層式架構</a:t>
                      </a:r>
                      <a:r>
                        <a:rPr lang="en-US" altLang="zh-TW" baseline="0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FF0000"/>
                          </a:solidFill>
                        </a:rPr>
                        <a:t>類似 </a:t>
                      </a: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Client Server 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</a:rPr>
                        <a:t>的</a:t>
                      </a: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MVC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編程技術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VB/Windows</a:t>
                      </a:r>
                      <a:r>
                        <a:rPr lang="en-US" altLang="zh-TW" baseline="0" dirty="0" smtClean="0"/>
                        <a:t> Program</a:t>
                      </a:r>
                      <a:r>
                        <a:rPr lang="en-US" altLang="zh-TW" dirty="0" smtClean="0"/>
                        <a:t>/DBMS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J2EE, </a:t>
                      </a:r>
                      <a:r>
                        <a:rPr lang="en-US" altLang="zh-TW" dirty="0" err="1" smtClean="0"/>
                        <a:t>.Net</a:t>
                      </a:r>
                      <a:r>
                        <a:rPr lang="en-US" altLang="zh-TW" dirty="0" smtClean="0"/>
                        <a:t>,</a:t>
                      </a:r>
                      <a:r>
                        <a:rPr lang="en-US" altLang="zh-TW" baseline="0" dirty="0" smtClean="0"/>
                        <a:t> PHP…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dirty="0" smtClean="0"/>
                        <a:t>Android</a:t>
                      </a:r>
                      <a:r>
                        <a:rPr lang="en-US" altLang="zh-TW" baseline="0" dirty="0" smtClean="0"/>
                        <a:t>(Java)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baseline="0" dirty="0" err="1" smtClean="0"/>
                        <a:t>iOS</a:t>
                      </a:r>
                      <a:r>
                        <a:rPr lang="en-US" altLang="zh-TW" baseline="0" dirty="0" smtClean="0"/>
                        <a:t>(Objective C)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b="1" baseline="0" dirty="0" smtClean="0">
                          <a:solidFill>
                            <a:srgbClr val="FF0000"/>
                          </a:solidFill>
                        </a:rPr>
                        <a:t>Hybrid(HTML5 APP)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安裝佈署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zh-TW" altLang="en-US" dirty="0" smtClean="0"/>
                        <a:t>使用者需安裝</a:t>
                      </a:r>
                      <a:r>
                        <a:rPr lang="en-US" altLang="zh-TW" dirty="0" smtClean="0"/>
                        <a:t>Client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en-US" baseline="0" dirty="0" smtClean="0"/>
                        <a:t>程式</a:t>
                      </a:r>
                      <a:r>
                        <a:rPr lang="zh-TW" altLang="en-US" dirty="0" smtClean="0"/>
                        <a:t>在個人電腦</a:t>
                      </a:r>
                      <a:r>
                        <a:rPr lang="en-US" altLang="zh-TW" dirty="0" smtClean="0"/>
                        <a:t>, Server </a:t>
                      </a:r>
                      <a:r>
                        <a:rPr lang="zh-TW" altLang="en-US" dirty="0" smtClean="0"/>
                        <a:t>安裝 </a:t>
                      </a:r>
                      <a:r>
                        <a:rPr lang="en-US" altLang="zh-TW" dirty="0" smtClean="0"/>
                        <a:t>DBMS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zh-TW" altLang="en-US" dirty="0" smtClean="0"/>
                        <a:t>使用者僅需安裝 </a:t>
                      </a:r>
                      <a:r>
                        <a:rPr lang="en-US" altLang="zh-TW" dirty="0" smtClean="0"/>
                        <a:t>Browser, </a:t>
                      </a:r>
                      <a:r>
                        <a:rPr lang="zh-TW" altLang="en-US" dirty="0" smtClean="0"/>
                        <a:t>其他集中在 </a:t>
                      </a:r>
                      <a:r>
                        <a:rPr lang="en-US" altLang="zh-TW" dirty="0" smtClean="0"/>
                        <a:t>Server </a:t>
                      </a:r>
                      <a:r>
                        <a:rPr lang="zh-TW" altLang="en-US" dirty="0" smtClean="0"/>
                        <a:t>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dirty="0" smtClean="0"/>
                        <a:t>Apple/Google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</a:rPr>
                        <a:t>希望</a:t>
                      </a:r>
                      <a:r>
                        <a:rPr lang="zh-TW" altLang="en-US" dirty="0" smtClean="0"/>
                        <a:t>大家從 </a:t>
                      </a:r>
                      <a:r>
                        <a:rPr lang="en-US" altLang="zh-TW" dirty="0" smtClean="0"/>
                        <a:t>App Store</a:t>
                      </a:r>
                      <a:r>
                        <a:rPr lang="zh-TW" altLang="en-US" dirty="0" smtClean="0"/>
                        <a:t>上面進行安裝</a:t>
                      </a:r>
                      <a:endParaRPr lang="en-US" altLang="zh-TW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TW" dirty="0" smtClean="0"/>
                        <a:t>Apple/Google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en-US" b="1" baseline="0" dirty="0" smtClean="0">
                          <a:solidFill>
                            <a:srgbClr val="FF0000"/>
                          </a:solidFill>
                        </a:rPr>
                        <a:t>有提供企業自建 </a:t>
                      </a:r>
                      <a:r>
                        <a:rPr lang="en-US" altLang="zh-TW" b="1" baseline="0" dirty="0" smtClean="0">
                          <a:solidFill>
                            <a:srgbClr val="FF0000"/>
                          </a:solidFill>
                        </a:rPr>
                        <a:t>App Store </a:t>
                      </a:r>
                      <a:r>
                        <a:rPr lang="zh-TW" altLang="en-US" baseline="0" dirty="0" smtClean="0"/>
                        <a:t>的服務選項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網路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有線無線皆可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有線無線皆可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FF0000"/>
                          </a:solidFill>
                        </a:rPr>
                        <a:t>需無線網路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通訊協定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通常為 </a:t>
                      </a:r>
                      <a:r>
                        <a:rPr lang="en-US" altLang="zh-TW" dirty="0" smtClean="0"/>
                        <a:t>ODBC, JDBC…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與 </a:t>
                      </a:r>
                      <a:r>
                        <a:rPr lang="en-US" altLang="zh-TW" dirty="0" smtClean="0"/>
                        <a:t>client </a:t>
                      </a:r>
                      <a:r>
                        <a:rPr lang="zh-TW" altLang="en-US" dirty="0" smtClean="0"/>
                        <a:t>之間走 </a:t>
                      </a:r>
                      <a:r>
                        <a:rPr lang="en-US" altLang="zh-TW" dirty="0" smtClean="0"/>
                        <a:t>http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Server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en-US" baseline="0" dirty="0" smtClean="0"/>
                        <a:t>與 </a:t>
                      </a:r>
                      <a:r>
                        <a:rPr lang="en-US" altLang="zh-TW" baseline="0" dirty="0" smtClean="0"/>
                        <a:t>DB </a:t>
                      </a:r>
                      <a:r>
                        <a:rPr lang="zh-TW" altLang="en-US" baseline="0" dirty="0" smtClean="0"/>
                        <a:t>間走 </a:t>
                      </a:r>
                      <a:r>
                        <a:rPr lang="en-US" altLang="zh-TW" baseline="0" dirty="0" err="1" smtClean="0"/>
                        <a:t>jdbc</a:t>
                      </a:r>
                      <a:r>
                        <a:rPr lang="zh-TW" altLang="en-US" baseline="0" dirty="0" smtClean="0"/>
                        <a:t>或</a:t>
                      </a:r>
                      <a:r>
                        <a:rPr lang="en-US" altLang="zh-TW" baseline="0" dirty="0" err="1" smtClean="0"/>
                        <a:t>odbc</a:t>
                      </a:r>
                      <a:r>
                        <a:rPr lang="en-US" altLang="zh-TW" baseline="0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>
                          <a:solidFill>
                            <a:srgbClr val="FF0000"/>
                          </a:solidFill>
                        </a:rPr>
                        <a:t>Json</a:t>
                      </a:r>
                      <a:r>
                        <a:rPr lang="en-US" altLang="zh-TW" b="1" baseline="0" dirty="0" smtClean="0">
                          <a:solidFill>
                            <a:srgbClr val="FF0000"/>
                          </a:solidFill>
                        </a:rPr>
                        <a:t> on http(s)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HTML5/CSS3/JavaScript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en-US" altLang="zh-TW" dirty="0" smtClean="0"/>
          </a:p>
          <a:p>
            <a:r>
              <a:rPr lang="en-US" altLang="zh-TW" dirty="0" smtClean="0"/>
              <a:t>Responsive Web </a:t>
            </a:r>
            <a:r>
              <a:rPr lang="en-US" altLang="zh-TW" dirty="0" smtClean="0"/>
              <a:t>Design(RWD)</a:t>
            </a:r>
          </a:p>
          <a:p>
            <a:pPr lvl="1"/>
            <a:r>
              <a:rPr lang="en-US" altLang="zh-TW" dirty="0" smtClean="0"/>
              <a:t>CSS </a:t>
            </a:r>
            <a:r>
              <a:rPr lang="en-US" altLang="zh-TW" dirty="0" smtClean="0"/>
              <a:t>Media Query </a:t>
            </a:r>
            <a:r>
              <a:rPr lang="en-US" altLang="zh-TW" dirty="0" smtClean="0"/>
              <a:t>- http</a:t>
            </a:r>
            <a:r>
              <a:rPr lang="en-US" altLang="zh-TW" dirty="0" smtClean="0"/>
              <a:t>://fundesigner.net/css3-media-queries/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Most popular RWD Framework</a:t>
            </a:r>
          </a:p>
          <a:p>
            <a:pPr lvl="2"/>
            <a:r>
              <a:rPr lang="en-US" altLang="zh-TW" dirty="0" smtClean="0"/>
              <a:t>Twitter Bootstrap</a:t>
            </a:r>
          </a:p>
          <a:p>
            <a:pPr lvl="1">
              <a:buNone/>
            </a:pPr>
            <a:endParaRPr lang="en-US" altLang="zh-TW" dirty="0" smtClean="0"/>
          </a:p>
          <a:p>
            <a:r>
              <a:rPr lang="en-US" altLang="zh-TW" dirty="0" smtClean="0"/>
              <a:t>HTML5 </a:t>
            </a:r>
            <a:r>
              <a:rPr lang="zh-TW" altLang="en-US" dirty="0" smtClean="0"/>
              <a:t>與行動裝</a:t>
            </a:r>
            <a:r>
              <a:rPr lang="zh-TW" altLang="en-US" dirty="0" smtClean="0"/>
              <a:t>置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HTML5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spec </a:t>
            </a:r>
            <a:r>
              <a:rPr lang="zh-TW" altLang="en-US" dirty="0" smtClean="0"/>
              <a:t>很大一部分的</a:t>
            </a:r>
            <a:r>
              <a:rPr lang="en-US" altLang="zh-TW" dirty="0" smtClean="0"/>
              <a:t>spec</a:t>
            </a:r>
            <a:r>
              <a:rPr lang="zh-TW" altLang="en-US" dirty="0" smtClean="0"/>
              <a:t>與</a:t>
            </a:r>
            <a:r>
              <a:rPr lang="en-US" altLang="zh-TW" dirty="0" smtClean="0"/>
              <a:t>Mobility</a:t>
            </a:r>
            <a:r>
              <a:rPr lang="zh-TW" altLang="en-US" dirty="0" smtClean="0"/>
              <a:t>有關</a:t>
            </a:r>
            <a:r>
              <a:rPr lang="en-US" altLang="zh-TW" dirty="0" smtClean="0"/>
              <a:t>(browser </a:t>
            </a:r>
            <a:r>
              <a:rPr lang="zh-TW" altLang="en-US" dirty="0" smtClean="0"/>
              <a:t>內建與手機之間的界面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例如</a:t>
            </a:r>
            <a:r>
              <a:rPr lang="en-US" altLang="zh-TW" dirty="0" smtClean="0"/>
              <a:t>: </a:t>
            </a:r>
            <a:r>
              <a:rPr lang="en-US" altLang="zh-TW" dirty="0" smtClean="0"/>
              <a:t>http://sandbox.juurlink.org/accelerometer/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Apache Cordova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讓使用者利用 </a:t>
            </a:r>
            <a:r>
              <a:rPr lang="en-US" altLang="zh-TW" dirty="0" smtClean="0"/>
              <a:t>HTML, CSS, JavaScript </a:t>
            </a:r>
            <a:r>
              <a:rPr lang="zh-TW" altLang="en-US" dirty="0" smtClean="0"/>
              <a:t>建立原生的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常稱為 </a:t>
            </a:r>
            <a:r>
              <a:rPr lang="en-US" altLang="zh-TW" dirty="0" smtClean="0"/>
              <a:t>Hybrid App)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2555776" y="2564904"/>
            <a:ext cx="4392488" cy="298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Native App</a:t>
            </a:r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2555776" y="5763898"/>
            <a:ext cx="4392488" cy="833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API/</a:t>
            </a:r>
            <a:r>
              <a:rPr lang="zh-TW" altLang="en-US" dirty="0" smtClean="0"/>
              <a:t>硬體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03848" y="3055172"/>
            <a:ext cx="3136348" cy="9805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  </a:t>
            </a:r>
            <a:r>
              <a:rPr lang="en-US" altLang="zh-TW" dirty="0" smtClean="0"/>
              <a:t>Application (</a:t>
            </a:r>
            <a:r>
              <a:rPr lang="en-US" altLang="zh-TW" dirty="0" err="1" smtClean="0"/>
              <a:t>WebView</a:t>
            </a:r>
            <a:r>
              <a:rPr lang="en-US" altLang="zh-TW" dirty="0" smtClean="0"/>
              <a:t>)</a:t>
            </a:r>
            <a:endParaRPr lang="en-US" altLang="zh-TW" dirty="0" smtClean="0"/>
          </a:p>
        </p:txBody>
      </p:sp>
      <p:sp>
        <p:nvSpPr>
          <p:cNvPr id="7" name="圓角矩形 6"/>
          <p:cNvSpPr/>
          <p:nvPr/>
        </p:nvSpPr>
        <p:spPr>
          <a:xfrm>
            <a:off x="3131840" y="4602576"/>
            <a:ext cx="3192355" cy="62662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Cordova </a:t>
            </a:r>
            <a:r>
              <a:rPr lang="en-US" altLang="zh-TW" dirty="0" smtClean="0"/>
              <a:t>Plug-in</a:t>
            </a:r>
            <a:br>
              <a:rPr lang="en-US" altLang="zh-TW" dirty="0" smtClean="0"/>
            </a:br>
            <a:r>
              <a:rPr lang="en-US" altLang="zh-TW" dirty="0" smtClean="0"/>
              <a:t>(by Platforms)</a:t>
            </a:r>
            <a:endParaRPr lang="zh-TW" altLang="en-US" dirty="0"/>
          </a:p>
        </p:txBody>
      </p:sp>
      <p:sp>
        <p:nvSpPr>
          <p:cNvPr id="8" name="向下箭號 7"/>
          <p:cNvSpPr/>
          <p:nvPr/>
        </p:nvSpPr>
        <p:spPr>
          <a:xfrm>
            <a:off x="3419872" y="3963698"/>
            <a:ext cx="2736304" cy="588321"/>
          </a:xfrm>
          <a:prstGeom prst="downArrow">
            <a:avLst>
              <a:gd name="adj1" fmla="val 50000"/>
              <a:gd name="adj2" fmla="val 524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JavaScript</a:t>
            </a:r>
            <a:endParaRPr lang="zh-TW" altLang="en-US" dirty="0"/>
          </a:p>
        </p:txBody>
      </p:sp>
      <p:sp>
        <p:nvSpPr>
          <p:cNvPr id="9" name="向下箭號 8"/>
          <p:cNvSpPr/>
          <p:nvPr/>
        </p:nvSpPr>
        <p:spPr>
          <a:xfrm>
            <a:off x="3491880" y="5229200"/>
            <a:ext cx="2592288" cy="648072"/>
          </a:xfrm>
          <a:prstGeom prst="downArrow">
            <a:avLst>
              <a:gd name="adj1" fmla="val 50000"/>
              <a:gd name="adj2" fmla="val 459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Native API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Script</a:t>
            </a:r>
            <a:r>
              <a:rPr lang="zh-TW" altLang="en-US" dirty="0" smtClean="0"/>
              <a:t> </a:t>
            </a:r>
            <a:r>
              <a:rPr lang="en-US" altLang="zh-TW" dirty="0" smtClean="0"/>
              <a:t>Framework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AngularJS</a:t>
            </a:r>
            <a:r>
              <a:rPr lang="en-US" altLang="zh-TW" dirty="0" smtClean="0"/>
              <a:t> </a:t>
            </a:r>
            <a:r>
              <a:rPr lang="en-US" altLang="zh-TW" dirty="0" smtClean="0"/>
              <a:t>1.x</a:t>
            </a:r>
            <a:r>
              <a:rPr lang="zh-TW" altLang="en-US" dirty="0" smtClean="0"/>
              <a:t> </a:t>
            </a:r>
            <a:r>
              <a:rPr lang="en-US" altLang="zh-TW" dirty="0" smtClean="0"/>
              <a:t>(Most Active/Popular)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Single Page Application(SPA) Framework</a:t>
            </a:r>
          </a:p>
          <a:p>
            <a:pPr lvl="1"/>
            <a:r>
              <a:rPr lang="en-US" altLang="zh-TW" dirty="0" smtClean="0"/>
              <a:t>Controller/Route/Service</a:t>
            </a:r>
          </a:p>
          <a:p>
            <a:r>
              <a:rPr lang="zh-TW" altLang="en-US" dirty="0" smtClean="0"/>
              <a:t>前端不再有 </a:t>
            </a:r>
            <a:r>
              <a:rPr lang="en-US" altLang="zh-TW" dirty="0" smtClean="0"/>
              <a:t>JSP (JSTL, Struts, </a:t>
            </a:r>
            <a:r>
              <a:rPr lang="en-US" altLang="zh-TW" dirty="0" err="1" smtClean="0"/>
              <a:t>TagLib</a:t>
            </a:r>
            <a:r>
              <a:rPr lang="en-US" altLang="zh-TW" dirty="0" smtClean="0"/>
              <a:t>…),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只剩下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</a:t>
            </a:r>
          </a:p>
          <a:p>
            <a:pPr lvl="1"/>
            <a:r>
              <a:rPr lang="en-US" altLang="zh-TW" dirty="0" smtClean="0"/>
              <a:t>CSS</a:t>
            </a:r>
          </a:p>
          <a:p>
            <a:pPr lvl="1"/>
            <a:r>
              <a:rPr lang="en-US" altLang="zh-TW" dirty="0" smtClean="0"/>
              <a:t>JS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Mobile </a:t>
            </a:r>
            <a:r>
              <a:rPr lang="zh-TW" altLang="en-US" dirty="0" smtClean="0"/>
              <a:t>前端</a:t>
            </a:r>
            <a:r>
              <a:rPr lang="en-US" altLang="zh-TW" dirty="0" smtClean="0"/>
              <a:t>(HTML RWD)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95536" y="1556792"/>
            <a:ext cx="7931224" cy="420933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zh-TW" altLang="en-US" sz="4200" b="1" dirty="0" smtClean="0"/>
              <a:t>使用該手機平台的語言</a:t>
            </a:r>
            <a:r>
              <a:rPr lang="en-US" altLang="zh-TW" sz="4200" b="1" dirty="0" smtClean="0"/>
              <a:t>(Native):</a:t>
            </a:r>
          </a:p>
          <a:p>
            <a:r>
              <a:rPr lang="en-US" altLang="zh-TW" dirty="0" smtClean="0"/>
              <a:t>Android</a:t>
            </a:r>
          </a:p>
          <a:p>
            <a:pPr lvl="1"/>
            <a:r>
              <a:rPr lang="en-US" altLang="zh-TW" dirty="0" smtClean="0"/>
              <a:t>Java</a:t>
            </a:r>
          </a:p>
          <a:p>
            <a:pPr lvl="1"/>
            <a:r>
              <a:rPr lang="en-US" altLang="zh-TW" dirty="0" smtClean="0"/>
              <a:t>C</a:t>
            </a:r>
          </a:p>
          <a:p>
            <a:r>
              <a:rPr lang="en-US" altLang="zh-TW" dirty="0" err="1" smtClean="0"/>
              <a:t>iOS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Objective-C</a:t>
            </a:r>
          </a:p>
          <a:p>
            <a:pPr lvl="1"/>
            <a:r>
              <a:rPr lang="en-US" altLang="zh-TW" dirty="0" smtClean="0"/>
              <a:t>Swift (2014/June)</a:t>
            </a:r>
          </a:p>
          <a:p>
            <a:pPr>
              <a:buNone/>
            </a:pPr>
            <a:r>
              <a:rPr lang="en-US" altLang="zh-TW" sz="4200" b="1" dirty="0" smtClean="0"/>
              <a:t>HTML5(Mobile Web/Hybrid App):</a:t>
            </a:r>
          </a:p>
          <a:p>
            <a:r>
              <a:rPr lang="en-US" altLang="zh-TW" dirty="0" err="1" smtClean="0"/>
              <a:t>jQuery,AngularJS</a:t>
            </a:r>
            <a:r>
              <a:rPr lang="en-US" altLang="zh-TW" dirty="0" smtClean="0"/>
              <a:t>, React.js</a:t>
            </a:r>
          </a:p>
          <a:p>
            <a:r>
              <a:rPr lang="en-US" altLang="zh-TW" dirty="0" smtClean="0"/>
              <a:t>HTML5/CSS3 </a:t>
            </a:r>
            <a:r>
              <a:rPr lang="zh-TW" altLang="en-US" dirty="0" smtClean="0"/>
              <a:t>使用者操作</a:t>
            </a:r>
            <a:r>
              <a:rPr lang="en-US" altLang="zh-TW" dirty="0" smtClean="0"/>
              <a:t>UI</a:t>
            </a:r>
          </a:p>
          <a:p>
            <a:pPr>
              <a:buNone/>
            </a:pPr>
            <a:r>
              <a:rPr lang="zh-TW" altLang="en-US" sz="3400" dirty="0" smtClean="0"/>
              <a:t>全部都包的 </a:t>
            </a:r>
            <a:r>
              <a:rPr lang="en-US" altLang="zh-TW" sz="3400" dirty="0" smtClean="0"/>
              <a:t>HTML5 Framework</a:t>
            </a:r>
          </a:p>
          <a:p>
            <a:r>
              <a:rPr lang="en-US" altLang="zh-TW" dirty="0" smtClean="0"/>
              <a:t>Bootstrap3 + </a:t>
            </a:r>
            <a:r>
              <a:rPr lang="en-US" altLang="zh-TW" dirty="0" err="1" smtClean="0"/>
              <a:t>Angularjs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封裝 </a:t>
            </a:r>
            <a:r>
              <a:rPr lang="en-US" altLang="zh-TW" dirty="0" smtClean="0"/>
              <a:t>Cordova/</a:t>
            </a:r>
            <a:r>
              <a:rPr lang="en-US" altLang="zh-TW" dirty="0" err="1" smtClean="0"/>
              <a:t>Phonegap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endParaRPr lang="en-US" altLang="zh-TW" dirty="0"/>
          </a:p>
        </p:txBody>
      </p:sp>
      <p:pic>
        <p:nvPicPr>
          <p:cNvPr id="10" name="圖片 9" descr="tumblr_inline_mkc3ewgXjj1qz4rg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4509120"/>
            <a:ext cx="1988303" cy="2160240"/>
          </a:xfrm>
          <a:prstGeom prst="rect">
            <a:avLst/>
          </a:prstGeom>
        </p:spPr>
      </p:pic>
      <p:sp>
        <p:nvSpPr>
          <p:cNvPr id="11" name="雲朵形 10"/>
          <p:cNvSpPr/>
          <p:nvPr/>
        </p:nvSpPr>
        <p:spPr>
          <a:xfrm>
            <a:off x="6804248" y="4437112"/>
            <a:ext cx="1944216" cy="19442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220072" y="4869160"/>
            <a:ext cx="1008112" cy="8640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前端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020272" y="4797152"/>
            <a:ext cx="122413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後端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6300192" y="5157192"/>
            <a:ext cx="57606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6300192" y="5589240"/>
            <a:ext cx="50405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893</TotalTime>
  <Words>1084</Words>
  <Application>Microsoft Office PowerPoint</Application>
  <PresentationFormat>如螢幕大小 (4:3)</PresentationFormat>
  <Paragraphs>210</Paragraphs>
  <Slides>22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中庸</vt:lpstr>
      <vt:lpstr>ITSG 第一次會議</vt:lpstr>
      <vt:lpstr>Study Group 的目標</vt:lpstr>
      <vt:lpstr>Study Group 的內容方向</vt:lpstr>
      <vt:lpstr>Mobile 運作的架構</vt:lpstr>
      <vt:lpstr>Mobile 的技術架構差異</vt:lpstr>
      <vt:lpstr>HTML5/CSS3/JavaScript</vt:lpstr>
      <vt:lpstr>Apache Cordova</vt:lpstr>
      <vt:lpstr>Java Script Framework</vt:lpstr>
      <vt:lpstr>Mobile 前端(HTML RWD)</vt:lpstr>
      <vt:lpstr>Mobile 前端(UX特性)</vt:lpstr>
      <vt:lpstr>從何開始?</vt:lpstr>
      <vt:lpstr>從專業的半成品開始</vt:lpstr>
      <vt:lpstr>Mobile 與 Server 溝通</vt:lpstr>
      <vt:lpstr>提供後端服務 -程式語言及 Framework</vt:lpstr>
      <vt:lpstr>建構 Mobile後端的服務-擴充性</vt:lpstr>
      <vt:lpstr>Mobile 快速開發模式</vt:lpstr>
      <vt:lpstr>建立 Mobile -後端服務的Capacity</vt:lpstr>
      <vt:lpstr>Mobile 在大數據</vt:lpstr>
      <vt:lpstr>企業應用Mobile 的額外考量</vt:lpstr>
      <vt:lpstr>Apple - Transformation in action</vt:lpstr>
      <vt:lpstr>討論(1/2)</vt:lpstr>
      <vt:lpstr>討論(2/2)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Technology</dc:title>
  <dc:creator>T2427</dc:creator>
  <cp:lastModifiedBy>T2427</cp:lastModifiedBy>
  <cp:revision>92</cp:revision>
  <dcterms:created xsi:type="dcterms:W3CDTF">2015-05-05T07:01:44Z</dcterms:created>
  <dcterms:modified xsi:type="dcterms:W3CDTF">2015-06-02T07:59:51Z</dcterms:modified>
</cp:coreProperties>
</file>