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4" r:id="rId7"/>
    <p:sldId id="267" r:id="rId8"/>
    <p:sldId id="265" r:id="rId9"/>
    <p:sldId id="266" r:id="rId10"/>
    <p:sldId id="261" r:id="rId11"/>
    <p:sldId id="262" r:id="rId12"/>
    <p:sldId id="263" r:id="rId13"/>
    <p:sldId id="268" r:id="rId14"/>
    <p:sldId id="271" r:id="rId15"/>
    <p:sldId id="270" r:id="rId1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5"/>
    <p:restoredTop sz="86401"/>
  </p:normalViewPr>
  <p:slideViewPr>
    <p:cSldViewPr snapToGrid="0" snapToObjects="1">
      <p:cViewPr varScale="1">
        <p:scale>
          <a:sx n="109" d="100"/>
          <a:sy n="109" d="100"/>
        </p:scale>
        <p:origin x="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4C386-7EE1-C446-9979-B65CC9B8E40D}" type="datetimeFigureOut">
              <a:rPr lang="en-DE" smtClean="0"/>
              <a:t>30.03.21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96DCD-7610-2C4B-80E4-F527A2A5FCBD}" type="slidenum">
              <a:rPr lang="en-DE" smtClean="0"/>
              <a:t>‹#›</a:t>
            </a:fld>
            <a:endParaRPr lang="en-DE"/>
          </a:p>
        </p:txBody>
      </p:sp>
    </p:spTree>
    <p:extLst>
      <p:ext uri="{BB962C8B-B14F-4D97-AF65-F5344CB8AC3E}">
        <p14:creationId xmlns:p14="http://schemas.microsoft.com/office/powerpoint/2010/main" val="414838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4696DCD-7610-2C4B-80E4-F527A2A5FCBD}" type="slidenum">
              <a:rPr lang="en-DE" smtClean="0"/>
              <a:t>5</a:t>
            </a:fld>
            <a:endParaRPr lang="en-DE"/>
          </a:p>
        </p:txBody>
      </p:sp>
    </p:spTree>
    <p:extLst>
      <p:ext uri="{BB962C8B-B14F-4D97-AF65-F5344CB8AC3E}">
        <p14:creationId xmlns:p14="http://schemas.microsoft.com/office/powerpoint/2010/main" val="124179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4696DCD-7610-2C4B-80E4-F527A2A5FCBD}" type="slidenum">
              <a:rPr lang="en-DE" smtClean="0"/>
              <a:t>6</a:t>
            </a:fld>
            <a:endParaRPr lang="en-DE"/>
          </a:p>
        </p:txBody>
      </p:sp>
    </p:spTree>
    <p:extLst>
      <p:ext uri="{BB962C8B-B14F-4D97-AF65-F5344CB8AC3E}">
        <p14:creationId xmlns:p14="http://schemas.microsoft.com/office/powerpoint/2010/main" val="421262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4696DCD-7610-2C4B-80E4-F527A2A5FCBD}" type="slidenum">
              <a:rPr lang="en-DE" smtClean="0"/>
              <a:t>7</a:t>
            </a:fld>
            <a:endParaRPr lang="en-DE"/>
          </a:p>
        </p:txBody>
      </p:sp>
    </p:spTree>
    <p:extLst>
      <p:ext uri="{BB962C8B-B14F-4D97-AF65-F5344CB8AC3E}">
        <p14:creationId xmlns:p14="http://schemas.microsoft.com/office/powerpoint/2010/main" val="283356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4696DCD-7610-2C4B-80E4-F527A2A5FCBD}" type="slidenum">
              <a:rPr lang="en-DE" smtClean="0"/>
              <a:t>8</a:t>
            </a:fld>
            <a:endParaRPr lang="en-DE"/>
          </a:p>
        </p:txBody>
      </p:sp>
    </p:spTree>
    <p:extLst>
      <p:ext uri="{BB962C8B-B14F-4D97-AF65-F5344CB8AC3E}">
        <p14:creationId xmlns:p14="http://schemas.microsoft.com/office/powerpoint/2010/main" val="2551144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4696DCD-7610-2C4B-80E4-F527A2A5FCBD}" type="slidenum">
              <a:rPr lang="en-DE" smtClean="0"/>
              <a:t>9</a:t>
            </a:fld>
            <a:endParaRPr lang="en-DE"/>
          </a:p>
        </p:txBody>
      </p:sp>
    </p:spTree>
    <p:extLst>
      <p:ext uri="{BB962C8B-B14F-4D97-AF65-F5344CB8AC3E}">
        <p14:creationId xmlns:p14="http://schemas.microsoft.com/office/powerpoint/2010/main" val="155513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6BA4-D91D-FE43-9F5F-228FB87D61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6996860E-27B2-AF4B-BCBD-F2072194B5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92A668C0-CB4F-EF45-8CFD-E593E77E824F}"/>
              </a:ext>
            </a:extLst>
          </p:cNvPr>
          <p:cNvSpPr>
            <a:spLocks noGrp="1"/>
          </p:cNvSpPr>
          <p:nvPr>
            <p:ph type="dt" sz="half" idx="10"/>
          </p:nvPr>
        </p:nvSpPr>
        <p:spPr/>
        <p:txBody>
          <a:bodyPr/>
          <a:lstStyle/>
          <a:p>
            <a:fld id="{1B7CD12D-F298-374E-B75F-CE539E99714B}" type="datetimeFigureOut">
              <a:rPr lang="en-DE" smtClean="0"/>
              <a:t>30.03.21</a:t>
            </a:fld>
            <a:endParaRPr lang="en-DE"/>
          </a:p>
        </p:txBody>
      </p:sp>
      <p:sp>
        <p:nvSpPr>
          <p:cNvPr id="5" name="Footer Placeholder 4">
            <a:extLst>
              <a:ext uri="{FF2B5EF4-FFF2-40B4-BE49-F238E27FC236}">
                <a16:creationId xmlns:a16="http://schemas.microsoft.com/office/drawing/2014/main" id="{FF34FE8F-6C3C-B544-946C-902EF613A87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EAA345A-DEC6-4747-AE77-D53EAD7CC181}"/>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161987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4A33-6419-8143-904E-A9FEBE760D88}"/>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E5EC35A4-8C6C-014A-874A-2056FB9F2FC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F46C5CB2-F513-2C45-9A5A-E9DF89DDDA5F}"/>
              </a:ext>
            </a:extLst>
          </p:cNvPr>
          <p:cNvSpPr>
            <a:spLocks noGrp="1"/>
          </p:cNvSpPr>
          <p:nvPr>
            <p:ph type="dt" sz="half" idx="10"/>
          </p:nvPr>
        </p:nvSpPr>
        <p:spPr/>
        <p:txBody>
          <a:bodyPr/>
          <a:lstStyle/>
          <a:p>
            <a:fld id="{1B7CD12D-F298-374E-B75F-CE539E99714B}" type="datetimeFigureOut">
              <a:rPr lang="en-DE" smtClean="0"/>
              <a:t>30.03.21</a:t>
            </a:fld>
            <a:endParaRPr lang="en-DE"/>
          </a:p>
        </p:txBody>
      </p:sp>
      <p:sp>
        <p:nvSpPr>
          <p:cNvPr id="5" name="Footer Placeholder 4">
            <a:extLst>
              <a:ext uri="{FF2B5EF4-FFF2-40B4-BE49-F238E27FC236}">
                <a16:creationId xmlns:a16="http://schemas.microsoft.com/office/drawing/2014/main" id="{829F7D5B-8FE8-B449-A3ED-100D72FBCAB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D04621B-839A-B544-8377-FC7A0FE088C7}"/>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327803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D11FA-1F8C-7B49-B86C-498295F4EE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3BDF844A-9876-1549-A31C-FE7EF5374C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96B197F-E477-9D45-B0D5-D986F7F56109}"/>
              </a:ext>
            </a:extLst>
          </p:cNvPr>
          <p:cNvSpPr>
            <a:spLocks noGrp="1"/>
          </p:cNvSpPr>
          <p:nvPr>
            <p:ph type="dt" sz="half" idx="10"/>
          </p:nvPr>
        </p:nvSpPr>
        <p:spPr/>
        <p:txBody>
          <a:bodyPr/>
          <a:lstStyle/>
          <a:p>
            <a:fld id="{1B7CD12D-F298-374E-B75F-CE539E99714B}" type="datetimeFigureOut">
              <a:rPr lang="en-DE" smtClean="0"/>
              <a:t>30.03.21</a:t>
            </a:fld>
            <a:endParaRPr lang="en-DE"/>
          </a:p>
        </p:txBody>
      </p:sp>
      <p:sp>
        <p:nvSpPr>
          <p:cNvPr id="5" name="Footer Placeholder 4">
            <a:extLst>
              <a:ext uri="{FF2B5EF4-FFF2-40B4-BE49-F238E27FC236}">
                <a16:creationId xmlns:a16="http://schemas.microsoft.com/office/drawing/2014/main" id="{F41DA666-AA25-054C-8E14-75CF90835D4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522B5E0-4D52-3D4D-AE46-73DC0C742732}"/>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116860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0486-867E-D748-9C16-F1CFD3C5E8AA}"/>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B9EAD93-BC43-5741-988B-D3A17FA542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591D923-58EC-984F-A199-5FA48BFEE399}"/>
              </a:ext>
            </a:extLst>
          </p:cNvPr>
          <p:cNvSpPr>
            <a:spLocks noGrp="1"/>
          </p:cNvSpPr>
          <p:nvPr>
            <p:ph type="dt" sz="half" idx="10"/>
          </p:nvPr>
        </p:nvSpPr>
        <p:spPr/>
        <p:txBody>
          <a:bodyPr/>
          <a:lstStyle/>
          <a:p>
            <a:fld id="{1B7CD12D-F298-374E-B75F-CE539E99714B}" type="datetimeFigureOut">
              <a:rPr lang="en-DE" smtClean="0"/>
              <a:t>30.03.21</a:t>
            </a:fld>
            <a:endParaRPr lang="en-DE"/>
          </a:p>
        </p:txBody>
      </p:sp>
      <p:sp>
        <p:nvSpPr>
          <p:cNvPr id="5" name="Footer Placeholder 4">
            <a:extLst>
              <a:ext uri="{FF2B5EF4-FFF2-40B4-BE49-F238E27FC236}">
                <a16:creationId xmlns:a16="http://schemas.microsoft.com/office/drawing/2014/main" id="{C59D9189-D9A9-2F42-90F1-69B5E6F69E5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2220EA3-053E-E743-8EB1-B6F291174D2F}"/>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63809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1EF3-E257-C24A-8D1F-85CBD21DEF8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57F6BFE2-900C-EA44-A963-B337E45D2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D5C08E-C8CC-0F40-99D4-7222B20782FA}"/>
              </a:ext>
            </a:extLst>
          </p:cNvPr>
          <p:cNvSpPr>
            <a:spLocks noGrp="1"/>
          </p:cNvSpPr>
          <p:nvPr>
            <p:ph type="dt" sz="half" idx="10"/>
          </p:nvPr>
        </p:nvSpPr>
        <p:spPr/>
        <p:txBody>
          <a:bodyPr/>
          <a:lstStyle/>
          <a:p>
            <a:fld id="{1B7CD12D-F298-374E-B75F-CE539E99714B}" type="datetimeFigureOut">
              <a:rPr lang="en-DE" smtClean="0"/>
              <a:t>30.03.21</a:t>
            </a:fld>
            <a:endParaRPr lang="en-DE"/>
          </a:p>
        </p:txBody>
      </p:sp>
      <p:sp>
        <p:nvSpPr>
          <p:cNvPr id="5" name="Footer Placeholder 4">
            <a:extLst>
              <a:ext uri="{FF2B5EF4-FFF2-40B4-BE49-F238E27FC236}">
                <a16:creationId xmlns:a16="http://schemas.microsoft.com/office/drawing/2014/main" id="{88363C6D-6295-D84E-A39B-D5109243568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411B3C5-5B68-014D-A6F9-092533962403}"/>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99022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CAE7-07B8-4143-B821-65C6E69E013E}"/>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A3C746B5-A6A3-7444-8514-E28F672343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CC853E91-F57E-9C40-8C4E-023078E1061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6B8BD87E-2FF4-2D47-9EDA-A6218D6B9026}"/>
              </a:ext>
            </a:extLst>
          </p:cNvPr>
          <p:cNvSpPr>
            <a:spLocks noGrp="1"/>
          </p:cNvSpPr>
          <p:nvPr>
            <p:ph type="dt" sz="half" idx="10"/>
          </p:nvPr>
        </p:nvSpPr>
        <p:spPr/>
        <p:txBody>
          <a:bodyPr/>
          <a:lstStyle/>
          <a:p>
            <a:fld id="{1B7CD12D-F298-374E-B75F-CE539E99714B}" type="datetimeFigureOut">
              <a:rPr lang="en-DE" smtClean="0"/>
              <a:t>30.03.21</a:t>
            </a:fld>
            <a:endParaRPr lang="en-DE"/>
          </a:p>
        </p:txBody>
      </p:sp>
      <p:sp>
        <p:nvSpPr>
          <p:cNvPr id="6" name="Footer Placeholder 5">
            <a:extLst>
              <a:ext uri="{FF2B5EF4-FFF2-40B4-BE49-F238E27FC236}">
                <a16:creationId xmlns:a16="http://schemas.microsoft.com/office/drawing/2014/main" id="{1BBE61BE-3D5C-564C-8771-A93E403594F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3FBC23F-F896-B04B-984D-3765670A5FE3}"/>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388740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0E9A-2E84-FA45-8C82-7B795E1A1E15}"/>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C938BF28-3D63-FE41-800E-FE2682F45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8661D38-0C77-1940-8B32-A6649D1FAE2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F89CDD66-314A-9C4D-952F-C6C3C470C7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2B4BDE-639F-C44F-9F47-865A00C744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596EDCED-52FB-4E4F-B50D-F0457BA4ABCF}"/>
              </a:ext>
            </a:extLst>
          </p:cNvPr>
          <p:cNvSpPr>
            <a:spLocks noGrp="1"/>
          </p:cNvSpPr>
          <p:nvPr>
            <p:ph type="dt" sz="half" idx="10"/>
          </p:nvPr>
        </p:nvSpPr>
        <p:spPr/>
        <p:txBody>
          <a:bodyPr/>
          <a:lstStyle/>
          <a:p>
            <a:fld id="{1B7CD12D-F298-374E-B75F-CE539E99714B}" type="datetimeFigureOut">
              <a:rPr lang="en-DE" smtClean="0"/>
              <a:t>30.03.21</a:t>
            </a:fld>
            <a:endParaRPr lang="en-DE"/>
          </a:p>
        </p:txBody>
      </p:sp>
      <p:sp>
        <p:nvSpPr>
          <p:cNvPr id="8" name="Footer Placeholder 7">
            <a:extLst>
              <a:ext uri="{FF2B5EF4-FFF2-40B4-BE49-F238E27FC236}">
                <a16:creationId xmlns:a16="http://schemas.microsoft.com/office/drawing/2014/main" id="{E652FB62-E093-2447-A6D5-044E5F54EDEB}"/>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F0CA10D8-BA45-1B4E-AC7F-0F3DE6E8F043}"/>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43006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E28B-AAAF-A44B-8594-4F5AE12DE7DF}"/>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4ED03757-7E91-0141-B65C-04EED2D90EBB}"/>
              </a:ext>
            </a:extLst>
          </p:cNvPr>
          <p:cNvSpPr>
            <a:spLocks noGrp="1"/>
          </p:cNvSpPr>
          <p:nvPr>
            <p:ph type="dt" sz="half" idx="10"/>
          </p:nvPr>
        </p:nvSpPr>
        <p:spPr/>
        <p:txBody>
          <a:bodyPr/>
          <a:lstStyle/>
          <a:p>
            <a:fld id="{1B7CD12D-F298-374E-B75F-CE539E99714B}" type="datetimeFigureOut">
              <a:rPr lang="en-DE" smtClean="0"/>
              <a:t>30.03.21</a:t>
            </a:fld>
            <a:endParaRPr lang="en-DE"/>
          </a:p>
        </p:txBody>
      </p:sp>
      <p:sp>
        <p:nvSpPr>
          <p:cNvPr id="4" name="Footer Placeholder 3">
            <a:extLst>
              <a:ext uri="{FF2B5EF4-FFF2-40B4-BE49-F238E27FC236}">
                <a16:creationId xmlns:a16="http://schemas.microsoft.com/office/drawing/2014/main" id="{66F921AA-F47A-C440-9571-BE315D65AEA2}"/>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16D059DF-1682-9947-A8E7-5BB82EE7A71B}"/>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3265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9548A6-5515-644B-A7BC-D1525C0179A4}"/>
              </a:ext>
            </a:extLst>
          </p:cNvPr>
          <p:cNvSpPr>
            <a:spLocks noGrp="1"/>
          </p:cNvSpPr>
          <p:nvPr>
            <p:ph type="dt" sz="half" idx="10"/>
          </p:nvPr>
        </p:nvSpPr>
        <p:spPr/>
        <p:txBody>
          <a:bodyPr/>
          <a:lstStyle/>
          <a:p>
            <a:fld id="{1B7CD12D-F298-374E-B75F-CE539E99714B}" type="datetimeFigureOut">
              <a:rPr lang="en-DE" smtClean="0"/>
              <a:t>30.03.21</a:t>
            </a:fld>
            <a:endParaRPr lang="en-DE"/>
          </a:p>
        </p:txBody>
      </p:sp>
      <p:sp>
        <p:nvSpPr>
          <p:cNvPr id="3" name="Footer Placeholder 2">
            <a:extLst>
              <a:ext uri="{FF2B5EF4-FFF2-40B4-BE49-F238E27FC236}">
                <a16:creationId xmlns:a16="http://schemas.microsoft.com/office/drawing/2014/main" id="{2229B43A-889A-3641-A32F-83562D3C45C8}"/>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247C361E-3F93-7E44-A7FA-3D3B4AC06444}"/>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260592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F07A-3156-B849-B32C-A00C455B0C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D2CC639D-C785-1B46-BC3A-B69647732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961A00FF-0883-0C42-8716-2BE0782F2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21B97F-6FD6-9542-855B-A62CFAB5057C}"/>
              </a:ext>
            </a:extLst>
          </p:cNvPr>
          <p:cNvSpPr>
            <a:spLocks noGrp="1"/>
          </p:cNvSpPr>
          <p:nvPr>
            <p:ph type="dt" sz="half" idx="10"/>
          </p:nvPr>
        </p:nvSpPr>
        <p:spPr/>
        <p:txBody>
          <a:bodyPr/>
          <a:lstStyle/>
          <a:p>
            <a:fld id="{1B7CD12D-F298-374E-B75F-CE539E99714B}" type="datetimeFigureOut">
              <a:rPr lang="en-DE" smtClean="0"/>
              <a:t>30.03.21</a:t>
            </a:fld>
            <a:endParaRPr lang="en-DE"/>
          </a:p>
        </p:txBody>
      </p:sp>
      <p:sp>
        <p:nvSpPr>
          <p:cNvPr id="6" name="Footer Placeholder 5">
            <a:extLst>
              <a:ext uri="{FF2B5EF4-FFF2-40B4-BE49-F238E27FC236}">
                <a16:creationId xmlns:a16="http://schemas.microsoft.com/office/drawing/2014/main" id="{0057F85B-A2A2-0E42-B059-7E5044442F8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BA85BCD-2310-6B41-A715-EC9FF1CF3F8F}"/>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82460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F0E9-F086-134E-A7F6-E92985DED7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B8697D0F-DB35-364A-A1AA-53B9E4250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D044C0C7-94CE-9D4B-98AD-EAEB9517A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7BC372-CC80-CD4F-B0B4-19B40CDC32A1}"/>
              </a:ext>
            </a:extLst>
          </p:cNvPr>
          <p:cNvSpPr>
            <a:spLocks noGrp="1"/>
          </p:cNvSpPr>
          <p:nvPr>
            <p:ph type="dt" sz="half" idx="10"/>
          </p:nvPr>
        </p:nvSpPr>
        <p:spPr/>
        <p:txBody>
          <a:bodyPr/>
          <a:lstStyle/>
          <a:p>
            <a:fld id="{1B7CD12D-F298-374E-B75F-CE539E99714B}" type="datetimeFigureOut">
              <a:rPr lang="en-DE" smtClean="0"/>
              <a:t>30.03.21</a:t>
            </a:fld>
            <a:endParaRPr lang="en-DE"/>
          </a:p>
        </p:txBody>
      </p:sp>
      <p:sp>
        <p:nvSpPr>
          <p:cNvPr id="6" name="Footer Placeholder 5">
            <a:extLst>
              <a:ext uri="{FF2B5EF4-FFF2-40B4-BE49-F238E27FC236}">
                <a16:creationId xmlns:a16="http://schemas.microsoft.com/office/drawing/2014/main" id="{91D0956B-D004-F747-8B73-1EAC5D64791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6927930-23DF-3544-8C9D-E2B8BD6DA55C}"/>
              </a:ext>
            </a:extLst>
          </p:cNvPr>
          <p:cNvSpPr>
            <a:spLocks noGrp="1"/>
          </p:cNvSpPr>
          <p:nvPr>
            <p:ph type="sldNum" sz="quarter" idx="12"/>
          </p:nvPr>
        </p:nvSpPr>
        <p:spPr/>
        <p:txBody>
          <a:bodyPr/>
          <a:lstStyle/>
          <a:p>
            <a:fld id="{3E09C7DF-480D-9E40-BFD2-100BCD1F8EF2}" type="slidenum">
              <a:rPr lang="en-DE" smtClean="0"/>
              <a:t>‹#›</a:t>
            </a:fld>
            <a:endParaRPr lang="en-DE"/>
          </a:p>
        </p:txBody>
      </p:sp>
    </p:spTree>
    <p:extLst>
      <p:ext uri="{BB962C8B-B14F-4D97-AF65-F5344CB8AC3E}">
        <p14:creationId xmlns:p14="http://schemas.microsoft.com/office/powerpoint/2010/main" val="175619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5FDDB-F6F4-0440-A9D0-F25C1E7A1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8F4EA7F8-FDF4-C54A-AE11-B4389E4A6E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124908B-06DA-4944-AAF1-45DFE6F25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CD12D-F298-374E-B75F-CE539E99714B}" type="datetimeFigureOut">
              <a:rPr lang="en-DE" smtClean="0"/>
              <a:t>30.03.21</a:t>
            </a:fld>
            <a:endParaRPr lang="en-DE"/>
          </a:p>
        </p:txBody>
      </p:sp>
      <p:sp>
        <p:nvSpPr>
          <p:cNvPr id="5" name="Footer Placeholder 4">
            <a:extLst>
              <a:ext uri="{FF2B5EF4-FFF2-40B4-BE49-F238E27FC236}">
                <a16:creationId xmlns:a16="http://schemas.microsoft.com/office/drawing/2014/main" id="{3CCD6255-6EF9-5048-BB8E-A01E1CDC2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AF335560-B32E-F940-93D3-2BD31AEC4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9C7DF-480D-9E40-BFD2-100BCD1F8EF2}" type="slidenum">
              <a:rPr lang="en-DE" smtClean="0"/>
              <a:t>‹#›</a:t>
            </a:fld>
            <a:endParaRPr lang="en-DE"/>
          </a:p>
        </p:txBody>
      </p:sp>
    </p:spTree>
    <p:extLst>
      <p:ext uri="{BB962C8B-B14F-4D97-AF65-F5344CB8AC3E}">
        <p14:creationId xmlns:p14="http://schemas.microsoft.com/office/powerpoint/2010/main" val="1075717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3916-E18D-E14F-906A-8AD01AC84DC1}"/>
              </a:ext>
            </a:extLst>
          </p:cNvPr>
          <p:cNvSpPr>
            <a:spLocks noGrp="1"/>
          </p:cNvSpPr>
          <p:nvPr>
            <p:ph type="ctrTitle"/>
          </p:nvPr>
        </p:nvSpPr>
        <p:spPr/>
        <p:txBody>
          <a:bodyPr>
            <a:normAutofit/>
          </a:bodyPr>
          <a:lstStyle/>
          <a:p>
            <a:r>
              <a:rPr lang="en-DE" dirty="0"/>
              <a:t>Project 1 - </a:t>
            </a:r>
            <a:r>
              <a:rPr lang="en-GB" dirty="0"/>
              <a:t>Data Scientist Job Market (US)</a:t>
            </a:r>
            <a:endParaRPr lang="en-DE" dirty="0"/>
          </a:p>
        </p:txBody>
      </p:sp>
      <p:sp>
        <p:nvSpPr>
          <p:cNvPr id="3" name="Subtitle 2">
            <a:extLst>
              <a:ext uri="{FF2B5EF4-FFF2-40B4-BE49-F238E27FC236}">
                <a16:creationId xmlns:a16="http://schemas.microsoft.com/office/drawing/2014/main" id="{87BA3C98-A6CB-774E-9EC1-04D5423DA5F5}"/>
              </a:ext>
            </a:extLst>
          </p:cNvPr>
          <p:cNvSpPr>
            <a:spLocks noGrp="1"/>
          </p:cNvSpPr>
          <p:nvPr>
            <p:ph type="subTitle" idx="1"/>
          </p:nvPr>
        </p:nvSpPr>
        <p:spPr/>
        <p:txBody>
          <a:bodyPr/>
          <a:lstStyle/>
          <a:p>
            <a:r>
              <a:rPr lang="en-DE" dirty="0"/>
              <a:t>Team R2-D2:</a:t>
            </a:r>
          </a:p>
          <a:p>
            <a:r>
              <a:rPr lang="en-DE" dirty="0"/>
              <a:t>Simon, Davis, Olubmni, Phine</a:t>
            </a:r>
          </a:p>
        </p:txBody>
      </p:sp>
    </p:spTree>
    <p:extLst>
      <p:ext uri="{BB962C8B-B14F-4D97-AF65-F5344CB8AC3E}">
        <p14:creationId xmlns:p14="http://schemas.microsoft.com/office/powerpoint/2010/main" val="295221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7254-23EB-B643-B20C-1EBEE57E2BB4}"/>
              </a:ext>
            </a:extLst>
          </p:cNvPr>
          <p:cNvSpPr>
            <a:spLocks noGrp="1"/>
          </p:cNvSpPr>
          <p:nvPr>
            <p:ph type="title"/>
          </p:nvPr>
        </p:nvSpPr>
        <p:spPr/>
        <p:txBody>
          <a:bodyPr/>
          <a:lstStyle/>
          <a:p>
            <a:r>
              <a:rPr lang="en-GB" dirty="0"/>
              <a:t>Relation Languages to Positions</a:t>
            </a:r>
            <a:endParaRPr lang="en-DE" dirty="0"/>
          </a:p>
        </p:txBody>
      </p:sp>
      <p:pic>
        <p:nvPicPr>
          <p:cNvPr id="5" name="Content Placeholder 4">
            <a:extLst>
              <a:ext uri="{FF2B5EF4-FFF2-40B4-BE49-F238E27FC236}">
                <a16:creationId xmlns:a16="http://schemas.microsoft.com/office/drawing/2014/main" id="{36E726C6-9273-F740-9110-A12C93C12851}"/>
              </a:ext>
            </a:extLst>
          </p:cNvPr>
          <p:cNvPicPr>
            <a:picLocks noGrp="1" noChangeAspect="1"/>
          </p:cNvPicPr>
          <p:nvPr>
            <p:ph idx="1"/>
          </p:nvPr>
        </p:nvPicPr>
        <p:blipFill>
          <a:blip r:embed="rId2"/>
          <a:stretch>
            <a:fillRect/>
          </a:stretch>
        </p:blipFill>
        <p:spPr>
          <a:xfrm>
            <a:off x="6091685" y="3496777"/>
            <a:ext cx="4789271" cy="2709606"/>
          </a:xfrm>
        </p:spPr>
      </p:pic>
      <p:pic>
        <p:nvPicPr>
          <p:cNvPr id="7" name="Picture 6">
            <a:extLst>
              <a:ext uri="{FF2B5EF4-FFF2-40B4-BE49-F238E27FC236}">
                <a16:creationId xmlns:a16="http://schemas.microsoft.com/office/drawing/2014/main" id="{930C519F-BC80-5C4C-A19B-1F830CEC8DB7}"/>
              </a:ext>
            </a:extLst>
          </p:cNvPr>
          <p:cNvPicPr>
            <a:picLocks noChangeAspect="1"/>
          </p:cNvPicPr>
          <p:nvPr/>
        </p:nvPicPr>
        <p:blipFill>
          <a:blip r:embed="rId3"/>
          <a:stretch>
            <a:fillRect/>
          </a:stretch>
        </p:blipFill>
        <p:spPr>
          <a:xfrm>
            <a:off x="7359582" y="816591"/>
            <a:ext cx="4832418" cy="2709606"/>
          </a:xfrm>
          <a:prstGeom prst="rect">
            <a:avLst/>
          </a:prstGeom>
        </p:spPr>
      </p:pic>
      <p:pic>
        <p:nvPicPr>
          <p:cNvPr id="9" name="Picture 8">
            <a:extLst>
              <a:ext uri="{FF2B5EF4-FFF2-40B4-BE49-F238E27FC236}">
                <a16:creationId xmlns:a16="http://schemas.microsoft.com/office/drawing/2014/main" id="{369781AE-90D7-234E-9F1E-09D0344CFF27}"/>
              </a:ext>
            </a:extLst>
          </p:cNvPr>
          <p:cNvPicPr>
            <a:picLocks noChangeAspect="1"/>
          </p:cNvPicPr>
          <p:nvPr/>
        </p:nvPicPr>
        <p:blipFill>
          <a:blip r:embed="rId4"/>
          <a:stretch>
            <a:fillRect/>
          </a:stretch>
        </p:blipFill>
        <p:spPr>
          <a:xfrm>
            <a:off x="838199" y="3458728"/>
            <a:ext cx="4780642" cy="2718235"/>
          </a:xfrm>
          <a:prstGeom prst="rect">
            <a:avLst/>
          </a:prstGeom>
        </p:spPr>
      </p:pic>
      <p:sp>
        <p:nvSpPr>
          <p:cNvPr id="11" name="Content Placeholder 2">
            <a:extLst>
              <a:ext uri="{FF2B5EF4-FFF2-40B4-BE49-F238E27FC236}">
                <a16:creationId xmlns:a16="http://schemas.microsoft.com/office/drawing/2014/main" id="{70E6F5A8-3842-8644-B253-AA4AE6639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We can see the position of a data engineer</a:t>
            </a:r>
          </a:p>
          <a:p>
            <a:pPr marL="0" indent="0">
              <a:buFont typeface="Arial" panose="020B0604020202020204" pitchFamily="34" charset="0"/>
              <a:buNone/>
            </a:pPr>
            <a:r>
              <a:rPr lang="en-GB" dirty="0"/>
              <a:t>requires most of the programming languages.</a:t>
            </a:r>
          </a:p>
          <a:p>
            <a:pPr marL="0" indent="0">
              <a:buFont typeface="Arial" panose="020B0604020202020204" pitchFamily="34" charset="0"/>
              <a:buNone/>
            </a:pPr>
            <a:r>
              <a:rPr lang="en-GB" dirty="0"/>
              <a:t> </a:t>
            </a:r>
          </a:p>
        </p:txBody>
      </p:sp>
    </p:spTree>
    <p:extLst>
      <p:ext uri="{BB962C8B-B14F-4D97-AF65-F5344CB8AC3E}">
        <p14:creationId xmlns:p14="http://schemas.microsoft.com/office/powerpoint/2010/main" val="56629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21C9-451E-B942-9D8C-8B39CED3A601}"/>
              </a:ext>
            </a:extLst>
          </p:cNvPr>
          <p:cNvSpPr>
            <a:spLocks noGrp="1"/>
          </p:cNvSpPr>
          <p:nvPr>
            <p:ph type="title"/>
          </p:nvPr>
        </p:nvSpPr>
        <p:spPr/>
        <p:txBody>
          <a:bodyPr/>
          <a:lstStyle/>
          <a:p>
            <a:r>
              <a:rPr lang="en-DE" dirty="0"/>
              <a:t>Python</a:t>
            </a:r>
          </a:p>
        </p:txBody>
      </p:sp>
      <p:sp>
        <p:nvSpPr>
          <p:cNvPr id="3" name="Content Placeholder 2">
            <a:extLst>
              <a:ext uri="{FF2B5EF4-FFF2-40B4-BE49-F238E27FC236}">
                <a16:creationId xmlns:a16="http://schemas.microsoft.com/office/drawing/2014/main" id="{B3E69974-902A-524B-9407-662D90C6C46B}"/>
              </a:ext>
            </a:extLst>
          </p:cNvPr>
          <p:cNvSpPr>
            <a:spLocks noGrp="1"/>
          </p:cNvSpPr>
          <p:nvPr>
            <p:ph idx="1"/>
          </p:nvPr>
        </p:nvSpPr>
        <p:spPr/>
        <p:txBody>
          <a:bodyPr/>
          <a:lstStyle/>
          <a:p>
            <a:r>
              <a:rPr lang="en-DE" dirty="0"/>
              <a:t>Python is mostly required by</a:t>
            </a:r>
          </a:p>
          <a:p>
            <a:pPr marL="457200" lvl="1" indent="0">
              <a:buNone/>
            </a:pPr>
            <a:r>
              <a:rPr lang="en-DE" dirty="0"/>
              <a:t>1. Data engineers</a:t>
            </a:r>
          </a:p>
          <a:p>
            <a:pPr marL="457200" lvl="1" indent="0">
              <a:buNone/>
            </a:pPr>
            <a:r>
              <a:rPr lang="en-DE" dirty="0"/>
              <a:t>2. Data scientist</a:t>
            </a:r>
          </a:p>
          <a:p>
            <a:pPr marL="457200" lvl="1" indent="0">
              <a:buNone/>
            </a:pPr>
            <a:r>
              <a:rPr lang="en-DE" dirty="0"/>
              <a:t>3. </a:t>
            </a:r>
            <a:r>
              <a:rPr lang="en-GB" dirty="0"/>
              <a:t>E</a:t>
            </a:r>
            <a:r>
              <a:rPr lang="en-DE" dirty="0"/>
              <a:t>ngineer (disregard)</a:t>
            </a:r>
          </a:p>
          <a:p>
            <a:pPr marL="457200" lvl="1" indent="0">
              <a:buNone/>
            </a:pPr>
            <a:r>
              <a:rPr lang="en-DE" dirty="0"/>
              <a:t>3. Data analyst</a:t>
            </a:r>
          </a:p>
        </p:txBody>
      </p:sp>
      <p:pic>
        <p:nvPicPr>
          <p:cNvPr id="4" name="Picture 3">
            <a:extLst>
              <a:ext uri="{FF2B5EF4-FFF2-40B4-BE49-F238E27FC236}">
                <a16:creationId xmlns:a16="http://schemas.microsoft.com/office/drawing/2014/main" id="{17666554-94C7-4241-A363-44BC29DAF22E}"/>
              </a:ext>
            </a:extLst>
          </p:cNvPr>
          <p:cNvPicPr>
            <a:picLocks noChangeAspect="1"/>
          </p:cNvPicPr>
          <p:nvPr/>
        </p:nvPicPr>
        <p:blipFill>
          <a:blip r:embed="rId2"/>
          <a:stretch>
            <a:fillRect/>
          </a:stretch>
        </p:blipFill>
        <p:spPr>
          <a:xfrm>
            <a:off x="5477324" y="365125"/>
            <a:ext cx="6924735" cy="3882798"/>
          </a:xfrm>
          <a:prstGeom prst="rect">
            <a:avLst/>
          </a:prstGeom>
        </p:spPr>
      </p:pic>
    </p:spTree>
    <p:extLst>
      <p:ext uri="{BB962C8B-B14F-4D97-AF65-F5344CB8AC3E}">
        <p14:creationId xmlns:p14="http://schemas.microsoft.com/office/powerpoint/2010/main" val="350468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DF4B-B652-5140-8051-17D1C84B9C3A}"/>
              </a:ext>
            </a:extLst>
          </p:cNvPr>
          <p:cNvSpPr>
            <a:spLocks noGrp="1"/>
          </p:cNvSpPr>
          <p:nvPr>
            <p:ph type="title"/>
          </p:nvPr>
        </p:nvSpPr>
        <p:spPr/>
        <p:txBody>
          <a:bodyPr/>
          <a:lstStyle/>
          <a:p>
            <a:r>
              <a:rPr lang="en-DE" dirty="0"/>
              <a:t>SQL</a:t>
            </a:r>
          </a:p>
        </p:txBody>
      </p:sp>
      <p:sp>
        <p:nvSpPr>
          <p:cNvPr id="3" name="Content Placeholder 2">
            <a:extLst>
              <a:ext uri="{FF2B5EF4-FFF2-40B4-BE49-F238E27FC236}">
                <a16:creationId xmlns:a16="http://schemas.microsoft.com/office/drawing/2014/main" id="{324A32AB-5DD4-A54E-AD6A-74B435571B9D}"/>
              </a:ext>
            </a:extLst>
          </p:cNvPr>
          <p:cNvSpPr>
            <a:spLocks noGrp="1"/>
          </p:cNvSpPr>
          <p:nvPr>
            <p:ph idx="1"/>
          </p:nvPr>
        </p:nvSpPr>
        <p:spPr/>
        <p:txBody>
          <a:bodyPr/>
          <a:lstStyle/>
          <a:p>
            <a:r>
              <a:rPr lang="en-DE" dirty="0"/>
              <a:t>SQL is mostly required by</a:t>
            </a:r>
          </a:p>
          <a:p>
            <a:pPr marL="457200" lvl="1" indent="0">
              <a:buNone/>
            </a:pPr>
            <a:r>
              <a:rPr lang="en-DE" dirty="0"/>
              <a:t>1. Data engineers</a:t>
            </a:r>
          </a:p>
          <a:p>
            <a:pPr marL="457200" lvl="1" indent="0">
              <a:buNone/>
            </a:pPr>
            <a:r>
              <a:rPr lang="en-DE" dirty="0"/>
              <a:t>2. Data analyst</a:t>
            </a:r>
          </a:p>
          <a:p>
            <a:pPr marL="457200" lvl="1" indent="0">
              <a:buNone/>
            </a:pPr>
            <a:r>
              <a:rPr lang="en-DE" dirty="0"/>
              <a:t>3. Data scientist</a:t>
            </a:r>
          </a:p>
          <a:p>
            <a:endParaRPr lang="en-DE" dirty="0"/>
          </a:p>
        </p:txBody>
      </p:sp>
      <p:pic>
        <p:nvPicPr>
          <p:cNvPr id="4" name="Content Placeholder 4">
            <a:extLst>
              <a:ext uri="{FF2B5EF4-FFF2-40B4-BE49-F238E27FC236}">
                <a16:creationId xmlns:a16="http://schemas.microsoft.com/office/drawing/2014/main" id="{53EED629-7FDE-0E4E-81A0-85554FF9BEB8}"/>
              </a:ext>
            </a:extLst>
          </p:cNvPr>
          <p:cNvPicPr>
            <a:picLocks noChangeAspect="1"/>
          </p:cNvPicPr>
          <p:nvPr/>
        </p:nvPicPr>
        <p:blipFill>
          <a:blip r:embed="rId2"/>
          <a:stretch>
            <a:fillRect/>
          </a:stretch>
        </p:blipFill>
        <p:spPr>
          <a:xfrm>
            <a:off x="5203671" y="365125"/>
            <a:ext cx="6838428" cy="3868949"/>
          </a:xfrm>
          <a:prstGeom prst="rect">
            <a:avLst/>
          </a:prstGeom>
        </p:spPr>
      </p:pic>
    </p:spTree>
    <p:extLst>
      <p:ext uri="{BB962C8B-B14F-4D97-AF65-F5344CB8AC3E}">
        <p14:creationId xmlns:p14="http://schemas.microsoft.com/office/powerpoint/2010/main" val="154655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167C-7EBD-724B-A8E0-5572A2B8BD95}"/>
              </a:ext>
            </a:extLst>
          </p:cNvPr>
          <p:cNvSpPr>
            <a:spLocks noGrp="1"/>
          </p:cNvSpPr>
          <p:nvPr>
            <p:ph type="title"/>
          </p:nvPr>
        </p:nvSpPr>
        <p:spPr/>
        <p:txBody>
          <a:bodyPr/>
          <a:lstStyle/>
          <a:p>
            <a:r>
              <a:rPr lang="en-DE" dirty="0"/>
              <a:t>Java</a:t>
            </a:r>
          </a:p>
        </p:txBody>
      </p:sp>
      <p:sp>
        <p:nvSpPr>
          <p:cNvPr id="3" name="Content Placeholder 2">
            <a:extLst>
              <a:ext uri="{FF2B5EF4-FFF2-40B4-BE49-F238E27FC236}">
                <a16:creationId xmlns:a16="http://schemas.microsoft.com/office/drawing/2014/main" id="{2EFC2315-0322-B545-B572-2F441D29F6B1}"/>
              </a:ext>
            </a:extLst>
          </p:cNvPr>
          <p:cNvSpPr>
            <a:spLocks noGrp="1"/>
          </p:cNvSpPr>
          <p:nvPr>
            <p:ph idx="1"/>
          </p:nvPr>
        </p:nvSpPr>
        <p:spPr/>
        <p:txBody>
          <a:bodyPr/>
          <a:lstStyle/>
          <a:p>
            <a:r>
              <a:rPr lang="en-DE" dirty="0"/>
              <a:t>Java is mostly required by</a:t>
            </a:r>
          </a:p>
          <a:p>
            <a:pPr marL="457200" lvl="1" indent="0">
              <a:buNone/>
            </a:pPr>
            <a:r>
              <a:rPr lang="en-DE" dirty="0"/>
              <a:t>1. Data engineers</a:t>
            </a:r>
          </a:p>
          <a:p>
            <a:pPr marL="457200" lvl="1" indent="0">
              <a:buNone/>
            </a:pPr>
            <a:r>
              <a:rPr lang="en-DE" dirty="0"/>
              <a:t>2. </a:t>
            </a:r>
            <a:r>
              <a:rPr lang="en-GB" dirty="0"/>
              <a:t>E</a:t>
            </a:r>
            <a:r>
              <a:rPr lang="en-DE" dirty="0"/>
              <a:t>ngineer (disregard)</a:t>
            </a:r>
          </a:p>
          <a:p>
            <a:pPr marL="457200" lvl="1" indent="0">
              <a:buNone/>
            </a:pPr>
            <a:r>
              <a:rPr lang="en-DE" dirty="0"/>
              <a:t>2. Data scientist</a:t>
            </a:r>
          </a:p>
          <a:p>
            <a:pPr marL="457200" lvl="1" indent="0">
              <a:buNone/>
            </a:pPr>
            <a:r>
              <a:rPr lang="en-DE" dirty="0"/>
              <a:t>3. Business analyst</a:t>
            </a:r>
          </a:p>
          <a:p>
            <a:endParaRPr lang="en-DE" dirty="0"/>
          </a:p>
        </p:txBody>
      </p:sp>
      <p:pic>
        <p:nvPicPr>
          <p:cNvPr id="4" name="Picture 3">
            <a:extLst>
              <a:ext uri="{FF2B5EF4-FFF2-40B4-BE49-F238E27FC236}">
                <a16:creationId xmlns:a16="http://schemas.microsoft.com/office/drawing/2014/main" id="{681DF9D3-54B1-3D4E-AE2A-73AF11B46115}"/>
              </a:ext>
            </a:extLst>
          </p:cNvPr>
          <p:cNvPicPr>
            <a:picLocks noChangeAspect="1"/>
          </p:cNvPicPr>
          <p:nvPr/>
        </p:nvPicPr>
        <p:blipFill>
          <a:blip r:embed="rId2"/>
          <a:stretch>
            <a:fillRect/>
          </a:stretch>
        </p:blipFill>
        <p:spPr>
          <a:xfrm>
            <a:off x="5346258" y="207528"/>
            <a:ext cx="6731440" cy="3827443"/>
          </a:xfrm>
          <a:prstGeom prst="rect">
            <a:avLst/>
          </a:prstGeom>
        </p:spPr>
      </p:pic>
    </p:spTree>
    <p:extLst>
      <p:ext uri="{BB962C8B-B14F-4D97-AF65-F5344CB8AC3E}">
        <p14:creationId xmlns:p14="http://schemas.microsoft.com/office/powerpoint/2010/main" val="282203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AEEA-58DE-2441-8DFD-6260B9BA0D9D}"/>
              </a:ext>
            </a:extLst>
          </p:cNvPr>
          <p:cNvSpPr>
            <a:spLocks noGrp="1"/>
          </p:cNvSpPr>
          <p:nvPr>
            <p:ph type="title"/>
          </p:nvPr>
        </p:nvSpPr>
        <p:spPr>
          <a:xfrm>
            <a:off x="838200" y="365125"/>
            <a:ext cx="10515600" cy="874739"/>
          </a:xfrm>
        </p:spPr>
        <p:txBody>
          <a:bodyPr/>
          <a:lstStyle/>
          <a:p>
            <a:pPr>
              <a:lnSpc>
                <a:spcPct val="107000"/>
              </a:lnSpc>
              <a:spcAft>
                <a:spcPts val="800"/>
              </a:spcAft>
            </a:pPr>
            <a:r>
              <a:rPr lang="en-GB" sz="4400" b="1" dirty="0">
                <a:effectLst/>
                <a:latin typeface="Calibri" panose="020F0502020204030204" pitchFamily="34" charset="0"/>
                <a:ea typeface="Calibri" panose="020F0502020204030204" pitchFamily="34" charset="0"/>
                <a:cs typeface="Arial" panose="020B0604020202020204" pitchFamily="34" charset="0"/>
              </a:rPr>
              <a:t>Challenges and how we tackled them</a:t>
            </a:r>
            <a:endParaRPr lang="en-GB" sz="4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E42C20C-D22D-0F45-A251-9D0F1112E770}"/>
              </a:ext>
            </a:extLst>
          </p:cNvPr>
          <p:cNvSpPr>
            <a:spLocks noGrp="1"/>
          </p:cNvSpPr>
          <p:nvPr>
            <p:ph idx="1"/>
          </p:nvPr>
        </p:nvSpPr>
        <p:spPr>
          <a:xfrm>
            <a:off x="838200" y="1239863"/>
            <a:ext cx="10515600" cy="5470903"/>
          </a:xfrm>
        </p:spPr>
        <p:txBody>
          <a:bodyPr>
            <a:normAutofit fontScale="92500"/>
          </a:bodyPr>
          <a:lstStyle/>
          <a:p>
            <a:pPr marL="0" lvl="0" indent="0">
              <a:lnSpc>
                <a:spcPct val="107000"/>
              </a:lnSpc>
              <a:buNone/>
            </a:pPr>
            <a:r>
              <a:rPr lang="en-GB" sz="1600" b="1" dirty="0">
                <a:effectLst/>
                <a:latin typeface="Calibri" panose="020F0502020204030204" pitchFamily="34" charset="0"/>
                <a:ea typeface="Calibri" panose="020F0502020204030204" pitchFamily="34" charset="0"/>
                <a:cs typeface="Arial" panose="020B0604020202020204" pitchFamily="34" charset="0"/>
              </a:rPr>
              <a:t>The non-standardised nature of the raw data </a:t>
            </a:r>
          </a:p>
          <a:p>
            <a:pPr marL="0" lvl="0" indent="0">
              <a:lnSpc>
                <a:spcPct val="107000"/>
              </a:lnSpc>
              <a:buNone/>
            </a:pPr>
            <a:r>
              <a:rPr lang="en-GB" sz="1600" dirty="0">
                <a:effectLst/>
                <a:latin typeface="Calibri" panose="020F0502020204030204" pitchFamily="34" charset="0"/>
                <a:ea typeface="Calibri" panose="020F0502020204030204" pitchFamily="34" charset="0"/>
                <a:cs typeface="Arial" panose="020B0604020202020204" pitchFamily="34" charset="0"/>
              </a:rPr>
              <a:t>The data has a large amount of non-structured information. It is not possible to see at a glance how best to categorise this. A thorough investigation of the full potential of the data would require a lengthy and sophisticated analysis. We decided that given the time restraints it was best to concentrate on just a handful of easily identifiable categories and work with them. </a:t>
            </a:r>
          </a:p>
          <a:p>
            <a:pPr marL="0" lvl="0" indent="0">
              <a:lnSpc>
                <a:spcPct val="107000"/>
              </a:lnSpc>
              <a:buNone/>
            </a:pPr>
            <a:r>
              <a:rPr lang="en-GB" sz="1600" b="1" dirty="0">
                <a:effectLst/>
                <a:latin typeface="Calibri" panose="020F0502020204030204" pitchFamily="34" charset="0"/>
                <a:ea typeface="Calibri" panose="020F0502020204030204" pitchFamily="34" charset="0"/>
                <a:cs typeface="Arial" panose="020B0604020202020204" pitchFamily="34" charset="0"/>
              </a:rPr>
              <a:t>Teamwork in a time pressured environment with new colleagues</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28575" indent="0">
              <a:lnSpc>
                <a:spcPct val="107000"/>
              </a:lnSpc>
              <a:buNone/>
            </a:pPr>
            <a:r>
              <a:rPr lang="en-GB" sz="1600" dirty="0">
                <a:effectLst/>
                <a:latin typeface="Calibri" panose="020F0502020204030204" pitchFamily="34" charset="0"/>
                <a:ea typeface="Calibri" panose="020F0502020204030204" pitchFamily="34" charset="0"/>
                <a:cs typeface="Arial" panose="020B0604020202020204" pitchFamily="34" charset="0"/>
              </a:rPr>
              <a:t>The team had not worked together before and we were under pressure to deliver a fist analysis in half a day. Despite this the team worked well together, setting clear time slots for private work and then coming back together to review, as well as successfully working together to solve problems. </a:t>
            </a:r>
          </a:p>
          <a:p>
            <a:pPr marL="0" lvl="0" indent="0">
              <a:lnSpc>
                <a:spcPct val="107000"/>
              </a:lnSpc>
              <a:buNone/>
            </a:pPr>
            <a:r>
              <a:rPr lang="en-GB" sz="1600" b="1" dirty="0">
                <a:effectLst/>
                <a:latin typeface="Calibri" panose="020F0502020204030204" pitchFamily="34" charset="0"/>
                <a:ea typeface="Calibri" panose="020F0502020204030204" pitchFamily="34" charset="0"/>
                <a:cs typeface="Arial" panose="020B0604020202020204" pitchFamily="34" charset="0"/>
              </a:rPr>
              <a:t>Working together on one live document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28575" indent="0">
              <a:lnSpc>
                <a:spcPct val="107000"/>
              </a:lnSpc>
              <a:buNone/>
            </a:pPr>
            <a:r>
              <a:rPr lang="en-GB" sz="1600" dirty="0">
                <a:effectLst/>
                <a:latin typeface="Calibri" panose="020F0502020204030204" pitchFamily="34" charset="0"/>
                <a:ea typeface="Calibri" panose="020F0502020204030204" pitchFamily="34" charset="0"/>
                <a:cs typeface="Arial" panose="020B0604020202020204" pitchFamily="34" charset="0"/>
              </a:rPr>
              <a:t>The team were all writing code on the same data set and with the same starting </a:t>
            </a:r>
            <a:r>
              <a:rPr lang="en-GB" sz="1600" dirty="0" err="1">
                <a:effectLst/>
                <a:latin typeface="Calibri" panose="020F0502020204030204" pitchFamily="34" charset="0"/>
                <a:ea typeface="Calibri" panose="020F0502020204030204" pitchFamily="34" charset="0"/>
                <a:cs typeface="Arial" panose="020B0604020202020204" pitchFamily="34" charset="0"/>
              </a:rPr>
              <a:t>Jupyter</a:t>
            </a:r>
            <a:r>
              <a:rPr lang="en-GB" sz="1600" dirty="0">
                <a:effectLst/>
                <a:latin typeface="Calibri" panose="020F0502020204030204" pitchFamily="34" charset="0"/>
                <a:ea typeface="Calibri" panose="020F0502020204030204" pitchFamily="34" charset="0"/>
                <a:cs typeface="Arial" panose="020B0604020202020204" pitchFamily="34" charset="0"/>
              </a:rPr>
              <a:t> Notebook file. The question was how best to collaborate on this document and pull the work together. We did consider trying to work on one python document at the same time, but abandoned this approach as we were unsure of the technology and through it might cost us time. In the end one team member took responsibility for the main document and other members sent their code snippets to include over slack. This worked, but there was an issue where we were getting different results from the data across the systems. </a:t>
            </a:r>
          </a:p>
          <a:p>
            <a:pPr marL="28575" indent="0">
              <a:lnSpc>
                <a:spcPct val="107000"/>
              </a:lnSpc>
              <a:buNone/>
            </a:pPr>
            <a:r>
              <a:rPr lang="en-GB" sz="1600" b="1" dirty="0">
                <a:effectLst/>
                <a:latin typeface="Calibri" panose="020F0502020204030204" pitchFamily="34" charset="0"/>
                <a:ea typeface="Calibri" panose="020F0502020204030204" pitchFamily="34" charset="0"/>
                <a:cs typeface="Arial" panose="020B0604020202020204" pitchFamily="34" charset="0"/>
              </a:rPr>
              <a:t>Displaying the data effectively</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pPr>
            <a:r>
              <a:rPr lang="en-GB" sz="1600" dirty="0">
                <a:effectLst/>
                <a:latin typeface="Calibri" panose="020F0502020204030204" pitchFamily="34" charset="0"/>
                <a:ea typeface="Calibri" panose="020F0502020204030204" pitchFamily="34" charset="0"/>
                <a:cs typeface="Arial" panose="020B0604020202020204" pitchFamily="34" charset="0"/>
              </a:rPr>
              <a:t>The nature of the data required charts based on of categories as well as integers. It was well suited to many types of chart that the team had little experience in working with. This was a harder challenge than we had anticipated and while we produced some basic displays, we did not get the correlations well displayed within the time-limits set. </a:t>
            </a:r>
            <a:endParaRPr lang="en-DE" dirty="0"/>
          </a:p>
        </p:txBody>
      </p:sp>
    </p:spTree>
    <p:extLst>
      <p:ext uri="{BB962C8B-B14F-4D97-AF65-F5344CB8AC3E}">
        <p14:creationId xmlns:p14="http://schemas.microsoft.com/office/powerpoint/2010/main" val="1060918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48CA-3F1C-DC4A-81CA-018FFDD0391F}"/>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7C1EAD3E-C86E-1348-819E-2D9B221A7143}"/>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72279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447F-79CF-6545-886C-6D5189E2F2BD}"/>
              </a:ext>
            </a:extLst>
          </p:cNvPr>
          <p:cNvSpPr>
            <a:spLocks noGrp="1"/>
          </p:cNvSpPr>
          <p:nvPr>
            <p:ph type="title"/>
          </p:nvPr>
        </p:nvSpPr>
        <p:spPr/>
        <p:txBody>
          <a:bodyPr vert="horz" lIns="91440" tIns="45720" rIns="91440" bIns="45720" rtlCol="0" anchor="ctr">
            <a:normAutofit/>
          </a:bodyPr>
          <a:lstStyle/>
          <a:p>
            <a:r>
              <a:rPr lang="en-GB" b="1" dirty="0" err="1"/>
              <a:t>Organziational</a:t>
            </a:r>
            <a:r>
              <a:rPr lang="en-GB" b="1" dirty="0"/>
              <a:t> to dos:</a:t>
            </a:r>
            <a:endParaRPr lang="en-DE" b="1" dirty="0"/>
          </a:p>
        </p:txBody>
      </p:sp>
      <p:sp>
        <p:nvSpPr>
          <p:cNvPr id="3" name="Content Placeholder 2">
            <a:extLst>
              <a:ext uri="{FF2B5EF4-FFF2-40B4-BE49-F238E27FC236}">
                <a16:creationId xmlns:a16="http://schemas.microsoft.com/office/drawing/2014/main" id="{C012EE27-F675-0940-ADCE-FFDBB49DA859}"/>
              </a:ext>
            </a:extLst>
          </p:cNvPr>
          <p:cNvSpPr>
            <a:spLocks noGrp="1"/>
          </p:cNvSpPr>
          <p:nvPr>
            <p:ph idx="1"/>
          </p:nvPr>
        </p:nvSpPr>
        <p:spPr/>
        <p:txBody>
          <a:bodyPr>
            <a:normAutofit fontScale="85000" lnSpcReduction="20000"/>
          </a:bodyPr>
          <a:lstStyle/>
          <a:p>
            <a:r>
              <a:rPr lang="en-GB" dirty="0"/>
              <a:t>Initial meeting to check how to proceed</a:t>
            </a:r>
          </a:p>
          <a:p>
            <a:r>
              <a:rPr lang="en-GB" dirty="0"/>
              <a:t>Create a repo on GitHub</a:t>
            </a:r>
          </a:p>
          <a:p>
            <a:r>
              <a:rPr lang="en-GB" dirty="0"/>
              <a:t>Create a </a:t>
            </a:r>
            <a:r>
              <a:rPr lang="en-GB" dirty="0" err="1"/>
              <a:t>jupyter</a:t>
            </a:r>
            <a:r>
              <a:rPr lang="en-GB" dirty="0"/>
              <a:t> notebook</a:t>
            </a:r>
          </a:p>
          <a:p>
            <a:r>
              <a:rPr lang="en-GB" dirty="0"/>
              <a:t>What wrangling steps we want to do on each column - done</a:t>
            </a:r>
            <a:br>
              <a:rPr lang="en-GB" dirty="0"/>
            </a:br>
            <a:r>
              <a:rPr lang="en-GB" dirty="0"/>
              <a:t>3.1 Define the key words we want to extract from description - done </a:t>
            </a:r>
            <a:br>
              <a:rPr lang="en-GB" dirty="0"/>
            </a:br>
            <a:r>
              <a:rPr lang="en-GB" dirty="0"/>
              <a:t>3.2 Find </a:t>
            </a:r>
            <a:r>
              <a:rPr lang="en-GB" dirty="0" err="1"/>
              <a:t>Regexs</a:t>
            </a:r>
            <a:r>
              <a:rPr lang="en-GB" dirty="0"/>
              <a:t> for it </a:t>
            </a:r>
          </a:p>
          <a:p>
            <a:r>
              <a:rPr lang="en-GB" dirty="0"/>
              <a:t>What insights we want to gather (e.g. company vs locations) - done</a:t>
            </a:r>
            <a:br>
              <a:rPr lang="en-GB" dirty="0"/>
            </a:br>
            <a:r>
              <a:rPr lang="en-GB" dirty="0"/>
              <a:t>4.1 How we want to present it (which plots to use) - done</a:t>
            </a:r>
          </a:p>
          <a:p>
            <a:r>
              <a:rPr lang="en-GB" dirty="0"/>
              <a:t>Regroup on Monday: present individual ideas + decide on game plan</a:t>
            </a:r>
          </a:p>
          <a:p>
            <a:pPr lvl="1"/>
            <a:r>
              <a:rPr lang="en-GB" dirty="0"/>
              <a:t>Work on first challenge together</a:t>
            </a:r>
          </a:p>
          <a:p>
            <a:pPr lvl="1"/>
            <a:r>
              <a:rPr lang="en-GB" dirty="0"/>
              <a:t>Split next tasks up to work on individual with set time limit</a:t>
            </a:r>
          </a:p>
          <a:p>
            <a:pPr lvl="1"/>
            <a:r>
              <a:rPr lang="en-GB" dirty="0"/>
              <a:t>Get back together present individual work and combine</a:t>
            </a:r>
          </a:p>
          <a:p>
            <a:pPr lvl="1"/>
            <a:r>
              <a:rPr lang="en-GB" dirty="0"/>
              <a:t>Discuss issues </a:t>
            </a:r>
            <a:r>
              <a:rPr lang="en-GB" dirty="0" err="1"/>
              <a:t>adhoc</a:t>
            </a:r>
            <a:r>
              <a:rPr lang="en-GB"/>
              <a:t> together</a:t>
            </a:r>
            <a:endParaRPr lang="en-GB" dirty="0"/>
          </a:p>
          <a:p>
            <a:endParaRPr lang="en-GB" dirty="0"/>
          </a:p>
          <a:p>
            <a:endParaRPr lang="en-DE" dirty="0"/>
          </a:p>
        </p:txBody>
      </p:sp>
    </p:spTree>
    <p:extLst>
      <p:ext uri="{BB962C8B-B14F-4D97-AF65-F5344CB8AC3E}">
        <p14:creationId xmlns:p14="http://schemas.microsoft.com/office/powerpoint/2010/main" val="405699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22E4-3402-1045-93F7-F762C5E40909}"/>
              </a:ext>
            </a:extLst>
          </p:cNvPr>
          <p:cNvSpPr>
            <a:spLocks noGrp="1"/>
          </p:cNvSpPr>
          <p:nvPr>
            <p:ph type="title"/>
          </p:nvPr>
        </p:nvSpPr>
        <p:spPr/>
        <p:txBody>
          <a:bodyPr/>
          <a:lstStyle/>
          <a:p>
            <a:r>
              <a:rPr lang="en-DE" b="1" dirty="0"/>
              <a:t>EDA to dos:</a:t>
            </a:r>
          </a:p>
        </p:txBody>
      </p:sp>
      <p:sp>
        <p:nvSpPr>
          <p:cNvPr id="3" name="Content Placeholder 2">
            <a:extLst>
              <a:ext uri="{FF2B5EF4-FFF2-40B4-BE49-F238E27FC236}">
                <a16:creationId xmlns:a16="http://schemas.microsoft.com/office/drawing/2014/main" id="{5E8D8566-ACD0-1841-8E4B-4060845BC2BC}"/>
              </a:ext>
            </a:extLst>
          </p:cNvPr>
          <p:cNvSpPr>
            <a:spLocks noGrp="1"/>
          </p:cNvSpPr>
          <p:nvPr>
            <p:ph idx="1"/>
          </p:nvPr>
        </p:nvSpPr>
        <p:spPr/>
        <p:txBody>
          <a:bodyPr>
            <a:normAutofit fontScale="70000" lnSpcReduction="20000"/>
          </a:bodyPr>
          <a:lstStyle/>
          <a:p>
            <a:pPr marL="0" indent="0">
              <a:buNone/>
            </a:pPr>
            <a:r>
              <a:rPr lang="en-GB" b="1" dirty="0"/>
              <a:t>Steps</a:t>
            </a:r>
          </a:p>
          <a:p>
            <a:r>
              <a:rPr lang="en-GB" dirty="0"/>
              <a:t>standardize column headers</a:t>
            </a:r>
          </a:p>
          <a:p>
            <a:r>
              <a:rPr lang="en-GB" dirty="0"/>
              <a:t>check null values (how many are there, etc)</a:t>
            </a:r>
          </a:p>
          <a:p>
            <a:pPr lvl="1"/>
            <a:r>
              <a:rPr lang="en-GB" dirty="0"/>
              <a:t>can we replace them</a:t>
            </a:r>
          </a:p>
          <a:p>
            <a:pPr lvl="1"/>
            <a:r>
              <a:rPr lang="en-GB" dirty="0"/>
              <a:t>can we drop them</a:t>
            </a:r>
          </a:p>
          <a:p>
            <a:r>
              <a:rPr lang="en-GB" dirty="0"/>
              <a:t>standardize column 'positions'</a:t>
            </a:r>
          </a:p>
          <a:p>
            <a:pPr lvl="1"/>
            <a:r>
              <a:rPr lang="en-GB" dirty="0"/>
              <a:t>find unique values</a:t>
            </a:r>
          </a:p>
          <a:p>
            <a:pPr lvl="1"/>
            <a:r>
              <a:rPr lang="en-GB" dirty="0"/>
              <a:t>harmonize them</a:t>
            </a:r>
          </a:p>
          <a:p>
            <a:r>
              <a:rPr lang="en-GB" dirty="0"/>
              <a:t>standardize column 'company'</a:t>
            </a:r>
          </a:p>
          <a:p>
            <a:pPr lvl="1"/>
            <a:r>
              <a:rPr lang="en-GB" dirty="0"/>
              <a:t>check for same description just </a:t>
            </a:r>
            <a:r>
              <a:rPr lang="en-GB" dirty="0" err="1"/>
              <a:t>wirtten</a:t>
            </a:r>
            <a:r>
              <a:rPr lang="en-GB" dirty="0"/>
              <a:t> differently/ typos</a:t>
            </a:r>
          </a:p>
          <a:p>
            <a:pPr lvl="1"/>
            <a:r>
              <a:rPr lang="en-GB" dirty="0"/>
              <a:t>correct them</a:t>
            </a:r>
          </a:p>
          <a:p>
            <a:r>
              <a:rPr lang="en-GB" dirty="0"/>
              <a:t>standardize column 'location'</a:t>
            </a:r>
          </a:p>
          <a:p>
            <a:pPr lvl="1"/>
            <a:r>
              <a:rPr lang="en-GB" dirty="0"/>
              <a:t>split up into new columns (State, etc.)</a:t>
            </a:r>
          </a:p>
          <a:p>
            <a:r>
              <a:rPr lang="en-GB" dirty="0"/>
              <a:t>extract words from column '</a:t>
            </a:r>
            <a:r>
              <a:rPr lang="en-GB" dirty="0" err="1"/>
              <a:t>desrciption</a:t>
            </a:r>
            <a:r>
              <a:rPr lang="en-GB" dirty="0"/>
              <a:t>'</a:t>
            </a:r>
          </a:p>
          <a:p>
            <a:pPr lvl="1"/>
            <a:r>
              <a:rPr lang="en-GB" dirty="0"/>
              <a:t>use </a:t>
            </a:r>
            <a:r>
              <a:rPr lang="en-GB" dirty="0" err="1"/>
              <a:t>boolean</a:t>
            </a:r>
            <a:r>
              <a:rPr lang="en-GB" dirty="0"/>
              <a:t> columns with True or False</a:t>
            </a:r>
          </a:p>
          <a:p>
            <a:endParaRPr lang="en-DE" dirty="0"/>
          </a:p>
        </p:txBody>
      </p:sp>
    </p:spTree>
    <p:extLst>
      <p:ext uri="{BB962C8B-B14F-4D97-AF65-F5344CB8AC3E}">
        <p14:creationId xmlns:p14="http://schemas.microsoft.com/office/powerpoint/2010/main" val="232967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7846-D1B4-6F40-A1BA-C6C31DCDFE07}"/>
              </a:ext>
            </a:extLst>
          </p:cNvPr>
          <p:cNvSpPr>
            <a:spLocks noGrp="1"/>
          </p:cNvSpPr>
          <p:nvPr>
            <p:ph type="title"/>
          </p:nvPr>
        </p:nvSpPr>
        <p:spPr/>
        <p:txBody>
          <a:bodyPr/>
          <a:lstStyle/>
          <a:p>
            <a:r>
              <a:rPr lang="en-GB" dirty="0"/>
              <a:t>Key words to look for in description</a:t>
            </a:r>
            <a:endParaRPr lang="en-DE" dirty="0"/>
          </a:p>
        </p:txBody>
      </p:sp>
      <p:sp>
        <p:nvSpPr>
          <p:cNvPr id="3" name="Content Placeholder 2">
            <a:extLst>
              <a:ext uri="{FF2B5EF4-FFF2-40B4-BE49-F238E27FC236}">
                <a16:creationId xmlns:a16="http://schemas.microsoft.com/office/drawing/2014/main" id="{17BC73AF-B66E-DE4D-9894-7264E41D9DBA}"/>
              </a:ext>
            </a:extLst>
          </p:cNvPr>
          <p:cNvSpPr>
            <a:spLocks noGrp="1"/>
          </p:cNvSpPr>
          <p:nvPr>
            <p:ph idx="1"/>
          </p:nvPr>
        </p:nvSpPr>
        <p:spPr>
          <a:xfrm>
            <a:off x="838200" y="1456165"/>
            <a:ext cx="4679197" cy="4720798"/>
          </a:xfrm>
        </p:spPr>
        <p:txBody>
          <a:bodyPr>
            <a:noAutofit/>
          </a:bodyPr>
          <a:lstStyle/>
          <a:p>
            <a:r>
              <a:rPr lang="en-GB" sz="1800" b="1" dirty="0"/>
              <a:t>Languages:</a:t>
            </a:r>
            <a:r>
              <a:rPr lang="en-GB" sz="1800" dirty="0"/>
              <a:t> </a:t>
            </a:r>
          </a:p>
          <a:p>
            <a:pPr lvl="1"/>
            <a:r>
              <a:rPr lang="en-GB" sz="1800" dirty="0"/>
              <a:t>Python</a:t>
            </a:r>
          </a:p>
          <a:p>
            <a:pPr lvl="1"/>
            <a:r>
              <a:rPr lang="en-GB" sz="1800" dirty="0"/>
              <a:t>C</a:t>
            </a:r>
          </a:p>
          <a:p>
            <a:pPr lvl="1"/>
            <a:r>
              <a:rPr lang="en-GB" sz="1800" dirty="0"/>
              <a:t>C ++</a:t>
            </a:r>
          </a:p>
          <a:p>
            <a:pPr lvl="1"/>
            <a:r>
              <a:rPr lang="en-GB" sz="1800" dirty="0"/>
              <a:t>R</a:t>
            </a:r>
          </a:p>
          <a:p>
            <a:pPr lvl="1"/>
            <a:r>
              <a:rPr lang="en-GB" sz="1800" dirty="0"/>
              <a:t>Perl</a:t>
            </a:r>
          </a:p>
          <a:p>
            <a:pPr lvl="1"/>
            <a:r>
              <a:rPr lang="en-GB" sz="1800" dirty="0"/>
              <a:t>Java</a:t>
            </a:r>
            <a:br>
              <a:rPr lang="en-GB" sz="1800" dirty="0"/>
            </a:br>
            <a:endParaRPr lang="en-GB" sz="1800" dirty="0"/>
          </a:p>
          <a:p>
            <a:r>
              <a:rPr lang="en-GB" sz="1800" b="1" dirty="0"/>
              <a:t>Degrees:</a:t>
            </a:r>
            <a:r>
              <a:rPr lang="en-GB" sz="1800" dirty="0"/>
              <a:t> </a:t>
            </a:r>
          </a:p>
          <a:p>
            <a:pPr lvl="1"/>
            <a:r>
              <a:rPr lang="en-GB" sz="1800" dirty="0"/>
              <a:t>Bachelor / BA /BS </a:t>
            </a:r>
          </a:p>
          <a:p>
            <a:pPr lvl="1"/>
            <a:r>
              <a:rPr lang="en-GB" sz="1800" dirty="0"/>
              <a:t>Master /MA</a:t>
            </a:r>
            <a:br>
              <a:rPr lang="en-GB" sz="1800" dirty="0"/>
            </a:br>
            <a:endParaRPr lang="en-GB" sz="1800" dirty="0"/>
          </a:p>
          <a:p>
            <a:r>
              <a:rPr lang="en-GB" sz="1800" b="1" dirty="0" err="1"/>
              <a:t>Seniotiry</a:t>
            </a:r>
            <a:r>
              <a:rPr lang="en-GB" sz="1800" b="1" dirty="0"/>
              <a:t> Level:</a:t>
            </a:r>
            <a:endParaRPr lang="en-GB" sz="1800" dirty="0"/>
          </a:p>
          <a:p>
            <a:pPr lvl="1"/>
            <a:r>
              <a:rPr lang="en-GB" sz="1800" dirty="0"/>
              <a:t>Junior</a:t>
            </a:r>
          </a:p>
          <a:p>
            <a:pPr lvl="1"/>
            <a:r>
              <a:rPr lang="en-GB" sz="1800" dirty="0"/>
              <a:t>Senior</a:t>
            </a:r>
          </a:p>
        </p:txBody>
      </p:sp>
      <p:sp>
        <p:nvSpPr>
          <p:cNvPr id="4" name="Rectangle 3">
            <a:extLst>
              <a:ext uri="{FF2B5EF4-FFF2-40B4-BE49-F238E27FC236}">
                <a16:creationId xmlns:a16="http://schemas.microsoft.com/office/drawing/2014/main" id="{D1086F14-FEB2-6747-86A0-C7656C179E83}"/>
              </a:ext>
            </a:extLst>
          </p:cNvPr>
          <p:cNvSpPr/>
          <p:nvPr/>
        </p:nvSpPr>
        <p:spPr>
          <a:xfrm>
            <a:off x="5915187" y="1456165"/>
            <a:ext cx="5925518" cy="4824398"/>
          </a:xfrm>
          <a:prstGeom prst="rect">
            <a:avLst/>
          </a:prstGeom>
        </p:spPr>
        <p:txBody>
          <a:bodyPr wrap="square">
            <a:spAutoFit/>
          </a:bodyPr>
          <a:lstStyle/>
          <a:p>
            <a:pPr marL="285750" indent="-285750">
              <a:buFont typeface="Arial" panose="020B0604020202020204" pitchFamily="34" charset="0"/>
              <a:buChar char="•"/>
            </a:pPr>
            <a:r>
              <a:rPr lang="en-GB" b="1" dirty="0"/>
              <a:t>Tools:</a:t>
            </a:r>
            <a:r>
              <a:rPr lang="en-GB" dirty="0"/>
              <a:t> </a:t>
            </a:r>
          </a:p>
          <a:p>
            <a:pPr marL="742950" lvl="1" indent="-285750">
              <a:buFont typeface="Arial" panose="020B0604020202020204" pitchFamily="34" charset="0"/>
              <a:buChar char="•"/>
            </a:pPr>
            <a:r>
              <a:rPr lang="en-GB" dirty="0"/>
              <a:t>Tableau/</a:t>
            </a:r>
            <a:r>
              <a:rPr lang="en-GB" dirty="0" err="1"/>
              <a:t>QlikSense</a:t>
            </a:r>
            <a:r>
              <a:rPr lang="en-GB" dirty="0"/>
              <a:t>, </a:t>
            </a:r>
            <a:r>
              <a:rPr lang="en-GB" dirty="0" err="1"/>
              <a:t>PoerBI</a:t>
            </a:r>
            <a:r>
              <a:rPr lang="en-GB" dirty="0"/>
              <a:t>, Looker</a:t>
            </a:r>
            <a:br>
              <a:rPr lang="en-GB" dirty="0"/>
            </a:br>
            <a:endParaRPr lang="en-GB" dirty="0"/>
          </a:p>
          <a:p>
            <a:pPr marL="228600" indent="-228600">
              <a:lnSpc>
                <a:spcPct val="70000"/>
              </a:lnSpc>
              <a:spcBef>
                <a:spcPts val="500"/>
              </a:spcBef>
              <a:buFont typeface="Arial" panose="020B0604020202020204" pitchFamily="34" charset="0"/>
              <a:buChar char="•"/>
            </a:pPr>
            <a:r>
              <a:rPr lang="en-GB" b="1" dirty="0"/>
              <a:t>Skills:</a:t>
            </a:r>
            <a:r>
              <a:rPr lang="en-GB" dirty="0"/>
              <a:t> </a:t>
            </a:r>
            <a:endParaRPr lang="en-GB" sz="1500" dirty="0"/>
          </a:p>
          <a:p>
            <a:pPr marL="685800" lvl="1" indent="-228600">
              <a:lnSpc>
                <a:spcPct val="70000"/>
              </a:lnSpc>
              <a:spcBef>
                <a:spcPts val="500"/>
              </a:spcBef>
              <a:buFont typeface="Arial" panose="020B0604020202020204" pitchFamily="34" charset="0"/>
              <a:buChar char="•"/>
            </a:pPr>
            <a:r>
              <a:rPr lang="en-GB" dirty="0"/>
              <a:t>Big Data</a:t>
            </a:r>
          </a:p>
          <a:p>
            <a:pPr marL="685800" lvl="1" indent="-228600">
              <a:lnSpc>
                <a:spcPct val="70000"/>
              </a:lnSpc>
              <a:spcBef>
                <a:spcPts val="500"/>
              </a:spcBef>
              <a:buFont typeface="Arial" panose="020B0604020202020204" pitchFamily="34" charset="0"/>
              <a:buChar char="•"/>
            </a:pPr>
            <a:r>
              <a:rPr lang="en-GB" dirty="0"/>
              <a:t>structured /un </a:t>
            </a:r>
            <a:r>
              <a:rPr lang="en-GB" dirty="0" err="1"/>
              <a:t>strcutured</a:t>
            </a:r>
            <a:r>
              <a:rPr lang="en-GB" dirty="0"/>
              <a:t> data</a:t>
            </a:r>
          </a:p>
          <a:p>
            <a:pPr marL="685800" lvl="1" indent="-228600">
              <a:lnSpc>
                <a:spcPct val="70000"/>
              </a:lnSpc>
              <a:spcBef>
                <a:spcPts val="500"/>
              </a:spcBef>
              <a:buFont typeface="Arial" panose="020B0604020202020204" pitchFamily="34" charset="0"/>
              <a:buChar char="•"/>
            </a:pPr>
            <a:r>
              <a:rPr lang="en-GB" dirty="0"/>
              <a:t>discover pattern</a:t>
            </a:r>
          </a:p>
          <a:p>
            <a:pPr marL="685800" lvl="1" indent="-228600">
              <a:lnSpc>
                <a:spcPct val="70000"/>
              </a:lnSpc>
              <a:spcBef>
                <a:spcPts val="500"/>
              </a:spcBef>
              <a:buFont typeface="Arial" panose="020B0604020202020204" pitchFamily="34" charset="0"/>
              <a:buChar char="•"/>
            </a:pPr>
            <a:r>
              <a:rPr lang="en-GB" dirty="0"/>
              <a:t>model / </a:t>
            </a:r>
            <a:r>
              <a:rPr lang="en-GB" dirty="0" err="1"/>
              <a:t>modeling</a:t>
            </a:r>
            <a:endParaRPr lang="en-GB" dirty="0"/>
          </a:p>
          <a:p>
            <a:pPr marL="685800" lvl="1" indent="-228600">
              <a:lnSpc>
                <a:spcPct val="70000"/>
              </a:lnSpc>
              <a:spcBef>
                <a:spcPts val="500"/>
              </a:spcBef>
              <a:buFont typeface="Arial" panose="020B0604020202020204" pitchFamily="34" charset="0"/>
              <a:buChar char="•"/>
            </a:pPr>
            <a:r>
              <a:rPr lang="en-GB" dirty="0"/>
              <a:t>advanced </a:t>
            </a:r>
            <a:r>
              <a:rPr lang="en-GB" dirty="0" err="1"/>
              <a:t>analystics</a:t>
            </a:r>
            <a:endParaRPr lang="en-GB" dirty="0"/>
          </a:p>
          <a:p>
            <a:pPr marL="685800" lvl="1" indent="-228600">
              <a:lnSpc>
                <a:spcPct val="70000"/>
              </a:lnSpc>
              <a:spcBef>
                <a:spcPts val="500"/>
              </a:spcBef>
              <a:buFont typeface="Arial" panose="020B0604020202020204" pitchFamily="34" charset="0"/>
              <a:buChar char="•"/>
            </a:pPr>
            <a:r>
              <a:rPr lang="en-GB" dirty="0"/>
              <a:t>5+ years of Predictive Analytics</a:t>
            </a:r>
          </a:p>
          <a:p>
            <a:pPr marL="685800" lvl="1" indent="-228600">
              <a:lnSpc>
                <a:spcPct val="70000"/>
              </a:lnSpc>
              <a:spcBef>
                <a:spcPts val="500"/>
              </a:spcBef>
              <a:buFont typeface="Arial" panose="020B0604020202020204" pitchFamily="34" charset="0"/>
              <a:buChar char="•"/>
            </a:pPr>
            <a:r>
              <a:rPr lang="en-GB" dirty="0"/>
              <a:t>Statistical </a:t>
            </a:r>
            <a:r>
              <a:rPr lang="en-GB" dirty="0" err="1"/>
              <a:t>Modeling</a:t>
            </a:r>
            <a:endParaRPr lang="en-GB" dirty="0"/>
          </a:p>
          <a:p>
            <a:pPr marL="685800" lvl="1" indent="-228600">
              <a:lnSpc>
                <a:spcPct val="70000"/>
              </a:lnSpc>
              <a:spcBef>
                <a:spcPts val="500"/>
              </a:spcBef>
              <a:buFont typeface="Arial" panose="020B0604020202020204" pitchFamily="34" charset="0"/>
              <a:buChar char="•"/>
            </a:pPr>
            <a:r>
              <a:rPr lang="en-GB" dirty="0"/>
              <a:t>Machine Learning</a:t>
            </a:r>
            <a:br>
              <a:rPr lang="en-GB" dirty="0"/>
            </a:br>
            <a:endParaRPr lang="en-GB" dirty="0"/>
          </a:p>
          <a:p>
            <a:pPr marL="285750" indent="-285750">
              <a:buFont typeface="Arial" panose="020B0604020202020204" pitchFamily="34" charset="0"/>
              <a:buChar char="•"/>
            </a:pPr>
            <a:r>
              <a:rPr lang="en-GB" b="1" dirty="0" err="1"/>
              <a:t>Programms</a:t>
            </a:r>
            <a:r>
              <a:rPr lang="en-GB" b="1" dirty="0"/>
              <a:t>:</a:t>
            </a:r>
            <a:r>
              <a:rPr lang="en-GB" dirty="0"/>
              <a:t> </a:t>
            </a:r>
          </a:p>
          <a:p>
            <a:pPr marL="742950" lvl="1" indent="-285750">
              <a:buFont typeface="Arial" panose="020B0604020202020204" pitchFamily="34" charset="0"/>
              <a:buChar char="•"/>
            </a:pPr>
            <a:r>
              <a:rPr lang="en-GB" dirty="0"/>
              <a:t>Hadoop, Oracle, SQL</a:t>
            </a:r>
            <a:br>
              <a:rPr lang="en-GB" dirty="0"/>
            </a:br>
            <a:endParaRPr lang="en-GB" dirty="0"/>
          </a:p>
          <a:p>
            <a:pPr marL="285750" indent="-285750">
              <a:buFont typeface="Arial" panose="020B0604020202020204" pitchFamily="34" charset="0"/>
              <a:buChar char="•"/>
            </a:pPr>
            <a:r>
              <a:rPr lang="en-GB" b="1" dirty="0"/>
              <a:t>Business Functions:</a:t>
            </a:r>
            <a:r>
              <a:rPr lang="en-GB" dirty="0"/>
              <a:t> </a:t>
            </a:r>
          </a:p>
          <a:p>
            <a:pPr marL="742950" lvl="1" indent="-285750">
              <a:buFont typeface="Arial" panose="020B0604020202020204" pitchFamily="34" charset="0"/>
              <a:buChar char="•"/>
            </a:pPr>
            <a:r>
              <a:rPr lang="en-GB" dirty="0"/>
              <a:t>Sales, Marketing, Supply Chain, Manufacturing</a:t>
            </a:r>
          </a:p>
        </p:txBody>
      </p:sp>
      <p:sp>
        <p:nvSpPr>
          <p:cNvPr id="5" name="Rectangle 4">
            <a:extLst>
              <a:ext uri="{FF2B5EF4-FFF2-40B4-BE49-F238E27FC236}">
                <a16:creationId xmlns:a16="http://schemas.microsoft.com/office/drawing/2014/main" id="{473B19AB-E351-6443-82D9-3BC2BB0E90E9}"/>
              </a:ext>
            </a:extLst>
          </p:cNvPr>
          <p:cNvSpPr/>
          <p:nvPr/>
        </p:nvSpPr>
        <p:spPr>
          <a:xfrm>
            <a:off x="1226601" y="6308209"/>
            <a:ext cx="10386505" cy="369332"/>
          </a:xfrm>
          <a:prstGeom prst="rect">
            <a:avLst/>
          </a:prstGeom>
        </p:spPr>
        <p:txBody>
          <a:bodyPr wrap="square">
            <a:spAutoFit/>
          </a:bodyPr>
          <a:lstStyle/>
          <a:p>
            <a:r>
              <a:rPr lang="en-GB" b="1" dirty="0">
                <a:solidFill>
                  <a:srgbClr val="FF0000"/>
                </a:solidFill>
              </a:rPr>
              <a:t>We decided to focus on 3 Key word: languages, degrees and seniority level to not overwhelm the to dos</a:t>
            </a:r>
            <a:endParaRPr lang="en-GB" dirty="0">
              <a:solidFill>
                <a:srgbClr val="FF0000"/>
              </a:solidFill>
            </a:endParaRPr>
          </a:p>
        </p:txBody>
      </p:sp>
    </p:spTree>
    <p:extLst>
      <p:ext uri="{BB962C8B-B14F-4D97-AF65-F5344CB8AC3E}">
        <p14:creationId xmlns:p14="http://schemas.microsoft.com/office/powerpoint/2010/main" val="330470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ED7E-2B8D-6445-929D-9ECD1DC5CCC1}"/>
              </a:ext>
            </a:extLst>
          </p:cNvPr>
          <p:cNvSpPr>
            <a:spLocks noGrp="1"/>
          </p:cNvSpPr>
          <p:nvPr>
            <p:ph type="title"/>
          </p:nvPr>
        </p:nvSpPr>
        <p:spPr/>
        <p:txBody>
          <a:bodyPr/>
          <a:lstStyle/>
          <a:p>
            <a:r>
              <a:rPr lang="en-DE" dirty="0"/>
              <a:t>Column headers &amp; Null Values</a:t>
            </a:r>
          </a:p>
        </p:txBody>
      </p:sp>
      <p:sp>
        <p:nvSpPr>
          <p:cNvPr id="3" name="Content Placeholder 2">
            <a:extLst>
              <a:ext uri="{FF2B5EF4-FFF2-40B4-BE49-F238E27FC236}">
                <a16:creationId xmlns:a16="http://schemas.microsoft.com/office/drawing/2014/main" id="{655C10C6-16C3-9F4D-97C1-AD4FD3878DA4}"/>
              </a:ext>
            </a:extLst>
          </p:cNvPr>
          <p:cNvSpPr>
            <a:spLocks noGrp="1"/>
          </p:cNvSpPr>
          <p:nvPr>
            <p:ph idx="1"/>
          </p:nvPr>
        </p:nvSpPr>
        <p:spPr/>
        <p:txBody>
          <a:bodyPr>
            <a:normAutofit/>
          </a:bodyPr>
          <a:lstStyle/>
          <a:p>
            <a:r>
              <a:rPr lang="en-GB" dirty="0"/>
              <a:t>standardize column headers </a:t>
            </a:r>
            <a:r>
              <a:rPr lang="en-GB" dirty="0">
                <a:sym typeface="Wingdings" pitchFamily="2" charset="2"/>
              </a:rPr>
              <a:t> already ok</a:t>
            </a:r>
            <a:endParaRPr lang="en-GB" dirty="0"/>
          </a:p>
          <a:p>
            <a:r>
              <a:rPr lang="en-GB" dirty="0"/>
              <a:t>check null values (how many are there, etc)</a:t>
            </a:r>
          </a:p>
          <a:p>
            <a:pPr lvl="1"/>
            <a:r>
              <a:rPr lang="en-GB" dirty="0"/>
              <a:t># it seems like in all object columns there are 11 </a:t>
            </a:r>
            <a:r>
              <a:rPr lang="en-GB" dirty="0" err="1"/>
              <a:t>NaN</a:t>
            </a:r>
            <a:r>
              <a:rPr lang="en-GB" dirty="0"/>
              <a:t> values each</a:t>
            </a:r>
          </a:p>
          <a:p>
            <a:pPr lvl="1"/>
            <a:r>
              <a:rPr lang="en-GB" dirty="0"/>
              <a:t># </a:t>
            </a:r>
            <a:r>
              <a:rPr lang="en-GB" dirty="0" err="1"/>
              <a:t>i</a:t>
            </a:r>
            <a:r>
              <a:rPr lang="en-GB" dirty="0"/>
              <a:t> would assume this is the same 11 rows for all columns</a:t>
            </a:r>
          </a:p>
          <a:p>
            <a:pPr lvl="1"/>
            <a:r>
              <a:rPr lang="en-GB" dirty="0"/>
              <a:t># this might indicate that we could drop those rows as they seem to be empty anyway</a:t>
            </a:r>
          </a:p>
          <a:p>
            <a:pPr lvl="1"/>
            <a:endParaRPr lang="en-GB" dirty="0"/>
          </a:p>
          <a:p>
            <a:pPr lvl="1"/>
            <a:r>
              <a:rPr lang="en-GB" dirty="0"/>
              <a:t># in reviews we have 1638 </a:t>
            </a:r>
            <a:r>
              <a:rPr lang="en-GB" dirty="0" err="1"/>
              <a:t>NaNs</a:t>
            </a:r>
            <a:r>
              <a:rPr lang="en-GB" dirty="0"/>
              <a:t>, which is  24% of the whole rows in the reviews column</a:t>
            </a:r>
          </a:p>
          <a:p>
            <a:pPr lvl="1"/>
            <a:r>
              <a:rPr lang="en-GB" dirty="0"/>
              <a:t># </a:t>
            </a:r>
            <a:r>
              <a:rPr lang="en-GB" dirty="0" err="1"/>
              <a:t>i</a:t>
            </a:r>
            <a:r>
              <a:rPr lang="en-GB" dirty="0"/>
              <a:t> would suggest NOT to drop those rows, but to replace the </a:t>
            </a:r>
            <a:r>
              <a:rPr lang="en-GB" dirty="0" err="1"/>
              <a:t>NaNs</a:t>
            </a:r>
            <a:r>
              <a:rPr lang="en-GB" dirty="0"/>
              <a:t> with 0</a:t>
            </a:r>
            <a:endParaRPr lang="en-DE" dirty="0"/>
          </a:p>
          <a:p>
            <a:pPr lvl="1"/>
            <a:endParaRPr lang="en-GB" dirty="0"/>
          </a:p>
          <a:p>
            <a:endParaRPr lang="en-GB" dirty="0"/>
          </a:p>
        </p:txBody>
      </p:sp>
    </p:spTree>
    <p:extLst>
      <p:ext uri="{BB962C8B-B14F-4D97-AF65-F5344CB8AC3E}">
        <p14:creationId xmlns:p14="http://schemas.microsoft.com/office/powerpoint/2010/main" val="137472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ED7E-2B8D-6445-929D-9ECD1DC5CCC1}"/>
              </a:ext>
            </a:extLst>
          </p:cNvPr>
          <p:cNvSpPr>
            <a:spLocks noGrp="1"/>
          </p:cNvSpPr>
          <p:nvPr>
            <p:ph type="title"/>
          </p:nvPr>
        </p:nvSpPr>
        <p:spPr/>
        <p:txBody>
          <a:bodyPr/>
          <a:lstStyle/>
          <a:p>
            <a:r>
              <a:rPr lang="en-GB" dirty="0"/>
              <a:t>Standardize column 'positions'</a:t>
            </a:r>
          </a:p>
        </p:txBody>
      </p:sp>
      <p:sp>
        <p:nvSpPr>
          <p:cNvPr id="3" name="Content Placeholder 2">
            <a:extLst>
              <a:ext uri="{FF2B5EF4-FFF2-40B4-BE49-F238E27FC236}">
                <a16:creationId xmlns:a16="http://schemas.microsoft.com/office/drawing/2014/main" id="{655C10C6-16C3-9F4D-97C1-AD4FD3878DA4}"/>
              </a:ext>
            </a:extLst>
          </p:cNvPr>
          <p:cNvSpPr>
            <a:spLocks noGrp="1"/>
          </p:cNvSpPr>
          <p:nvPr>
            <p:ph idx="1"/>
          </p:nvPr>
        </p:nvSpPr>
        <p:spPr/>
        <p:txBody>
          <a:bodyPr>
            <a:normAutofit/>
          </a:bodyPr>
          <a:lstStyle/>
          <a:p>
            <a:r>
              <a:rPr lang="en-GB" dirty="0"/>
              <a:t>standardize column 'positions'</a:t>
            </a:r>
          </a:p>
          <a:p>
            <a:pPr lvl="1"/>
            <a:r>
              <a:rPr lang="en-GB" dirty="0"/>
              <a:t># add new column called '</a:t>
            </a:r>
            <a:r>
              <a:rPr lang="en-GB" dirty="0" err="1"/>
              <a:t>positions_clean</a:t>
            </a:r>
            <a:r>
              <a:rPr lang="en-GB" dirty="0"/>
              <a:t>'</a:t>
            </a:r>
          </a:p>
          <a:p>
            <a:pPr lvl="1"/>
            <a:r>
              <a:rPr lang="en-GB" dirty="0"/>
              <a:t># take </a:t>
            </a:r>
            <a:r>
              <a:rPr lang="en-GB" dirty="0" err="1"/>
              <a:t>davis</a:t>
            </a:r>
            <a:r>
              <a:rPr lang="en-GB" dirty="0"/>
              <a:t> list and extract the clean names from positions to '</a:t>
            </a:r>
            <a:r>
              <a:rPr lang="en-GB" dirty="0" err="1"/>
              <a:t>positions_clean</a:t>
            </a:r>
            <a:r>
              <a:rPr lang="en-GB" dirty="0"/>
              <a:t>'</a:t>
            </a:r>
          </a:p>
          <a:p>
            <a:pPr lvl="1"/>
            <a:r>
              <a:rPr lang="en-GB" dirty="0"/>
              <a:t># do value count per position</a:t>
            </a:r>
          </a:p>
          <a:p>
            <a:pPr lvl="1"/>
            <a:r>
              <a:rPr lang="en-GB" dirty="0"/>
              <a:t># take top 3 and take this for </a:t>
            </a:r>
            <a:r>
              <a:rPr lang="en-GB" dirty="0" err="1"/>
              <a:t>correlcations</a:t>
            </a:r>
            <a:r>
              <a:rPr lang="en-GB" dirty="0"/>
              <a:t> standardize column 'company'</a:t>
            </a:r>
          </a:p>
          <a:p>
            <a:pPr marL="0" indent="0">
              <a:buNone/>
            </a:pPr>
            <a:endParaRPr lang="en-DE" dirty="0"/>
          </a:p>
        </p:txBody>
      </p:sp>
    </p:spTree>
    <p:extLst>
      <p:ext uri="{BB962C8B-B14F-4D97-AF65-F5344CB8AC3E}">
        <p14:creationId xmlns:p14="http://schemas.microsoft.com/office/powerpoint/2010/main" val="254970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ED7E-2B8D-6445-929D-9ECD1DC5CCC1}"/>
              </a:ext>
            </a:extLst>
          </p:cNvPr>
          <p:cNvSpPr>
            <a:spLocks noGrp="1"/>
          </p:cNvSpPr>
          <p:nvPr>
            <p:ph type="title"/>
          </p:nvPr>
        </p:nvSpPr>
        <p:spPr/>
        <p:txBody>
          <a:bodyPr/>
          <a:lstStyle/>
          <a:p>
            <a:r>
              <a:rPr lang="en-GB" dirty="0"/>
              <a:t>Insights 'positions'</a:t>
            </a:r>
          </a:p>
        </p:txBody>
      </p:sp>
      <p:sp>
        <p:nvSpPr>
          <p:cNvPr id="3" name="Content Placeholder 2">
            <a:extLst>
              <a:ext uri="{FF2B5EF4-FFF2-40B4-BE49-F238E27FC236}">
                <a16:creationId xmlns:a16="http://schemas.microsoft.com/office/drawing/2014/main" id="{655C10C6-16C3-9F4D-97C1-AD4FD3878DA4}"/>
              </a:ext>
            </a:extLst>
          </p:cNvPr>
          <p:cNvSpPr>
            <a:spLocks noGrp="1"/>
          </p:cNvSpPr>
          <p:nvPr>
            <p:ph idx="1"/>
          </p:nvPr>
        </p:nvSpPr>
        <p:spPr/>
        <p:txBody>
          <a:bodyPr>
            <a:normAutofit fontScale="92500" lnSpcReduction="20000"/>
          </a:bodyPr>
          <a:lstStyle/>
          <a:p>
            <a:pPr marL="0" indent="0">
              <a:buNone/>
            </a:pPr>
            <a:r>
              <a:rPr lang="en-GB" dirty="0"/>
              <a:t>W</a:t>
            </a:r>
            <a:r>
              <a:rPr lang="en-DE" dirty="0"/>
              <a:t>e can see that the most frequent</a:t>
            </a:r>
          </a:p>
          <a:p>
            <a:pPr marL="0" indent="0">
              <a:buNone/>
            </a:pPr>
            <a:r>
              <a:rPr lang="en-GB" dirty="0"/>
              <a:t>J</a:t>
            </a:r>
            <a:r>
              <a:rPr lang="en-DE" dirty="0"/>
              <a:t>ob position is “data scientist”.</a:t>
            </a:r>
          </a:p>
          <a:p>
            <a:pPr marL="0" indent="0">
              <a:buNone/>
            </a:pPr>
            <a:r>
              <a:rPr lang="en-DE" dirty="0"/>
              <a:t>Followed by “engineer”, which we </a:t>
            </a:r>
          </a:p>
          <a:p>
            <a:pPr marL="0" indent="0">
              <a:buNone/>
            </a:pPr>
            <a:r>
              <a:rPr lang="en-GB" dirty="0"/>
              <a:t>W</a:t>
            </a:r>
            <a:r>
              <a:rPr lang="en-DE" dirty="0"/>
              <a:t>ill disregard as its too unspecific.</a:t>
            </a:r>
          </a:p>
          <a:p>
            <a:pPr marL="0" indent="0">
              <a:buNone/>
            </a:pPr>
            <a:r>
              <a:rPr lang="en-DE" dirty="0"/>
              <a:t>Top 2 and 3 are approx 4x less repre-</a:t>
            </a:r>
          </a:p>
          <a:p>
            <a:pPr marL="0" indent="0">
              <a:buNone/>
            </a:pPr>
            <a:r>
              <a:rPr lang="en-GB" dirty="0"/>
              <a:t>S</a:t>
            </a:r>
            <a:r>
              <a:rPr lang="en-DE" dirty="0"/>
              <a:t>ented than the top 1 position.</a:t>
            </a:r>
          </a:p>
          <a:p>
            <a:pPr marL="0" indent="0">
              <a:buNone/>
            </a:pPr>
            <a:endParaRPr lang="en-DE" dirty="0"/>
          </a:p>
          <a:p>
            <a:pPr marL="514350" indent="-514350">
              <a:buAutoNum type="arabicPeriod"/>
            </a:pPr>
            <a:r>
              <a:rPr lang="en-DE" dirty="0"/>
              <a:t>Data Scientist</a:t>
            </a:r>
          </a:p>
          <a:p>
            <a:pPr marL="514350" indent="-514350">
              <a:buAutoNum type="arabicPeriod"/>
            </a:pPr>
            <a:r>
              <a:rPr lang="en-DE" dirty="0"/>
              <a:t>Rese</a:t>
            </a:r>
            <a:r>
              <a:rPr lang="en-GB" dirty="0" err="1"/>
              <a:t>ar</a:t>
            </a:r>
            <a:r>
              <a:rPr lang="en-DE" dirty="0"/>
              <a:t>ch Analyst</a:t>
            </a:r>
          </a:p>
          <a:p>
            <a:pPr marL="514350" indent="-514350">
              <a:buAutoNum type="arabicPeriod"/>
            </a:pPr>
            <a:r>
              <a:rPr lang="en-DE" dirty="0"/>
              <a:t>Research Scientist</a:t>
            </a:r>
          </a:p>
        </p:txBody>
      </p:sp>
      <p:pic>
        <p:nvPicPr>
          <p:cNvPr id="4" name="Picture 3">
            <a:extLst>
              <a:ext uri="{FF2B5EF4-FFF2-40B4-BE49-F238E27FC236}">
                <a16:creationId xmlns:a16="http://schemas.microsoft.com/office/drawing/2014/main" id="{9D566B50-D275-504C-BB86-1B9CB2202CFD}"/>
              </a:ext>
            </a:extLst>
          </p:cNvPr>
          <p:cNvPicPr>
            <a:picLocks noChangeAspect="1"/>
          </p:cNvPicPr>
          <p:nvPr/>
        </p:nvPicPr>
        <p:blipFill>
          <a:blip r:embed="rId3"/>
          <a:stretch>
            <a:fillRect/>
          </a:stretch>
        </p:blipFill>
        <p:spPr>
          <a:xfrm>
            <a:off x="6283036" y="1652012"/>
            <a:ext cx="5651500" cy="4940300"/>
          </a:xfrm>
          <a:prstGeom prst="rect">
            <a:avLst/>
          </a:prstGeom>
        </p:spPr>
      </p:pic>
    </p:spTree>
    <p:extLst>
      <p:ext uri="{BB962C8B-B14F-4D97-AF65-F5344CB8AC3E}">
        <p14:creationId xmlns:p14="http://schemas.microsoft.com/office/powerpoint/2010/main" val="208448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ED7E-2B8D-6445-929D-9ECD1DC5CCC1}"/>
              </a:ext>
            </a:extLst>
          </p:cNvPr>
          <p:cNvSpPr>
            <a:spLocks noGrp="1"/>
          </p:cNvSpPr>
          <p:nvPr>
            <p:ph type="title"/>
          </p:nvPr>
        </p:nvSpPr>
        <p:spPr/>
        <p:txBody>
          <a:bodyPr/>
          <a:lstStyle/>
          <a:p>
            <a:r>
              <a:rPr lang="en-GB" dirty="0"/>
              <a:t>Insights 'location'</a:t>
            </a:r>
          </a:p>
        </p:txBody>
      </p:sp>
      <p:sp>
        <p:nvSpPr>
          <p:cNvPr id="3" name="Content Placeholder 2">
            <a:extLst>
              <a:ext uri="{FF2B5EF4-FFF2-40B4-BE49-F238E27FC236}">
                <a16:creationId xmlns:a16="http://schemas.microsoft.com/office/drawing/2014/main" id="{655C10C6-16C3-9F4D-97C1-AD4FD3878DA4}"/>
              </a:ext>
            </a:extLst>
          </p:cNvPr>
          <p:cNvSpPr>
            <a:spLocks noGrp="1"/>
          </p:cNvSpPr>
          <p:nvPr>
            <p:ph idx="1"/>
          </p:nvPr>
        </p:nvSpPr>
        <p:spPr/>
        <p:txBody>
          <a:bodyPr>
            <a:normAutofit fontScale="92500" lnSpcReduction="20000"/>
          </a:bodyPr>
          <a:lstStyle/>
          <a:p>
            <a:r>
              <a:rPr lang="en-GB" dirty="0"/>
              <a:t>standardize column 'location'</a:t>
            </a:r>
          </a:p>
          <a:p>
            <a:pPr lvl="1"/>
            <a:r>
              <a:rPr lang="en-GB" dirty="0"/>
              <a:t>split up into new columns ‘state’</a:t>
            </a:r>
          </a:p>
          <a:p>
            <a:pPr lvl="1"/>
            <a:endParaRPr lang="en-GB" dirty="0"/>
          </a:p>
          <a:p>
            <a:pPr marL="0" indent="0">
              <a:buNone/>
            </a:pPr>
            <a:r>
              <a:rPr lang="en-GB" dirty="0"/>
              <a:t>We can see that the most job positions</a:t>
            </a:r>
          </a:p>
          <a:p>
            <a:pPr marL="0" indent="0">
              <a:buNone/>
            </a:pPr>
            <a:r>
              <a:rPr lang="en-GB" dirty="0"/>
              <a:t>are being posted in CA with nearly</a:t>
            </a:r>
          </a:p>
          <a:p>
            <a:pPr marL="0" indent="0">
              <a:buNone/>
            </a:pPr>
            <a:r>
              <a:rPr lang="en-GB" dirty="0"/>
              <a:t>double the amount as the following</a:t>
            </a:r>
          </a:p>
          <a:p>
            <a:pPr marL="0" indent="0">
              <a:buNone/>
            </a:pPr>
            <a:r>
              <a:rPr lang="en-GB" dirty="0"/>
              <a:t>Top 2 and 3.</a:t>
            </a:r>
          </a:p>
          <a:p>
            <a:pPr marL="0" indent="0">
              <a:buNone/>
            </a:pPr>
            <a:endParaRPr lang="en-GB" dirty="0"/>
          </a:p>
          <a:p>
            <a:pPr marL="514350" indent="-514350">
              <a:buAutoNum type="arabicPeriod"/>
            </a:pPr>
            <a:r>
              <a:rPr lang="en-GB" dirty="0"/>
              <a:t>CA</a:t>
            </a:r>
          </a:p>
          <a:p>
            <a:pPr marL="514350" indent="-514350">
              <a:buAutoNum type="arabicPeriod"/>
            </a:pPr>
            <a:r>
              <a:rPr lang="en-GB" dirty="0"/>
              <a:t>NY</a:t>
            </a:r>
          </a:p>
          <a:p>
            <a:pPr marL="514350" indent="-514350">
              <a:buAutoNum type="arabicPeriod"/>
            </a:pPr>
            <a:r>
              <a:rPr lang="en-GB" dirty="0"/>
              <a:t>MA</a:t>
            </a:r>
          </a:p>
          <a:p>
            <a:pPr marL="0" indent="0">
              <a:buNone/>
            </a:pPr>
            <a:endParaRPr lang="en-DE" dirty="0"/>
          </a:p>
        </p:txBody>
      </p:sp>
      <p:pic>
        <p:nvPicPr>
          <p:cNvPr id="4" name="Picture 3">
            <a:extLst>
              <a:ext uri="{FF2B5EF4-FFF2-40B4-BE49-F238E27FC236}">
                <a16:creationId xmlns:a16="http://schemas.microsoft.com/office/drawing/2014/main" id="{26C61E1E-2DA9-1442-8BA5-3388339BDBB9}"/>
              </a:ext>
            </a:extLst>
          </p:cNvPr>
          <p:cNvPicPr>
            <a:picLocks noChangeAspect="1"/>
          </p:cNvPicPr>
          <p:nvPr/>
        </p:nvPicPr>
        <p:blipFill>
          <a:blip r:embed="rId3"/>
          <a:stretch>
            <a:fillRect/>
          </a:stretch>
        </p:blipFill>
        <p:spPr>
          <a:xfrm>
            <a:off x="6096000" y="1825625"/>
            <a:ext cx="5829300" cy="3962400"/>
          </a:xfrm>
          <a:prstGeom prst="rect">
            <a:avLst/>
          </a:prstGeom>
        </p:spPr>
      </p:pic>
    </p:spTree>
    <p:extLst>
      <p:ext uri="{BB962C8B-B14F-4D97-AF65-F5344CB8AC3E}">
        <p14:creationId xmlns:p14="http://schemas.microsoft.com/office/powerpoint/2010/main" val="154258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ED7E-2B8D-6445-929D-9ECD1DC5CCC1}"/>
              </a:ext>
            </a:extLst>
          </p:cNvPr>
          <p:cNvSpPr>
            <a:spLocks noGrp="1"/>
          </p:cNvSpPr>
          <p:nvPr>
            <p:ph type="title"/>
          </p:nvPr>
        </p:nvSpPr>
        <p:spPr/>
        <p:txBody>
          <a:bodyPr/>
          <a:lstStyle/>
          <a:p>
            <a:r>
              <a:rPr lang="en-GB" dirty="0"/>
              <a:t>Insights from 'description’ - Languages</a:t>
            </a:r>
          </a:p>
        </p:txBody>
      </p:sp>
      <p:sp>
        <p:nvSpPr>
          <p:cNvPr id="3" name="Content Placeholder 2">
            <a:extLst>
              <a:ext uri="{FF2B5EF4-FFF2-40B4-BE49-F238E27FC236}">
                <a16:creationId xmlns:a16="http://schemas.microsoft.com/office/drawing/2014/main" id="{655C10C6-16C3-9F4D-97C1-AD4FD3878DA4}"/>
              </a:ext>
            </a:extLst>
          </p:cNvPr>
          <p:cNvSpPr>
            <a:spLocks noGrp="1"/>
          </p:cNvSpPr>
          <p:nvPr>
            <p:ph idx="1"/>
          </p:nvPr>
        </p:nvSpPr>
        <p:spPr/>
        <p:txBody>
          <a:bodyPr>
            <a:normAutofit/>
          </a:bodyPr>
          <a:lstStyle/>
          <a:p>
            <a:pPr marL="0" indent="0">
              <a:buNone/>
            </a:pPr>
            <a:r>
              <a:rPr lang="en-GB" dirty="0"/>
              <a:t>We can see that python is the most requested of the 3 programming languages. </a:t>
            </a:r>
          </a:p>
          <a:p>
            <a:pPr marL="0" indent="0">
              <a:buNone/>
            </a:pPr>
            <a:endParaRPr lang="en-GB" dirty="0"/>
          </a:p>
          <a:p>
            <a:pPr marL="514350" indent="-514350">
              <a:buAutoNum type="arabicPeriod"/>
            </a:pPr>
            <a:r>
              <a:rPr lang="en-GB" dirty="0"/>
              <a:t>Python</a:t>
            </a:r>
          </a:p>
          <a:p>
            <a:pPr marL="514350" indent="-514350">
              <a:buAutoNum type="arabicPeriod"/>
            </a:pPr>
            <a:r>
              <a:rPr lang="en-GB" dirty="0"/>
              <a:t>SQL</a:t>
            </a:r>
          </a:p>
          <a:p>
            <a:pPr marL="514350" indent="-514350">
              <a:buAutoNum type="arabicPeriod"/>
            </a:pPr>
            <a:r>
              <a:rPr lang="en-GB" dirty="0"/>
              <a:t>Java</a:t>
            </a:r>
          </a:p>
          <a:p>
            <a:endParaRPr lang="en-DE" dirty="0"/>
          </a:p>
        </p:txBody>
      </p:sp>
      <p:pic>
        <p:nvPicPr>
          <p:cNvPr id="4" name="Picture 3">
            <a:extLst>
              <a:ext uri="{FF2B5EF4-FFF2-40B4-BE49-F238E27FC236}">
                <a16:creationId xmlns:a16="http://schemas.microsoft.com/office/drawing/2014/main" id="{756A1803-346B-FD40-9AA7-D3B7D947AA4F}"/>
              </a:ext>
            </a:extLst>
          </p:cNvPr>
          <p:cNvPicPr>
            <a:picLocks noChangeAspect="1"/>
          </p:cNvPicPr>
          <p:nvPr/>
        </p:nvPicPr>
        <p:blipFill rotWithShape="1">
          <a:blip r:embed="rId3"/>
          <a:srcRect l="4231" t="9441" r="4296"/>
          <a:stretch/>
        </p:blipFill>
        <p:spPr>
          <a:xfrm>
            <a:off x="4601027" y="2934720"/>
            <a:ext cx="7416801" cy="3923280"/>
          </a:xfrm>
          <a:prstGeom prst="rect">
            <a:avLst/>
          </a:prstGeom>
        </p:spPr>
      </p:pic>
    </p:spTree>
    <p:extLst>
      <p:ext uri="{BB962C8B-B14F-4D97-AF65-F5344CB8AC3E}">
        <p14:creationId xmlns:p14="http://schemas.microsoft.com/office/powerpoint/2010/main" val="3208035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1045</Words>
  <Application>Microsoft Macintosh PowerPoint</Application>
  <PresentationFormat>Widescreen</PresentationFormat>
  <Paragraphs>139</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1 - Data Scientist Job Market (US)</vt:lpstr>
      <vt:lpstr>Organziational to dos:</vt:lpstr>
      <vt:lpstr>EDA to dos:</vt:lpstr>
      <vt:lpstr>Key words to look for in description</vt:lpstr>
      <vt:lpstr>Column headers &amp; Null Values</vt:lpstr>
      <vt:lpstr>Standardize column 'positions'</vt:lpstr>
      <vt:lpstr>Insights 'positions'</vt:lpstr>
      <vt:lpstr>Insights 'location'</vt:lpstr>
      <vt:lpstr>Insights from 'description’ - Languages</vt:lpstr>
      <vt:lpstr>Relation Languages to Positions</vt:lpstr>
      <vt:lpstr>Python</vt:lpstr>
      <vt:lpstr>SQL</vt:lpstr>
      <vt:lpstr>Java</vt:lpstr>
      <vt:lpstr>Challenges and how we tackled them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Data Scientist Job Market (US)</dc:title>
  <dc:creator>Josephine Biedermann</dc:creator>
  <cp:lastModifiedBy>Josephine Biedermann</cp:lastModifiedBy>
  <cp:revision>18</cp:revision>
  <dcterms:created xsi:type="dcterms:W3CDTF">2021-03-29T18:12:22Z</dcterms:created>
  <dcterms:modified xsi:type="dcterms:W3CDTF">2021-03-30T06:02:36Z</dcterms:modified>
</cp:coreProperties>
</file>