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5" r:id="rId9"/>
    <p:sldId id="266" r:id="rId10"/>
    <p:sldId id="261" r:id="rId11"/>
    <p:sldId id="262" r:id="rId12"/>
    <p:sldId id="26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2"/>
    <p:restoredTop sz="86401"/>
  </p:normalViewPr>
  <p:slideViewPr>
    <p:cSldViewPr snapToGrid="0" snapToObjects="1">
      <p:cViewPr varScale="1">
        <p:scale>
          <a:sx n="88" d="100"/>
          <a:sy n="88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C386-7EE1-C446-9979-B65CC9B8E40D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96DCD-7610-2C4B-80E4-F527A2A5FCB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838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96DCD-7610-2C4B-80E4-F527A2A5FCBD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7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96DCD-7610-2C4B-80E4-F527A2A5FCBD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262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96DCD-7610-2C4B-80E4-F527A2A5FCBD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3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96DCD-7610-2C4B-80E4-F527A2A5FCBD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14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96DCD-7610-2C4B-80E4-F527A2A5FCBD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51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6BA4-D91D-FE43-9F5F-228FB87D6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860E-27B2-AF4B-BCBD-F2072194B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68C0-CB4F-EF45-8CFD-E593E77E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FE8F-6C3C-B544-946C-902EF613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345A-DEC6-4747-AE77-D53EAD7C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98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4A33-6419-8143-904E-A9FEBE76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C35A4-8C6C-014A-874A-2056FB9F2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5CB2-F513-2C45-9A5A-E9DF89DD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7D5B-8FE8-B449-A3ED-100D72FB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621B-839A-B544-8377-FC7A0FE0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803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D11FA-1F8C-7B49-B86C-498295F4E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F844A-9876-1549-A31C-FE7EF537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197F-E477-9D45-B0D5-D986F7F5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A666-AA25-054C-8E14-75CF9083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B5E0-4D52-3D4D-AE46-73DC0C74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6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0486-867E-D748-9C16-F1CFD3C5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AD93-BC43-5741-988B-D3A17FA5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D923-58EC-984F-A199-5FA48BFE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9189-D9A9-2F42-90F1-69B5E6F6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0EA3-053E-E743-8EB1-B6F29117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9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EF3-E257-C24A-8D1F-85CBD21D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6BFE2-900C-EA44-A963-B337E45D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5C08E-C8CC-0F40-99D4-7222B20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3C6D-6295-D84E-A39B-D510924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B3C5-5B68-014D-A6F9-09253396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22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CAE7-07B8-4143-B821-65C6E69E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46B5-A6A3-7444-8514-E28F6723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53E91-F57E-9C40-8C4E-023078E1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D87E-2FF4-2D47-9EDA-A6218D6B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E61BE-3D5C-564C-8771-A93E4035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BC23F-F896-B04B-984D-3765670A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74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0E9A-2E84-FA45-8C82-7B795E1A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BF28-3D63-FE41-800E-FE2682F45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1D38-0C77-1940-8B32-A6649D1F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CDD66-314A-9C4D-952F-C6C3C470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B4BDE-639F-C44F-9F47-865A00C74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EDCED-52FB-4E4F-B50D-F0457BA4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2FB62-E093-2447-A6D5-044E5F54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A10D8-BA45-1B4E-AC7F-0F3DE6E8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006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E28B-AAAF-A44B-8594-4F5AE12D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03757-7E91-0141-B65C-04EED2D9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921AA-F47A-C440-9571-BE315D65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059DF-1682-9947-A8E7-5BB82EE7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548A6-5515-644B-A7BC-D1525C01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9B43A-889A-3641-A32F-83562D3C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C361E-3F93-7E44-A7FA-3D3B4AC0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592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F07A-3156-B849-B32C-A00C455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639D-C785-1B46-BC3A-B6964773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A00FF-0883-0C42-8716-2BE0782F2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B97F-6FD6-9542-855B-A62CFAB5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7F85B-A2A2-0E42-B059-7E504444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85BCD-2310-6B41-A715-EC9FF1CF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460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F0E9-F086-134E-A7F6-E92985DE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7D0F-DB35-364A-A1AA-53B9E4250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C0C7-94CE-9D4B-98AD-EAEB9517A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C372-CC80-CD4F-B0B4-19B40CDC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0956B-D004-F747-8B73-1EAC5D64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27930-23DF-3544-8C9D-E2B8BD6D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619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5FDDB-F6F4-0440-A9D0-F25C1E7A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A7F8-FDF4-C54A-AE11-B4389E4A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908B-06DA-4944-AAF1-45DFE6F25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D12D-F298-374E-B75F-CE539E99714B}" type="datetimeFigureOut">
              <a:rPr lang="en-DE" smtClean="0"/>
              <a:t>29.03.21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6255-6EF9-5048-BB8E-A01E1CDC2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35560-B32E-F940-93D3-2BD31AEC4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C7DF-480D-9E40-BFD2-100BCD1F8E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717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3916-E18D-E14F-906A-8AD01AC84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Project 1 - </a:t>
            </a:r>
            <a:r>
              <a:rPr lang="en-GB" dirty="0"/>
              <a:t>Data Scientist Job Market (US)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A3C98-A6CB-774E-9EC1-04D5423DA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Team R2-D2:</a:t>
            </a:r>
          </a:p>
          <a:p>
            <a:r>
              <a:rPr lang="en-DE" dirty="0"/>
              <a:t>Simon, Davis, Olubmni, Phine</a:t>
            </a:r>
          </a:p>
        </p:txBody>
      </p:sp>
    </p:spTree>
    <p:extLst>
      <p:ext uri="{BB962C8B-B14F-4D97-AF65-F5344CB8AC3E}">
        <p14:creationId xmlns:p14="http://schemas.microsoft.com/office/powerpoint/2010/main" val="29522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7254-23EB-B643-B20C-1EBEE57E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Languages to Positions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726C6-9273-F740-9110-A12C93C1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685" y="3496777"/>
            <a:ext cx="4789271" cy="2709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C519F-BC80-5C4C-A19B-1F830CEC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82" y="816591"/>
            <a:ext cx="4832418" cy="270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781AE-90D7-234E-9F1E-09D0344CF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58728"/>
            <a:ext cx="4780642" cy="27182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E6F5A8-3842-8644-B253-AA4AE66397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can see the position of a data engineer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requires most of the programming languages.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29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1C9-451E-B942-9D8C-8B39CED3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69974-902A-524B-9407-662D90C6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Python is mostly required by</a:t>
            </a:r>
          </a:p>
          <a:p>
            <a:pPr marL="457200" lvl="1" indent="0">
              <a:buNone/>
            </a:pPr>
            <a:r>
              <a:rPr lang="en-DE" dirty="0"/>
              <a:t>1. Data engineers</a:t>
            </a:r>
          </a:p>
          <a:p>
            <a:pPr marL="457200" lvl="1" indent="0">
              <a:buNone/>
            </a:pPr>
            <a:r>
              <a:rPr lang="en-DE" dirty="0"/>
              <a:t>2. Data scientist</a:t>
            </a:r>
          </a:p>
          <a:p>
            <a:pPr marL="457200" lvl="1" indent="0">
              <a:buNone/>
            </a:pPr>
            <a:r>
              <a:rPr lang="en-DE" dirty="0"/>
              <a:t>3. </a:t>
            </a:r>
            <a:r>
              <a:rPr lang="en-GB" dirty="0"/>
              <a:t>E</a:t>
            </a:r>
            <a:r>
              <a:rPr lang="en-DE" dirty="0"/>
              <a:t>ngineer (disregard)</a:t>
            </a:r>
          </a:p>
          <a:p>
            <a:pPr marL="457200" lvl="1" indent="0">
              <a:buNone/>
            </a:pPr>
            <a:r>
              <a:rPr lang="en-DE" dirty="0"/>
              <a:t>3. Data analyst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6554-94C7-4241-A363-44BC29DA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24" y="365125"/>
            <a:ext cx="6924735" cy="38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DF4B-B652-5140-8051-17D1C84B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32AB-5DD4-A54E-AD6A-74B43557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SQL is mostly required by</a:t>
            </a:r>
          </a:p>
          <a:p>
            <a:pPr marL="457200" lvl="1" indent="0">
              <a:buNone/>
            </a:pPr>
            <a:r>
              <a:rPr lang="en-DE" dirty="0"/>
              <a:t>1. Data engineers</a:t>
            </a:r>
          </a:p>
          <a:p>
            <a:pPr marL="457200" lvl="1" indent="0">
              <a:buNone/>
            </a:pPr>
            <a:r>
              <a:rPr lang="en-DE" dirty="0"/>
              <a:t>2. Data analyst</a:t>
            </a:r>
          </a:p>
          <a:p>
            <a:pPr marL="457200" lvl="1" indent="0">
              <a:buNone/>
            </a:pPr>
            <a:r>
              <a:rPr lang="en-DE" dirty="0"/>
              <a:t>3. Data scientist</a:t>
            </a:r>
          </a:p>
          <a:p>
            <a:endParaRPr lang="en-D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3EED629-7FDE-0E4E-81A0-85554FF9B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71" y="365125"/>
            <a:ext cx="6838428" cy="38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0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167C-7EBD-724B-A8E0-5572A2B8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2315-0322-B545-B572-2F441D29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Java is mostly required by</a:t>
            </a:r>
          </a:p>
          <a:p>
            <a:pPr marL="457200" lvl="1" indent="0">
              <a:buNone/>
            </a:pPr>
            <a:r>
              <a:rPr lang="en-DE" dirty="0"/>
              <a:t>1. Data engineers</a:t>
            </a:r>
          </a:p>
          <a:p>
            <a:pPr marL="457200" lvl="1" indent="0">
              <a:buNone/>
            </a:pPr>
            <a:r>
              <a:rPr lang="en-DE" dirty="0"/>
              <a:t>2. </a:t>
            </a:r>
            <a:r>
              <a:rPr lang="en-GB" dirty="0"/>
              <a:t>E</a:t>
            </a:r>
            <a:r>
              <a:rPr lang="en-DE" dirty="0"/>
              <a:t>ngineer (disregard)</a:t>
            </a:r>
          </a:p>
          <a:p>
            <a:pPr marL="457200" lvl="1" indent="0">
              <a:buNone/>
            </a:pPr>
            <a:r>
              <a:rPr lang="en-DE" dirty="0"/>
              <a:t>2. Data scientist</a:t>
            </a:r>
          </a:p>
          <a:p>
            <a:pPr marL="457200" lvl="1" indent="0">
              <a:buNone/>
            </a:pPr>
            <a:r>
              <a:rPr lang="en-DE" dirty="0"/>
              <a:t>3. Business analyst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DF9D3-54B1-3D4E-AE2A-73AF11B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58" y="207528"/>
            <a:ext cx="6731440" cy="38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3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FF2A-C73A-4345-BD99-FECE95AD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4A69-7F56-2D41-B761-C40EA46C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87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48CA-3F1C-DC4A-81CA-018FFDD0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AD3E-C86E-1348-819E-2D9B221A7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93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AEEA-58DE-2441-8DFD-6260B9BA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Struggels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C20C-D22D-0F45-A251-9D0F1112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ot planning enough time for the plotting</a:t>
            </a:r>
          </a:p>
          <a:p>
            <a:r>
              <a:rPr lang="en-GB" dirty="0" err="1"/>
              <a:t>Hav</a:t>
            </a:r>
            <a:r>
              <a:rPr lang="en-DE"/>
              <a:t>ing different data despite using the same code</a:t>
            </a:r>
          </a:p>
        </p:txBody>
      </p:sp>
    </p:spTree>
    <p:extLst>
      <p:ext uri="{BB962C8B-B14F-4D97-AF65-F5344CB8AC3E}">
        <p14:creationId xmlns:p14="http://schemas.microsoft.com/office/powerpoint/2010/main" val="106091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47F-79CF-6545-886C-6D5189E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 dirty="0" err="1"/>
              <a:t>Organziational</a:t>
            </a:r>
            <a:r>
              <a:rPr lang="en-GB" b="1" dirty="0"/>
              <a:t> to dos:</a:t>
            </a:r>
            <a:endParaRPr lang="en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EE27-F675-0940-ADCE-FFDBB49D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 meeting to check how to proceed</a:t>
            </a:r>
          </a:p>
          <a:p>
            <a:r>
              <a:rPr lang="en-GB" dirty="0"/>
              <a:t>Create a repo on GitHub</a:t>
            </a:r>
          </a:p>
          <a:p>
            <a:r>
              <a:rPr lang="en-GB" dirty="0"/>
              <a:t>Create a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r>
              <a:rPr lang="en-GB" dirty="0"/>
              <a:t>What wrangling steps we want to do on each column - done</a:t>
            </a:r>
            <a:br>
              <a:rPr lang="en-GB" dirty="0"/>
            </a:br>
            <a:r>
              <a:rPr lang="en-GB" dirty="0"/>
              <a:t>3.1 Define the key words we want to extract from description - done </a:t>
            </a:r>
            <a:br>
              <a:rPr lang="en-GB" dirty="0"/>
            </a:br>
            <a:r>
              <a:rPr lang="en-GB" dirty="0"/>
              <a:t>3.2 Find </a:t>
            </a:r>
            <a:r>
              <a:rPr lang="en-GB" dirty="0" err="1"/>
              <a:t>Regexs</a:t>
            </a:r>
            <a:r>
              <a:rPr lang="en-GB" dirty="0"/>
              <a:t> for it </a:t>
            </a:r>
          </a:p>
          <a:p>
            <a:r>
              <a:rPr lang="en-GB" dirty="0"/>
              <a:t>What insights we want to gather (e.g. company vs locations) - done</a:t>
            </a:r>
            <a:br>
              <a:rPr lang="en-GB" dirty="0"/>
            </a:br>
            <a:r>
              <a:rPr lang="en-GB" dirty="0"/>
              <a:t>4.1 How we want to present it (which plots to use) - done</a:t>
            </a:r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569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22E4-3402-1045-93F7-F762C5E4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EDA to dos: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8566-ACD0-1841-8E4B-4060845B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Steps</a:t>
            </a:r>
          </a:p>
          <a:p>
            <a:r>
              <a:rPr lang="en-GB" dirty="0"/>
              <a:t>standardize column headers</a:t>
            </a:r>
          </a:p>
          <a:p>
            <a:r>
              <a:rPr lang="en-GB" dirty="0"/>
              <a:t>check null values (how many are there, etc)</a:t>
            </a:r>
          </a:p>
          <a:p>
            <a:pPr lvl="1"/>
            <a:r>
              <a:rPr lang="en-GB" dirty="0"/>
              <a:t>can we replace them</a:t>
            </a:r>
          </a:p>
          <a:p>
            <a:pPr lvl="1"/>
            <a:r>
              <a:rPr lang="en-GB" dirty="0"/>
              <a:t>can we drop them</a:t>
            </a:r>
          </a:p>
          <a:p>
            <a:r>
              <a:rPr lang="en-GB" dirty="0"/>
              <a:t>standardize column 'positions'</a:t>
            </a:r>
          </a:p>
          <a:p>
            <a:pPr lvl="1"/>
            <a:r>
              <a:rPr lang="en-GB" dirty="0"/>
              <a:t>find unique values</a:t>
            </a:r>
          </a:p>
          <a:p>
            <a:pPr lvl="1"/>
            <a:r>
              <a:rPr lang="en-GB" dirty="0"/>
              <a:t>harmonize them</a:t>
            </a:r>
          </a:p>
          <a:p>
            <a:r>
              <a:rPr lang="en-GB" dirty="0"/>
              <a:t>standardize column 'company'</a:t>
            </a:r>
          </a:p>
          <a:p>
            <a:pPr lvl="1"/>
            <a:r>
              <a:rPr lang="en-GB" dirty="0"/>
              <a:t>check for same description just </a:t>
            </a:r>
            <a:r>
              <a:rPr lang="en-GB" dirty="0" err="1"/>
              <a:t>wirtten</a:t>
            </a:r>
            <a:r>
              <a:rPr lang="en-GB" dirty="0"/>
              <a:t> differently/ typos</a:t>
            </a:r>
          </a:p>
          <a:p>
            <a:pPr lvl="1"/>
            <a:r>
              <a:rPr lang="en-GB" dirty="0"/>
              <a:t>correct them</a:t>
            </a:r>
          </a:p>
          <a:p>
            <a:r>
              <a:rPr lang="en-GB" dirty="0"/>
              <a:t>standardize column 'location'</a:t>
            </a:r>
          </a:p>
          <a:p>
            <a:pPr lvl="1"/>
            <a:r>
              <a:rPr lang="en-GB" dirty="0"/>
              <a:t>split up into new columns (State, etc.)</a:t>
            </a:r>
          </a:p>
          <a:p>
            <a:r>
              <a:rPr lang="en-GB" dirty="0"/>
              <a:t>extract words from column '</a:t>
            </a:r>
            <a:r>
              <a:rPr lang="en-GB" dirty="0" err="1"/>
              <a:t>desrciption</a:t>
            </a:r>
            <a:r>
              <a:rPr lang="en-GB" dirty="0"/>
              <a:t>'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boolean</a:t>
            </a:r>
            <a:r>
              <a:rPr lang="en-GB" dirty="0"/>
              <a:t> columns with True or False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296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7846-D1B4-6F40-A1BA-C6C31DC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words to look for in description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73AF-B66E-DE4D-9894-7264E41D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165"/>
            <a:ext cx="4679197" cy="4720798"/>
          </a:xfrm>
        </p:spPr>
        <p:txBody>
          <a:bodyPr>
            <a:noAutofit/>
          </a:bodyPr>
          <a:lstStyle/>
          <a:p>
            <a:r>
              <a:rPr lang="en-GB" sz="1800" b="1" dirty="0"/>
              <a:t>Languages: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Python</a:t>
            </a:r>
          </a:p>
          <a:p>
            <a:pPr lvl="1"/>
            <a:r>
              <a:rPr lang="en-GB" sz="1800" dirty="0"/>
              <a:t>C</a:t>
            </a:r>
          </a:p>
          <a:p>
            <a:pPr lvl="1"/>
            <a:r>
              <a:rPr lang="en-GB" sz="1800" dirty="0"/>
              <a:t>C ++</a:t>
            </a:r>
          </a:p>
          <a:p>
            <a:pPr lvl="1"/>
            <a:r>
              <a:rPr lang="en-GB" sz="1800" dirty="0"/>
              <a:t>R</a:t>
            </a:r>
          </a:p>
          <a:p>
            <a:pPr lvl="1"/>
            <a:r>
              <a:rPr lang="en-GB" sz="1800" dirty="0"/>
              <a:t>Perl</a:t>
            </a:r>
          </a:p>
          <a:p>
            <a:pPr lvl="1"/>
            <a:r>
              <a:rPr lang="en-GB" sz="1800" dirty="0"/>
              <a:t>Java</a:t>
            </a:r>
            <a:br>
              <a:rPr lang="en-GB" sz="1800" dirty="0"/>
            </a:br>
            <a:endParaRPr lang="en-GB" sz="1800" dirty="0"/>
          </a:p>
          <a:p>
            <a:r>
              <a:rPr lang="en-GB" sz="1800" b="1" dirty="0"/>
              <a:t>Degrees:</a:t>
            </a:r>
            <a:r>
              <a:rPr lang="en-GB" sz="1800" dirty="0"/>
              <a:t> </a:t>
            </a:r>
          </a:p>
          <a:p>
            <a:pPr lvl="1"/>
            <a:r>
              <a:rPr lang="en-GB" sz="1800" dirty="0"/>
              <a:t>Bachelor / BA /BS </a:t>
            </a:r>
          </a:p>
          <a:p>
            <a:pPr lvl="1"/>
            <a:r>
              <a:rPr lang="en-GB" sz="1800" dirty="0"/>
              <a:t>Master /MA</a:t>
            </a:r>
            <a:br>
              <a:rPr lang="en-GB" sz="1800" dirty="0"/>
            </a:br>
            <a:endParaRPr lang="en-GB" sz="1800" dirty="0"/>
          </a:p>
          <a:p>
            <a:r>
              <a:rPr lang="en-GB" sz="1800" b="1" dirty="0" err="1"/>
              <a:t>Seniotiry</a:t>
            </a:r>
            <a:r>
              <a:rPr lang="en-GB" sz="1800" b="1" dirty="0"/>
              <a:t> Level:</a:t>
            </a:r>
            <a:endParaRPr lang="en-GB" sz="1800" dirty="0"/>
          </a:p>
          <a:p>
            <a:pPr lvl="1"/>
            <a:r>
              <a:rPr lang="en-GB" sz="1800" dirty="0"/>
              <a:t>Junior</a:t>
            </a:r>
          </a:p>
          <a:p>
            <a:pPr lvl="1"/>
            <a:r>
              <a:rPr lang="en-GB" sz="1800" dirty="0"/>
              <a:t>Senior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86F14-FEB2-6747-86A0-C7656C179E83}"/>
              </a:ext>
            </a:extLst>
          </p:cNvPr>
          <p:cNvSpPr/>
          <p:nvPr/>
        </p:nvSpPr>
        <p:spPr>
          <a:xfrm>
            <a:off x="5915187" y="1456165"/>
            <a:ext cx="5925518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Tools:</a:t>
            </a:r>
            <a:r>
              <a:rPr lang="en-GB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Tableau/</a:t>
            </a:r>
            <a:r>
              <a:rPr lang="en-GB" dirty="0" err="1"/>
              <a:t>QlikSense</a:t>
            </a:r>
            <a:r>
              <a:rPr lang="en-GB" dirty="0"/>
              <a:t>, </a:t>
            </a:r>
            <a:r>
              <a:rPr lang="en-GB" dirty="0" err="1"/>
              <a:t>PoerBI</a:t>
            </a:r>
            <a:r>
              <a:rPr lang="en-GB" dirty="0"/>
              <a:t>, Looker</a:t>
            </a:r>
            <a:br>
              <a:rPr lang="en-GB" dirty="0"/>
            </a:br>
            <a:endParaRPr lang="en-GB" dirty="0"/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b="1" dirty="0"/>
              <a:t>Skills:</a:t>
            </a:r>
            <a:r>
              <a:rPr lang="en-GB" dirty="0"/>
              <a:t> </a:t>
            </a:r>
            <a:endParaRPr lang="en-GB" sz="1500" dirty="0"/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Big Data</a:t>
            </a:r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structured /un </a:t>
            </a:r>
            <a:r>
              <a:rPr lang="en-GB" dirty="0" err="1"/>
              <a:t>strcutured</a:t>
            </a:r>
            <a:r>
              <a:rPr lang="en-GB" dirty="0"/>
              <a:t> data</a:t>
            </a:r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discover pattern</a:t>
            </a:r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model / </a:t>
            </a:r>
            <a:r>
              <a:rPr lang="en-GB" dirty="0" err="1"/>
              <a:t>modeling</a:t>
            </a:r>
            <a:endParaRPr lang="en-GB" dirty="0"/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advanced </a:t>
            </a:r>
            <a:r>
              <a:rPr lang="en-GB" dirty="0" err="1"/>
              <a:t>analystics</a:t>
            </a:r>
            <a:endParaRPr lang="en-GB" dirty="0"/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5+ years of Predictive Analytics</a:t>
            </a:r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Statistical </a:t>
            </a:r>
            <a:r>
              <a:rPr lang="en-GB" dirty="0" err="1"/>
              <a:t>Modeling</a:t>
            </a:r>
            <a:endParaRPr lang="en-GB" dirty="0"/>
          </a:p>
          <a:p>
            <a:pPr marL="685800" lvl="1" indent="-228600">
              <a:lnSpc>
                <a:spcPct val="7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Machine Learning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Programms</a:t>
            </a:r>
            <a:r>
              <a:rPr lang="en-GB" b="1" dirty="0"/>
              <a:t>:</a:t>
            </a:r>
            <a:r>
              <a:rPr lang="en-GB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Hadoop, Oracle, SQL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Business Functions:</a:t>
            </a:r>
            <a:r>
              <a:rPr lang="en-GB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Sales, Marketing, Supply Chain, Manufacturing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B19AB-E351-6443-82D9-3BC2BB0E90E9}"/>
              </a:ext>
            </a:extLst>
          </p:cNvPr>
          <p:cNvSpPr/>
          <p:nvPr/>
        </p:nvSpPr>
        <p:spPr>
          <a:xfrm>
            <a:off x="1226601" y="6308209"/>
            <a:ext cx="1038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We decided to focus on 3 Key word: languages, degrees and seniority level to not overwhelm the to dos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70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D7E-2B8D-6445-929D-9ECD1D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Column headers &amp;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0C6-16C3-9F4D-97C1-AD4FD38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standardize column headers </a:t>
            </a:r>
            <a:r>
              <a:rPr lang="en-GB" dirty="0">
                <a:sym typeface="Wingdings" pitchFamily="2" charset="2"/>
              </a:rPr>
              <a:t> already ok</a:t>
            </a:r>
            <a:endParaRPr lang="en-GB" dirty="0"/>
          </a:p>
          <a:p>
            <a:r>
              <a:rPr lang="en-GB" dirty="0"/>
              <a:t>check null values (how many are there, etc)</a:t>
            </a:r>
          </a:p>
          <a:p>
            <a:pPr lvl="1"/>
            <a:r>
              <a:rPr lang="en-GB" dirty="0"/>
              <a:t># it seems like in all object columns there are 11 </a:t>
            </a:r>
            <a:r>
              <a:rPr lang="en-GB" dirty="0" err="1"/>
              <a:t>NaN</a:t>
            </a:r>
            <a:r>
              <a:rPr lang="en-GB" dirty="0"/>
              <a:t> values each</a:t>
            </a:r>
          </a:p>
          <a:p>
            <a:pPr lvl="1"/>
            <a:r>
              <a:rPr lang="en-GB" dirty="0"/>
              <a:t># </a:t>
            </a:r>
            <a:r>
              <a:rPr lang="en-GB" dirty="0" err="1"/>
              <a:t>i</a:t>
            </a:r>
            <a:r>
              <a:rPr lang="en-GB" dirty="0"/>
              <a:t> would assume this is the same 11 rows for all columns</a:t>
            </a:r>
          </a:p>
          <a:p>
            <a:pPr lvl="1"/>
            <a:r>
              <a:rPr lang="en-GB" dirty="0"/>
              <a:t># this might indicate that we could drop those rows as they seem to be empty anyway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# in reviews we have 1638 </a:t>
            </a:r>
            <a:r>
              <a:rPr lang="en-GB" dirty="0" err="1"/>
              <a:t>NaNs</a:t>
            </a:r>
            <a:r>
              <a:rPr lang="en-GB" dirty="0"/>
              <a:t>, which is  24% of the whole rows in the reviews column</a:t>
            </a:r>
          </a:p>
          <a:p>
            <a:pPr lvl="1"/>
            <a:r>
              <a:rPr lang="en-GB" dirty="0"/>
              <a:t># </a:t>
            </a:r>
            <a:r>
              <a:rPr lang="en-GB" dirty="0" err="1"/>
              <a:t>i</a:t>
            </a:r>
            <a:r>
              <a:rPr lang="en-GB" dirty="0"/>
              <a:t> would suggest NOT to drop those rows, but to replace the </a:t>
            </a:r>
            <a:r>
              <a:rPr lang="en-GB" dirty="0" err="1"/>
              <a:t>NaNs</a:t>
            </a:r>
            <a:r>
              <a:rPr lang="en-GB" dirty="0"/>
              <a:t> with 0</a:t>
            </a:r>
            <a:endParaRPr lang="en-DE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72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D7E-2B8D-6445-929D-9ECD1D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Standardize column 'positions'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0C6-16C3-9F4D-97C1-AD4FD38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standardize column 'positions'</a:t>
            </a:r>
          </a:p>
          <a:p>
            <a:pPr lvl="1"/>
            <a:r>
              <a:rPr lang="en-GB" dirty="0"/>
              <a:t># add new column called '</a:t>
            </a:r>
            <a:r>
              <a:rPr lang="en-GB" dirty="0" err="1"/>
              <a:t>positions_clean</a:t>
            </a:r>
            <a:r>
              <a:rPr lang="en-GB" dirty="0"/>
              <a:t>'</a:t>
            </a:r>
          </a:p>
          <a:p>
            <a:pPr lvl="1"/>
            <a:r>
              <a:rPr lang="en-GB" dirty="0"/>
              <a:t># take </a:t>
            </a:r>
            <a:r>
              <a:rPr lang="en-GB" dirty="0" err="1"/>
              <a:t>davis</a:t>
            </a:r>
            <a:r>
              <a:rPr lang="en-GB" dirty="0"/>
              <a:t> list and extract the clean names from positions to '</a:t>
            </a:r>
            <a:r>
              <a:rPr lang="en-GB" dirty="0" err="1"/>
              <a:t>positions_clean</a:t>
            </a:r>
            <a:r>
              <a:rPr lang="en-GB" dirty="0"/>
              <a:t>'</a:t>
            </a:r>
          </a:p>
          <a:p>
            <a:pPr lvl="1"/>
            <a:r>
              <a:rPr lang="en-GB" dirty="0"/>
              <a:t># do value count per position</a:t>
            </a:r>
          </a:p>
          <a:p>
            <a:pPr lvl="1"/>
            <a:r>
              <a:rPr lang="en-GB" dirty="0"/>
              <a:t># take top 3 and take this for </a:t>
            </a:r>
            <a:r>
              <a:rPr lang="en-GB" dirty="0" err="1"/>
              <a:t>correlcations</a:t>
            </a:r>
            <a:r>
              <a:rPr lang="en-GB" dirty="0"/>
              <a:t> standardize column 'company'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970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D7E-2B8D-6445-929D-9ECD1D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'positions'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0C6-16C3-9F4D-97C1-AD4FD38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</a:t>
            </a:r>
            <a:r>
              <a:rPr lang="en-DE" dirty="0"/>
              <a:t>e can see that the most frequent</a:t>
            </a:r>
          </a:p>
          <a:p>
            <a:pPr marL="0" indent="0">
              <a:buNone/>
            </a:pPr>
            <a:r>
              <a:rPr lang="en-GB" dirty="0"/>
              <a:t>J</a:t>
            </a:r>
            <a:r>
              <a:rPr lang="en-DE" dirty="0"/>
              <a:t>ob position is “data scientist”.</a:t>
            </a:r>
          </a:p>
          <a:p>
            <a:pPr marL="0" indent="0">
              <a:buNone/>
            </a:pPr>
            <a:r>
              <a:rPr lang="en-DE" dirty="0"/>
              <a:t>Followed by “engineer”, which we </a:t>
            </a:r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DE" dirty="0"/>
              <a:t>ill disregard as its too unspecific.</a:t>
            </a:r>
          </a:p>
          <a:p>
            <a:pPr marL="0" indent="0">
              <a:buNone/>
            </a:pPr>
            <a:r>
              <a:rPr lang="en-DE" dirty="0"/>
              <a:t>Top 2 and 3 are approx 4x less repre-</a:t>
            </a:r>
          </a:p>
          <a:p>
            <a:pPr marL="0" indent="0">
              <a:buNone/>
            </a:pPr>
            <a:r>
              <a:rPr lang="en-GB" dirty="0"/>
              <a:t>S</a:t>
            </a:r>
            <a:r>
              <a:rPr lang="en-DE" dirty="0"/>
              <a:t>ented than the top 1 position.</a:t>
            </a:r>
          </a:p>
          <a:p>
            <a:pPr marL="0" indent="0">
              <a:buNone/>
            </a:pPr>
            <a:endParaRPr lang="en-DE" dirty="0"/>
          </a:p>
          <a:p>
            <a:pPr marL="514350" indent="-514350">
              <a:buAutoNum type="arabicPeriod"/>
            </a:pPr>
            <a:r>
              <a:rPr lang="en-DE" dirty="0"/>
              <a:t>Data Scientist</a:t>
            </a:r>
          </a:p>
          <a:p>
            <a:pPr marL="514350" indent="-514350">
              <a:buAutoNum type="arabicPeriod"/>
            </a:pPr>
            <a:r>
              <a:rPr lang="en-DE" dirty="0"/>
              <a:t>Rese</a:t>
            </a:r>
            <a:r>
              <a:rPr lang="en-GB" dirty="0" err="1"/>
              <a:t>ar</a:t>
            </a:r>
            <a:r>
              <a:rPr lang="en-DE" dirty="0"/>
              <a:t>ch Analyst</a:t>
            </a:r>
          </a:p>
          <a:p>
            <a:pPr marL="514350" indent="-514350">
              <a:buAutoNum type="arabicPeriod"/>
            </a:pPr>
            <a:r>
              <a:rPr lang="en-DE" dirty="0"/>
              <a:t>Research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66B50-D275-504C-BB86-1B9CB2202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36" y="1652012"/>
            <a:ext cx="5651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8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D7E-2B8D-6445-929D-9ECD1D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'location'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0C6-16C3-9F4D-97C1-AD4FD38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standardize column 'location'</a:t>
            </a:r>
          </a:p>
          <a:p>
            <a:pPr lvl="1"/>
            <a:r>
              <a:rPr lang="en-GB" dirty="0"/>
              <a:t>split up into new columns ‘state’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We can see that the most job positions</a:t>
            </a:r>
          </a:p>
          <a:p>
            <a:pPr marL="0" indent="0">
              <a:buNone/>
            </a:pPr>
            <a:r>
              <a:rPr lang="en-GB" dirty="0"/>
              <a:t>are being posted in CA with nearly</a:t>
            </a:r>
          </a:p>
          <a:p>
            <a:pPr marL="0" indent="0">
              <a:buNone/>
            </a:pPr>
            <a:r>
              <a:rPr lang="en-GB" dirty="0"/>
              <a:t>double the amount as the following</a:t>
            </a:r>
          </a:p>
          <a:p>
            <a:pPr marL="0" indent="0">
              <a:buNone/>
            </a:pPr>
            <a:r>
              <a:rPr lang="en-GB" dirty="0"/>
              <a:t>Top 2 and 3.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CA</a:t>
            </a:r>
          </a:p>
          <a:p>
            <a:pPr marL="514350" indent="-514350">
              <a:buAutoNum type="arabicPeriod"/>
            </a:pPr>
            <a:r>
              <a:rPr lang="en-GB" dirty="0"/>
              <a:t>NY</a:t>
            </a:r>
          </a:p>
          <a:p>
            <a:pPr marL="514350" indent="-514350">
              <a:buAutoNum type="arabicPeriod"/>
            </a:pPr>
            <a:r>
              <a:rPr lang="en-GB" dirty="0"/>
              <a:t>MA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61E1E-2DA9-1442-8BA5-3388339B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29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8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ED7E-2B8D-6445-929D-9ECD1DC5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'description’ -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10C6-16C3-9F4D-97C1-AD4FD38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see that python is the most requested of the 3 programming languages. 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Python</a:t>
            </a:r>
          </a:p>
          <a:p>
            <a:pPr marL="514350" indent="-514350">
              <a:buAutoNum type="arabicPeriod"/>
            </a:pPr>
            <a:r>
              <a:rPr lang="en-GB" dirty="0"/>
              <a:t>SQL</a:t>
            </a:r>
          </a:p>
          <a:p>
            <a:pPr marL="514350" indent="-514350">
              <a:buAutoNum type="arabicPeriod"/>
            </a:pPr>
            <a:r>
              <a:rPr lang="en-GB" dirty="0"/>
              <a:t>Java</a:t>
            </a:r>
          </a:p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A1803-346B-FD40-9AA7-D3B7D947AA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1" t="9441" r="4296"/>
          <a:stretch/>
        </p:blipFill>
        <p:spPr>
          <a:xfrm>
            <a:off x="4601027" y="2934720"/>
            <a:ext cx="7416801" cy="3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687</Words>
  <Application>Microsoft Macintosh PowerPoint</Application>
  <PresentationFormat>Widescreen</PresentationFormat>
  <Paragraphs>128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Project 1 - Data Scientist Job Market (US)</vt:lpstr>
      <vt:lpstr>Organziational to dos:</vt:lpstr>
      <vt:lpstr>EDA to dos:</vt:lpstr>
      <vt:lpstr>Key words to look for in description</vt:lpstr>
      <vt:lpstr>Column headers &amp; Null Values</vt:lpstr>
      <vt:lpstr>Standardize column 'positions'</vt:lpstr>
      <vt:lpstr>Insights 'positions'</vt:lpstr>
      <vt:lpstr>Insights 'location'</vt:lpstr>
      <vt:lpstr>Insights from 'description’ - Languages</vt:lpstr>
      <vt:lpstr>Relation Languages to Positions</vt:lpstr>
      <vt:lpstr>Python</vt:lpstr>
      <vt:lpstr>SQL</vt:lpstr>
      <vt:lpstr>Java</vt:lpstr>
      <vt:lpstr>PowerPoint Presentation</vt:lpstr>
      <vt:lpstr>PowerPoint Presentation</vt:lpstr>
      <vt:lpstr>Struggels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1 - Data Scientist Job Market (US)</dc:title>
  <dc:creator>Josephine Biedermann</dc:creator>
  <cp:lastModifiedBy>Josephine Biedermann</cp:lastModifiedBy>
  <cp:revision>16</cp:revision>
  <dcterms:created xsi:type="dcterms:W3CDTF">2021-03-29T18:12:22Z</dcterms:created>
  <dcterms:modified xsi:type="dcterms:W3CDTF">2021-03-29T20:28:57Z</dcterms:modified>
</cp:coreProperties>
</file>