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4" r:id="rId7"/>
    <p:sldId id="276" r:id="rId8"/>
    <p:sldId id="267" r:id="rId9"/>
    <p:sldId id="265" r:id="rId10"/>
    <p:sldId id="266" r:id="rId11"/>
    <p:sldId id="261" r:id="rId12"/>
    <p:sldId id="274" r:id="rId13"/>
    <p:sldId id="275" r:id="rId14"/>
    <p:sldId id="262" r:id="rId15"/>
    <p:sldId id="263" r:id="rId16"/>
    <p:sldId id="268" r:id="rId17"/>
    <p:sldId id="270" r:id="rId18"/>
    <p:sldId id="279" r:id="rId19"/>
    <p:sldId id="271" r:id="rId20"/>
    <p:sldId id="278"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99"/>
    <p:restoredTop sz="84753"/>
  </p:normalViewPr>
  <p:slideViewPr>
    <p:cSldViewPr snapToGrid="0" snapToObjects="1">
      <p:cViewPr varScale="1">
        <p:scale>
          <a:sx n="107" d="100"/>
          <a:sy n="107" d="100"/>
        </p:scale>
        <p:origin x="5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4C386-7EE1-C446-9979-B65CC9B8E40D}" type="datetimeFigureOut">
              <a:rPr lang="en-DE" smtClean="0"/>
              <a:t>30.03.21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96DCD-7610-2C4B-80E4-F527A2A5FCBD}" type="slidenum">
              <a:rPr lang="en-DE" smtClean="0"/>
              <a:t>‹#›</a:t>
            </a:fld>
            <a:endParaRPr lang="en-DE"/>
          </a:p>
        </p:txBody>
      </p:sp>
    </p:spTree>
    <p:extLst>
      <p:ext uri="{BB962C8B-B14F-4D97-AF65-F5344CB8AC3E}">
        <p14:creationId xmlns:p14="http://schemas.microsoft.com/office/powerpoint/2010/main" val="414838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GB" dirty="0"/>
              <a:t>1. </a:t>
            </a:r>
            <a:r>
              <a:rPr lang="en-GB" b="1" dirty="0"/>
              <a:t>Cleaning Data</a:t>
            </a:r>
          </a:p>
          <a:p>
            <a:pPr marL="0" indent="0">
              <a:lnSpc>
                <a:spcPct val="120000"/>
              </a:lnSpc>
              <a:buNone/>
            </a:pPr>
            <a:r>
              <a:rPr lang="en-GB" dirty="0"/>
              <a:t>2. </a:t>
            </a:r>
            <a:r>
              <a:rPr lang="en-GB" b="1" dirty="0"/>
              <a:t>Wrangling Data</a:t>
            </a:r>
          </a:p>
          <a:p>
            <a:pPr lvl="1">
              <a:lnSpc>
                <a:spcPct val="120000"/>
              </a:lnSpc>
            </a:pPr>
            <a:r>
              <a:rPr lang="en-GB" dirty="0"/>
              <a:t>standardize column 'positions’</a:t>
            </a:r>
          </a:p>
          <a:p>
            <a:pPr lvl="2">
              <a:lnSpc>
                <a:spcPct val="120000"/>
              </a:lnSpc>
            </a:pPr>
            <a:r>
              <a:rPr lang="en-GB" dirty="0"/>
              <a:t>- Define list of job positions we want to look at</a:t>
            </a:r>
          </a:p>
          <a:p>
            <a:pPr lvl="2">
              <a:lnSpc>
                <a:spcPct val="120000"/>
              </a:lnSpc>
            </a:pPr>
            <a:r>
              <a:rPr lang="en-GB" dirty="0"/>
              <a:t>- Extract them into new column &amp; harmonize</a:t>
            </a:r>
          </a:p>
          <a:p>
            <a:pPr lvl="1">
              <a:lnSpc>
                <a:spcPct val="120000"/>
              </a:lnSpc>
            </a:pPr>
            <a:r>
              <a:rPr lang="en-GB" dirty="0"/>
              <a:t>standardize column 'company’</a:t>
            </a:r>
          </a:p>
          <a:p>
            <a:pPr lvl="2">
              <a:lnSpc>
                <a:spcPct val="120000"/>
              </a:lnSpc>
            </a:pPr>
            <a:r>
              <a:rPr lang="en-GB" dirty="0"/>
              <a:t>- check for same description just written differently/ typos &amp; correct them</a:t>
            </a:r>
          </a:p>
          <a:p>
            <a:pPr lvl="1">
              <a:lnSpc>
                <a:spcPct val="120000"/>
              </a:lnSpc>
            </a:pPr>
            <a:r>
              <a:rPr lang="en-GB" dirty="0"/>
              <a:t>standardize column 'location’</a:t>
            </a:r>
          </a:p>
          <a:p>
            <a:pPr lvl="2">
              <a:lnSpc>
                <a:spcPct val="120000"/>
              </a:lnSpc>
            </a:pPr>
            <a:r>
              <a:rPr lang="en-GB" dirty="0"/>
              <a:t>- Extract State in new column</a:t>
            </a:r>
          </a:p>
          <a:p>
            <a:pPr lvl="1">
              <a:lnSpc>
                <a:spcPct val="120000"/>
              </a:lnSpc>
            </a:pPr>
            <a:r>
              <a:rPr lang="en-GB" dirty="0"/>
              <a:t>extract words from column ‘description’</a:t>
            </a:r>
          </a:p>
          <a:p>
            <a:pPr lvl="2">
              <a:lnSpc>
                <a:spcPct val="120000"/>
              </a:lnSpc>
            </a:pPr>
            <a:r>
              <a:rPr lang="en-GB" dirty="0"/>
              <a:t>- Languages, seniority level, education</a:t>
            </a:r>
          </a:p>
          <a:p>
            <a:pPr marL="0" indent="0">
              <a:lnSpc>
                <a:spcPct val="120000"/>
              </a:lnSpc>
              <a:buNone/>
            </a:pPr>
            <a:r>
              <a:rPr lang="en-GB" dirty="0"/>
              <a:t>3. </a:t>
            </a:r>
            <a:r>
              <a:rPr lang="en-GB" b="1" dirty="0"/>
              <a:t>Visualization of Insights</a:t>
            </a:r>
          </a:p>
          <a:p>
            <a:r>
              <a:rPr lang="en-DE" dirty="0"/>
              <a:t> with mathplotlip and seaborn</a:t>
            </a:r>
          </a:p>
        </p:txBody>
      </p:sp>
      <p:sp>
        <p:nvSpPr>
          <p:cNvPr id="4" name="Slide Number Placeholder 3"/>
          <p:cNvSpPr>
            <a:spLocks noGrp="1"/>
          </p:cNvSpPr>
          <p:nvPr>
            <p:ph type="sldNum" sz="quarter" idx="5"/>
          </p:nvPr>
        </p:nvSpPr>
        <p:spPr/>
        <p:txBody>
          <a:bodyPr/>
          <a:lstStyle/>
          <a:p>
            <a:fld id="{44696DCD-7610-2C4B-80E4-F527A2A5FCBD}" type="slidenum">
              <a:rPr lang="en-DE" smtClean="0"/>
              <a:t>3</a:t>
            </a:fld>
            <a:endParaRPr lang="en-DE"/>
          </a:p>
        </p:txBody>
      </p:sp>
    </p:spTree>
    <p:extLst>
      <p:ext uri="{BB962C8B-B14F-4D97-AF65-F5344CB8AC3E}">
        <p14:creationId xmlns:p14="http://schemas.microsoft.com/office/powerpoint/2010/main" val="114688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5</a:t>
            </a:fld>
            <a:endParaRPr lang="en-DE"/>
          </a:p>
        </p:txBody>
      </p:sp>
    </p:spTree>
    <p:extLst>
      <p:ext uri="{BB962C8B-B14F-4D97-AF65-F5344CB8AC3E}">
        <p14:creationId xmlns:p14="http://schemas.microsoft.com/office/powerpoint/2010/main" val="124179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6</a:t>
            </a:fld>
            <a:endParaRPr lang="en-DE"/>
          </a:p>
        </p:txBody>
      </p:sp>
    </p:spTree>
    <p:extLst>
      <p:ext uri="{BB962C8B-B14F-4D97-AF65-F5344CB8AC3E}">
        <p14:creationId xmlns:p14="http://schemas.microsoft.com/office/powerpoint/2010/main" val="421262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8</a:t>
            </a:fld>
            <a:endParaRPr lang="en-DE"/>
          </a:p>
        </p:txBody>
      </p:sp>
    </p:spTree>
    <p:extLst>
      <p:ext uri="{BB962C8B-B14F-4D97-AF65-F5344CB8AC3E}">
        <p14:creationId xmlns:p14="http://schemas.microsoft.com/office/powerpoint/2010/main" val="28335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9</a:t>
            </a:fld>
            <a:endParaRPr lang="en-DE"/>
          </a:p>
        </p:txBody>
      </p:sp>
    </p:spTree>
    <p:extLst>
      <p:ext uri="{BB962C8B-B14F-4D97-AF65-F5344CB8AC3E}">
        <p14:creationId xmlns:p14="http://schemas.microsoft.com/office/powerpoint/2010/main" val="255114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10</a:t>
            </a:fld>
            <a:endParaRPr lang="en-DE"/>
          </a:p>
        </p:txBody>
      </p:sp>
    </p:spTree>
    <p:extLst>
      <p:ext uri="{BB962C8B-B14F-4D97-AF65-F5344CB8AC3E}">
        <p14:creationId xmlns:p14="http://schemas.microsoft.com/office/powerpoint/2010/main" val="155513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None/>
            </a:pPr>
            <a:r>
              <a:rPr lang="en-GB" sz="1200" b="1" dirty="0">
                <a:effectLst/>
                <a:latin typeface="Calibri" panose="020F0502020204030204" pitchFamily="34" charset="0"/>
                <a:ea typeface="Calibri" panose="020F0502020204030204" pitchFamily="34" charset="0"/>
                <a:cs typeface="Arial" panose="020B0604020202020204" pitchFamily="34" charset="0"/>
              </a:rPr>
              <a:t>The non-standardised nature of the raw data </a:t>
            </a:r>
          </a:p>
          <a:p>
            <a:pPr marL="0" lvl="0" indent="0">
              <a:lnSpc>
                <a:spcPct val="107000"/>
              </a:lnSpc>
              <a:buNone/>
            </a:pPr>
            <a:r>
              <a:rPr lang="en-GB" sz="1200" dirty="0">
                <a:effectLst/>
                <a:latin typeface="Calibri" panose="020F0502020204030204" pitchFamily="34" charset="0"/>
                <a:ea typeface="Calibri" panose="020F0502020204030204" pitchFamily="34" charset="0"/>
                <a:cs typeface="Arial" panose="020B0604020202020204" pitchFamily="34" charset="0"/>
              </a:rPr>
              <a:t>The data has a large amount of non-structured information. It is not possible to see at a glance how best to categorise this. A thorough investigation of the full potential of the data would require a lengthy and sophisticated analysis. We decided that given the time restraints it was best to concentrate on just a handful of easily identifiable categories and work with them. </a:t>
            </a:r>
          </a:p>
          <a:p>
            <a:pPr marL="0" lvl="0" indent="0">
              <a:lnSpc>
                <a:spcPct val="107000"/>
              </a:lnSpc>
              <a:buNone/>
            </a:pPr>
            <a:r>
              <a:rPr lang="en-GB" sz="1200" b="1" dirty="0">
                <a:effectLst/>
                <a:latin typeface="Calibri" panose="020F0502020204030204" pitchFamily="34" charset="0"/>
                <a:ea typeface="Calibri" panose="020F0502020204030204" pitchFamily="34" charset="0"/>
                <a:cs typeface="Arial" panose="020B0604020202020204" pitchFamily="34" charset="0"/>
              </a:rPr>
              <a:t>Teamwork in a time pressured environment with new colleagues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28575" indent="0">
              <a:lnSpc>
                <a:spcPct val="107000"/>
              </a:lnSpc>
              <a:buNone/>
            </a:pPr>
            <a:r>
              <a:rPr lang="en-GB" sz="1200" dirty="0">
                <a:effectLst/>
                <a:latin typeface="Calibri" panose="020F0502020204030204" pitchFamily="34" charset="0"/>
                <a:ea typeface="Calibri" panose="020F0502020204030204" pitchFamily="34" charset="0"/>
                <a:cs typeface="Arial" panose="020B0604020202020204" pitchFamily="34" charset="0"/>
              </a:rPr>
              <a:t>The team had not worked together before and we were under pressure to deliver a fist analysis in half a day. Despite this the team worked well together, setting clear time slots for private work and then coming back together to review, as well as successfully working together to solve problems. </a:t>
            </a:r>
          </a:p>
          <a:p>
            <a:pPr marL="0" lvl="0" indent="0">
              <a:lnSpc>
                <a:spcPct val="107000"/>
              </a:lnSpc>
              <a:buNone/>
            </a:pPr>
            <a:r>
              <a:rPr lang="en-GB" sz="1200" b="1" dirty="0">
                <a:effectLst/>
                <a:latin typeface="Calibri" panose="020F0502020204030204" pitchFamily="34" charset="0"/>
                <a:ea typeface="Calibri" panose="020F0502020204030204" pitchFamily="34" charset="0"/>
                <a:cs typeface="Arial" panose="020B0604020202020204" pitchFamily="34" charset="0"/>
              </a:rPr>
              <a:t>Working together on one live document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28575" indent="0">
              <a:lnSpc>
                <a:spcPct val="107000"/>
              </a:lnSpc>
              <a:buNone/>
            </a:pPr>
            <a:r>
              <a:rPr lang="en-GB" sz="1200" dirty="0">
                <a:effectLst/>
                <a:latin typeface="Calibri" panose="020F0502020204030204" pitchFamily="34" charset="0"/>
                <a:ea typeface="Calibri" panose="020F0502020204030204" pitchFamily="34" charset="0"/>
                <a:cs typeface="Arial" panose="020B0604020202020204" pitchFamily="34" charset="0"/>
              </a:rPr>
              <a:t>The team were all writing code on the same data set and with the same starting </a:t>
            </a:r>
            <a:r>
              <a:rPr lang="en-GB" sz="1200" dirty="0" err="1">
                <a:effectLst/>
                <a:latin typeface="Calibri" panose="020F0502020204030204" pitchFamily="34" charset="0"/>
                <a:ea typeface="Calibri" panose="020F0502020204030204" pitchFamily="34" charset="0"/>
                <a:cs typeface="Arial" panose="020B0604020202020204" pitchFamily="34" charset="0"/>
              </a:rPr>
              <a:t>Jupyter</a:t>
            </a:r>
            <a:r>
              <a:rPr lang="en-GB" sz="1200" dirty="0">
                <a:effectLst/>
                <a:latin typeface="Calibri" panose="020F0502020204030204" pitchFamily="34" charset="0"/>
                <a:ea typeface="Calibri" panose="020F0502020204030204" pitchFamily="34" charset="0"/>
                <a:cs typeface="Arial" panose="020B0604020202020204" pitchFamily="34" charset="0"/>
              </a:rPr>
              <a:t> Notebook file. The question was how best to collaborate on this document and pull the work together. We did consider trying to work on one python document at the same time, but abandoned this approach as we were unsure of the technology and through it might cost us time. In the end one team member took responsibility for the main document and other members sent their code snippets to include over slack. This worked, but there was an issue where we were getting different results from the data across the systems. </a:t>
            </a:r>
          </a:p>
          <a:p>
            <a:pPr marL="28575" indent="0">
              <a:lnSpc>
                <a:spcPct val="107000"/>
              </a:lnSpc>
              <a:buNone/>
            </a:pPr>
            <a:r>
              <a:rPr lang="en-GB" sz="1200" b="1" dirty="0">
                <a:effectLst/>
                <a:latin typeface="Calibri" panose="020F0502020204030204" pitchFamily="34" charset="0"/>
                <a:ea typeface="Calibri" panose="020F0502020204030204" pitchFamily="34" charset="0"/>
                <a:cs typeface="Arial" panose="020B0604020202020204" pitchFamily="34" charset="0"/>
              </a:rPr>
              <a:t>Displaying the data effectively</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r>
              <a:rPr lang="en-GB" sz="1200" dirty="0">
                <a:effectLst/>
                <a:latin typeface="Calibri" panose="020F0502020204030204" pitchFamily="34" charset="0"/>
                <a:ea typeface="Calibri" panose="020F0502020204030204" pitchFamily="34" charset="0"/>
                <a:cs typeface="Arial" panose="020B0604020202020204" pitchFamily="34" charset="0"/>
              </a:rPr>
              <a:t>The nature of the data required charts based on of categories as well as integers. It was well suited to many types of chart that the team had little experience in working with. This was a harder challenge than we had anticipated and while we produced some basic displays, we did not get the correlations well displayed within the time-limits set. </a:t>
            </a:r>
            <a:endParaRPr lang="en-DE" dirty="0"/>
          </a:p>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19</a:t>
            </a:fld>
            <a:endParaRPr lang="en-DE"/>
          </a:p>
        </p:txBody>
      </p:sp>
    </p:spTree>
    <p:extLst>
      <p:ext uri="{BB962C8B-B14F-4D97-AF65-F5344CB8AC3E}">
        <p14:creationId xmlns:p14="http://schemas.microsoft.com/office/powerpoint/2010/main" val="48665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BA4-D91D-FE43-9F5F-228FB87D61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996860E-27B2-AF4B-BCBD-F2072194B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92A668C0-CB4F-EF45-8CFD-E593E77E824F}"/>
              </a:ext>
            </a:extLst>
          </p:cNvPr>
          <p:cNvSpPr>
            <a:spLocks noGrp="1"/>
          </p:cNvSpPr>
          <p:nvPr>
            <p:ph type="dt" sz="half" idx="10"/>
          </p:nvPr>
        </p:nvSpPr>
        <p:spPr/>
        <p:txBody>
          <a:bodyPr/>
          <a:lstStyle/>
          <a:p>
            <a:fld id="{97EF4118-260D-D845-BD89-1717203AC8E3}" type="datetime1">
              <a:rPr lang="de-DE" smtClean="0"/>
              <a:t>30.03.21</a:t>
            </a:fld>
            <a:endParaRPr lang="en-DE"/>
          </a:p>
        </p:txBody>
      </p:sp>
      <p:sp>
        <p:nvSpPr>
          <p:cNvPr id="5" name="Footer Placeholder 4">
            <a:extLst>
              <a:ext uri="{FF2B5EF4-FFF2-40B4-BE49-F238E27FC236}">
                <a16:creationId xmlns:a16="http://schemas.microsoft.com/office/drawing/2014/main" id="{FF34FE8F-6C3C-B544-946C-902EF613A879}"/>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5EAA345A-DEC6-4747-AE77-D53EAD7CC181}"/>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61987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4A33-6419-8143-904E-A9FEBE760D8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5EC35A4-8C6C-014A-874A-2056FB9F2FC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46C5CB2-F513-2C45-9A5A-E9DF89DDDA5F}"/>
              </a:ext>
            </a:extLst>
          </p:cNvPr>
          <p:cNvSpPr>
            <a:spLocks noGrp="1"/>
          </p:cNvSpPr>
          <p:nvPr>
            <p:ph type="dt" sz="half" idx="10"/>
          </p:nvPr>
        </p:nvSpPr>
        <p:spPr/>
        <p:txBody>
          <a:bodyPr/>
          <a:lstStyle/>
          <a:p>
            <a:fld id="{004C117B-8112-9449-939A-D17140A3F4B2}" type="datetime1">
              <a:rPr lang="de-DE" smtClean="0"/>
              <a:t>30.03.21</a:t>
            </a:fld>
            <a:endParaRPr lang="en-DE"/>
          </a:p>
        </p:txBody>
      </p:sp>
      <p:sp>
        <p:nvSpPr>
          <p:cNvPr id="5" name="Footer Placeholder 4">
            <a:extLst>
              <a:ext uri="{FF2B5EF4-FFF2-40B4-BE49-F238E27FC236}">
                <a16:creationId xmlns:a16="http://schemas.microsoft.com/office/drawing/2014/main" id="{829F7D5B-8FE8-B449-A3ED-100D72FBCAB3}"/>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8D04621B-839A-B544-8377-FC7A0FE088C7}"/>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27803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D11FA-1F8C-7B49-B86C-498295F4EE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3BDF844A-9876-1549-A31C-FE7EF5374C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96B197F-E477-9D45-B0D5-D986F7F56109}"/>
              </a:ext>
            </a:extLst>
          </p:cNvPr>
          <p:cNvSpPr>
            <a:spLocks noGrp="1"/>
          </p:cNvSpPr>
          <p:nvPr>
            <p:ph type="dt" sz="half" idx="10"/>
          </p:nvPr>
        </p:nvSpPr>
        <p:spPr/>
        <p:txBody>
          <a:bodyPr/>
          <a:lstStyle/>
          <a:p>
            <a:fld id="{F937652C-7DAE-4945-91AC-CE1A7B400705}" type="datetime1">
              <a:rPr lang="de-DE" smtClean="0"/>
              <a:t>30.03.21</a:t>
            </a:fld>
            <a:endParaRPr lang="en-DE"/>
          </a:p>
        </p:txBody>
      </p:sp>
      <p:sp>
        <p:nvSpPr>
          <p:cNvPr id="5" name="Footer Placeholder 4">
            <a:extLst>
              <a:ext uri="{FF2B5EF4-FFF2-40B4-BE49-F238E27FC236}">
                <a16:creationId xmlns:a16="http://schemas.microsoft.com/office/drawing/2014/main" id="{F41DA666-AA25-054C-8E14-75CF90835D4E}"/>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D522B5E0-4D52-3D4D-AE46-73DC0C742732}"/>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16860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0486-867E-D748-9C16-F1CFD3C5E8A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9EAD93-BC43-5741-988B-D3A17FA542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591D923-58EC-984F-A199-5FA48BFEE399}"/>
              </a:ext>
            </a:extLst>
          </p:cNvPr>
          <p:cNvSpPr>
            <a:spLocks noGrp="1"/>
          </p:cNvSpPr>
          <p:nvPr>
            <p:ph type="dt" sz="half" idx="10"/>
          </p:nvPr>
        </p:nvSpPr>
        <p:spPr/>
        <p:txBody>
          <a:bodyPr/>
          <a:lstStyle/>
          <a:p>
            <a:fld id="{734BE688-F2EA-7D49-9E60-436D4AE94C38}" type="datetime1">
              <a:rPr lang="de-DE" smtClean="0"/>
              <a:t>30.03.21</a:t>
            </a:fld>
            <a:endParaRPr lang="en-DE"/>
          </a:p>
        </p:txBody>
      </p:sp>
      <p:sp>
        <p:nvSpPr>
          <p:cNvPr id="5" name="Footer Placeholder 4">
            <a:extLst>
              <a:ext uri="{FF2B5EF4-FFF2-40B4-BE49-F238E27FC236}">
                <a16:creationId xmlns:a16="http://schemas.microsoft.com/office/drawing/2014/main" id="{C59D9189-D9A9-2F42-90F1-69B5E6F69E51}"/>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82220EA3-053E-E743-8EB1-B6F291174D2F}"/>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63809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1EF3-E257-C24A-8D1F-85CBD21DEF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57F6BFE2-900C-EA44-A963-B337E45D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D5C08E-C8CC-0F40-99D4-7222B20782FA}"/>
              </a:ext>
            </a:extLst>
          </p:cNvPr>
          <p:cNvSpPr>
            <a:spLocks noGrp="1"/>
          </p:cNvSpPr>
          <p:nvPr>
            <p:ph type="dt" sz="half" idx="10"/>
          </p:nvPr>
        </p:nvSpPr>
        <p:spPr/>
        <p:txBody>
          <a:bodyPr/>
          <a:lstStyle/>
          <a:p>
            <a:fld id="{F96EE734-2F7B-804C-AA2E-9AE35A918649}" type="datetime1">
              <a:rPr lang="de-DE" smtClean="0"/>
              <a:t>30.03.21</a:t>
            </a:fld>
            <a:endParaRPr lang="en-DE"/>
          </a:p>
        </p:txBody>
      </p:sp>
      <p:sp>
        <p:nvSpPr>
          <p:cNvPr id="5" name="Footer Placeholder 4">
            <a:extLst>
              <a:ext uri="{FF2B5EF4-FFF2-40B4-BE49-F238E27FC236}">
                <a16:creationId xmlns:a16="http://schemas.microsoft.com/office/drawing/2014/main" id="{88363C6D-6295-D84E-A39B-D5109243568A}"/>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2411B3C5-5B68-014D-A6F9-09253396240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99022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CAE7-07B8-4143-B821-65C6E69E013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3C746B5-A6A3-7444-8514-E28F672343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CC853E91-F57E-9C40-8C4E-023078E106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6B8BD87E-2FF4-2D47-9EDA-A6218D6B9026}"/>
              </a:ext>
            </a:extLst>
          </p:cNvPr>
          <p:cNvSpPr>
            <a:spLocks noGrp="1"/>
          </p:cNvSpPr>
          <p:nvPr>
            <p:ph type="dt" sz="half" idx="10"/>
          </p:nvPr>
        </p:nvSpPr>
        <p:spPr/>
        <p:txBody>
          <a:bodyPr/>
          <a:lstStyle/>
          <a:p>
            <a:fld id="{78F50488-05CB-194F-9BAA-61DE9B446E53}" type="datetime1">
              <a:rPr lang="de-DE" smtClean="0"/>
              <a:t>30.03.21</a:t>
            </a:fld>
            <a:endParaRPr lang="en-DE"/>
          </a:p>
        </p:txBody>
      </p:sp>
      <p:sp>
        <p:nvSpPr>
          <p:cNvPr id="6" name="Footer Placeholder 5">
            <a:extLst>
              <a:ext uri="{FF2B5EF4-FFF2-40B4-BE49-F238E27FC236}">
                <a16:creationId xmlns:a16="http://schemas.microsoft.com/office/drawing/2014/main" id="{1BBE61BE-3D5C-564C-8771-A93E403594F1}"/>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B3FBC23F-F896-B04B-984D-3765670A5FE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88740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0E9A-2E84-FA45-8C82-7B795E1A1E15}"/>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938BF28-3D63-FE41-800E-FE2682F45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661D38-0C77-1940-8B32-A6649D1FAE2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F89CDD66-314A-9C4D-952F-C6C3C470C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2B4BDE-639F-C44F-9F47-865A00C744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596EDCED-52FB-4E4F-B50D-F0457BA4ABCF}"/>
              </a:ext>
            </a:extLst>
          </p:cNvPr>
          <p:cNvSpPr>
            <a:spLocks noGrp="1"/>
          </p:cNvSpPr>
          <p:nvPr>
            <p:ph type="dt" sz="half" idx="10"/>
          </p:nvPr>
        </p:nvSpPr>
        <p:spPr/>
        <p:txBody>
          <a:bodyPr/>
          <a:lstStyle/>
          <a:p>
            <a:fld id="{30DB521C-94A3-CD47-BAC7-077429D1372C}" type="datetime1">
              <a:rPr lang="de-DE" smtClean="0"/>
              <a:t>30.03.21</a:t>
            </a:fld>
            <a:endParaRPr lang="en-DE"/>
          </a:p>
        </p:txBody>
      </p:sp>
      <p:sp>
        <p:nvSpPr>
          <p:cNvPr id="8" name="Footer Placeholder 7">
            <a:extLst>
              <a:ext uri="{FF2B5EF4-FFF2-40B4-BE49-F238E27FC236}">
                <a16:creationId xmlns:a16="http://schemas.microsoft.com/office/drawing/2014/main" id="{E652FB62-E093-2447-A6D5-044E5F54EDEB}"/>
              </a:ext>
            </a:extLst>
          </p:cNvPr>
          <p:cNvSpPr>
            <a:spLocks noGrp="1"/>
          </p:cNvSpPr>
          <p:nvPr>
            <p:ph type="ftr" sz="quarter" idx="11"/>
          </p:nvPr>
        </p:nvSpPr>
        <p:spPr/>
        <p:txBody>
          <a:bodyPr/>
          <a:lstStyle/>
          <a:p>
            <a:r>
              <a:rPr lang="en-GB"/>
              <a:t>Team r2-d2</a:t>
            </a:r>
            <a:endParaRPr lang="en-DE"/>
          </a:p>
        </p:txBody>
      </p:sp>
      <p:sp>
        <p:nvSpPr>
          <p:cNvPr id="9" name="Slide Number Placeholder 8">
            <a:extLst>
              <a:ext uri="{FF2B5EF4-FFF2-40B4-BE49-F238E27FC236}">
                <a16:creationId xmlns:a16="http://schemas.microsoft.com/office/drawing/2014/main" id="{F0CA10D8-BA45-1B4E-AC7F-0F3DE6E8F04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43006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E28B-AAAF-A44B-8594-4F5AE12DE7D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4ED03757-7E91-0141-B65C-04EED2D90EBB}"/>
              </a:ext>
            </a:extLst>
          </p:cNvPr>
          <p:cNvSpPr>
            <a:spLocks noGrp="1"/>
          </p:cNvSpPr>
          <p:nvPr>
            <p:ph type="dt" sz="half" idx="10"/>
          </p:nvPr>
        </p:nvSpPr>
        <p:spPr/>
        <p:txBody>
          <a:bodyPr/>
          <a:lstStyle/>
          <a:p>
            <a:fld id="{2AEECFED-BED6-D347-B23C-2030BB15ED27}" type="datetime1">
              <a:rPr lang="de-DE" smtClean="0"/>
              <a:t>30.03.21</a:t>
            </a:fld>
            <a:endParaRPr lang="en-DE"/>
          </a:p>
        </p:txBody>
      </p:sp>
      <p:sp>
        <p:nvSpPr>
          <p:cNvPr id="4" name="Footer Placeholder 3">
            <a:extLst>
              <a:ext uri="{FF2B5EF4-FFF2-40B4-BE49-F238E27FC236}">
                <a16:creationId xmlns:a16="http://schemas.microsoft.com/office/drawing/2014/main" id="{66F921AA-F47A-C440-9571-BE315D65AEA2}"/>
              </a:ext>
            </a:extLst>
          </p:cNvPr>
          <p:cNvSpPr>
            <a:spLocks noGrp="1"/>
          </p:cNvSpPr>
          <p:nvPr>
            <p:ph type="ftr" sz="quarter" idx="11"/>
          </p:nvPr>
        </p:nvSpPr>
        <p:spPr/>
        <p:txBody>
          <a:bodyPr/>
          <a:lstStyle/>
          <a:p>
            <a:r>
              <a:rPr lang="en-GB"/>
              <a:t>Team r2-d2</a:t>
            </a:r>
            <a:endParaRPr lang="en-DE"/>
          </a:p>
        </p:txBody>
      </p:sp>
      <p:sp>
        <p:nvSpPr>
          <p:cNvPr id="5" name="Slide Number Placeholder 4">
            <a:extLst>
              <a:ext uri="{FF2B5EF4-FFF2-40B4-BE49-F238E27FC236}">
                <a16:creationId xmlns:a16="http://schemas.microsoft.com/office/drawing/2014/main" id="{16D059DF-1682-9947-A8E7-5BB82EE7A71B}"/>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265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548A6-5515-644B-A7BC-D1525C0179A4}"/>
              </a:ext>
            </a:extLst>
          </p:cNvPr>
          <p:cNvSpPr>
            <a:spLocks noGrp="1"/>
          </p:cNvSpPr>
          <p:nvPr>
            <p:ph type="dt" sz="half" idx="10"/>
          </p:nvPr>
        </p:nvSpPr>
        <p:spPr/>
        <p:txBody>
          <a:bodyPr/>
          <a:lstStyle/>
          <a:p>
            <a:fld id="{0D669CE8-ED98-0B4B-896F-54FCC5177DDD}" type="datetime1">
              <a:rPr lang="de-DE" smtClean="0"/>
              <a:t>30.03.21</a:t>
            </a:fld>
            <a:endParaRPr lang="en-DE"/>
          </a:p>
        </p:txBody>
      </p:sp>
      <p:sp>
        <p:nvSpPr>
          <p:cNvPr id="3" name="Footer Placeholder 2">
            <a:extLst>
              <a:ext uri="{FF2B5EF4-FFF2-40B4-BE49-F238E27FC236}">
                <a16:creationId xmlns:a16="http://schemas.microsoft.com/office/drawing/2014/main" id="{2229B43A-889A-3641-A32F-83562D3C45C8}"/>
              </a:ext>
            </a:extLst>
          </p:cNvPr>
          <p:cNvSpPr>
            <a:spLocks noGrp="1"/>
          </p:cNvSpPr>
          <p:nvPr>
            <p:ph type="ftr" sz="quarter" idx="11"/>
          </p:nvPr>
        </p:nvSpPr>
        <p:spPr/>
        <p:txBody>
          <a:bodyPr/>
          <a:lstStyle/>
          <a:p>
            <a:r>
              <a:rPr lang="en-GB"/>
              <a:t>Team r2-d2</a:t>
            </a:r>
            <a:endParaRPr lang="en-DE"/>
          </a:p>
        </p:txBody>
      </p:sp>
      <p:sp>
        <p:nvSpPr>
          <p:cNvPr id="4" name="Slide Number Placeholder 3">
            <a:extLst>
              <a:ext uri="{FF2B5EF4-FFF2-40B4-BE49-F238E27FC236}">
                <a16:creationId xmlns:a16="http://schemas.microsoft.com/office/drawing/2014/main" id="{247C361E-3F93-7E44-A7FA-3D3B4AC06444}"/>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26059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F07A-3156-B849-B32C-A00C455B0C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D2CC639D-C785-1B46-BC3A-B69647732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961A00FF-0883-0C42-8716-2BE0782F2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21B97F-6FD6-9542-855B-A62CFAB5057C}"/>
              </a:ext>
            </a:extLst>
          </p:cNvPr>
          <p:cNvSpPr>
            <a:spLocks noGrp="1"/>
          </p:cNvSpPr>
          <p:nvPr>
            <p:ph type="dt" sz="half" idx="10"/>
          </p:nvPr>
        </p:nvSpPr>
        <p:spPr/>
        <p:txBody>
          <a:bodyPr/>
          <a:lstStyle/>
          <a:p>
            <a:fld id="{9CC70E4F-93C8-3E4F-B42D-0470D33EDEA5}" type="datetime1">
              <a:rPr lang="de-DE" smtClean="0"/>
              <a:t>30.03.21</a:t>
            </a:fld>
            <a:endParaRPr lang="en-DE"/>
          </a:p>
        </p:txBody>
      </p:sp>
      <p:sp>
        <p:nvSpPr>
          <p:cNvPr id="6" name="Footer Placeholder 5">
            <a:extLst>
              <a:ext uri="{FF2B5EF4-FFF2-40B4-BE49-F238E27FC236}">
                <a16:creationId xmlns:a16="http://schemas.microsoft.com/office/drawing/2014/main" id="{0057F85B-A2A2-0E42-B059-7E5044442F88}"/>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9BA85BCD-2310-6B41-A715-EC9FF1CF3F8F}"/>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82460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F0E9-F086-134E-A7F6-E92985DED7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B8697D0F-DB35-364A-A1AA-53B9E4250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044C0C7-94CE-9D4B-98AD-EAEB9517A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7BC372-CC80-CD4F-B0B4-19B40CDC32A1}"/>
              </a:ext>
            </a:extLst>
          </p:cNvPr>
          <p:cNvSpPr>
            <a:spLocks noGrp="1"/>
          </p:cNvSpPr>
          <p:nvPr>
            <p:ph type="dt" sz="half" idx="10"/>
          </p:nvPr>
        </p:nvSpPr>
        <p:spPr/>
        <p:txBody>
          <a:bodyPr/>
          <a:lstStyle/>
          <a:p>
            <a:fld id="{F310B3CB-C618-FA4C-9302-4560A21629B2}" type="datetime1">
              <a:rPr lang="de-DE" smtClean="0"/>
              <a:t>30.03.21</a:t>
            </a:fld>
            <a:endParaRPr lang="en-DE"/>
          </a:p>
        </p:txBody>
      </p:sp>
      <p:sp>
        <p:nvSpPr>
          <p:cNvPr id="6" name="Footer Placeholder 5">
            <a:extLst>
              <a:ext uri="{FF2B5EF4-FFF2-40B4-BE49-F238E27FC236}">
                <a16:creationId xmlns:a16="http://schemas.microsoft.com/office/drawing/2014/main" id="{91D0956B-D004-F747-8B73-1EAC5D647918}"/>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86927930-23DF-3544-8C9D-E2B8BD6DA55C}"/>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75619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5FDDB-F6F4-0440-A9D0-F25C1E7A1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8F4EA7F8-FDF4-C54A-AE11-B4389E4A6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124908B-06DA-4944-AAF1-45DFE6F25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B9FF8-17AF-C443-8D97-80DDF49EEE76}" type="datetime1">
              <a:rPr lang="de-DE" smtClean="0"/>
              <a:t>30.03.21</a:t>
            </a:fld>
            <a:endParaRPr lang="en-DE"/>
          </a:p>
        </p:txBody>
      </p:sp>
      <p:sp>
        <p:nvSpPr>
          <p:cNvPr id="5" name="Footer Placeholder 4">
            <a:extLst>
              <a:ext uri="{FF2B5EF4-FFF2-40B4-BE49-F238E27FC236}">
                <a16:creationId xmlns:a16="http://schemas.microsoft.com/office/drawing/2014/main" id="{3CCD6255-6EF9-5048-BB8E-A01E1CDC2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Team r2-d2</a:t>
            </a:r>
            <a:endParaRPr lang="en-DE"/>
          </a:p>
        </p:txBody>
      </p:sp>
      <p:sp>
        <p:nvSpPr>
          <p:cNvPr id="6" name="Slide Number Placeholder 5">
            <a:extLst>
              <a:ext uri="{FF2B5EF4-FFF2-40B4-BE49-F238E27FC236}">
                <a16:creationId xmlns:a16="http://schemas.microsoft.com/office/drawing/2014/main" id="{AF335560-B32E-F940-93D3-2BD31AEC4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9C7DF-480D-9E40-BFD2-100BCD1F8EF2}" type="slidenum">
              <a:rPr lang="en-DE" smtClean="0"/>
              <a:t>‹#›</a:t>
            </a:fld>
            <a:endParaRPr lang="en-DE"/>
          </a:p>
        </p:txBody>
      </p:sp>
    </p:spTree>
    <p:extLst>
      <p:ext uri="{BB962C8B-B14F-4D97-AF65-F5344CB8AC3E}">
        <p14:creationId xmlns:p14="http://schemas.microsoft.com/office/powerpoint/2010/main" val="1075717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18FCB8-74C2-EB43-AED4-16F432C6E5D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DB3916-E18D-E14F-906A-8AD01AC84DC1}"/>
              </a:ext>
            </a:extLst>
          </p:cNvPr>
          <p:cNvSpPr>
            <a:spLocks noGrp="1"/>
          </p:cNvSpPr>
          <p:nvPr>
            <p:ph type="ctrTitle"/>
          </p:nvPr>
        </p:nvSpPr>
        <p:spPr>
          <a:xfrm>
            <a:off x="-926121" y="2643309"/>
            <a:ext cx="9859103" cy="879475"/>
          </a:xfrm>
        </p:spPr>
        <p:txBody>
          <a:bodyPr>
            <a:normAutofit fontScale="90000"/>
          </a:bodyPr>
          <a:lstStyle/>
          <a:p>
            <a:r>
              <a:rPr lang="en-GB" b="1" dirty="0"/>
              <a:t>Data Scientist</a:t>
            </a:r>
            <a:br>
              <a:rPr lang="en-GB" b="1" dirty="0"/>
            </a:br>
            <a:r>
              <a:rPr lang="en-GB" b="1" dirty="0"/>
              <a:t>Job Market (US)</a:t>
            </a:r>
            <a:endParaRPr lang="en-DE" b="1" dirty="0"/>
          </a:p>
        </p:txBody>
      </p:sp>
      <p:sp>
        <p:nvSpPr>
          <p:cNvPr id="3" name="Subtitle 2">
            <a:extLst>
              <a:ext uri="{FF2B5EF4-FFF2-40B4-BE49-F238E27FC236}">
                <a16:creationId xmlns:a16="http://schemas.microsoft.com/office/drawing/2014/main" id="{87BA3C98-A6CB-774E-9EC1-04D5423DA5F5}"/>
              </a:ext>
            </a:extLst>
          </p:cNvPr>
          <p:cNvSpPr>
            <a:spLocks noGrp="1"/>
          </p:cNvSpPr>
          <p:nvPr>
            <p:ph type="subTitle" idx="1"/>
          </p:nvPr>
        </p:nvSpPr>
        <p:spPr>
          <a:xfrm>
            <a:off x="949573" y="3792413"/>
            <a:ext cx="6107717" cy="1699847"/>
          </a:xfrm>
        </p:spPr>
        <p:txBody>
          <a:bodyPr/>
          <a:lstStyle/>
          <a:p>
            <a:r>
              <a:rPr lang="en-DE" dirty="0"/>
              <a:t>Team R2-D2:</a:t>
            </a:r>
          </a:p>
          <a:p>
            <a:r>
              <a:rPr lang="en-DE" dirty="0"/>
              <a:t>Simon, Davis, </a:t>
            </a:r>
            <a:r>
              <a:rPr lang="en-GB" dirty="0" err="1"/>
              <a:t>Olubunmi</a:t>
            </a:r>
            <a:r>
              <a:rPr lang="en-DE" dirty="0"/>
              <a:t>, Phine</a:t>
            </a:r>
          </a:p>
        </p:txBody>
      </p:sp>
    </p:spTree>
    <p:extLst>
      <p:ext uri="{BB962C8B-B14F-4D97-AF65-F5344CB8AC3E}">
        <p14:creationId xmlns:p14="http://schemas.microsoft.com/office/powerpoint/2010/main" val="29522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from 'description’ - Languages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pPr marL="0" indent="0">
              <a:buNone/>
            </a:pPr>
            <a:r>
              <a:rPr lang="en-GB" dirty="0"/>
              <a:t>We can see that python is the most requested of the 3 programming languages. </a:t>
            </a:r>
          </a:p>
          <a:p>
            <a:pPr marL="0" indent="0">
              <a:buNone/>
            </a:pPr>
            <a:endParaRPr lang="en-GB" dirty="0"/>
          </a:p>
          <a:p>
            <a:pPr marL="514350" indent="-514350">
              <a:buAutoNum type="arabicPeriod"/>
            </a:pPr>
            <a:r>
              <a:rPr lang="en-GB" dirty="0"/>
              <a:t>Python</a:t>
            </a:r>
          </a:p>
          <a:p>
            <a:pPr marL="514350" indent="-514350">
              <a:buAutoNum type="arabicPeriod"/>
            </a:pPr>
            <a:r>
              <a:rPr lang="en-GB" dirty="0"/>
              <a:t>SQL</a:t>
            </a:r>
          </a:p>
          <a:p>
            <a:pPr marL="514350" indent="-514350">
              <a:buAutoNum type="arabicPeriod"/>
            </a:pPr>
            <a:r>
              <a:rPr lang="en-GB" dirty="0"/>
              <a:t>Java</a:t>
            </a:r>
          </a:p>
          <a:p>
            <a:endParaRPr lang="en-DE" dirty="0"/>
          </a:p>
        </p:txBody>
      </p:sp>
      <p:pic>
        <p:nvPicPr>
          <p:cNvPr id="4" name="Picture 3">
            <a:extLst>
              <a:ext uri="{FF2B5EF4-FFF2-40B4-BE49-F238E27FC236}">
                <a16:creationId xmlns:a16="http://schemas.microsoft.com/office/drawing/2014/main" id="{756A1803-346B-FD40-9AA7-D3B7D947AA4F}"/>
              </a:ext>
            </a:extLst>
          </p:cNvPr>
          <p:cNvPicPr>
            <a:picLocks noChangeAspect="1"/>
          </p:cNvPicPr>
          <p:nvPr/>
        </p:nvPicPr>
        <p:blipFill rotWithShape="1">
          <a:blip r:embed="rId3"/>
          <a:srcRect l="4231" t="9441" r="4296"/>
          <a:stretch/>
        </p:blipFill>
        <p:spPr>
          <a:xfrm>
            <a:off x="4237612" y="2747151"/>
            <a:ext cx="7416801" cy="3923280"/>
          </a:xfrm>
          <a:prstGeom prst="rect">
            <a:avLst/>
          </a:prstGeom>
        </p:spPr>
      </p:pic>
      <p:sp>
        <p:nvSpPr>
          <p:cNvPr id="5" name="Date Placeholder 4">
            <a:extLst>
              <a:ext uri="{FF2B5EF4-FFF2-40B4-BE49-F238E27FC236}">
                <a16:creationId xmlns:a16="http://schemas.microsoft.com/office/drawing/2014/main" id="{93B6C27E-E3F8-4740-B62F-B03B3B9447BE}"/>
              </a:ext>
            </a:extLst>
          </p:cNvPr>
          <p:cNvSpPr>
            <a:spLocks noGrp="1"/>
          </p:cNvSpPr>
          <p:nvPr>
            <p:ph type="dt" sz="half" idx="10"/>
          </p:nvPr>
        </p:nvSpPr>
        <p:spPr/>
        <p:txBody>
          <a:bodyPr/>
          <a:lstStyle/>
          <a:p>
            <a:fld id="{1ED8BE45-18D1-EB46-A71B-B656AC226EA0}" type="datetime1">
              <a:rPr lang="de-DE" smtClean="0"/>
              <a:t>30.03.21</a:t>
            </a:fld>
            <a:endParaRPr lang="en-DE"/>
          </a:p>
        </p:txBody>
      </p:sp>
      <p:sp>
        <p:nvSpPr>
          <p:cNvPr id="6" name="Footer Placeholder 5">
            <a:extLst>
              <a:ext uri="{FF2B5EF4-FFF2-40B4-BE49-F238E27FC236}">
                <a16:creationId xmlns:a16="http://schemas.microsoft.com/office/drawing/2014/main" id="{EA5EBA3C-CEBC-424B-BDAE-68CA3FA4A96C}"/>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0E5AF6EF-2EC4-7D49-A5B0-0CC4A8B2D5DA}"/>
              </a:ext>
            </a:extLst>
          </p:cNvPr>
          <p:cNvSpPr>
            <a:spLocks noGrp="1"/>
          </p:cNvSpPr>
          <p:nvPr>
            <p:ph type="sldNum" sz="quarter" idx="12"/>
          </p:nvPr>
        </p:nvSpPr>
        <p:spPr/>
        <p:txBody>
          <a:bodyPr/>
          <a:lstStyle/>
          <a:p>
            <a:fld id="{3E09C7DF-480D-9E40-BFD2-100BCD1F8EF2}" type="slidenum">
              <a:rPr lang="en-DE" smtClean="0"/>
              <a:t>10</a:t>
            </a:fld>
            <a:endParaRPr lang="en-DE"/>
          </a:p>
        </p:txBody>
      </p:sp>
    </p:spTree>
    <p:extLst>
      <p:ext uri="{BB962C8B-B14F-4D97-AF65-F5344CB8AC3E}">
        <p14:creationId xmlns:p14="http://schemas.microsoft.com/office/powerpoint/2010/main" val="320803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7254-23EB-B643-B20C-1EBEE57E2BB4}"/>
              </a:ext>
            </a:extLst>
          </p:cNvPr>
          <p:cNvSpPr>
            <a:spLocks noGrp="1"/>
          </p:cNvSpPr>
          <p:nvPr>
            <p:ph type="title"/>
          </p:nvPr>
        </p:nvSpPr>
        <p:spPr>
          <a:xfrm>
            <a:off x="838200" y="142388"/>
            <a:ext cx="10515600" cy="1325563"/>
          </a:xfrm>
        </p:spPr>
        <p:txBody>
          <a:bodyPr/>
          <a:lstStyle/>
          <a:p>
            <a:r>
              <a:rPr lang="en-GB" dirty="0"/>
              <a:t>Insights from 'description’ - Languages</a:t>
            </a:r>
            <a:endParaRPr lang="en-DE" dirty="0"/>
          </a:p>
        </p:txBody>
      </p:sp>
      <p:pic>
        <p:nvPicPr>
          <p:cNvPr id="5" name="Content Placeholder 4">
            <a:extLst>
              <a:ext uri="{FF2B5EF4-FFF2-40B4-BE49-F238E27FC236}">
                <a16:creationId xmlns:a16="http://schemas.microsoft.com/office/drawing/2014/main" id="{36E726C6-9273-F740-9110-A12C93C12851}"/>
              </a:ext>
            </a:extLst>
          </p:cNvPr>
          <p:cNvPicPr>
            <a:picLocks noGrp="1" noChangeAspect="1"/>
          </p:cNvPicPr>
          <p:nvPr>
            <p:ph idx="1"/>
          </p:nvPr>
        </p:nvPicPr>
        <p:blipFill>
          <a:blip r:embed="rId2"/>
          <a:stretch>
            <a:fillRect/>
          </a:stretch>
        </p:blipFill>
        <p:spPr>
          <a:xfrm>
            <a:off x="6091685" y="3825021"/>
            <a:ext cx="4789271" cy="2709606"/>
          </a:xfrm>
        </p:spPr>
      </p:pic>
      <p:pic>
        <p:nvPicPr>
          <p:cNvPr id="7" name="Picture 6">
            <a:extLst>
              <a:ext uri="{FF2B5EF4-FFF2-40B4-BE49-F238E27FC236}">
                <a16:creationId xmlns:a16="http://schemas.microsoft.com/office/drawing/2014/main" id="{930C519F-BC80-5C4C-A19B-1F830CEC8DB7}"/>
              </a:ext>
            </a:extLst>
          </p:cNvPr>
          <p:cNvPicPr>
            <a:picLocks noChangeAspect="1"/>
          </p:cNvPicPr>
          <p:nvPr/>
        </p:nvPicPr>
        <p:blipFill>
          <a:blip r:embed="rId3"/>
          <a:stretch>
            <a:fillRect/>
          </a:stretch>
        </p:blipFill>
        <p:spPr>
          <a:xfrm>
            <a:off x="6091685" y="1144835"/>
            <a:ext cx="4832418" cy="2709606"/>
          </a:xfrm>
          <a:prstGeom prst="rect">
            <a:avLst/>
          </a:prstGeom>
        </p:spPr>
      </p:pic>
      <p:pic>
        <p:nvPicPr>
          <p:cNvPr id="9" name="Picture 8">
            <a:extLst>
              <a:ext uri="{FF2B5EF4-FFF2-40B4-BE49-F238E27FC236}">
                <a16:creationId xmlns:a16="http://schemas.microsoft.com/office/drawing/2014/main" id="{369781AE-90D7-234E-9F1E-09D0344CFF27}"/>
              </a:ext>
            </a:extLst>
          </p:cNvPr>
          <p:cNvPicPr>
            <a:picLocks noChangeAspect="1"/>
          </p:cNvPicPr>
          <p:nvPr/>
        </p:nvPicPr>
        <p:blipFill>
          <a:blip r:embed="rId4"/>
          <a:stretch>
            <a:fillRect/>
          </a:stretch>
        </p:blipFill>
        <p:spPr>
          <a:xfrm>
            <a:off x="677095" y="3854441"/>
            <a:ext cx="4780642" cy="2718235"/>
          </a:xfrm>
          <a:prstGeom prst="rect">
            <a:avLst/>
          </a:prstGeom>
        </p:spPr>
      </p:pic>
      <p:sp>
        <p:nvSpPr>
          <p:cNvPr id="11" name="Content Placeholder 2">
            <a:extLst>
              <a:ext uri="{FF2B5EF4-FFF2-40B4-BE49-F238E27FC236}">
                <a16:creationId xmlns:a16="http://schemas.microsoft.com/office/drawing/2014/main" id="{70E6F5A8-3842-8644-B253-AA4AE663979E}"/>
              </a:ext>
            </a:extLst>
          </p:cNvPr>
          <p:cNvSpPr txBox="1">
            <a:spLocks/>
          </p:cNvSpPr>
          <p:nvPr/>
        </p:nvSpPr>
        <p:spPr>
          <a:xfrm>
            <a:off x="838200" y="1559169"/>
            <a:ext cx="10515600" cy="461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We can see the position of a </a:t>
            </a:r>
          </a:p>
          <a:p>
            <a:pPr marL="0" indent="0">
              <a:buFont typeface="Arial" panose="020B0604020202020204" pitchFamily="34" charset="0"/>
              <a:buNone/>
            </a:pPr>
            <a:r>
              <a:rPr lang="en-GB" b="1" dirty="0"/>
              <a:t>data engineer</a:t>
            </a:r>
            <a:r>
              <a:rPr lang="en-GB" dirty="0"/>
              <a:t> </a:t>
            </a:r>
            <a:r>
              <a:rPr lang="en-GB" b="1" dirty="0"/>
              <a:t>requires most </a:t>
            </a:r>
            <a:r>
              <a:rPr lang="en-GB" dirty="0"/>
              <a:t>of</a:t>
            </a:r>
          </a:p>
          <a:p>
            <a:pPr marL="0" indent="0">
              <a:buFont typeface="Arial" panose="020B0604020202020204" pitchFamily="34" charset="0"/>
              <a:buNone/>
            </a:pPr>
            <a:r>
              <a:rPr lang="en-GB" dirty="0"/>
              <a:t>the programming languages.</a:t>
            </a:r>
          </a:p>
          <a:p>
            <a:pPr marL="0" indent="0">
              <a:buFont typeface="Arial" panose="020B0604020202020204" pitchFamily="34" charset="0"/>
              <a:buNone/>
            </a:pPr>
            <a:r>
              <a:rPr lang="en-GB" dirty="0"/>
              <a:t> </a:t>
            </a:r>
          </a:p>
        </p:txBody>
      </p:sp>
      <p:sp>
        <p:nvSpPr>
          <p:cNvPr id="3" name="Date Placeholder 2">
            <a:extLst>
              <a:ext uri="{FF2B5EF4-FFF2-40B4-BE49-F238E27FC236}">
                <a16:creationId xmlns:a16="http://schemas.microsoft.com/office/drawing/2014/main" id="{0F375B23-7DCF-4B49-8A9C-266E41DE0833}"/>
              </a:ext>
            </a:extLst>
          </p:cNvPr>
          <p:cNvSpPr>
            <a:spLocks noGrp="1"/>
          </p:cNvSpPr>
          <p:nvPr>
            <p:ph type="dt" sz="half" idx="10"/>
          </p:nvPr>
        </p:nvSpPr>
        <p:spPr/>
        <p:txBody>
          <a:bodyPr/>
          <a:lstStyle/>
          <a:p>
            <a:fld id="{149DE99D-A495-4647-960E-80E5DEDA276A}" type="datetime1">
              <a:rPr lang="de-DE" smtClean="0"/>
              <a:t>30.03.21</a:t>
            </a:fld>
            <a:endParaRPr lang="en-DE"/>
          </a:p>
        </p:txBody>
      </p:sp>
      <p:sp>
        <p:nvSpPr>
          <p:cNvPr id="4" name="Footer Placeholder 3">
            <a:extLst>
              <a:ext uri="{FF2B5EF4-FFF2-40B4-BE49-F238E27FC236}">
                <a16:creationId xmlns:a16="http://schemas.microsoft.com/office/drawing/2014/main" id="{BC44218F-45F4-3743-8544-22C2F3DD6FE7}"/>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B0B67D92-F6BD-4D47-AE07-A4DD67C0257D}"/>
              </a:ext>
            </a:extLst>
          </p:cNvPr>
          <p:cNvSpPr>
            <a:spLocks noGrp="1"/>
          </p:cNvSpPr>
          <p:nvPr>
            <p:ph type="sldNum" sz="quarter" idx="12"/>
          </p:nvPr>
        </p:nvSpPr>
        <p:spPr/>
        <p:txBody>
          <a:bodyPr/>
          <a:lstStyle/>
          <a:p>
            <a:fld id="{3E09C7DF-480D-9E40-BFD2-100BCD1F8EF2}" type="slidenum">
              <a:rPr lang="en-DE" smtClean="0"/>
              <a:t>11</a:t>
            </a:fld>
            <a:endParaRPr lang="en-DE"/>
          </a:p>
        </p:txBody>
      </p:sp>
    </p:spTree>
    <p:extLst>
      <p:ext uri="{BB962C8B-B14F-4D97-AF65-F5344CB8AC3E}">
        <p14:creationId xmlns:p14="http://schemas.microsoft.com/office/powerpoint/2010/main" val="56629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FF2A-C73A-4345-BD99-FECE95ADBEFE}"/>
              </a:ext>
            </a:extLst>
          </p:cNvPr>
          <p:cNvSpPr>
            <a:spLocks noGrp="1"/>
          </p:cNvSpPr>
          <p:nvPr>
            <p:ph type="title"/>
          </p:nvPr>
        </p:nvSpPr>
        <p:spPr>
          <a:xfrm>
            <a:off x="838200" y="108453"/>
            <a:ext cx="10515600" cy="1325563"/>
          </a:xfrm>
        </p:spPr>
        <p:txBody>
          <a:bodyPr/>
          <a:lstStyle/>
          <a:p>
            <a:r>
              <a:rPr lang="en-GB" dirty="0"/>
              <a:t>Insights from 'description’  - </a:t>
            </a:r>
            <a:r>
              <a:rPr lang="en-DE" dirty="0">
                <a:cs typeface="Calibri Light"/>
              </a:rPr>
              <a:t>Education</a:t>
            </a:r>
            <a:endParaRPr lang="en-DE" dirty="0"/>
          </a:p>
        </p:txBody>
      </p:sp>
      <p:pic>
        <p:nvPicPr>
          <p:cNvPr id="5" name="Picture 5" descr="Chart, bar chart&#10;&#10;Description automatically generated">
            <a:extLst>
              <a:ext uri="{FF2B5EF4-FFF2-40B4-BE49-F238E27FC236}">
                <a16:creationId xmlns:a16="http://schemas.microsoft.com/office/drawing/2014/main" id="{4F5D88A2-1676-4731-94F2-A4CE45DE3255}"/>
              </a:ext>
            </a:extLst>
          </p:cNvPr>
          <p:cNvPicPr>
            <a:picLocks noChangeAspect="1"/>
          </p:cNvPicPr>
          <p:nvPr/>
        </p:nvPicPr>
        <p:blipFill rotWithShape="1">
          <a:blip r:embed="rId2"/>
          <a:srcRect r="2554"/>
          <a:stretch/>
        </p:blipFill>
        <p:spPr>
          <a:xfrm>
            <a:off x="4879223" y="1061565"/>
            <a:ext cx="6782521" cy="5717103"/>
          </a:xfrm>
          <a:prstGeom prst="rect">
            <a:avLst/>
          </a:prstGeom>
        </p:spPr>
      </p:pic>
      <p:pic>
        <p:nvPicPr>
          <p:cNvPr id="4" name="Picture 4" descr="Chart, bar chart&#10;&#10;Description automatically generated">
            <a:extLst>
              <a:ext uri="{FF2B5EF4-FFF2-40B4-BE49-F238E27FC236}">
                <a16:creationId xmlns:a16="http://schemas.microsoft.com/office/drawing/2014/main" id="{D9DD5E31-33F4-4A70-8ED5-59AA62A657F7}"/>
              </a:ext>
            </a:extLst>
          </p:cNvPr>
          <p:cNvPicPr>
            <a:picLocks noGrp="1" noChangeAspect="1"/>
          </p:cNvPicPr>
          <p:nvPr>
            <p:ph idx="1"/>
          </p:nvPr>
        </p:nvPicPr>
        <p:blipFill>
          <a:blip r:embed="rId3"/>
          <a:stretch>
            <a:fillRect/>
          </a:stretch>
        </p:blipFill>
        <p:spPr>
          <a:xfrm>
            <a:off x="595978" y="3276703"/>
            <a:ext cx="5458185" cy="3501965"/>
          </a:xfrm>
        </p:spPr>
      </p:pic>
      <p:sp>
        <p:nvSpPr>
          <p:cNvPr id="6" name="TextBox 5">
            <a:extLst>
              <a:ext uri="{FF2B5EF4-FFF2-40B4-BE49-F238E27FC236}">
                <a16:creationId xmlns:a16="http://schemas.microsoft.com/office/drawing/2014/main" id="{02EB9709-F151-4AF1-BBB3-C7FC242596BB}"/>
              </a:ext>
            </a:extLst>
          </p:cNvPr>
          <p:cNvSpPr txBox="1"/>
          <p:nvPr/>
        </p:nvSpPr>
        <p:spPr>
          <a:xfrm>
            <a:off x="903922" y="1421140"/>
            <a:ext cx="4842296" cy="20850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Nearly all job openings required a degree of some sort. The </a:t>
            </a:r>
            <a:r>
              <a:rPr lang="en-GB" b="1" dirty="0">
                <a:ea typeface="+mn-lt"/>
                <a:cs typeface="+mn-lt"/>
              </a:rPr>
              <a:t>majority only required a degree</a:t>
            </a:r>
            <a:r>
              <a:rPr lang="en-GB" dirty="0">
                <a:ea typeface="+mn-lt"/>
                <a:cs typeface="+mn-lt"/>
              </a:rPr>
              <a:t>, but nearly </a:t>
            </a:r>
            <a:r>
              <a:rPr lang="en-GB" b="1" dirty="0">
                <a:ea typeface="+mn-lt"/>
                <a:cs typeface="+mn-lt"/>
              </a:rPr>
              <a:t>half specified a masters </a:t>
            </a:r>
            <a:r>
              <a:rPr lang="en-GB" dirty="0">
                <a:ea typeface="+mn-lt"/>
                <a:cs typeface="+mn-lt"/>
              </a:rPr>
              <a:t>as a requirement. A much smaller but substantial minority requested PHD level education as required or desirable.</a:t>
            </a:r>
            <a:endParaRPr lang="en-US" dirty="0"/>
          </a:p>
          <a:p>
            <a:pPr algn="l"/>
            <a:endParaRPr lang="en-GB" dirty="0">
              <a:cs typeface="Calibri"/>
            </a:endParaRPr>
          </a:p>
        </p:txBody>
      </p:sp>
      <p:sp>
        <p:nvSpPr>
          <p:cNvPr id="3" name="Date Placeholder 2">
            <a:extLst>
              <a:ext uri="{FF2B5EF4-FFF2-40B4-BE49-F238E27FC236}">
                <a16:creationId xmlns:a16="http://schemas.microsoft.com/office/drawing/2014/main" id="{A9A99CA9-C780-B444-ADDE-AAF3115BE189}"/>
              </a:ext>
            </a:extLst>
          </p:cNvPr>
          <p:cNvSpPr>
            <a:spLocks noGrp="1"/>
          </p:cNvSpPr>
          <p:nvPr>
            <p:ph type="dt" sz="half" idx="10"/>
          </p:nvPr>
        </p:nvSpPr>
        <p:spPr/>
        <p:txBody>
          <a:bodyPr/>
          <a:lstStyle/>
          <a:p>
            <a:fld id="{8286520F-0483-B947-8E0D-7DB1DDB86551}" type="datetime1">
              <a:rPr lang="de-DE" smtClean="0"/>
              <a:t>30.03.21</a:t>
            </a:fld>
            <a:endParaRPr lang="en-DE"/>
          </a:p>
        </p:txBody>
      </p:sp>
      <p:sp>
        <p:nvSpPr>
          <p:cNvPr id="7" name="Footer Placeholder 6">
            <a:extLst>
              <a:ext uri="{FF2B5EF4-FFF2-40B4-BE49-F238E27FC236}">
                <a16:creationId xmlns:a16="http://schemas.microsoft.com/office/drawing/2014/main" id="{173D2B7D-2199-854A-A554-DFE588EE8F8F}"/>
              </a:ext>
            </a:extLst>
          </p:cNvPr>
          <p:cNvSpPr>
            <a:spLocks noGrp="1"/>
          </p:cNvSpPr>
          <p:nvPr>
            <p:ph type="ftr" sz="quarter" idx="11"/>
          </p:nvPr>
        </p:nvSpPr>
        <p:spPr/>
        <p:txBody>
          <a:bodyPr/>
          <a:lstStyle/>
          <a:p>
            <a:r>
              <a:rPr lang="en-GB"/>
              <a:t>Team r2-d2</a:t>
            </a:r>
            <a:endParaRPr lang="en-DE"/>
          </a:p>
        </p:txBody>
      </p:sp>
      <p:sp>
        <p:nvSpPr>
          <p:cNvPr id="8" name="Slide Number Placeholder 7">
            <a:extLst>
              <a:ext uri="{FF2B5EF4-FFF2-40B4-BE49-F238E27FC236}">
                <a16:creationId xmlns:a16="http://schemas.microsoft.com/office/drawing/2014/main" id="{B9CA4EE2-F6B9-5A4C-A688-CAFB7671CECB}"/>
              </a:ext>
            </a:extLst>
          </p:cNvPr>
          <p:cNvSpPr>
            <a:spLocks noGrp="1"/>
          </p:cNvSpPr>
          <p:nvPr>
            <p:ph type="sldNum" sz="quarter" idx="12"/>
          </p:nvPr>
        </p:nvSpPr>
        <p:spPr/>
        <p:txBody>
          <a:bodyPr/>
          <a:lstStyle/>
          <a:p>
            <a:fld id="{3E09C7DF-480D-9E40-BFD2-100BCD1F8EF2}" type="slidenum">
              <a:rPr lang="en-DE" smtClean="0"/>
              <a:t>12</a:t>
            </a:fld>
            <a:endParaRPr lang="en-DE"/>
          </a:p>
        </p:txBody>
      </p:sp>
    </p:spTree>
    <p:extLst>
      <p:ext uri="{BB962C8B-B14F-4D97-AF65-F5344CB8AC3E}">
        <p14:creationId xmlns:p14="http://schemas.microsoft.com/office/powerpoint/2010/main" val="423055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3FBF0450-A554-41D8-8B12-98A16B86D1F5}"/>
              </a:ext>
            </a:extLst>
          </p:cNvPr>
          <p:cNvPicPr>
            <a:picLocks noGrp="1" noChangeAspect="1"/>
          </p:cNvPicPr>
          <p:nvPr>
            <p:ph idx="1"/>
          </p:nvPr>
        </p:nvPicPr>
        <p:blipFill>
          <a:blip r:embed="rId2"/>
          <a:stretch>
            <a:fillRect/>
          </a:stretch>
        </p:blipFill>
        <p:spPr>
          <a:xfrm>
            <a:off x="565792" y="896993"/>
            <a:ext cx="11304832" cy="5846583"/>
          </a:xfrm>
        </p:spPr>
      </p:pic>
      <p:sp>
        <p:nvSpPr>
          <p:cNvPr id="5" name="TextBox 4">
            <a:extLst>
              <a:ext uri="{FF2B5EF4-FFF2-40B4-BE49-F238E27FC236}">
                <a16:creationId xmlns:a16="http://schemas.microsoft.com/office/drawing/2014/main" id="{A5E4BFAE-DF29-48D0-AC85-6276B78520A9}"/>
              </a:ext>
            </a:extLst>
          </p:cNvPr>
          <p:cNvSpPr txBox="1"/>
          <p:nvPr/>
        </p:nvSpPr>
        <p:spPr>
          <a:xfrm>
            <a:off x="4724400" y="1820174"/>
            <a:ext cx="63806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Most</a:t>
            </a:r>
            <a:r>
              <a:rPr lang="en-GB" dirty="0">
                <a:ea typeface="+mn-lt"/>
                <a:cs typeface="+mn-lt"/>
              </a:rPr>
              <a:t> of the positions advertised do </a:t>
            </a:r>
            <a:r>
              <a:rPr lang="en-GB" b="1" dirty="0">
                <a:ea typeface="+mn-lt"/>
                <a:cs typeface="+mn-lt"/>
              </a:rPr>
              <a:t>not indicate specific seniority </a:t>
            </a:r>
            <a:r>
              <a:rPr lang="en-GB" dirty="0">
                <a:ea typeface="+mn-lt"/>
                <a:cs typeface="+mn-lt"/>
              </a:rPr>
              <a:t>level. It can be assumed, therefore, that these are mid-level positions. The </a:t>
            </a:r>
            <a:r>
              <a:rPr lang="en-GB" b="1" dirty="0">
                <a:ea typeface="+mn-lt"/>
                <a:cs typeface="+mn-lt"/>
              </a:rPr>
              <a:t>2nd most required seniority level is senior</a:t>
            </a:r>
            <a:r>
              <a:rPr lang="en-GB" dirty="0">
                <a:ea typeface="+mn-lt"/>
                <a:cs typeface="+mn-lt"/>
              </a:rPr>
              <a:t>. There is very little need for junior level positions.</a:t>
            </a:r>
            <a:endParaRPr lang="en-US" dirty="0"/>
          </a:p>
        </p:txBody>
      </p:sp>
      <p:sp>
        <p:nvSpPr>
          <p:cNvPr id="6" name="Title 1">
            <a:extLst>
              <a:ext uri="{FF2B5EF4-FFF2-40B4-BE49-F238E27FC236}">
                <a16:creationId xmlns:a16="http://schemas.microsoft.com/office/drawing/2014/main" id="{C87F733C-7C16-A846-B34A-9741CBC7C1CA}"/>
              </a:ext>
            </a:extLst>
          </p:cNvPr>
          <p:cNvSpPr>
            <a:spLocks noGrp="1"/>
          </p:cNvSpPr>
          <p:nvPr>
            <p:ph type="title"/>
          </p:nvPr>
        </p:nvSpPr>
        <p:spPr>
          <a:xfrm>
            <a:off x="838200" y="84385"/>
            <a:ext cx="10515600" cy="1325563"/>
          </a:xfrm>
        </p:spPr>
        <p:txBody>
          <a:bodyPr/>
          <a:lstStyle/>
          <a:p>
            <a:r>
              <a:rPr lang="en-GB" dirty="0"/>
              <a:t>Insights from 'description’  - </a:t>
            </a:r>
            <a:r>
              <a:rPr lang="en-DE">
                <a:cs typeface="Calibri Light"/>
              </a:rPr>
              <a:t>Seniority</a:t>
            </a:r>
            <a:endParaRPr lang="en-DE" dirty="0"/>
          </a:p>
        </p:txBody>
      </p:sp>
      <p:sp>
        <p:nvSpPr>
          <p:cNvPr id="2" name="Date Placeholder 1">
            <a:extLst>
              <a:ext uri="{FF2B5EF4-FFF2-40B4-BE49-F238E27FC236}">
                <a16:creationId xmlns:a16="http://schemas.microsoft.com/office/drawing/2014/main" id="{61F3974D-AE7E-9540-8993-86B456663733}"/>
              </a:ext>
            </a:extLst>
          </p:cNvPr>
          <p:cNvSpPr>
            <a:spLocks noGrp="1"/>
          </p:cNvSpPr>
          <p:nvPr>
            <p:ph type="dt" sz="half" idx="10"/>
          </p:nvPr>
        </p:nvSpPr>
        <p:spPr>
          <a:xfrm>
            <a:off x="838200" y="6596984"/>
            <a:ext cx="2743200" cy="365125"/>
          </a:xfrm>
        </p:spPr>
        <p:txBody>
          <a:bodyPr/>
          <a:lstStyle/>
          <a:p>
            <a:fld id="{49391EED-8AF8-C247-8FB4-D2BA5CFF21A0}" type="datetime1">
              <a:rPr lang="de-DE" smtClean="0"/>
              <a:t>30.03.21</a:t>
            </a:fld>
            <a:endParaRPr lang="en-DE" dirty="0"/>
          </a:p>
        </p:txBody>
      </p:sp>
      <p:sp>
        <p:nvSpPr>
          <p:cNvPr id="3" name="Footer Placeholder 2">
            <a:extLst>
              <a:ext uri="{FF2B5EF4-FFF2-40B4-BE49-F238E27FC236}">
                <a16:creationId xmlns:a16="http://schemas.microsoft.com/office/drawing/2014/main" id="{41C45F8A-7D17-7242-8D14-33C8D378525B}"/>
              </a:ext>
            </a:extLst>
          </p:cNvPr>
          <p:cNvSpPr>
            <a:spLocks noGrp="1"/>
          </p:cNvSpPr>
          <p:nvPr>
            <p:ph type="ftr" sz="quarter" idx="11"/>
          </p:nvPr>
        </p:nvSpPr>
        <p:spPr>
          <a:xfrm>
            <a:off x="4038600" y="6596984"/>
            <a:ext cx="4114800" cy="365125"/>
          </a:xfrm>
        </p:spPr>
        <p:txBody>
          <a:bodyPr/>
          <a:lstStyle/>
          <a:p>
            <a:r>
              <a:rPr lang="en-GB"/>
              <a:t>Team r2-d2</a:t>
            </a:r>
            <a:endParaRPr lang="en-DE"/>
          </a:p>
        </p:txBody>
      </p:sp>
      <p:sp>
        <p:nvSpPr>
          <p:cNvPr id="7" name="Slide Number Placeholder 6">
            <a:extLst>
              <a:ext uri="{FF2B5EF4-FFF2-40B4-BE49-F238E27FC236}">
                <a16:creationId xmlns:a16="http://schemas.microsoft.com/office/drawing/2014/main" id="{020E92CB-99F7-7A4B-A10C-8FB0E33738E1}"/>
              </a:ext>
            </a:extLst>
          </p:cNvPr>
          <p:cNvSpPr>
            <a:spLocks noGrp="1"/>
          </p:cNvSpPr>
          <p:nvPr>
            <p:ph type="sldNum" sz="quarter" idx="12"/>
          </p:nvPr>
        </p:nvSpPr>
        <p:spPr>
          <a:xfrm>
            <a:off x="8610600" y="6596984"/>
            <a:ext cx="2743200" cy="365125"/>
          </a:xfrm>
        </p:spPr>
        <p:txBody>
          <a:bodyPr/>
          <a:lstStyle/>
          <a:p>
            <a:fld id="{3E09C7DF-480D-9E40-BFD2-100BCD1F8EF2}" type="slidenum">
              <a:rPr lang="en-DE" smtClean="0"/>
              <a:t>13</a:t>
            </a:fld>
            <a:endParaRPr lang="en-DE"/>
          </a:p>
        </p:txBody>
      </p:sp>
      <p:sp>
        <p:nvSpPr>
          <p:cNvPr id="8" name="TextBox 7">
            <a:extLst>
              <a:ext uri="{FF2B5EF4-FFF2-40B4-BE49-F238E27FC236}">
                <a16:creationId xmlns:a16="http://schemas.microsoft.com/office/drawing/2014/main" id="{3B7AC640-EB65-6943-83BD-2A835B39F395}"/>
              </a:ext>
            </a:extLst>
          </p:cNvPr>
          <p:cNvSpPr txBox="1"/>
          <p:nvPr/>
        </p:nvSpPr>
        <p:spPr>
          <a:xfrm>
            <a:off x="5570621" y="933252"/>
            <a:ext cx="1780674" cy="173654"/>
          </a:xfrm>
          <a:prstGeom prst="rect">
            <a:avLst/>
          </a:prstGeom>
          <a:solidFill>
            <a:schemeClr val="bg1"/>
          </a:solidFill>
        </p:spPr>
        <p:txBody>
          <a:bodyPr wrap="square" rtlCol="0">
            <a:spAutoFit/>
          </a:bodyPr>
          <a:lstStyle/>
          <a:p>
            <a:endParaRPr lang="en-DE" sz="600" dirty="0"/>
          </a:p>
        </p:txBody>
      </p:sp>
      <p:sp>
        <p:nvSpPr>
          <p:cNvPr id="9" name="TextBox 8">
            <a:extLst>
              <a:ext uri="{FF2B5EF4-FFF2-40B4-BE49-F238E27FC236}">
                <a16:creationId xmlns:a16="http://schemas.microsoft.com/office/drawing/2014/main" id="{5D026186-9728-BD45-9713-F2BE9A5071B7}"/>
              </a:ext>
            </a:extLst>
          </p:cNvPr>
          <p:cNvSpPr txBox="1"/>
          <p:nvPr/>
        </p:nvSpPr>
        <p:spPr>
          <a:xfrm>
            <a:off x="200526" y="3485147"/>
            <a:ext cx="637674" cy="593557"/>
          </a:xfrm>
          <a:prstGeom prst="rect">
            <a:avLst/>
          </a:prstGeom>
          <a:solidFill>
            <a:schemeClr val="bg1"/>
          </a:solidFill>
        </p:spPr>
        <p:txBody>
          <a:bodyPr wrap="square" rtlCol="0">
            <a:spAutoFit/>
          </a:bodyPr>
          <a:lstStyle/>
          <a:p>
            <a:endParaRPr lang="en-DE" sz="600" dirty="0"/>
          </a:p>
        </p:txBody>
      </p:sp>
    </p:spTree>
    <p:extLst>
      <p:ext uri="{BB962C8B-B14F-4D97-AF65-F5344CB8AC3E}">
        <p14:creationId xmlns:p14="http://schemas.microsoft.com/office/powerpoint/2010/main" val="204484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1C9-451E-B942-9D8C-8B39CED3A601}"/>
              </a:ext>
            </a:extLst>
          </p:cNvPr>
          <p:cNvSpPr>
            <a:spLocks noGrp="1"/>
          </p:cNvSpPr>
          <p:nvPr>
            <p:ph type="title"/>
          </p:nvPr>
        </p:nvSpPr>
        <p:spPr/>
        <p:txBody>
          <a:bodyPr/>
          <a:lstStyle/>
          <a:p>
            <a:r>
              <a:rPr lang="en-DE" dirty="0"/>
              <a:t>Python</a:t>
            </a:r>
          </a:p>
        </p:txBody>
      </p:sp>
      <p:sp>
        <p:nvSpPr>
          <p:cNvPr id="3" name="Content Placeholder 2">
            <a:extLst>
              <a:ext uri="{FF2B5EF4-FFF2-40B4-BE49-F238E27FC236}">
                <a16:creationId xmlns:a16="http://schemas.microsoft.com/office/drawing/2014/main" id="{B3E69974-902A-524B-9407-662D90C6C46B}"/>
              </a:ext>
            </a:extLst>
          </p:cNvPr>
          <p:cNvSpPr>
            <a:spLocks noGrp="1"/>
          </p:cNvSpPr>
          <p:nvPr>
            <p:ph idx="1"/>
          </p:nvPr>
        </p:nvSpPr>
        <p:spPr/>
        <p:txBody>
          <a:bodyPr/>
          <a:lstStyle/>
          <a:p>
            <a:r>
              <a:rPr lang="en-DE" dirty="0"/>
              <a:t>Python is mostly required by</a:t>
            </a:r>
          </a:p>
          <a:p>
            <a:pPr marL="457200" lvl="1" indent="0">
              <a:buNone/>
            </a:pPr>
            <a:r>
              <a:rPr lang="en-DE" dirty="0"/>
              <a:t>1. Data engineers</a:t>
            </a:r>
          </a:p>
          <a:p>
            <a:pPr marL="457200" lvl="1" indent="0">
              <a:buNone/>
            </a:pPr>
            <a:r>
              <a:rPr lang="en-DE" dirty="0"/>
              <a:t>2. Data scientist</a:t>
            </a:r>
          </a:p>
          <a:p>
            <a:pPr marL="457200" lvl="1" indent="0">
              <a:buNone/>
            </a:pPr>
            <a:r>
              <a:rPr lang="en-DE" dirty="0"/>
              <a:t>3. </a:t>
            </a:r>
            <a:r>
              <a:rPr lang="en-GB" dirty="0"/>
              <a:t>E</a:t>
            </a:r>
            <a:r>
              <a:rPr lang="en-DE" dirty="0"/>
              <a:t>ngineer (disregard)</a:t>
            </a:r>
          </a:p>
          <a:p>
            <a:pPr marL="457200" lvl="1" indent="0">
              <a:buNone/>
            </a:pPr>
            <a:r>
              <a:rPr lang="en-DE" dirty="0"/>
              <a:t>3. Data analyst</a:t>
            </a:r>
          </a:p>
        </p:txBody>
      </p:sp>
      <p:pic>
        <p:nvPicPr>
          <p:cNvPr id="4" name="Picture 3">
            <a:extLst>
              <a:ext uri="{FF2B5EF4-FFF2-40B4-BE49-F238E27FC236}">
                <a16:creationId xmlns:a16="http://schemas.microsoft.com/office/drawing/2014/main" id="{17666554-94C7-4241-A363-44BC29DAF22E}"/>
              </a:ext>
            </a:extLst>
          </p:cNvPr>
          <p:cNvPicPr>
            <a:picLocks noChangeAspect="1"/>
          </p:cNvPicPr>
          <p:nvPr/>
        </p:nvPicPr>
        <p:blipFill>
          <a:blip r:embed="rId2"/>
          <a:stretch>
            <a:fillRect/>
          </a:stretch>
        </p:blipFill>
        <p:spPr>
          <a:xfrm>
            <a:off x="5477324" y="365125"/>
            <a:ext cx="6924735" cy="3882798"/>
          </a:xfrm>
          <a:prstGeom prst="rect">
            <a:avLst/>
          </a:prstGeom>
        </p:spPr>
      </p:pic>
      <p:sp>
        <p:nvSpPr>
          <p:cNvPr id="5" name="Date Placeholder 4">
            <a:extLst>
              <a:ext uri="{FF2B5EF4-FFF2-40B4-BE49-F238E27FC236}">
                <a16:creationId xmlns:a16="http://schemas.microsoft.com/office/drawing/2014/main" id="{9E5FD84A-D0D8-414A-838D-C7612A440BF2}"/>
              </a:ext>
            </a:extLst>
          </p:cNvPr>
          <p:cNvSpPr>
            <a:spLocks noGrp="1"/>
          </p:cNvSpPr>
          <p:nvPr>
            <p:ph type="dt" sz="half" idx="10"/>
          </p:nvPr>
        </p:nvSpPr>
        <p:spPr/>
        <p:txBody>
          <a:bodyPr/>
          <a:lstStyle/>
          <a:p>
            <a:fld id="{EE011648-0346-7B48-8BA2-8BF9042E2660}" type="datetime1">
              <a:rPr lang="de-DE" smtClean="0"/>
              <a:t>30.03.21</a:t>
            </a:fld>
            <a:endParaRPr lang="en-DE"/>
          </a:p>
        </p:txBody>
      </p:sp>
      <p:sp>
        <p:nvSpPr>
          <p:cNvPr id="6" name="Footer Placeholder 5">
            <a:extLst>
              <a:ext uri="{FF2B5EF4-FFF2-40B4-BE49-F238E27FC236}">
                <a16:creationId xmlns:a16="http://schemas.microsoft.com/office/drawing/2014/main" id="{C8837DB7-24D1-9043-9462-E29C058F6C80}"/>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63D3C2AE-750B-CE40-8FCF-2EFE9DA311B5}"/>
              </a:ext>
            </a:extLst>
          </p:cNvPr>
          <p:cNvSpPr>
            <a:spLocks noGrp="1"/>
          </p:cNvSpPr>
          <p:nvPr>
            <p:ph type="sldNum" sz="quarter" idx="12"/>
          </p:nvPr>
        </p:nvSpPr>
        <p:spPr/>
        <p:txBody>
          <a:bodyPr/>
          <a:lstStyle/>
          <a:p>
            <a:fld id="{3E09C7DF-480D-9E40-BFD2-100BCD1F8EF2}" type="slidenum">
              <a:rPr lang="en-DE" smtClean="0"/>
              <a:t>14</a:t>
            </a:fld>
            <a:endParaRPr lang="en-DE"/>
          </a:p>
        </p:txBody>
      </p:sp>
    </p:spTree>
    <p:extLst>
      <p:ext uri="{BB962C8B-B14F-4D97-AF65-F5344CB8AC3E}">
        <p14:creationId xmlns:p14="http://schemas.microsoft.com/office/powerpoint/2010/main" val="35046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DF4B-B652-5140-8051-17D1C84B9C3A}"/>
              </a:ext>
            </a:extLst>
          </p:cNvPr>
          <p:cNvSpPr>
            <a:spLocks noGrp="1"/>
          </p:cNvSpPr>
          <p:nvPr>
            <p:ph type="title"/>
          </p:nvPr>
        </p:nvSpPr>
        <p:spPr/>
        <p:txBody>
          <a:bodyPr/>
          <a:lstStyle/>
          <a:p>
            <a:r>
              <a:rPr lang="en-DE" dirty="0"/>
              <a:t>SQL</a:t>
            </a:r>
          </a:p>
        </p:txBody>
      </p:sp>
      <p:sp>
        <p:nvSpPr>
          <p:cNvPr id="3" name="Content Placeholder 2">
            <a:extLst>
              <a:ext uri="{FF2B5EF4-FFF2-40B4-BE49-F238E27FC236}">
                <a16:creationId xmlns:a16="http://schemas.microsoft.com/office/drawing/2014/main" id="{324A32AB-5DD4-A54E-AD6A-74B435571B9D}"/>
              </a:ext>
            </a:extLst>
          </p:cNvPr>
          <p:cNvSpPr>
            <a:spLocks noGrp="1"/>
          </p:cNvSpPr>
          <p:nvPr>
            <p:ph idx="1"/>
          </p:nvPr>
        </p:nvSpPr>
        <p:spPr/>
        <p:txBody>
          <a:bodyPr/>
          <a:lstStyle/>
          <a:p>
            <a:r>
              <a:rPr lang="en-DE" dirty="0"/>
              <a:t>SQL is mostly required by</a:t>
            </a:r>
          </a:p>
          <a:p>
            <a:pPr marL="457200" lvl="1" indent="0">
              <a:buNone/>
            </a:pPr>
            <a:r>
              <a:rPr lang="en-DE" dirty="0"/>
              <a:t>1. Data engineers</a:t>
            </a:r>
          </a:p>
          <a:p>
            <a:pPr marL="457200" lvl="1" indent="0">
              <a:buNone/>
            </a:pPr>
            <a:r>
              <a:rPr lang="en-DE" dirty="0"/>
              <a:t>2. Data analyst</a:t>
            </a:r>
          </a:p>
          <a:p>
            <a:pPr marL="457200" lvl="1" indent="0">
              <a:buNone/>
            </a:pPr>
            <a:r>
              <a:rPr lang="en-DE" dirty="0"/>
              <a:t>3. Data scientist</a:t>
            </a:r>
          </a:p>
          <a:p>
            <a:endParaRPr lang="en-DE" dirty="0"/>
          </a:p>
        </p:txBody>
      </p:sp>
      <p:pic>
        <p:nvPicPr>
          <p:cNvPr id="4" name="Content Placeholder 4">
            <a:extLst>
              <a:ext uri="{FF2B5EF4-FFF2-40B4-BE49-F238E27FC236}">
                <a16:creationId xmlns:a16="http://schemas.microsoft.com/office/drawing/2014/main" id="{53EED629-7FDE-0E4E-81A0-85554FF9BEB8}"/>
              </a:ext>
            </a:extLst>
          </p:cNvPr>
          <p:cNvPicPr>
            <a:picLocks noChangeAspect="1"/>
          </p:cNvPicPr>
          <p:nvPr/>
        </p:nvPicPr>
        <p:blipFill>
          <a:blip r:embed="rId2"/>
          <a:stretch>
            <a:fillRect/>
          </a:stretch>
        </p:blipFill>
        <p:spPr>
          <a:xfrm>
            <a:off x="5203671" y="365125"/>
            <a:ext cx="6838428" cy="3868949"/>
          </a:xfrm>
          <a:prstGeom prst="rect">
            <a:avLst/>
          </a:prstGeom>
        </p:spPr>
      </p:pic>
      <p:sp>
        <p:nvSpPr>
          <p:cNvPr id="5" name="Date Placeholder 4">
            <a:extLst>
              <a:ext uri="{FF2B5EF4-FFF2-40B4-BE49-F238E27FC236}">
                <a16:creationId xmlns:a16="http://schemas.microsoft.com/office/drawing/2014/main" id="{3937F137-CAEE-EA48-B6B9-4E8B7084E672}"/>
              </a:ext>
            </a:extLst>
          </p:cNvPr>
          <p:cNvSpPr>
            <a:spLocks noGrp="1"/>
          </p:cNvSpPr>
          <p:nvPr>
            <p:ph type="dt" sz="half" idx="10"/>
          </p:nvPr>
        </p:nvSpPr>
        <p:spPr/>
        <p:txBody>
          <a:bodyPr/>
          <a:lstStyle/>
          <a:p>
            <a:fld id="{A393EF6D-C25D-984D-AC95-04FBCA8C1769}" type="datetime1">
              <a:rPr lang="de-DE" smtClean="0"/>
              <a:t>30.03.21</a:t>
            </a:fld>
            <a:endParaRPr lang="en-DE"/>
          </a:p>
        </p:txBody>
      </p:sp>
      <p:sp>
        <p:nvSpPr>
          <p:cNvPr id="6" name="Footer Placeholder 5">
            <a:extLst>
              <a:ext uri="{FF2B5EF4-FFF2-40B4-BE49-F238E27FC236}">
                <a16:creationId xmlns:a16="http://schemas.microsoft.com/office/drawing/2014/main" id="{5B845BA1-C5E7-364D-B52F-BFAF47A7235D}"/>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174BF78E-A4BE-BB41-B8C0-A8655A581737}"/>
              </a:ext>
            </a:extLst>
          </p:cNvPr>
          <p:cNvSpPr>
            <a:spLocks noGrp="1"/>
          </p:cNvSpPr>
          <p:nvPr>
            <p:ph type="sldNum" sz="quarter" idx="12"/>
          </p:nvPr>
        </p:nvSpPr>
        <p:spPr/>
        <p:txBody>
          <a:bodyPr/>
          <a:lstStyle/>
          <a:p>
            <a:fld id="{3E09C7DF-480D-9E40-BFD2-100BCD1F8EF2}" type="slidenum">
              <a:rPr lang="en-DE" smtClean="0"/>
              <a:t>15</a:t>
            </a:fld>
            <a:endParaRPr lang="en-DE"/>
          </a:p>
        </p:txBody>
      </p:sp>
    </p:spTree>
    <p:extLst>
      <p:ext uri="{BB962C8B-B14F-4D97-AF65-F5344CB8AC3E}">
        <p14:creationId xmlns:p14="http://schemas.microsoft.com/office/powerpoint/2010/main" val="154655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167C-7EBD-724B-A8E0-5572A2B8BD95}"/>
              </a:ext>
            </a:extLst>
          </p:cNvPr>
          <p:cNvSpPr>
            <a:spLocks noGrp="1"/>
          </p:cNvSpPr>
          <p:nvPr>
            <p:ph type="title"/>
          </p:nvPr>
        </p:nvSpPr>
        <p:spPr/>
        <p:txBody>
          <a:bodyPr/>
          <a:lstStyle/>
          <a:p>
            <a:r>
              <a:rPr lang="en-DE" dirty="0"/>
              <a:t>Java</a:t>
            </a:r>
          </a:p>
        </p:txBody>
      </p:sp>
      <p:sp>
        <p:nvSpPr>
          <p:cNvPr id="3" name="Content Placeholder 2">
            <a:extLst>
              <a:ext uri="{FF2B5EF4-FFF2-40B4-BE49-F238E27FC236}">
                <a16:creationId xmlns:a16="http://schemas.microsoft.com/office/drawing/2014/main" id="{2EFC2315-0322-B545-B572-2F441D29F6B1}"/>
              </a:ext>
            </a:extLst>
          </p:cNvPr>
          <p:cNvSpPr>
            <a:spLocks noGrp="1"/>
          </p:cNvSpPr>
          <p:nvPr>
            <p:ph idx="1"/>
          </p:nvPr>
        </p:nvSpPr>
        <p:spPr/>
        <p:txBody>
          <a:bodyPr/>
          <a:lstStyle/>
          <a:p>
            <a:r>
              <a:rPr lang="en-DE" dirty="0"/>
              <a:t>Java is mostly required by</a:t>
            </a:r>
          </a:p>
          <a:p>
            <a:pPr marL="457200" lvl="1" indent="0">
              <a:buNone/>
            </a:pPr>
            <a:r>
              <a:rPr lang="en-DE" dirty="0"/>
              <a:t>1. Data engineers</a:t>
            </a:r>
          </a:p>
          <a:p>
            <a:pPr marL="457200" lvl="1" indent="0">
              <a:buNone/>
            </a:pPr>
            <a:r>
              <a:rPr lang="en-DE" dirty="0"/>
              <a:t>2. </a:t>
            </a:r>
            <a:r>
              <a:rPr lang="en-GB" dirty="0"/>
              <a:t>E</a:t>
            </a:r>
            <a:r>
              <a:rPr lang="en-DE" dirty="0"/>
              <a:t>ngineer (disregard)</a:t>
            </a:r>
          </a:p>
          <a:p>
            <a:pPr marL="457200" lvl="1" indent="0">
              <a:buNone/>
            </a:pPr>
            <a:r>
              <a:rPr lang="en-DE" dirty="0"/>
              <a:t>2. Data scientist</a:t>
            </a:r>
          </a:p>
          <a:p>
            <a:pPr marL="457200" lvl="1" indent="0">
              <a:buNone/>
            </a:pPr>
            <a:r>
              <a:rPr lang="en-DE" dirty="0"/>
              <a:t>3. Business analyst</a:t>
            </a:r>
          </a:p>
          <a:p>
            <a:endParaRPr lang="en-DE" dirty="0"/>
          </a:p>
        </p:txBody>
      </p:sp>
      <p:pic>
        <p:nvPicPr>
          <p:cNvPr id="4" name="Picture 3">
            <a:extLst>
              <a:ext uri="{FF2B5EF4-FFF2-40B4-BE49-F238E27FC236}">
                <a16:creationId xmlns:a16="http://schemas.microsoft.com/office/drawing/2014/main" id="{681DF9D3-54B1-3D4E-AE2A-73AF11B46115}"/>
              </a:ext>
            </a:extLst>
          </p:cNvPr>
          <p:cNvPicPr>
            <a:picLocks noChangeAspect="1"/>
          </p:cNvPicPr>
          <p:nvPr/>
        </p:nvPicPr>
        <p:blipFill>
          <a:blip r:embed="rId2"/>
          <a:stretch>
            <a:fillRect/>
          </a:stretch>
        </p:blipFill>
        <p:spPr>
          <a:xfrm>
            <a:off x="5346258" y="207528"/>
            <a:ext cx="6731440" cy="3827443"/>
          </a:xfrm>
          <a:prstGeom prst="rect">
            <a:avLst/>
          </a:prstGeom>
        </p:spPr>
      </p:pic>
      <p:sp>
        <p:nvSpPr>
          <p:cNvPr id="5" name="Date Placeholder 4">
            <a:extLst>
              <a:ext uri="{FF2B5EF4-FFF2-40B4-BE49-F238E27FC236}">
                <a16:creationId xmlns:a16="http://schemas.microsoft.com/office/drawing/2014/main" id="{B0F40482-C137-5842-83A2-44255FEA23FE}"/>
              </a:ext>
            </a:extLst>
          </p:cNvPr>
          <p:cNvSpPr>
            <a:spLocks noGrp="1"/>
          </p:cNvSpPr>
          <p:nvPr>
            <p:ph type="dt" sz="half" idx="10"/>
          </p:nvPr>
        </p:nvSpPr>
        <p:spPr/>
        <p:txBody>
          <a:bodyPr/>
          <a:lstStyle/>
          <a:p>
            <a:fld id="{44F11798-8691-5B49-80D3-10B50CB9695C}" type="datetime1">
              <a:rPr lang="de-DE" smtClean="0"/>
              <a:t>30.03.21</a:t>
            </a:fld>
            <a:endParaRPr lang="en-DE"/>
          </a:p>
        </p:txBody>
      </p:sp>
      <p:sp>
        <p:nvSpPr>
          <p:cNvPr id="6" name="Footer Placeholder 5">
            <a:extLst>
              <a:ext uri="{FF2B5EF4-FFF2-40B4-BE49-F238E27FC236}">
                <a16:creationId xmlns:a16="http://schemas.microsoft.com/office/drawing/2014/main" id="{70BA2B8B-CD54-F34A-AB9D-7EE67C91A527}"/>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7FB18D98-8A8D-9840-90F2-4DB8940A8C10}"/>
              </a:ext>
            </a:extLst>
          </p:cNvPr>
          <p:cNvSpPr>
            <a:spLocks noGrp="1"/>
          </p:cNvSpPr>
          <p:nvPr>
            <p:ph type="sldNum" sz="quarter" idx="12"/>
          </p:nvPr>
        </p:nvSpPr>
        <p:spPr/>
        <p:txBody>
          <a:bodyPr/>
          <a:lstStyle/>
          <a:p>
            <a:fld id="{3E09C7DF-480D-9E40-BFD2-100BCD1F8EF2}" type="slidenum">
              <a:rPr lang="en-DE" smtClean="0"/>
              <a:t>16</a:t>
            </a:fld>
            <a:endParaRPr lang="en-DE"/>
          </a:p>
        </p:txBody>
      </p:sp>
    </p:spTree>
    <p:extLst>
      <p:ext uri="{BB962C8B-B14F-4D97-AF65-F5344CB8AC3E}">
        <p14:creationId xmlns:p14="http://schemas.microsoft.com/office/powerpoint/2010/main" val="2822032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48CA-3F1C-DC4A-81CA-018FFDD0391F}"/>
              </a:ext>
            </a:extLst>
          </p:cNvPr>
          <p:cNvSpPr>
            <a:spLocks noGrp="1"/>
          </p:cNvSpPr>
          <p:nvPr>
            <p:ph type="title"/>
          </p:nvPr>
        </p:nvSpPr>
        <p:spPr/>
        <p:txBody>
          <a:bodyPr/>
          <a:lstStyle/>
          <a:p>
            <a:r>
              <a:rPr lang="en-DE" dirty="0"/>
              <a:t>Who gets hired?</a:t>
            </a:r>
          </a:p>
        </p:txBody>
      </p:sp>
      <p:sp>
        <p:nvSpPr>
          <p:cNvPr id="3" name="Content Placeholder 2">
            <a:extLst>
              <a:ext uri="{FF2B5EF4-FFF2-40B4-BE49-F238E27FC236}">
                <a16:creationId xmlns:a16="http://schemas.microsoft.com/office/drawing/2014/main" id="{7C1EAD3E-C86E-1348-819E-2D9B221A7143}"/>
              </a:ext>
            </a:extLst>
          </p:cNvPr>
          <p:cNvSpPr>
            <a:spLocks noGrp="1"/>
          </p:cNvSpPr>
          <p:nvPr>
            <p:ph idx="1"/>
          </p:nvPr>
        </p:nvSpPr>
        <p:spPr/>
        <p:txBody>
          <a:bodyPr>
            <a:normAutofit/>
          </a:bodyPr>
          <a:lstStyle/>
          <a:p>
            <a:r>
              <a:rPr lang="en-DE" b="1" dirty="0"/>
              <a:t>Positions: </a:t>
            </a:r>
            <a:r>
              <a:rPr lang="en-DE" sz="2000" dirty="0"/>
              <a:t>Most requested postions are Data Scientist, Rese</a:t>
            </a:r>
            <a:r>
              <a:rPr lang="en-GB" sz="2000" dirty="0" err="1"/>
              <a:t>ar</a:t>
            </a:r>
            <a:r>
              <a:rPr lang="en-DE" sz="2000" dirty="0"/>
              <a:t>ch Analyst, Research Scientist</a:t>
            </a:r>
          </a:p>
          <a:p>
            <a:r>
              <a:rPr lang="en-DE" b="1" dirty="0"/>
              <a:t>States: </a:t>
            </a:r>
            <a:r>
              <a:rPr lang="en-GB" sz="2000" dirty="0"/>
              <a:t>T</a:t>
            </a:r>
            <a:r>
              <a:rPr lang="en-DE" sz="2000" dirty="0"/>
              <a:t>he most positions are to find in CA, NY, MA.</a:t>
            </a:r>
          </a:p>
          <a:p>
            <a:r>
              <a:rPr lang="en-DE" b="1" dirty="0"/>
              <a:t>Languages: </a:t>
            </a:r>
            <a:r>
              <a:rPr lang="en-DE" sz="2000" dirty="0"/>
              <a:t>You most likely need to know Python. SQL and Java are a nice to have as well.</a:t>
            </a:r>
          </a:p>
          <a:p>
            <a:r>
              <a:rPr lang="en-DE" b="1" dirty="0"/>
              <a:t>Education: </a:t>
            </a:r>
            <a:r>
              <a:rPr lang="en-GB" sz="2000" dirty="0">
                <a:ea typeface="+mn-lt"/>
                <a:cs typeface="+mn-lt"/>
              </a:rPr>
              <a:t>majority only required a degree, but nearly half specified a masters as a requirement. A much smaller but substantial minority requested PHD level education as required or desirable.</a:t>
            </a:r>
            <a:endParaRPr lang="en-DE" sz="2000" dirty="0"/>
          </a:p>
          <a:p>
            <a:r>
              <a:rPr lang="en-DE" b="1" dirty="0"/>
              <a:t>Seniority: </a:t>
            </a:r>
            <a:r>
              <a:rPr lang="en-GB" sz="2000" dirty="0"/>
              <a:t>Most</a:t>
            </a:r>
            <a:r>
              <a:rPr lang="en-GB" sz="2000" dirty="0">
                <a:ea typeface="+mn-lt"/>
                <a:cs typeface="+mn-lt"/>
              </a:rPr>
              <a:t> of the positions advertised do not indicate specific seniority level. It can be assumed, therefore, that these are mid-level positions. The 2nd most required seniority level is senior. There is very little need for junior level positions.</a:t>
            </a:r>
            <a:endParaRPr lang="en-US" sz="2000" dirty="0"/>
          </a:p>
          <a:p>
            <a:pPr marL="0" indent="0">
              <a:buNone/>
            </a:pPr>
            <a:endParaRPr lang="en-DE" dirty="0"/>
          </a:p>
        </p:txBody>
      </p:sp>
      <p:sp>
        <p:nvSpPr>
          <p:cNvPr id="4" name="Date Placeholder 3">
            <a:extLst>
              <a:ext uri="{FF2B5EF4-FFF2-40B4-BE49-F238E27FC236}">
                <a16:creationId xmlns:a16="http://schemas.microsoft.com/office/drawing/2014/main" id="{5292DECA-36B9-9847-B612-8653189AB477}"/>
              </a:ext>
            </a:extLst>
          </p:cNvPr>
          <p:cNvSpPr>
            <a:spLocks noGrp="1"/>
          </p:cNvSpPr>
          <p:nvPr>
            <p:ph type="dt" sz="half" idx="10"/>
          </p:nvPr>
        </p:nvSpPr>
        <p:spPr/>
        <p:txBody>
          <a:bodyPr/>
          <a:lstStyle/>
          <a:p>
            <a:fld id="{0A1E4C45-E5FF-8944-B565-90D6B46F58DC}" type="datetime1">
              <a:rPr lang="de-DE" smtClean="0"/>
              <a:t>30.03.21</a:t>
            </a:fld>
            <a:endParaRPr lang="en-DE"/>
          </a:p>
        </p:txBody>
      </p:sp>
      <p:sp>
        <p:nvSpPr>
          <p:cNvPr id="5" name="Footer Placeholder 4">
            <a:extLst>
              <a:ext uri="{FF2B5EF4-FFF2-40B4-BE49-F238E27FC236}">
                <a16:creationId xmlns:a16="http://schemas.microsoft.com/office/drawing/2014/main" id="{5CF12C9A-A51E-2745-B4FF-CD6E82BAA48F}"/>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655720F6-5556-3343-8EA7-B6C3CFD7464C}"/>
              </a:ext>
            </a:extLst>
          </p:cNvPr>
          <p:cNvSpPr>
            <a:spLocks noGrp="1"/>
          </p:cNvSpPr>
          <p:nvPr>
            <p:ph type="sldNum" sz="quarter" idx="12"/>
          </p:nvPr>
        </p:nvSpPr>
        <p:spPr/>
        <p:txBody>
          <a:bodyPr/>
          <a:lstStyle/>
          <a:p>
            <a:fld id="{3E09C7DF-480D-9E40-BFD2-100BCD1F8EF2}" type="slidenum">
              <a:rPr lang="en-DE" smtClean="0"/>
              <a:t>17</a:t>
            </a:fld>
            <a:endParaRPr lang="en-DE"/>
          </a:p>
        </p:txBody>
      </p:sp>
    </p:spTree>
    <p:extLst>
      <p:ext uri="{BB962C8B-B14F-4D97-AF65-F5344CB8AC3E}">
        <p14:creationId xmlns:p14="http://schemas.microsoft.com/office/powerpoint/2010/main" val="172279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48CA-3F1C-DC4A-81CA-018FFDD0391F}"/>
              </a:ext>
            </a:extLst>
          </p:cNvPr>
          <p:cNvSpPr>
            <a:spLocks noGrp="1"/>
          </p:cNvSpPr>
          <p:nvPr>
            <p:ph type="title"/>
          </p:nvPr>
        </p:nvSpPr>
        <p:spPr/>
        <p:txBody>
          <a:bodyPr/>
          <a:lstStyle/>
          <a:p>
            <a:r>
              <a:rPr lang="en-DE" dirty="0"/>
              <a:t>Who gets hired?</a:t>
            </a:r>
          </a:p>
        </p:txBody>
      </p:sp>
      <p:sp>
        <p:nvSpPr>
          <p:cNvPr id="4" name="Date Placeholder 3">
            <a:extLst>
              <a:ext uri="{FF2B5EF4-FFF2-40B4-BE49-F238E27FC236}">
                <a16:creationId xmlns:a16="http://schemas.microsoft.com/office/drawing/2014/main" id="{5292DECA-36B9-9847-B612-8653189AB477}"/>
              </a:ext>
            </a:extLst>
          </p:cNvPr>
          <p:cNvSpPr>
            <a:spLocks noGrp="1"/>
          </p:cNvSpPr>
          <p:nvPr>
            <p:ph type="dt" sz="half" idx="10"/>
          </p:nvPr>
        </p:nvSpPr>
        <p:spPr/>
        <p:txBody>
          <a:bodyPr/>
          <a:lstStyle/>
          <a:p>
            <a:fld id="{0A1E4C45-E5FF-8944-B565-90D6B46F58DC}" type="datetime1">
              <a:rPr lang="de-DE" smtClean="0"/>
              <a:t>30.03.21</a:t>
            </a:fld>
            <a:endParaRPr lang="en-DE"/>
          </a:p>
        </p:txBody>
      </p:sp>
      <p:sp>
        <p:nvSpPr>
          <p:cNvPr id="5" name="Footer Placeholder 4">
            <a:extLst>
              <a:ext uri="{FF2B5EF4-FFF2-40B4-BE49-F238E27FC236}">
                <a16:creationId xmlns:a16="http://schemas.microsoft.com/office/drawing/2014/main" id="{5CF12C9A-A51E-2745-B4FF-CD6E82BAA48F}"/>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655720F6-5556-3343-8EA7-B6C3CFD7464C}"/>
              </a:ext>
            </a:extLst>
          </p:cNvPr>
          <p:cNvSpPr>
            <a:spLocks noGrp="1"/>
          </p:cNvSpPr>
          <p:nvPr>
            <p:ph type="sldNum" sz="quarter" idx="12"/>
          </p:nvPr>
        </p:nvSpPr>
        <p:spPr/>
        <p:txBody>
          <a:bodyPr/>
          <a:lstStyle/>
          <a:p>
            <a:fld id="{3E09C7DF-480D-9E40-BFD2-100BCD1F8EF2}" type="slidenum">
              <a:rPr lang="en-DE" smtClean="0"/>
              <a:t>18</a:t>
            </a:fld>
            <a:endParaRPr lang="en-DE"/>
          </a:p>
        </p:txBody>
      </p:sp>
      <p:sp>
        <p:nvSpPr>
          <p:cNvPr id="7" name="Rounded Rectangle 6">
            <a:extLst>
              <a:ext uri="{FF2B5EF4-FFF2-40B4-BE49-F238E27FC236}">
                <a16:creationId xmlns:a16="http://schemas.microsoft.com/office/drawing/2014/main" id="{26EEE308-81C1-7547-9EB2-6B3081A7CBF0}"/>
              </a:ext>
            </a:extLst>
          </p:cNvPr>
          <p:cNvSpPr/>
          <p:nvPr/>
        </p:nvSpPr>
        <p:spPr>
          <a:xfrm>
            <a:off x="493295" y="1847850"/>
            <a:ext cx="2081463" cy="40837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DE" b="1" dirty="0"/>
              <a:t>Positions</a:t>
            </a:r>
          </a:p>
          <a:p>
            <a:pPr algn="ctr"/>
            <a:endParaRPr lang="en-DE" b="1" dirty="0"/>
          </a:p>
          <a:p>
            <a:pPr algn="ctr"/>
            <a:r>
              <a:rPr lang="en-DE" dirty="0"/>
              <a:t>Most requested postions are Data Scientist, Rese</a:t>
            </a:r>
            <a:r>
              <a:rPr lang="en-GB" dirty="0" err="1"/>
              <a:t>ar</a:t>
            </a:r>
            <a:r>
              <a:rPr lang="en-DE" dirty="0"/>
              <a:t>ch Analyst, Research Scientist</a:t>
            </a:r>
          </a:p>
        </p:txBody>
      </p:sp>
      <p:sp>
        <p:nvSpPr>
          <p:cNvPr id="8" name="Rounded Rectangle 7">
            <a:extLst>
              <a:ext uri="{FF2B5EF4-FFF2-40B4-BE49-F238E27FC236}">
                <a16:creationId xmlns:a16="http://schemas.microsoft.com/office/drawing/2014/main" id="{C150B39A-CB7F-CC48-90BF-34CF679CA4E3}"/>
              </a:ext>
            </a:extLst>
          </p:cNvPr>
          <p:cNvSpPr/>
          <p:nvPr/>
        </p:nvSpPr>
        <p:spPr>
          <a:xfrm>
            <a:off x="2799348" y="1847850"/>
            <a:ext cx="2081463" cy="408371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DE" b="1" dirty="0"/>
              <a:t>States</a:t>
            </a:r>
          </a:p>
          <a:p>
            <a:pPr algn="ctr"/>
            <a:endParaRPr lang="en-DE" b="1" dirty="0"/>
          </a:p>
          <a:p>
            <a:pPr algn="ctr"/>
            <a:r>
              <a:rPr lang="en-GB" dirty="0"/>
              <a:t>T</a:t>
            </a:r>
            <a:r>
              <a:rPr lang="en-DE" dirty="0"/>
              <a:t>he most positions are to find in CA, NY, MA.</a:t>
            </a:r>
          </a:p>
        </p:txBody>
      </p:sp>
      <p:sp>
        <p:nvSpPr>
          <p:cNvPr id="9" name="Rounded Rectangle 8">
            <a:extLst>
              <a:ext uri="{FF2B5EF4-FFF2-40B4-BE49-F238E27FC236}">
                <a16:creationId xmlns:a16="http://schemas.microsoft.com/office/drawing/2014/main" id="{07288830-F365-484B-9FBA-68073486D5F1}"/>
              </a:ext>
            </a:extLst>
          </p:cNvPr>
          <p:cNvSpPr/>
          <p:nvPr/>
        </p:nvSpPr>
        <p:spPr>
          <a:xfrm>
            <a:off x="5105401" y="1847850"/>
            <a:ext cx="2081463" cy="40837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DE" b="1" dirty="0"/>
              <a:t>Languages</a:t>
            </a:r>
          </a:p>
          <a:p>
            <a:pPr algn="ctr"/>
            <a:endParaRPr lang="en-DE" b="1" dirty="0"/>
          </a:p>
          <a:p>
            <a:pPr algn="ctr"/>
            <a:r>
              <a:rPr lang="en-DE" dirty="0"/>
              <a:t>You most likely need to know Python. SQL and Java are a nice to have as well.</a:t>
            </a:r>
          </a:p>
        </p:txBody>
      </p:sp>
      <p:sp>
        <p:nvSpPr>
          <p:cNvPr id="10" name="Rounded Rectangle 9">
            <a:extLst>
              <a:ext uri="{FF2B5EF4-FFF2-40B4-BE49-F238E27FC236}">
                <a16:creationId xmlns:a16="http://schemas.microsoft.com/office/drawing/2014/main" id="{93ED934F-FE11-A54E-AA9B-5C3845F62E9F}"/>
              </a:ext>
            </a:extLst>
          </p:cNvPr>
          <p:cNvSpPr/>
          <p:nvPr/>
        </p:nvSpPr>
        <p:spPr>
          <a:xfrm>
            <a:off x="7411453" y="1847850"/>
            <a:ext cx="2081463" cy="40837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DE" b="1" dirty="0"/>
              <a:t>Education</a:t>
            </a:r>
          </a:p>
          <a:p>
            <a:pPr algn="ctr"/>
            <a:endParaRPr lang="en-DE" b="1" dirty="0"/>
          </a:p>
          <a:p>
            <a:pPr algn="ctr"/>
            <a:r>
              <a:rPr lang="en-GB" dirty="0"/>
              <a:t>Majority only required a bachelor degree</a:t>
            </a:r>
            <a:endParaRPr lang="en-DE" dirty="0"/>
          </a:p>
        </p:txBody>
      </p:sp>
      <p:sp>
        <p:nvSpPr>
          <p:cNvPr id="11" name="Rounded Rectangle 10">
            <a:extLst>
              <a:ext uri="{FF2B5EF4-FFF2-40B4-BE49-F238E27FC236}">
                <a16:creationId xmlns:a16="http://schemas.microsoft.com/office/drawing/2014/main" id="{E415DDAE-9066-E045-9627-BFD2396EEDE9}"/>
              </a:ext>
            </a:extLst>
          </p:cNvPr>
          <p:cNvSpPr/>
          <p:nvPr/>
        </p:nvSpPr>
        <p:spPr>
          <a:xfrm>
            <a:off x="9717505" y="1847850"/>
            <a:ext cx="2081463" cy="408371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DE" b="1" dirty="0"/>
              <a:t>Seniority</a:t>
            </a:r>
          </a:p>
          <a:p>
            <a:pPr algn="ctr"/>
            <a:endParaRPr lang="en-DE" b="1" dirty="0"/>
          </a:p>
          <a:p>
            <a:pPr algn="ctr"/>
            <a:r>
              <a:rPr lang="en-GB" dirty="0"/>
              <a:t>mid-level positions</a:t>
            </a:r>
            <a:endParaRPr lang="en-US" dirty="0"/>
          </a:p>
        </p:txBody>
      </p:sp>
    </p:spTree>
    <p:extLst>
      <p:ext uri="{BB962C8B-B14F-4D97-AF65-F5344CB8AC3E}">
        <p14:creationId xmlns:p14="http://schemas.microsoft.com/office/powerpoint/2010/main" val="111891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AEEA-58DE-2441-8DFD-6260B9BA0D9D}"/>
              </a:ext>
            </a:extLst>
          </p:cNvPr>
          <p:cNvSpPr>
            <a:spLocks noGrp="1"/>
          </p:cNvSpPr>
          <p:nvPr>
            <p:ph type="title"/>
          </p:nvPr>
        </p:nvSpPr>
        <p:spPr>
          <a:xfrm>
            <a:off x="838200" y="365125"/>
            <a:ext cx="10515600" cy="874739"/>
          </a:xfrm>
        </p:spPr>
        <p:txBody>
          <a:bodyPr vert="horz" lIns="91440" tIns="45720" rIns="91440" bIns="45720" rtlCol="0" anchor="ctr">
            <a:normAutofit/>
          </a:bodyPr>
          <a:lstStyle/>
          <a:p>
            <a:r>
              <a:rPr lang="en-GB" dirty="0"/>
              <a:t>Challenges and how we tackled them</a:t>
            </a:r>
          </a:p>
        </p:txBody>
      </p:sp>
      <p:sp>
        <p:nvSpPr>
          <p:cNvPr id="3" name="Content Placeholder 2">
            <a:extLst>
              <a:ext uri="{FF2B5EF4-FFF2-40B4-BE49-F238E27FC236}">
                <a16:creationId xmlns:a16="http://schemas.microsoft.com/office/drawing/2014/main" id="{7E42C20C-D22D-0F45-A251-9D0F1112E770}"/>
              </a:ext>
            </a:extLst>
          </p:cNvPr>
          <p:cNvSpPr>
            <a:spLocks noGrp="1"/>
          </p:cNvSpPr>
          <p:nvPr>
            <p:ph idx="1"/>
          </p:nvPr>
        </p:nvSpPr>
        <p:spPr>
          <a:xfrm>
            <a:off x="838200" y="1888958"/>
            <a:ext cx="10515600" cy="3441032"/>
          </a:xfrm>
        </p:spPr>
        <p:txBody>
          <a:bodyPr>
            <a:normAutofit/>
          </a:bodyPr>
          <a:lstStyle/>
          <a:p>
            <a:pPr>
              <a:lnSpc>
                <a:spcPct val="200000"/>
              </a:lnSpc>
            </a:pPr>
            <a:r>
              <a:rPr lang="en-GB" sz="2000" dirty="0">
                <a:effectLst/>
                <a:latin typeface="Calibri" panose="020F0502020204030204" pitchFamily="34" charset="0"/>
                <a:ea typeface="Calibri" panose="020F0502020204030204" pitchFamily="34" charset="0"/>
                <a:cs typeface="Arial" panose="020B0604020202020204" pitchFamily="34" charset="0"/>
              </a:rPr>
              <a:t>The non-standardised nature of the raw data </a:t>
            </a:r>
          </a:p>
          <a:p>
            <a:pPr>
              <a:lnSpc>
                <a:spcPct val="200000"/>
              </a:lnSpc>
            </a:pPr>
            <a:r>
              <a:rPr lang="en-GB" sz="2000" dirty="0">
                <a:effectLst/>
                <a:latin typeface="Calibri" panose="020F0502020204030204" pitchFamily="34" charset="0"/>
                <a:ea typeface="Calibri" panose="020F0502020204030204" pitchFamily="34" charset="0"/>
                <a:cs typeface="Arial" panose="020B0604020202020204" pitchFamily="34" charset="0"/>
              </a:rPr>
              <a:t>Teamwork in a time pressured environment with new colleagues</a:t>
            </a:r>
          </a:p>
          <a:p>
            <a:pPr>
              <a:lnSpc>
                <a:spcPct val="200000"/>
              </a:lnSpc>
            </a:pPr>
            <a:r>
              <a:rPr lang="en-GB" sz="2000" dirty="0">
                <a:effectLst/>
                <a:latin typeface="Calibri" panose="020F0502020204030204" pitchFamily="34" charset="0"/>
                <a:ea typeface="Calibri" panose="020F0502020204030204" pitchFamily="34" charset="0"/>
                <a:cs typeface="Arial" panose="020B0604020202020204" pitchFamily="34" charset="0"/>
              </a:rPr>
              <a:t>Working together on one live document</a:t>
            </a:r>
          </a:p>
          <a:p>
            <a:pPr>
              <a:lnSpc>
                <a:spcPct val="200000"/>
              </a:lnSpc>
            </a:pPr>
            <a:r>
              <a:rPr lang="en-GB" sz="2000" dirty="0">
                <a:effectLst/>
                <a:latin typeface="Calibri" panose="020F0502020204030204" pitchFamily="34" charset="0"/>
                <a:ea typeface="Calibri" panose="020F0502020204030204" pitchFamily="34" charset="0"/>
                <a:cs typeface="Arial" panose="020B0604020202020204" pitchFamily="34" charset="0"/>
              </a:rPr>
              <a:t>Displaying the data effectively</a:t>
            </a:r>
          </a:p>
        </p:txBody>
      </p:sp>
      <p:sp>
        <p:nvSpPr>
          <p:cNvPr id="4" name="Date Placeholder 3">
            <a:extLst>
              <a:ext uri="{FF2B5EF4-FFF2-40B4-BE49-F238E27FC236}">
                <a16:creationId xmlns:a16="http://schemas.microsoft.com/office/drawing/2014/main" id="{DD2B05D5-BB97-CD4C-894F-2B3278ECC37E}"/>
              </a:ext>
            </a:extLst>
          </p:cNvPr>
          <p:cNvSpPr>
            <a:spLocks noGrp="1"/>
          </p:cNvSpPr>
          <p:nvPr>
            <p:ph type="dt" sz="half" idx="10"/>
          </p:nvPr>
        </p:nvSpPr>
        <p:spPr/>
        <p:txBody>
          <a:bodyPr/>
          <a:lstStyle/>
          <a:p>
            <a:fld id="{B32DEEEC-657E-004A-8C3C-8A338B979DC8}" type="datetime1">
              <a:rPr lang="de-DE" smtClean="0"/>
              <a:t>30.03.21</a:t>
            </a:fld>
            <a:endParaRPr lang="en-DE"/>
          </a:p>
        </p:txBody>
      </p:sp>
      <p:sp>
        <p:nvSpPr>
          <p:cNvPr id="5" name="Footer Placeholder 4">
            <a:extLst>
              <a:ext uri="{FF2B5EF4-FFF2-40B4-BE49-F238E27FC236}">
                <a16:creationId xmlns:a16="http://schemas.microsoft.com/office/drawing/2014/main" id="{43D0E9E3-E0A1-D142-9C6A-6B2533EA89B0}"/>
              </a:ext>
            </a:extLst>
          </p:cNvPr>
          <p:cNvSpPr>
            <a:spLocks noGrp="1"/>
          </p:cNvSpPr>
          <p:nvPr>
            <p:ph type="ftr" sz="quarter" idx="11"/>
          </p:nvPr>
        </p:nvSpPr>
        <p:spPr/>
        <p:txBody>
          <a:bodyPr/>
          <a:lstStyle/>
          <a:p>
            <a:r>
              <a:rPr lang="en-GB" dirty="0"/>
              <a:t>Team r2-d2</a:t>
            </a:r>
            <a:endParaRPr lang="en-DE" dirty="0"/>
          </a:p>
        </p:txBody>
      </p:sp>
      <p:sp>
        <p:nvSpPr>
          <p:cNvPr id="6" name="Slide Number Placeholder 5">
            <a:extLst>
              <a:ext uri="{FF2B5EF4-FFF2-40B4-BE49-F238E27FC236}">
                <a16:creationId xmlns:a16="http://schemas.microsoft.com/office/drawing/2014/main" id="{B04F4733-8FEE-1A4A-A0B3-91205475270D}"/>
              </a:ext>
            </a:extLst>
          </p:cNvPr>
          <p:cNvSpPr>
            <a:spLocks noGrp="1"/>
          </p:cNvSpPr>
          <p:nvPr>
            <p:ph type="sldNum" sz="quarter" idx="12"/>
          </p:nvPr>
        </p:nvSpPr>
        <p:spPr/>
        <p:txBody>
          <a:bodyPr/>
          <a:lstStyle/>
          <a:p>
            <a:fld id="{3E09C7DF-480D-9E40-BFD2-100BCD1F8EF2}" type="slidenum">
              <a:rPr lang="en-DE" smtClean="0"/>
              <a:t>19</a:t>
            </a:fld>
            <a:endParaRPr lang="en-DE"/>
          </a:p>
        </p:txBody>
      </p:sp>
    </p:spTree>
    <p:extLst>
      <p:ext uri="{BB962C8B-B14F-4D97-AF65-F5344CB8AC3E}">
        <p14:creationId xmlns:p14="http://schemas.microsoft.com/office/powerpoint/2010/main" val="106091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447F-79CF-6545-886C-6D5189E2F2BD}"/>
              </a:ext>
            </a:extLst>
          </p:cNvPr>
          <p:cNvSpPr>
            <a:spLocks noGrp="1"/>
          </p:cNvSpPr>
          <p:nvPr>
            <p:ph type="title"/>
          </p:nvPr>
        </p:nvSpPr>
        <p:spPr/>
        <p:txBody>
          <a:bodyPr vert="horz" lIns="91440" tIns="45720" rIns="91440" bIns="45720" rtlCol="0" anchor="ctr">
            <a:normAutofit/>
          </a:bodyPr>
          <a:lstStyle/>
          <a:p>
            <a:r>
              <a:rPr lang="en-GB" dirty="0"/>
              <a:t>Organizational to dos</a:t>
            </a:r>
            <a:endParaRPr lang="en-DE" dirty="0"/>
          </a:p>
        </p:txBody>
      </p:sp>
      <p:sp>
        <p:nvSpPr>
          <p:cNvPr id="3" name="Content Placeholder 2">
            <a:extLst>
              <a:ext uri="{FF2B5EF4-FFF2-40B4-BE49-F238E27FC236}">
                <a16:creationId xmlns:a16="http://schemas.microsoft.com/office/drawing/2014/main" id="{C012EE27-F675-0940-ADCE-FFDBB49DA859}"/>
              </a:ext>
            </a:extLst>
          </p:cNvPr>
          <p:cNvSpPr>
            <a:spLocks noGrp="1"/>
          </p:cNvSpPr>
          <p:nvPr>
            <p:ph idx="1"/>
          </p:nvPr>
        </p:nvSpPr>
        <p:spPr/>
        <p:txBody>
          <a:bodyPr>
            <a:normAutofit/>
          </a:bodyPr>
          <a:lstStyle/>
          <a:p>
            <a:pPr>
              <a:lnSpc>
                <a:spcPct val="200000"/>
              </a:lnSpc>
            </a:pPr>
            <a:r>
              <a:rPr lang="en-GB" sz="2400" b="1" dirty="0"/>
              <a:t>What data </a:t>
            </a:r>
            <a:r>
              <a:rPr lang="en-GB" sz="2400" dirty="0"/>
              <a:t>to use </a:t>
            </a:r>
          </a:p>
          <a:p>
            <a:pPr>
              <a:lnSpc>
                <a:spcPct val="200000"/>
              </a:lnSpc>
            </a:pPr>
            <a:r>
              <a:rPr lang="en-GB" sz="2400" b="1" dirty="0"/>
              <a:t>What cleaning and wrangling </a:t>
            </a:r>
            <a:r>
              <a:rPr lang="en-GB" sz="2400" dirty="0"/>
              <a:t>steps we want to do on each column</a:t>
            </a:r>
          </a:p>
          <a:p>
            <a:pPr>
              <a:lnSpc>
                <a:spcPct val="200000"/>
              </a:lnSpc>
            </a:pPr>
            <a:r>
              <a:rPr lang="en-GB" sz="2400" b="1" dirty="0"/>
              <a:t>What insights </a:t>
            </a:r>
            <a:r>
              <a:rPr lang="en-GB" sz="2400" dirty="0"/>
              <a:t>we want to gather </a:t>
            </a:r>
          </a:p>
          <a:p>
            <a:pPr>
              <a:lnSpc>
                <a:spcPct val="200000"/>
              </a:lnSpc>
            </a:pPr>
            <a:r>
              <a:rPr lang="en-GB" sz="2400" b="1" dirty="0"/>
              <a:t>Regroup on Monday: </a:t>
            </a:r>
            <a:r>
              <a:rPr lang="en-GB" sz="2400" dirty="0"/>
              <a:t>present individual ideas + decide on game plan</a:t>
            </a:r>
          </a:p>
          <a:p>
            <a:pPr marL="0" indent="0">
              <a:buNone/>
            </a:pPr>
            <a:endParaRPr lang="en-DE" sz="1800" dirty="0"/>
          </a:p>
        </p:txBody>
      </p:sp>
      <p:sp>
        <p:nvSpPr>
          <p:cNvPr id="4" name="Date Placeholder 3">
            <a:extLst>
              <a:ext uri="{FF2B5EF4-FFF2-40B4-BE49-F238E27FC236}">
                <a16:creationId xmlns:a16="http://schemas.microsoft.com/office/drawing/2014/main" id="{EF939DF3-F5C9-F141-8301-7EECF29A18AC}"/>
              </a:ext>
            </a:extLst>
          </p:cNvPr>
          <p:cNvSpPr>
            <a:spLocks noGrp="1"/>
          </p:cNvSpPr>
          <p:nvPr>
            <p:ph type="dt" sz="half" idx="10"/>
          </p:nvPr>
        </p:nvSpPr>
        <p:spPr/>
        <p:txBody>
          <a:bodyPr/>
          <a:lstStyle/>
          <a:p>
            <a:fld id="{F83951BF-2F12-C94A-AAB7-24AE599E4A93}" type="datetime1">
              <a:rPr lang="de-DE" smtClean="0"/>
              <a:t>30.03.21</a:t>
            </a:fld>
            <a:endParaRPr lang="en-DE"/>
          </a:p>
        </p:txBody>
      </p:sp>
      <p:sp>
        <p:nvSpPr>
          <p:cNvPr id="5" name="Footer Placeholder 4">
            <a:extLst>
              <a:ext uri="{FF2B5EF4-FFF2-40B4-BE49-F238E27FC236}">
                <a16:creationId xmlns:a16="http://schemas.microsoft.com/office/drawing/2014/main" id="{C442502F-A6E8-ED40-8FAC-1DE4987C92D6}"/>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090C2246-E3F3-F74C-8707-B3C5191ABF74}"/>
              </a:ext>
            </a:extLst>
          </p:cNvPr>
          <p:cNvSpPr>
            <a:spLocks noGrp="1"/>
          </p:cNvSpPr>
          <p:nvPr>
            <p:ph type="sldNum" sz="quarter" idx="12"/>
          </p:nvPr>
        </p:nvSpPr>
        <p:spPr/>
        <p:txBody>
          <a:bodyPr/>
          <a:lstStyle/>
          <a:p>
            <a:fld id="{3E09C7DF-480D-9E40-BFD2-100BCD1F8EF2}" type="slidenum">
              <a:rPr lang="en-DE" smtClean="0"/>
              <a:t>2</a:t>
            </a:fld>
            <a:endParaRPr lang="en-DE"/>
          </a:p>
        </p:txBody>
      </p:sp>
    </p:spTree>
    <p:extLst>
      <p:ext uri="{BB962C8B-B14F-4D97-AF65-F5344CB8AC3E}">
        <p14:creationId xmlns:p14="http://schemas.microsoft.com/office/powerpoint/2010/main" val="405699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D565-69F4-4046-A4A1-3CC9EA894A89}"/>
              </a:ext>
            </a:extLst>
          </p:cNvPr>
          <p:cNvSpPr>
            <a:spLocks noGrp="1"/>
          </p:cNvSpPr>
          <p:nvPr>
            <p:ph type="title"/>
          </p:nvPr>
        </p:nvSpPr>
        <p:spPr/>
        <p:txBody>
          <a:bodyPr/>
          <a:lstStyle/>
          <a:p>
            <a:r>
              <a:rPr lang="en-DE" dirty="0"/>
              <a:t>Feedback/ Questions?</a:t>
            </a:r>
          </a:p>
        </p:txBody>
      </p:sp>
      <p:sp>
        <p:nvSpPr>
          <p:cNvPr id="3" name="Text Placeholder 2">
            <a:extLst>
              <a:ext uri="{FF2B5EF4-FFF2-40B4-BE49-F238E27FC236}">
                <a16:creationId xmlns:a16="http://schemas.microsoft.com/office/drawing/2014/main" id="{5961C38D-3D9D-EA4A-9FDE-29B8E9AE635A}"/>
              </a:ext>
            </a:extLst>
          </p:cNvPr>
          <p:cNvSpPr>
            <a:spLocks noGrp="1"/>
          </p:cNvSpPr>
          <p:nvPr>
            <p:ph type="body" idx="1"/>
          </p:nvPr>
        </p:nvSpPr>
        <p:spPr/>
        <p:txBody>
          <a:bodyPr/>
          <a:lstStyle/>
          <a:p>
            <a:endParaRPr lang="en-DE"/>
          </a:p>
        </p:txBody>
      </p:sp>
      <p:sp>
        <p:nvSpPr>
          <p:cNvPr id="4" name="Date Placeholder 3">
            <a:extLst>
              <a:ext uri="{FF2B5EF4-FFF2-40B4-BE49-F238E27FC236}">
                <a16:creationId xmlns:a16="http://schemas.microsoft.com/office/drawing/2014/main" id="{DFEE97E3-2770-9047-8AC3-83BBCE57A4D7}"/>
              </a:ext>
            </a:extLst>
          </p:cNvPr>
          <p:cNvSpPr>
            <a:spLocks noGrp="1"/>
          </p:cNvSpPr>
          <p:nvPr>
            <p:ph type="dt" sz="half" idx="10"/>
          </p:nvPr>
        </p:nvSpPr>
        <p:spPr/>
        <p:txBody>
          <a:bodyPr/>
          <a:lstStyle/>
          <a:p>
            <a:fld id="{F96EE734-2F7B-804C-AA2E-9AE35A918649}" type="datetime1">
              <a:rPr lang="de-DE" smtClean="0"/>
              <a:t>30.03.21</a:t>
            </a:fld>
            <a:endParaRPr lang="en-DE"/>
          </a:p>
        </p:txBody>
      </p:sp>
      <p:sp>
        <p:nvSpPr>
          <p:cNvPr id="5" name="Footer Placeholder 4">
            <a:extLst>
              <a:ext uri="{FF2B5EF4-FFF2-40B4-BE49-F238E27FC236}">
                <a16:creationId xmlns:a16="http://schemas.microsoft.com/office/drawing/2014/main" id="{C53655E9-8E6B-1C4F-B637-0917E88A383A}"/>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330ECF30-6388-FA44-8375-9F9C2D515F6E}"/>
              </a:ext>
            </a:extLst>
          </p:cNvPr>
          <p:cNvSpPr>
            <a:spLocks noGrp="1"/>
          </p:cNvSpPr>
          <p:nvPr>
            <p:ph type="sldNum" sz="quarter" idx="12"/>
          </p:nvPr>
        </p:nvSpPr>
        <p:spPr/>
        <p:txBody>
          <a:bodyPr/>
          <a:lstStyle/>
          <a:p>
            <a:fld id="{3E09C7DF-480D-9E40-BFD2-100BCD1F8EF2}" type="slidenum">
              <a:rPr lang="en-DE" smtClean="0"/>
              <a:t>20</a:t>
            </a:fld>
            <a:endParaRPr lang="en-DE"/>
          </a:p>
        </p:txBody>
      </p:sp>
    </p:spTree>
    <p:extLst>
      <p:ext uri="{BB962C8B-B14F-4D97-AF65-F5344CB8AC3E}">
        <p14:creationId xmlns:p14="http://schemas.microsoft.com/office/powerpoint/2010/main" val="165831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22E4-3402-1045-93F7-F762C5E40909}"/>
              </a:ext>
            </a:extLst>
          </p:cNvPr>
          <p:cNvSpPr>
            <a:spLocks noGrp="1"/>
          </p:cNvSpPr>
          <p:nvPr>
            <p:ph type="title"/>
          </p:nvPr>
        </p:nvSpPr>
        <p:spPr/>
        <p:txBody>
          <a:bodyPr/>
          <a:lstStyle/>
          <a:p>
            <a:r>
              <a:rPr lang="en-DE" dirty="0"/>
              <a:t>EDA to dos</a:t>
            </a:r>
          </a:p>
        </p:txBody>
      </p:sp>
      <p:sp>
        <p:nvSpPr>
          <p:cNvPr id="3" name="Content Placeholder 2">
            <a:extLst>
              <a:ext uri="{FF2B5EF4-FFF2-40B4-BE49-F238E27FC236}">
                <a16:creationId xmlns:a16="http://schemas.microsoft.com/office/drawing/2014/main" id="{5E8D8566-ACD0-1841-8E4B-4060845BC2BC}"/>
              </a:ext>
            </a:extLst>
          </p:cNvPr>
          <p:cNvSpPr>
            <a:spLocks noGrp="1"/>
          </p:cNvSpPr>
          <p:nvPr>
            <p:ph idx="1"/>
          </p:nvPr>
        </p:nvSpPr>
        <p:spPr/>
        <p:txBody>
          <a:bodyPr>
            <a:normAutofit fontScale="92500" lnSpcReduction="20000"/>
          </a:bodyPr>
          <a:lstStyle/>
          <a:p>
            <a:pPr marL="0" indent="0">
              <a:lnSpc>
                <a:spcPct val="120000"/>
              </a:lnSpc>
              <a:buNone/>
            </a:pPr>
            <a:r>
              <a:rPr lang="en-GB" dirty="0"/>
              <a:t>1. </a:t>
            </a:r>
            <a:r>
              <a:rPr lang="en-GB" b="1" dirty="0"/>
              <a:t>Cleaning Data</a:t>
            </a:r>
          </a:p>
          <a:p>
            <a:pPr lvl="1">
              <a:lnSpc>
                <a:spcPct val="120000"/>
              </a:lnSpc>
            </a:pPr>
            <a:r>
              <a:rPr lang="en-GB" dirty="0"/>
              <a:t>standardize column headers</a:t>
            </a:r>
          </a:p>
          <a:p>
            <a:pPr lvl="1">
              <a:lnSpc>
                <a:spcPct val="120000"/>
              </a:lnSpc>
            </a:pPr>
            <a:r>
              <a:rPr lang="en-GB" dirty="0"/>
              <a:t>check null values (how many are there, etc)</a:t>
            </a:r>
          </a:p>
          <a:p>
            <a:pPr marL="0" indent="0">
              <a:lnSpc>
                <a:spcPct val="120000"/>
              </a:lnSpc>
              <a:buNone/>
            </a:pPr>
            <a:r>
              <a:rPr lang="en-GB" dirty="0"/>
              <a:t>2. </a:t>
            </a:r>
            <a:r>
              <a:rPr lang="en-GB" b="1" dirty="0"/>
              <a:t>Wrangling Data</a:t>
            </a:r>
          </a:p>
          <a:p>
            <a:pPr lvl="1">
              <a:lnSpc>
                <a:spcPct val="120000"/>
              </a:lnSpc>
            </a:pPr>
            <a:r>
              <a:rPr lang="en-GB" dirty="0"/>
              <a:t>standardize column 'positions’</a:t>
            </a:r>
          </a:p>
          <a:p>
            <a:pPr lvl="1">
              <a:lnSpc>
                <a:spcPct val="120000"/>
              </a:lnSpc>
            </a:pPr>
            <a:r>
              <a:rPr lang="en-GB" dirty="0"/>
              <a:t>standardize column 'company'</a:t>
            </a:r>
          </a:p>
          <a:p>
            <a:pPr lvl="1">
              <a:lnSpc>
                <a:spcPct val="120000"/>
              </a:lnSpc>
            </a:pPr>
            <a:r>
              <a:rPr lang="en-GB" dirty="0"/>
              <a:t>standardize column 'location’</a:t>
            </a:r>
          </a:p>
          <a:p>
            <a:pPr lvl="1">
              <a:lnSpc>
                <a:spcPct val="120000"/>
              </a:lnSpc>
            </a:pPr>
            <a:r>
              <a:rPr lang="en-GB" dirty="0"/>
              <a:t>extract words from column ‘description’</a:t>
            </a:r>
          </a:p>
          <a:p>
            <a:pPr lvl="2">
              <a:lnSpc>
                <a:spcPct val="120000"/>
              </a:lnSpc>
            </a:pPr>
            <a:r>
              <a:rPr lang="en-GB" dirty="0"/>
              <a:t>Languages, seniority level, education</a:t>
            </a:r>
          </a:p>
          <a:p>
            <a:pPr marL="0" indent="0">
              <a:lnSpc>
                <a:spcPct val="120000"/>
              </a:lnSpc>
              <a:buNone/>
            </a:pPr>
            <a:r>
              <a:rPr lang="en-GB" dirty="0"/>
              <a:t>3. </a:t>
            </a:r>
            <a:r>
              <a:rPr lang="en-GB" b="1" dirty="0"/>
              <a:t>Visualization of Insights</a:t>
            </a:r>
          </a:p>
          <a:p>
            <a:endParaRPr lang="en-DE" dirty="0"/>
          </a:p>
        </p:txBody>
      </p:sp>
      <p:sp>
        <p:nvSpPr>
          <p:cNvPr id="4" name="Date Placeholder 3">
            <a:extLst>
              <a:ext uri="{FF2B5EF4-FFF2-40B4-BE49-F238E27FC236}">
                <a16:creationId xmlns:a16="http://schemas.microsoft.com/office/drawing/2014/main" id="{C2379B5F-55A9-FA43-BB7C-B7B6DD05918A}"/>
              </a:ext>
            </a:extLst>
          </p:cNvPr>
          <p:cNvSpPr>
            <a:spLocks noGrp="1"/>
          </p:cNvSpPr>
          <p:nvPr>
            <p:ph type="dt" sz="half" idx="10"/>
          </p:nvPr>
        </p:nvSpPr>
        <p:spPr/>
        <p:txBody>
          <a:bodyPr/>
          <a:lstStyle/>
          <a:p>
            <a:fld id="{EE1C74D9-5D42-9549-9488-609D36C9A203}" type="datetime1">
              <a:rPr lang="de-DE" smtClean="0"/>
              <a:t>30.03.21</a:t>
            </a:fld>
            <a:endParaRPr lang="en-DE"/>
          </a:p>
        </p:txBody>
      </p:sp>
      <p:sp>
        <p:nvSpPr>
          <p:cNvPr id="5" name="Footer Placeholder 4">
            <a:extLst>
              <a:ext uri="{FF2B5EF4-FFF2-40B4-BE49-F238E27FC236}">
                <a16:creationId xmlns:a16="http://schemas.microsoft.com/office/drawing/2014/main" id="{7D553706-6D78-0545-81CB-44039621AC77}"/>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32E0AF26-D517-8B4A-B853-AC4B87D9596D}"/>
              </a:ext>
            </a:extLst>
          </p:cNvPr>
          <p:cNvSpPr>
            <a:spLocks noGrp="1"/>
          </p:cNvSpPr>
          <p:nvPr>
            <p:ph type="sldNum" sz="quarter" idx="12"/>
          </p:nvPr>
        </p:nvSpPr>
        <p:spPr/>
        <p:txBody>
          <a:bodyPr/>
          <a:lstStyle/>
          <a:p>
            <a:fld id="{3E09C7DF-480D-9E40-BFD2-100BCD1F8EF2}" type="slidenum">
              <a:rPr lang="en-DE" smtClean="0"/>
              <a:t>3</a:t>
            </a:fld>
            <a:endParaRPr lang="en-DE"/>
          </a:p>
        </p:txBody>
      </p:sp>
    </p:spTree>
    <p:extLst>
      <p:ext uri="{BB962C8B-B14F-4D97-AF65-F5344CB8AC3E}">
        <p14:creationId xmlns:p14="http://schemas.microsoft.com/office/powerpoint/2010/main" val="232967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7846-D1B4-6F40-A1BA-C6C31DCDFE07}"/>
              </a:ext>
            </a:extLst>
          </p:cNvPr>
          <p:cNvSpPr>
            <a:spLocks noGrp="1"/>
          </p:cNvSpPr>
          <p:nvPr>
            <p:ph type="title"/>
          </p:nvPr>
        </p:nvSpPr>
        <p:spPr/>
        <p:txBody>
          <a:bodyPr/>
          <a:lstStyle/>
          <a:p>
            <a:r>
              <a:rPr lang="en-GB" dirty="0"/>
              <a:t>Key words to look for in description</a:t>
            </a:r>
            <a:endParaRPr lang="en-DE" dirty="0"/>
          </a:p>
        </p:txBody>
      </p:sp>
      <p:sp>
        <p:nvSpPr>
          <p:cNvPr id="3" name="Content Placeholder 2">
            <a:extLst>
              <a:ext uri="{FF2B5EF4-FFF2-40B4-BE49-F238E27FC236}">
                <a16:creationId xmlns:a16="http://schemas.microsoft.com/office/drawing/2014/main" id="{17BC73AF-B66E-DE4D-9894-7264E41D9DBA}"/>
              </a:ext>
            </a:extLst>
          </p:cNvPr>
          <p:cNvSpPr>
            <a:spLocks noGrp="1"/>
          </p:cNvSpPr>
          <p:nvPr>
            <p:ph idx="1"/>
          </p:nvPr>
        </p:nvSpPr>
        <p:spPr>
          <a:xfrm>
            <a:off x="838200" y="1456165"/>
            <a:ext cx="4679197" cy="4720798"/>
          </a:xfrm>
        </p:spPr>
        <p:txBody>
          <a:bodyPr>
            <a:noAutofit/>
          </a:bodyPr>
          <a:lstStyle/>
          <a:p>
            <a:r>
              <a:rPr lang="en-GB" sz="1800" b="1" dirty="0"/>
              <a:t>Languages:</a:t>
            </a:r>
            <a:r>
              <a:rPr lang="en-GB" sz="1800" dirty="0"/>
              <a:t> </a:t>
            </a:r>
          </a:p>
          <a:p>
            <a:pPr lvl="1"/>
            <a:r>
              <a:rPr lang="en-GB" sz="1800" dirty="0"/>
              <a:t>Python</a:t>
            </a:r>
          </a:p>
          <a:p>
            <a:pPr lvl="1"/>
            <a:r>
              <a:rPr lang="en-GB" sz="1800" dirty="0"/>
              <a:t>C</a:t>
            </a:r>
          </a:p>
          <a:p>
            <a:pPr lvl="1"/>
            <a:r>
              <a:rPr lang="en-GB" sz="1800" dirty="0"/>
              <a:t>C ++</a:t>
            </a:r>
          </a:p>
          <a:p>
            <a:pPr lvl="1"/>
            <a:r>
              <a:rPr lang="en-GB" sz="1800" dirty="0"/>
              <a:t>R</a:t>
            </a:r>
          </a:p>
          <a:p>
            <a:pPr lvl="1"/>
            <a:r>
              <a:rPr lang="en-GB" sz="1800" dirty="0"/>
              <a:t>Perl</a:t>
            </a:r>
          </a:p>
          <a:p>
            <a:pPr lvl="1"/>
            <a:r>
              <a:rPr lang="en-GB" sz="1800" dirty="0"/>
              <a:t>Java</a:t>
            </a:r>
            <a:br>
              <a:rPr lang="en-GB" sz="1800" dirty="0"/>
            </a:br>
            <a:endParaRPr lang="en-GB" sz="1800" dirty="0"/>
          </a:p>
          <a:p>
            <a:r>
              <a:rPr lang="en-GB" sz="1800" b="1" dirty="0"/>
              <a:t>Degrees:</a:t>
            </a:r>
            <a:r>
              <a:rPr lang="en-GB" sz="1800" dirty="0"/>
              <a:t> </a:t>
            </a:r>
          </a:p>
          <a:p>
            <a:pPr lvl="1"/>
            <a:r>
              <a:rPr lang="en-GB" sz="1800" dirty="0"/>
              <a:t>Bachelor / BA /BS </a:t>
            </a:r>
          </a:p>
          <a:p>
            <a:pPr lvl="1"/>
            <a:r>
              <a:rPr lang="en-GB" sz="1800" dirty="0"/>
              <a:t>Master /MA</a:t>
            </a:r>
            <a:br>
              <a:rPr lang="en-GB" sz="1800" dirty="0"/>
            </a:br>
            <a:endParaRPr lang="en-GB" sz="1800" dirty="0"/>
          </a:p>
          <a:p>
            <a:r>
              <a:rPr lang="en-GB" sz="1800" b="1" dirty="0"/>
              <a:t>Seniority Level:</a:t>
            </a:r>
            <a:endParaRPr lang="en-GB" sz="1800" dirty="0"/>
          </a:p>
          <a:p>
            <a:pPr lvl="1"/>
            <a:r>
              <a:rPr lang="en-GB" sz="1800" dirty="0"/>
              <a:t>Junior</a:t>
            </a:r>
          </a:p>
          <a:p>
            <a:pPr lvl="1"/>
            <a:r>
              <a:rPr lang="en-GB" sz="1800" dirty="0"/>
              <a:t>Senior</a:t>
            </a:r>
          </a:p>
        </p:txBody>
      </p:sp>
      <p:sp>
        <p:nvSpPr>
          <p:cNvPr id="4" name="Rectangle 3">
            <a:extLst>
              <a:ext uri="{FF2B5EF4-FFF2-40B4-BE49-F238E27FC236}">
                <a16:creationId xmlns:a16="http://schemas.microsoft.com/office/drawing/2014/main" id="{D1086F14-FEB2-6747-86A0-C7656C179E83}"/>
              </a:ext>
            </a:extLst>
          </p:cNvPr>
          <p:cNvSpPr/>
          <p:nvPr/>
        </p:nvSpPr>
        <p:spPr>
          <a:xfrm>
            <a:off x="5915187" y="1456165"/>
            <a:ext cx="5925518" cy="4824398"/>
          </a:xfrm>
          <a:prstGeom prst="rect">
            <a:avLst/>
          </a:prstGeom>
        </p:spPr>
        <p:txBody>
          <a:bodyPr wrap="square">
            <a:spAutoFit/>
          </a:bodyPr>
          <a:lstStyle/>
          <a:p>
            <a:pPr marL="285750" indent="-285750">
              <a:buFont typeface="Arial" panose="020B0604020202020204" pitchFamily="34" charset="0"/>
              <a:buChar char="•"/>
            </a:pPr>
            <a:r>
              <a:rPr lang="en-GB" b="1" dirty="0"/>
              <a:t>Tools:</a:t>
            </a:r>
            <a:r>
              <a:rPr lang="en-GB" dirty="0"/>
              <a:t> </a:t>
            </a:r>
          </a:p>
          <a:p>
            <a:pPr marL="742950" lvl="1" indent="-285750">
              <a:buFont typeface="Arial" panose="020B0604020202020204" pitchFamily="34" charset="0"/>
              <a:buChar char="•"/>
            </a:pPr>
            <a:r>
              <a:rPr lang="en-GB" dirty="0"/>
              <a:t>Tableau/</a:t>
            </a:r>
            <a:r>
              <a:rPr lang="en-GB" dirty="0" err="1"/>
              <a:t>QlikSense</a:t>
            </a:r>
            <a:r>
              <a:rPr lang="en-GB" dirty="0"/>
              <a:t>, </a:t>
            </a:r>
            <a:r>
              <a:rPr lang="en-GB" dirty="0" err="1"/>
              <a:t>PowerBI</a:t>
            </a:r>
            <a:r>
              <a:rPr lang="en-GB" dirty="0"/>
              <a:t>, Looker</a:t>
            </a:r>
            <a:br>
              <a:rPr lang="en-GB" dirty="0"/>
            </a:br>
            <a:endParaRPr lang="en-GB" dirty="0"/>
          </a:p>
          <a:p>
            <a:pPr marL="228600" indent="-228600">
              <a:lnSpc>
                <a:spcPct val="70000"/>
              </a:lnSpc>
              <a:spcBef>
                <a:spcPts val="500"/>
              </a:spcBef>
              <a:buFont typeface="Arial" panose="020B0604020202020204" pitchFamily="34" charset="0"/>
              <a:buChar char="•"/>
            </a:pPr>
            <a:r>
              <a:rPr lang="en-GB" b="1" dirty="0"/>
              <a:t>Skills:</a:t>
            </a:r>
            <a:r>
              <a:rPr lang="en-GB" dirty="0"/>
              <a:t> </a:t>
            </a:r>
            <a:endParaRPr lang="en-GB" sz="1500" dirty="0"/>
          </a:p>
          <a:p>
            <a:pPr marL="685800" lvl="1" indent="-228600">
              <a:lnSpc>
                <a:spcPct val="70000"/>
              </a:lnSpc>
              <a:spcBef>
                <a:spcPts val="500"/>
              </a:spcBef>
              <a:buFont typeface="Arial" panose="020B0604020202020204" pitchFamily="34" charset="0"/>
              <a:buChar char="•"/>
            </a:pPr>
            <a:r>
              <a:rPr lang="en-GB" dirty="0"/>
              <a:t>Big Data</a:t>
            </a:r>
          </a:p>
          <a:p>
            <a:pPr marL="685800" lvl="1" indent="-228600">
              <a:lnSpc>
                <a:spcPct val="70000"/>
              </a:lnSpc>
              <a:spcBef>
                <a:spcPts val="500"/>
              </a:spcBef>
              <a:buFont typeface="Arial" panose="020B0604020202020204" pitchFamily="34" charset="0"/>
              <a:buChar char="•"/>
            </a:pPr>
            <a:r>
              <a:rPr lang="en-GB" dirty="0"/>
              <a:t>structured /un structured data</a:t>
            </a:r>
          </a:p>
          <a:p>
            <a:pPr marL="685800" lvl="1" indent="-228600">
              <a:lnSpc>
                <a:spcPct val="70000"/>
              </a:lnSpc>
              <a:spcBef>
                <a:spcPts val="500"/>
              </a:spcBef>
              <a:buFont typeface="Arial" panose="020B0604020202020204" pitchFamily="34" charset="0"/>
              <a:buChar char="•"/>
            </a:pPr>
            <a:r>
              <a:rPr lang="en-GB" dirty="0"/>
              <a:t>discover pattern</a:t>
            </a:r>
          </a:p>
          <a:p>
            <a:pPr marL="685800" lvl="1" indent="-228600">
              <a:lnSpc>
                <a:spcPct val="70000"/>
              </a:lnSpc>
              <a:spcBef>
                <a:spcPts val="500"/>
              </a:spcBef>
              <a:buFont typeface="Arial" panose="020B0604020202020204" pitchFamily="34" charset="0"/>
              <a:buChar char="•"/>
            </a:pPr>
            <a:r>
              <a:rPr lang="en-GB" dirty="0"/>
              <a:t>model / modelling</a:t>
            </a:r>
          </a:p>
          <a:p>
            <a:pPr marL="685800" lvl="1" indent="-228600">
              <a:lnSpc>
                <a:spcPct val="70000"/>
              </a:lnSpc>
              <a:spcBef>
                <a:spcPts val="500"/>
              </a:spcBef>
              <a:buFont typeface="Arial" panose="020B0604020202020204" pitchFamily="34" charset="0"/>
              <a:buChar char="•"/>
            </a:pPr>
            <a:r>
              <a:rPr lang="en-GB" dirty="0"/>
              <a:t>advanced analytics</a:t>
            </a:r>
          </a:p>
          <a:p>
            <a:pPr marL="685800" lvl="1" indent="-228600">
              <a:lnSpc>
                <a:spcPct val="70000"/>
              </a:lnSpc>
              <a:spcBef>
                <a:spcPts val="500"/>
              </a:spcBef>
              <a:buFont typeface="Arial" panose="020B0604020202020204" pitchFamily="34" charset="0"/>
              <a:buChar char="•"/>
            </a:pPr>
            <a:r>
              <a:rPr lang="en-GB" dirty="0"/>
              <a:t>5+ years of Predictive Analytics</a:t>
            </a:r>
          </a:p>
          <a:p>
            <a:pPr marL="685800" lvl="1" indent="-228600">
              <a:lnSpc>
                <a:spcPct val="70000"/>
              </a:lnSpc>
              <a:spcBef>
                <a:spcPts val="500"/>
              </a:spcBef>
              <a:buFont typeface="Arial" panose="020B0604020202020204" pitchFamily="34" charset="0"/>
              <a:buChar char="•"/>
            </a:pPr>
            <a:r>
              <a:rPr lang="en-GB" dirty="0"/>
              <a:t>Statistical Modelling</a:t>
            </a:r>
          </a:p>
          <a:p>
            <a:pPr marL="685800" lvl="1" indent="-228600">
              <a:lnSpc>
                <a:spcPct val="70000"/>
              </a:lnSpc>
              <a:spcBef>
                <a:spcPts val="500"/>
              </a:spcBef>
              <a:buFont typeface="Arial" panose="020B0604020202020204" pitchFamily="34" charset="0"/>
              <a:buChar char="•"/>
            </a:pPr>
            <a:r>
              <a:rPr lang="en-GB" dirty="0"/>
              <a:t>Machine Learning</a:t>
            </a:r>
            <a:br>
              <a:rPr lang="en-GB" dirty="0"/>
            </a:br>
            <a:endParaRPr lang="en-GB" dirty="0"/>
          </a:p>
          <a:p>
            <a:pPr marL="285750" indent="-285750">
              <a:buFont typeface="Arial" panose="020B0604020202020204" pitchFamily="34" charset="0"/>
              <a:buChar char="•"/>
            </a:pPr>
            <a:r>
              <a:rPr lang="en-GB" b="1" dirty="0"/>
              <a:t>Programs:</a:t>
            </a:r>
            <a:r>
              <a:rPr lang="en-GB" dirty="0"/>
              <a:t> </a:t>
            </a:r>
          </a:p>
          <a:p>
            <a:pPr marL="742950" lvl="1" indent="-285750">
              <a:buFont typeface="Arial" panose="020B0604020202020204" pitchFamily="34" charset="0"/>
              <a:buChar char="•"/>
            </a:pPr>
            <a:r>
              <a:rPr lang="en-GB" dirty="0"/>
              <a:t>Hadoop, Oracle, SQL</a:t>
            </a:r>
            <a:br>
              <a:rPr lang="en-GB" dirty="0"/>
            </a:br>
            <a:endParaRPr lang="en-GB" dirty="0"/>
          </a:p>
          <a:p>
            <a:pPr marL="285750" indent="-285750">
              <a:buFont typeface="Arial" panose="020B0604020202020204" pitchFamily="34" charset="0"/>
              <a:buChar char="•"/>
            </a:pPr>
            <a:r>
              <a:rPr lang="en-GB" b="1" dirty="0"/>
              <a:t>Business Functions:</a:t>
            </a:r>
            <a:r>
              <a:rPr lang="en-GB" dirty="0"/>
              <a:t> </a:t>
            </a:r>
          </a:p>
          <a:p>
            <a:pPr marL="742950" lvl="1" indent="-285750">
              <a:buFont typeface="Arial" panose="020B0604020202020204" pitchFamily="34" charset="0"/>
              <a:buChar char="•"/>
            </a:pPr>
            <a:r>
              <a:rPr lang="en-GB" dirty="0"/>
              <a:t>Sales, Marketing, Supply Chain, Manufacturing</a:t>
            </a:r>
          </a:p>
        </p:txBody>
      </p:sp>
      <p:sp>
        <p:nvSpPr>
          <p:cNvPr id="5" name="Rectangle 4">
            <a:extLst>
              <a:ext uri="{FF2B5EF4-FFF2-40B4-BE49-F238E27FC236}">
                <a16:creationId xmlns:a16="http://schemas.microsoft.com/office/drawing/2014/main" id="{473B19AB-E351-6443-82D9-3BC2BB0E90E9}"/>
              </a:ext>
            </a:extLst>
          </p:cNvPr>
          <p:cNvSpPr/>
          <p:nvPr/>
        </p:nvSpPr>
        <p:spPr>
          <a:xfrm>
            <a:off x="1226601" y="6308209"/>
            <a:ext cx="10386505" cy="369332"/>
          </a:xfrm>
          <a:prstGeom prst="rect">
            <a:avLst/>
          </a:prstGeom>
        </p:spPr>
        <p:txBody>
          <a:bodyPr wrap="square">
            <a:spAutoFit/>
          </a:bodyPr>
          <a:lstStyle/>
          <a:p>
            <a:r>
              <a:rPr lang="en-GB" b="1" dirty="0">
                <a:solidFill>
                  <a:srgbClr val="FF0000"/>
                </a:solidFill>
              </a:rPr>
              <a:t>We decided to focus on 3 Key word: languages, degrees and seniority level to not overwhelm the to dos</a:t>
            </a:r>
            <a:endParaRPr lang="en-GB" dirty="0">
              <a:solidFill>
                <a:srgbClr val="FF0000"/>
              </a:solidFill>
            </a:endParaRPr>
          </a:p>
        </p:txBody>
      </p:sp>
      <p:sp>
        <p:nvSpPr>
          <p:cNvPr id="6" name="Date Placeholder 5">
            <a:extLst>
              <a:ext uri="{FF2B5EF4-FFF2-40B4-BE49-F238E27FC236}">
                <a16:creationId xmlns:a16="http://schemas.microsoft.com/office/drawing/2014/main" id="{899CC3E0-78D9-8445-B7DC-E14FE94FCABD}"/>
              </a:ext>
            </a:extLst>
          </p:cNvPr>
          <p:cNvSpPr>
            <a:spLocks noGrp="1"/>
          </p:cNvSpPr>
          <p:nvPr>
            <p:ph type="dt" sz="half" idx="10"/>
          </p:nvPr>
        </p:nvSpPr>
        <p:spPr/>
        <p:txBody>
          <a:bodyPr/>
          <a:lstStyle/>
          <a:p>
            <a:fld id="{25619368-1EEA-FD4B-823E-902C458075BE}" type="datetime1">
              <a:rPr lang="de-DE" smtClean="0"/>
              <a:t>30.03.21</a:t>
            </a:fld>
            <a:endParaRPr lang="en-DE"/>
          </a:p>
        </p:txBody>
      </p:sp>
      <p:sp>
        <p:nvSpPr>
          <p:cNvPr id="7" name="Footer Placeholder 6">
            <a:extLst>
              <a:ext uri="{FF2B5EF4-FFF2-40B4-BE49-F238E27FC236}">
                <a16:creationId xmlns:a16="http://schemas.microsoft.com/office/drawing/2014/main" id="{6E50A1C0-95E3-094C-BFE8-025642FAD008}"/>
              </a:ext>
            </a:extLst>
          </p:cNvPr>
          <p:cNvSpPr>
            <a:spLocks noGrp="1"/>
          </p:cNvSpPr>
          <p:nvPr>
            <p:ph type="ftr" sz="quarter" idx="11"/>
          </p:nvPr>
        </p:nvSpPr>
        <p:spPr/>
        <p:txBody>
          <a:bodyPr/>
          <a:lstStyle/>
          <a:p>
            <a:r>
              <a:rPr lang="en-GB"/>
              <a:t>Team r2-d2</a:t>
            </a:r>
            <a:endParaRPr lang="en-DE"/>
          </a:p>
        </p:txBody>
      </p:sp>
      <p:sp>
        <p:nvSpPr>
          <p:cNvPr id="8" name="Slide Number Placeholder 7">
            <a:extLst>
              <a:ext uri="{FF2B5EF4-FFF2-40B4-BE49-F238E27FC236}">
                <a16:creationId xmlns:a16="http://schemas.microsoft.com/office/drawing/2014/main" id="{99350CD1-375A-D64E-865A-848BB5007E2E}"/>
              </a:ext>
            </a:extLst>
          </p:cNvPr>
          <p:cNvSpPr>
            <a:spLocks noGrp="1"/>
          </p:cNvSpPr>
          <p:nvPr>
            <p:ph type="sldNum" sz="quarter" idx="12"/>
          </p:nvPr>
        </p:nvSpPr>
        <p:spPr/>
        <p:txBody>
          <a:bodyPr/>
          <a:lstStyle/>
          <a:p>
            <a:fld id="{3E09C7DF-480D-9E40-BFD2-100BCD1F8EF2}" type="slidenum">
              <a:rPr lang="en-DE" smtClean="0"/>
              <a:t>4</a:t>
            </a:fld>
            <a:endParaRPr lang="en-DE"/>
          </a:p>
        </p:txBody>
      </p:sp>
    </p:spTree>
    <p:extLst>
      <p:ext uri="{BB962C8B-B14F-4D97-AF65-F5344CB8AC3E}">
        <p14:creationId xmlns:p14="http://schemas.microsoft.com/office/powerpoint/2010/main" val="330470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DE" dirty="0"/>
              <a:t>Column headers &amp; Null Values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r>
              <a:rPr lang="en-GB" dirty="0"/>
              <a:t>standardize column headers </a:t>
            </a:r>
            <a:r>
              <a:rPr lang="en-GB" dirty="0">
                <a:sym typeface="Wingdings" pitchFamily="2" charset="2"/>
              </a:rPr>
              <a:t> already ok</a:t>
            </a:r>
            <a:endParaRPr lang="en-GB" dirty="0"/>
          </a:p>
          <a:p>
            <a:r>
              <a:rPr lang="en-GB" dirty="0"/>
              <a:t>check null values (how many are there, etc)</a:t>
            </a:r>
          </a:p>
          <a:p>
            <a:pPr lvl="1"/>
            <a:r>
              <a:rPr lang="en-GB" dirty="0"/>
              <a:t># it seems like in all object columns there are 11 </a:t>
            </a:r>
            <a:r>
              <a:rPr lang="en-GB" dirty="0" err="1"/>
              <a:t>NaN</a:t>
            </a:r>
            <a:r>
              <a:rPr lang="en-GB" dirty="0"/>
              <a:t> values each</a:t>
            </a:r>
          </a:p>
          <a:p>
            <a:pPr lvl="1"/>
            <a:r>
              <a:rPr lang="en-GB" dirty="0"/>
              <a:t># </a:t>
            </a:r>
            <a:r>
              <a:rPr lang="en-GB" dirty="0" err="1"/>
              <a:t>i</a:t>
            </a:r>
            <a:r>
              <a:rPr lang="en-GB" dirty="0"/>
              <a:t> would assume this is the same 11 rows for all columns</a:t>
            </a:r>
          </a:p>
          <a:p>
            <a:pPr lvl="1"/>
            <a:r>
              <a:rPr lang="en-GB" dirty="0"/>
              <a:t># this might indicate that we could drop those rows as they seem to be empty anyway</a:t>
            </a:r>
          </a:p>
          <a:p>
            <a:pPr lvl="1"/>
            <a:endParaRPr lang="en-GB" dirty="0"/>
          </a:p>
          <a:p>
            <a:pPr lvl="1"/>
            <a:r>
              <a:rPr lang="en-GB" dirty="0"/>
              <a:t># in reviews we have 1638 </a:t>
            </a:r>
            <a:r>
              <a:rPr lang="en-GB" dirty="0" err="1"/>
              <a:t>NaNs</a:t>
            </a:r>
            <a:r>
              <a:rPr lang="en-GB" dirty="0"/>
              <a:t>, which is  24% of the whole rows in the reviews column</a:t>
            </a:r>
          </a:p>
          <a:p>
            <a:pPr lvl="1"/>
            <a:r>
              <a:rPr lang="en-GB" dirty="0"/>
              <a:t># </a:t>
            </a:r>
            <a:r>
              <a:rPr lang="en-GB" dirty="0" err="1"/>
              <a:t>i</a:t>
            </a:r>
            <a:r>
              <a:rPr lang="en-GB" dirty="0"/>
              <a:t> would suggest NOT to drop those rows, but to replace the </a:t>
            </a:r>
            <a:r>
              <a:rPr lang="en-GB" dirty="0" err="1"/>
              <a:t>NaNs</a:t>
            </a:r>
            <a:r>
              <a:rPr lang="en-GB" dirty="0"/>
              <a:t> with 0</a:t>
            </a:r>
            <a:endParaRPr lang="en-DE" dirty="0"/>
          </a:p>
          <a:p>
            <a:pPr lvl="1"/>
            <a:endParaRPr lang="en-GB" dirty="0"/>
          </a:p>
          <a:p>
            <a:endParaRPr lang="en-GB" dirty="0"/>
          </a:p>
        </p:txBody>
      </p:sp>
      <p:sp>
        <p:nvSpPr>
          <p:cNvPr id="4" name="Date Placeholder 3">
            <a:extLst>
              <a:ext uri="{FF2B5EF4-FFF2-40B4-BE49-F238E27FC236}">
                <a16:creationId xmlns:a16="http://schemas.microsoft.com/office/drawing/2014/main" id="{51F741CD-FC75-B743-AF03-BDBCB77FA747}"/>
              </a:ext>
            </a:extLst>
          </p:cNvPr>
          <p:cNvSpPr>
            <a:spLocks noGrp="1"/>
          </p:cNvSpPr>
          <p:nvPr>
            <p:ph type="dt" sz="half" idx="10"/>
          </p:nvPr>
        </p:nvSpPr>
        <p:spPr/>
        <p:txBody>
          <a:bodyPr/>
          <a:lstStyle/>
          <a:p>
            <a:fld id="{CCD0D45A-B333-DE4D-A56D-811E715D8BBB}" type="datetime1">
              <a:rPr lang="de-DE" smtClean="0"/>
              <a:t>30.03.21</a:t>
            </a:fld>
            <a:endParaRPr lang="en-DE"/>
          </a:p>
        </p:txBody>
      </p:sp>
      <p:sp>
        <p:nvSpPr>
          <p:cNvPr id="5" name="Footer Placeholder 4">
            <a:extLst>
              <a:ext uri="{FF2B5EF4-FFF2-40B4-BE49-F238E27FC236}">
                <a16:creationId xmlns:a16="http://schemas.microsoft.com/office/drawing/2014/main" id="{2A9C4812-239A-704B-82BA-A5C0633A49DD}"/>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1493E770-71D9-E147-BC2E-9B7DF7B98F70}"/>
              </a:ext>
            </a:extLst>
          </p:cNvPr>
          <p:cNvSpPr>
            <a:spLocks noGrp="1"/>
          </p:cNvSpPr>
          <p:nvPr>
            <p:ph type="sldNum" sz="quarter" idx="12"/>
          </p:nvPr>
        </p:nvSpPr>
        <p:spPr/>
        <p:txBody>
          <a:bodyPr/>
          <a:lstStyle/>
          <a:p>
            <a:fld id="{3E09C7DF-480D-9E40-BFD2-100BCD1F8EF2}" type="slidenum">
              <a:rPr lang="en-DE" smtClean="0"/>
              <a:t>5</a:t>
            </a:fld>
            <a:endParaRPr lang="en-DE"/>
          </a:p>
        </p:txBody>
      </p:sp>
    </p:spTree>
    <p:extLst>
      <p:ext uri="{BB962C8B-B14F-4D97-AF65-F5344CB8AC3E}">
        <p14:creationId xmlns:p14="http://schemas.microsoft.com/office/powerpoint/2010/main" val="137472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Standardize column 'positions'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r>
              <a:rPr lang="en-GB" dirty="0"/>
              <a:t>standardize column 'positions'</a:t>
            </a:r>
          </a:p>
          <a:p>
            <a:pPr lvl="1"/>
            <a:r>
              <a:rPr lang="en-GB" dirty="0"/>
              <a:t># add new column called '</a:t>
            </a:r>
            <a:r>
              <a:rPr lang="en-GB" dirty="0" err="1"/>
              <a:t>positions_clean</a:t>
            </a:r>
            <a:r>
              <a:rPr lang="en-GB" dirty="0"/>
              <a:t>'</a:t>
            </a:r>
          </a:p>
          <a:p>
            <a:pPr lvl="1"/>
            <a:r>
              <a:rPr lang="en-GB" dirty="0"/>
              <a:t># take </a:t>
            </a:r>
            <a:r>
              <a:rPr lang="en-GB" dirty="0" err="1"/>
              <a:t>davis</a:t>
            </a:r>
            <a:r>
              <a:rPr lang="en-GB" dirty="0"/>
              <a:t> list and extract the clean names from positions to '</a:t>
            </a:r>
            <a:r>
              <a:rPr lang="en-GB" dirty="0" err="1"/>
              <a:t>positions_clean</a:t>
            </a:r>
            <a:r>
              <a:rPr lang="en-GB" dirty="0"/>
              <a:t>'</a:t>
            </a:r>
          </a:p>
          <a:p>
            <a:pPr lvl="1"/>
            <a:r>
              <a:rPr lang="en-GB" dirty="0"/>
              <a:t># do value count per position</a:t>
            </a:r>
          </a:p>
          <a:p>
            <a:pPr lvl="1"/>
            <a:r>
              <a:rPr lang="en-GB" dirty="0"/>
              <a:t># take top 3 and take this for </a:t>
            </a:r>
            <a:r>
              <a:rPr lang="en-GB" dirty="0" err="1"/>
              <a:t>correlcations</a:t>
            </a:r>
            <a:r>
              <a:rPr lang="en-GB" dirty="0"/>
              <a:t> standardize column 'company'</a:t>
            </a:r>
          </a:p>
          <a:p>
            <a:pPr marL="0" indent="0">
              <a:buNone/>
            </a:pPr>
            <a:endParaRPr lang="en-DE" dirty="0"/>
          </a:p>
        </p:txBody>
      </p:sp>
      <p:sp>
        <p:nvSpPr>
          <p:cNvPr id="4" name="Date Placeholder 3">
            <a:extLst>
              <a:ext uri="{FF2B5EF4-FFF2-40B4-BE49-F238E27FC236}">
                <a16:creationId xmlns:a16="http://schemas.microsoft.com/office/drawing/2014/main" id="{C8EE268F-4AB4-374A-86DB-B03F2B03AD12}"/>
              </a:ext>
            </a:extLst>
          </p:cNvPr>
          <p:cNvSpPr>
            <a:spLocks noGrp="1"/>
          </p:cNvSpPr>
          <p:nvPr>
            <p:ph type="dt" sz="half" idx="10"/>
          </p:nvPr>
        </p:nvSpPr>
        <p:spPr/>
        <p:txBody>
          <a:bodyPr/>
          <a:lstStyle/>
          <a:p>
            <a:fld id="{C007225C-46D7-4F48-ACE6-85E11F519FEB}" type="datetime1">
              <a:rPr lang="de-DE" smtClean="0"/>
              <a:t>30.03.21</a:t>
            </a:fld>
            <a:endParaRPr lang="en-DE"/>
          </a:p>
        </p:txBody>
      </p:sp>
      <p:sp>
        <p:nvSpPr>
          <p:cNvPr id="5" name="Footer Placeholder 4">
            <a:extLst>
              <a:ext uri="{FF2B5EF4-FFF2-40B4-BE49-F238E27FC236}">
                <a16:creationId xmlns:a16="http://schemas.microsoft.com/office/drawing/2014/main" id="{EDFAC84A-3C0B-D14C-A726-C4247BF7CE9F}"/>
              </a:ext>
            </a:extLst>
          </p:cNvPr>
          <p:cNvSpPr>
            <a:spLocks noGrp="1"/>
          </p:cNvSpPr>
          <p:nvPr>
            <p:ph type="ftr" sz="quarter" idx="11"/>
          </p:nvPr>
        </p:nvSpPr>
        <p:spPr/>
        <p:txBody>
          <a:bodyPr/>
          <a:lstStyle/>
          <a:p>
            <a:r>
              <a:rPr lang="en-GB"/>
              <a:t>Team r2-d2</a:t>
            </a:r>
            <a:endParaRPr lang="en-DE"/>
          </a:p>
        </p:txBody>
      </p:sp>
      <p:sp>
        <p:nvSpPr>
          <p:cNvPr id="6" name="Slide Number Placeholder 5">
            <a:extLst>
              <a:ext uri="{FF2B5EF4-FFF2-40B4-BE49-F238E27FC236}">
                <a16:creationId xmlns:a16="http://schemas.microsoft.com/office/drawing/2014/main" id="{13920125-F471-C745-B873-B5F7C86B83F8}"/>
              </a:ext>
            </a:extLst>
          </p:cNvPr>
          <p:cNvSpPr>
            <a:spLocks noGrp="1"/>
          </p:cNvSpPr>
          <p:nvPr>
            <p:ph type="sldNum" sz="quarter" idx="12"/>
          </p:nvPr>
        </p:nvSpPr>
        <p:spPr/>
        <p:txBody>
          <a:bodyPr/>
          <a:lstStyle/>
          <a:p>
            <a:fld id="{3E09C7DF-480D-9E40-BFD2-100BCD1F8EF2}" type="slidenum">
              <a:rPr lang="en-DE" smtClean="0"/>
              <a:t>6</a:t>
            </a:fld>
            <a:endParaRPr lang="en-DE"/>
          </a:p>
        </p:txBody>
      </p:sp>
    </p:spTree>
    <p:extLst>
      <p:ext uri="{BB962C8B-B14F-4D97-AF65-F5344CB8AC3E}">
        <p14:creationId xmlns:p14="http://schemas.microsoft.com/office/powerpoint/2010/main" val="254970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48EC-31E5-3044-B893-A1B80A01714C}"/>
              </a:ext>
            </a:extLst>
          </p:cNvPr>
          <p:cNvSpPr>
            <a:spLocks noGrp="1"/>
          </p:cNvSpPr>
          <p:nvPr>
            <p:ph type="title"/>
          </p:nvPr>
        </p:nvSpPr>
        <p:spPr/>
        <p:txBody>
          <a:bodyPr/>
          <a:lstStyle/>
          <a:p>
            <a:r>
              <a:rPr lang="en-DE" dirty="0"/>
              <a:t>Final table we used for visualization</a:t>
            </a:r>
          </a:p>
        </p:txBody>
      </p:sp>
      <p:pic>
        <p:nvPicPr>
          <p:cNvPr id="5" name="Content Placeholder 4">
            <a:extLst>
              <a:ext uri="{FF2B5EF4-FFF2-40B4-BE49-F238E27FC236}">
                <a16:creationId xmlns:a16="http://schemas.microsoft.com/office/drawing/2014/main" id="{CCEDE357-71FE-4B44-AA7E-3992AC663D4A}"/>
              </a:ext>
            </a:extLst>
          </p:cNvPr>
          <p:cNvPicPr>
            <a:picLocks noGrp="1" noChangeAspect="1"/>
          </p:cNvPicPr>
          <p:nvPr>
            <p:ph idx="1"/>
          </p:nvPr>
        </p:nvPicPr>
        <p:blipFill>
          <a:blip r:embed="rId2"/>
          <a:stretch>
            <a:fillRect/>
          </a:stretch>
        </p:blipFill>
        <p:spPr>
          <a:xfrm>
            <a:off x="662354" y="2027434"/>
            <a:ext cx="11123732" cy="2990043"/>
          </a:xfrm>
        </p:spPr>
      </p:pic>
      <p:sp>
        <p:nvSpPr>
          <p:cNvPr id="7" name="TextBox 6">
            <a:extLst>
              <a:ext uri="{FF2B5EF4-FFF2-40B4-BE49-F238E27FC236}">
                <a16:creationId xmlns:a16="http://schemas.microsoft.com/office/drawing/2014/main" id="{E38B669D-6846-1A41-9F53-ACA5C9856672}"/>
              </a:ext>
            </a:extLst>
          </p:cNvPr>
          <p:cNvSpPr txBox="1"/>
          <p:nvPr/>
        </p:nvSpPr>
        <p:spPr>
          <a:xfrm>
            <a:off x="687320" y="5169557"/>
            <a:ext cx="5652317" cy="369332"/>
          </a:xfrm>
          <a:prstGeom prst="rect">
            <a:avLst/>
          </a:prstGeom>
          <a:noFill/>
        </p:spPr>
        <p:txBody>
          <a:bodyPr wrap="none" rtlCol="0">
            <a:spAutoFit/>
          </a:bodyPr>
          <a:lstStyle/>
          <a:p>
            <a:r>
              <a:rPr lang="en-GB" dirty="0"/>
              <a:t>W</a:t>
            </a:r>
            <a:r>
              <a:rPr lang="en-DE" dirty="0"/>
              <a:t>e dropped the entries which did not in the following list:</a:t>
            </a:r>
          </a:p>
        </p:txBody>
      </p:sp>
      <p:sp>
        <p:nvSpPr>
          <p:cNvPr id="9" name="Rectangle 8">
            <a:extLst>
              <a:ext uri="{FF2B5EF4-FFF2-40B4-BE49-F238E27FC236}">
                <a16:creationId xmlns:a16="http://schemas.microsoft.com/office/drawing/2014/main" id="{25120AC1-A3B3-0549-817B-D850FBA81D4E}"/>
              </a:ext>
            </a:extLst>
          </p:cNvPr>
          <p:cNvSpPr/>
          <p:nvPr/>
        </p:nvSpPr>
        <p:spPr>
          <a:xfrm>
            <a:off x="838200" y="5569545"/>
            <a:ext cx="10515600" cy="584775"/>
          </a:xfrm>
          <a:prstGeom prst="rect">
            <a:avLst/>
          </a:prstGeom>
        </p:spPr>
        <p:txBody>
          <a:bodyPr wrap="square">
            <a:spAutoFit/>
          </a:bodyPr>
          <a:lstStyle/>
          <a:p>
            <a:r>
              <a:rPr lang="en-DE" sz="1600" dirty="0"/>
              <a:t>positions = ['research scientist', 'data scientist', 'data analyst’, 'data engineer’, 'business analyst’, 'research analyst’, 'web analyst’, 'finance analyst’, 'research associate’, 'associate scientist', 'data analyst', 'engineer']</a:t>
            </a:r>
          </a:p>
        </p:txBody>
      </p:sp>
      <p:sp>
        <p:nvSpPr>
          <p:cNvPr id="10" name="Date Placeholder 9">
            <a:extLst>
              <a:ext uri="{FF2B5EF4-FFF2-40B4-BE49-F238E27FC236}">
                <a16:creationId xmlns:a16="http://schemas.microsoft.com/office/drawing/2014/main" id="{54D02876-30AE-1749-8BB9-83AFB3F2CCF7}"/>
              </a:ext>
            </a:extLst>
          </p:cNvPr>
          <p:cNvSpPr>
            <a:spLocks noGrp="1"/>
          </p:cNvSpPr>
          <p:nvPr>
            <p:ph type="dt" sz="half" idx="10"/>
          </p:nvPr>
        </p:nvSpPr>
        <p:spPr/>
        <p:txBody>
          <a:bodyPr/>
          <a:lstStyle/>
          <a:p>
            <a:fld id="{BCF0984B-F3FD-964B-95FB-87584F5A79D2}" type="datetime1">
              <a:rPr lang="de-DE" smtClean="0"/>
              <a:t>30.03.21</a:t>
            </a:fld>
            <a:endParaRPr lang="en-DE"/>
          </a:p>
        </p:txBody>
      </p:sp>
      <p:sp>
        <p:nvSpPr>
          <p:cNvPr id="11" name="Footer Placeholder 10">
            <a:extLst>
              <a:ext uri="{FF2B5EF4-FFF2-40B4-BE49-F238E27FC236}">
                <a16:creationId xmlns:a16="http://schemas.microsoft.com/office/drawing/2014/main" id="{06224DD3-0CC4-684E-8FB1-17015A2B413D}"/>
              </a:ext>
            </a:extLst>
          </p:cNvPr>
          <p:cNvSpPr>
            <a:spLocks noGrp="1"/>
          </p:cNvSpPr>
          <p:nvPr>
            <p:ph type="ftr" sz="quarter" idx="11"/>
          </p:nvPr>
        </p:nvSpPr>
        <p:spPr/>
        <p:txBody>
          <a:bodyPr/>
          <a:lstStyle/>
          <a:p>
            <a:r>
              <a:rPr lang="en-GB"/>
              <a:t>Team r2-d2</a:t>
            </a:r>
            <a:endParaRPr lang="en-DE"/>
          </a:p>
        </p:txBody>
      </p:sp>
      <p:sp>
        <p:nvSpPr>
          <p:cNvPr id="12" name="Slide Number Placeholder 11">
            <a:extLst>
              <a:ext uri="{FF2B5EF4-FFF2-40B4-BE49-F238E27FC236}">
                <a16:creationId xmlns:a16="http://schemas.microsoft.com/office/drawing/2014/main" id="{E0A552F6-2923-C74D-B66E-90329B5B0E6D}"/>
              </a:ext>
            </a:extLst>
          </p:cNvPr>
          <p:cNvSpPr>
            <a:spLocks noGrp="1"/>
          </p:cNvSpPr>
          <p:nvPr>
            <p:ph type="sldNum" sz="quarter" idx="12"/>
          </p:nvPr>
        </p:nvSpPr>
        <p:spPr/>
        <p:txBody>
          <a:bodyPr/>
          <a:lstStyle/>
          <a:p>
            <a:fld id="{3E09C7DF-480D-9E40-BFD2-100BCD1F8EF2}" type="slidenum">
              <a:rPr lang="en-DE" smtClean="0"/>
              <a:t>7</a:t>
            </a:fld>
            <a:endParaRPr lang="en-DE"/>
          </a:p>
        </p:txBody>
      </p:sp>
    </p:spTree>
    <p:extLst>
      <p:ext uri="{BB962C8B-B14F-4D97-AF65-F5344CB8AC3E}">
        <p14:creationId xmlns:p14="http://schemas.microsoft.com/office/powerpoint/2010/main" val="321937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'positions'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fontScale="92500" lnSpcReduction="20000"/>
          </a:bodyPr>
          <a:lstStyle/>
          <a:p>
            <a:pPr marL="0" indent="0">
              <a:buNone/>
            </a:pPr>
            <a:r>
              <a:rPr lang="en-GB" dirty="0"/>
              <a:t>W</a:t>
            </a:r>
            <a:r>
              <a:rPr lang="en-DE" dirty="0"/>
              <a:t>e can see that the </a:t>
            </a:r>
            <a:r>
              <a:rPr lang="en-DE" b="1" dirty="0"/>
              <a:t>most frequent</a:t>
            </a:r>
          </a:p>
          <a:p>
            <a:pPr marL="0" indent="0">
              <a:buNone/>
            </a:pPr>
            <a:r>
              <a:rPr lang="en-GB" dirty="0"/>
              <a:t>j</a:t>
            </a:r>
            <a:r>
              <a:rPr lang="en-DE" dirty="0"/>
              <a:t>ob position is </a:t>
            </a:r>
            <a:r>
              <a:rPr lang="en-DE" b="1" dirty="0"/>
              <a:t>data scientist</a:t>
            </a:r>
            <a:r>
              <a:rPr lang="en-DE" dirty="0"/>
              <a:t>.</a:t>
            </a:r>
          </a:p>
          <a:p>
            <a:pPr marL="0" indent="0">
              <a:buNone/>
            </a:pPr>
            <a:r>
              <a:rPr lang="en-DE" dirty="0"/>
              <a:t>Followed by engineer, which we </a:t>
            </a:r>
          </a:p>
          <a:p>
            <a:pPr marL="0" indent="0">
              <a:buNone/>
            </a:pPr>
            <a:r>
              <a:rPr lang="en-GB" dirty="0"/>
              <a:t>w</a:t>
            </a:r>
            <a:r>
              <a:rPr lang="en-DE" dirty="0"/>
              <a:t>ill disregard as its too unspecific.</a:t>
            </a:r>
          </a:p>
          <a:p>
            <a:pPr marL="0" indent="0">
              <a:buNone/>
            </a:pPr>
            <a:r>
              <a:rPr lang="en-DE" dirty="0"/>
              <a:t>Top 2 and 3 are approx 4x less repre-</a:t>
            </a:r>
          </a:p>
          <a:p>
            <a:pPr marL="0" indent="0">
              <a:buNone/>
            </a:pPr>
            <a:r>
              <a:rPr lang="en-GB" dirty="0"/>
              <a:t>s</a:t>
            </a:r>
            <a:r>
              <a:rPr lang="en-DE" dirty="0"/>
              <a:t>ented than the top 1 position.</a:t>
            </a:r>
          </a:p>
          <a:p>
            <a:pPr marL="0" indent="0">
              <a:buNone/>
            </a:pPr>
            <a:endParaRPr lang="en-DE" dirty="0"/>
          </a:p>
          <a:p>
            <a:pPr marL="514350" indent="-514350">
              <a:buAutoNum type="arabicPeriod"/>
            </a:pPr>
            <a:r>
              <a:rPr lang="en-DE" dirty="0"/>
              <a:t>Data Scientist</a:t>
            </a:r>
          </a:p>
          <a:p>
            <a:pPr marL="514350" indent="-514350">
              <a:buAutoNum type="arabicPeriod"/>
            </a:pPr>
            <a:r>
              <a:rPr lang="en-DE" dirty="0"/>
              <a:t>Rese</a:t>
            </a:r>
            <a:r>
              <a:rPr lang="en-GB" dirty="0" err="1"/>
              <a:t>ar</a:t>
            </a:r>
            <a:r>
              <a:rPr lang="en-DE" dirty="0"/>
              <a:t>ch Analyst</a:t>
            </a:r>
          </a:p>
          <a:p>
            <a:pPr marL="514350" indent="-514350">
              <a:buAutoNum type="arabicPeriod"/>
            </a:pPr>
            <a:r>
              <a:rPr lang="en-DE" dirty="0"/>
              <a:t>Research Scientist</a:t>
            </a:r>
          </a:p>
        </p:txBody>
      </p:sp>
      <p:pic>
        <p:nvPicPr>
          <p:cNvPr id="4" name="Picture 3">
            <a:extLst>
              <a:ext uri="{FF2B5EF4-FFF2-40B4-BE49-F238E27FC236}">
                <a16:creationId xmlns:a16="http://schemas.microsoft.com/office/drawing/2014/main" id="{9D566B50-D275-504C-BB86-1B9CB2202CFD}"/>
              </a:ext>
            </a:extLst>
          </p:cNvPr>
          <p:cNvPicPr>
            <a:picLocks noChangeAspect="1"/>
          </p:cNvPicPr>
          <p:nvPr/>
        </p:nvPicPr>
        <p:blipFill>
          <a:blip r:embed="rId3"/>
          <a:stretch>
            <a:fillRect/>
          </a:stretch>
        </p:blipFill>
        <p:spPr>
          <a:xfrm>
            <a:off x="6283036" y="1652012"/>
            <a:ext cx="5651500" cy="4940300"/>
          </a:xfrm>
          <a:prstGeom prst="rect">
            <a:avLst/>
          </a:prstGeom>
        </p:spPr>
      </p:pic>
      <p:sp>
        <p:nvSpPr>
          <p:cNvPr id="5" name="Date Placeholder 4">
            <a:extLst>
              <a:ext uri="{FF2B5EF4-FFF2-40B4-BE49-F238E27FC236}">
                <a16:creationId xmlns:a16="http://schemas.microsoft.com/office/drawing/2014/main" id="{B33A0FCE-FFF3-8B41-8E05-BF7D106676FC}"/>
              </a:ext>
            </a:extLst>
          </p:cNvPr>
          <p:cNvSpPr>
            <a:spLocks noGrp="1"/>
          </p:cNvSpPr>
          <p:nvPr>
            <p:ph type="dt" sz="half" idx="10"/>
          </p:nvPr>
        </p:nvSpPr>
        <p:spPr/>
        <p:txBody>
          <a:bodyPr/>
          <a:lstStyle/>
          <a:p>
            <a:fld id="{8B39B1FF-036A-264A-AE02-C0CA4D3CFDD6}" type="datetime1">
              <a:rPr lang="de-DE" smtClean="0"/>
              <a:t>30.03.21</a:t>
            </a:fld>
            <a:endParaRPr lang="en-DE"/>
          </a:p>
        </p:txBody>
      </p:sp>
      <p:sp>
        <p:nvSpPr>
          <p:cNvPr id="6" name="Footer Placeholder 5">
            <a:extLst>
              <a:ext uri="{FF2B5EF4-FFF2-40B4-BE49-F238E27FC236}">
                <a16:creationId xmlns:a16="http://schemas.microsoft.com/office/drawing/2014/main" id="{0A44D148-C8CD-6E43-9727-8F0B13BDD701}"/>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41F2B13B-3063-CC4E-8FE2-81EF2FBA2B49}"/>
              </a:ext>
            </a:extLst>
          </p:cNvPr>
          <p:cNvSpPr>
            <a:spLocks noGrp="1"/>
          </p:cNvSpPr>
          <p:nvPr>
            <p:ph type="sldNum" sz="quarter" idx="12"/>
          </p:nvPr>
        </p:nvSpPr>
        <p:spPr/>
        <p:txBody>
          <a:bodyPr/>
          <a:lstStyle/>
          <a:p>
            <a:fld id="{3E09C7DF-480D-9E40-BFD2-100BCD1F8EF2}" type="slidenum">
              <a:rPr lang="en-DE" smtClean="0"/>
              <a:t>8</a:t>
            </a:fld>
            <a:endParaRPr lang="en-DE"/>
          </a:p>
        </p:txBody>
      </p:sp>
    </p:spTree>
    <p:extLst>
      <p:ext uri="{BB962C8B-B14F-4D97-AF65-F5344CB8AC3E}">
        <p14:creationId xmlns:p14="http://schemas.microsoft.com/office/powerpoint/2010/main" val="208448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'location'</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pPr marL="0" indent="0">
              <a:buNone/>
            </a:pPr>
            <a:r>
              <a:rPr lang="en-GB" dirty="0"/>
              <a:t>We can see that the </a:t>
            </a:r>
            <a:r>
              <a:rPr lang="en-GB" b="1" dirty="0"/>
              <a:t>most job positions</a:t>
            </a:r>
          </a:p>
          <a:p>
            <a:pPr marL="0" indent="0">
              <a:buNone/>
            </a:pPr>
            <a:r>
              <a:rPr lang="en-GB" dirty="0"/>
              <a:t>are being posted in </a:t>
            </a:r>
            <a:r>
              <a:rPr lang="en-GB" b="1" dirty="0"/>
              <a:t>CA</a:t>
            </a:r>
            <a:r>
              <a:rPr lang="en-GB" dirty="0"/>
              <a:t> with nearly</a:t>
            </a:r>
          </a:p>
          <a:p>
            <a:pPr marL="0" indent="0">
              <a:buNone/>
            </a:pPr>
            <a:r>
              <a:rPr lang="en-GB" dirty="0"/>
              <a:t>double the amount as the following</a:t>
            </a:r>
          </a:p>
          <a:p>
            <a:pPr marL="0" indent="0">
              <a:buNone/>
            </a:pPr>
            <a:r>
              <a:rPr lang="en-GB" dirty="0"/>
              <a:t>Top 2 and 3.</a:t>
            </a:r>
          </a:p>
          <a:p>
            <a:pPr marL="0" indent="0">
              <a:buNone/>
            </a:pPr>
            <a:endParaRPr lang="en-GB" dirty="0"/>
          </a:p>
          <a:p>
            <a:pPr marL="514350" indent="-514350">
              <a:buAutoNum type="arabicPeriod"/>
            </a:pPr>
            <a:r>
              <a:rPr lang="en-GB" dirty="0"/>
              <a:t>CA</a:t>
            </a:r>
          </a:p>
          <a:p>
            <a:pPr marL="514350" indent="-514350">
              <a:buAutoNum type="arabicPeriod"/>
            </a:pPr>
            <a:r>
              <a:rPr lang="en-GB" dirty="0"/>
              <a:t>NY</a:t>
            </a:r>
          </a:p>
          <a:p>
            <a:pPr marL="514350" indent="-514350">
              <a:buAutoNum type="arabicPeriod"/>
            </a:pPr>
            <a:r>
              <a:rPr lang="en-GB" dirty="0"/>
              <a:t>MA</a:t>
            </a:r>
          </a:p>
          <a:p>
            <a:pPr marL="0" indent="0">
              <a:buNone/>
            </a:pPr>
            <a:endParaRPr lang="en-DE" dirty="0"/>
          </a:p>
        </p:txBody>
      </p:sp>
      <p:pic>
        <p:nvPicPr>
          <p:cNvPr id="4" name="Picture 3">
            <a:extLst>
              <a:ext uri="{FF2B5EF4-FFF2-40B4-BE49-F238E27FC236}">
                <a16:creationId xmlns:a16="http://schemas.microsoft.com/office/drawing/2014/main" id="{26C61E1E-2DA9-1442-8BA5-3388339BDBB9}"/>
              </a:ext>
            </a:extLst>
          </p:cNvPr>
          <p:cNvPicPr>
            <a:picLocks noChangeAspect="1"/>
          </p:cNvPicPr>
          <p:nvPr/>
        </p:nvPicPr>
        <p:blipFill>
          <a:blip r:embed="rId3"/>
          <a:stretch>
            <a:fillRect/>
          </a:stretch>
        </p:blipFill>
        <p:spPr>
          <a:xfrm>
            <a:off x="6362700" y="2214563"/>
            <a:ext cx="5829300" cy="3962400"/>
          </a:xfrm>
          <a:prstGeom prst="rect">
            <a:avLst/>
          </a:prstGeom>
        </p:spPr>
      </p:pic>
      <p:sp>
        <p:nvSpPr>
          <p:cNvPr id="5" name="Date Placeholder 4">
            <a:extLst>
              <a:ext uri="{FF2B5EF4-FFF2-40B4-BE49-F238E27FC236}">
                <a16:creationId xmlns:a16="http://schemas.microsoft.com/office/drawing/2014/main" id="{B3C08335-A72B-F447-832D-718B94979A5B}"/>
              </a:ext>
            </a:extLst>
          </p:cNvPr>
          <p:cNvSpPr>
            <a:spLocks noGrp="1"/>
          </p:cNvSpPr>
          <p:nvPr>
            <p:ph type="dt" sz="half" idx="10"/>
          </p:nvPr>
        </p:nvSpPr>
        <p:spPr/>
        <p:txBody>
          <a:bodyPr/>
          <a:lstStyle/>
          <a:p>
            <a:fld id="{FCBA8662-7BEF-0646-8346-45166D60EE09}" type="datetime1">
              <a:rPr lang="de-DE" smtClean="0"/>
              <a:t>30.03.21</a:t>
            </a:fld>
            <a:endParaRPr lang="en-DE"/>
          </a:p>
        </p:txBody>
      </p:sp>
      <p:sp>
        <p:nvSpPr>
          <p:cNvPr id="6" name="Footer Placeholder 5">
            <a:extLst>
              <a:ext uri="{FF2B5EF4-FFF2-40B4-BE49-F238E27FC236}">
                <a16:creationId xmlns:a16="http://schemas.microsoft.com/office/drawing/2014/main" id="{AB0D7367-36CD-0E42-AB11-075E96834827}"/>
              </a:ext>
            </a:extLst>
          </p:cNvPr>
          <p:cNvSpPr>
            <a:spLocks noGrp="1"/>
          </p:cNvSpPr>
          <p:nvPr>
            <p:ph type="ftr" sz="quarter" idx="11"/>
          </p:nvPr>
        </p:nvSpPr>
        <p:spPr/>
        <p:txBody>
          <a:bodyPr/>
          <a:lstStyle/>
          <a:p>
            <a:r>
              <a:rPr lang="en-GB"/>
              <a:t>Team r2-d2</a:t>
            </a:r>
            <a:endParaRPr lang="en-DE"/>
          </a:p>
        </p:txBody>
      </p:sp>
      <p:sp>
        <p:nvSpPr>
          <p:cNvPr id="7" name="Slide Number Placeholder 6">
            <a:extLst>
              <a:ext uri="{FF2B5EF4-FFF2-40B4-BE49-F238E27FC236}">
                <a16:creationId xmlns:a16="http://schemas.microsoft.com/office/drawing/2014/main" id="{A6409914-64B2-E149-8FC4-0C80028FDBC3}"/>
              </a:ext>
            </a:extLst>
          </p:cNvPr>
          <p:cNvSpPr>
            <a:spLocks noGrp="1"/>
          </p:cNvSpPr>
          <p:nvPr>
            <p:ph type="sldNum" sz="quarter" idx="12"/>
          </p:nvPr>
        </p:nvSpPr>
        <p:spPr/>
        <p:txBody>
          <a:bodyPr/>
          <a:lstStyle/>
          <a:p>
            <a:fld id="{3E09C7DF-480D-9E40-BFD2-100BCD1F8EF2}" type="slidenum">
              <a:rPr lang="en-DE" smtClean="0"/>
              <a:t>9</a:t>
            </a:fld>
            <a:endParaRPr lang="en-DE"/>
          </a:p>
        </p:txBody>
      </p:sp>
    </p:spTree>
    <p:extLst>
      <p:ext uri="{BB962C8B-B14F-4D97-AF65-F5344CB8AC3E}">
        <p14:creationId xmlns:p14="http://schemas.microsoft.com/office/powerpoint/2010/main" val="154258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1465</Words>
  <Application>Microsoft Macintosh PowerPoint</Application>
  <PresentationFormat>Widescreen</PresentationFormat>
  <Paragraphs>232</Paragraphs>
  <Slides>20</Slides>
  <Notes>7</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Scientist Job Market (US)</vt:lpstr>
      <vt:lpstr>Organizational to dos</vt:lpstr>
      <vt:lpstr>EDA to dos</vt:lpstr>
      <vt:lpstr>Key words to look for in description</vt:lpstr>
      <vt:lpstr>Column headers &amp; Null Values</vt:lpstr>
      <vt:lpstr>Standardize column 'positions'</vt:lpstr>
      <vt:lpstr>Final table we used for visualization</vt:lpstr>
      <vt:lpstr>Insights 'positions'</vt:lpstr>
      <vt:lpstr>Insights 'location'</vt:lpstr>
      <vt:lpstr>Insights from 'description’ - Languages</vt:lpstr>
      <vt:lpstr>Insights from 'description’ - Languages</vt:lpstr>
      <vt:lpstr>Insights from 'description’  - Education</vt:lpstr>
      <vt:lpstr>Insights from 'description’  - Seniority</vt:lpstr>
      <vt:lpstr>Python</vt:lpstr>
      <vt:lpstr>SQL</vt:lpstr>
      <vt:lpstr>Java</vt:lpstr>
      <vt:lpstr>Who gets hired?</vt:lpstr>
      <vt:lpstr>Who gets hired?</vt:lpstr>
      <vt:lpstr>Challenges and how we tackled them</vt:lpstr>
      <vt:lpstr>Feedback/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Data Scientist Job Market (US)</dc:title>
  <dc:creator>Josephine Biedermann</dc:creator>
  <cp:lastModifiedBy>Josephine Biedermann</cp:lastModifiedBy>
  <cp:revision>60</cp:revision>
  <dcterms:created xsi:type="dcterms:W3CDTF">2021-03-29T18:12:22Z</dcterms:created>
  <dcterms:modified xsi:type="dcterms:W3CDTF">2021-03-30T09:06:40Z</dcterms:modified>
</cp:coreProperties>
</file>