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5"/>
  </p:notesMasterIdLst>
  <p:sldIdLst>
    <p:sldId id="256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0" r:id="rId13"/>
    <p:sldId id="261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orts Mill Goudy" panose="020B060402020202020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CZVZzyzAJzkNVUexIsNfb/P9c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5299A8-5C5C-487B-BCD6-383834A0DB3F}">
  <a:tblStyle styleId="{F75299A8-5C5C-487B-BCD6-383834A0DB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905eee92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3905eee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90d5abe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90d5abe2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390d5abe2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95826a6c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3895826a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95826a6c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3895826a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89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95826a6c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3895826a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95826a6c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3895826a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30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95826a6c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3895826a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0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905eee92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3905eee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28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905eee92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3905eee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24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l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leyenda">
  <p:cSld name="Imagen panorámica con ley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leyenda">
  <p:cSld name="Título y leyenda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leyenda">
  <p:cSld name="Cita con leyenda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lang="es-ES" sz="80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lang="es-ES" sz="80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3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0" name="Google Shape;140;p23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3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3" name="Google Shape;143;p23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23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6" name="Google Shape;146;p23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l título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contenido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sz="4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sz="4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/>
          <p:nvPr/>
        </p:nvSpPr>
        <p:spPr>
          <a:xfrm rot="5400000">
            <a:off x="5920146" y="389498"/>
            <a:ext cx="5501276" cy="6083224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endParaRPr sz="1800" b="0" i="0" u="none" strike="noStrike" cap="non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ctrTitle"/>
          </p:nvPr>
        </p:nvSpPr>
        <p:spPr>
          <a:xfrm>
            <a:off x="5801168" y="838926"/>
            <a:ext cx="5700000" cy="3970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s-ES" sz="4000"/>
              <a:t>Reconstrucción de imágenes con técnicas de Deep Learning a partir de hologramas simulados computacionalmente.</a:t>
            </a:r>
            <a:endParaRPr/>
          </a:p>
        </p:txBody>
      </p:sp>
      <p:sp>
        <p:nvSpPr>
          <p:cNvPr id="158" name="Google Shape;158;p1"/>
          <p:cNvSpPr txBox="1">
            <a:spLocks noGrp="1"/>
          </p:cNvSpPr>
          <p:nvPr>
            <p:ph type="subTitle" idx="1"/>
          </p:nvPr>
        </p:nvSpPr>
        <p:spPr>
          <a:xfrm>
            <a:off x="5801175" y="5035275"/>
            <a:ext cx="5700000" cy="943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s-ES" sz="2300" dirty="0"/>
              <a:t>Joseph N. Ruíz</a:t>
            </a:r>
            <a:r>
              <a:rPr lang="es-ES" dirty="0"/>
              <a:t>			</a:t>
            </a:r>
            <a:r>
              <a:rPr lang="es-ES" sz="2300" dirty="0"/>
              <a:t>David Gutiérrez </a:t>
            </a:r>
            <a:endParaRPr sz="23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/>
              <a:t>Instituto de Física, Universidad de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s-ES" sz="1400" dirty="0"/>
              <a:t>Antioquia U de A, calle 70 No. 52-21, Medellín, Colombia</a:t>
            </a:r>
            <a:endParaRPr sz="1400"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0" y="6588922"/>
            <a:ext cx="12192000" cy="268978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0"/>
              <a:buFont typeface="Sorts Mill Goudy"/>
              <a:buNone/>
            </a:pPr>
            <a:r>
              <a:rPr lang="es-ES" sz="1600" dirty="0"/>
              <a:t>Noviembre, </a:t>
            </a:r>
            <a:r>
              <a:rPr lang="es-ES" sz="1711" dirty="0"/>
              <a:t>2022	</a:t>
            </a:r>
            <a:r>
              <a:rPr lang="es-ES" sz="1600" dirty="0"/>
              <a:t>									Laboratorio Avanzado II</a:t>
            </a:r>
            <a:endParaRPr sz="1600" dirty="0"/>
          </a:p>
        </p:txBody>
      </p:sp>
      <p:sp>
        <p:nvSpPr>
          <p:cNvPr id="160" name="Google Shape;160;p1"/>
          <p:cNvSpPr/>
          <p:nvPr/>
        </p:nvSpPr>
        <p:spPr>
          <a:xfrm>
            <a:off x="5787150" y="1435400"/>
            <a:ext cx="5714100" cy="47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"/>
          <p:cNvSpPr/>
          <p:nvPr/>
        </p:nvSpPr>
        <p:spPr>
          <a:xfrm>
            <a:off x="5787150" y="1246100"/>
            <a:ext cx="5714100" cy="1893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"/>
          <p:cNvSpPr/>
          <p:nvPr/>
        </p:nvSpPr>
        <p:spPr>
          <a:xfrm>
            <a:off x="5813725" y="4809125"/>
            <a:ext cx="5714100" cy="59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905eee923_0_5" descr="Una representación 3D blanca de triángulos como fondo"/>
          <p:cNvSpPr/>
          <p:nvPr/>
        </p:nvSpPr>
        <p:spPr>
          <a:xfrm>
            <a:off x="169145" y="1675999"/>
            <a:ext cx="11673955" cy="4696675"/>
          </a:xfrm>
          <a:prstGeom prst="roundRect">
            <a:avLst>
              <a:gd name="adj" fmla="val 1145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" name="Google Shape;175;g13905eee923_0_5">
            <a:extLst>
              <a:ext uri="{FF2B5EF4-FFF2-40B4-BE49-F238E27FC236}">
                <a16:creationId xmlns:a16="http://schemas.microsoft.com/office/drawing/2014/main" id="{B01401BB-011B-8DBC-7978-203DA5A61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145" y="193762"/>
            <a:ext cx="7518013" cy="774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53333"/>
              <a:buFont typeface="Sorts Mill Goudy"/>
              <a:buNone/>
            </a:pPr>
            <a:r>
              <a:rPr lang="es-ES" sz="3000" b="1" dirty="0">
                <a:solidFill>
                  <a:schemeClr val="dk1"/>
                </a:solidFill>
              </a:rPr>
              <a:t>Pruebas de robustez: objetos más complejos.</a:t>
            </a:r>
            <a:endParaRPr sz="3000" b="1" dirty="0">
              <a:highlight>
                <a:schemeClr val="dk1"/>
              </a:highlight>
            </a:endParaRPr>
          </a:p>
        </p:txBody>
      </p:sp>
      <p:pic>
        <p:nvPicPr>
          <p:cNvPr id="6" name="Imagen 5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F8BF9843-837F-8CC0-DEDE-4FEB7FC7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0" y="1679877"/>
            <a:ext cx="10810163" cy="3505999"/>
          </a:xfrm>
          <a:prstGeom prst="rect">
            <a:avLst/>
          </a:prstGeom>
        </p:spPr>
      </p:pic>
      <p:sp>
        <p:nvSpPr>
          <p:cNvPr id="7" name="Google Shape;184;g13895826a6c_0_2">
            <a:extLst>
              <a:ext uri="{FF2B5EF4-FFF2-40B4-BE49-F238E27FC236}">
                <a16:creationId xmlns:a16="http://schemas.microsoft.com/office/drawing/2014/main" id="{7FD8D1B2-ED70-CE08-7A20-0EB36B916990}"/>
              </a:ext>
            </a:extLst>
          </p:cNvPr>
          <p:cNvSpPr txBox="1">
            <a:spLocks/>
          </p:cNvSpPr>
          <p:nvPr/>
        </p:nvSpPr>
        <p:spPr>
          <a:xfrm>
            <a:off x="2520123" y="5475388"/>
            <a:ext cx="6748796" cy="60777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130810" indent="0">
              <a:spcBef>
                <a:spcPts val="1080"/>
              </a:spcBef>
              <a:buClr>
                <a:schemeClr val="dk1"/>
              </a:buClr>
              <a:buSzPct val="100000"/>
            </a:pPr>
            <a:r>
              <a:rPr lang="es-MX" sz="3500" b="1" dirty="0">
                <a:solidFill>
                  <a:schemeClr val="tx1"/>
                </a:solidFill>
              </a:rPr>
              <a:t>FID: 4.2830	SSIM: 0.0305</a:t>
            </a:r>
            <a:endParaRPr lang="es-MX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398725" y="609600"/>
            <a:ext cx="4016700" cy="456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42857"/>
              <a:buFont typeface="Sorts Mill Goudy"/>
              <a:buNone/>
            </a:pPr>
            <a:r>
              <a:rPr lang="es-ES" b="1" dirty="0">
                <a:solidFill>
                  <a:schemeClr val="lt1"/>
                </a:solidFill>
              </a:rPr>
              <a:t>Conclusiones.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 t="19928" b="9560"/>
          <a:stretch/>
        </p:blipFill>
        <p:spPr>
          <a:xfrm>
            <a:off x="4855625" y="609600"/>
            <a:ext cx="6411925" cy="57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 txBox="1">
            <a:spLocks noGrp="1"/>
          </p:cNvSpPr>
          <p:nvPr>
            <p:ph type="body" idx="2"/>
          </p:nvPr>
        </p:nvSpPr>
        <p:spPr>
          <a:xfrm>
            <a:off x="398725" y="1181288"/>
            <a:ext cx="4016700" cy="3726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200" dirty="0"/>
              <a:t>Se alcanzó el objetivo de evaluar el modelo.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200" dirty="0"/>
              <a:t>No hay un mejoramiento en el proceso. Aunque se pueden hacer modificaciones a la arquitectura para mejorar.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200" dirty="0"/>
              <a:t>Las pruebas de robustez muestran que el modelo no es generalizable. Para resolver esto se puede hacer n data set compuesto.</a:t>
            </a:r>
            <a:endParaRPr sz="2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A2E9858-3047-BCC4-6090-DE7742151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 descr="Icono&#10;&#10;Descripción generada automáticamente con confianza baja">
            <a:extLst>
              <a:ext uri="{FF2B5EF4-FFF2-40B4-BE49-F238E27FC236}">
                <a16:creationId xmlns:a16="http://schemas.microsoft.com/office/drawing/2014/main" id="{E1253637-8E09-80D5-5982-3D35D18C9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243" y="3673651"/>
            <a:ext cx="6132675" cy="1988976"/>
          </a:xfrm>
          <a:prstGeom prst="rect">
            <a:avLst/>
          </a:prstGeom>
        </p:spPr>
      </p:pic>
      <p:pic>
        <p:nvPicPr>
          <p:cNvPr id="6" name="Imagen 5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2DB01D3B-4D2B-F02F-5556-DDD82C32C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243" y="1035326"/>
            <a:ext cx="6132679" cy="19889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0d5abe23_0_6"/>
          <p:cNvSpPr txBox="1">
            <a:spLocks noGrp="1"/>
          </p:cNvSpPr>
          <p:nvPr>
            <p:ph type="title"/>
          </p:nvPr>
        </p:nvSpPr>
        <p:spPr>
          <a:xfrm>
            <a:off x="8068000" y="5809950"/>
            <a:ext cx="3706800" cy="52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Les agradecemos</a:t>
            </a:r>
            <a:endParaRPr sz="300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0A08776-B757-5439-1A2A-1078FBE283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>
            <a:spLocks noGrp="1"/>
          </p:cNvSpPr>
          <p:nvPr>
            <p:ph type="title"/>
          </p:nvPr>
        </p:nvSpPr>
        <p:spPr>
          <a:xfrm>
            <a:off x="195125" y="339374"/>
            <a:ext cx="10353900" cy="1099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s-ES" b="1">
                <a:solidFill>
                  <a:schemeClr val="accent5"/>
                </a:solidFill>
              </a:rPr>
              <a:t>JUSTIFICACIÓN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68" name="Google Shape;168;p2" descr="Una representación 3D blanca de triángulos como fondo"/>
          <p:cNvSpPr/>
          <p:nvPr/>
        </p:nvSpPr>
        <p:spPr>
          <a:xfrm>
            <a:off x="5739300" y="339375"/>
            <a:ext cx="6103800" cy="6033300"/>
          </a:xfrm>
          <a:prstGeom prst="roundRect">
            <a:avLst>
              <a:gd name="adj" fmla="val 1145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195125" y="1723600"/>
            <a:ext cx="52491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Para hacer microscopía se han empleado numerosas técnicas, microscopía de fotones/electrones, de barrido de electrones o de fuerza atómica; frente a estas se puede poner la </a:t>
            </a:r>
            <a:r>
              <a:rPr lang="es-ES" sz="2000" b="1" u="sng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microscopía holográfica</a:t>
            </a:r>
            <a:r>
              <a:rPr lang="es-ES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que representa un </a:t>
            </a:r>
            <a:r>
              <a:rPr lang="es-ES" sz="2000" b="1" u="sng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método no invasivo</a:t>
            </a:r>
            <a:r>
              <a:rPr lang="es-ES" sz="20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, </a:t>
            </a:r>
            <a:r>
              <a:rPr lang="es-ES" sz="2000" b="1" u="sng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estático</a:t>
            </a:r>
            <a:r>
              <a:rPr lang="es-ES" sz="20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, </a:t>
            </a:r>
            <a:r>
              <a:rPr lang="es-ES" sz="2000" b="1" u="sng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sin contacto</a:t>
            </a:r>
            <a:r>
              <a:rPr lang="es-ES" sz="20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y en </a:t>
            </a:r>
            <a:r>
              <a:rPr lang="es-ES" sz="2000" b="1" u="sng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tiempo real</a:t>
            </a:r>
            <a:r>
              <a:rPr lang="es-ES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 Uno de sus principales inconvenientes es el requerimiento de </a:t>
            </a:r>
            <a:r>
              <a:rPr lang="es-ES" sz="2000" b="1" u="sng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algoritmos numéricos para recuperar las imágenes</a:t>
            </a:r>
            <a:r>
              <a:rPr lang="es-ES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 Es por esto que el presente proyecto tiene como objetivo presentar una </a:t>
            </a:r>
            <a:r>
              <a:rPr lang="es-ES" sz="20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alternativa, </a:t>
            </a:r>
            <a:r>
              <a:rPr lang="es-ES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basada en herramientas de </a:t>
            </a:r>
            <a:r>
              <a:rPr lang="es-ES" sz="2000" b="1" u="sng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Deep Learning</a:t>
            </a:r>
            <a:r>
              <a:rPr lang="es-ES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, a dichos algoritmos en el proceso de </a:t>
            </a:r>
            <a:r>
              <a:rPr lang="es-ES" sz="2000" b="1" u="sng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reconstrucción de imágenes</a:t>
            </a:r>
            <a:r>
              <a:rPr lang="es-ES" sz="20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s-ES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– hologramas.</a:t>
            </a:r>
            <a:endParaRPr sz="20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70" name="Google Shape;17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888" y="1544175"/>
            <a:ext cx="5518625" cy="3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3895826a6c_0_2"/>
          <p:cNvPicPr preferRelativeResize="0"/>
          <p:nvPr/>
        </p:nvPicPr>
        <p:blipFill rotWithShape="1">
          <a:blip r:embed="rId3">
            <a:alphaModFix/>
          </a:blip>
          <a:srcRect t="19926" b="9561"/>
          <a:stretch/>
        </p:blipFill>
        <p:spPr>
          <a:xfrm>
            <a:off x="418127" y="3092656"/>
            <a:ext cx="11279597" cy="307019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3895826a6c_0_2"/>
          <p:cNvSpPr txBox="1">
            <a:spLocks noGrp="1"/>
          </p:cNvSpPr>
          <p:nvPr>
            <p:ph type="body" idx="2"/>
          </p:nvPr>
        </p:nvSpPr>
        <p:spPr>
          <a:xfrm>
            <a:off x="494274" y="3911625"/>
            <a:ext cx="11082959" cy="2099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639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dk1"/>
                </a:solidFill>
              </a:rPr>
              <a:t>Preparar</a:t>
            </a:r>
            <a:r>
              <a:rPr lang="es-ES" sz="2200" dirty="0">
                <a:solidFill>
                  <a:schemeClr val="dk1"/>
                </a:solidFill>
              </a:rPr>
              <a:t> el conjunto de datos para el entrenamiento del modelo CNN.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dk1"/>
                </a:solidFill>
              </a:rPr>
              <a:t>Diseñar </a:t>
            </a:r>
            <a:r>
              <a:rPr lang="es-ES" sz="2200" dirty="0">
                <a:solidFill>
                  <a:schemeClr val="dk1"/>
                </a:solidFill>
              </a:rPr>
              <a:t>el modelo CNN para el proceso de reconstrucción de imágenes.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dk1"/>
                </a:solidFill>
              </a:rPr>
              <a:t>Optimizar</a:t>
            </a:r>
            <a:r>
              <a:rPr lang="es-ES" sz="2200" dirty="0">
                <a:solidFill>
                  <a:schemeClr val="dk1"/>
                </a:solidFill>
              </a:rPr>
              <a:t> los hiper parámetros del modelo según el conjunto de entrenamiento.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dk1"/>
                </a:solidFill>
              </a:rPr>
              <a:t>Comparar</a:t>
            </a:r>
            <a:r>
              <a:rPr lang="es-ES" sz="2200" dirty="0">
                <a:solidFill>
                  <a:schemeClr val="dk1"/>
                </a:solidFill>
              </a:rPr>
              <a:t> el desempeño del modelo entrenado, respecto a técnicas convencionales, en hologramas simulados y no simulados.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85" name="Google Shape;185;g13895826a6c_0_2" descr="Una representación 3D blanca de triángulos como fondo"/>
          <p:cNvSpPr/>
          <p:nvPr/>
        </p:nvSpPr>
        <p:spPr>
          <a:xfrm>
            <a:off x="389649" y="342825"/>
            <a:ext cx="11187583" cy="2550452"/>
          </a:xfrm>
          <a:prstGeom prst="roundRect">
            <a:avLst>
              <a:gd name="adj" fmla="val 1145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6" name="Google Shape;186;g13895826a6c_0_2"/>
          <p:cNvSpPr txBox="1">
            <a:spLocks noGrp="1"/>
          </p:cNvSpPr>
          <p:nvPr>
            <p:ph type="title"/>
          </p:nvPr>
        </p:nvSpPr>
        <p:spPr>
          <a:xfrm>
            <a:off x="512372" y="1047473"/>
            <a:ext cx="10942136" cy="1650803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s-ES" sz="2400" b="1" dirty="0">
                <a:solidFill>
                  <a:schemeClr val="dk1"/>
                </a:solidFill>
              </a:rPr>
              <a:t>Evaluar </a:t>
            </a:r>
            <a:r>
              <a:rPr lang="es-ES" sz="2400" dirty="0">
                <a:solidFill>
                  <a:schemeClr val="dk1"/>
                </a:solidFill>
              </a:rPr>
              <a:t> cuantitativa y cualitativamente el desempeño de un modelo de Deep Learning basado en Redes Neuronales Convolucionales (CNN) capaz de transformar hologramas generados computacionalmente en sus imágenes correspondientes.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87" name="Google Shape;187;g13895826a6c_0_2"/>
          <p:cNvSpPr txBox="1">
            <a:spLocks noGrp="1"/>
          </p:cNvSpPr>
          <p:nvPr>
            <p:ph type="title"/>
          </p:nvPr>
        </p:nvSpPr>
        <p:spPr>
          <a:xfrm>
            <a:off x="512372" y="444349"/>
            <a:ext cx="10942136" cy="501600"/>
          </a:xfrm>
          <a:prstGeom prst="rect">
            <a:avLst/>
          </a:prstGeom>
          <a:solidFill>
            <a:srgbClr val="999999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</a:pPr>
            <a:r>
              <a:rPr lang="es-ES" sz="1900" b="1">
                <a:solidFill>
                  <a:schemeClr val="dk1"/>
                </a:solidFill>
              </a:rPr>
              <a:t>Objetivo General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188" name="Google Shape;188;g13895826a6c_0_2"/>
          <p:cNvSpPr txBox="1">
            <a:spLocks noGrp="1"/>
          </p:cNvSpPr>
          <p:nvPr>
            <p:ph type="title"/>
          </p:nvPr>
        </p:nvSpPr>
        <p:spPr>
          <a:xfrm>
            <a:off x="494270" y="3151651"/>
            <a:ext cx="11203453" cy="50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</a:pPr>
            <a:r>
              <a:rPr lang="es-ES" sz="2100" b="1">
                <a:solidFill>
                  <a:schemeClr val="dk1"/>
                </a:solidFill>
              </a:rPr>
              <a:t>Objetivos Específicos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1A03EAD-ED27-77E9-A2B3-35E664DC29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3895826a6c_0_2"/>
          <p:cNvPicPr preferRelativeResize="0"/>
          <p:nvPr/>
        </p:nvPicPr>
        <p:blipFill rotWithShape="1">
          <a:blip r:embed="rId3">
            <a:alphaModFix/>
          </a:blip>
          <a:srcRect t="19926" b="9561"/>
          <a:stretch/>
        </p:blipFill>
        <p:spPr>
          <a:xfrm>
            <a:off x="109743" y="111345"/>
            <a:ext cx="4831774" cy="663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3895826a6c_0_2"/>
          <p:cNvSpPr txBox="1">
            <a:spLocks noGrp="1"/>
          </p:cNvSpPr>
          <p:nvPr>
            <p:ph type="body" idx="2"/>
          </p:nvPr>
        </p:nvSpPr>
        <p:spPr>
          <a:xfrm>
            <a:off x="261801" y="858458"/>
            <a:ext cx="4496179" cy="574382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639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dk1"/>
                </a:solidFill>
              </a:rPr>
              <a:t>Preparar</a:t>
            </a:r>
            <a:r>
              <a:rPr lang="es-ES" sz="2200" dirty="0">
                <a:solidFill>
                  <a:schemeClr val="dk1"/>
                </a:solidFill>
              </a:rPr>
              <a:t> el conjunto de datos para el entrenamiento del modelo CNN.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Diseñar 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el modelo CNN para el proceso de reconstrucción de imágenes.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Optimizar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 los hiper parámetros del modelo según el conjunto de entrenamiento.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Comparar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 el desempeño del modelo entrenado, respecto a técnicas convencionales, en hologramas simulados y no simulados.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8" name="Google Shape;188;g13895826a6c_0_2"/>
          <p:cNvSpPr txBox="1">
            <a:spLocks noGrp="1"/>
          </p:cNvSpPr>
          <p:nvPr>
            <p:ph type="title"/>
          </p:nvPr>
        </p:nvSpPr>
        <p:spPr>
          <a:xfrm>
            <a:off x="141181" y="146216"/>
            <a:ext cx="4800336" cy="50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</a:pPr>
            <a:r>
              <a:rPr lang="es-ES" sz="2100" b="1">
                <a:solidFill>
                  <a:schemeClr val="dk1"/>
                </a:solidFill>
              </a:rPr>
              <a:t>Objetivos Específicos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032DDCB2-8CD3-7F32-05BD-689A4A40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687" y="146216"/>
            <a:ext cx="6969132" cy="6273957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3BD9CF3-12D4-2818-E262-C2738CADD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97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3895826a6c_0_2"/>
          <p:cNvPicPr preferRelativeResize="0"/>
          <p:nvPr/>
        </p:nvPicPr>
        <p:blipFill rotWithShape="1">
          <a:blip r:embed="rId3">
            <a:alphaModFix/>
          </a:blip>
          <a:srcRect t="19926" b="9561"/>
          <a:stretch/>
        </p:blipFill>
        <p:spPr>
          <a:xfrm>
            <a:off x="109743" y="111345"/>
            <a:ext cx="4831774" cy="663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3895826a6c_0_2"/>
          <p:cNvSpPr txBox="1">
            <a:spLocks noGrp="1"/>
          </p:cNvSpPr>
          <p:nvPr>
            <p:ph type="body" idx="2"/>
          </p:nvPr>
        </p:nvSpPr>
        <p:spPr>
          <a:xfrm>
            <a:off x="261801" y="858458"/>
            <a:ext cx="4496179" cy="574382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639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Preparar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 el conjunto de datos para el entrenamiento del modelo CNN.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tx1"/>
                </a:solidFill>
              </a:rPr>
              <a:t>Diseñar </a:t>
            </a:r>
            <a:r>
              <a:rPr lang="es-ES" sz="2200" dirty="0">
                <a:solidFill>
                  <a:schemeClr val="tx1"/>
                </a:solidFill>
              </a:rPr>
              <a:t>el modelo CNN para el proceso de reconstrucción de imágenes.</a:t>
            </a:r>
            <a:endParaRPr sz="2200" dirty="0">
              <a:solidFill>
                <a:schemeClr val="tx1"/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Optimizar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 los hiper parámetros del modelo según el conjunto de entrenamiento.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Comparar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 el desempeño del modelo entrenado, respecto a técnicas convencionales, en hologramas simulados y no simulados.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8" name="Google Shape;188;g13895826a6c_0_2"/>
          <p:cNvSpPr txBox="1">
            <a:spLocks noGrp="1"/>
          </p:cNvSpPr>
          <p:nvPr>
            <p:ph type="title"/>
          </p:nvPr>
        </p:nvSpPr>
        <p:spPr>
          <a:xfrm>
            <a:off x="141181" y="146216"/>
            <a:ext cx="4800336" cy="50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</a:pPr>
            <a:r>
              <a:rPr lang="es-ES" sz="2100" b="1">
                <a:solidFill>
                  <a:schemeClr val="dk1"/>
                </a:solidFill>
              </a:rPr>
              <a:t>Objetivos Específicos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DAE79FD-B44A-7C62-EC5E-D2DB54750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575" y="115079"/>
            <a:ext cx="6876798" cy="530367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F69E0F9-D7CF-E028-7370-CE233130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44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3895826a6c_0_2"/>
          <p:cNvPicPr preferRelativeResize="0"/>
          <p:nvPr/>
        </p:nvPicPr>
        <p:blipFill rotWithShape="1">
          <a:blip r:embed="rId3">
            <a:alphaModFix/>
          </a:blip>
          <a:srcRect t="19926" b="9561"/>
          <a:stretch/>
        </p:blipFill>
        <p:spPr>
          <a:xfrm>
            <a:off x="109743" y="111345"/>
            <a:ext cx="4831774" cy="663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3895826a6c_0_2"/>
          <p:cNvSpPr txBox="1">
            <a:spLocks noGrp="1"/>
          </p:cNvSpPr>
          <p:nvPr>
            <p:ph type="body" idx="2"/>
          </p:nvPr>
        </p:nvSpPr>
        <p:spPr>
          <a:xfrm>
            <a:off x="261801" y="858458"/>
            <a:ext cx="4496179" cy="574382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639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Preparar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 el conjunto de datos para el entrenamiento del modelo CNN.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Diseñar 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el modelo CNN para el proceso de reconstrucción de imágenes.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tx1"/>
                </a:solidFill>
              </a:rPr>
              <a:t>Optimizar</a:t>
            </a:r>
            <a:r>
              <a:rPr lang="es-ES" sz="2200" dirty="0">
                <a:solidFill>
                  <a:schemeClr val="tx1"/>
                </a:solidFill>
              </a:rPr>
              <a:t> los hiper parámetros del modelo según el conjunto de entrenamiento.</a:t>
            </a:r>
            <a:endParaRPr sz="2200" dirty="0">
              <a:solidFill>
                <a:schemeClr val="tx1"/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Comparar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 el desempeño del modelo entrenado, respecto a técnicas convencionales, en hologramas simulados y no simulados.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8" name="Google Shape;188;g13895826a6c_0_2"/>
          <p:cNvSpPr txBox="1">
            <a:spLocks noGrp="1"/>
          </p:cNvSpPr>
          <p:nvPr>
            <p:ph type="title"/>
          </p:nvPr>
        </p:nvSpPr>
        <p:spPr>
          <a:xfrm>
            <a:off x="141181" y="146216"/>
            <a:ext cx="4800336" cy="50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</a:pPr>
            <a:r>
              <a:rPr lang="es-ES" sz="2100" b="1" dirty="0">
                <a:solidFill>
                  <a:schemeClr val="dk1"/>
                </a:solidFill>
              </a:rPr>
              <a:t>Objetivos Específicos</a:t>
            </a:r>
            <a:endParaRPr sz="2100" b="1" dirty="0">
              <a:solidFill>
                <a:schemeClr val="dk1"/>
              </a:solidFill>
            </a:endParaRP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8EDBF84-A1D5-9F49-A551-20FDB6466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403" y="3367366"/>
            <a:ext cx="6748796" cy="3374398"/>
          </a:xfrm>
          <a:prstGeom prst="rect">
            <a:avLst/>
          </a:prstGeom>
        </p:spPr>
      </p:pic>
      <p:sp>
        <p:nvSpPr>
          <p:cNvPr id="5" name="Google Shape;184;g13895826a6c_0_2">
            <a:extLst>
              <a:ext uri="{FF2B5EF4-FFF2-40B4-BE49-F238E27FC236}">
                <a16:creationId xmlns:a16="http://schemas.microsoft.com/office/drawing/2014/main" id="{85651484-49BF-381F-6DDE-60FC9C4046F6}"/>
              </a:ext>
            </a:extLst>
          </p:cNvPr>
          <p:cNvSpPr txBox="1">
            <a:spLocks/>
          </p:cNvSpPr>
          <p:nvPr/>
        </p:nvSpPr>
        <p:spPr>
          <a:xfrm>
            <a:off x="5181403" y="255975"/>
            <a:ext cx="6748796" cy="28591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130810" indent="0" algn="l">
              <a:spcBef>
                <a:spcPts val="1080"/>
              </a:spcBef>
              <a:buClr>
                <a:schemeClr val="dk1"/>
              </a:buClr>
              <a:buSzPct val="100000"/>
            </a:pPr>
            <a:r>
              <a:rPr lang="es-MX" sz="3500" b="1" dirty="0">
                <a:solidFill>
                  <a:schemeClr val="bg1">
                    <a:lumMod val="85000"/>
                  </a:schemeClr>
                </a:solidFill>
              </a:rPr>
              <a:t>54,408,833</a:t>
            </a:r>
            <a:r>
              <a:rPr lang="es-MX" sz="2200" b="1" dirty="0">
                <a:solidFill>
                  <a:schemeClr val="bg1">
                    <a:lumMod val="85000"/>
                  </a:schemeClr>
                </a:solidFill>
              </a:rPr>
              <a:t> de PARÁMETROS</a:t>
            </a:r>
          </a:p>
          <a:p>
            <a:pPr marL="130810" indent="0" algn="l">
              <a:spcBef>
                <a:spcPts val="1080"/>
              </a:spcBef>
              <a:buClr>
                <a:schemeClr val="dk1"/>
              </a:buClr>
              <a:buSzPct val="100000"/>
            </a:pPr>
            <a:endParaRPr lang="es-MX" sz="2200" b="1" dirty="0">
              <a:solidFill>
                <a:schemeClr val="bg1">
                  <a:lumMod val="85000"/>
                </a:schemeClr>
              </a:solidFill>
            </a:endParaRPr>
          </a:p>
          <a:p>
            <a:pPr marL="130810" indent="0" algn="l">
              <a:spcBef>
                <a:spcPts val="1080"/>
              </a:spcBef>
              <a:buClr>
                <a:schemeClr val="dk1"/>
              </a:buClr>
              <a:buSzPct val="100000"/>
            </a:pPr>
            <a:r>
              <a:rPr lang="es-MX" sz="2200" b="1" dirty="0">
                <a:solidFill>
                  <a:schemeClr val="bg1">
                    <a:lumMod val="85000"/>
                  </a:schemeClr>
                </a:solidFill>
              </a:rPr>
              <a:t>Obtenidos de:</a:t>
            </a:r>
          </a:p>
          <a:p>
            <a:pPr marL="473710" indent="-342900" algn="l">
              <a:spcBef>
                <a:spcPts val="108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2200" b="1" dirty="0">
                <a:solidFill>
                  <a:schemeClr val="bg1"/>
                </a:solidFill>
              </a:rPr>
              <a:t>Proceso de optimización de dos funciones de costo (</a:t>
            </a:r>
            <a:r>
              <a:rPr lang="es-MX" sz="2200" b="1" dirty="0" err="1">
                <a:solidFill>
                  <a:schemeClr val="bg1"/>
                </a:solidFill>
              </a:rPr>
              <a:t>Binary</a:t>
            </a:r>
            <a:r>
              <a:rPr lang="es-MX" sz="2200" b="1" dirty="0">
                <a:solidFill>
                  <a:schemeClr val="bg1"/>
                </a:solidFill>
              </a:rPr>
              <a:t> </a:t>
            </a:r>
            <a:r>
              <a:rPr lang="es-MX" sz="2200" b="1" dirty="0" err="1">
                <a:solidFill>
                  <a:schemeClr val="bg1"/>
                </a:solidFill>
              </a:rPr>
              <a:t>cross</a:t>
            </a:r>
            <a:r>
              <a:rPr lang="es-MX" sz="2200" b="1" dirty="0">
                <a:solidFill>
                  <a:schemeClr val="bg1"/>
                </a:solidFill>
              </a:rPr>
              <a:t> </a:t>
            </a:r>
            <a:r>
              <a:rPr lang="es-MX" sz="2200" b="1" dirty="0" err="1">
                <a:solidFill>
                  <a:schemeClr val="bg1"/>
                </a:solidFill>
              </a:rPr>
              <a:t>entropy</a:t>
            </a:r>
            <a:r>
              <a:rPr lang="es-MX" sz="2200" b="1" dirty="0">
                <a:solidFill>
                  <a:schemeClr val="bg1"/>
                </a:solidFill>
              </a:rPr>
              <a:t> y MAE)</a:t>
            </a:r>
          </a:p>
          <a:p>
            <a:pPr marL="473710" indent="-342900" algn="l">
              <a:spcBef>
                <a:spcPts val="108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2200" b="1" dirty="0">
                <a:solidFill>
                  <a:schemeClr val="bg1"/>
                </a:solidFill>
              </a:rPr>
              <a:t>Iteración por épocas.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284A6D-7962-FB2B-072F-2C4AA4DE6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77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3895826a6c_0_2"/>
          <p:cNvPicPr preferRelativeResize="0"/>
          <p:nvPr/>
        </p:nvPicPr>
        <p:blipFill rotWithShape="1">
          <a:blip r:embed="rId3">
            <a:alphaModFix/>
          </a:blip>
          <a:srcRect t="19926" b="9561"/>
          <a:stretch/>
        </p:blipFill>
        <p:spPr>
          <a:xfrm>
            <a:off x="109743" y="111345"/>
            <a:ext cx="3702841" cy="663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3895826a6c_0_2"/>
          <p:cNvSpPr txBox="1">
            <a:spLocks noGrp="1"/>
          </p:cNvSpPr>
          <p:nvPr>
            <p:ph type="body" idx="2"/>
          </p:nvPr>
        </p:nvSpPr>
        <p:spPr>
          <a:xfrm>
            <a:off x="261802" y="858458"/>
            <a:ext cx="3550782" cy="574382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2639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Preparar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 el conjunto de datos para el entrenamiento del modelo CNN.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Diseñar 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el modelo CNN para el proceso de reconstrucción de imágenes.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bg1">
                    <a:lumMod val="85000"/>
                  </a:schemeClr>
                </a:solidFill>
              </a:rPr>
              <a:t>Optimizar</a:t>
            </a: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 los hiper parámetros del modelo según el conjunto de entrenamiento.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0" indent="-32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-ES" sz="2200" b="1" dirty="0">
                <a:solidFill>
                  <a:schemeClr val="tx1"/>
                </a:solidFill>
              </a:rPr>
              <a:t>Comparar</a:t>
            </a:r>
            <a:r>
              <a:rPr lang="es-ES" sz="2200" dirty="0">
                <a:solidFill>
                  <a:schemeClr val="tx1"/>
                </a:solidFill>
              </a:rPr>
              <a:t> el desempeño del modelo entrenado, respecto a técnicas convencionales, en hologramas simulados y no simulados.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188" name="Google Shape;188;g13895826a6c_0_2"/>
          <p:cNvSpPr txBox="1">
            <a:spLocks noGrp="1"/>
          </p:cNvSpPr>
          <p:nvPr>
            <p:ph type="title"/>
          </p:nvPr>
        </p:nvSpPr>
        <p:spPr>
          <a:xfrm>
            <a:off x="141181" y="146216"/>
            <a:ext cx="3671403" cy="50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</a:pPr>
            <a:r>
              <a:rPr lang="es-ES" sz="2100" b="1" dirty="0">
                <a:solidFill>
                  <a:schemeClr val="dk1"/>
                </a:solidFill>
              </a:rPr>
              <a:t>Objetivos Específicos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CA6DA2-4837-FD94-71A6-F9C465DD6F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sp>
        <p:nvSpPr>
          <p:cNvPr id="5" name="Google Shape;176;g13905eee923_0_5" descr="Una representación 3D blanca de triángulos como fondo">
            <a:extLst>
              <a:ext uri="{FF2B5EF4-FFF2-40B4-BE49-F238E27FC236}">
                <a16:creationId xmlns:a16="http://schemas.microsoft.com/office/drawing/2014/main" id="{E3D3A8E5-2554-1364-BA87-21247A5048AC}"/>
              </a:ext>
            </a:extLst>
          </p:cNvPr>
          <p:cNvSpPr/>
          <p:nvPr/>
        </p:nvSpPr>
        <p:spPr>
          <a:xfrm>
            <a:off x="3964643" y="146217"/>
            <a:ext cx="7968334" cy="6595546"/>
          </a:xfrm>
          <a:prstGeom prst="roundRect">
            <a:avLst>
              <a:gd name="adj" fmla="val 1145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4" name="Imagen 3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A0BAE639-26E0-C02C-EB9E-388DA82B0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182" y="488693"/>
            <a:ext cx="2713211" cy="2609654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12DC275-E277-EFD1-9B91-954CD7793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182" y="3753313"/>
            <a:ext cx="7492494" cy="2429998"/>
          </a:xfrm>
          <a:prstGeom prst="rect">
            <a:avLst/>
          </a:prstGeom>
        </p:spPr>
      </p:pic>
      <p:sp>
        <p:nvSpPr>
          <p:cNvPr id="8" name="Google Shape;184;g13895826a6c_0_2">
            <a:extLst>
              <a:ext uri="{FF2B5EF4-FFF2-40B4-BE49-F238E27FC236}">
                <a16:creationId xmlns:a16="http://schemas.microsoft.com/office/drawing/2014/main" id="{8035D7FC-1F08-CB31-6788-9DA6AAB9C02A}"/>
              </a:ext>
            </a:extLst>
          </p:cNvPr>
          <p:cNvSpPr txBox="1">
            <a:spLocks/>
          </p:cNvSpPr>
          <p:nvPr/>
        </p:nvSpPr>
        <p:spPr>
          <a:xfrm>
            <a:off x="7232932" y="554571"/>
            <a:ext cx="4313305" cy="226612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130810" indent="0">
              <a:spcBef>
                <a:spcPts val="1080"/>
              </a:spcBef>
              <a:buClr>
                <a:schemeClr val="dk1"/>
              </a:buClr>
              <a:buSzPct val="100000"/>
            </a:pPr>
            <a:r>
              <a:rPr lang="es-MX" sz="3500" b="1" dirty="0" err="1">
                <a:solidFill>
                  <a:schemeClr val="tx1"/>
                </a:solidFill>
              </a:rPr>
              <a:t>SSIM_rec</a:t>
            </a:r>
            <a:r>
              <a:rPr lang="es-MX" sz="3500" b="1" dirty="0">
                <a:solidFill>
                  <a:schemeClr val="tx1"/>
                </a:solidFill>
              </a:rPr>
              <a:t>: 0.0198</a:t>
            </a:r>
          </a:p>
          <a:p>
            <a:pPr marL="130810" indent="0">
              <a:spcBef>
                <a:spcPts val="1080"/>
              </a:spcBef>
              <a:buClr>
                <a:schemeClr val="dk1"/>
              </a:buClr>
              <a:buSzPct val="100000"/>
            </a:pPr>
            <a:r>
              <a:rPr lang="es-MX" sz="3500" b="1" dirty="0" err="1">
                <a:solidFill>
                  <a:schemeClr val="tx1"/>
                </a:solidFill>
              </a:rPr>
              <a:t>FID_mod</a:t>
            </a:r>
            <a:r>
              <a:rPr lang="es-MX" sz="3500" b="1" dirty="0">
                <a:solidFill>
                  <a:schemeClr val="tx1"/>
                </a:solidFill>
              </a:rPr>
              <a:t>: 7.6564</a:t>
            </a:r>
          </a:p>
          <a:p>
            <a:pPr marL="130810" indent="0">
              <a:spcBef>
                <a:spcPts val="1080"/>
              </a:spcBef>
              <a:buClr>
                <a:schemeClr val="dk1"/>
              </a:buClr>
              <a:buSzPct val="100000"/>
            </a:pPr>
            <a:r>
              <a:rPr lang="es-MX" sz="3500" b="1" dirty="0" err="1">
                <a:solidFill>
                  <a:schemeClr val="tx1"/>
                </a:solidFill>
              </a:rPr>
              <a:t>SSIM_mod</a:t>
            </a:r>
            <a:r>
              <a:rPr lang="es-MX" sz="3500" b="1" dirty="0">
                <a:solidFill>
                  <a:schemeClr val="tx1"/>
                </a:solidFill>
              </a:rPr>
              <a:t>: 0.0071</a:t>
            </a:r>
            <a:endParaRPr lang="es-MX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9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905eee923_0_5"/>
          <p:cNvSpPr txBox="1">
            <a:spLocks noGrp="1"/>
          </p:cNvSpPr>
          <p:nvPr>
            <p:ph type="title"/>
          </p:nvPr>
        </p:nvSpPr>
        <p:spPr>
          <a:xfrm>
            <a:off x="169145" y="193762"/>
            <a:ext cx="7518013" cy="774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53333"/>
              <a:buFont typeface="Sorts Mill Goudy"/>
              <a:buNone/>
            </a:pPr>
            <a:r>
              <a:rPr lang="es-ES" sz="3000" b="1" dirty="0">
                <a:solidFill>
                  <a:schemeClr val="dk1"/>
                </a:solidFill>
              </a:rPr>
              <a:t>Pruebas de robustez: distancias de propagación.</a:t>
            </a:r>
            <a:endParaRPr sz="3000" b="1" dirty="0">
              <a:highlight>
                <a:schemeClr val="dk1"/>
              </a:highlight>
            </a:endParaRPr>
          </a:p>
        </p:txBody>
      </p:sp>
      <p:sp>
        <p:nvSpPr>
          <p:cNvPr id="176" name="Google Shape;176;g13905eee923_0_5" descr="Una representación 3D blanca de triángulos como fondo"/>
          <p:cNvSpPr/>
          <p:nvPr/>
        </p:nvSpPr>
        <p:spPr>
          <a:xfrm>
            <a:off x="259023" y="1797802"/>
            <a:ext cx="11673954" cy="4574872"/>
          </a:xfrm>
          <a:prstGeom prst="roundRect">
            <a:avLst>
              <a:gd name="adj" fmla="val 1145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BAC00CE-904D-EE16-3289-C439BD40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938" y="2256022"/>
            <a:ext cx="5487650" cy="3658433"/>
          </a:xfrm>
          <a:prstGeom prst="rect">
            <a:avLst/>
          </a:prstGeom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1D4A2E5-E5F7-BA05-4446-3137ED476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56" y="225602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3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905eee923_0_5"/>
          <p:cNvSpPr txBox="1">
            <a:spLocks noGrp="1"/>
          </p:cNvSpPr>
          <p:nvPr>
            <p:ph type="title"/>
          </p:nvPr>
        </p:nvSpPr>
        <p:spPr>
          <a:xfrm>
            <a:off x="169145" y="193762"/>
            <a:ext cx="7518013" cy="774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53333"/>
              <a:buFont typeface="Sorts Mill Goudy"/>
              <a:buNone/>
            </a:pPr>
            <a:r>
              <a:rPr lang="es-ES" sz="3000" b="1" dirty="0">
                <a:solidFill>
                  <a:schemeClr val="dk1"/>
                </a:solidFill>
              </a:rPr>
              <a:t>Pruebas de robustez: distancias de propagación.</a:t>
            </a:r>
            <a:endParaRPr sz="3000" b="1" dirty="0">
              <a:highlight>
                <a:schemeClr val="dk1"/>
              </a:highlight>
            </a:endParaRPr>
          </a:p>
        </p:txBody>
      </p:sp>
      <p:sp>
        <p:nvSpPr>
          <p:cNvPr id="176" name="Google Shape;176;g13905eee923_0_5" descr="Una representación 3D blanca de triángulos como fondo"/>
          <p:cNvSpPr/>
          <p:nvPr/>
        </p:nvSpPr>
        <p:spPr>
          <a:xfrm>
            <a:off x="259023" y="1177871"/>
            <a:ext cx="11673954" cy="5300421"/>
          </a:xfrm>
          <a:prstGeom prst="roundRect">
            <a:avLst>
              <a:gd name="adj" fmla="val 1145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C28444D-FC31-30B0-3581-882985080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2" y="1285989"/>
            <a:ext cx="7709163" cy="2500269"/>
          </a:xfrm>
          <a:prstGeom prst="rect">
            <a:avLst/>
          </a:prstGeom>
        </p:spPr>
      </p:pic>
      <p:pic>
        <p:nvPicPr>
          <p:cNvPr id="7" name="Imagen 6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27E7EE93-5693-1033-46E6-87C205F52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12" y="3882140"/>
            <a:ext cx="7709165" cy="2500270"/>
          </a:xfrm>
          <a:prstGeom prst="rect">
            <a:avLst/>
          </a:prstGeom>
        </p:spPr>
      </p:pic>
      <p:sp>
        <p:nvSpPr>
          <p:cNvPr id="8" name="Google Shape;184;g13895826a6c_0_2">
            <a:extLst>
              <a:ext uri="{FF2B5EF4-FFF2-40B4-BE49-F238E27FC236}">
                <a16:creationId xmlns:a16="http://schemas.microsoft.com/office/drawing/2014/main" id="{DFE2DE97-BE6F-E280-810E-E34C188270D3}"/>
              </a:ext>
            </a:extLst>
          </p:cNvPr>
          <p:cNvSpPr txBox="1">
            <a:spLocks/>
          </p:cNvSpPr>
          <p:nvPr/>
        </p:nvSpPr>
        <p:spPr>
          <a:xfrm>
            <a:off x="8199275" y="2228387"/>
            <a:ext cx="3208150" cy="9332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130810" indent="0">
              <a:spcBef>
                <a:spcPts val="1080"/>
              </a:spcBef>
              <a:buClr>
                <a:schemeClr val="dk1"/>
              </a:buClr>
              <a:buSzPct val="100000"/>
            </a:pPr>
            <a:r>
              <a:rPr lang="es-MX" sz="3500" b="1" dirty="0">
                <a:solidFill>
                  <a:schemeClr val="tx1"/>
                </a:solidFill>
              </a:rPr>
              <a:t>Distancia: 1.5 cm</a:t>
            </a:r>
            <a:endParaRPr lang="es-MX" sz="2200" b="1" dirty="0">
              <a:solidFill>
                <a:schemeClr val="tx1"/>
              </a:solidFill>
            </a:endParaRPr>
          </a:p>
        </p:txBody>
      </p:sp>
      <p:sp>
        <p:nvSpPr>
          <p:cNvPr id="9" name="Google Shape;184;g13895826a6c_0_2">
            <a:extLst>
              <a:ext uri="{FF2B5EF4-FFF2-40B4-BE49-F238E27FC236}">
                <a16:creationId xmlns:a16="http://schemas.microsoft.com/office/drawing/2014/main" id="{184BB771-35DB-AECB-65C5-2A17B05C94FF}"/>
              </a:ext>
            </a:extLst>
          </p:cNvPr>
          <p:cNvSpPr txBox="1">
            <a:spLocks/>
          </p:cNvSpPr>
          <p:nvPr/>
        </p:nvSpPr>
        <p:spPr>
          <a:xfrm>
            <a:off x="8199275" y="4836774"/>
            <a:ext cx="3208150" cy="9332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130810" indent="0">
              <a:spcBef>
                <a:spcPts val="1080"/>
              </a:spcBef>
              <a:buClr>
                <a:schemeClr val="dk1"/>
              </a:buClr>
              <a:buSzPct val="100000"/>
            </a:pPr>
            <a:r>
              <a:rPr lang="es-MX" sz="3500" b="1" dirty="0">
                <a:solidFill>
                  <a:schemeClr val="tx1"/>
                </a:solidFill>
              </a:rPr>
              <a:t>Distancia: 6.0 cm</a:t>
            </a:r>
            <a:endParaRPr lang="es-MX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21923"/>
      </p:ext>
    </p:extLst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621</Words>
  <Application>Microsoft Office PowerPoint</Application>
  <PresentationFormat>Panorámica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Wingdings</vt:lpstr>
      <vt:lpstr>Sorts Mill Goudy</vt:lpstr>
      <vt:lpstr>Calibri</vt:lpstr>
      <vt:lpstr>Noto Sans Symbols</vt:lpstr>
      <vt:lpstr>Arial</vt:lpstr>
      <vt:lpstr>SlateVTI</vt:lpstr>
      <vt:lpstr>SlateVTI</vt:lpstr>
      <vt:lpstr>Reconstrucción de imágenes con técnicas de Deep Learning a partir de hologramas simulados computacionalmente.</vt:lpstr>
      <vt:lpstr>JUSTIFICACIÓN</vt:lpstr>
      <vt:lpstr>Evaluar  cuantitativa y cualitativamente el desempeño de un modelo de Deep Learning basado en Redes Neuronales Convolucionales (CNN) capaz de transformar hologramas generados computacionalmente en sus imágenes correspondientes.</vt:lpstr>
      <vt:lpstr>Objetivos Específicos</vt:lpstr>
      <vt:lpstr>Objetivos Específicos</vt:lpstr>
      <vt:lpstr>Objetivos Específicos</vt:lpstr>
      <vt:lpstr>Objetivos Específicos</vt:lpstr>
      <vt:lpstr>Pruebas de robustez: distancias de propagación.</vt:lpstr>
      <vt:lpstr>Pruebas de robustez: distancias de propagación.</vt:lpstr>
      <vt:lpstr>Pruebas de robustez: objetos más complejos.</vt:lpstr>
      <vt:lpstr>Conclusiones.</vt:lpstr>
      <vt:lpstr>Les agradecemos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Reconstrucción de imágenes con técnicas de Deep Learning a partir de hologramas simulados computacionalmente.</dc:title>
  <dc:creator>krixtian gutirrez</dc:creator>
  <cp:lastModifiedBy>krixtian gutirrez</cp:lastModifiedBy>
  <cp:revision>14</cp:revision>
  <dcterms:created xsi:type="dcterms:W3CDTF">2022-08-30T01:49:52Z</dcterms:created>
  <dcterms:modified xsi:type="dcterms:W3CDTF">2022-11-17T12:07:37Z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