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64" r:id="rId7"/>
    <p:sldId id="262" r:id="rId8"/>
    <p:sldId id="263" r:id="rId9"/>
    <p:sldId id="265" r:id="rId10"/>
    <p:sldId id="266" r:id="rId11"/>
    <p:sldId id="269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82" r:id="rId20"/>
    <p:sldId id="277" r:id="rId21"/>
    <p:sldId id="275" r:id="rId22"/>
    <p:sldId id="276" r:id="rId23"/>
    <p:sldId id="279" r:id="rId24"/>
    <p:sldId id="278" r:id="rId25"/>
    <p:sldId id="281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CDA1C-634E-4478-9665-2041546BB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E0FDC-E7F7-417A-A9E6-E6339F3CA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13EA2-30DD-4987-AC01-F13E174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C22F1-0DBE-4906-BE6F-8A771A1A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199D5-3A22-4B04-B151-2A5B0B15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077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58FF3-2C1F-4E42-AD55-529C892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D4391A-846A-4C11-AD8B-B6F2B8F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EFFFEC-977C-4E75-93E7-95793CEE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FCC50-EC29-44B7-B05C-0B64C8A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B9571-C279-4A9C-AE75-0F07C9EA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31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0C117-A653-4D0A-8CC8-15B705DF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04F6BE-836D-461C-8742-76302722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18E98-7712-47A4-8DDC-285DD3A1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2152-D1CB-40A4-85F1-C13679C3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C7564-F771-42A0-B4AC-2000960E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8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9B6A0-1D06-43AB-A6C8-C408B92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90BFF-9276-486E-A12C-64CD6D58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DFF5D5-95F7-4467-BE41-17017AF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61EAB-2512-44FC-A7F1-8ABC5D2C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566F1-870D-4D14-93BF-9D0F1A99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77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070A8-41FF-491E-BD38-C8C0F71F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60358-33FF-4368-88BD-C4193863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723DB-227B-49C1-9DF7-0CD009CF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B6701-5701-4996-AD04-37E00B4E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47098-7F56-4250-A49B-881F1B8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15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B69FB-29DF-4D29-A4B0-9D418A74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58B73-5D42-438B-A242-18AC9072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4F2707-EEB7-42FF-9DD9-917F12B2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04517E-1165-4B38-BDCA-57BD2C03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5AFDD3-BADF-48DA-89AF-C976CCC6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F2FB0C-2A28-430F-8BBB-DB5E5F12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21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71028-95FD-4E29-AA8F-7489969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86FAF-982F-4B10-985D-9D278188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1C04AA-F343-4E60-86FD-E886C847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7CEF39-6891-4270-9E6B-9058902C4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72FB22-C9DD-4F77-AE98-E67184736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C9BFFC-E53C-4773-B437-04D12F6C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0E5377-5F33-4AAF-8476-625F10B1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C22234-80DE-44F3-9A1A-400E0B1C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2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A28F1-752C-4C5A-AA49-C31DA28B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28AA68-4FE4-4A23-B600-7AA804FB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325FBF-7525-4F8E-9045-BC9153F4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EB70B6-E74A-4DAB-B3E2-8247E8CD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5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8A3191-6AD9-4E3E-813C-F3E687C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F914B9-4DCD-409B-BC12-362C3C40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362FD9-33CF-42E1-B9A1-09035985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8A13-4618-4496-A494-6476A8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0EC91-AC56-494A-8437-78BDA790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FA9C29-4B43-4F84-92A6-C566D98BA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13428F-152C-439C-9A63-3B3A767E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E1C37-A477-4D6D-B14C-0262092B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E8F381-9AA2-4230-B617-0AC88780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9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E7E58-BA4C-49B5-A0FB-C1765C57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334A80-3C0A-4D24-BC69-9FFB8ED46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1BAE36-3CEC-43C3-8FCE-E745BE5D0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664DB-F99C-4C03-BB1B-77D2B70F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A3E0E-87E4-42AE-84A2-38E29C5B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32F4D-5DDF-40C7-9908-3EDAB22F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06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C5581A-658A-4DD9-9CDC-022853B7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9EB418-3EB6-43AF-8CB9-0280CE00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A2ACD6-3DE3-4E16-9A05-09EA07FF6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C6A3-BF42-4018-AD0F-A89EE2F368B9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1EC5C-375C-4482-986A-7A4AC4D1D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13778-0B06-4687-9A31-22317ACB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F440-1A7E-4009-BFFE-87242F16D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37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phnicolay/Phys_Comp_II_group_2/tree/main/Project/RadActivit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Josephnicolay/Phys_Comp_II_group_2/blob/main/Project/RadActivity/odeint.cpp" TargetMode="External"/><Relationship Id="rId5" Type="http://schemas.openxmlformats.org/officeDocument/2006/relationships/hyperlink" Target="https://github.com/Josephnicolay/Phys_Comp_II_group_2/tree/main/Project/RadActivity" TargetMode="Externa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nicolay/Phys_Comp_II_group_2/blob/main/Project/graph_decay.ipynb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 Rare Particle Decay Spotted | IFLScience">
            <a:extLst>
              <a:ext uri="{FF2B5EF4-FFF2-40B4-BE49-F238E27FC236}">
                <a16:creationId xmlns:a16="http://schemas.microsoft.com/office/drawing/2014/main" id="{A4BB2583-1A46-4535-A262-D8AF8F2E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0F5EA9-E5EE-452E-BD35-01F78CC3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0571" cy="1655762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Simulación Monte Carlo en C++ Y GEANT 4.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C8BFD-70BE-4500-A1B5-5E2B76BCE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571" y="6018666"/>
            <a:ext cx="3976914" cy="839334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bg1"/>
                </a:solidFill>
              </a:rPr>
              <a:t>Joseph </a:t>
            </a:r>
            <a:r>
              <a:rPr lang="es-CO" dirty="0" err="1">
                <a:solidFill>
                  <a:schemeClr val="bg1"/>
                </a:solidFill>
              </a:rPr>
              <a:t>Nicolay</a:t>
            </a:r>
            <a:r>
              <a:rPr lang="es-CO" dirty="0">
                <a:solidFill>
                  <a:schemeClr val="bg1"/>
                </a:solidFill>
              </a:rPr>
              <a:t> Ruiz.</a:t>
            </a:r>
          </a:p>
          <a:p>
            <a:r>
              <a:rPr lang="es-CO" dirty="0">
                <a:solidFill>
                  <a:schemeClr val="bg1"/>
                </a:solidFill>
              </a:rPr>
              <a:t>Cristian David Gutiérrez.</a:t>
            </a:r>
          </a:p>
        </p:txBody>
      </p:sp>
    </p:spTree>
    <p:extLst>
      <p:ext uri="{BB962C8B-B14F-4D97-AF65-F5344CB8AC3E}">
        <p14:creationId xmlns:p14="http://schemas.microsoft.com/office/powerpoint/2010/main" val="380988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 por Monte Carlo.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19" y="1341126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3102604" y="3227076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04" y="3227076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6783459" y="5042900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459" y="5042900"/>
                <a:ext cx="8312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3352800" y="3596408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596408"/>
                <a:ext cx="187365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CCD7C61-9658-453D-9352-EB458C421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029" y="3137900"/>
            <a:ext cx="1905000" cy="1905000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</p:cNvCxnSpPr>
          <p:nvPr/>
        </p:nvCxnSpPr>
        <p:spPr>
          <a:xfrm>
            <a:off x="2762583" y="1733237"/>
            <a:ext cx="3744686" cy="1852539"/>
          </a:xfrm>
          <a:prstGeom prst="bentConnector3">
            <a:avLst>
              <a:gd name="adj1" fmla="val -21705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0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 por Monte Carlo.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19" y="1341126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3102604" y="3227076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04" y="3227076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6783459" y="5042900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459" y="5042900"/>
                <a:ext cx="8312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/>
              <p:nvPr/>
            </p:nvSpPr>
            <p:spPr>
              <a:xfrm>
                <a:off x="4048412" y="3664858"/>
                <a:ext cx="1648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12" y="3664858"/>
                <a:ext cx="1648336" cy="461665"/>
              </a:xfrm>
              <a:prstGeom prst="rect">
                <a:avLst/>
              </a:prstGeom>
              <a:blipFill>
                <a:blip r:embed="rId5"/>
                <a:stretch>
                  <a:fillRect r="-738"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CCD7C61-9658-453D-9352-EB458C421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029" y="3137900"/>
            <a:ext cx="1905000" cy="1905000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</p:cNvCxnSpPr>
          <p:nvPr/>
        </p:nvCxnSpPr>
        <p:spPr>
          <a:xfrm>
            <a:off x="3392169" y="1733237"/>
            <a:ext cx="3744686" cy="1852539"/>
          </a:xfrm>
          <a:prstGeom prst="bentConnector3">
            <a:avLst>
              <a:gd name="adj1" fmla="val -21705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2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 por Monte Carlo.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19" y="1341126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3102604" y="3227076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04" y="3227076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6783459" y="5042900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459" y="5042900"/>
                <a:ext cx="8312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4460243" y="3607040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43" y="3607040"/>
                <a:ext cx="1873653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CCD7C61-9658-453D-9352-EB458C421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029" y="3137900"/>
            <a:ext cx="1905000" cy="1905000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</p:cNvCxnSpPr>
          <p:nvPr/>
        </p:nvCxnSpPr>
        <p:spPr>
          <a:xfrm>
            <a:off x="3870026" y="1743869"/>
            <a:ext cx="3744686" cy="1852539"/>
          </a:xfrm>
          <a:prstGeom prst="bentConnector3">
            <a:avLst>
              <a:gd name="adj1" fmla="val -21705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4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 por Monte Carlo.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19" y="1341126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3102604" y="3227076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04" y="3227076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6783459" y="5042900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459" y="5042900"/>
                <a:ext cx="8312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6096000" y="2272469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72469"/>
                <a:ext cx="187365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/>
              <p:nvPr/>
            </p:nvSpPr>
            <p:spPr>
              <a:xfrm>
                <a:off x="3345922" y="4617950"/>
                <a:ext cx="1648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22" y="4617950"/>
                <a:ext cx="1648336" cy="461665"/>
              </a:xfrm>
              <a:prstGeom prst="rect">
                <a:avLst/>
              </a:prstGeom>
              <a:blipFill>
                <a:blip r:embed="rId6"/>
                <a:stretch>
                  <a:fillRect r="-741" b="-18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CCD7C61-9658-453D-9352-EB458C421D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029" y="3137900"/>
            <a:ext cx="1905000" cy="1905000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</p:cNvCxnSpPr>
          <p:nvPr/>
        </p:nvCxnSpPr>
        <p:spPr>
          <a:xfrm>
            <a:off x="2801257" y="2792032"/>
            <a:ext cx="3744686" cy="1852539"/>
          </a:xfrm>
          <a:prstGeom prst="bentConnector3">
            <a:avLst>
              <a:gd name="adj1" fmla="val -21705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0C3FF9C1-F5C1-4A00-8A19-A1819E83240D}"/>
              </a:ext>
            </a:extLst>
          </p:cNvPr>
          <p:cNvCxnSpPr>
            <a:cxnSpLocks/>
          </p:cNvCxnSpPr>
          <p:nvPr/>
        </p:nvCxnSpPr>
        <p:spPr>
          <a:xfrm>
            <a:off x="4235204" y="2792032"/>
            <a:ext cx="3706012" cy="1825918"/>
          </a:xfrm>
          <a:prstGeom prst="bentConnector3">
            <a:avLst>
              <a:gd name="adj1" fmla="val 150652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4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a de flujo: terminador 2">
            <a:extLst>
              <a:ext uri="{FF2B5EF4-FFF2-40B4-BE49-F238E27FC236}">
                <a16:creationId xmlns:a16="http://schemas.microsoft.com/office/drawing/2014/main" id="{304A4ABF-B4F2-4DD2-B333-FC67DB610C2A}"/>
              </a:ext>
            </a:extLst>
          </p:cNvPr>
          <p:cNvSpPr/>
          <p:nvPr/>
        </p:nvSpPr>
        <p:spPr>
          <a:xfrm>
            <a:off x="451825" y="196149"/>
            <a:ext cx="2293258" cy="798286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5" name="Diagrama de flujo: datos 4">
            <a:extLst>
              <a:ext uri="{FF2B5EF4-FFF2-40B4-BE49-F238E27FC236}">
                <a16:creationId xmlns:a16="http://schemas.microsoft.com/office/drawing/2014/main" id="{CA6249C2-A604-4436-8659-ED538CC3C202}"/>
              </a:ext>
            </a:extLst>
          </p:cNvPr>
          <p:cNvSpPr/>
          <p:nvPr/>
        </p:nvSpPr>
        <p:spPr>
          <a:xfrm>
            <a:off x="3577442" y="272127"/>
            <a:ext cx="2946400" cy="646330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C728A10-77F2-412B-80D7-DDE3F4DCA45E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2745083" y="595292"/>
            <a:ext cx="112699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228DA7D0-C02D-47D9-919C-A5C2D36EDAAF}"/>
              </a:ext>
            </a:extLst>
          </p:cNvPr>
          <p:cNvSpPr/>
          <p:nvPr/>
        </p:nvSpPr>
        <p:spPr>
          <a:xfrm>
            <a:off x="3683033" y="1191037"/>
            <a:ext cx="2169886" cy="64633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 </a:t>
            </a:r>
          </a:p>
        </p:txBody>
      </p:sp>
      <p:sp>
        <p:nvSpPr>
          <p:cNvPr id="21" name="Diagrama de flujo: proceso 20">
            <a:extLst>
              <a:ext uri="{FF2B5EF4-FFF2-40B4-BE49-F238E27FC236}">
                <a16:creationId xmlns:a16="http://schemas.microsoft.com/office/drawing/2014/main" id="{21129B4F-48E1-4119-BD47-0D0E9300A292}"/>
              </a:ext>
            </a:extLst>
          </p:cNvPr>
          <p:cNvSpPr/>
          <p:nvPr/>
        </p:nvSpPr>
        <p:spPr>
          <a:xfrm>
            <a:off x="3676754" y="2184814"/>
            <a:ext cx="2169886" cy="68728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Poblaciones</a:t>
            </a:r>
          </a:p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0 </a:t>
            </a:r>
          </a:p>
          <a:p>
            <a:pPr algn="ctr"/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CFF4E7C5-49A9-4233-83BF-8C1B60EB8464}"/>
              </a:ext>
            </a:extLst>
          </p:cNvPr>
          <p:cNvSpPr/>
          <p:nvPr/>
        </p:nvSpPr>
        <p:spPr>
          <a:xfrm>
            <a:off x="3531611" y="3133412"/>
            <a:ext cx="2460172" cy="113211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¿Átomo “i” decae?</a:t>
            </a:r>
          </a:p>
        </p:txBody>
      </p:sp>
      <p:sp>
        <p:nvSpPr>
          <p:cNvPr id="26" name="Diagrama de flujo: proceso 25">
            <a:extLst>
              <a:ext uri="{FF2B5EF4-FFF2-40B4-BE49-F238E27FC236}">
                <a16:creationId xmlns:a16="http://schemas.microsoft.com/office/drawing/2014/main" id="{9CCBCE26-D732-4D22-808A-EB85A667263C}"/>
              </a:ext>
            </a:extLst>
          </p:cNvPr>
          <p:cNvSpPr/>
          <p:nvPr/>
        </p:nvSpPr>
        <p:spPr>
          <a:xfrm>
            <a:off x="6559437" y="3376304"/>
            <a:ext cx="2169886" cy="64633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Cambiar átomo</a:t>
            </a:r>
          </a:p>
        </p:txBody>
      </p:sp>
      <p:sp>
        <p:nvSpPr>
          <p:cNvPr id="27" name="Diagrama de flujo: proceso 26">
            <a:extLst>
              <a:ext uri="{FF2B5EF4-FFF2-40B4-BE49-F238E27FC236}">
                <a16:creationId xmlns:a16="http://schemas.microsoft.com/office/drawing/2014/main" id="{AE96321C-7A4D-40CC-A3D4-9E7AC2993FEC}"/>
              </a:ext>
            </a:extLst>
          </p:cNvPr>
          <p:cNvSpPr/>
          <p:nvPr/>
        </p:nvSpPr>
        <p:spPr>
          <a:xfrm>
            <a:off x="451825" y="4141729"/>
            <a:ext cx="2169886" cy="64633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i + 1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E996054-1DA5-4BD0-9B88-ABC990A86311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4756002" y="918457"/>
            <a:ext cx="11974" cy="2725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134C057-1569-48D0-BDA4-04334131AE50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4761697" y="1837367"/>
            <a:ext cx="6279" cy="347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DEAB9D2-2FAF-4962-AE4A-6BDA55B31085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4761697" y="2872098"/>
            <a:ext cx="0" cy="2613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078D4CF-7983-4856-99BB-69FBF51E02F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5991783" y="3699469"/>
            <a:ext cx="56765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E7730D4-D663-4F6B-B23F-AC153C1AB59A}"/>
              </a:ext>
            </a:extLst>
          </p:cNvPr>
          <p:cNvCxnSpPr>
            <a:cxnSpLocks/>
            <a:stCxn id="16" idx="2"/>
            <a:endCxn id="64" idx="0"/>
          </p:cNvCxnSpPr>
          <p:nvPr/>
        </p:nvCxnSpPr>
        <p:spPr>
          <a:xfrm flipH="1">
            <a:off x="4741489" y="4265526"/>
            <a:ext cx="20208" cy="2613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7DA7DAB-896B-46A5-8676-35E72C414B37}"/>
              </a:ext>
            </a:extLst>
          </p:cNvPr>
          <p:cNvSpPr txBox="1"/>
          <p:nvPr/>
        </p:nvSpPr>
        <p:spPr>
          <a:xfrm>
            <a:off x="6059968" y="33933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9EA62F3-44A1-4086-A8CE-D8AC74926633}"/>
              </a:ext>
            </a:extLst>
          </p:cNvPr>
          <p:cNvSpPr txBox="1"/>
          <p:nvPr/>
        </p:nvSpPr>
        <p:spPr>
          <a:xfrm>
            <a:off x="4791597" y="42802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1FA42F2C-80B5-411A-AAF6-E5B00F9D7AE6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2313059" y="2923178"/>
            <a:ext cx="442260" cy="1994843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0A9087A5-F18C-4660-9A45-A5D8B2F60B21}"/>
              </a:ext>
            </a:extLst>
          </p:cNvPr>
          <p:cNvCxnSpPr>
            <a:cxnSpLocks/>
            <a:stCxn id="26" idx="2"/>
            <a:endCxn id="64" idx="3"/>
          </p:cNvCxnSpPr>
          <p:nvPr/>
        </p:nvCxnSpPr>
        <p:spPr>
          <a:xfrm rot="5400000">
            <a:off x="6272846" y="3721364"/>
            <a:ext cx="1070264" cy="16728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grama de flujo: decisión 63">
            <a:extLst>
              <a:ext uri="{FF2B5EF4-FFF2-40B4-BE49-F238E27FC236}">
                <a16:creationId xmlns:a16="http://schemas.microsoft.com/office/drawing/2014/main" id="{BC8E0DAC-2B4B-4C45-B7E4-C8B3B90CFCC7}"/>
              </a:ext>
            </a:extLst>
          </p:cNvPr>
          <p:cNvSpPr/>
          <p:nvPr/>
        </p:nvSpPr>
        <p:spPr>
          <a:xfrm>
            <a:off x="3511403" y="4526841"/>
            <a:ext cx="2460172" cy="113211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&lt; </a:t>
            </a:r>
            <a:r>
              <a:rPr lang="es-CO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Nmax</a:t>
            </a:r>
            <a:endParaRPr lang="es-C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627DBBC-88F3-48B5-AEEF-5EE06C24491B}"/>
              </a:ext>
            </a:extLst>
          </p:cNvPr>
          <p:cNvSpPr txBox="1"/>
          <p:nvPr/>
        </p:nvSpPr>
        <p:spPr>
          <a:xfrm>
            <a:off x="3117692" y="4523121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6AAFE4F2-CD67-4FD2-8197-BA6FD5C8B392}"/>
              </a:ext>
            </a:extLst>
          </p:cNvPr>
          <p:cNvCxnSpPr>
            <a:cxnSpLocks/>
            <a:stCxn id="64" idx="1"/>
            <a:endCxn id="27" idx="3"/>
          </p:cNvCxnSpPr>
          <p:nvPr/>
        </p:nvCxnSpPr>
        <p:spPr>
          <a:xfrm rot="10800000">
            <a:off x="2621711" y="4464894"/>
            <a:ext cx="889692" cy="62800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B65F93F2-F716-4364-A30A-A49BC2BAA94D}"/>
              </a:ext>
            </a:extLst>
          </p:cNvPr>
          <p:cNvCxnSpPr>
            <a:cxnSpLocks/>
            <a:stCxn id="64" idx="2"/>
            <a:endCxn id="147" idx="1"/>
          </p:cNvCxnSpPr>
          <p:nvPr/>
        </p:nvCxnSpPr>
        <p:spPr>
          <a:xfrm rot="16200000" flipH="1">
            <a:off x="5241864" y="5158579"/>
            <a:ext cx="317728" cy="1318479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agrama de flujo: decisión 103">
            <a:extLst>
              <a:ext uri="{FF2B5EF4-FFF2-40B4-BE49-F238E27FC236}">
                <a16:creationId xmlns:a16="http://schemas.microsoft.com/office/drawing/2014/main" id="{487458AC-401B-4597-8B73-7C01D6E0F67E}"/>
              </a:ext>
            </a:extLst>
          </p:cNvPr>
          <p:cNvSpPr/>
          <p:nvPr/>
        </p:nvSpPr>
        <p:spPr>
          <a:xfrm>
            <a:off x="9296977" y="3960784"/>
            <a:ext cx="2448734" cy="113211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&lt; </a:t>
            </a:r>
            <a:r>
              <a:rPr lang="es-CO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Tmax</a:t>
            </a:r>
            <a:endParaRPr lang="es-C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E610BFA-9AD1-46C0-B918-16BB240B7F50}"/>
              </a:ext>
            </a:extLst>
          </p:cNvPr>
          <p:cNvSpPr txBox="1"/>
          <p:nvPr/>
        </p:nvSpPr>
        <p:spPr>
          <a:xfrm>
            <a:off x="5165266" y="56483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47" name="Diagrama de flujo: proceso 146">
            <a:extLst>
              <a:ext uri="{FF2B5EF4-FFF2-40B4-BE49-F238E27FC236}">
                <a16:creationId xmlns:a16="http://schemas.microsoft.com/office/drawing/2014/main" id="{D875E048-947A-4E6A-BEAE-8A6F335BCCFF}"/>
              </a:ext>
            </a:extLst>
          </p:cNvPr>
          <p:cNvSpPr/>
          <p:nvPr/>
        </p:nvSpPr>
        <p:spPr>
          <a:xfrm>
            <a:off x="6059968" y="5653518"/>
            <a:ext cx="2169886" cy="64633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t + 1</a:t>
            </a:r>
          </a:p>
        </p:txBody>
      </p:sp>
      <p:cxnSp>
        <p:nvCxnSpPr>
          <p:cNvPr id="153" name="Conector: angular 152">
            <a:extLst>
              <a:ext uri="{FF2B5EF4-FFF2-40B4-BE49-F238E27FC236}">
                <a16:creationId xmlns:a16="http://schemas.microsoft.com/office/drawing/2014/main" id="{1590392F-7985-41C1-81DA-5D4A2F2738CF}"/>
              </a:ext>
            </a:extLst>
          </p:cNvPr>
          <p:cNvCxnSpPr>
            <a:cxnSpLocks/>
            <a:stCxn id="147" idx="3"/>
            <a:endCxn id="104" idx="1"/>
          </p:cNvCxnSpPr>
          <p:nvPr/>
        </p:nvCxnSpPr>
        <p:spPr>
          <a:xfrm flipV="1">
            <a:off x="8229854" y="4526841"/>
            <a:ext cx="1067123" cy="14498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r 155">
            <a:extLst>
              <a:ext uri="{FF2B5EF4-FFF2-40B4-BE49-F238E27FC236}">
                <a16:creationId xmlns:a16="http://schemas.microsoft.com/office/drawing/2014/main" id="{66C87A7A-26C5-4D71-9FAB-4E89A9BA4960}"/>
              </a:ext>
            </a:extLst>
          </p:cNvPr>
          <p:cNvCxnSpPr>
            <a:cxnSpLocks/>
            <a:stCxn id="104" idx="0"/>
            <a:endCxn id="21" idx="3"/>
          </p:cNvCxnSpPr>
          <p:nvPr/>
        </p:nvCxnSpPr>
        <p:spPr>
          <a:xfrm rot="16200000" flipV="1">
            <a:off x="7467828" y="907268"/>
            <a:ext cx="1432328" cy="467470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: angular 158">
            <a:extLst>
              <a:ext uri="{FF2B5EF4-FFF2-40B4-BE49-F238E27FC236}">
                <a16:creationId xmlns:a16="http://schemas.microsoft.com/office/drawing/2014/main" id="{CCB696A0-8BAA-4DD0-B9E1-57E19A247E78}"/>
              </a:ext>
            </a:extLst>
          </p:cNvPr>
          <p:cNvCxnSpPr>
            <a:cxnSpLocks/>
            <a:stCxn id="104" idx="2"/>
            <a:endCxn id="162" idx="0"/>
          </p:cNvCxnSpPr>
          <p:nvPr/>
        </p:nvCxnSpPr>
        <p:spPr>
          <a:xfrm rot="5400000">
            <a:off x="10163674" y="5450568"/>
            <a:ext cx="715341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grama de flujo: terminador 161">
            <a:extLst>
              <a:ext uri="{FF2B5EF4-FFF2-40B4-BE49-F238E27FC236}">
                <a16:creationId xmlns:a16="http://schemas.microsoft.com/office/drawing/2014/main" id="{59AC6B64-A862-4036-9227-15F7D09838E8}"/>
              </a:ext>
            </a:extLst>
          </p:cNvPr>
          <p:cNvSpPr/>
          <p:nvPr/>
        </p:nvSpPr>
        <p:spPr>
          <a:xfrm>
            <a:off x="9374715" y="5808239"/>
            <a:ext cx="2293258" cy="798286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2D5F8650-8913-4D7D-8AEC-BBFD81456B7B}"/>
              </a:ext>
            </a:extLst>
          </p:cNvPr>
          <p:cNvSpPr txBox="1"/>
          <p:nvPr/>
        </p:nvSpPr>
        <p:spPr>
          <a:xfrm>
            <a:off x="8034929" y="21480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C4D596EF-2A7F-45BB-A4BC-3E345CB2DB16}"/>
              </a:ext>
            </a:extLst>
          </p:cNvPr>
          <p:cNvSpPr txBox="1"/>
          <p:nvPr/>
        </p:nvSpPr>
        <p:spPr>
          <a:xfrm>
            <a:off x="10514994" y="52789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81" name="Elipse 180">
            <a:hlinkClick r:id="rId2"/>
            <a:extLst>
              <a:ext uri="{FF2B5EF4-FFF2-40B4-BE49-F238E27FC236}">
                <a16:creationId xmlns:a16="http://schemas.microsoft.com/office/drawing/2014/main" id="{D192D1B4-2A74-450D-BD68-EB6D8C4CFF7C}"/>
              </a:ext>
            </a:extLst>
          </p:cNvPr>
          <p:cNvSpPr/>
          <p:nvPr/>
        </p:nvSpPr>
        <p:spPr>
          <a:xfrm>
            <a:off x="237819" y="6033847"/>
            <a:ext cx="2597895" cy="628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45553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 por Monte Carlo.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9EA7A92-FB1F-4371-9E75-F12DEBF4A0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B63E995-B51D-4C84-91EA-CB87B22C1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673C2F-9ADA-4762-9731-E53DFEDD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80343"/>
            <a:ext cx="822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4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858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Analítica: Ecuación de Bateman.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1C9EA6-CE70-4FFC-A237-82A292448B40}"/>
                  </a:ext>
                </a:extLst>
              </p:cNvPr>
              <p:cNvSpPr txBox="1"/>
              <p:nvPr/>
            </p:nvSpPr>
            <p:spPr>
              <a:xfrm>
                <a:off x="4314306" y="2046514"/>
                <a:ext cx="2555123" cy="98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1C9EA6-CE70-4FFC-A237-82A29244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06" y="2046514"/>
                <a:ext cx="255512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FEA996-B1C7-448F-B849-3D13AAFA727F}"/>
                  </a:ext>
                </a:extLst>
              </p:cNvPr>
              <p:cNvSpPr txBox="1"/>
              <p:nvPr/>
            </p:nvSpPr>
            <p:spPr>
              <a:xfrm>
                <a:off x="3709845" y="3661349"/>
                <a:ext cx="3764043" cy="98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FEA996-B1C7-448F-B849-3D13AAFA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45" y="3661349"/>
                <a:ext cx="3764043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6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858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Analítica: Ecuación de Bateman.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1C9EA6-CE70-4FFC-A237-82A292448B40}"/>
                  </a:ext>
                </a:extLst>
              </p:cNvPr>
              <p:cNvSpPr txBox="1"/>
              <p:nvPr/>
            </p:nvSpPr>
            <p:spPr>
              <a:xfrm>
                <a:off x="4314301" y="1182662"/>
                <a:ext cx="2555123" cy="98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1C9EA6-CE70-4FFC-A237-82A29244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01" y="1182662"/>
                <a:ext cx="255512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FEA996-B1C7-448F-B849-3D13AAFA727F}"/>
                  </a:ext>
                </a:extLst>
              </p:cNvPr>
              <p:cNvSpPr txBox="1"/>
              <p:nvPr/>
            </p:nvSpPr>
            <p:spPr>
              <a:xfrm>
                <a:off x="3709842" y="2276985"/>
                <a:ext cx="3764043" cy="98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FEA996-B1C7-448F-B849-3D13AAFA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42" y="2276985"/>
                <a:ext cx="3764043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8530512-977D-4F6F-A676-4841C60209F5}"/>
                  </a:ext>
                </a:extLst>
              </p:cNvPr>
              <p:cNvSpPr txBox="1"/>
              <p:nvPr/>
            </p:nvSpPr>
            <p:spPr>
              <a:xfrm>
                <a:off x="2206097" y="4670406"/>
                <a:ext cx="6771534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CO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8530512-977D-4F6F-A676-4841C602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097" y="4670406"/>
                <a:ext cx="6771534" cy="1753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0F0F0D9-59C4-4848-9111-5C1E8A3AB4C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91864" y="3257831"/>
            <a:ext cx="0" cy="1412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hlinkClick r:id="rId5"/>
            <a:extLst>
              <a:ext uri="{FF2B5EF4-FFF2-40B4-BE49-F238E27FC236}">
                <a16:creationId xmlns:a16="http://schemas.microsoft.com/office/drawing/2014/main" id="{CFF6D7A5-BAFD-4D87-B1CF-50A5F507FBE1}"/>
              </a:ext>
            </a:extLst>
          </p:cNvPr>
          <p:cNvSpPr/>
          <p:nvPr/>
        </p:nvSpPr>
        <p:spPr>
          <a:xfrm>
            <a:off x="179762" y="6109833"/>
            <a:ext cx="2597895" cy="628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hlinkClick r:id="rId6"/>
              </a:rPr>
              <a:t>Implementación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23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858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Analítica: Ecuación de Bateman.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1C9EA6-CE70-4FFC-A237-82A292448B40}"/>
                  </a:ext>
                </a:extLst>
              </p:cNvPr>
              <p:cNvSpPr txBox="1"/>
              <p:nvPr/>
            </p:nvSpPr>
            <p:spPr>
              <a:xfrm>
                <a:off x="4590072" y="1201431"/>
                <a:ext cx="2555123" cy="98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11C9EA6-CE70-4FFC-A237-82A29244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72" y="1201431"/>
                <a:ext cx="255512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FEA996-B1C7-448F-B849-3D13AAFA727F}"/>
                  </a:ext>
                </a:extLst>
              </p:cNvPr>
              <p:cNvSpPr txBox="1"/>
              <p:nvPr/>
            </p:nvSpPr>
            <p:spPr>
              <a:xfrm>
                <a:off x="3985613" y="2295754"/>
                <a:ext cx="3764043" cy="98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FEA996-B1C7-448F-B849-3D13AAFA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613" y="2295754"/>
                <a:ext cx="3764043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>
            <a:extLst>
              <a:ext uri="{FF2B5EF4-FFF2-40B4-BE49-F238E27FC236}">
                <a16:creationId xmlns:a16="http://schemas.microsoft.com/office/drawing/2014/main" id="{771F0526-8675-46E0-93C5-428DC13BC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2628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AB7D0F-D2A8-49F4-9729-0D1C2DEF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581400"/>
            <a:ext cx="822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3962400" y="1859339"/>
            <a:ext cx="3918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</a:p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 4</a:t>
            </a:r>
          </a:p>
        </p:txBody>
      </p:sp>
    </p:spTree>
    <p:extLst>
      <p:ext uri="{BB962C8B-B14F-4D97-AF65-F5344CB8AC3E}">
        <p14:creationId xmlns:p14="http://schemas.microsoft.com/office/powerpoint/2010/main" val="2854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F9F50-697D-4C42-BB4D-2BBB615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9" y="1164193"/>
            <a:ext cx="1924050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Cadena de Decaimiento.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/>
              <p:nvPr/>
            </p:nvSpPr>
            <p:spPr>
              <a:xfrm>
                <a:off x="1029727" y="3059668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27" y="3059668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66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6828B37-8D80-4A07-B247-7A81E78B9671}"/>
              </a:ext>
            </a:extLst>
          </p:cNvPr>
          <p:cNvSpPr txBox="1"/>
          <p:nvPr/>
        </p:nvSpPr>
        <p:spPr>
          <a:xfrm>
            <a:off x="406400" y="27577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</a:t>
            </a:r>
            <a:r>
              <a:rPr lang="es-C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122" name="Picture 2" descr="ROOT: analyzing petabytes of data, scientifically. - ROOT">
            <a:extLst>
              <a:ext uri="{FF2B5EF4-FFF2-40B4-BE49-F238E27FC236}">
                <a16:creationId xmlns:a16="http://schemas.microsoft.com/office/drawing/2014/main" id="{DDB82C3E-E8ED-4549-9998-16A25671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155" y="1626104"/>
            <a:ext cx="5611228" cy="32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55877F-9B56-4147-A9D3-9FED5F8CD084}"/>
              </a:ext>
            </a:extLst>
          </p:cNvPr>
          <p:cNvSpPr txBox="1"/>
          <p:nvPr/>
        </p:nvSpPr>
        <p:spPr>
          <a:xfrm>
            <a:off x="734374" y="1626104"/>
            <a:ext cx="50994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 de altas energías.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Construcción de histogramas.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de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Estadística.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Computación con 4-vectores.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Manipulación de Imágenes.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Generación de Eventos Monte Carlo.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Redes Neuronales.</a:t>
            </a:r>
          </a:p>
        </p:txBody>
      </p:sp>
      <p:sp>
        <p:nvSpPr>
          <p:cNvPr id="5" name="Elipse 4">
            <a:hlinkClick r:id="rId3"/>
            <a:extLst>
              <a:ext uri="{FF2B5EF4-FFF2-40B4-BE49-F238E27FC236}">
                <a16:creationId xmlns:a16="http://schemas.microsoft.com/office/drawing/2014/main" id="{A765F980-C057-44F7-8039-EF8EB9F64A41}"/>
              </a:ext>
            </a:extLst>
          </p:cNvPr>
          <p:cNvSpPr/>
          <p:nvPr/>
        </p:nvSpPr>
        <p:spPr>
          <a:xfrm>
            <a:off x="406400" y="5954225"/>
            <a:ext cx="2597895" cy="628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Ejemplo.</a:t>
            </a:r>
          </a:p>
        </p:txBody>
      </p:sp>
    </p:spTree>
    <p:extLst>
      <p:ext uri="{BB962C8B-B14F-4D97-AF65-F5344CB8AC3E}">
        <p14:creationId xmlns:p14="http://schemas.microsoft.com/office/powerpoint/2010/main" val="2097683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4. Cadena de desintegración del Uranio (Tomada de INTERNET). | Download  Scientific Diagram">
            <a:extLst>
              <a:ext uri="{FF2B5EF4-FFF2-40B4-BE49-F238E27FC236}">
                <a16:creationId xmlns:a16="http://schemas.microsoft.com/office/drawing/2014/main" id="{B8611A75-B578-4A85-9C94-07642D42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21164"/>
            <a:ext cx="3870777" cy="50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119AD22-4961-49DB-9EAD-97B488C2D708}"/>
              </a:ext>
            </a:extLst>
          </p:cNvPr>
          <p:cNvSpPr txBox="1"/>
          <p:nvPr/>
        </p:nvSpPr>
        <p:spPr>
          <a:xfrm>
            <a:off x="406400" y="275771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Realidad del Problema.</a:t>
            </a:r>
          </a:p>
        </p:txBody>
      </p:sp>
      <p:pic>
        <p:nvPicPr>
          <p:cNvPr id="1028" name="Picture 4" descr="Decaimiento Radiactivo">
            <a:extLst>
              <a:ext uri="{FF2B5EF4-FFF2-40B4-BE49-F238E27FC236}">
                <a16:creationId xmlns:a16="http://schemas.microsoft.com/office/drawing/2014/main" id="{DE22F19A-DB7D-4CEF-A6A3-A7095A05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62" y="1521164"/>
            <a:ext cx="5092449" cy="25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844FD93-A0F4-4F26-8968-831B2FFDAEAF}"/>
                  </a:ext>
                </a:extLst>
              </p:cNvPr>
              <p:cNvSpPr txBox="1"/>
              <p:nvPr/>
            </p:nvSpPr>
            <p:spPr>
              <a:xfrm>
                <a:off x="4912761" y="5198806"/>
                <a:ext cx="5092449" cy="624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s-CO" sz="36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844FD93-A0F4-4F26-8968-831B2FFDA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761" y="5198806"/>
                <a:ext cx="5092449" cy="624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4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458E29D-EF55-44E6-B913-84B53FB2A8F2}"/>
              </a:ext>
            </a:extLst>
          </p:cNvPr>
          <p:cNvSpPr txBox="1"/>
          <p:nvPr/>
        </p:nvSpPr>
        <p:spPr>
          <a:xfrm>
            <a:off x="406400" y="275771"/>
            <a:ext cx="399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GEANT 4?.</a:t>
            </a:r>
          </a:p>
        </p:txBody>
      </p:sp>
      <p:pic>
        <p:nvPicPr>
          <p:cNvPr id="4100" name="Picture 4" descr="Plomo - Wikipedia, la enciclopedia libre">
            <a:extLst>
              <a:ext uri="{FF2B5EF4-FFF2-40B4-BE49-F238E27FC236}">
                <a16:creationId xmlns:a16="http://schemas.microsoft.com/office/drawing/2014/main" id="{19DF0230-E8E7-4F58-A955-FB7E844D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934" y="2118863"/>
            <a:ext cx="2611522" cy="30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52BBE4-19DE-4F9D-8078-CCEE224B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6" y="2442028"/>
            <a:ext cx="2611522" cy="2516901"/>
          </a:xfrm>
          <a:prstGeom prst="rect">
            <a:avLst/>
          </a:prstGeom>
        </p:spPr>
      </p:pic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F6AACC05-2821-4866-BFB0-75D7ED499D7C}"/>
              </a:ext>
            </a:extLst>
          </p:cNvPr>
          <p:cNvSpPr/>
          <p:nvPr/>
        </p:nvSpPr>
        <p:spPr>
          <a:xfrm>
            <a:off x="3864046" y="3303257"/>
            <a:ext cx="4463907" cy="646331"/>
          </a:xfrm>
          <a:prstGeom prst="leftRightArrow">
            <a:avLst>
              <a:gd name="adj1" fmla="val 50000"/>
              <a:gd name="adj2" fmla="val 92667"/>
            </a:avLst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</a:t>
            </a:r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458E29D-EF55-44E6-B913-84B53FB2A8F2}"/>
              </a:ext>
            </a:extLst>
          </p:cNvPr>
          <p:cNvSpPr txBox="1"/>
          <p:nvPr/>
        </p:nvSpPr>
        <p:spPr>
          <a:xfrm>
            <a:off x="406400" y="275771"/>
            <a:ext cx="399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GEANT 4?.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865C0C9-9A33-486D-AA4D-81CECBB90DA3}"/>
              </a:ext>
            </a:extLst>
          </p:cNvPr>
          <p:cNvGrpSpPr/>
          <p:nvPr/>
        </p:nvGrpSpPr>
        <p:grpSpPr>
          <a:xfrm>
            <a:off x="4078547" y="4533948"/>
            <a:ext cx="3116544" cy="1621971"/>
            <a:chOff x="3839936" y="3639457"/>
            <a:chExt cx="3997888" cy="2166257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054F8969-4FF1-40CE-9001-3B2E6BD82745}"/>
                </a:ext>
              </a:extLst>
            </p:cNvPr>
            <p:cNvSpPr/>
            <p:nvPr/>
          </p:nvSpPr>
          <p:spPr>
            <a:xfrm>
              <a:off x="3839936" y="3639457"/>
              <a:ext cx="3997888" cy="216625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98" name="Picture 2" descr="Geant4 Logo | geant4.web.cern.ch">
              <a:extLst>
                <a:ext uri="{FF2B5EF4-FFF2-40B4-BE49-F238E27FC236}">
                  <a16:creationId xmlns:a16="http://schemas.microsoft.com/office/drawing/2014/main" id="{5088D76D-B91B-4AC7-96AB-EE75D9BAF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344" y="4086709"/>
              <a:ext cx="3819071" cy="1271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Plomo - Wikipedia, la enciclopedia libre">
            <a:extLst>
              <a:ext uri="{FF2B5EF4-FFF2-40B4-BE49-F238E27FC236}">
                <a16:creationId xmlns:a16="http://schemas.microsoft.com/office/drawing/2014/main" id="{19DF0230-E8E7-4F58-A955-FB7E844D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020" y="230036"/>
            <a:ext cx="2611522" cy="30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a de las máquinas más complejas de la Tierra, el detector CMS del CERN,  estrena corazón con un propósito: dar un paso hacia delante en la búsqueda  de nueva física">
            <a:extLst>
              <a:ext uri="{FF2B5EF4-FFF2-40B4-BE49-F238E27FC236}">
                <a16:creationId xmlns:a16="http://schemas.microsoft.com/office/drawing/2014/main" id="{2BB5BB5A-DBD8-4238-9FA5-172A6F5E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79" y="2442029"/>
            <a:ext cx="3518949" cy="23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52BBE4-19DE-4F9D-8078-CCEE224B6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7" y="1359452"/>
            <a:ext cx="2611522" cy="2516901"/>
          </a:xfrm>
          <a:prstGeom prst="rect">
            <a:avLst/>
          </a:prstGeom>
        </p:spPr>
      </p:pic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359FFD4-5C39-4DDF-9BB7-4BC9309ACEB3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206609" y="2617903"/>
            <a:ext cx="2430210" cy="19160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BF3C10C-7355-45BE-99F8-4ACB6E46AA86}"/>
              </a:ext>
            </a:extLst>
          </p:cNvPr>
          <p:cNvCxnSpPr>
            <a:cxnSpLocks/>
            <a:stCxn id="4104" idx="1"/>
            <a:endCxn id="2" idx="0"/>
          </p:cNvCxnSpPr>
          <p:nvPr/>
        </p:nvCxnSpPr>
        <p:spPr>
          <a:xfrm rot="10800000" flipV="1">
            <a:off x="5636819" y="3612844"/>
            <a:ext cx="2862060" cy="921104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6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833DB1-6F86-4CE3-8544-809FB7C4ECCA}"/>
              </a:ext>
            </a:extLst>
          </p:cNvPr>
          <p:cNvSpPr txBox="1"/>
          <p:nvPr/>
        </p:nvSpPr>
        <p:spPr>
          <a:xfrm>
            <a:off x="406400" y="275771"/>
            <a:ext cx="531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Simulación con GEANT 4.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08B95B3-3CEF-4B09-A15B-A358F78B67CA}"/>
              </a:ext>
            </a:extLst>
          </p:cNvPr>
          <p:cNvSpPr/>
          <p:nvPr/>
        </p:nvSpPr>
        <p:spPr>
          <a:xfrm>
            <a:off x="525782" y="1770741"/>
            <a:ext cx="2540000" cy="45284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el Material.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E5D2276-7826-4365-85CE-DED18719A2E1}"/>
              </a:ext>
            </a:extLst>
          </p:cNvPr>
          <p:cNvSpPr/>
          <p:nvPr/>
        </p:nvSpPr>
        <p:spPr>
          <a:xfrm>
            <a:off x="4751434" y="1770741"/>
            <a:ext cx="2540000" cy="45284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Importar los paquetes de Física.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0464558-E6CA-4367-90B0-CED42A2C8BF9}"/>
              </a:ext>
            </a:extLst>
          </p:cNvPr>
          <p:cNvSpPr/>
          <p:nvPr/>
        </p:nvSpPr>
        <p:spPr>
          <a:xfrm>
            <a:off x="8977086" y="1770741"/>
            <a:ext cx="2540000" cy="45284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 del Evento</a:t>
            </a:r>
          </a:p>
        </p:txBody>
      </p:sp>
    </p:spTree>
    <p:extLst>
      <p:ext uri="{BB962C8B-B14F-4D97-AF65-F5344CB8AC3E}">
        <p14:creationId xmlns:p14="http://schemas.microsoft.com/office/powerpoint/2010/main" val="332010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833DB1-6F86-4CE3-8544-809FB7C4ECCA}"/>
              </a:ext>
            </a:extLst>
          </p:cNvPr>
          <p:cNvSpPr txBox="1"/>
          <p:nvPr/>
        </p:nvSpPr>
        <p:spPr>
          <a:xfrm>
            <a:off x="9666514" y="5834297"/>
            <a:ext cx="2292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68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F9F50-697D-4C42-BB4D-2BBB615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9" y="1164193"/>
            <a:ext cx="1924050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Cadena de Decaimiento.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/>
              <p:nvPr/>
            </p:nvSpPr>
            <p:spPr>
              <a:xfrm>
                <a:off x="1029727" y="3059668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27" y="3059668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949BF1F3-E3D0-48CE-A5E4-2973BACE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33" y="2220239"/>
            <a:ext cx="189547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/>
              <p:nvPr/>
            </p:nvSpPr>
            <p:spPr>
              <a:xfrm>
                <a:off x="3826143" y="4115714"/>
                <a:ext cx="825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143" y="4115714"/>
                <a:ext cx="825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2405653" y="1178975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53" y="1178975"/>
                <a:ext cx="1873653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9C406D9-2BB8-4E91-B6B3-05B7F36D91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04716" y="1655421"/>
            <a:ext cx="1837055" cy="5648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1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F9F50-697D-4C42-BB4D-2BBB615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9" y="1164193"/>
            <a:ext cx="1924050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Cadena de Decaimiento.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/>
              <p:nvPr/>
            </p:nvSpPr>
            <p:spPr>
              <a:xfrm>
                <a:off x="1029727" y="3059668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27" y="3059668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949BF1F3-E3D0-48CE-A5E4-2973BACE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33" y="2220239"/>
            <a:ext cx="189547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/>
              <p:nvPr/>
            </p:nvSpPr>
            <p:spPr>
              <a:xfrm>
                <a:off x="3826143" y="4115714"/>
                <a:ext cx="825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143" y="4115714"/>
                <a:ext cx="825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6621246" y="5353504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46" y="5353504"/>
                <a:ext cx="831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2405653" y="1178975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53" y="1178975"/>
                <a:ext cx="1873653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9C406D9-2BB8-4E91-B6B3-05B7F36D91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04716" y="1655421"/>
            <a:ext cx="1837055" cy="5648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01C66F1-0027-43FF-A3DA-418A2D2A590A}"/>
              </a:ext>
            </a:extLst>
          </p:cNvPr>
          <p:cNvCxnSpPr>
            <a:cxnSpLocks/>
          </p:cNvCxnSpPr>
          <p:nvPr/>
        </p:nvCxnSpPr>
        <p:spPr>
          <a:xfrm>
            <a:off x="5197157" y="2844905"/>
            <a:ext cx="1837055" cy="5648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B9BB0DC-B5E3-490A-AA04-E3A6F5F86067}"/>
                  </a:ext>
                </a:extLst>
              </p:cNvPr>
              <p:cNvSpPr txBox="1"/>
              <p:nvPr/>
            </p:nvSpPr>
            <p:spPr>
              <a:xfrm>
                <a:off x="5175930" y="2344686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B9BB0DC-B5E3-490A-AA04-E3A6F5F8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30" y="2344686"/>
                <a:ext cx="1873653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8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F9F50-697D-4C42-BB4D-2BBB615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9" y="1164193"/>
            <a:ext cx="1924050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Cadena de Decaimiento.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/>
              <p:nvPr/>
            </p:nvSpPr>
            <p:spPr>
              <a:xfrm>
                <a:off x="1029727" y="3059668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27" y="3059668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949BF1F3-E3D0-48CE-A5E4-2973BACE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33" y="2220239"/>
            <a:ext cx="189547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/>
              <p:nvPr/>
            </p:nvSpPr>
            <p:spPr>
              <a:xfrm>
                <a:off x="3826143" y="4115714"/>
                <a:ext cx="825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143" y="4115714"/>
                <a:ext cx="825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6621246" y="5353504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46" y="5353504"/>
                <a:ext cx="831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E9C9CC57-DAE3-4493-BCFC-49F38C68C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7368" y="4367212"/>
            <a:ext cx="1885950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9584716" y="6262687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716" y="6262687"/>
                <a:ext cx="8312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2405653" y="1178975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53" y="1178975"/>
                <a:ext cx="1873653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9C406D9-2BB8-4E91-B6B3-05B7F36D91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04716" y="1655421"/>
            <a:ext cx="1837055" cy="5648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01C66F1-0027-43FF-A3DA-418A2D2A590A}"/>
              </a:ext>
            </a:extLst>
          </p:cNvPr>
          <p:cNvCxnSpPr>
            <a:cxnSpLocks/>
          </p:cNvCxnSpPr>
          <p:nvPr/>
        </p:nvCxnSpPr>
        <p:spPr>
          <a:xfrm>
            <a:off x="5197157" y="2844905"/>
            <a:ext cx="1837055" cy="5648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</p:cNvCxnSpPr>
          <p:nvPr/>
        </p:nvCxnSpPr>
        <p:spPr>
          <a:xfrm>
            <a:off x="7960389" y="3771270"/>
            <a:ext cx="1837055" cy="5648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B9BB0DC-B5E3-490A-AA04-E3A6F5F86067}"/>
                  </a:ext>
                </a:extLst>
              </p:cNvPr>
              <p:cNvSpPr txBox="1"/>
              <p:nvPr/>
            </p:nvSpPr>
            <p:spPr>
              <a:xfrm>
                <a:off x="5175930" y="2344686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B9BB0DC-B5E3-490A-AA04-E3A6F5F8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30" y="2344686"/>
                <a:ext cx="1873653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/>
              <p:nvPr/>
            </p:nvSpPr>
            <p:spPr>
              <a:xfrm>
                <a:off x="7923791" y="3309605"/>
                <a:ext cx="1648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91" y="3309605"/>
                <a:ext cx="1648336" cy="461665"/>
              </a:xfrm>
              <a:prstGeom prst="rect">
                <a:avLst/>
              </a:prstGeom>
              <a:blipFill>
                <a:blip r:embed="rId12"/>
                <a:stretch>
                  <a:fillRect r="-741"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1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F9F50-697D-4C42-BB4D-2BBB615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53" y="1222313"/>
            <a:ext cx="1924050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Cadena de Decaimiento.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/>
              <p:nvPr/>
            </p:nvSpPr>
            <p:spPr>
              <a:xfrm>
                <a:off x="1991751" y="3117788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51" y="3117788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949BF1F3-E3D0-48CE-A5E4-2973BACE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04" y="1212789"/>
            <a:ext cx="189547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/>
              <p:nvPr/>
            </p:nvSpPr>
            <p:spPr>
              <a:xfrm>
                <a:off x="7863775" y="3111514"/>
                <a:ext cx="825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5" y="3111514"/>
                <a:ext cx="825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978" y="4173903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2015563" y="6059853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63" y="6059853"/>
                <a:ext cx="831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E9C9CC57-DAE3-4493-BCFC-49F38C68C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003" y="4164378"/>
            <a:ext cx="1885950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7863775" y="6059853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5" y="6059853"/>
                <a:ext cx="8312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4412376" y="2282531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76" y="2282531"/>
                <a:ext cx="1873653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9C406D9-2BB8-4E91-B6B3-05B7F36D91D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369403" y="2170051"/>
            <a:ext cx="395960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69403" y="5112116"/>
            <a:ext cx="3959600" cy="476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/>
              <p:nvPr/>
            </p:nvSpPr>
            <p:spPr>
              <a:xfrm>
                <a:off x="4525035" y="4650450"/>
                <a:ext cx="1648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35" y="4650450"/>
                <a:ext cx="1648336" cy="461665"/>
              </a:xfrm>
              <a:prstGeom prst="rect">
                <a:avLst/>
              </a:prstGeom>
              <a:blipFill>
                <a:blip r:embed="rId11"/>
                <a:stretch>
                  <a:fillRect r="-738"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5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F9F50-697D-4C42-BB4D-2BBB615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53" y="1222313"/>
            <a:ext cx="1924050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Cadena de Decaimiento.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/>
              <p:nvPr/>
            </p:nvSpPr>
            <p:spPr>
              <a:xfrm>
                <a:off x="1991751" y="3117788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51" y="3117788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949BF1F3-E3D0-48CE-A5E4-2973BACE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04" y="1212789"/>
            <a:ext cx="189547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/>
              <p:nvPr/>
            </p:nvSpPr>
            <p:spPr>
              <a:xfrm>
                <a:off x="7863775" y="3111514"/>
                <a:ext cx="825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5" y="3111514"/>
                <a:ext cx="825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978" y="4173903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2015563" y="6059853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63" y="6059853"/>
                <a:ext cx="831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E9C9CC57-DAE3-4493-BCFC-49F38C68C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003" y="4164378"/>
            <a:ext cx="1885950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7863775" y="6059853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5" y="6059853"/>
                <a:ext cx="8312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4412376" y="2282531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76" y="2282531"/>
                <a:ext cx="1873653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9C406D9-2BB8-4E91-B6B3-05B7F36D91D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369403" y="2170051"/>
            <a:ext cx="395960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69403" y="5112116"/>
            <a:ext cx="3959600" cy="476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/>
              <p:nvPr/>
            </p:nvSpPr>
            <p:spPr>
              <a:xfrm>
                <a:off x="4525035" y="4650450"/>
                <a:ext cx="1648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35" y="4650450"/>
                <a:ext cx="1648336" cy="461665"/>
              </a:xfrm>
              <a:prstGeom prst="rect">
                <a:avLst/>
              </a:prstGeom>
              <a:blipFill>
                <a:blip r:embed="rId11"/>
                <a:stretch>
                  <a:fillRect r="-738"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FA53932-D501-4C97-909A-A12755D60B1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343389" y="2744196"/>
            <a:ext cx="5814" cy="439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A65F94C-529D-4FF6-A4BC-510C8F54B27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343389" y="4244154"/>
            <a:ext cx="5814" cy="406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0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F9F50-697D-4C42-BB4D-2BBB615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53" y="1222313"/>
            <a:ext cx="1924050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Cadena de Decaimiento.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/>
              <p:nvPr/>
            </p:nvSpPr>
            <p:spPr>
              <a:xfrm>
                <a:off x="1991751" y="3117788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51" y="3117788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949BF1F3-E3D0-48CE-A5E4-2973BACE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04" y="1212789"/>
            <a:ext cx="189547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/>
              <p:nvPr/>
            </p:nvSpPr>
            <p:spPr>
              <a:xfrm>
                <a:off x="7863775" y="3111514"/>
                <a:ext cx="825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5" y="3111514"/>
                <a:ext cx="825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978" y="4173903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2015563" y="6059853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63" y="6059853"/>
                <a:ext cx="831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E9C9CC57-DAE3-4493-BCFC-49F38C68C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003" y="4164378"/>
            <a:ext cx="1885950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7863775" y="6059853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5" y="6059853"/>
                <a:ext cx="8312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4412376" y="2282531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76" y="2282531"/>
                <a:ext cx="1873653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9C406D9-2BB8-4E91-B6B3-05B7F36D91D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369403" y="2170051"/>
            <a:ext cx="395960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69403" y="5112116"/>
            <a:ext cx="3959600" cy="476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/>
              <p:nvPr/>
            </p:nvSpPr>
            <p:spPr>
              <a:xfrm>
                <a:off x="4525035" y="4650450"/>
                <a:ext cx="1648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35" y="4650450"/>
                <a:ext cx="1648336" cy="461665"/>
              </a:xfrm>
              <a:prstGeom prst="rect">
                <a:avLst/>
              </a:prstGeom>
              <a:blipFill>
                <a:blip r:embed="rId11"/>
                <a:stretch>
                  <a:fillRect r="-738"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9C25D35-EDBD-4A68-B31C-0BC1EC654270}"/>
                  </a:ext>
                </a:extLst>
              </p:cNvPr>
              <p:cNvSpPr txBox="1"/>
              <p:nvPr/>
            </p:nvSpPr>
            <p:spPr>
              <a:xfrm>
                <a:off x="4041283" y="3376154"/>
                <a:ext cx="2518125" cy="736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s-CO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9C25D35-EDBD-4A68-B31C-0BC1EC654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83" y="3376154"/>
                <a:ext cx="2518125" cy="736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FA53932-D501-4C97-909A-A12755D60B1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343389" y="2744196"/>
            <a:ext cx="5814" cy="439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A65F94C-529D-4FF6-A4BC-510C8F54B27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343389" y="4244154"/>
            <a:ext cx="5814" cy="406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44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F9F50-697D-4C42-BB4D-2BBB615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53" y="1222313"/>
            <a:ext cx="1924050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AA9205-4517-46F5-9A01-BA6FE4000EE8}"/>
              </a:ext>
            </a:extLst>
          </p:cNvPr>
          <p:cNvSpPr txBox="1"/>
          <p:nvPr/>
        </p:nvSpPr>
        <p:spPr>
          <a:xfrm>
            <a:off x="406400" y="27577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Cadena de Decaimiento.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/>
              <p:nvPr/>
            </p:nvSpPr>
            <p:spPr>
              <a:xfrm>
                <a:off x="1991751" y="3117788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74603C-ACBF-4DCF-8113-942AAD0D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51" y="3117788"/>
                <a:ext cx="83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949BF1F3-E3D0-48CE-A5E4-2973BACE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04" y="1212789"/>
            <a:ext cx="189547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/>
              <p:nvPr/>
            </p:nvSpPr>
            <p:spPr>
              <a:xfrm>
                <a:off x="7863775" y="3111514"/>
                <a:ext cx="825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C2C98D9-A180-48C4-9EF9-C5A27C13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5" y="3111514"/>
                <a:ext cx="825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340F55B6-F5AC-4157-B908-867EE882F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978" y="4173903"/>
            <a:ext cx="18764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/>
              <p:nvPr/>
            </p:nvSpPr>
            <p:spPr>
              <a:xfrm>
                <a:off x="2015563" y="6059853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DB08B8-99FF-4066-AD91-B15EBF6D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63" y="6059853"/>
                <a:ext cx="831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E9C9CC57-DAE3-4493-BCFC-49F38C68C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003" y="4164378"/>
            <a:ext cx="1885950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/>
              <p:nvPr/>
            </p:nvSpPr>
            <p:spPr>
              <a:xfrm>
                <a:off x="7863775" y="6059853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6A5114-2CCB-49C6-8E25-6B1559EB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75" y="6059853"/>
                <a:ext cx="8312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/>
              <p:nvPr/>
            </p:nvSpPr>
            <p:spPr>
              <a:xfrm>
                <a:off x="4412376" y="2282531"/>
                <a:ext cx="1873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5808682-0D95-433C-BF34-48F4C855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76" y="2282531"/>
                <a:ext cx="1873653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9C406D9-2BB8-4E91-B6B3-05B7F36D91D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369403" y="2170051"/>
            <a:ext cx="395960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349E499-A47B-4154-843A-FC4032C62EB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69403" y="5112116"/>
            <a:ext cx="3959600" cy="476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/>
              <p:nvPr/>
            </p:nvSpPr>
            <p:spPr>
              <a:xfrm>
                <a:off x="4525035" y="4650450"/>
                <a:ext cx="1648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9B5F2CB-B4D9-4FC3-A3FB-9209678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35" y="4650450"/>
                <a:ext cx="1648336" cy="461665"/>
              </a:xfrm>
              <a:prstGeom prst="rect">
                <a:avLst/>
              </a:prstGeom>
              <a:blipFill>
                <a:blip r:embed="rId11"/>
                <a:stretch>
                  <a:fillRect r="-738"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9C25D35-EDBD-4A68-B31C-0BC1EC654270}"/>
                  </a:ext>
                </a:extLst>
              </p:cNvPr>
              <p:cNvSpPr txBox="1"/>
              <p:nvPr/>
            </p:nvSpPr>
            <p:spPr>
              <a:xfrm>
                <a:off x="4041283" y="3376154"/>
                <a:ext cx="2518125" cy="736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s-CO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9C25D35-EDBD-4A68-B31C-0BC1EC654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83" y="3376154"/>
                <a:ext cx="2518125" cy="736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28">
            <a:extLst>
              <a:ext uri="{FF2B5EF4-FFF2-40B4-BE49-F238E27FC236}">
                <a16:creationId xmlns:a16="http://schemas.microsoft.com/office/drawing/2014/main" id="{6E152FDB-7E44-47A4-BD9B-B42C5492FF25}"/>
              </a:ext>
            </a:extLst>
          </p:cNvPr>
          <p:cNvSpPr/>
          <p:nvPr/>
        </p:nvSpPr>
        <p:spPr>
          <a:xfrm>
            <a:off x="3935592" y="3183936"/>
            <a:ext cx="2815594" cy="1060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FA53932-D501-4C97-909A-A12755D60B12}"/>
              </a:ext>
            </a:extLst>
          </p:cNvPr>
          <p:cNvCxnSpPr>
            <a:stCxn id="18" idx="2"/>
            <a:endCxn id="29" idx="0"/>
          </p:cNvCxnSpPr>
          <p:nvPr/>
        </p:nvCxnSpPr>
        <p:spPr>
          <a:xfrm flipH="1">
            <a:off x="5343389" y="2744196"/>
            <a:ext cx="5814" cy="439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A65F94C-529D-4FF6-A4BC-510C8F54B277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343389" y="4244154"/>
            <a:ext cx="5814" cy="406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0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514</Words>
  <Application>Microsoft Office PowerPoint</Application>
  <PresentationFormat>Panorámica</PresentationFormat>
  <Paragraphs>125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Tema de Office</vt:lpstr>
      <vt:lpstr>Simulación Monte Carlo en C++ Y GEANT 4.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Actividad Radiactiva con GEANT4</dc:title>
  <dc:creator>krixtian gutirrez</dc:creator>
  <cp:lastModifiedBy>krixtian gutirrez</cp:lastModifiedBy>
  <cp:revision>19</cp:revision>
  <dcterms:created xsi:type="dcterms:W3CDTF">2022-04-04T16:50:25Z</dcterms:created>
  <dcterms:modified xsi:type="dcterms:W3CDTF">2022-04-05T12:58:37Z</dcterms:modified>
</cp:coreProperties>
</file>