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aleway" panose="020B0604020202020204" charset="0"/>
      <p:regular r:id="rId21"/>
      <p:bold r:id="rId22"/>
      <p:italic r:id="rId23"/>
      <p:boldItalic r:id="rId24"/>
    </p:embeddedFont>
    <p:embeddedFont>
      <p:font typeface="Lato" panose="020B0604020202020204" charset="0"/>
      <p:regular r:id="rId25"/>
      <p:bold r:id="rId26"/>
      <p:italic r:id="rId27"/>
      <p:boldItalic r:id="rId28"/>
    </p:embeddedFont>
    <p:embeddedFont>
      <p:font typeface="Lobster"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5999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496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104e96fa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104e96fa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441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104e96fa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104e96fa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347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104e96fa3_4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104e96fa3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70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104e96fa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104e96fa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141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104e96fa3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104e96fa3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483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104e96fa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104e96fa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760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104e96fa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104e96fa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802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104e96fa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104e96fa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980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104e96fa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104e96fa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8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104e96f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104e96f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790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104e96fa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104e96fa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chemeClr val="dk1"/>
                </a:solidFill>
                <a:highlight>
                  <a:srgbClr val="E9EDEE"/>
                </a:highlight>
                <a:latin typeface="Times New Roman"/>
                <a:ea typeface="Times New Roman"/>
                <a:cs typeface="Times New Roman"/>
                <a:sym typeface="Times New Roman"/>
              </a:rPr>
              <a:t>The major factor in negative attrition is cost associated in the process of losing and replacing an employee. On a more positive note, if the new employee is more qualified, capable, and productive than his predecessor, the change is positive.</a:t>
            </a:r>
            <a:endParaRPr sz="1600">
              <a:solidFill>
                <a:schemeClr val="dk1"/>
              </a:solidFill>
              <a:highlight>
                <a:srgbClr val="E9EDEE"/>
              </a:highlight>
              <a:latin typeface="Times New Roman"/>
              <a:ea typeface="Times New Roman"/>
              <a:cs typeface="Times New Roman"/>
              <a:sym typeface="Times New Roman"/>
            </a:endParaRPr>
          </a:p>
          <a:p>
            <a:pPr marL="0" lvl="0" indent="0" algn="l" rtl="0">
              <a:spcBef>
                <a:spcPts val="1600"/>
              </a:spcBef>
              <a:spcAft>
                <a:spcPts val="0"/>
              </a:spcAft>
              <a:buNone/>
            </a:pPr>
            <a:endParaRPr/>
          </a:p>
        </p:txBody>
      </p:sp>
    </p:spTree>
    <p:extLst>
      <p:ext uri="{BB962C8B-B14F-4D97-AF65-F5344CB8AC3E}">
        <p14:creationId xmlns:p14="http://schemas.microsoft.com/office/powerpoint/2010/main" val="3987100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104e96fa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104e96fa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31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104e96fa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104e96fa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27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104e96fa3_4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104e96fa3_4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892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104e96fa3_4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104e96fa3_4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45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104e96fa3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104e96fa3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68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104e96fa3_4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104e96fa3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0582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subTitle" idx="1"/>
          </p:nvPr>
        </p:nvSpPr>
        <p:spPr>
          <a:xfrm>
            <a:off x="311700" y="356700"/>
            <a:ext cx="8520600" cy="4786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000000"/>
                </a:solidFill>
              </a:rPr>
              <a:t>					</a:t>
            </a:r>
            <a:endParaRPr sz="2400" b="1">
              <a:solidFill>
                <a:srgbClr val="000000"/>
              </a:solidFill>
            </a:endParaRPr>
          </a:p>
          <a:p>
            <a:pPr marL="0" lvl="0" indent="0" algn="l" rtl="0">
              <a:lnSpc>
                <a:spcPct val="115000"/>
              </a:lnSpc>
              <a:spcBef>
                <a:spcPts val="0"/>
              </a:spcBef>
              <a:spcAft>
                <a:spcPts val="0"/>
              </a:spcAft>
              <a:buNone/>
            </a:pPr>
            <a:r>
              <a:rPr lang="en" sz="2400" b="1">
                <a:solidFill>
                  <a:srgbClr val="000000"/>
                </a:solidFill>
              </a:rPr>
              <a:t> Research on</a:t>
            </a:r>
            <a:r>
              <a:rPr lang="en" sz="2600" b="1">
                <a:solidFill>
                  <a:srgbClr val="000000"/>
                </a:solidFill>
              </a:rPr>
              <a:t> Factors that lead to Employee Attrition.</a:t>
            </a:r>
            <a:endParaRPr sz="2600" b="1">
              <a:solidFill>
                <a:srgbClr val="000000"/>
              </a:solidFill>
            </a:endParaRPr>
          </a:p>
          <a:p>
            <a:pPr marL="0" lvl="0" indent="0" algn="l" rtl="0">
              <a:lnSpc>
                <a:spcPct val="115000"/>
              </a:lnSpc>
              <a:spcBef>
                <a:spcPts val="0"/>
              </a:spcBef>
              <a:spcAft>
                <a:spcPts val="0"/>
              </a:spcAft>
              <a:buNone/>
            </a:pPr>
            <a:endParaRPr sz="2300" b="1">
              <a:solidFill>
                <a:srgbClr val="000000"/>
              </a:solidFill>
            </a:endParaRPr>
          </a:p>
          <a:p>
            <a:pPr marL="0" lvl="0" indent="0" algn="l" rtl="0">
              <a:lnSpc>
                <a:spcPct val="115000"/>
              </a:lnSpc>
              <a:spcBef>
                <a:spcPts val="0"/>
              </a:spcBef>
              <a:spcAft>
                <a:spcPts val="0"/>
              </a:spcAft>
              <a:buNone/>
            </a:pPr>
            <a:r>
              <a:rPr lang="en" sz="2300" b="1">
                <a:solidFill>
                  <a:srgbClr val="000000"/>
                </a:solidFill>
              </a:rPr>
              <a:t>Presented By:      Team Tenet</a:t>
            </a:r>
            <a:endParaRPr sz="2300" b="1">
              <a:solidFill>
                <a:srgbClr val="000000"/>
              </a:solidFill>
            </a:endParaRPr>
          </a:p>
          <a:p>
            <a:pPr marL="0" lvl="0" indent="0" algn="l" rtl="0">
              <a:lnSpc>
                <a:spcPct val="115000"/>
              </a:lnSpc>
              <a:spcBef>
                <a:spcPts val="0"/>
              </a:spcBef>
              <a:spcAft>
                <a:spcPts val="0"/>
              </a:spcAft>
              <a:buClr>
                <a:schemeClr val="dk1"/>
              </a:buClr>
              <a:buSzPts val="1100"/>
              <a:buFont typeface="Arial"/>
              <a:buNone/>
            </a:pPr>
            <a:r>
              <a:rPr lang="en" sz="1800">
                <a:solidFill>
                  <a:srgbClr val="000000"/>
                </a:solidFill>
              </a:rPr>
              <a:t>WAMBUI  NJOROGE </a:t>
            </a:r>
            <a:endParaRPr sz="1800">
              <a:solidFill>
                <a:srgbClr val="000000"/>
              </a:solidFill>
            </a:endParaRPr>
          </a:p>
          <a:p>
            <a:pPr marL="0" lvl="0" indent="0" algn="l" rtl="0">
              <a:lnSpc>
                <a:spcPct val="115000"/>
              </a:lnSpc>
              <a:spcBef>
                <a:spcPts val="0"/>
              </a:spcBef>
              <a:spcAft>
                <a:spcPts val="0"/>
              </a:spcAft>
              <a:buClr>
                <a:schemeClr val="dk1"/>
              </a:buClr>
              <a:buSzPts val="1100"/>
              <a:buFont typeface="Arial"/>
              <a:buNone/>
            </a:pPr>
            <a:r>
              <a:rPr lang="en" sz="1800">
                <a:solidFill>
                  <a:srgbClr val="000000"/>
                </a:solidFill>
              </a:rPr>
              <a:t>MERCY  CHERUIYOT - Group Leader</a:t>
            </a:r>
            <a:endParaRPr sz="1800">
              <a:solidFill>
                <a:srgbClr val="000000"/>
              </a:solidFill>
            </a:endParaRPr>
          </a:p>
          <a:p>
            <a:pPr marL="0" lvl="0" indent="0" algn="l" rtl="0">
              <a:lnSpc>
                <a:spcPct val="115000"/>
              </a:lnSpc>
              <a:spcBef>
                <a:spcPts val="0"/>
              </a:spcBef>
              <a:spcAft>
                <a:spcPts val="0"/>
              </a:spcAft>
              <a:buClr>
                <a:schemeClr val="dk1"/>
              </a:buClr>
              <a:buSzPts val="1100"/>
              <a:buFont typeface="Arial"/>
              <a:buNone/>
            </a:pPr>
            <a:r>
              <a:rPr lang="en" sz="1800">
                <a:solidFill>
                  <a:srgbClr val="000000"/>
                </a:solidFill>
              </a:rPr>
              <a:t>JOSEPH  NYINGI </a:t>
            </a:r>
            <a:endParaRPr sz="1800">
              <a:solidFill>
                <a:srgbClr val="000000"/>
              </a:solidFill>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endParaRPr>
          </a:p>
        </p:txBody>
      </p:sp>
      <p:pic>
        <p:nvPicPr>
          <p:cNvPr id="87" name="Google Shape;87;p13"/>
          <p:cNvPicPr preferRelativeResize="0"/>
          <p:nvPr/>
        </p:nvPicPr>
        <p:blipFill>
          <a:blip r:embed="rId3">
            <a:alphaModFix/>
          </a:blip>
          <a:stretch>
            <a:fillRect/>
          </a:stretch>
        </p:blipFill>
        <p:spPr>
          <a:xfrm>
            <a:off x="5465675" y="2571750"/>
            <a:ext cx="2638250" cy="1976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body" idx="1"/>
          </p:nvPr>
        </p:nvSpPr>
        <p:spPr>
          <a:xfrm>
            <a:off x="5743424" y="2432863"/>
            <a:ext cx="3329700" cy="838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solidFill>
                  <a:srgbClr val="000000"/>
                </a:solidFill>
              </a:rPr>
              <a:t>Male employees earned more than the female employees.</a:t>
            </a:r>
            <a:endParaRPr sz="1700">
              <a:solidFill>
                <a:srgbClr val="000000"/>
              </a:solidFill>
            </a:endParaRPr>
          </a:p>
        </p:txBody>
      </p:sp>
      <p:pic>
        <p:nvPicPr>
          <p:cNvPr id="147" name="Google Shape;147;p22"/>
          <p:cNvPicPr preferRelativeResize="0"/>
          <p:nvPr/>
        </p:nvPicPr>
        <p:blipFill>
          <a:blip r:embed="rId3">
            <a:alphaModFix/>
          </a:blip>
          <a:stretch>
            <a:fillRect/>
          </a:stretch>
        </p:blipFill>
        <p:spPr>
          <a:xfrm>
            <a:off x="420625" y="1372700"/>
            <a:ext cx="5322800" cy="3676725"/>
          </a:xfrm>
          <a:prstGeom prst="rect">
            <a:avLst/>
          </a:prstGeom>
          <a:noFill/>
          <a:ln>
            <a:noFill/>
          </a:ln>
        </p:spPr>
      </p:pic>
      <p:sp>
        <p:nvSpPr>
          <p:cNvPr id="148" name="Google Shape;148;p22"/>
          <p:cNvSpPr txBox="1">
            <a:spLocks noGrp="1"/>
          </p:cNvSpPr>
          <p:nvPr>
            <p:ph type="body" idx="1"/>
          </p:nvPr>
        </p:nvSpPr>
        <p:spPr>
          <a:xfrm>
            <a:off x="420625" y="632876"/>
            <a:ext cx="7076400" cy="39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3.</a:t>
            </a:r>
            <a:r>
              <a:rPr lang="en" sz="1900">
                <a:solidFill>
                  <a:srgbClr val="000000"/>
                </a:solidFill>
              </a:rPr>
              <a:t> Means of Incomes of Employees per Gender.</a:t>
            </a:r>
            <a:endParaRPr sz="1900">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body" idx="1"/>
          </p:nvPr>
        </p:nvSpPr>
        <p:spPr>
          <a:xfrm>
            <a:off x="5611625" y="2239900"/>
            <a:ext cx="3584100" cy="138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000000"/>
                </a:solidFill>
              </a:rPr>
              <a:t>The Research and Development Department Employees earned the highest income.</a:t>
            </a:r>
            <a:endParaRPr sz="1600">
              <a:solidFill>
                <a:srgbClr val="000000"/>
              </a:solidFill>
            </a:endParaRPr>
          </a:p>
        </p:txBody>
      </p:sp>
      <p:pic>
        <p:nvPicPr>
          <p:cNvPr id="154" name="Google Shape;154;p23"/>
          <p:cNvPicPr preferRelativeResize="0"/>
          <p:nvPr/>
        </p:nvPicPr>
        <p:blipFill>
          <a:blip r:embed="rId3">
            <a:alphaModFix/>
          </a:blip>
          <a:stretch>
            <a:fillRect/>
          </a:stretch>
        </p:blipFill>
        <p:spPr>
          <a:xfrm>
            <a:off x="226750" y="1367675"/>
            <a:ext cx="5384875" cy="3560825"/>
          </a:xfrm>
          <a:prstGeom prst="rect">
            <a:avLst/>
          </a:prstGeom>
          <a:noFill/>
          <a:ln>
            <a:noFill/>
          </a:ln>
        </p:spPr>
      </p:pic>
      <p:sp>
        <p:nvSpPr>
          <p:cNvPr id="155" name="Google Shape;155;p23"/>
          <p:cNvSpPr txBox="1">
            <a:spLocks noGrp="1"/>
          </p:cNvSpPr>
          <p:nvPr>
            <p:ph type="body" idx="1"/>
          </p:nvPr>
        </p:nvSpPr>
        <p:spPr>
          <a:xfrm>
            <a:off x="165075" y="593900"/>
            <a:ext cx="7076400" cy="4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4</a:t>
            </a:r>
            <a:r>
              <a:rPr lang="en" sz="1900">
                <a:solidFill>
                  <a:srgbClr val="000000"/>
                </a:solidFill>
              </a:rPr>
              <a:t>. Means of Incomes of Employees within different Departments.</a:t>
            </a:r>
            <a:endParaRPr sz="1900">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body" idx="1"/>
          </p:nvPr>
        </p:nvSpPr>
        <p:spPr>
          <a:xfrm>
            <a:off x="311700" y="596100"/>
            <a:ext cx="7329000" cy="4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000000"/>
                </a:solidFill>
              </a:rPr>
              <a:t>5. Means of Monthly Incomes of Employees with different Education Levels</a:t>
            </a:r>
            <a:endParaRPr sz="1700">
              <a:solidFill>
                <a:srgbClr val="000000"/>
              </a:solidFill>
            </a:endParaRPr>
          </a:p>
          <a:p>
            <a:pPr marL="0" lvl="0" indent="0" algn="l" rtl="0">
              <a:spcBef>
                <a:spcPts val="1600"/>
              </a:spcBef>
              <a:spcAft>
                <a:spcPts val="1600"/>
              </a:spcAft>
              <a:buNone/>
            </a:pPr>
            <a:endParaRPr sz="1400"/>
          </a:p>
        </p:txBody>
      </p:sp>
      <p:sp>
        <p:nvSpPr>
          <p:cNvPr id="161" name="Google Shape;161;p24"/>
          <p:cNvSpPr txBox="1">
            <a:spLocks noGrp="1"/>
          </p:cNvSpPr>
          <p:nvPr>
            <p:ph type="body" idx="1"/>
          </p:nvPr>
        </p:nvSpPr>
        <p:spPr>
          <a:xfrm>
            <a:off x="5366675" y="2394600"/>
            <a:ext cx="3777300" cy="15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000000"/>
                </a:solidFill>
              </a:rPr>
              <a:t>Highest sum of Income means were observed among employees with a doctors followed by masters.</a:t>
            </a:r>
            <a:endParaRPr sz="1800">
              <a:solidFill>
                <a:srgbClr val="000000"/>
              </a:solidFill>
            </a:endParaRPr>
          </a:p>
          <a:p>
            <a:pPr marL="0" lvl="0" indent="0" algn="l" rtl="0">
              <a:spcBef>
                <a:spcPts val="1600"/>
              </a:spcBef>
              <a:spcAft>
                <a:spcPts val="1600"/>
              </a:spcAft>
              <a:buNone/>
            </a:pPr>
            <a:endParaRPr sz="1800"/>
          </a:p>
        </p:txBody>
      </p:sp>
      <p:pic>
        <p:nvPicPr>
          <p:cNvPr id="162" name="Google Shape;162;p24"/>
          <p:cNvPicPr preferRelativeResize="0"/>
          <p:nvPr/>
        </p:nvPicPr>
        <p:blipFill>
          <a:blip r:embed="rId3">
            <a:alphaModFix/>
          </a:blip>
          <a:stretch>
            <a:fillRect/>
          </a:stretch>
        </p:blipFill>
        <p:spPr>
          <a:xfrm>
            <a:off x="311700" y="1405775"/>
            <a:ext cx="5054975" cy="358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729450" y="310675"/>
            <a:ext cx="7688700" cy="80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a:t>
            </a:r>
            <a:endParaRPr/>
          </a:p>
        </p:txBody>
      </p:sp>
      <p:sp>
        <p:nvSpPr>
          <p:cNvPr id="168" name="Google Shape;168;p25"/>
          <p:cNvSpPr txBox="1">
            <a:spLocks noGrp="1"/>
          </p:cNvSpPr>
          <p:nvPr>
            <p:ph type="body" idx="1"/>
          </p:nvPr>
        </p:nvSpPr>
        <p:spPr>
          <a:xfrm>
            <a:off x="661475" y="1505000"/>
            <a:ext cx="8134500" cy="3501600"/>
          </a:xfrm>
          <a:prstGeom prst="rect">
            <a:avLst/>
          </a:prstGeom>
        </p:spPr>
        <p:txBody>
          <a:bodyPr spcFirstLastPara="1" wrap="square" lIns="91425" tIns="91425" rIns="91425" bIns="91425" anchor="t" anchorCtr="0">
            <a:noAutofit/>
          </a:bodyPr>
          <a:lstStyle/>
          <a:p>
            <a:pPr marL="0" lvl="0" indent="0" algn="just" rtl="0">
              <a:lnSpc>
                <a:spcPct val="100000"/>
              </a:lnSpc>
              <a:spcBef>
                <a:spcPts val="500"/>
              </a:spcBef>
              <a:spcAft>
                <a:spcPts val="0"/>
              </a:spcAft>
              <a:buNone/>
            </a:pPr>
            <a:r>
              <a:rPr lang="en" sz="1600" b="1">
                <a:solidFill>
                  <a:srgbClr val="000000"/>
                </a:solidFill>
                <a:highlight>
                  <a:schemeClr val="lt2"/>
                </a:highlight>
                <a:latin typeface="Times New Roman"/>
                <a:ea typeface="Times New Roman"/>
                <a:cs typeface="Times New Roman"/>
                <a:sym typeface="Times New Roman"/>
              </a:rPr>
              <a:t>Null Hypothesis</a:t>
            </a:r>
            <a:endParaRPr sz="1600" b="1">
              <a:solidFill>
                <a:srgbClr val="000000"/>
              </a:solidFill>
              <a:highlight>
                <a:schemeClr val="lt2"/>
              </a:highlight>
              <a:latin typeface="Times New Roman"/>
              <a:ea typeface="Times New Roman"/>
              <a:cs typeface="Times New Roman"/>
              <a:sym typeface="Times New Roman"/>
            </a:endParaRPr>
          </a:p>
          <a:p>
            <a:pPr marL="0" lvl="0" indent="0" algn="just" rtl="0">
              <a:lnSpc>
                <a:spcPct val="100000"/>
              </a:lnSpc>
              <a:spcBef>
                <a:spcPts val="500"/>
              </a:spcBef>
              <a:spcAft>
                <a:spcPts val="0"/>
              </a:spcAft>
              <a:buNone/>
            </a:pPr>
            <a:r>
              <a:rPr lang="en" sz="1600">
                <a:solidFill>
                  <a:srgbClr val="000000"/>
                </a:solidFill>
                <a:highlight>
                  <a:schemeClr val="lt2"/>
                </a:highlight>
                <a:latin typeface="Times New Roman"/>
                <a:ea typeface="Times New Roman"/>
                <a:cs typeface="Times New Roman"/>
                <a:sym typeface="Times New Roman"/>
              </a:rPr>
              <a:t>H0: There is a difference between monthly incomes made by attritioned employees with a master’s degree and those with a bachelor's degree.</a:t>
            </a:r>
            <a:endParaRPr sz="1600">
              <a:solidFill>
                <a:srgbClr val="000000"/>
              </a:solidFill>
              <a:highlight>
                <a:schemeClr val="lt2"/>
              </a:highlight>
              <a:latin typeface="Times New Roman"/>
              <a:ea typeface="Times New Roman"/>
              <a:cs typeface="Times New Roman"/>
              <a:sym typeface="Times New Roman"/>
            </a:endParaRPr>
          </a:p>
          <a:p>
            <a:pPr marL="0" lvl="0" indent="0" algn="just" rtl="0">
              <a:lnSpc>
                <a:spcPct val="100000"/>
              </a:lnSpc>
              <a:spcBef>
                <a:spcPts val="500"/>
              </a:spcBef>
              <a:spcAft>
                <a:spcPts val="0"/>
              </a:spcAft>
              <a:buNone/>
            </a:pPr>
            <a:endParaRPr sz="1800">
              <a:solidFill>
                <a:srgbClr val="000000"/>
              </a:solidFill>
              <a:highlight>
                <a:schemeClr val="lt2"/>
              </a:highlight>
              <a:latin typeface="Times New Roman"/>
              <a:ea typeface="Times New Roman"/>
              <a:cs typeface="Times New Roman"/>
              <a:sym typeface="Times New Roman"/>
            </a:endParaRPr>
          </a:p>
          <a:p>
            <a:pPr marL="0" lvl="0" indent="0" algn="just" rtl="0">
              <a:lnSpc>
                <a:spcPct val="100000"/>
              </a:lnSpc>
              <a:spcBef>
                <a:spcPts val="500"/>
              </a:spcBef>
              <a:spcAft>
                <a:spcPts val="0"/>
              </a:spcAft>
              <a:buNone/>
            </a:pPr>
            <a:endParaRPr sz="1600">
              <a:solidFill>
                <a:srgbClr val="000000"/>
              </a:solidFill>
              <a:highlight>
                <a:schemeClr val="lt2"/>
              </a:highlight>
              <a:latin typeface="Times New Roman"/>
              <a:ea typeface="Times New Roman"/>
              <a:cs typeface="Times New Roman"/>
              <a:sym typeface="Times New Roman"/>
            </a:endParaRPr>
          </a:p>
          <a:p>
            <a:pPr marL="0" lvl="0" indent="0" algn="just" rtl="0">
              <a:lnSpc>
                <a:spcPct val="100000"/>
              </a:lnSpc>
              <a:spcBef>
                <a:spcPts val="500"/>
              </a:spcBef>
              <a:spcAft>
                <a:spcPts val="0"/>
              </a:spcAft>
              <a:buClr>
                <a:schemeClr val="dk1"/>
              </a:buClr>
              <a:buSzPts val="1100"/>
              <a:buFont typeface="Arial"/>
              <a:buNone/>
            </a:pPr>
            <a:r>
              <a:rPr lang="en" sz="1600" b="1">
                <a:solidFill>
                  <a:srgbClr val="000000"/>
                </a:solidFill>
                <a:highlight>
                  <a:schemeClr val="lt2"/>
                </a:highlight>
                <a:latin typeface="Times New Roman"/>
                <a:ea typeface="Times New Roman"/>
                <a:cs typeface="Times New Roman"/>
                <a:sym typeface="Times New Roman"/>
              </a:rPr>
              <a:t>Alternate Hypothesis</a:t>
            </a:r>
            <a:endParaRPr sz="1600" b="1">
              <a:solidFill>
                <a:srgbClr val="000000"/>
              </a:solidFill>
              <a:highlight>
                <a:schemeClr val="lt2"/>
              </a:highlight>
              <a:latin typeface="Times New Roman"/>
              <a:ea typeface="Times New Roman"/>
              <a:cs typeface="Times New Roman"/>
              <a:sym typeface="Times New Roman"/>
            </a:endParaRPr>
          </a:p>
          <a:p>
            <a:pPr marL="0" lvl="0" indent="0" algn="just" rtl="0">
              <a:lnSpc>
                <a:spcPct val="100000"/>
              </a:lnSpc>
              <a:spcBef>
                <a:spcPts val="500"/>
              </a:spcBef>
              <a:spcAft>
                <a:spcPts val="500"/>
              </a:spcAft>
              <a:buClr>
                <a:schemeClr val="dk1"/>
              </a:buClr>
              <a:buSzPts val="1100"/>
              <a:buFont typeface="Arial"/>
              <a:buNone/>
            </a:pPr>
            <a:r>
              <a:rPr lang="en" sz="1600">
                <a:solidFill>
                  <a:srgbClr val="000000"/>
                </a:solidFill>
                <a:highlight>
                  <a:schemeClr val="lt2"/>
                </a:highlight>
                <a:latin typeface="Times New Roman"/>
                <a:ea typeface="Times New Roman"/>
                <a:cs typeface="Times New Roman"/>
                <a:sym typeface="Times New Roman"/>
              </a:rPr>
              <a:t>H1: There is no difference between monthly incomes made by attritioned employees with a master’s degree and those with a bachelor's degree.</a:t>
            </a:r>
            <a:endParaRPr sz="1600">
              <a:solidFill>
                <a:srgbClr val="000000"/>
              </a:solidFill>
              <a:highlight>
                <a:schemeClr val="lt2"/>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729450" y="161050"/>
            <a:ext cx="7688700" cy="966300"/>
          </a:xfrm>
          <a:prstGeom prst="rect">
            <a:avLst/>
          </a:prstGeom>
        </p:spPr>
        <p:txBody>
          <a:bodyPr spcFirstLastPara="1" wrap="square" lIns="91425" tIns="91425" rIns="91425" bIns="91425" anchor="t" anchorCtr="0">
            <a:noAutofit/>
          </a:bodyPr>
          <a:lstStyle/>
          <a:p>
            <a:pPr marL="0" lvl="0" indent="0" algn="just" rtl="0">
              <a:spcBef>
                <a:spcPts val="1200"/>
              </a:spcBef>
              <a:spcAft>
                <a:spcPts val="1200"/>
              </a:spcAft>
              <a:buClr>
                <a:schemeClr val="dk1"/>
              </a:buClr>
              <a:buSzPts val="1100"/>
              <a:buFont typeface="Arial"/>
              <a:buNone/>
            </a:pPr>
            <a:r>
              <a:rPr lang="en" sz="2200" b="1">
                <a:solidFill>
                  <a:srgbClr val="000000"/>
                </a:solidFill>
                <a:latin typeface="Times New Roman"/>
                <a:ea typeface="Times New Roman"/>
                <a:cs typeface="Times New Roman"/>
                <a:sym typeface="Times New Roman"/>
              </a:rPr>
              <a:t>Sampling Approach</a:t>
            </a:r>
            <a:endParaRPr sz="2200">
              <a:solidFill>
                <a:srgbClr val="000000"/>
              </a:solidFill>
            </a:endParaRPr>
          </a:p>
        </p:txBody>
      </p:sp>
      <p:sp>
        <p:nvSpPr>
          <p:cNvPr id="174" name="Google Shape;174;p26"/>
          <p:cNvSpPr txBox="1">
            <a:spLocks noGrp="1"/>
          </p:cNvSpPr>
          <p:nvPr>
            <p:ph type="body" idx="1"/>
          </p:nvPr>
        </p:nvSpPr>
        <p:spPr>
          <a:xfrm>
            <a:off x="383025" y="1368925"/>
            <a:ext cx="8522400" cy="35967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The sampling technique we used is a systematic random sampling. </a:t>
            </a:r>
            <a:endParaRPr sz="18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8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Systematic Random sampling is a sampling technique where samples are chosen at regular intervals of a population.</a:t>
            </a:r>
            <a:endParaRPr sz="18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sz="18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sz="18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800" b="1" i="1">
                <a:solidFill>
                  <a:srgbClr val="000000"/>
                </a:solidFill>
                <a:latin typeface="Times New Roman"/>
                <a:ea typeface="Times New Roman"/>
                <a:cs typeface="Times New Roman"/>
                <a:sym typeface="Times New Roman"/>
              </a:rPr>
              <a:t>Why for this study? </a:t>
            </a:r>
            <a:endParaRPr sz="1800" b="1" i="1">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sz="1800" b="1" i="1">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 sz="1800">
                <a:solidFill>
                  <a:srgbClr val="000000"/>
                </a:solidFill>
                <a:latin typeface="Times New Roman"/>
                <a:ea typeface="Times New Roman"/>
                <a:cs typeface="Times New Roman"/>
                <a:sym typeface="Times New Roman"/>
              </a:rPr>
              <a:t>Because of its simplicity, and can be viewed as superior because it improves the potential for the sample units to be more evenly spread over the population.</a:t>
            </a:r>
            <a:endParaRPr sz="2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729450" y="241575"/>
            <a:ext cx="7688700" cy="7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Testing</a:t>
            </a:r>
            <a:endParaRPr/>
          </a:p>
        </p:txBody>
      </p:sp>
      <p:sp>
        <p:nvSpPr>
          <p:cNvPr id="180" name="Google Shape;180;p27"/>
          <p:cNvSpPr txBox="1">
            <a:spLocks noGrp="1"/>
          </p:cNvSpPr>
          <p:nvPr>
            <p:ph type="body" idx="1"/>
          </p:nvPr>
        </p:nvSpPr>
        <p:spPr>
          <a:xfrm>
            <a:off x="727650" y="1190125"/>
            <a:ext cx="8191500" cy="3953400"/>
          </a:xfrm>
          <a:prstGeom prst="rect">
            <a:avLst/>
          </a:prstGeom>
        </p:spPr>
        <p:txBody>
          <a:bodyPr spcFirstLastPara="1" wrap="square" lIns="91425" tIns="91425" rIns="91425" bIns="91425" anchor="t" anchorCtr="0">
            <a:noAutofit/>
          </a:bodyPr>
          <a:lstStyle/>
          <a:p>
            <a:pPr marL="0" lvl="0" indent="0" algn="just" rtl="0">
              <a:lnSpc>
                <a:spcPct val="100000"/>
              </a:lnSpc>
              <a:spcBef>
                <a:spcPts val="600"/>
              </a:spcBef>
              <a:spcAft>
                <a:spcPts val="0"/>
              </a:spcAft>
              <a:buNone/>
            </a:pPr>
            <a:r>
              <a:rPr lang="en" sz="1800">
                <a:solidFill>
                  <a:srgbClr val="000000"/>
                </a:solidFill>
                <a:latin typeface="Times New Roman"/>
                <a:ea typeface="Times New Roman"/>
                <a:cs typeface="Times New Roman"/>
                <a:sym typeface="Times New Roman"/>
              </a:rPr>
              <a:t>Used a two-sample z-test and p-value to either accept or reject our null hypothesis to perform hypothesis testing.</a:t>
            </a:r>
            <a:endParaRPr sz="1800">
              <a:solidFill>
                <a:srgbClr val="000000"/>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r>
              <a:rPr lang="en" sz="1800">
                <a:solidFill>
                  <a:srgbClr val="000000"/>
                </a:solidFill>
                <a:latin typeface="Times New Roman"/>
                <a:ea typeface="Times New Roman"/>
                <a:cs typeface="Times New Roman"/>
                <a:sym typeface="Times New Roman"/>
              </a:rPr>
              <a:t>Why z-test:</a:t>
            </a:r>
            <a:endParaRPr sz="1800">
              <a:solidFill>
                <a:srgbClr val="000000"/>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r>
              <a:rPr lang="en" sz="1800">
                <a:solidFill>
                  <a:srgbClr val="000000"/>
                </a:solidFill>
                <a:latin typeface="Times New Roman"/>
                <a:ea typeface="Times New Roman"/>
                <a:cs typeface="Times New Roman"/>
                <a:sym typeface="Times New Roman"/>
              </a:rPr>
              <a:t>• Data points are independent of each other.</a:t>
            </a:r>
            <a:endParaRPr sz="1800">
              <a:solidFill>
                <a:srgbClr val="000000"/>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r>
              <a:rPr lang="en" sz="1800">
                <a:solidFill>
                  <a:srgbClr val="000000"/>
                </a:solidFill>
                <a:latin typeface="Times New Roman"/>
                <a:ea typeface="Times New Roman"/>
                <a:cs typeface="Times New Roman"/>
                <a:sym typeface="Times New Roman"/>
              </a:rPr>
              <a:t>• The sample size is greater than 30.</a:t>
            </a:r>
            <a:endParaRPr sz="1800">
              <a:solidFill>
                <a:srgbClr val="000000"/>
              </a:solidFill>
              <a:latin typeface="Times New Roman"/>
              <a:ea typeface="Times New Roman"/>
              <a:cs typeface="Times New Roman"/>
              <a:sym typeface="Times New Roman"/>
            </a:endParaRPr>
          </a:p>
          <a:p>
            <a:pPr marL="0" lvl="0" indent="0" algn="just" rtl="0">
              <a:lnSpc>
                <a:spcPct val="100000"/>
              </a:lnSpc>
              <a:spcBef>
                <a:spcPts val="600"/>
              </a:spcBef>
              <a:spcAft>
                <a:spcPts val="0"/>
              </a:spcAft>
              <a:buNone/>
            </a:pPr>
            <a:endParaRPr sz="1800">
              <a:solidFill>
                <a:srgbClr val="000000"/>
              </a:solidFill>
              <a:latin typeface="Times New Roman"/>
              <a:ea typeface="Times New Roman"/>
              <a:cs typeface="Times New Roman"/>
              <a:sym typeface="Times New Roman"/>
            </a:endParaRPr>
          </a:p>
          <a:p>
            <a:pPr marL="0" lvl="0" indent="0" algn="just" rtl="0">
              <a:lnSpc>
                <a:spcPct val="100000"/>
              </a:lnSpc>
              <a:spcBef>
                <a:spcPts val="600"/>
              </a:spcBef>
              <a:spcAft>
                <a:spcPts val="0"/>
              </a:spcAft>
              <a:buNone/>
            </a:pPr>
            <a:r>
              <a:rPr lang="en" sz="1800">
                <a:solidFill>
                  <a:srgbClr val="000000"/>
                </a:solidFill>
                <a:latin typeface="Times New Roman"/>
                <a:ea typeface="Times New Roman"/>
                <a:cs typeface="Times New Roman"/>
                <a:sym typeface="Times New Roman"/>
              </a:rPr>
              <a:t>Samples </a:t>
            </a:r>
            <a:endParaRPr sz="1800">
              <a:solidFill>
                <a:srgbClr val="000000"/>
              </a:solidFill>
              <a:latin typeface="Times New Roman"/>
              <a:ea typeface="Times New Roman"/>
              <a:cs typeface="Times New Roman"/>
              <a:sym typeface="Times New Roman"/>
            </a:endParaRPr>
          </a:p>
          <a:p>
            <a:pPr marL="0" lvl="0" indent="457200" algn="just" rtl="0">
              <a:lnSpc>
                <a:spcPct val="100000"/>
              </a:lnSpc>
              <a:spcBef>
                <a:spcPts val="600"/>
              </a:spcBef>
              <a:spcAft>
                <a:spcPts val="0"/>
              </a:spcAft>
              <a:buNone/>
            </a:pPr>
            <a:r>
              <a:rPr lang="en" sz="1800">
                <a:solidFill>
                  <a:srgbClr val="000000"/>
                </a:solidFill>
                <a:latin typeface="Times New Roman"/>
                <a:ea typeface="Times New Roman"/>
                <a:cs typeface="Times New Roman"/>
                <a:sym typeface="Times New Roman"/>
              </a:rPr>
              <a:t>Bachelors n = 150, masters n -150</a:t>
            </a:r>
            <a:endParaRPr sz="1800">
              <a:solidFill>
                <a:srgbClr val="000000"/>
              </a:solidFill>
              <a:latin typeface="Times New Roman"/>
              <a:ea typeface="Times New Roman"/>
              <a:cs typeface="Times New Roman"/>
              <a:sym typeface="Times New Roman"/>
            </a:endParaRPr>
          </a:p>
          <a:p>
            <a:pPr marL="0" lvl="0" indent="457200" algn="just" rtl="0">
              <a:lnSpc>
                <a:spcPct val="100000"/>
              </a:lnSpc>
              <a:spcBef>
                <a:spcPts val="600"/>
              </a:spcBef>
              <a:spcAft>
                <a:spcPts val="0"/>
              </a:spcAft>
              <a:buNone/>
            </a:pPr>
            <a:r>
              <a:rPr lang="en" sz="1800">
                <a:solidFill>
                  <a:srgbClr val="000000"/>
                </a:solidFill>
                <a:latin typeface="Times New Roman"/>
                <a:ea typeface="Times New Roman"/>
                <a:cs typeface="Times New Roman"/>
                <a:sym typeface="Times New Roman"/>
              </a:rPr>
              <a:t>Z_statistics = 51.82</a:t>
            </a:r>
            <a:endParaRPr sz="1800">
              <a:solidFill>
                <a:srgbClr val="000000"/>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r>
              <a:rPr lang="en" sz="1800">
                <a:solidFill>
                  <a:srgbClr val="000000"/>
                </a:solidFill>
                <a:latin typeface="Times New Roman"/>
                <a:ea typeface="Times New Roman"/>
                <a:cs typeface="Times New Roman"/>
                <a:sym typeface="Times New Roman"/>
              </a:rPr>
              <a:t>P_value = 1.0</a:t>
            </a:r>
            <a:endParaRPr sz="1800">
              <a:solidFill>
                <a:srgbClr val="000000"/>
              </a:solidFill>
              <a:latin typeface="Times New Roman"/>
              <a:ea typeface="Times New Roman"/>
              <a:cs typeface="Times New Roman"/>
              <a:sym typeface="Times New Roman"/>
            </a:endParaRPr>
          </a:p>
          <a:p>
            <a:pPr marL="0" lvl="0" indent="0" algn="just" rtl="0">
              <a:lnSpc>
                <a:spcPct val="100000"/>
              </a:lnSpc>
              <a:spcBef>
                <a:spcPts val="600"/>
              </a:spcBef>
              <a:spcAft>
                <a:spcPts val="500"/>
              </a:spcAft>
              <a:buClr>
                <a:schemeClr val="dk1"/>
              </a:buClr>
              <a:buSzPts val="1100"/>
              <a:buFont typeface="Arial"/>
              <a:buNone/>
            </a:pPr>
            <a:endParaRPr sz="1200">
              <a:solidFill>
                <a:schemeClr val="accent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body" idx="1"/>
          </p:nvPr>
        </p:nvSpPr>
        <p:spPr>
          <a:xfrm>
            <a:off x="729450" y="1560150"/>
            <a:ext cx="8189700" cy="3460200"/>
          </a:xfrm>
          <a:prstGeom prst="rect">
            <a:avLst/>
          </a:prstGeom>
        </p:spPr>
        <p:txBody>
          <a:bodyPr spcFirstLastPara="1" wrap="square" lIns="91425" tIns="91425" rIns="91425" bIns="91425" anchor="t" anchorCtr="0">
            <a:noAutofit/>
          </a:bodyPr>
          <a:lstStyle/>
          <a:p>
            <a:pPr marL="457200" lvl="0" indent="-342900" algn="just" rtl="0">
              <a:spcBef>
                <a:spcPts val="500"/>
              </a:spcBef>
              <a:spcAft>
                <a:spcPts val="0"/>
              </a:spcAft>
              <a:buClr>
                <a:srgbClr val="000000"/>
              </a:buClr>
              <a:buSzPts val="1800"/>
              <a:buFont typeface="Times New Roman"/>
              <a:buChar char="●"/>
            </a:pPr>
            <a:r>
              <a:rPr lang="en" sz="1800">
                <a:solidFill>
                  <a:srgbClr val="000000"/>
                </a:solidFill>
                <a:highlight>
                  <a:schemeClr val="lt2"/>
                </a:highlight>
                <a:latin typeface="Times New Roman"/>
                <a:ea typeface="Times New Roman"/>
                <a:cs typeface="Times New Roman"/>
                <a:sym typeface="Times New Roman"/>
              </a:rPr>
              <a:t>P_value is greater than 0.05 hence we fail to reject the null hypothesis.</a:t>
            </a:r>
            <a:endParaRPr sz="1800">
              <a:solidFill>
                <a:srgbClr val="000000"/>
              </a:solidFill>
              <a:highlight>
                <a:schemeClr val="lt2"/>
              </a:highlight>
              <a:latin typeface="Times New Roman"/>
              <a:ea typeface="Times New Roman"/>
              <a:cs typeface="Times New Roman"/>
              <a:sym typeface="Times New Roman"/>
            </a:endParaRPr>
          </a:p>
          <a:p>
            <a:pPr marL="457200" lvl="0" indent="0" algn="just" rtl="0">
              <a:spcBef>
                <a:spcPts val="500"/>
              </a:spcBef>
              <a:spcAft>
                <a:spcPts val="0"/>
              </a:spcAft>
              <a:buNone/>
            </a:pPr>
            <a:endParaRPr sz="1800">
              <a:solidFill>
                <a:srgbClr val="000000"/>
              </a:solidFill>
              <a:highlight>
                <a:schemeClr val="lt2"/>
              </a:highlight>
              <a:latin typeface="Times New Roman"/>
              <a:ea typeface="Times New Roman"/>
              <a:cs typeface="Times New Roman"/>
              <a:sym typeface="Times New Roman"/>
            </a:endParaRPr>
          </a:p>
          <a:p>
            <a:pPr marL="457200" lvl="0" indent="-342900" algn="just" rtl="0">
              <a:spcBef>
                <a:spcPts val="500"/>
              </a:spcBef>
              <a:spcAft>
                <a:spcPts val="0"/>
              </a:spcAft>
              <a:buClr>
                <a:srgbClr val="000000"/>
              </a:buClr>
              <a:buSzPts val="1800"/>
              <a:buFont typeface="Times New Roman"/>
              <a:buChar char="●"/>
            </a:pPr>
            <a:r>
              <a:rPr lang="en" sz="1800">
                <a:solidFill>
                  <a:srgbClr val="000000"/>
                </a:solidFill>
                <a:highlight>
                  <a:schemeClr val="lt2"/>
                </a:highlight>
                <a:latin typeface="Times New Roman"/>
                <a:ea typeface="Times New Roman"/>
                <a:cs typeface="Times New Roman"/>
                <a:sym typeface="Times New Roman"/>
              </a:rPr>
              <a:t>This confirms the claim that monthly incomes of attritioned employees with a masters degree were different from those with a bachelor’s degree.</a:t>
            </a:r>
            <a:endParaRPr sz="1800">
              <a:solidFill>
                <a:srgbClr val="000000"/>
              </a:solidFill>
              <a:highlight>
                <a:schemeClr val="lt2"/>
              </a:highlight>
              <a:latin typeface="Times New Roman"/>
              <a:ea typeface="Times New Roman"/>
              <a:cs typeface="Times New Roman"/>
              <a:sym typeface="Times New Roman"/>
            </a:endParaRPr>
          </a:p>
          <a:p>
            <a:pPr marL="0" lvl="0" indent="0" algn="just" rtl="0">
              <a:spcBef>
                <a:spcPts val="500"/>
              </a:spcBef>
              <a:spcAft>
                <a:spcPts val="0"/>
              </a:spcAft>
              <a:buNone/>
            </a:pPr>
            <a:endParaRPr sz="1800">
              <a:solidFill>
                <a:srgbClr val="000000"/>
              </a:solidFill>
              <a:highlight>
                <a:schemeClr val="lt2"/>
              </a:highlight>
              <a:latin typeface="Times New Roman"/>
              <a:ea typeface="Times New Roman"/>
              <a:cs typeface="Times New Roman"/>
              <a:sym typeface="Times New Roman"/>
            </a:endParaRPr>
          </a:p>
          <a:p>
            <a:pPr marL="0" lvl="0" indent="0" algn="l" rtl="0">
              <a:spcBef>
                <a:spcPts val="500"/>
              </a:spcBef>
              <a:spcAft>
                <a:spcPts val="1600"/>
              </a:spcAft>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729450" y="287275"/>
            <a:ext cx="7688700" cy="79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a:t>
            </a:r>
            <a:endParaRPr/>
          </a:p>
        </p:txBody>
      </p:sp>
      <p:sp>
        <p:nvSpPr>
          <p:cNvPr id="191" name="Google Shape;191;p29"/>
          <p:cNvSpPr txBox="1">
            <a:spLocks noGrp="1"/>
          </p:cNvSpPr>
          <p:nvPr>
            <p:ph type="body" idx="1"/>
          </p:nvPr>
        </p:nvSpPr>
        <p:spPr>
          <a:xfrm>
            <a:off x="729450" y="1409000"/>
            <a:ext cx="7688700" cy="339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rgbClr val="000000"/>
                </a:solidFill>
                <a:latin typeface="Times New Roman"/>
                <a:ea typeface="Times New Roman"/>
                <a:cs typeface="Times New Roman"/>
                <a:sym typeface="Times New Roman"/>
              </a:rPr>
              <a:t>Companies should ensure that  employee compensation and benefits is current for employees at all education levels.</a:t>
            </a:r>
            <a:endParaRPr sz="19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900">
                <a:solidFill>
                  <a:srgbClr val="000000"/>
                </a:solidFill>
                <a:latin typeface="Times New Roman"/>
                <a:ea typeface="Times New Roman"/>
                <a:cs typeface="Times New Roman"/>
                <a:sym typeface="Times New Roman"/>
              </a:rPr>
              <a:t>Companies should also ensure there are more opportunities for growth and development.</a:t>
            </a:r>
            <a:endParaRPr sz="19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sz="19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body" idx="1"/>
          </p:nvPr>
        </p:nvSpPr>
        <p:spPr>
          <a:xfrm>
            <a:off x="729450" y="1571175"/>
            <a:ext cx="7688700" cy="27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200">
              <a:latin typeface="Lobster"/>
              <a:ea typeface="Lobster"/>
              <a:cs typeface="Lobster"/>
              <a:sym typeface="Lobster"/>
            </a:endParaRPr>
          </a:p>
          <a:p>
            <a:pPr marL="0" lvl="0" indent="0" algn="l" rtl="0">
              <a:spcBef>
                <a:spcPts val="1600"/>
              </a:spcBef>
              <a:spcAft>
                <a:spcPts val="0"/>
              </a:spcAft>
              <a:buNone/>
            </a:pPr>
            <a:r>
              <a:rPr lang="en" sz="4200">
                <a:solidFill>
                  <a:srgbClr val="000000"/>
                </a:solidFill>
                <a:latin typeface="Lobster"/>
                <a:ea typeface="Lobster"/>
                <a:cs typeface="Lobster"/>
                <a:sym typeface="Lobster"/>
              </a:rPr>
              <a:t>Thank You for Listening!!!!</a:t>
            </a:r>
            <a:endParaRPr sz="4200">
              <a:solidFill>
                <a:srgbClr val="000000"/>
              </a:solidFill>
              <a:latin typeface="Lobster"/>
              <a:ea typeface="Lobster"/>
              <a:cs typeface="Lobster"/>
              <a:sym typeface="Lobster"/>
            </a:endParaRPr>
          </a:p>
          <a:p>
            <a:pPr marL="0" lvl="0" indent="0" algn="l" rtl="0">
              <a:spcBef>
                <a:spcPts val="1600"/>
              </a:spcBef>
              <a:spcAft>
                <a:spcPts val="0"/>
              </a:spcAft>
              <a:buNone/>
            </a:pPr>
            <a:endParaRPr sz="3700">
              <a:latin typeface="Lobster"/>
              <a:ea typeface="Lobster"/>
              <a:cs typeface="Lobster"/>
              <a:sym typeface="Lobster"/>
            </a:endParaRPr>
          </a:p>
          <a:p>
            <a:pPr marL="0" lvl="0" indent="0" algn="l" rtl="0">
              <a:spcBef>
                <a:spcPts val="1600"/>
              </a:spcBef>
              <a:spcAft>
                <a:spcPts val="1600"/>
              </a:spcAft>
              <a:buNone/>
            </a:pPr>
            <a:endParaRPr sz="370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276150"/>
            <a:ext cx="8520600" cy="84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3600">
                <a:latin typeface="Times New Roman"/>
                <a:ea typeface="Times New Roman"/>
                <a:cs typeface="Times New Roman"/>
                <a:sym typeface="Times New Roman"/>
              </a:rPr>
              <a:t>Introduction</a:t>
            </a:r>
            <a:endParaRPr sz="3800">
              <a:latin typeface="Times New Roman"/>
              <a:ea typeface="Times New Roman"/>
              <a:cs typeface="Times New Roman"/>
              <a:sym typeface="Times New Roman"/>
            </a:endParaRPr>
          </a:p>
        </p:txBody>
      </p:sp>
      <p:sp>
        <p:nvSpPr>
          <p:cNvPr id="93" name="Google Shape;93;p14"/>
          <p:cNvSpPr txBox="1">
            <a:spLocks noGrp="1"/>
          </p:cNvSpPr>
          <p:nvPr>
            <p:ph type="body" idx="1"/>
          </p:nvPr>
        </p:nvSpPr>
        <p:spPr>
          <a:xfrm>
            <a:off x="383000" y="971250"/>
            <a:ext cx="8520600" cy="3912300"/>
          </a:xfrm>
          <a:prstGeom prst="rect">
            <a:avLst/>
          </a:prstGeom>
        </p:spPr>
        <p:txBody>
          <a:bodyPr spcFirstLastPara="1" wrap="square" lIns="91425" tIns="91425" rIns="91425" bIns="91425" anchor="t" anchorCtr="0">
            <a:noAutofit/>
          </a:bodyPr>
          <a:lstStyle/>
          <a:p>
            <a:pPr marL="0" lvl="0" indent="0" algn="just" rtl="0">
              <a:lnSpc>
                <a:spcPct val="100000"/>
              </a:lnSpc>
              <a:spcBef>
                <a:spcPts val="1600"/>
              </a:spcBef>
              <a:spcAft>
                <a:spcPts val="0"/>
              </a:spcAft>
              <a:buNone/>
            </a:pPr>
            <a:r>
              <a:rPr lang="en" sz="1800">
                <a:solidFill>
                  <a:srgbClr val="000000"/>
                </a:solidFill>
                <a:latin typeface="Times New Roman"/>
                <a:ea typeface="Times New Roman"/>
                <a:cs typeface="Times New Roman"/>
                <a:sym typeface="Times New Roman"/>
              </a:rPr>
              <a:t>People are the lifeblood of an organization. Companies need employees who are fit to do their work. </a:t>
            </a:r>
            <a:endParaRPr sz="1800">
              <a:solidFill>
                <a:srgbClr val="000000"/>
              </a:solidFill>
              <a:latin typeface="Times New Roman"/>
              <a:ea typeface="Times New Roman"/>
              <a:cs typeface="Times New Roman"/>
              <a:sym typeface="Times New Roman"/>
            </a:endParaRPr>
          </a:p>
          <a:p>
            <a:pPr marL="0" lvl="0" indent="0" algn="just" rtl="0">
              <a:lnSpc>
                <a:spcPct val="100000"/>
              </a:lnSpc>
              <a:spcBef>
                <a:spcPts val="1600"/>
              </a:spcBef>
              <a:spcAft>
                <a:spcPts val="0"/>
              </a:spcAft>
              <a:buNone/>
            </a:pPr>
            <a:r>
              <a:rPr lang="en" sz="1800">
                <a:solidFill>
                  <a:srgbClr val="000000"/>
                </a:solidFill>
                <a:latin typeface="Times New Roman"/>
                <a:ea typeface="Times New Roman"/>
                <a:cs typeface="Times New Roman"/>
                <a:sym typeface="Times New Roman"/>
              </a:rPr>
              <a:t>But there’s a reality that every organization, big or small, has to face: movement within the workforce and teams is inevitable. Employees come, and employees go.</a:t>
            </a:r>
            <a:endParaRPr sz="1800">
              <a:solidFill>
                <a:srgbClr val="000000"/>
              </a:solidFill>
              <a:latin typeface="Times New Roman"/>
              <a:ea typeface="Times New Roman"/>
              <a:cs typeface="Times New Roman"/>
              <a:sym typeface="Times New Roman"/>
            </a:endParaRPr>
          </a:p>
          <a:p>
            <a:pPr marL="0" lvl="0" indent="0" algn="just" rtl="0">
              <a:lnSpc>
                <a:spcPct val="100000"/>
              </a:lnSpc>
              <a:spcBef>
                <a:spcPts val="400"/>
              </a:spcBef>
              <a:spcAft>
                <a:spcPts val="0"/>
              </a:spcAft>
              <a:buClr>
                <a:schemeClr val="dk1"/>
              </a:buClr>
              <a:buSzPts val="1100"/>
              <a:buFont typeface="Arial"/>
              <a:buNone/>
            </a:pPr>
            <a:endParaRPr sz="1800">
              <a:solidFill>
                <a:srgbClr val="000000"/>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 sz="1800">
                <a:solidFill>
                  <a:srgbClr val="000000"/>
                </a:solidFill>
                <a:latin typeface="Times New Roman"/>
                <a:ea typeface="Times New Roman"/>
                <a:cs typeface="Times New Roman"/>
                <a:sym typeface="Times New Roman"/>
              </a:rPr>
              <a:t>Employee attrition refers to employees’ loss through a natural process, such as retirement, resignation, elimination of a position, personal health, or other similar reasons. </a:t>
            </a:r>
            <a:endParaRPr sz="18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sz="17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299175"/>
            <a:ext cx="7688700" cy="80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99" name="Google Shape;99;p15"/>
          <p:cNvSpPr txBox="1">
            <a:spLocks noGrp="1"/>
          </p:cNvSpPr>
          <p:nvPr>
            <p:ph type="body" idx="1"/>
          </p:nvPr>
        </p:nvSpPr>
        <p:spPr>
          <a:xfrm>
            <a:off x="574550" y="1290000"/>
            <a:ext cx="8385300" cy="37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000000"/>
                </a:solidFill>
                <a:highlight>
                  <a:schemeClr val="lt2"/>
                </a:highlight>
                <a:latin typeface="Times New Roman"/>
                <a:ea typeface="Times New Roman"/>
                <a:cs typeface="Times New Roman"/>
                <a:sym typeface="Times New Roman"/>
              </a:rPr>
              <a:t>Employee attrition is a point of concern to the HR  department in many organizations due to loss of skilled and learned employees. </a:t>
            </a:r>
            <a:endParaRPr sz="1800">
              <a:solidFill>
                <a:srgbClr val="000000"/>
              </a:solidFill>
              <a:highlight>
                <a:schemeClr val="lt2"/>
              </a:highlight>
              <a:latin typeface="Times New Roman"/>
              <a:ea typeface="Times New Roman"/>
              <a:cs typeface="Times New Roman"/>
              <a:sym typeface="Times New Roman"/>
            </a:endParaRPr>
          </a:p>
          <a:p>
            <a:pPr marL="0" lvl="0" indent="0" algn="l" rtl="0">
              <a:spcBef>
                <a:spcPts val="1600"/>
              </a:spcBef>
              <a:spcAft>
                <a:spcPts val="0"/>
              </a:spcAft>
              <a:buNone/>
            </a:pPr>
            <a:r>
              <a:rPr lang="en" sz="1800">
                <a:solidFill>
                  <a:srgbClr val="000000"/>
                </a:solidFill>
                <a:highlight>
                  <a:schemeClr val="lt2"/>
                </a:highlight>
                <a:latin typeface="Times New Roman"/>
                <a:ea typeface="Times New Roman"/>
                <a:cs typeface="Times New Roman"/>
                <a:sym typeface="Times New Roman"/>
              </a:rPr>
              <a:t>From the employee attrition dataset by IBM Data Scientists, an observation was made that most employees that got attritioned were employees with bachelor's degrees and master's degrees ,they fall in the bracket of the learned employees.</a:t>
            </a:r>
            <a:endParaRPr sz="1800">
              <a:solidFill>
                <a:srgbClr val="000000"/>
              </a:solidFill>
              <a:highlight>
                <a:schemeClr val="lt2"/>
              </a:highlight>
              <a:latin typeface="Times New Roman"/>
              <a:ea typeface="Times New Roman"/>
              <a:cs typeface="Times New Roman"/>
              <a:sym typeface="Times New Roman"/>
            </a:endParaRPr>
          </a:p>
          <a:p>
            <a:pPr marL="0" lvl="0" indent="0" algn="l" rtl="0">
              <a:spcBef>
                <a:spcPts val="1600"/>
              </a:spcBef>
              <a:spcAft>
                <a:spcPts val="1600"/>
              </a:spcAft>
              <a:buNone/>
            </a:pPr>
            <a:r>
              <a:rPr lang="en" sz="1800">
                <a:solidFill>
                  <a:srgbClr val="000000"/>
                </a:solidFill>
                <a:highlight>
                  <a:schemeClr val="lt2"/>
                </a:highlight>
                <a:latin typeface="Times New Roman"/>
                <a:ea typeface="Times New Roman"/>
                <a:cs typeface="Times New Roman"/>
                <a:sym typeface="Times New Roman"/>
              </a:rPr>
              <a:t>Having Monthly Incomes as one of the factors that led to attrition, Team Tenet carried out a research to look into how the masters and bachelors employees were being compensated.</a:t>
            </a:r>
            <a:endParaRPr sz="1800">
              <a:solidFill>
                <a:srgbClr val="000000"/>
              </a:solidFill>
              <a:highlight>
                <a:schemeClr val="lt2"/>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379725"/>
            <a:ext cx="7688700" cy="80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Objectives</a:t>
            </a:r>
            <a:endParaRPr/>
          </a:p>
        </p:txBody>
      </p:sp>
      <p:sp>
        <p:nvSpPr>
          <p:cNvPr id="105" name="Google Shape;105;p16"/>
          <p:cNvSpPr txBox="1">
            <a:spLocks noGrp="1"/>
          </p:cNvSpPr>
          <p:nvPr>
            <p:ph type="body" idx="1"/>
          </p:nvPr>
        </p:nvSpPr>
        <p:spPr>
          <a:xfrm>
            <a:off x="751600" y="1471925"/>
            <a:ext cx="7935000" cy="3507300"/>
          </a:xfrm>
          <a:prstGeom prst="rect">
            <a:avLst/>
          </a:prstGeom>
        </p:spPr>
        <p:txBody>
          <a:bodyPr spcFirstLastPara="1" wrap="square" lIns="91425" tIns="91425" rIns="91425" bIns="91425" anchor="t" anchorCtr="0">
            <a:noAutofit/>
          </a:bodyPr>
          <a:lstStyle/>
          <a:p>
            <a:pPr marL="457200" lvl="0" indent="-349250" algn="just" rtl="0">
              <a:spcBef>
                <a:spcPts val="600"/>
              </a:spcBef>
              <a:spcAft>
                <a:spcPts val="0"/>
              </a:spcAft>
              <a:buClr>
                <a:srgbClr val="000000"/>
              </a:buClr>
              <a:buSzPts val="1900"/>
              <a:buFont typeface="Times New Roman"/>
              <a:buAutoNum type="arabicPeriod"/>
            </a:pPr>
            <a:r>
              <a:rPr lang="en" sz="1900">
                <a:solidFill>
                  <a:srgbClr val="000000"/>
                </a:solidFill>
                <a:highlight>
                  <a:schemeClr val="lt2"/>
                </a:highlight>
                <a:latin typeface="Times New Roman"/>
                <a:ea typeface="Times New Roman"/>
                <a:cs typeface="Times New Roman"/>
                <a:sym typeface="Times New Roman"/>
              </a:rPr>
              <a:t>To determine the monthly income means for attritioned employees with different education levels.</a:t>
            </a:r>
            <a:endParaRPr sz="1900">
              <a:solidFill>
                <a:srgbClr val="000000"/>
              </a:solidFill>
              <a:highlight>
                <a:schemeClr val="lt2"/>
              </a:highlight>
              <a:latin typeface="Times New Roman"/>
              <a:ea typeface="Times New Roman"/>
              <a:cs typeface="Times New Roman"/>
              <a:sym typeface="Times New Roman"/>
            </a:endParaRPr>
          </a:p>
          <a:p>
            <a:pPr marL="457200" lvl="0" indent="-349250" algn="just" rtl="0">
              <a:spcBef>
                <a:spcPts val="0"/>
              </a:spcBef>
              <a:spcAft>
                <a:spcPts val="0"/>
              </a:spcAft>
              <a:buClr>
                <a:srgbClr val="000000"/>
              </a:buClr>
              <a:buSzPts val="1900"/>
              <a:buFont typeface="Times New Roman"/>
              <a:buAutoNum type="arabicPeriod"/>
            </a:pPr>
            <a:r>
              <a:rPr lang="en" sz="1900">
                <a:solidFill>
                  <a:srgbClr val="000000"/>
                </a:solidFill>
                <a:highlight>
                  <a:schemeClr val="lt2"/>
                </a:highlight>
                <a:latin typeface="Times New Roman"/>
                <a:ea typeface="Times New Roman"/>
                <a:cs typeface="Times New Roman"/>
                <a:sym typeface="Times New Roman"/>
              </a:rPr>
              <a:t>To establish the education level that had the most attritioned employees.</a:t>
            </a:r>
            <a:endParaRPr sz="1900">
              <a:solidFill>
                <a:srgbClr val="000000"/>
              </a:solidFill>
              <a:highlight>
                <a:schemeClr val="lt2"/>
              </a:highlight>
              <a:latin typeface="Times New Roman"/>
              <a:ea typeface="Times New Roman"/>
              <a:cs typeface="Times New Roman"/>
              <a:sym typeface="Times New Roman"/>
            </a:endParaRPr>
          </a:p>
          <a:p>
            <a:pPr marL="457200" lvl="0" indent="-349250" algn="just" rtl="0">
              <a:spcBef>
                <a:spcPts val="0"/>
              </a:spcBef>
              <a:spcAft>
                <a:spcPts val="0"/>
              </a:spcAft>
              <a:buClr>
                <a:srgbClr val="000000"/>
              </a:buClr>
              <a:buSzPts val="1900"/>
              <a:buFont typeface="Times New Roman"/>
              <a:buAutoNum type="arabicPeriod"/>
            </a:pPr>
            <a:r>
              <a:rPr lang="en" sz="1900">
                <a:solidFill>
                  <a:srgbClr val="000000"/>
                </a:solidFill>
                <a:highlight>
                  <a:schemeClr val="lt2"/>
                </a:highlight>
                <a:latin typeface="Times New Roman"/>
                <a:ea typeface="Times New Roman"/>
                <a:cs typeface="Times New Roman"/>
                <a:sym typeface="Times New Roman"/>
              </a:rPr>
              <a:t>To determine the monthly income earned by gender of attritioned employees.</a:t>
            </a:r>
            <a:endParaRPr sz="1900">
              <a:solidFill>
                <a:srgbClr val="000000"/>
              </a:solidFill>
              <a:highlight>
                <a:schemeClr val="lt2"/>
              </a:highlight>
              <a:latin typeface="Times New Roman"/>
              <a:ea typeface="Times New Roman"/>
              <a:cs typeface="Times New Roman"/>
              <a:sym typeface="Times New Roman"/>
            </a:endParaRPr>
          </a:p>
          <a:p>
            <a:pPr marL="0" lvl="0" indent="0" algn="just" rtl="0">
              <a:spcBef>
                <a:spcPts val="1200"/>
              </a:spcBef>
              <a:spcAft>
                <a:spcPts val="0"/>
              </a:spcAft>
              <a:buNone/>
            </a:pPr>
            <a:endParaRPr sz="1900">
              <a:solidFill>
                <a:schemeClr val="accent2"/>
              </a:solidFill>
              <a:highlight>
                <a:srgbClr val="FFFFFF"/>
              </a:highlight>
              <a:latin typeface="Times New Roman"/>
              <a:ea typeface="Times New Roman"/>
              <a:cs typeface="Times New Roman"/>
              <a:sym typeface="Times New Roman"/>
            </a:endParaRPr>
          </a:p>
          <a:p>
            <a:pPr marL="0" lvl="0" indent="0" algn="just" rtl="0">
              <a:spcBef>
                <a:spcPts val="1200"/>
              </a:spcBef>
              <a:spcAft>
                <a:spcPts val="1600"/>
              </a:spcAft>
              <a:buNone/>
            </a:pPr>
            <a:endParaRPr sz="19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body" idx="1"/>
          </p:nvPr>
        </p:nvSpPr>
        <p:spPr>
          <a:xfrm>
            <a:off x="5607128" y="2877785"/>
            <a:ext cx="3456000" cy="1356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solidFill>
                  <a:srgbClr val="000000"/>
                </a:solidFill>
                <a:latin typeface="Times New Roman"/>
                <a:ea typeface="Times New Roman"/>
                <a:cs typeface="Times New Roman"/>
                <a:sym typeface="Times New Roman"/>
              </a:rPr>
              <a:t>The age distribution of the employees ranges between 30 and 40 years</a:t>
            </a:r>
            <a:endParaRPr sz="1800">
              <a:solidFill>
                <a:srgbClr val="000000"/>
              </a:solidFill>
              <a:latin typeface="Times New Roman"/>
              <a:ea typeface="Times New Roman"/>
              <a:cs typeface="Times New Roman"/>
              <a:sym typeface="Times New Roman"/>
            </a:endParaRPr>
          </a:p>
        </p:txBody>
      </p:sp>
      <p:sp>
        <p:nvSpPr>
          <p:cNvPr id="111" name="Google Shape;111;p17"/>
          <p:cNvSpPr txBox="1">
            <a:spLocks noGrp="1"/>
          </p:cNvSpPr>
          <p:nvPr>
            <p:ph type="body" idx="1"/>
          </p:nvPr>
        </p:nvSpPr>
        <p:spPr>
          <a:xfrm>
            <a:off x="311700" y="80550"/>
            <a:ext cx="8202900" cy="12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00000"/>
                </a:solidFill>
              </a:rPr>
              <a:t>Analysis</a:t>
            </a:r>
            <a:endParaRPr sz="2800" b="1">
              <a:solidFill>
                <a:srgbClr val="000000"/>
              </a:solidFill>
            </a:endParaRPr>
          </a:p>
          <a:p>
            <a:pPr marL="0" lvl="0" indent="0" algn="l" rtl="0">
              <a:spcBef>
                <a:spcPts val="1600"/>
              </a:spcBef>
              <a:spcAft>
                <a:spcPts val="1600"/>
              </a:spcAft>
              <a:buNone/>
            </a:pPr>
            <a:r>
              <a:rPr lang="en" sz="2800" b="1">
                <a:solidFill>
                  <a:srgbClr val="000000"/>
                </a:solidFill>
              </a:rPr>
              <a:t>Univariate </a:t>
            </a:r>
            <a:endParaRPr sz="2800" b="1">
              <a:solidFill>
                <a:srgbClr val="000000"/>
              </a:solidFill>
            </a:endParaRPr>
          </a:p>
        </p:txBody>
      </p:sp>
      <p:pic>
        <p:nvPicPr>
          <p:cNvPr id="112" name="Google Shape;112;p17"/>
          <p:cNvPicPr preferRelativeResize="0"/>
          <p:nvPr/>
        </p:nvPicPr>
        <p:blipFill>
          <a:blip r:embed="rId3">
            <a:alphaModFix/>
          </a:blip>
          <a:stretch>
            <a:fillRect/>
          </a:stretch>
        </p:blipFill>
        <p:spPr>
          <a:xfrm>
            <a:off x="383947" y="1436402"/>
            <a:ext cx="5019216" cy="36001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body" idx="1"/>
          </p:nvPr>
        </p:nvSpPr>
        <p:spPr>
          <a:xfrm>
            <a:off x="5462175" y="2912021"/>
            <a:ext cx="3534900" cy="13845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700">
                <a:solidFill>
                  <a:srgbClr val="000000"/>
                </a:solidFill>
                <a:latin typeface="Times New Roman"/>
                <a:ea typeface="Times New Roman"/>
                <a:cs typeface="Times New Roman"/>
                <a:sym typeface="Times New Roman"/>
              </a:rPr>
              <a:t>The age distribution of most attritioned employees range between 25 and 35 years.</a:t>
            </a:r>
            <a:endParaRPr sz="1700">
              <a:solidFill>
                <a:srgbClr val="000000"/>
              </a:solidFill>
              <a:latin typeface="Times New Roman"/>
              <a:ea typeface="Times New Roman"/>
              <a:cs typeface="Times New Roman"/>
              <a:sym typeface="Times New Roman"/>
            </a:endParaRPr>
          </a:p>
        </p:txBody>
      </p:sp>
      <p:sp>
        <p:nvSpPr>
          <p:cNvPr id="118" name="Google Shape;118;p18"/>
          <p:cNvSpPr txBox="1">
            <a:spLocks noGrp="1"/>
          </p:cNvSpPr>
          <p:nvPr>
            <p:ph type="body" idx="1"/>
          </p:nvPr>
        </p:nvSpPr>
        <p:spPr>
          <a:xfrm>
            <a:off x="311700" y="678075"/>
            <a:ext cx="4087500" cy="66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b="1">
                <a:solidFill>
                  <a:srgbClr val="000000"/>
                </a:solidFill>
              </a:rPr>
              <a:t>Ages of Attritioned Employees.</a:t>
            </a:r>
            <a:endParaRPr sz="1900" b="1">
              <a:solidFill>
                <a:srgbClr val="000000"/>
              </a:solidFill>
            </a:endParaRPr>
          </a:p>
        </p:txBody>
      </p:sp>
      <p:pic>
        <p:nvPicPr>
          <p:cNvPr id="119" name="Google Shape;119;p18"/>
          <p:cNvPicPr preferRelativeResize="0"/>
          <p:nvPr/>
        </p:nvPicPr>
        <p:blipFill>
          <a:blip r:embed="rId3">
            <a:alphaModFix/>
          </a:blip>
          <a:stretch>
            <a:fillRect/>
          </a:stretch>
        </p:blipFill>
        <p:spPr>
          <a:xfrm>
            <a:off x="311700" y="1503679"/>
            <a:ext cx="5046800" cy="36384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body" idx="1"/>
          </p:nvPr>
        </p:nvSpPr>
        <p:spPr>
          <a:xfrm>
            <a:off x="119950" y="259900"/>
            <a:ext cx="3785100" cy="51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a:solidFill>
                  <a:srgbClr val="000000"/>
                </a:solidFill>
              </a:rPr>
              <a:t>Gender Distribution.</a:t>
            </a:r>
            <a:endParaRPr sz="2100">
              <a:solidFill>
                <a:srgbClr val="000000"/>
              </a:solidFill>
            </a:endParaRPr>
          </a:p>
        </p:txBody>
      </p:sp>
      <p:pic>
        <p:nvPicPr>
          <p:cNvPr id="125" name="Google Shape;125;p19"/>
          <p:cNvPicPr preferRelativeResize="0"/>
          <p:nvPr/>
        </p:nvPicPr>
        <p:blipFill>
          <a:blip r:embed="rId3">
            <a:alphaModFix/>
          </a:blip>
          <a:stretch>
            <a:fillRect/>
          </a:stretch>
        </p:blipFill>
        <p:spPr>
          <a:xfrm>
            <a:off x="206550" y="642225"/>
            <a:ext cx="5361026" cy="4420400"/>
          </a:xfrm>
          <a:prstGeom prst="rect">
            <a:avLst/>
          </a:prstGeom>
          <a:noFill/>
          <a:ln>
            <a:noFill/>
          </a:ln>
        </p:spPr>
      </p:pic>
      <p:sp>
        <p:nvSpPr>
          <p:cNvPr id="126" name="Google Shape;126;p19"/>
          <p:cNvSpPr txBox="1">
            <a:spLocks noGrp="1"/>
          </p:cNvSpPr>
          <p:nvPr>
            <p:ph type="body" idx="1"/>
          </p:nvPr>
        </p:nvSpPr>
        <p:spPr>
          <a:xfrm>
            <a:off x="5512850" y="2524825"/>
            <a:ext cx="3586500" cy="1062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solidFill>
                  <a:srgbClr val="000000"/>
                </a:solidFill>
              </a:rPr>
              <a:t>Males constitute to the biggest number of employees.</a:t>
            </a:r>
            <a:endParaRPr sz="19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362300" y="1780225"/>
            <a:ext cx="5443003" cy="3363275"/>
          </a:xfrm>
          <a:prstGeom prst="rect">
            <a:avLst/>
          </a:prstGeom>
          <a:noFill/>
          <a:ln>
            <a:noFill/>
          </a:ln>
        </p:spPr>
      </p:pic>
      <p:sp>
        <p:nvSpPr>
          <p:cNvPr id="132" name="Google Shape;132;p20"/>
          <p:cNvSpPr txBox="1">
            <a:spLocks noGrp="1"/>
          </p:cNvSpPr>
          <p:nvPr>
            <p:ph type="body" idx="1"/>
          </p:nvPr>
        </p:nvSpPr>
        <p:spPr>
          <a:xfrm>
            <a:off x="5623125" y="2394600"/>
            <a:ext cx="3520800" cy="9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highlight>
                  <a:schemeClr val="lt2"/>
                </a:highlight>
              </a:rPr>
              <a:t>Bachelors had the number of employees with doctorate taking the least.</a:t>
            </a:r>
            <a:endParaRPr sz="1500">
              <a:solidFill>
                <a:srgbClr val="000000"/>
              </a:solidFill>
              <a:highlight>
                <a:schemeClr val="lt2"/>
              </a:highlight>
            </a:endParaRPr>
          </a:p>
          <a:p>
            <a:pPr marL="0" lvl="0" indent="0" algn="l" rtl="0">
              <a:spcBef>
                <a:spcPts val="1600"/>
              </a:spcBef>
              <a:spcAft>
                <a:spcPts val="1600"/>
              </a:spcAft>
              <a:buNone/>
            </a:pPr>
            <a:endParaRPr/>
          </a:p>
        </p:txBody>
      </p:sp>
      <p:sp>
        <p:nvSpPr>
          <p:cNvPr id="133" name="Google Shape;133;p20"/>
          <p:cNvSpPr txBox="1">
            <a:spLocks noGrp="1"/>
          </p:cNvSpPr>
          <p:nvPr>
            <p:ph type="title"/>
          </p:nvPr>
        </p:nvSpPr>
        <p:spPr>
          <a:xfrm>
            <a:off x="153800" y="382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Bivariate Analysis</a:t>
            </a:r>
            <a:endParaRPr sz="2400"/>
          </a:p>
          <a:p>
            <a:pPr marL="0" lvl="0" indent="0" algn="l" rtl="0">
              <a:spcBef>
                <a:spcPts val="0"/>
              </a:spcBef>
              <a:spcAft>
                <a:spcPts val="0"/>
              </a:spcAft>
              <a:buNone/>
            </a:pPr>
            <a:endParaRPr/>
          </a:p>
        </p:txBody>
      </p:sp>
      <p:sp>
        <p:nvSpPr>
          <p:cNvPr id="134" name="Google Shape;134;p20"/>
          <p:cNvSpPr txBox="1">
            <a:spLocks noGrp="1"/>
          </p:cNvSpPr>
          <p:nvPr>
            <p:ph type="body" idx="1"/>
          </p:nvPr>
        </p:nvSpPr>
        <p:spPr>
          <a:xfrm>
            <a:off x="153800" y="1288750"/>
            <a:ext cx="7076400" cy="39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000000"/>
                </a:solidFill>
                <a:highlight>
                  <a:schemeClr val="lt2"/>
                </a:highlight>
              </a:rPr>
              <a:t>1. Distribution of employees and their education levels</a:t>
            </a:r>
            <a:r>
              <a:rPr lang="en" sz="1700"/>
              <a:t>.</a:t>
            </a:r>
            <a:endParaRPr sz="1700"/>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body" idx="1"/>
          </p:nvPr>
        </p:nvSpPr>
        <p:spPr>
          <a:xfrm>
            <a:off x="5366675" y="2394600"/>
            <a:ext cx="3777300" cy="1589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rgbClr val="000000"/>
                </a:solidFill>
                <a:highlight>
                  <a:schemeClr val="lt2"/>
                </a:highlight>
              </a:rPr>
              <a:t>Research and Development has the most number of employees and equally a big number of those that get attritioned.</a:t>
            </a:r>
            <a:endParaRPr sz="1500">
              <a:solidFill>
                <a:srgbClr val="000000"/>
              </a:solidFill>
              <a:highlight>
                <a:schemeClr val="lt2"/>
              </a:highlight>
            </a:endParaRPr>
          </a:p>
          <a:p>
            <a:pPr marL="0" lvl="0" indent="0" algn="l" rtl="0">
              <a:spcBef>
                <a:spcPts val="1600"/>
              </a:spcBef>
              <a:spcAft>
                <a:spcPts val="1600"/>
              </a:spcAft>
              <a:buNone/>
            </a:pPr>
            <a:endParaRPr/>
          </a:p>
        </p:txBody>
      </p:sp>
      <p:pic>
        <p:nvPicPr>
          <p:cNvPr id="140" name="Google Shape;140;p21"/>
          <p:cNvPicPr preferRelativeResize="0"/>
          <p:nvPr/>
        </p:nvPicPr>
        <p:blipFill>
          <a:blip r:embed="rId3">
            <a:alphaModFix/>
          </a:blip>
          <a:stretch>
            <a:fillRect/>
          </a:stretch>
        </p:blipFill>
        <p:spPr>
          <a:xfrm>
            <a:off x="404150" y="1340600"/>
            <a:ext cx="4962525" cy="3802900"/>
          </a:xfrm>
          <a:prstGeom prst="rect">
            <a:avLst/>
          </a:prstGeom>
          <a:noFill/>
          <a:ln>
            <a:noFill/>
          </a:ln>
        </p:spPr>
      </p:pic>
      <p:sp>
        <p:nvSpPr>
          <p:cNvPr id="141" name="Google Shape;141;p21"/>
          <p:cNvSpPr txBox="1">
            <a:spLocks noGrp="1"/>
          </p:cNvSpPr>
          <p:nvPr>
            <p:ph type="body" idx="1"/>
          </p:nvPr>
        </p:nvSpPr>
        <p:spPr>
          <a:xfrm>
            <a:off x="165075" y="273600"/>
            <a:ext cx="7076400" cy="5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rgbClr val="000000"/>
                </a:solidFill>
              </a:rPr>
              <a:t>2. Employee Distribution within different Departments.</a:t>
            </a:r>
            <a:endParaRPr sz="2100">
              <a:solidFill>
                <a:srgbClr val="000000"/>
              </a:solidFill>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681</Words>
  <Application>Microsoft Office PowerPoint</Application>
  <PresentationFormat>On-screen Show (16:9)</PresentationFormat>
  <Paragraphs>75</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 New Roman</vt:lpstr>
      <vt:lpstr>Raleway</vt:lpstr>
      <vt:lpstr>Arial</vt:lpstr>
      <vt:lpstr>Lato</vt:lpstr>
      <vt:lpstr>Lobster</vt:lpstr>
      <vt:lpstr>Streamline</vt:lpstr>
      <vt:lpstr>PowerPoint Presentation</vt:lpstr>
      <vt:lpstr>Introduction</vt:lpstr>
      <vt:lpstr>Problem Statement</vt:lpstr>
      <vt:lpstr>Business Objectives</vt:lpstr>
      <vt:lpstr>PowerPoint Presentation</vt:lpstr>
      <vt:lpstr>PowerPoint Presentation</vt:lpstr>
      <vt:lpstr>PowerPoint Presentation</vt:lpstr>
      <vt:lpstr>Bivariate Analysis </vt:lpstr>
      <vt:lpstr>PowerPoint Presentation</vt:lpstr>
      <vt:lpstr>PowerPoint Presentation</vt:lpstr>
      <vt:lpstr>PowerPoint Presentation</vt:lpstr>
      <vt:lpstr>PowerPoint Presentation</vt:lpstr>
      <vt:lpstr>Hypothesis</vt:lpstr>
      <vt:lpstr>Sampling Approach</vt:lpstr>
      <vt:lpstr>Hypothesis Testing</vt:lpstr>
      <vt:lpstr>PowerPoint Presentation</vt:lpstr>
      <vt:lpstr>Recommendation.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Paulinah</dc:creator>
  <cp:lastModifiedBy>JOSE</cp:lastModifiedBy>
  <cp:revision>1</cp:revision>
  <dcterms:modified xsi:type="dcterms:W3CDTF">2020-11-08T11:58:18Z</dcterms:modified>
</cp:coreProperties>
</file>