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rGVvNnLtftkguU91OIOemjlsV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615b3259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b615b3259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2c0b466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1a2c0b466d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615b325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b615b32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a2c0b466d9_0_67"/>
          <p:cNvSpPr txBox="1"/>
          <p:nvPr>
            <p:ph type="title"/>
          </p:nvPr>
        </p:nvSpPr>
        <p:spPr>
          <a:xfrm>
            <a:off x="3012379" y="470475"/>
            <a:ext cx="3119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300">
                <a:solidFill>
                  <a:srgbClr val="EB3A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1a2c0b466d9_0_67"/>
          <p:cNvSpPr txBox="1"/>
          <p:nvPr>
            <p:ph idx="1" type="body"/>
          </p:nvPr>
        </p:nvSpPr>
        <p:spPr>
          <a:xfrm>
            <a:off x="902442" y="2521127"/>
            <a:ext cx="73389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a2c0b466d9_0_67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1a2c0b466d9_0_67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a2c0b466d9_0_6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mrjosephvia.wixsite.com/kambare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5.jpg"/><Relationship Id="rId6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0"/>
            <a:ext cx="1720200" cy="5143500"/>
          </a:xfrm>
          <a:prstGeom prst="rect">
            <a:avLst/>
          </a:prstGeom>
          <a:solidFill>
            <a:srgbClr val="0E2C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>
            <p:ph type="ctrTitle"/>
          </p:nvPr>
        </p:nvSpPr>
        <p:spPr>
          <a:xfrm>
            <a:off x="1973625" y="723200"/>
            <a:ext cx="2910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300">
                <a:solidFill>
                  <a:srgbClr val="0E2C3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 b="1" sz="2300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720200" y="1298350"/>
            <a:ext cx="50235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 Kenya, </a:t>
            </a:r>
            <a:r>
              <a:rPr b="0" i="0" lang="en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Scale Aquaculture farmers lack 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high Quality, Affordable and Consistently available Aquafeeds</a:t>
            </a:r>
            <a:r>
              <a:rPr b="0" i="0" lang="en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 to this challenge Small Scale Aquaculture farmers  opt to formulate their own feeds, which lead to low fish production.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6743700" y="864700"/>
            <a:ext cx="235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300">
                <a:solidFill>
                  <a:srgbClr val="0E2C3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Customer</a:t>
            </a:r>
            <a:endParaRPr b="1" sz="2300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804625" y="1476575"/>
            <a:ext cx="22461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scale Aquaculture farmers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6743800" y="-99050"/>
            <a:ext cx="5400" cy="5127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"/>
          <p:cNvSpPr/>
          <p:nvPr/>
        </p:nvSpPr>
        <p:spPr>
          <a:xfrm>
            <a:off x="2021700" y="348225"/>
            <a:ext cx="389400" cy="389400"/>
          </a:xfrm>
          <a:prstGeom prst="ellipse">
            <a:avLst/>
          </a:prstGeom>
          <a:solidFill>
            <a:srgbClr val="06AFAA">
              <a:alpha val="16862"/>
            </a:srgbClr>
          </a:solidFill>
          <a:ln cap="flat" cmpd="sng" w="9525">
            <a:solidFill>
              <a:srgbClr val="06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>
            <p:ph type="ctrTitle"/>
          </p:nvPr>
        </p:nvSpPr>
        <p:spPr>
          <a:xfrm>
            <a:off x="145475" y="1589800"/>
            <a:ext cx="15138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Empower  small scale Aquaculture farmers socially and economically.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7102400" y="348225"/>
            <a:ext cx="389400" cy="389400"/>
          </a:xfrm>
          <a:prstGeom prst="ellipse">
            <a:avLst/>
          </a:prstGeom>
          <a:solidFill>
            <a:srgbClr val="06AFAA">
              <a:alpha val="16862"/>
            </a:srgbClr>
          </a:solidFill>
          <a:ln cap="flat" cmpd="sng" w="9525">
            <a:solidFill>
              <a:srgbClr val="06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375" y="432900"/>
            <a:ext cx="220050" cy="2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/>
          <p:nvPr/>
        </p:nvSpPr>
        <p:spPr>
          <a:xfrm>
            <a:off x="248925" y="272025"/>
            <a:ext cx="1252200" cy="1142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32275" y="515625"/>
            <a:ext cx="728700" cy="66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 LOGO HERE</a:t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"/>
          <p:cNvCxnSpPr/>
          <p:nvPr/>
        </p:nvCxnSpPr>
        <p:spPr>
          <a:xfrm>
            <a:off x="248930" y="272032"/>
            <a:ext cx="0" cy="1150200"/>
          </a:xfrm>
          <a:prstGeom prst="straightConnector1">
            <a:avLst/>
          </a:prstGeom>
          <a:noFill/>
          <a:ln cap="flat" cmpd="sng" w="57150">
            <a:solidFill>
              <a:srgbClr val="06AFA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3" name="Google Shape;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9202" y="436177"/>
            <a:ext cx="215775" cy="2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925" y="272025"/>
            <a:ext cx="1252200" cy="109568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/>
          <p:nvPr/>
        </p:nvSpPr>
        <p:spPr>
          <a:xfrm>
            <a:off x="0" y="0"/>
            <a:ext cx="1720200" cy="5143500"/>
          </a:xfrm>
          <a:prstGeom prst="rect">
            <a:avLst/>
          </a:prstGeom>
          <a:solidFill>
            <a:srgbClr val="0E2C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>
            <p:ph type="ctrTitle"/>
          </p:nvPr>
        </p:nvSpPr>
        <p:spPr>
          <a:xfrm>
            <a:off x="145475" y="1589800"/>
            <a:ext cx="1574700" cy="18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Empower  small scale Aquaculture farmers socially and economically.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248925" y="272025"/>
            <a:ext cx="1252200" cy="1142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532275" y="515625"/>
            <a:ext cx="728700" cy="66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 LOGO HERE</a:t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"/>
          <p:cNvCxnSpPr/>
          <p:nvPr/>
        </p:nvCxnSpPr>
        <p:spPr>
          <a:xfrm>
            <a:off x="248930" y="272032"/>
            <a:ext cx="0" cy="1150200"/>
          </a:xfrm>
          <a:prstGeom prst="straightConnector1">
            <a:avLst/>
          </a:prstGeom>
          <a:noFill/>
          <a:ln cap="flat" cmpd="sng" w="57150">
            <a:solidFill>
              <a:srgbClr val="06AF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"/>
          <p:cNvSpPr/>
          <p:nvPr/>
        </p:nvSpPr>
        <p:spPr>
          <a:xfrm>
            <a:off x="1979775" y="126225"/>
            <a:ext cx="469800" cy="383700"/>
          </a:xfrm>
          <a:prstGeom prst="ellipse">
            <a:avLst/>
          </a:prstGeom>
          <a:solidFill>
            <a:srgbClr val="06AFAA">
              <a:alpha val="16862"/>
            </a:srgbClr>
          </a:solidFill>
          <a:ln cap="flat" cmpd="sng" w="9525">
            <a:solidFill>
              <a:srgbClr val="06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560" y="209595"/>
            <a:ext cx="304230" cy="21666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2449575" y="78525"/>
            <a:ext cx="4516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E2C3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2"/>
          <p:cNvSpPr txBox="1"/>
          <p:nvPr>
            <p:ph type="ctrTitle"/>
          </p:nvPr>
        </p:nvSpPr>
        <p:spPr>
          <a:xfrm>
            <a:off x="2062550" y="515625"/>
            <a:ext cx="62766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Provide small scale aquaculture farmers  access to Quality and Affordable feeds by bringing Fish feed manufacturers and dealers to them. 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925" y="272025"/>
            <a:ext cx="1252200" cy="109568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0" y="0"/>
            <a:ext cx="1720200" cy="5143500"/>
          </a:xfrm>
          <a:prstGeom prst="rect">
            <a:avLst/>
          </a:prstGeom>
          <a:solidFill>
            <a:srgbClr val="0E2C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>
            <p:ph type="ctrTitle"/>
          </p:nvPr>
        </p:nvSpPr>
        <p:spPr>
          <a:xfrm>
            <a:off x="248925" y="2035050"/>
            <a:ext cx="1373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Empower  small scale Aquaculture farmers socially and economically.</a:t>
            </a:r>
            <a:endParaRPr b="1"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248925" y="272025"/>
            <a:ext cx="1252200" cy="1142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32275" y="515625"/>
            <a:ext cx="728700" cy="66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 LOGO HERE</a:t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3"/>
          <p:cNvCxnSpPr/>
          <p:nvPr/>
        </p:nvCxnSpPr>
        <p:spPr>
          <a:xfrm>
            <a:off x="248930" y="272032"/>
            <a:ext cx="0" cy="1150200"/>
          </a:xfrm>
          <a:prstGeom prst="straightConnector1">
            <a:avLst/>
          </a:prstGeom>
          <a:noFill/>
          <a:ln cap="flat" cmpd="sng" w="57150">
            <a:solidFill>
              <a:srgbClr val="06AF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3"/>
          <p:cNvSpPr/>
          <p:nvPr/>
        </p:nvSpPr>
        <p:spPr>
          <a:xfrm>
            <a:off x="1979775" y="126225"/>
            <a:ext cx="469800" cy="383700"/>
          </a:xfrm>
          <a:prstGeom prst="ellipse">
            <a:avLst/>
          </a:prstGeom>
          <a:solidFill>
            <a:srgbClr val="06AFAA">
              <a:alpha val="16862"/>
            </a:srgbClr>
          </a:solidFill>
          <a:ln cap="flat" cmpd="sng" w="9525">
            <a:solidFill>
              <a:srgbClr val="06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560" y="209595"/>
            <a:ext cx="304230" cy="21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2449575" y="78525"/>
            <a:ext cx="4516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E2C3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endParaRPr b="1" i="0" sz="2300" u="none" cap="none" strike="noStrike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3"/>
          <p:cNvSpPr txBox="1"/>
          <p:nvPr>
            <p:ph type="ctrTitle"/>
          </p:nvPr>
        </p:nvSpPr>
        <p:spPr>
          <a:xfrm>
            <a:off x="4767450" y="515625"/>
            <a:ext cx="3888300" cy="3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15405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15405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15405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15405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15405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14133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Our product is a mobile app, website  and USSD that links Small Scale Aquaculture farmers to High Quality and Affordable Aqua feeds. 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AquafeedKE App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5080" rtl="0" algn="l">
              <a:lnSpc>
                <a:spcPct val="1141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2600" y="715725"/>
            <a:ext cx="2383200" cy="397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925" y="272025"/>
            <a:ext cx="1252200" cy="109568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615b3259a_0_72"/>
          <p:cNvSpPr/>
          <p:nvPr/>
        </p:nvSpPr>
        <p:spPr>
          <a:xfrm>
            <a:off x="0" y="0"/>
            <a:ext cx="1720200" cy="5143500"/>
          </a:xfrm>
          <a:prstGeom prst="rect">
            <a:avLst/>
          </a:prstGeom>
          <a:solidFill>
            <a:srgbClr val="0E2C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b615b3259a_0_72"/>
          <p:cNvSpPr txBox="1"/>
          <p:nvPr>
            <p:ph type="ctrTitle"/>
          </p:nvPr>
        </p:nvSpPr>
        <p:spPr>
          <a:xfrm>
            <a:off x="145475" y="1589800"/>
            <a:ext cx="1574700" cy="18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Empower  small scale Aquaculture farmers socially and economically.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b615b3259a_0_72"/>
          <p:cNvSpPr/>
          <p:nvPr/>
        </p:nvSpPr>
        <p:spPr>
          <a:xfrm>
            <a:off x="248925" y="272025"/>
            <a:ext cx="1252200" cy="1142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b615b3259a_0_72"/>
          <p:cNvSpPr/>
          <p:nvPr/>
        </p:nvSpPr>
        <p:spPr>
          <a:xfrm>
            <a:off x="532275" y="515625"/>
            <a:ext cx="728700" cy="66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 LOGO HERE</a:t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g1b615b3259a_0_72"/>
          <p:cNvCxnSpPr/>
          <p:nvPr/>
        </p:nvCxnSpPr>
        <p:spPr>
          <a:xfrm>
            <a:off x="248930" y="272032"/>
            <a:ext cx="0" cy="1150200"/>
          </a:xfrm>
          <a:prstGeom prst="straightConnector1">
            <a:avLst/>
          </a:prstGeom>
          <a:noFill/>
          <a:ln cap="flat" cmpd="sng" w="57150">
            <a:solidFill>
              <a:srgbClr val="06AF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g1b615b3259a_0_72"/>
          <p:cNvSpPr/>
          <p:nvPr/>
        </p:nvSpPr>
        <p:spPr>
          <a:xfrm>
            <a:off x="1979775" y="126225"/>
            <a:ext cx="469800" cy="383700"/>
          </a:xfrm>
          <a:prstGeom prst="ellipse">
            <a:avLst/>
          </a:prstGeom>
          <a:solidFill>
            <a:srgbClr val="06AFAA">
              <a:alpha val="16860"/>
            </a:srgbClr>
          </a:solidFill>
          <a:ln cap="flat" cmpd="sng" w="9525">
            <a:solidFill>
              <a:srgbClr val="06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b615b3259a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560" y="209595"/>
            <a:ext cx="304230" cy="21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b615b3259a_0_72"/>
          <p:cNvSpPr txBox="1"/>
          <p:nvPr/>
        </p:nvSpPr>
        <p:spPr>
          <a:xfrm>
            <a:off x="2449575" y="78525"/>
            <a:ext cx="45168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 SAM SOM</a:t>
            </a:r>
            <a:endParaRPr b="1"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b615b3259a_0_72"/>
          <p:cNvSpPr txBox="1"/>
          <p:nvPr>
            <p:ph type="ctrTitle"/>
          </p:nvPr>
        </p:nvSpPr>
        <p:spPr>
          <a:xfrm>
            <a:off x="2062550" y="716975"/>
            <a:ext cx="6276600" cy="3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b615b3259a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925" y="272025"/>
            <a:ext cx="1252200" cy="109568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8" name="Google Shape;118;g1b615b3259a_0_72"/>
          <p:cNvGrpSpPr/>
          <p:nvPr/>
        </p:nvGrpSpPr>
        <p:grpSpPr>
          <a:xfrm>
            <a:off x="1797590" y="1569832"/>
            <a:ext cx="7345507" cy="2748785"/>
            <a:chOff x="835749" y="1811631"/>
            <a:chExt cx="7697272" cy="2580776"/>
          </a:xfrm>
        </p:grpSpPr>
        <p:grpSp>
          <p:nvGrpSpPr>
            <p:cNvPr id="119" name="Google Shape;119;g1b615b3259a_0_72"/>
            <p:cNvGrpSpPr/>
            <p:nvPr/>
          </p:nvGrpSpPr>
          <p:grpSpPr>
            <a:xfrm>
              <a:off x="835749" y="1811631"/>
              <a:ext cx="6738938" cy="2580600"/>
              <a:chOff x="812599" y="2008401"/>
              <a:chExt cx="6738938" cy="2580600"/>
            </a:xfrm>
          </p:grpSpPr>
          <p:sp>
            <p:nvSpPr>
              <p:cNvPr id="120" name="Google Shape;120;g1b615b3259a_0_72"/>
              <p:cNvSpPr/>
              <p:nvPr/>
            </p:nvSpPr>
            <p:spPr>
              <a:xfrm>
                <a:off x="812599" y="2008401"/>
                <a:ext cx="2580600" cy="25806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1" name="Google Shape;121;g1b615b3259a_0_72"/>
              <p:cNvSpPr txBox="1"/>
              <p:nvPr/>
            </p:nvSpPr>
            <p:spPr>
              <a:xfrm>
                <a:off x="4271156" y="2024262"/>
                <a:ext cx="1628700" cy="4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dk2"/>
                  </a:buClr>
                  <a:buSzPts val="1400"/>
                  <a:buFont typeface="Quattrocento Sans"/>
                  <a:buNone/>
                </a:pPr>
                <a:r>
                  <a:rPr lang="en">
                    <a:solidFill>
                      <a:schemeClr val="dk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Africa</a:t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22" name="Google Shape;122;g1b615b3259a_0_72"/>
              <p:cNvCxnSpPr/>
              <p:nvPr/>
            </p:nvCxnSpPr>
            <p:spPr>
              <a:xfrm>
                <a:off x="2131530" y="2308363"/>
                <a:ext cx="207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3" name="Google Shape;123;g1b615b3259a_0_72"/>
              <p:cNvSpPr/>
              <p:nvPr/>
            </p:nvSpPr>
            <p:spPr>
              <a:xfrm>
                <a:off x="5385837" y="2117908"/>
                <a:ext cx="21657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Total Available Market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65%</a:t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24" name="Google Shape;124;g1b615b3259a_0_72"/>
            <p:cNvGrpSpPr/>
            <p:nvPr/>
          </p:nvGrpSpPr>
          <p:grpSpPr>
            <a:xfrm>
              <a:off x="1123837" y="2387807"/>
              <a:ext cx="7409184" cy="2004600"/>
              <a:chOff x="1100687" y="2584577"/>
              <a:chExt cx="7409184" cy="2004600"/>
            </a:xfrm>
          </p:grpSpPr>
          <p:sp>
            <p:nvSpPr>
              <p:cNvPr id="125" name="Google Shape;125;g1b615b3259a_0_72"/>
              <p:cNvSpPr/>
              <p:nvPr/>
            </p:nvSpPr>
            <p:spPr>
              <a:xfrm>
                <a:off x="1100687" y="2584577"/>
                <a:ext cx="2004600" cy="2004600"/>
              </a:xfrm>
              <a:prstGeom prst="ellipse">
                <a:avLst/>
              </a:prstGeom>
              <a:solidFill>
                <a:srgbClr val="A4C2F4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" name="Google Shape;126;g1b615b3259a_0_72"/>
              <p:cNvSpPr txBox="1"/>
              <p:nvPr/>
            </p:nvSpPr>
            <p:spPr>
              <a:xfrm>
                <a:off x="4271156" y="2667609"/>
                <a:ext cx="1628700" cy="4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dk2"/>
                  </a:buClr>
                  <a:buSzPts val="1400"/>
                  <a:buFont typeface="Quattrocento Sans"/>
                  <a:buNone/>
                </a:pPr>
                <a:r>
                  <a:rPr lang="en">
                    <a:solidFill>
                      <a:schemeClr val="dk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East Africa</a:t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27" name="Google Shape;127;g1b615b3259a_0_72"/>
              <p:cNvCxnSpPr/>
              <p:nvPr/>
            </p:nvCxnSpPr>
            <p:spPr>
              <a:xfrm>
                <a:off x="2131530" y="2945285"/>
                <a:ext cx="207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" name="Google Shape;128;g1b615b3259a_0_72"/>
              <p:cNvSpPr/>
              <p:nvPr/>
            </p:nvSpPr>
            <p:spPr>
              <a:xfrm>
                <a:off x="5331971" y="3144761"/>
                <a:ext cx="31779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60%</a:t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9" name="Google Shape;129;g1b615b3259a_0_72"/>
              <p:cNvSpPr/>
              <p:nvPr/>
            </p:nvSpPr>
            <p:spPr>
              <a:xfrm>
                <a:off x="5331971" y="2738460"/>
                <a:ext cx="2537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Serviceable Available Market </a:t>
                </a:r>
                <a:endParaRPr sz="1100"/>
              </a:p>
            </p:txBody>
          </p:sp>
        </p:grpSp>
        <p:grpSp>
          <p:nvGrpSpPr>
            <p:cNvPr id="130" name="Google Shape;130;g1b615b3259a_0_72"/>
            <p:cNvGrpSpPr/>
            <p:nvPr/>
          </p:nvGrpSpPr>
          <p:grpSpPr>
            <a:xfrm>
              <a:off x="1429591" y="2999315"/>
              <a:ext cx="6629862" cy="1392900"/>
              <a:chOff x="1406441" y="3196085"/>
              <a:chExt cx="6629862" cy="1392900"/>
            </a:xfrm>
          </p:grpSpPr>
          <p:sp>
            <p:nvSpPr>
              <p:cNvPr id="131" name="Google Shape;131;g1b615b3259a_0_72"/>
              <p:cNvSpPr/>
              <p:nvPr/>
            </p:nvSpPr>
            <p:spPr>
              <a:xfrm>
                <a:off x="1406441" y="3196085"/>
                <a:ext cx="1392900" cy="13929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" name="Google Shape;132;g1b615b3259a_0_72"/>
              <p:cNvSpPr txBox="1"/>
              <p:nvPr/>
            </p:nvSpPr>
            <p:spPr>
              <a:xfrm>
                <a:off x="4271156" y="3577930"/>
                <a:ext cx="1628700" cy="4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dk2"/>
                  </a:buClr>
                  <a:buSzPts val="1400"/>
                  <a:buFont typeface="Quattrocento Sans"/>
                  <a:buNone/>
                </a:pPr>
                <a:r>
                  <a:rPr lang="en">
                    <a:solidFill>
                      <a:schemeClr val="dk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Kenya</a:t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33" name="Google Shape;133;g1b615b3259a_0_72"/>
              <p:cNvCxnSpPr/>
              <p:nvPr/>
            </p:nvCxnSpPr>
            <p:spPr>
              <a:xfrm>
                <a:off x="2093974" y="3789399"/>
                <a:ext cx="207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4" name="Google Shape;134;g1b615b3259a_0_72"/>
              <p:cNvSpPr/>
              <p:nvPr/>
            </p:nvSpPr>
            <p:spPr>
              <a:xfrm>
                <a:off x="5278104" y="3947384"/>
                <a:ext cx="2230200" cy="45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70%</a:t>
                </a:r>
                <a:endParaRPr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" name="Google Shape;135;g1b615b3259a_0_72"/>
              <p:cNvSpPr/>
              <p:nvPr/>
            </p:nvSpPr>
            <p:spPr>
              <a:xfrm>
                <a:off x="5278103" y="3577935"/>
                <a:ext cx="2758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Serviceable Obtainable Market </a:t>
                </a:r>
                <a:endParaRPr b="1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2c0b466d9_0_10"/>
          <p:cNvSpPr/>
          <p:nvPr/>
        </p:nvSpPr>
        <p:spPr>
          <a:xfrm>
            <a:off x="984350" y="1693725"/>
            <a:ext cx="3558659" cy="2578846"/>
          </a:xfrm>
          <a:custGeom>
            <a:rect b="b" l="l" r="r" t="t"/>
            <a:pathLst>
              <a:path extrusionOk="0" h="5962650" w="6943725">
                <a:moveTo>
                  <a:pt x="6782867" y="5962592"/>
                </a:moveTo>
                <a:lnTo>
                  <a:pt x="160856" y="5962592"/>
                </a:lnTo>
                <a:lnTo>
                  <a:pt x="110091" y="5954374"/>
                </a:lnTo>
                <a:lnTo>
                  <a:pt x="65944" y="5931506"/>
                </a:lnTo>
                <a:lnTo>
                  <a:pt x="31094" y="5896666"/>
                </a:lnTo>
                <a:lnTo>
                  <a:pt x="8220" y="5852531"/>
                </a:lnTo>
                <a:lnTo>
                  <a:pt x="0" y="5801781"/>
                </a:lnTo>
                <a:lnTo>
                  <a:pt x="0" y="160810"/>
                </a:lnTo>
                <a:lnTo>
                  <a:pt x="8220" y="110060"/>
                </a:lnTo>
                <a:lnTo>
                  <a:pt x="31094" y="65925"/>
                </a:lnTo>
                <a:lnTo>
                  <a:pt x="65944" y="31085"/>
                </a:lnTo>
                <a:lnTo>
                  <a:pt x="110091" y="8217"/>
                </a:lnTo>
                <a:lnTo>
                  <a:pt x="160856" y="0"/>
                </a:lnTo>
                <a:lnTo>
                  <a:pt x="6782867" y="0"/>
                </a:lnTo>
                <a:lnTo>
                  <a:pt x="6833632" y="8217"/>
                </a:lnTo>
                <a:lnTo>
                  <a:pt x="6877779" y="31085"/>
                </a:lnTo>
                <a:lnTo>
                  <a:pt x="6912629" y="65925"/>
                </a:lnTo>
                <a:lnTo>
                  <a:pt x="6935503" y="110060"/>
                </a:lnTo>
                <a:lnTo>
                  <a:pt x="6943723" y="160810"/>
                </a:lnTo>
                <a:lnTo>
                  <a:pt x="6943723" y="5801781"/>
                </a:lnTo>
                <a:lnTo>
                  <a:pt x="6935503" y="5852531"/>
                </a:lnTo>
                <a:lnTo>
                  <a:pt x="6912629" y="5896666"/>
                </a:lnTo>
                <a:lnTo>
                  <a:pt x="6877779" y="5931506"/>
                </a:lnTo>
                <a:lnTo>
                  <a:pt x="6833632" y="5954374"/>
                </a:lnTo>
                <a:lnTo>
                  <a:pt x="6782867" y="5962592"/>
                </a:lnTo>
                <a:close/>
              </a:path>
            </a:pathLst>
          </a:custGeom>
          <a:solidFill>
            <a:srgbClr val="0E2C3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a2c0b466d9_0_10"/>
          <p:cNvSpPr/>
          <p:nvPr/>
        </p:nvSpPr>
        <p:spPr>
          <a:xfrm>
            <a:off x="4683775" y="1693725"/>
            <a:ext cx="3471863" cy="2534126"/>
          </a:xfrm>
          <a:custGeom>
            <a:rect b="b" l="l" r="r" t="t"/>
            <a:pathLst>
              <a:path extrusionOk="0" h="5962650" w="6943725">
                <a:moveTo>
                  <a:pt x="6782867" y="5962592"/>
                </a:moveTo>
                <a:lnTo>
                  <a:pt x="160856" y="5962592"/>
                </a:lnTo>
                <a:lnTo>
                  <a:pt x="110091" y="5954374"/>
                </a:lnTo>
                <a:lnTo>
                  <a:pt x="65944" y="5931506"/>
                </a:lnTo>
                <a:lnTo>
                  <a:pt x="31094" y="5896666"/>
                </a:lnTo>
                <a:lnTo>
                  <a:pt x="8220" y="5852531"/>
                </a:lnTo>
                <a:lnTo>
                  <a:pt x="0" y="5801781"/>
                </a:lnTo>
                <a:lnTo>
                  <a:pt x="0" y="160810"/>
                </a:lnTo>
                <a:lnTo>
                  <a:pt x="8220" y="110060"/>
                </a:lnTo>
                <a:lnTo>
                  <a:pt x="31094" y="65925"/>
                </a:lnTo>
                <a:lnTo>
                  <a:pt x="65944" y="31085"/>
                </a:lnTo>
                <a:lnTo>
                  <a:pt x="110091" y="8217"/>
                </a:lnTo>
                <a:lnTo>
                  <a:pt x="160856" y="0"/>
                </a:lnTo>
                <a:lnTo>
                  <a:pt x="6782867" y="0"/>
                </a:lnTo>
                <a:lnTo>
                  <a:pt x="6833632" y="8217"/>
                </a:lnTo>
                <a:lnTo>
                  <a:pt x="6877779" y="31085"/>
                </a:lnTo>
                <a:lnTo>
                  <a:pt x="6912629" y="65925"/>
                </a:lnTo>
                <a:lnTo>
                  <a:pt x="6935503" y="110060"/>
                </a:lnTo>
                <a:lnTo>
                  <a:pt x="6943723" y="160810"/>
                </a:lnTo>
                <a:lnTo>
                  <a:pt x="6943723" y="5801781"/>
                </a:lnTo>
                <a:lnTo>
                  <a:pt x="6935503" y="5852531"/>
                </a:lnTo>
                <a:lnTo>
                  <a:pt x="6912629" y="5896666"/>
                </a:lnTo>
                <a:lnTo>
                  <a:pt x="6877779" y="5931506"/>
                </a:lnTo>
                <a:lnTo>
                  <a:pt x="6833632" y="5954374"/>
                </a:lnTo>
                <a:lnTo>
                  <a:pt x="6782867" y="5962592"/>
                </a:lnTo>
                <a:close/>
              </a:path>
            </a:pathLst>
          </a:custGeom>
          <a:solidFill>
            <a:srgbClr val="0E2C3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a2c0b466d9_0_10"/>
          <p:cNvSpPr txBox="1"/>
          <p:nvPr/>
        </p:nvSpPr>
        <p:spPr>
          <a:xfrm>
            <a:off x="4940963" y="2867179"/>
            <a:ext cx="29553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0" marR="0" rtl="0" algn="ctr">
              <a:lnSpc>
                <a:spcPct val="974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Marking-Up on  the  commodities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g1a2c0b466d9_0_10"/>
          <p:cNvSpPr txBox="1"/>
          <p:nvPr/>
        </p:nvSpPr>
        <p:spPr>
          <a:xfrm>
            <a:off x="1330025" y="2716950"/>
            <a:ext cx="30132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625">
            <a:spAutoFit/>
          </a:bodyPr>
          <a:lstStyle/>
          <a:p>
            <a:pPr indent="0" lvl="0" marL="12700" marR="0" rtl="0" algn="ctr">
              <a:lnSpc>
                <a:spcPct val="974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Charging a  Subscription  fee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a2c0b466d9_0_10"/>
          <p:cNvSpPr/>
          <p:nvPr/>
        </p:nvSpPr>
        <p:spPr>
          <a:xfrm>
            <a:off x="2415649" y="1998260"/>
            <a:ext cx="619125" cy="619125"/>
          </a:xfrm>
          <a:custGeom>
            <a:rect b="b" l="l" r="r" t="t"/>
            <a:pathLst>
              <a:path extrusionOk="0" h="1238250" w="1238250">
                <a:moveTo>
                  <a:pt x="619124" y="1238249"/>
                </a:moveTo>
                <a:lnTo>
                  <a:pt x="570740" y="1236387"/>
                </a:lnTo>
                <a:lnTo>
                  <a:pt x="523374" y="1230890"/>
                </a:lnTo>
                <a:lnTo>
                  <a:pt x="477165" y="1221898"/>
                </a:lnTo>
                <a:lnTo>
                  <a:pt x="432249" y="1209547"/>
                </a:lnTo>
                <a:lnTo>
                  <a:pt x="388764" y="1193976"/>
                </a:lnTo>
                <a:lnTo>
                  <a:pt x="346849" y="1175321"/>
                </a:lnTo>
                <a:lnTo>
                  <a:pt x="306640" y="1153721"/>
                </a:lnTo>
                <a:lnTo>
                  <a:pt x="268276" y="1129313"/>
                </a:lnTo>
                <a:lnTo>
                  <a:pt x="231893" y="1102235"/>
                </a:lnTo>
                <a:lnTo>
                  <a:pt x="197631" y="1072624"/>
                </a:lnTo>
                <a:lnTo>
                  <a:pt x="165625" y="1040618"/>
                </a:lnTo>
                <a:lnTo>
                  <a:pt x="136014" y="1006356"/>
                </a:lnTo>
                <a:lnTo>
                  <a:pt x="108936" y="969973"/>
                </a:lnTo>
                <a:lnTo>
                  <a:pt x="84528" y="931609"/>
                </a:lnTo>
                <a:lnTo>
                  <a:pt x="62928" y="891400"/>
                </a:lnTo>
                <a:lnTo>
                  <a:pt x="44273" y="849485"/>
                </a:lnTo>
                <a:lnTo>
                  <a:pt x="28702" y="806000"/>
                </a:lnTo>
                <a:lnTo>
                  <a:pt x="16351" y="761084"/>
                </a:lnTo>
                <a:lnTo>
                  <a:pt x="7359" y="714875"/>
                </a:lnTo>
                <a:lnTo>
                  <a:pt x="1862" y="667509"/>
                </a:lnTo>
                <a:lnTo>
                  <a:pt x="0" y="619124"/>
                </a:lnTo>
                <a:lnTo>
                  <a:pt x="1862" y="570740"/>
                </a:lnTo>
                <a:lnTo>
                  <a:pt x="7359" y="523374"/>
                </a:lnTo>
                <a:lnTo>
                  <a:pt x="16351" y="477165"/>
                </a:lnTo>
                <a:lnTo>
                  <a:pt x="28702" y="432249"/>
                </a:lnTo>
                <a:lnTo>
                  <a:pt x="44273" y="388764"/>
                </a:lnTo>
                <a:lnTo>
                  <a:pt x="62928" y="346849"/>
                </a:lnTo>
                <a:lnTo>
                  <a:pt x="84528" y="306640"/>
                </a:lnTo>
                <a:lnTo>
                  <a:pt x="108936" y="268276"/>
                </a:lnTo>
                <a:lnTo>
                  <a:pt x="136014" y="231893"/>
                </a:lnTo>
                <a:lnTo>
                  <a:pt x="165625" y="197631"/>
                </a:lnTo>
                <a:lnTo>
                  <a:pt x="197631" y="165625"/>
                </a:lnTo>
                <a:lnTo>
                  <a:pt x="231893" y="136014"/>
                </a:lnTo>
                <a:lnTo>
                  <a:pt x="268276" y="108936"/>
                </a:lnTo>
                <a:lnTo>
                  <a:pt x="306640" y="84528"/>
                </a:lnTo>
                <a:lnTo>
                  <a:pt x="346849" y="62928"/>
                </a:lnTo>
                <a:lnTo>
                  <a:pt x="388764" y="44273"/>
                </a:lnTo>
                <a:lnTo>
                  <a:pt x="432249" y="28702"/>
                </a:lnTo>
                <a:lnTo>
                  <a:pt x="477165" y="16351"/>
                </a:lnTo>
                <a:lnTo>
                  <a:pt x="523374" y="7359"/>
                </a:lnTo>
                <a:lnTo>
                  <a:pt x="570740" y="1862"/>
                </a:lnTo>
                <a:lnTo>
                  <a:pt x="619124" y="0"/>
                </a:lnTo>
                <a:lnTo>
                  <a:pt x="667509" y="1862"/>
                </a:lnTo>
                <a:lnTo>
                  <a:pt x="714875" y="7359"/>
                </a:lnTo>
                <a:lnTo>
                  <a:pt x="761084" y="16351"/>
                </a:lnTo>
                <a:lnTo>
                  <a:pt x="806000" y="28702"/>
                </a:lnTo>
                <a:lnTo>
                  <a:pt x="849485" y="44273"/>
                </a:lnTo>
                <a:lnTo>
                  <a:pt x="891400" y="62928"/>
                </a:lnTo>
                <a:lnTo>
                  <a:pt x="931609" y="84528"/>
                </a:lnTo>
                <a:lnTo>
                  <a:pt x="969973" y="108936"/>
                </a:lnTo>
                <a:lnTo>
                  <a:pt x="1006356" y="136014"/>
                </a:lnTo>
                <a:lnTo>
                  <a:pt x="1040618" y="165625"/>
                </a:lnTo>
                <a:lnTo>
                  <a:pt x="1072624" y="197631"/>
                </a:lnTo>
                <a:lnTo>
                  <a:pt x="1102235" y="231893"/>
                </a:lnTo>
                <a:lnTo>
                  <a:pt x="1129313" y="268276"/>
                </a:lnTo>
                <a:lnTo>
                  <a:pt x="1153721" y="306640"/>
                </a:lnTo>
                <a:lnTo>
                  <a:pt x="1175321" y="346849"/>
                </a:lnTo>
                <a:lnTo>
                  <a:pt x="1193976" y="388764"/>
                </a:lnTo>
                <a:lnTo>
                  <a:pt x="1209547" y="432249"/>
                </a:lnTo>
                <a:lnTo>
                  <a:pt x="1221898" y="477165"/>
                </a:lnTo>
                <a:lnTo>
                  <a:pt x="1230890" y="523374"/>
                </a:lnTo>
                <a:lnTo>
                  <a:pt x="1236387" y="570740"/>
                </a:lnTo>
                <a:lnTo>
                  <a:pt x="1238249" y="619124"/>
                </a:lnTo>
                <a:lnTo>
                  <a:pt x="1236387" y="667509"/>
                </a:lnTo>
                <a:lnTo>
                  <a:pt x="1230890" y="714875"/>
                </a:lnTo>
                <a:lnTo>
                  <a:pt x="1221898" y="761084"/>
                </a:lnTo>
                <a:lnTo>
                  <a:pt x="1209547" y="806000"/>
                </a:lnTo>
                <a:lnTo>
                  <a:pt x="1193976" y="849485"/>
                </a:lnTo>
                <a:lnTo>
                  <a:pt x="1175321" y="891400"/>
                </a:lnTo>
                <a:lnTo>
                  <a:pt x="1153721" y="931609"/>
                </a:lnTo>
                <a:lnTo>
                  <a:pt x="1129313" y="969973"/>
                </a:lnTo>
                <a:lnTo>
                  <a:pt x="1102235" y="1006356"/>
                </a:lnTo>
                <a:lnTo>
                  <a:pt x="1072624" y="1040618"/>
                </a:lnTo>
                <a:lnTo>
                  <a:pt x="1040618" y="1072624"/>
                </a:lnTo>
                <a:lnTo>
                  <a:pt x="1006356" y="1102235"/>
                </a:lnTo>
                <a:lnTo>
                  <a:pt x="969973" y="1129313"/>
                </a:lnTo>
                <a:lnTo>
                  <a:pt x="931609" y="1153721"/>
                </a:lnTo>
                <a:lnTo>
                  <a:pt x="891400" y="1175321"/>
                </a:lnTo>
                <a:lnTo>
                  <a:pt x="849485" y="1193976"/>
                </a:lnTo>
                <a:lnTo>
                  <a:pt x="806000" y="1209547"/>
                </a:lnTo>
                <a:lnTo>
                  <a:pt x="761084" y="1221898"/>
                </a:lnTo>
                <a:lnTo>
                  <a:pt x="714875" y="1230890"/>
                </a:lnTo>
                <a:lnTo>
                  <a:pt x="667509" y="1236387"/>
                </a:lnTo>
                <a:lnTo>
                  <a:pt x="619124" y="12382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a2c0b466d9_0_10"/>
          <p:cNvSpPr txBox="1"/>
          <p:nvPr/>
        </p:nvSpPr>
        <p:spPr>
          <a:xfrm>
            <a:off x="2641099" y="1944907"/>
            <a:ext cx="1689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" sz="3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i="0" sz="3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g1a2c0b466d9_0_10"/>
          <p:cNvSpPr/>
          <p:nvPr/>
        </p:nvSpPr>
        <p:spPr>
          <a:xfrm>
            <a:off x="6108719" y="1998260"/>
            <a:ext cx="619125" cy="619125"/>
          </a:xfrm>
          <a:custGeom>
            <a:rect b="b" l="l" r="r" t="t"/>
            <a:pathLst>
              <a:path extrusionOk="0" h="1238250" w="1238250">
                <a:moveTo>
                  <a:pt x="619124" y="1238249"/>
                </a:moveTo>
                <a:lnTo>
                  <a:pt x="570740" y="1236387"/>
                </a:lnTo>
                <a:lnTo>
                  <a:pt x="523374" y="1230890"/>
                </a:lnTo>
                <a:lnTo>
                  <a:pt x="477165" y="1221898"/>
                </a:lnTo>
                <a:lnTo>
                  <a:pt x="432249" y="1209547"/>
                </a:lnTo>
                <a:lnTo>
                  <a:pt x="388764" y="1193976"/>
                </a:lnTo>
                <a:lnTo>
                  <a:pt x="346849" y="1175321"/>
                </a:lnTo>
                <a:lnTo>
                  <a:pt x="306640" y="1153721"/>
                </a:lnTo>
                <a:lnTo>
                  <a:pt x="268276" y="1129313"/>
                </a:lnTo>
                <a:lnTo>
                  <a:pt x="231893" y="1102235"/>
                </a:lnTo>
                <a:lnTo>
                  <a:pt x="197631" y="1072624"/>
                </a:lnTo>
                <a:lnTo>
                  <a:pt x="165625" y="1040618"/>
                </a:lnTo>
                <a:lnTo>
                  <a:pt x="136014" y="1006356"/>
                </a:lnTo>
                <a:lnTo>
                  <a:pt x="108936" y="969973"/>
                </a:lnTo>
                <a:lnTo>
                  <a:pt x="84528" y="931609"/>
                </a:lnTo>
                <a:lnTo>
                  <a:pt x="62928" y="891400"/>
                </a:lnTo>
                <a:lnTo>
                  <a:pt x="44273" y="849485"/>
                </a:lnTo>
                <a:lnTo>
                  <a:pt x="28702" y="806000"/>
                </a:lnTo>
                <a:lnTo>
                  <a:pt x="16351" y="761084"/>
                </a:lnTo>
                <a:lnTo>
                  <a:pt x="7359" y="714875"/>
                </a:lnTo>
                <a:lnTo>
                  <a:pt x="1862" y="667509"/>
                </a:lnTo>
                <a:lnTo>
                  <a:pt x="0" y="619124"/>
                </a:lnTo>
                <a:lnTo>
                  <a:pt x="1862" y="570740"/>
                </a:lnTo>
                <a:lnTo>
                  <a:pt x="7359" y="523374"/>
                </a:lnTo>
                <a:lnTo>
                  <a:pt x="16351" y="477165"/>
                </a:lnTo>
                <a:lnTo>
                  <a:pt x="28702" y="432249"/>
                </a:lnTo>
                <a:lnTo>
                  <a:pt x="44273" y="388764"/>
                </a:lnTo>
                <a:lnTo>
                  <a:pt x="62928" y="346849"/>
                </a:lnTo>
                <a:lnTo>
                  <a:pt x="84528" y="306640"/>
                </a:lnTo>
                <a:lnTo>
                  <a:pt x="108936" y="268276"/>
                </a:lnTo>
                <a:lnTo>
                  <a:pt x="136014" y="231893"/>
                </a:lnTo>
                <a:lnTo>
                  <a:pt x="165625" y="197631"/>
                </a:lnTo>
                <a:lnTo>
                  <a:pt x="197631" y="165625"/>
                </a:lnTo>
                <a:lnTo>
                  <a:pt x="231893" y="136014"/>
                </a:lnTo>
                <a:lnTo>
                  <a:pt x="268276" y="108936"/>
                </a:lnTo>
                <a:lnTo>
                  <a:pt x="306640" y="84528"/>
                </a:lnTo>
                <a:lnTo>
                  <a:pt x="346849" y="62928"/>
                </a:lnTo>
                <a:lnTo>
                  <a:pt x="388764" y="44273"/>
                </a:lnTo>
                <a:lnTo>
                  <a:pt x="432249" y="28702"/>
                </a:lnTo>
                <a:lnTo>
                  <a:pt x="477165" y="16351"/>
                </a:lnTo>
                <a:lnTo>
                  <a:pt x="523374" y="7359"/>
                </a:lnTo>
                <a:lnTo>
                  <a:pt x="570740" y="1862"/>
                </a:lnTo>
                <a:lnTo>
                  <a:pt x="619124" y="0"/>
                </a:lnTo>
                <a:lnTo>
                  <a:pt x="667509" y="1862"/>
                </a:lnTo>
                <a:lnTo>
                  <a:pt x="714875" y="7359"/>
                </a:lnTo>
                <a:lnTo>
                  <a:pt x="761084" y="16351"/>
                </a:lnTo>
                <a:lnTo>
                  <a:pt x="806000" y="28702"/>
                </a:lnTo>
                <a:lnTo>
                  <a:pt x="849485" y="44273"/>
                </a:lnTo>
                <a:lnTo>
                  <a:pt x="891400" y="62928"/>
                </a:lnTo>
                <a:lnTo>
                  <a:pt x="931609" y="84528"/>
                </a:lnTo>
                <a:lnTo>
                  <a:pt x="969973" y="108936"/>
                </a:lnTo>
                <a:lnTo>
                  <a:pt x="1006356" y="136014"/>
                </a:lnTo>
                <a:lnTo>
                  <a:pt x="1040618" y="165625"/>
                </a:lnTo>
                <a:lnTo>
                  <a:pt x="1072624" y="197631"/>
                </a:lnTo>
                <a:lnTo>
                  <a:pt x="1102235" y="231893"/>
                </a:lnTo>
                <a:lnTo>
                  <a:pt x="1129313" y="268276"/>
                </a:lnTo>
                <a:lnTo>
                  <a:pt x="1153721" y="306640"/>
                </a:lnTo>
                <a:lnTo>
                  <a:pt x="1175321" y="346849"/>
                </a:lnTo>
                <a:lnTo>
                  <a:pt x="1193976" y="388764"/>
                </a:lnTo>
                <a:lnTo>
                  <a:pt x="1209547" y="432249"/>
                </a:lnTo>
                <a:lnTo>
                  <a:pt x="1221898" y="477165"/>
                </a:lnTo>
                <a:lnTo>
                  <a:pt x="1230890" y="523374"/>
                </a:lnTo>
                <a:lnTo>
                  <a:pt x="1236387" y="570740"/>
                </a:lnTo>
                <a:lnTo>
                  <a:pt x="1238249" y="619124"/>
                </a:lnTo>
                <a:lnTo>
                  <a:pt x="1236387" y="667509"/>
                </a:lnTo>
                <a:lnTo>
                  <a:pt x="1230890" y="714875"/>
                </a:lnTo>
                <a:lnTo>
                  <a:pt x="1221898" y="761084"/>
                </a:lnTo>
                <a:lnTo>
                  <a:pt x="1209547" y="806000"/>
                </a:lnTo>
                <a:lnTo>
                  <a:pt x="1193976" y="849485"/>
                </a:lnTo>
                <a:lnTo>
                  <a:pt x="1175321" y="891400"/>
                </a:lnTo>
                <a:lnTo>
                  <a:pt x="1153721" y="931609"/>
                </a:lnTo>
                <a:lnTo>
                  <a:pt x="1129313" y="969973"/>
                </a:lnTo>
                <a:lnTo>
                  <a:pt x="1102235" y="1006356"/>
                </a:lnTo>
                <a:lnTo>
                  <a:pt x="1072624" y="1040618"/>
                </a:lnTo>
                <a:lnTo>
                  <a:pt x="1040618" y="1072624"/>
                </a:lnTo>
                <a:lnTo>
                  <a:pt x="1006356" y="1102235"/>
                </a:lnTo>
                <a:lnTo>
                  <a:pt x="969973" y="1129313"/>
                </a:lnTo>
                <a:lnTo>
                  <a:pt x="931609" y="1153721"/>
                </a:lnTo>
                <a:lnTo>
                  <a:pt x="891400" y="1175321"/>
                </a:lnTo>
                <a:lnTo>
                  <a:pt x="849485" y="1193976"/>
                </a:lnTo>
                <a:lnTo>
                  <a:pt x="806000" y="1209547"/>
                </a:lnTo>
                <a:lnTo>
                  <a:pt x="761084" y="1221898"/>
                </a:lnTo>
                <a:lnTo>
                  <a:pt x="714875" y="1230890"/>
                </a:lnTo>
                <a:lnTo>
                  <a:pt x="667509" y="1236387"/>
                </a:lnTo>
                <a:lnTo>
                  <a:pt x="619124" y="12382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a2c0b466d9_0_10"/>
          <p:cNvSpPr txBox="1"/>
          <p:nvPr/>
        </p:nvSpPr>
        <p:spPr>
          <a:xfrm>
            <a:off x="6287437" y="1930620"/>
            <a:ext cx="262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" sz="3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g1a2c0b466d9_0_10"/>
          <p:cNvSpPr txBox="1"/>
          <p:nvPr>
            <p:ph type="title"/>
          </p:nvPr>
        </p:nvSpPr>
        <p:spPr>
          <a:xfrm>
            <a:off x="984350" y="374075"/>
            <a:ext cx="3956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Revenue Model</a:t>
            </a:r>
            <a:endParaRPr b="1" sz="2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a2c0b466d9_0_10"/>
          <p:cNvSpPr/>
          <p:nvPr/>
        </p:nvSpPr>
        <p:spPr>
          <a:xfrm>
            <a:off x="431425" y="362975"/>
            <a:ext cx="469800" cy="383700"/>
          </a:xfrm>
          <a:prstGeom prst="ellipse">
            <a:avLst/>
          </a:prstGeom>
          <a:solidFill>
            <a:srgbClr val="06AFAA">
              <a:alpha val="17254"/>
            </a:srgbClr>
          </a:solidFill>
          <a:ln cap="flat" cmpd="sng" w="9525">
            <a:solidFill>
              <a:srgbClr val="06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1a2c0b466d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10" y="446495"/>
            <a:ext cx="304230" cy="21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615b3259a_0_0"/>
          <p:cNvSpPr/>
          <p:nvPr/>
        </p:nvSpPr>
        <p:spPr>
          <a:xfrm>
            <a:off x="0" y="0"/>
            <a:ext cx="1720200" cy="5143500"/>
          </a:xfrm>
          <a:prstGeom prst="rect">
            <a:avLst/>
          </a:prstGeom>
          <a:solidFill>
            <a:srgbClr val="0E2C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b615b3259a_0_0"/>
          <p:cNvSpPr txBox="1"/>
          <p:nvPr>
            <p:ph type="ctrTitle"/>
          </p:nvPr>
        </p:nvSpPr>
        <p:spPr>
          <a:xfrm>
            <a:off x="98600" y="2035050"/>
            <a:ext cx="15639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Empower  small scale Aquaculture farmers socially and economically.</a:t>
            </a:r>
            <a:endParaRPr b="1"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b615b3259a_0_0"/>
          <p:cNvSpPr/>
          <p:nvPr/>
        </p:nvSpPr>
        <p:spPr>
          <a:xfrm>
            <a:off x="248925" y="272025"/>
            <a:ext cx="1252200" cy="1142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b615b3259a_0_0"/>
          <p:cNvSpPr/>
          <p:nvPr/>
        </p:nvSpPr>
        <p:spPr>
          <a:xfrm>
            <a:off x="532275" y="515625"/>
            <a:ext cx="728700" cy="66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 LOGO HERE</a:t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g1b615b3259a_0_0"/>
          <p:cNvCxnSpPr/>
          <p:nvPr/>
        </p:nvCxnSpPr>
        <p:spPr>
          <a:xfrm>
            <a:off x="248930" y="272032"/>
            <a:ext cx="0" cy="1150200"/>
          </a:xfrm>
          <a:prstGeom prst="straightConnector1">
            <a:avLst/>
          </a:prstGeom>
          <a:noFill/>
          <a:ln cap="flat" cmpd="sng" w="57150">
            <a:solidFill>
              <a:srgbClr val="06AF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1b615b3259a_0_0"/>
          <p:cNvSpPr/>
          <p:nvPr/>
        </p:nvSpPr>
        <p:spPr>
          <a:xfrm>
            <a:off x="2049575" y="633850"/>
            <a:ext cx="2974500" cy="2266800"/>
          </a:xfrm>
          <a:prstGeom prst="roundRect">
            <a:avLst>
              <a:gd fmla="val 0" name="adj"/>
            </a:avLst>
          </a:prstGeom>
          <a:solidFill>
            <a:srgbClr val="06AFAA">
              <a:alpha val="1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b615b3259a_0_0"/>
          <p:cNvSpPr/>
          <p:nvPr/>
        </p:nvSpPr>
        <p:spPr>
          <a:xfrm>
            <a:off x="2049575" y="777600"/>
            <a:ext cx="1820100" cy="2266800"/>
          </a:xfrm>
          <a:prstGeom prst="roundRect">
            <a:avLst>
              <a:gd fmla="val 0" name="adj"/>
            </a:avLst>
          </a:prstGeom>
          <a:solidFill>
            <a:srgbClr val="06AFAA">
              <a:alpha val="1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b615b3259a_0_0"/>
          <p:cNvSpPr txBox="1"/>
          <p:nvPr>
            <p:ph type="ctrTitle"/>
          </p:nvPr>
        </p:nvSpPr>
        <p:spPr>
          <a:xfrm>
            <a:off x="2111325" y="196525"/>
            <a:ext cx="1024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300">
                <a:solidFill>
                  <a:srgbClr val="0E2C3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</a:t>
            </a:r>
            <a:r>
              <a:rPr b="1" lang="en" sz="1800">
                <a:solidFill>
                  <a:srgbClr val="0E2C3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1800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b615b3259a_0_0"/>
          <p:cNvSpPr txBox="1"/>
          <p:nvPr/>
        </p:nvSpPr>
        <p:spPr>
          <a:xfrm>
            <a:off x="3345825" y="739650"/>
            <a:ext cx="1720200" cy="2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Joseph Nyingi</a:t>
            </a:r>
            <a:endParaRPr b="1" i="0" sz="13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Scientist</a:t>
            </a:r>
            <a:endParaRPr b="1"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D1D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Moringa School Alumni</a:t>
            </a:r>
            <a:endParaRPr b="1"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experience </a:t>
            </a:r>
            <a:r>
              <a:rPr b="0" i="0" lang="en" sz="13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b="1" i="0" lang="en" sz="13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Afrimac Nut </a:t>
            </a: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Ltd</a:t>
            </a:r>
            <a:r>
              <a:rPr b="1" i="0" lang="en" sz="13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UNESCO </a:t>
            </a:r>
            <a:r>
              <a:rPr b="1" i="0" lang="en" sz="13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Fellow, Catalyst fund</a:t>
            </a:r>
            <a:endParaRPr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 </a:t>
            </a:r>
            <a:r>
              <a:rPr b="1" i="0" lang="en" sz="13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&amp;  Catalyst</a:t>
            </a:r>
            <a:endParaRPr b="1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1b615b3259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25" y="1122050"/>
            <a:ext cx="1130700" cy="125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42B3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g1b615b3259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25" y="272025"/>
            <a:ext cx="1252200" cy="109568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g1b615b3259a_0_0"/>
          <p:cNvSpPr/>
          <p:nvPr/>
        </p:nvSpPr>
        <p:spPr>
          <a:xfrm>
            <a:off x="5353450" y="681325"/>
            <a:ext cx="3135900" cy="2219100"/>
          </a:xfrm>
          <a:prstGeom prst="roundRect">
            <a:avLst>
              <a:gd fmla="val 0" name="adj"/>
            </a:avLst>
          </a:prstGeom>
          <a:solidFill>
            <a:srgbClr val="06AFAA">
              <a:alpha val="1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b615b3259a_0_0"/>
          <p:cNvSpPr/>
          <p:nvPr/>
        </p:nvSpPr>
        <p:spPr>
          <a:xfrm>
            <a:off x="5411150" y="930000"/>
            <a:ext cx="1563900" cy="1574100"/>
          </a:xfrm>
          <a:prstGeom prst="roundRect">
            <a:avLst>
              <a:gd fmla="val 0" name="adj"/>
            </a:avLst>
          </a:prstGeom>
          <a:solidFill>
            <a:srgbClr val="06AFAA">
              <a:alpha val="1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b615b3259a_0_0"/>
          <p:cNvSpPr/>
          <p:nvPr/>
        </p:nvSpPr>
        <p:spPr>
          <a:xfrm>
            <a:off x="6975050" y="681325"/>
            <a:ext cx="1906500" cy="2101200"/>
          </a:xfrm>
          <a:prstGeom prst="roundRect">
            <a:avLst>
              <a:gd fmla="val 0" name="adj"/>
            </a:avLst>
          </a:prstGeom>
          <a:solidFill>
            <a:srgbClr val="06AFAA">
              <a:alpha val="1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Winfry Nyarangi</a:t>
            </a:r>
            <a:endParaRPr b="1"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Engineer</a:t>
            </a:r>
            <a:endParaRPr b="1"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D1D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Technical University of Kenya</a:t>
            </a:r>
            <a:endParaRPr b="1"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experience </a:t>
            </a:r>
            <a:endParaRPr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KPLC</a:t>
            </a:r>
            <a:endParaRPr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 </a:t>
            </a: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b615b3259a_0_0"/>
          <p:cNvSpPr/>
          <p:nvPr/>
        </p:nvSpPr>
        <p:spPr>
          <a:xfrm>
            <a:off x="2201975" y="3086100"/>
            <a:ext cx="2974500" cy="1911900"/>
          </a:xfrm>
          <a:prstGeom prst="roundRect">
            <a:avLst>
              <a:gd fmla="val 0" name="adj"/>
            </a:avLst>
          </a:prstGeom>
          <a:solidFill>
            <a:srgbClr val="06AFAA">
              <a:alpha val="1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b615b3259a_0_0"/>
          <p:cNvSpPr/>
          <p:nvPr/>
        </p:nvSpPr>
        <p:spPr>
          <a:xfrm>
            <a:off x="2244425" y="3192750"/>
            <a:ext cx="1485900" cy="1574100"/>
          </a:xfrm>
          <a:prstGeom prst="roundRect">
            <a:avLst>
              <a:gd fmla="val 0" name="adj"/>
            </a:avLst>
          </a:prstGeom>
          <a:solidFill>
            <a:srgbClr val="06AFAA">
              <a:alpha val="1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b615b3259a_0_0"/>
          <p:cNvSpPr/>
          <p:nvPr/>
        </p:nvSpPr>
        <p:spPr>
          <a:xfrm>
            <a:off x="3595250" y="3192600"/>
            <a:ext cx="1820100" cy="1718100"/>
          </a:xfrm>
          <a:prstGeom prst="roundRect">
            <a:avLst>
              <a:gd fmla="val 0" name="adj"/>
            </a:avLst>
          </a:prstGeom>
          <a:solidFill>
            <a:srgbClr val="06AFAA">
              <a:alpha val="1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Grayce Muthui</a:t>
            </a:r>
            <a:endParaRPr b="1"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D1D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Kenyatta University </a:t>
            </a:r>
            <a:endParaRPr b="1"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stack Engineer</a:t>
            </a:r>
            <a:endParaRPr b="1"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experience </a:t>
            </a:r>
            <a:endParaRPr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Diversity Cyber Council </a:t>
            </a:r>
            <a:endParaRPr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 </a:t>
            </a:r>
            <a:r>
              <a:rPr b="1" lang="en" sz="13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</a:t>
            </a:r>
            <a:endParaRPr/>
          </a:p>
        </p:txBody>
      </p:sp>
      <p:pic>
        <p:nvPicPr>
          <p:cNvPr id="172" name="Google Shape;172;g1b615b3259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400" y="3192750"/>
            <a:ext cx="1333500" cy="171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b615b3259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1150" y="987125"/>
            <a:ext cx="1563900" cy="179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/>
          <p:nvPr/>
        </p:nvSpPr>
        <p:spPr>
          <a:xfrm>
            <a:off x="0" y="0"/>
            <a:ext cx="1720200" cy="5143500"/>
          </a:xfrm>
          <a:prstGeom prst="rect">
            <a:avLst/>
          </a:prstGeom>
          <a:solidFill>
            <a:srgbClr val="0E2C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>
            <p:ph type="ctrTitle"/>
          </p:nvPr>
        </p:nvSpPr>
        <p:spPr>
          <a:xfrm>
            <a:off x="98600" y="2035050"/>
            <a:ext cx="1543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Empower  small scale Aquaculture farmers socially and economically</a:t>
            </a:r>
            <a:endParaRPr b="1"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248925" y="272025"/>
            <a:ext cx="1252200" cy="1142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32275" y="515625"/>
            <a:ext cx="728700" cy="66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 LOGO HERE</a:t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5"/>
          <p:cNvCxnSpPr/>
          <p:nvPr/>
        </p:nvCxnSpPr>
        <p:spPr>
          <a:xfrm>
            <a:off x="248930" y="272032"/>
            <a:ext cx="0" cy="1150200"/>
          </a:xfrm>
          <a:prstGeom prst="straightConnector1">
            <a:avLst/>
          </a:prstGeom>
          <a:noFill/>
          <a:ln cap="flat" cmpd="sng" w="57150">
            <a:solidFill>
              <a:srgbClr val="06AF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5"/>
          <p:cNvSpPr txBox="1"/>
          <p:nvPr>
            <p:ph type="ctrTitle"/>
          </p:nvPr>
        </p:nvSpPr>
        <p:spPr>
          <a:xfrm>
            <a:off x="2651575" y="72725"/>
            <a:ext cx="6409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300">
                <a:solidFill>
                  <a:srgbClr val="0E2C3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AquafeedKE</a:t>
            </a:r>
            <a:r>
              <a:rPr b="1" lang="en" sz="2300">
                <a:solidFill>
                  <a:srgbClr val="0E2C3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Sustainable Development Goals </a:t>
            </a:r>
            <a:endParaRPr b="1" sz="2300">
              <a:solidFill>
                <a:srgbClr val="0E2C3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2074900" y="272025"/>
            <a:ext cx="512400" cy="536700"/>
          </a:xfrm>
          <a:prstGeom prst="ellipse">
            <a:avLst/>
          </a:prstGeom>
          <a:solidFill>
            <a:srgbClr val="06AFAA">
              <a:alpha val="16862"/>
            </a:srgbClr>
          </a:solidFill>
          <a:ln cap="flat" cmpd="sng" w="9525">
            <a:solidFill>
              <a:srgbClr val="06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18" y="395243"/>
            <a:ext cx="283892" cy="29739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/>
        </p:nvSpPr>
        <p:spPr>
          <a:xfrm>
            <a:off x="1970851" y="943500"/>
            <a:ext cx="2973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050" y="932325"/>
            <a:ext cx="1720200" cy="93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3720100" y="914800"/>
            <a:ext cx="5226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aquaculture farmers especially in arid and semi-arid areas access right feeds through 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platform </a:t>
            </a:r>
            <a:r>
              <a:rPr b="0" i="0" lang="en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are empowered to increase stock harvest and family income.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050" y="2015525"/>
            <a:ext cx="1720200" cy="87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0" name="Google Shape;190;p5"/>
          <p:cNvSpPr txBox="1"/>
          <p:nvPr/>
        </p:nvSpPr>
        <p:spPr>
          <a:xfrm>
            <a:off x="3772300" y="2068950"/>
            <a:ext cx="5226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latin typeface="Century Gothic"/>
                <a:ea typeface="Century Gothic"/>
                <a:cs typeface="Century Gothic"/>
                <a:sym typeface="Century Gothic"/>
              </a:rPr>
              <a:t>AquafeedKE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products enable aquaculture farmers </a:t>
            </a:r>
            <a:r>
              <a:rPr b="0" i="0" lang="en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arid and semi-arid areas 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 their farm productivity to feed their families and sell excess to market.</a:t>
            </a:r>
            <a:endParaRPr b="0"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0250" y="4135275"/>
            <a:ext cx="1664100" cy="89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2" name="Google Shape;192;p5"/>
          <p:cNvSpPr txBox="1"/>
          <p:nvPr/>
        </p:nvSpPr>
        <p:spPr>
          <a:xfrm>
            <a:off x="3720175" y="4121150"/>
            <a:ext cx="5278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rgbClr val="3876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AquafeedKE</a:t>
            </a:r>
            <a:r>
              <a:rPr b="0" i="0" lang="en" sz="1300" u="none" cap="none" strike="noStrike">
                <a:solidFill>
                  <a:srgbClr val="3876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input linkage services enables farmers to become more resilient and adaptive to effects of climate change.</a:t>
            </a:r>
            <a:endParaRPr b="0" i="0" sz="1300" u="none" cap="none" strike="noStrike">
              <a:solidFill>
                <a:srgbClr val="38761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Google Shape;19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00250" y="3055600"/>
            <a:ext cx="1664100" cy="87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4" name="Google Shape;194;p5"/>
          <p:cNvSpPr txBox="1"/>
          <p:nvPr/>
        </p:nvSpPr>
        <p:spPr>
          <a:xfrm>
            <a:off x="3720100" y="2982200"/>
            <a:ext cx="5278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 </a:t>
            </a:r>
            <a:r>
              <a:rPr b="0" i="0" lang="en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aquaculture farmers 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access to feeds, they sustainably contribute to economic development while improving their livelihood.</a:t>
            </a:r>
            <a:endParaRPr b="0"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4451100" y="3778500"/>
            <a:ext cx="47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8925" y="272025"/>
            <a:ext cx="1252200" cy="109568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/>
          <p:nvPr/>
        </p:nvSpPr>
        <p:spPr>
          <a:xfrm>
            <a:off x="0" y="0"/>
            <a:ext cx="2812500" cy="5143500"/>
          </a:xfrm>
          <a:prstGeom prst="rect">
            <a:avLst/>
          </a:prstGeom>
          <a:solidFill>
            <a:srgbClr val="0E2C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48925" y="272025"/>
            <a:ext cx="2286900" cy="1142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532275" y="515625"/>
            <a:ext cx="1720200" cy="66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 LOGO HERE</a:t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>
            <a:off x="248930" y="272032"/>
            <a:ext cx="0" cy="1150200"/>
          </a:xfrm>
          <a:prstGeom prst="straightConnector1">
            <a:avLst/>
          </a:prstGeom>
          <a:noFill/>
          <a:ln cap="flat" cmpd="sng" w="57150">
            <a:solidFill>
              <a:srgbClr val="06AF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6"/>
          <p:cNvSpPr txBox="1"/>
          <p:nvPr>
            <p:ph type="ctrTitle"/>
          </p:nvPr>
        </p:nvSpPr>
        <p:spPr>
          <a:xfrm>
            <a:off x="248925" y="2035050"/>
            <a:ext cx="2325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Empower  small scale Aquaculture farmers socially and economically</a:t>
            </a:r>
            <a:endParaRPr b="1"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4606725" y="2040750"/>
            <a:ext cx="2548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1" i="0" lang="en" sz="5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b="1" i="0" sz="5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75" y="295250"/>
            <a:ext cx="1781600" cy="10956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