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jpeg" ContentType="image/jpeg"/>
  <Override PartName="/ppt/media/image4.png" ContentType="image/png"/>
  <Override PartName="/ppt/media/image3.jpeg" ContentType="image/jpe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IN" sz="1870" spc="-1" strike="noStrike">
                <a:solidFill>
                  <a:srgbClr val="000000"/>
                </a:solidFill>
                <a:latin typeface="Arial"/>
              </a:rPr>
              <a:t>Click to move the slide</a:t>
            </a:r>
            <a:endParaRPr b="0" lang="en-IN" sz="1870" spc="-1" strike="noStrike">
              <a:solidFill>
                <a:srgbClr val="000000"/>
              </a:solidFill>
              <a:latin typeface="Arial"/>
            </a:endParaRPr>
          </a:p>
        </p:txBody>
      </p:sp>
      <p:sp>
        <p:nvSpPr>
          <p:cNvPr id="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2"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3"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CB9F3926-FED7-474E-ADBD-456735F77118}"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sldImg"/>
          </p:nvPr>
        </p:nvSpPr>
        <p:spPr>
          <a:xfrm>
            <a:off x="533520" y="763560"/>
            <a:ext cx="6703560" cy="3771720"/>
          </a:xfrm>
          <a:prstGeom prst="rect">
            <a:avLst/>
          </a:prstGeom>
          <a:ln w="0">
            <a:noFill/>
          </a:ln>
        </p:spPr>
      </p:sp>
      <p:sp>
        <p:nvSpPr>
          <p:cNvPr id="56"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IN" sz="1100" spc="-1" strike="noStrike">
              <a:solidFill>
                <a:srgbClr val="000000"/>
              </a:solidFill>
              <a:latin typeface="Arial"/>
              <a:ea typeface="Arial"/>
            </a:endParaRPr>
          </a:p>
        </p:txBody>
      </p:sp>
      <p:sp>
        <p:nvSpPr>
          <p:cNvPr id="57" name="PlaceHolder 3"/>
          <p:cNvSpPr>
            <a:spLocks noGrp="1"/>
          </p:cNvSpPr>
          <p:nvPr>
            <p:ph type="sldNum" idx="4"/>
          </p:nvPr>
        </p:nvSpPr>
        <p:spPr>
          <a:xfrm>
            <a:off x="0" y="0"/>
            <a:ext cx="0" cy="0"/>
          </a:xfrm>
          <a:prstGeom prst="rect">
            <a:avLst/>
          </a:prstGeom>
          <a:noFill/>
          <a:ln w="0">
            <a:noFill/>
          </a:ln>
        </p:spPr>
        <p:txBody>
          <a:bodyPr lIns="90000" rIns="90000" tIns="-45000" bIns="-45000" anchor="t">
            <a:noAutofit/>
          </a:bodyPr>
          <a:lstStyle>
            <a:lvl1pPr indent="0" algn="r">
              <a:lnSpc>
                <a:spcPct val="100000"/>
              </a:lnSpc>
              <a:buNone/>
              <a:defRPr b="0" lang="en-US" sz="1400" spc="-1" strike="noStrike">
                <a:solidFill>
                  <a:srgbClr val="000000"/>
                </a:solidFill>
                <a:latin typeface="Times New Roman"/>
                <a:ea typeface="Arial"/>
              </a:defRPr>
            </a:lvl1pPr>
          </a:lstStyle>
          <a:p>
            <a:pPr indent="0" algn="r">
              <a:lnSpc>
                <a:spcPct val="100000"/>
              </a:lnSpc>
              <a:buNone/>
            </a:pPr>
            <a:fld id="{DD9DF4EE-E9E6-4091-9D3A-661F4A79EF90}" type="slidenum">
              <a:rPr b="0" lang="en-US" sz="1400" spc="-1" strike="noStrike">
                <a:solidFill>
                  <a:srgbClr val="000000"/>
                </a:solidFill>
                <a:latin typeface="Times New Roman"/>
                <a:ea typeface="Arial"/>
              </a:rPr>
              <a:t>&lt;number&gt;</a:t>
            </a:fld>
            <a:endParaRPr b="0" lang="en-IN" sz="14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Img"/>
          </p:nvPr>
        </p:nvSpPr>
        <p:spPr>
          <a:xfrm>
            <a:off x="380880" y="685800"/>
            <a:ext cx="6095520" cy="3428640"/>
          </a:xfrm>
          <a:prstGeom prst="rect">
            <a:avLst/>
          </a:prstGeom>
          <a:ln w="0">
            <a:noFill/>
          </a:ln>
        </p:spPr>
      </p:sp>
      <p:sp>
        <p:nvSpPr>
          <p:cNvPr id="5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1" lang="en-US" sz="1100" spc="-7" strike="noStrike">
                <a:solidFill>
                  <a:srgbClr val="223366"/>
                </a:solidFill>
                <a:latin typeface="Arial"/>
                <a:ea typeface="Arial"/>
              </a:rPr>
              <a:t>Thank You !!</a:t>
            </a:r>
            <a:endParaRPr b="0" lang="en-IN"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body">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110;p4" descr="A close up of a sign&#10;&#10;Description automatically generated"/>
          <p:cNvPicPr/>
          <p:nvPr/>
        </p:nvPicPr>
        <p:blipFill>
          <a:blip r:embed="rId2"/>
          <a:stretch/>
        </p:blipFill>
        <p:spPr>
          <a:xfrm>
            <a:off x="10072800" y="78120"/>
            <a:ext cx="1800000" cy="575280"/>
          </a:xfrm>
          <a:prstGeom prst="rect">
            <a:avLst/>
          </a:prstGeom>
          <a:ln w="0">
            <a:noFill/>
          </a:ln>
        </p:spPr>
      </p:pic>
      <p:sp>
        <p:nvSpPr>
          <p:cNvPr id="1" name="Rectangle 14"/>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sp>
        <p:nvSpPr>
          <p:cNvPr id="2" name="Rectangle 18"/>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pic>
        <p:nvPicPr>
          <p:cNvPr id="3" name="Picture 30" descr="A blue and white background&#10;&#10;Description automatically generated with medium confidence"/>
          <p:cNvPicPr/>
          <p:nvPr/>
        </p:nvPicPr>
        <p:blipFill>
          <a:blip r:embed="rId3">
            <a:alphaModFix amt="16000"/>
          </a:blip>
          <a:srcRect l="0" t="24723" r="1620" b="63695"/>
          <a:stretch/>
        </p:blipFill>
        <p:spPr>
          <a:xfrm>
            <a:off x="0" y="0"/>
            <a:ext cx="9838800" cy="723600"/>
          </a:xfrm>
          <a:prstGeom prst="rect">
            <a:avLst/>
          </a:prstGeom>
          <a:ln w="0">
            <a:noFill/>
          </a:ln>
        </p:spPr>
      </p:pic>
      <p:sp>
        <p:nvSpPr>
          <p:cNvPr id="4" name="Rectangle 1"/>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 name="Google Shape;110;p4" descr="A close up of a sign&#10;&#10;Description automatically generated"/>
          <p:cNvPicPr/>
          <p:nvPr/>
        </p:nvPicPr>
        <p:blipFill>
          <a:blip r:embed="rId2"/>
          <a:stretch/>
        </p:blipFill>
        <p:spPr>
          <a:xfrm>
            <a:off x="10072800" y="78120"/>
            <a:ext cx="1800000" cy="575280"/>
          </a:xfrm>
          <a:prstGeom prst="rect">
            <a:avLst/>
          </a:prstGeom>
          <a:ln w="0">
            <a:noFill/>
          </a:ln>
        </p:spPr>
      </p:pic>
      <p:sp>
        <p:nvSpPr>
          <p:cNvPr id="6" name="Rectangle 14"/>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sp>
        <p:nvSpPr>
          <p:cNvPr id="7" name="Rectangle 18"/>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pic>
        <p:nvPicPr>
          <p:cNvPr id="8" name="Picture 30" descr="A blue and white background&#10;&#10;Description automatically generated with medium confidence"/>
          <p:cNvPicPr/>
          <p:nvPr/>
        </p:nvPicPr>
        <p:blipFill>
          <a:blip r:embed="rId3">
            <a:alphaModFix amt="16000"/>
          </a:blip>
          <a:srcRect l="0" t="24723" r="1620" b="63695"/>
          <a:stretch/>
        </p:blipFill>
        <p:spPr>
          <a:xfrm>
            <a:off x="0" y="0"/>
            <a:ext cx="9838800" cy="723600"/>
          </a:xfrm>
          <a:prstGeom prst="rect">
            <a:avLst/>
          </a:prstGeom>
          <a:ln w="0">
            <a:noFill/>
          </a:ln>
        </p:spPr>
      </p:pic>
      <p:sp>
        <p:nvSpPr>
          <p:cNvPr id="9" name="Rectangle 1"/>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IN" sz="1870" spc="-1" strike="noStrike">
                <a:solidFill>
                  <a:srgbClr val="000000"/>
                </a:solidFill>
                <a:latin typeface="Arial"/>
              </a:rPr>
              <a:t>Click to edit the title text format</a:t>
            </a:r>
            <a:endParaRPr b="0" lang="en-IN" sz="1870" spc="-1" strike="noStrike">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70" spc="-1" strike="noStrike">
                <a:solidFill>
                  <a:srgbClr val="000000"/>
                </a:solidFill>
                <a:latin typeface="Arial"/>
              </a:rPr>
              <a:t>Click to edit the outline text format</a:t>
            </a:r>
            <a:endParaRPr b="0" lang="en-IN"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70" spc="-1" strike="noStrike">
                <a:solidFill>
                  <a:srgbClr val="000000"/>
                </a:solidFill>
                <a:latin typeface="Arial"/>
              </a:rPr>
              <a:t>Second Outline Level</a:t>
            </a:r>
            <a:endParaRPr b="0" lang="en-IN"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70" spc="-1" strike="noStrike">
                <a:solidFill>
                  <a:srgbClr val="000000"/>
                </a:solidFill>
                <a:latin typeface="Arial"/>
              </a:rPr>
              <a:t>Third Outline Level</a:t>
            </a:r>
            <a:endParaRPr b="0" lang="en-IN"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70" spc="-1" strike="noStrike">
                <a:solidFill>
                  <a:srgbClr val="000000"/>
                </a:solidFill>
                <a:latin typeface="Arial"/>
              </a:rPr>
              <a:t>Fourth Outline Level</a:t>
            </a:r>
            <a:endParaRPr b="0" lang="en-IN"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2" name="Google Shape;110;p4" descr="A close up of a sign&#10;&#10;Description automatically generated"/>
          <p:cNvPicPr/>
          <p:nvPr/>
        </p:nvPicPr>
        <p:blipFill>
          <a:blip r:embed="rId2"/>
          <a:stretch/>
        </p:blipFill>
        <p:spPr>
          <a:xfrm>
            <a:off x="10072800" y="78120"/>
            <a:ext cx="1800000" cy="575280"/>
          </a:xfrm>
          <a:prstGeom prst="rect">
            <a:avLst/>
          </a:prstGeom>
          <a:ln w="0">
            <a:noFill/>
          </a:ln>
        </p:spPr>
      </p:pic>
      <p:sp>
        <p:nvSpPr>
          <p:cNvPr id="13" name="Rectangle 14"/>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sp>
        <p:nvSpPr>
          <p:cNvPr id="14" name="Rectangle 18"/>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pic>
        <p:nvPicPr>
          <p:cNvPr id="15" name="Picture 30" descr="A blue and white background&#10;&#10;Description automatically generated with medium confidence"/>
          <p:cNvPicPr/>
          <p:nvPr/>
        </p:nvPicPr>
        <p:blipFill>
          <a:blip r:embed="rId3">
            <a:alphaModFix amt="16000"/>
          </a:blip>
          <a:srcRect l="0" t="24723" r="1620" b="63695"/>
          <a:stretch/>
        </p:blipFill>
        <p:spPr>
          <a:xfrm>
            <a:off x="0" y="0"/>
            <a:ext cx="9838800" cy="723600"/>
          </a:xfrm>
          <a:prstGeom prst="rect">
            <a:avLst/>
          </a:prstGeom>
          <a:ln w="0">
            <a:noFill/>
          </a:ln>
        </p:spPr>
      </p:pic>
      <p:sp>
        <p:nvSpPr>
          <p:cNvPr id="16" name="Rectangle 1"/>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IN" sz="1870" spc="-1" strike="noStrike">
                <a:solidFill>
                  <a:srgbClr val="000000"/>
                </a:solidFill>
                <a:latin typeface="Arial"/>
              </a:rPr>
              <a:t>Click to edit the title text format</a:t>
            </a:r>
            <a:endParaRPr b="0" lang="en-IN" sz="1870" spc="-1" strike="noStrike">
              <a:solidFill>
                <a:srgbClr val="000000"/>
              </a:solidFill>
              <a:latin typeface="Arial"/>
            </a:endParaRPr>
          </a:p>
        </p:txBody>
      </p:sp>
      <p:sp>
        <p:nvSpPr>
          <p:cNvPr id="1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70" spc="-1" strike="noStrike">
                <a:solidFill>
                  <a:srgbClr val="000000"/>
                </a:solidFill>
                <a:latin typeface="Arial"/>
              </a:rPr>
              <a:t>Click to edit the outline text format</a:t>
            </a:r>
            <a:endParaRPr b="0" lang="en-IN"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70" spc="-1" strike="noStrike">
                <a:solidFill>
                  <a:srgbClr val="000000"/>
                </a:solidFill>
                <a:latin typeface="Arial"/>
              </a:rPr>
              <a:t>Second Outline Level</a:t>
            </a:r>
            <a:endParaRPr b="0" lang="en-IN"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70" spc="-1" strike="noStrike">
                <a:solidFill>
                  <a:srgbClr val="000000"/>
                </a:solidFill>
                <a:latin typeface="Arial"/>
              </a:rPr>
              <a:t>Third Outline Level</a:t>
            </a:r>
            <a:endParaRPr b="0" lang="en-IN"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70" spc="-1" strike="noStrike">
                <a:solidFill>
                  <a:srgbClr val="000000"/>
                </a:solidFill>
                <a:latin typeface="Arial"/>
              </a:rPr>
              <a:t>Fourth Outline Level</a:t>
            </a:r>
            <a:endParaRPr b="0" lang="en-IN"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hyperlink" Target="https://www.sciencedirect.com/topics/engineering/energy-management" TargetMode="External"/><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 name="Picture 5" descr="A person sitting at a desk with a computer&#10;&#10;Description automatically generated"/>
          <p:cNvPicPr/>
          <p:nvPr/>
        </p:nvPicPr>
        <p:blipFill>
          <a:blip r:embed="rId1"/>
          <a:stretch/>
        </p:blipFill>
        <p:spPr>
          <a:xfrm>
            <a:off x="0" y="360"/>
            <a:ext cx="12191760" cy="6857640"/>
          </a:xfrm>
          <a:prstGeom prst="rect">
            <a:avLst/>
          </a:prstGeom>
          <a:ln w="0">
            <a:noFill/>
          </a:ln>
        </p:spPr>
      </p:pic>
      <p:sp>
        <p:nvSpPr>
          <p:cNvPr id="26" name="Rectangle: Rounded Corners 4"/>
          <p:cNvSpPr/>
          <p:nvPr/>
        </p:nvSpPr>
        <p:spPr>
          <a:xfrm>
            <a:off x="6898320" y="736560"/>
            <a:ext cx="2554200" cy="977400"/>
          </a:xfrm>
          <a:prstGeom prst="roundRect">
            <a:avLst>
              <a:gd name="adj" fmla="val 16667"/>
            </a:avLst>
          </a:prstGeom>
          <a:solidFill>
            <a:srgbClr val="ebeef9"/>
          </a:solidFill>
          <a:ln>
            <a:solidFill>
              <a:srgbClr val="ffffff">
                <a:lumMod val="85000"/>
              </a:srgb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pc="-1" strike="noStrike">
              <a:solidFill>
                <a:schemeClr val="lt1"/>
              </a:solidFill>
              <a:latin typeface="Arial"/>
              <a:ea typeface="Arial"/>
            </a:endParaRPr>
          </a:p>
        </p:txBody>
      </p:sp>
      <p:sp>
        <p:nvSpPr>
          <p:cNvPr id="27" name="TextBox 17"/>
          <p:cNvSpPr/>
          <p:nvPr/>
        </p:nvSpPr>
        <p:spPr>
          <a:xfrm>
            <a:off x="5040000" y="1800000"/>
            <a:ext cx="6120000" cy="130932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1" lang="en-US" sz="4000" spc="-1" strike="noStrike">
                <a:solidFill>
                  <a:schemeClr val="lt1"/>
                </a:solidFill>
                <a:latin typeface="Arial"/>
                <a:ea typeface="Arial"/>
              </a:rPr>
              <a:t>ENERGY EFFICIENCY </a:t>
            </a:r>
            <a:endParaRPr b="0" lang="en-IN" sz="4000" spc="-1" strike="noStrike">
              <a:solidFill>
                <a:srgbClr val="000000"/>
              </a:solidFill>
              <a:latin typeface="Arial"/>
            </a:endParaRPr>
          </a:p>
          <a:p>
            <a:pPr algn="r">
              <a:lnSpc>
                <a:spcPct val="100000"/>
              </a:lnSpc>
            </a:pPr>
            <a:endParaRPr b="0" lang="en-IN" sz="4000" spc="-1" strike="noStrike">
              <a:solidFill>
                <a:srgbClr val="000000"/>
              </a:solidFill>
              <a:latin typeface="Arial"/>
            </a:endParaRPr>
          </a:p>
        </p:txBody>
      </p:sp>
      <p:pic>
        <p:nvPicPr>
          <p:cNvPr id="28" name="Picture 18" descr="A close up of a logo&#10;&#10;Description automatically generated"/>
          <p:cNvPicPr/>
          <p:nvPr/>
        </p:nvPicPr>
        <p:blipFill>
          <a:blip r:embed="rId2"/>
          <a:stretch/>
        </p:blipFill>
        <p:spPr>
          <a:xfrm>
            <a:off x="7208280" y="904320"/>
            <a:ext cx="1933920" cy="628920"/>
          </a:xfrm>
          <a:prstGeom prst="rect">
            <a:avLst/>
          </a:prstGeom>
          <a:ln w="0">
            <a:noFill/>
          </a:ln>
        </p:spPr>
      </p:pic>
      <p:sp>
        <p:nvSpPr>
          <p:cNvPr id="29" name="TextBox 1"/>
          <p:cNvSpPr/>
          <p:nvPr/>
        </p:nvSpPr>
        <p:spPr>
          <a:xfrm>
            <a:off x="5580000" y="2880000"/>
            <a:ext cx="5416200" cy="1796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70" spc="-1" strike="noStrike">
                <a:solidFill>
                  <a:schemeClr val="lt1"/>
                </a:solidFill>
                <a:latin typeface="Arial"/>
                <a:ea typeface="Arial"/>
              </a:rPr>
              <a:t>ACHARYA INSTITUTE OF GRADUATE STUDIES</a:t>
            </a:r>
            <a:endParaRPr b="0" lang="en-IN" sz="1870" spc="-1" strike="noStrike">
              <a:solidFill>
                <a:srgbClr val="000000"/>
              </a:solidFill>
              <a:latin typeface="Arial"/>
            </a:endParaRPr>
          </a:p>
          <a:p>
            <a:pPr>
              <a:lnSpc>
                <a:spcPct val="100000"/>
              </a:lnSpc>
            </a:pPr>
            <a:endParaRPr b="0" lang="en-IN" sz="1870" spc="-1" strike="noStrike">
              <a:solidFill>
                <a:srgbClr val="000000"/>
              </a:solidFill>
              <a:latin typeface="Arial"/>
            </a:endParaRPr>
          </a:p>
          <a:p>
            <a:pPr>
              <a:lnSpc>
                <a:spcPct val="100000"/>
              </a:lnSpc>
            </a:pPr>
            <a:r>
              <a:rPr b="0" lang="en-US" sz="1870" spc="-1" strike="noStrike">
                <a:solidFill>
                  <a:schemeClr val="lt1"/>
                </a:solidFill>
                <a:latin typeface="Arial"/>
                <a:ea typeface="Arial"/>
              </a:rPr>
              <a:t>                      </a:t>
            </a:r>
            <a:r>
              <a:rPr b="0" lang="en-US" sz="1870" spc="-1" strike="noStrike">
                <a:solidFill>
                  <a:schemeClr val="lt1"/>
                </a:solidFill>
                <a:latin typeface="Arial"/>
                <a:ea typeface="Arial"/>
              </a:rPr>
              <a:t>1]JOSEPH RAIJU</a:t>
            </a:r>
            <a:endParaRPr b="0" lang="en-IN" sz="1870" spc="-1" strike="noStrike">
              <a:solidFill>
                <a:srgbClr val="000000"/>
              </a:solidFill>
              <a:latin typeface="Arial"/>
            </a:endParaRPr>
          </a:p>
          <a:p>
            <a:pPr>
              <a:lnSpc>
                <a:spcPct val="100000"/>
              </a:lnSpc>
            </a:pPr>
            <a:r>
              <a:rPr b="0" lang="en-US" sz="1870" spc="-1" strike="noStrike">
                <a:solidFill>
                  <a:schemeClr val="lt1"/>
                </a:solidFill>
                <a:latin typeface="Arial"/>
                <a:ea typeface="Arial"/>
              </a:rPr>
              <a:t>                      </a:t>
            </a:r>
            <a:r>
              <a:rPr b="0" lang="en-US" sz="1870" spc="-1" strike="noStrike">
                <a:solidFill>
                  <a:schemeClr val="lt1"/>
                </a:solidFill>
                <a:latin typeface="Arial"/>
                <a:ea typeface="Arial"/>
              </a:rPr>
              <a:t>2]JUSTIN GEOGI CHACKO</a:t>
            </a:r>
            <a:endParaRPr b="0" lang="en-IN" sz="1870" spc="-1" strike="noStrike">
              <a:solidFill>
                <a:srgbClr val="000000"/>
              </a:solidFill>
              <a:latin typeface="Arial"/>
            </a:endParaRPr>
          </a:p>
          <a:p>
            <a:pPr>
              <a:lnSpc>
                <a:spcPct val="100000"/>
              </a:lnSpc>
            </a:pPr>
            <a:r>
              <a:rPr b="0" lang="en-US" sz="1870" spc="-1" strike="noStrike">
                <a:solidFill>
                  <a:schemeClr val="lt1"/>
                </a:solidFill>
                <a:latin typeface="Arial"/>
                <a:ea typeface="Arial"/>
              </a:rPr>
              <a:t>                      </a:t>
            </a:r>
            <a:r>
              <a:rPr b="0" lang="en-US" sz="1870" spc="-1" strike="noStrike">
                <a:solidFill>
                  <a:schemeClr val="lt1"/>
                </a:solidFill>
                <a:latin typeface="Arial"/>
                <a:ea typeface="Arial"/>
              </a:rPr>
              <a:t>3]CHETHAN KUMAR</a:t>
            </a:r>
            <a:endParaRPr b="0" lang="en-IN" sz="1870" spc="-1" strike="noStrike">
              <a:solidFill>
                <a:srgbClr val="000000"/>
              </a:solidFill>
              <a:latin typeface="Arial"/>
            </a:endParaRPr>
          </a:p>
          <a:p>
            <a:pPr>
              <a:lnSpc>
                <a:spcPct val="100000"/>
              </a:lnSpc>
            </a:pPr>
            <a:r>
              <a:rPr b="0" lang="en-US" sz="1870" spc="-1" strike="noStrike">
                <a:solidFill>
                  <a:schemeClr val="lt1"/>
                </a:solidFill>
                <a:latin typeface="Arial"/>
                <a:ea typeface="Arial"/>
              </a:rPr>
              <a:t>                      </a:t>
            </a:r>
            <a:r>
              <a:rPr b="0" lang="en-US" sz="1870" spc="-1" strike="noStrike">
                <a:solidFill>
                  <a:schemeClr val="lt1"/>
                </a:solidFill>
                <a:latin typeface="Arial"/>
                <a:ea typeface="Arial"/>
              </a:rPr>
              <a:t>4]GIRISH Y </a:t>
            </a:r>
            <a:endParaRPr b="0" lang="en-IN" sz="18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TextBox 8"/>
          <p:cNvSpPr/>
          <p:nvPr/>
        </p:nvSpPr>
        <p:spPr>
          <a:xfrm>
            <a:off x="210240" y="1451520"/>
            <a:ext cx="10435680" cy="4194360"/>
          </a:xfrm>
          <a:prstGeom prst="rect">
            <a:avLst/>
          </a:prstGeom>
          <a:noFill/>
          <a:ln w="0">
            <a:noFill/>
          </a:ln>
        </p:spPr>
        <p:style>
          <a:lnRef idx="0"/>
          <a:fillRef idx="0"/>
          <a:effectRef idx="0"/>
          <a:fontRef idx="minor"/>
        </p:style>
        <p:txBody>
          <a:bodyPr lIns="90000" rIns="90000" tIns="45000" bIns="45000" anchor="t">
            <a:spAutoFit/>
          </a:bodyPr>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Brief Overview:</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Modern buildings consume a significant amount of energy due to inefficient heating and cooling systems. Traditional methods fail to optimize energy usage, leading to excessive costs and environmental impact. This case study explores how AI-based models can predict and optimize energy consumption in buildings.</a:t>
            </a:r>
            <a:endParaRPr b="0" lang="en-IN" sz="1800" spc="-1" strike="noStrike">
              <a:solidFill>
                <a:srgbClr val="000000"/>
              </a:solidFill>
              <a:latin typeface="Arial"/>
            </a:endParaRPr>
          </a:p>
          <a:p>
            <a:pPr>
              <a:lnSpc>
                <a:spcPct val="100000"/>
              </a:lnSpc>
              <a:spcAft>
                <a:spcPts val="799"/>
              </a:spcAft>
            </a:pPr>
            <a:endParaRPr b="0" lang="en-IN" sz="1800" spc="-1" strike="noStrike">
              <a:solidFill>
                <a:srgbClr val="000000"/>
              </a:solidFill>
              <a:latin typeface="Arial"/>
            </a:endParaRPr>
          </a:p>
          <a:p>
            <a:pPr>
              <a:lnSpc>
                <a:spcPct val="100000"/>
              </a:lnSpc>
              <a:spcAft>
                <a:spcPts val="799"/>
              </a:spcAft>
            </a:pP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Key Objectives:-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Identify key factors affecting heating and cooling loads in buildings.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Develop a machine learning model to predict energy usage based on building attributes.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Improve energy efficiency and reduce operational costs.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Demonstrate the role of AI in sustainable energy management.</a:t>
            </a:r>
            <a:endParaRPr b="0" lang="en-IN" sz="1800" spc="-1" strike="noStrike">
              <a:solidFill>
                <a:srgbClr val="000000"/>
              </a:solidFill>
              <a:latin typeface="Arial"/>
            </a:endParaRPr>
          </a:p>
        </p:txBody>
      </p:sp>
      <p:sp>
        <p:nvSpPr>
          <p:cNvPr id="31" name="TextBox 1"/>
          <p:cNvSpPr/>
          <p:nvPr/>
        </p:nvSpPr>
        <p:spPr>
          <a:xfrm>
            <a:off x="201960" y="97236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213163"/>
                </a:solidFill>
                <a:latin typeface="Arial"/>
                <a:ea typeface="Arial"/>
              </a:rPr>
              <a:t>Problem Statement</a:t>
            </a:r>
            <a:endParaRPr b="0" lang="en-IN" sz="2000" spc="-1" strike="noStrike">
              <a:solidFill>
                <a:srgbClr val="000000"/>
              </a:solidFill>
              <a:latin typeface="Arial"/>
            </a:endParaRPr>
          </a:p>
        </p:txBody>
      </p:sp>
      <p:sp>
        <p:nvSpPr>
          <p:cNvPr id="32" name="TextBox 5"/>
          <p:cNvSpPr/>
          <p:nvPr/>
        </p:nvSpPr>
        <p:spPr>
          <a:xfrm>
            <a:off x="199800" y="6135480"/>
            <a:ext cx="79560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endParaRPr b="0" lang="en-IN" sz="1870" spc="-1" strike="noStrike">
              <a:solidFill>
                <a:srgbClr val="000000"/>
              </a:solidFill>
              <a:latin typeface="Arial"/>
            </a:endParaRPr>
          </a:p>
        </p:txBody>
      </p:sp>
      <p:sp>
        <p:nvSpPr>
          <p:cNvPr id="33" name="TextBox 6"/>
          <p:cNvSpPr/>
          <p:nvPr/>
        </p:nvSpPr>
        <p:spPr>
          <a:xfrm>
            <a:off x="880560" y="6135480"/>
            <a:ext cx="184212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endParaRPr b="0" lang="en-IN" sz="1870" spc="-1" strike="noStrike">
              <a:solidFill>
                <a:srgbClr val="000000"/>
              </a:solidFill>
              <a:latin typeface="Arial"/>
            </a:endParaRPr>
          </a:p>
        </p:txBody>
      </p:sp>
      <p:cxnSp>
        <p:nvCxnSpPr>
          <p:cNvPr id="34" name="Straight Connector 11"/>
          <p:cNvCxnSpPr/>
          <p:nvPr/>
        </p:nvCxnSpPr>
        <p:spPr>
          <a:xfrm>
            <a:off x="0" y="6055200"/>
            <a:ext cx="12192120" cy="360"/>
          </a:xfrm>
          <a:prstGeom prst="straightConnector1">
            <a:avLst/>
          </a:prstGeom>
          <a:ln w="12700">
            <a:solidFill>
              <a:srgbClr val="ffffff">
                <a:lumMod val="85000"/>
              </a:srgbClr>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Box 8"/>
          <p:cNvSpPr/>
          <p:nvPr/>
        </p:nvSpPr>
        <p:spPr>
          <a:xfrm>
            <a:off x="544320" y="2004840"/>
            <a:ext cx="10435680" cy="4295160"/>
          </a:xfrm>
          <a:prstGeom prst="rect">
            <a:avLst/>
          </a:prstGeom>
          <a:noFill/>
          <a:ln w="0">
            <a:noFill/>
          </a:ln>
        </p:spPr>
        <p:style>
          <a:lnRef idx="0"/>
          <a:fillRef idx="0"/>
          <a:effectRef idx="0"/>
          <a:fontRef idx="minor"/>
        </p:style>
        <p:txBody>
          <a:bodyPr lIns="90000" rIns="90000" tIns="45000" bIns="45000" anchor="t">
            <a:spAutoFit/>
          </a:bodyPr>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Dataset Description:-</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The dataset used in this case study is the Energy Efficiency Dataset, available on Kaggle. It contains 768 data points and includes key building features that impact heating and cooling loads.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Source: Kaggle - Energy Efficiency Dataset</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Size: 768 records  </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Key Features:-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Building Attributes: Surface area, wall area, roof area, height, relative compactness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Design Factors: Orientation, glazing area, glazing area distribution</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Target Variables: Heating load, Cooling load</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This dataset is used to train machine learning models to predict energy consumption based on building characteristics.)</a:t>
            </a:r>
            <a:endParaRPr b="0" lang="en-IN" sz="1800" spc="-1" strike="noStrike">
              <a:solidFill>
                <a:srgbClr val="000000"/>
              </a:solidFill>
              <a:latin typeface="Arial"/>
            </a:endParaRPr>
          </a:p>
        </p:txBody>
      </p:sp>
      <p:sp>
        <p:nvSpPr>
          <p:cNvPr id="36" name="TextBox 1"/>
          <p:cNvSpPr/>
          <p:nvPr/>
        </p:nvSpPr>
        <p:spPr>
          <a:xfrm>
            <a:off x="36360" y="122544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213163"/>
                </a:solidFill>
                <a:latin typeface="Arial"/>
                <a:ea typeface="Arial"/>
              </a:rPr>
              <a:t>Dataset Overview(Optional)</a:t>
            </a:r>
            <a:endParaRPr b="0" lang="en-IN" sz="2000" spc="-1" strike="noStrike">
              <a:solidFill>
                <a:srgbClr val="000000"/>
              </a:solidFill>
              <a:latin typeface="Arial"/>
            </a:endParaRPr>
          </a:p>
        </p:txBody>
      </p:sp>
      <p:cxnSp>
        <p:nvCxnSpPr>
          <p:cNvPr id="37" name="Straight Connector 11"/>
          <p:cNvCxnSpPr/>
          <p:nvPr/>
        </p:nvCxnSpPr>
        <p:spPr>
          <a:xfrm>
            <a:off x="0" y="6055200"/>
            <a:ext cx="12192120" cy="360"/>
          </a:xfrm>
          <a:prstGeom prst="straightConnector1">
            <a:avLst/>
          </a:prstGeom>
          <a:ln w="12700">
            <a:solidFill>
              <a:srgbClr val="ffffff">
                <a:lumMod val="85000"/>
              </a:srgbClr>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TextBox 8"/>
          <p:cNvSpPr/>
          <p:nvPr/>
        </p:nvSpPr>
        <p:spPr>
          <a:xfrm>
            <a:off x="210240" y="1644120"/>
            <a:ext cx="10435680" cy="4295880"/>
          </a:xfrm>
          <a:prstGeom prst="rect">
            <a:avLst/>
          </a:prstGeom>
          <a:noFill/>
          <a:ln w="0">
            <a:noFill/>
          </a:ln>
        </p:spPr>
        <p:style>
          <a:lnRef idx="0"/>
          <a:fillRef idx="0"/>
          <a:effectRef idx="0"/>
          <a:fontRef idx="minor"/>
        </p:style>
        <p:txBody>
          <a:bodyPr lIns="90000" rIns="90000" tIns="45000" bIns="45000" anchor="t">
            <a:spAutoFit/>
          </a:bodyPr>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Approach:-</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Data collection from the Energy Efficiency dataset.</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Data preprocessing, including handling missing values and scaling.</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Feature selection to identify key factors affecting heating and cooling loads.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Model training using Random Forest Regressor.</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Evaluation using Mean Absolute Error (MAE) and Root Mean Squared Error (RMSE)</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Algorithms Used:-</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Random Forest Regression: Chosen for its ability to handle non-linear relationships and provide accurate predictions.</a:t>
            </a:r>
            <a:endParaRPr b="0" lang="en-IN" sz="1800" spc="-1" strike="noStrike">
              <a:solidFill>
                <a:srgbClr val="000000"/>
              </a:solidFill>
              <a:latin typeface="Arial"/>
            </a:endParaRPr>
          </a:p>
          <a:p>
            <a:pPr marL="231480" indent="-231480">
              <a:lnSpc>
                <a:spcPct val="100000"/>
              </a:lnSpc>
              <a:spcAft>
                <a:spcPts val="799"/>
              </a:spcAft>
              <a:buClr>
                <a:srgbClr val="000000"/>
              </a:buClr>
              <a:buFont typeface="Arial"/>
              <a:buChar char="•"/>
            </a:pPr>
            <a:r>
              <a:rPr b="0" lang="en-US" sz="1800" spc="-1" strike="noStrike">
                <a:solidFill>
                  <a:srgbClr val="000000"/>
                </a:solidFill>
                <a:latin typeface="Arial"/>
                <a:ea typeface="Arial"/>
              </a:rPr>
              <a:t>Standardization (Scaling): Applied to normalize data and improve model efficiency.</a:t>
            </a:r>
            <a:br>
              <a:rPr sz="1800"/>
            </a:br>
            <a:r>
              <a:rPr b="0" lang="en-US" sz="1800" spc="-1" strike="noStrike">
                <a:solidFill>
                  <a:srgbClr val="000000"/>
                </a:solidFill>
                <a:latin typeface="Arial"/>
              </a:rPr>
              <a:t> </a:t>
            </a:r>
            <a:endParaRPr b="0" lang="en-IN" sz="1800" spc="-1" strike="noStrike">
              <a:solidFill>
                <a:srgbClr val="000000"/>
              </a:solidFill>
              <a:latin typeface="Arial"/>
            </a:endParaRPr>
          </a:p>
        </p:txBody>
      </p:sp>
      <p:sp>
        <p:nvSpPr>
          <p:cNvPr id="39" name="TextBox 1"/>
          <p:cNvSpPr/>
          <p:nvPr/>
        </p:nvSpPr>
        <p:spPr>
          <a:xfrm>
            <a:off x="201960" y="97236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213163"/>
                </a:solidFill>
                <a:latin typeface="Arial"/>
                <a:ea typeface="Arial"/>
              </a:rPr>
              <a:t>Methodology</a:t>
            </a:r>
            <a:endParaRPr b="0" lang="en-IN" sz="2000" spc="-1" strike="noStrike">
              <a:solidFill>
                <a:srgbClr val="000000"/>
              </a:solidFill>
              <a:latin typeface="Arial"/>
            </a:endParaRPr>
          </a:p>
        </p:txBody>
      </p:sp>
      <p:cxnSp>
        <p:nvCxnSpPr>
          <p:cNvPr id="40" name="Straight Connector 11"/>
          <p:cNvCxnSpPr/>
          <p:nvPr/>
        </p:nvCxnSpPr>
        <p:spPr>
          <a:xfrm>
            <a:off x="0" y="6055200"/>
            <a:ext cx="12192120" cy="360"/>
          </a:xfrm>
          <a:prstGeom prst="straightConnector1">
            <a:avLst/>
          </a:prstGeom>
          <a:ln w="12700">
            <a:solidFill>
              <a:srgbClr val="ffffff">
                <a:lumMod val="85000"/>
              </a:srgbClr>
            </a:solidFill>
            <a:roun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Box 2"/>
          <p:cNvSpPr/>
          <p:nvPr/>
        </p:nvSpPr>
        <p:spPr>
          <a:xfrm>
            <a:off x="212400" y="96228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213163"/>
                </a:solidFill>
                <a:latin typeface="Arial"/>
                <a:ea typeface="Arial"/>
              </a:rPr>
              <a:t>Conclusion</a:t>
            </a:r>
            <a:endParaRPr b="0" lang="en-IN" sz="2000" spc="-1" strike="noStrike">
              <a:solidFill>
                <a:srgbClr val="000000"/>
              </a:solidFill>
              <a:latin typeface="Arial"/>
            </a:endParaRPr>
          </a:p>
        </p:txBody>
      </p:sp>
      <p:sp>
        <p:nvSpPr>
          <p:cNvPr id="42" name="TextBox 3"/>
          <p:cNvSpPr/>
          <p:nvPr/>
        </p:nvSpPr>
        <p:spPr>
          <a:xfrm>
            <a:off x="373680" y="1356840"/>
            <a:ext cx="7006320" cy="5017320"/>
          </a:xfrm>
          <a:prstGeom prst="rect">
            <a:avLst/>
          </a:prstGeom>
          <a:noFill/>
          <a:ln w="0">
            <a:noFill/>
          </a:ln>
        </p:spPr>
        <p:style>
          <a:lnRef idx="0"/>
          <a:fillRef idx="0"/>
          <a:effectRef idx="0"/>
          <a:fontRef idx="minor"/>
        </p:style>
        <p:txBody>
          <a:bodyPr lIns="90000" rIns="90000" tIns="45000" bIns="45000" anchor="t">
            <a:spAutoFit/>
          </a:bodyPr>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Summary:-</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The study demonstrated how AI can optimize heating and cooling loads in large buildings.</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The Random Forest Regressor model provided accurate predictions, improving energy efficiency.</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Results show that AI-driven energy management reduces costs and carbon footprint. </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Future Work:-</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Integrate real-time occupancy and weather data for better accuracy.</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Develop an automated energy management system based on AI predictions.</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Expand the study to different building types for broader applicability.</a:t>
            </a:r>
            <a:endParaRPr b="0" lang="en-IN" sz="1800" spc="-1" strike="noStrike">
              <a:solidFill>
                <a:srgbClr val="000000"/>
              </a:solidFill>
              <a:latin typeface="Arial"/>
            </a:endParaRPr>
          </a:p>
          <a:p>
            <a:pPr>
              <a:lnSpc>
                <a:spcPct val="100000"/>
              </a:lnSpc>
              <a:spcAft>
                <a:spcPts val="799"/>
              </a:spcAft>
            </a:pPr>
            <a:endParaRPr b="0" lang="en-IN" sz="1800" spc="-1" strike="noStrike">
              <a:solidFill>
                <a:srgbClr val="000000"/>
              </a:solidFill>
              <a:latin typeface="Arial"/>
            </a:endParaRPr>
          </a:p>
        </p:txBody>
      </p:sp>
      <p:sp>
        <p:nvSpPr>
          <p:cNvPr id="43" name="TextBox 7"/>
          <p:cNvSpPr/>
          <p:nvPr/>
        </p:nvSpPr>
        <p:spPr>
          <a:xfrm>
            <a:off x="199800" y="6135480"/>
            <a:ext cx="79560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endParaRPr b="0" lang="en-IN" sz="1870" spc="-1" strike="noStrike">
              <a:solidFill>
                <a:srgbClr val="000000"/>
              </a:solidFill>
              <a:latin typeface="Arial"/>
            </a:endParaRPr>
          </a:p>
        </p:txBody>
      </p:sp>
      <p:cxnSp>
        <p:nvCxnSpPr>
          <p:cNvPr id="44" name="Straight Connector 9"/>
          <p:cNvCxnSpPr/>
          <p:nvPr/>
        </p:nvCxnSpPr>
        <p:spPr>
          <a:xfrm>
            <a:off x="0" y="6055200"/>
            <a:ext cx="12192120" cy="360"/>
          </a:xfrm>
          <a:prstGeom prst="straightConnector1">
            <a:avLst/>
          </a:prstGeom>
          <a:ln w="12700">
            <a:solidFill>
              <a:srgbClr val="ffffff">
                <a:lumMod val="85000"/>
              </a:srgbClr>
            </a:solidFill>
            <a:round/>
          </a:ln>
        </p:spPr>
      </p:cxnSp>
      <p:pic>
        <p:nvPicPr>
          <p:cNvPr id="45" name="Picture 1" descr="A light bulb with a black background&#10;&#10;Description automatically generated"/>
          <p:cNvPicPr/>
          <p:nvPr/>
        </p:nvPicPr>
        <p:blipFill>
          <a:blip r:embed="rId1"/>
          <a:srcRect l="7118" t="5428" r="7295" b="7474"/>
          <a:stretch/>
        </p:blipFill>
        <p:spPr>
          <a:xfrm>
            <a:off x="7112160" y="1092240"/>
            <a:ext cx="4551480" cy="4631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Box 2"/>
          <p:cNvSpPr/>
          <p:nvPr/>
        </p:nvSpPr>
        <p:spPr>
          <a:xfrm>
            <a:off x="212400" y="96228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70" spc="-1" strike="noStrike">
              <a:solidFill>
                <a:srgbClr val="000000"/>
              </a:solidFill>
              <a:latin typeface="Arial"/>
            </a:endParaRPr>
          </a:p>
        </p:txBody>
      </p:sp>
      <p:pic>
        <p:nvPicPr>
          <p:cNvPr id="47" name="" descr=""/>
          <p:cNvPicPr/>
          <p:nvPr/>
        </p:nvPicPr>
        <p:blipFill>
          <a:blip r:embed="rId1"/>
          <a:stretch/>
        </p:blipFill>
        <p:spPr>
          <a:xfrm>
            <a:off x="212400" y="962280"/>
            <a:ext cx="5652720" cy="3177720"/>
          </a:xfrm>
          <a:prstGeom prst="rect">
            <a:avLst/>
          </a:prstGeom>
          <a:ln w="0">
            <a:noFill/>
          </a:ln>
        </p:spPr>
      </p:pic>
      <p:pic>
        <p:nvPicPr>
          <p:cNvPr id="48" name="" descr=""/>
          <p:cNvPicPr/>
          <p:nvPr/>
        </p:nvPicPr>
        <p:blipFill>
          <a:blip r:embed="rId2"/>
          <a:stretch/>
        </p:blipFill>
        <p:spPr>
          <a:xfrm>
            <a:off x="6120000" y="3342960"/>
            <a:ext cx="5580000" cy="3137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Box 10"/>
          <p:cNvSpPr/>
          <p:nvPr/>
        </p:nvSpPr>
        <p:spPr>
          <a:xfrm>
            <a:off x="212400" y="962280"/>
            <a:ext cx="5903640" cy="394560"/>
          </a:xfrm>
          <a:prstGeom prst="rect">
            <a:avLst/>
          </a:prstGeom>
          <a:noFill/>
          <a:ln w="0">
            <a:noFill/>
          </a:ln>
        </p:spPr>
        <p:style>
          <a:lnRef idx="0"/>
          <a:fillRef idx="0"/>
          <a:effectRef idx="0"/>
          <a:fontRef idx="minor"/>
        </p:style>
        <p:txBody>
          <a:bodyPr lIns="90000" rIns="90000" tIns="45000" bIns="45000" anchor="t">
            <a:spAutoFit/>
          </a:bodyPr>
          <a:p>
            <a:endParaRPr b="0" lang="en-IN" sz="1870" spc="-1" strike="noStrike">
              <a:solidFill>
                <a:srgbClr val="000000"/>
              </a:solidFill>
              <a:latin typeface="Arial"/>
            </a:endParaRPr>
          </a:p>
        </p:txBody>
      </p:sp>
      <p:pic>
        <p:nvPicPr>
          <p:cNvPr id="50" name="" descr=""/>
          <p:cNvPicPr/>
          <p:nvPr/>
        </p:nvPicPr>
        <p:blipFill>
          <a:blip r:embed="rId1"/>
          <a:stretch/>
        </p:blipFill>
        <p:spPr>
          <a:xfrm>
            <a:off x="360000" y="962280"/>
            <a:ext cx="5580000" cy="3137040"/>
          </a:xfrm>
          <a:prstGeom prst="rect">
            <a:avLst/>
          </a:prstGeom>
          <a:ln w="0">
            <a:noFill/>
          </a:ln>
        </p:spPr>
      </p:pic>
      <p:pic>
        <p:nvPicPr>
          <p:cNvPr id="51" name="" descr=""/>
          <p:cNvPicPr/>
          <p:nvPr/>
        </p:nvPicPr>
        <p:blipFill>
          <a:blip r:embed="rId2"/>
          <a:stretch/>
        </p:blipFill>
        <p:spPr>
          <a:xfrm>
            <a:off x="6289920" y="3240000"/>
            <a:ext cx="5590080" cy="3142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Box 4"/>
          <p:cNvSpPr/>
          <p:nvPr/>
        </p:nvSpPr>
        <p:spPr>
          <a:xfrm>
            <a:off x="212400" y="96228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213163"/>
                </a:solidFill>
                <a:latin typeface="Arial"/>
                <a:ea typeface="Arial"/>
              </a:rPr>
              <a:t>References</a:t>
            </a:r>
            <a:endParaRPr b="0" lang="en-IN" sz="2000" spc="-1" strike="noStrike">
              <a:solidFill>
                <a:srgbClr val="000000"/>
              </a:solidFill>
              <a:latin typeface="Arial"/>
            </a:endParaRPr>
          </a:p>
        </p:txBody>
      </p:sp>
      <p:sp>
        <p:nvSpPr>
          <p:cNvPr id="53" name="TextBox 9"/>
          <p:cNvSpPr/>
          <p:nvPr/>
        </p:nvSpPr>
        <p:spPr>
          <a:xfrm>
            <a:off x="210240" y="1461960"/>
            <a:ext cx="9869760" cy="2792520"/>
          </a:xfrm>
          <a:prstGeom prst="rect">
            <a:avLst/>
          </a:prstGeom>
          <a:noFill/>
          <a:ln w="0">
            <a:noFill/>
          </a:ln>
        </p:spPr>
        <p:style>
          <a:lnRef idx="0"/>
          <a:fillRef idx="0"/>
          <a:effectRef idx="0"/>
          <a:fontRef idx="minor"/>
        </p:style>
        <p:txBody>
          <a:bodyPr lIns="90000" rIns="90000" tIns="45000" bIns="45000" anchor="t">
            <a:spAutoFit/>
          </a:bodyPr>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Kaggle - Energy Efficiency Dataset: https://www.kaggle.com/datasets/odasiz/energyefficiency-</a:t>
            </a:r>
            <a:r>
              <a:rPr b="0" lang="en-US" sz="1800" spc="-1" strike="noStrike">
                <a:solidFill>
                  <a:srgbClr val="000000"/>
                </a:solidFill>
                <a:latin typeface="Arial"/>
                <a:ea typeface="Arial"/>
              </a:rPr>
              <a:t>dataset</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AI in Energy Management: </a:t>
            </a:r>
            <a:r>
              <a:rPr b="0" lang="en-US" sz="1800" spc="-1" strike="noStrike">
                <a:solidFill>
                  <a:srgbClr val="000000"/>
                </a:solidFill>
                <a:latin typeface="Arial"/>
                <a:ea typeface="Arial"/>
                <a:hlinkClick r:id="rId1"/>
              </a:rPr>
              <a:t>https://www.sciencedirect.com/topics/engineering/energy-management</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r>
              <a:rPr b="0" lang="en-US" sz="1800" spc="-1" strike="noStrike">
                <a:solidFill>
                  <a:srgbClr val="000000"/>
                </a:solidFill>
                <a:latin typeface="Arial"/>
                <a:ea typeface="Arial"/>
              </a:rPr>
              <a:t>Machine Learning Documentation: https://scikit-learn.org/stable/</a:t>
            </a:r>
            <a:endParaRPr b="0" lang="en-IN" sz="1800" spc="-1" strike="noStrike">
              <a:solidFill>
                <a:srgbClr val="000000"/>
              </a:solidFill>
              <a:latin typeface="Arial"/>
            </a:endParaRPr>
          </a:p>
          <a:p>
            <a:pPr marL="228600" indent="-228600">
              <a:lnSpc>
                <a:spcPct val="100000"/>
              </a:lnSpc>
              <a:spcAft>
                <a:spcPts val="799"/>
              </a:spcAft>
              <a:buClr>
                <a:srgbClr val="000000"/>
              </a:buClr>
              <a:buFont typeface="Arial"/>
              <a:buChar char="•"/>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Google Shape;61;g5fab984687_2_0"/>
          <p:cNvSpPr/>
          <p:nvPr/>
        </p:nvSpPr>
        <p:spPr>
          <a:xfrm>
            <a:off x="4315320" y="3214440"/>
            <a:ext cx="3561120" cy="986760"/>
          </a:xfrm>
          <a:prstGeom prst="rect">
            <a:avLst/>
          </a:prstGeom>
          <a:noFill/>
          <a:ln w="0">
            <a:noFill/>
          </a:ln>
        </p:spPr>
        <p:style>
          <a:lnRef idx="0"/>
          <a:fillRef idx="0"/>
          <a:effectRef idx="0"/>
          <a:fontRef idx="minor"/>
        </p:style>
        <p:txBody>
          <a:bodyPr tIns="91440" bIns="91440" anchor="t">
            <a:noAutofit/>
          </a:bodyPr>
          <a:p>
            <a:pPr>
              <a:lnSpc>
                <a:spcPct val="100000"/>
              </a:lnSpc>
            </a:pPr>
            <a:r>
              <a:rPr b="1" lang="en-US" sz="5000" spc="-1" strike="noStrike">
                <a:solidFill>
                  <a:srgbClr val="213163"/>
                </a:solidFill>
                <a:latin typeface="Arial"/>
                <a:ea typeface="Arial"/>
              </a:rPr>
              <a:t>Thank You</a:t>
            </a:r>
            <a:endParaRPr b="0" lang="en-IN"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3701</TotalTime>
  <Application>LibreOffice/24.2.7.2$Linux_X86_64 LibreOffice_project/420$Build-2</Application>
  <AppVersion>15.0000</AppVersion>
  <Words>177</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en-IN</dc:language>
  <cp:lastModifiedBy/>
  <dcterms:modified xsi:type="dcterms:W3CDTF">2025-03-06T23:25:02Z</dcterms:modified>
  <cp:revision>68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7</vt:i4>
  </property>
  <property fmtid="{D5CDD505-2E9C-101B-9397-08002B2CF9AE}" pid="4" name="PresentationFormat">
    <vt:lpwstr>Widescreen</vt:lpwstr>
  </property>
  <property fmtid="{D5CDD505-2E9C-101B-9397-08002B2CF9AE}" pid="5" name="Slides">
    <vt:i4>7</vt:i4>
  </property>
</Properties>
</file>