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5"/>
  </p:notesMasterIdLst>
  <p:sldIdLst>
    <p:sldId id="463" r:id="rId4"/>
    <p:sldId id="705" r:id="rId5"/>
    <p:sldId id="620" r:id="rId6"/>
    <p:sldId id="597" r:id="rId7"/>
    <p:sldId id="756" r:id="rId8"/>
    <p:sldId id="630" r:id="rId9"/>
    <p:sldId id="811" r:id="rId10"/>
    <p:sldId id="695" r:id="rId11"/>
    <p:sldId id="861" r:id="rId12"/>
    <p:sldId id="696" r:id="rId13"/>
    <p:sldId id="862" r:id="rId14"/>
    <p:sldId id="706" r:id="rId15"/>
    <p:sldId id="863" r:id="rId16"/>
    <p:sldId id="707" r:id="rId17"/>
    <p:sldId id="708" r:id="rId18"/>
    <p:sldId id="864" r:id="rId19"/>
    <p:sldId id="767" r:id="rId20"/>
    <p:sldId id="698" r:id="rId21"/>
    <p:sldId id="768" r:id="rId22"/>
    <p:sldId id="757" r:id="rId23"/>
    <p:sldId id="699" r:id="rId24"/>
    <p:sldId id="668" r:id="rId25"/>
    <p:sldId id="769" r:id="rId26"/>
    <p:sldId id="700" r:id="rId27"/>
    <p:sldId id="635" r:id="rId28"/>
    <p:sldId id="865" r:id="rId29"/>
    <p:sldId id="761" r:id="rId30"/>
    <p:sldId id="866" r:id="rId31"/>
    <p:sldId id="869" r:id="rId32"/>
    <p:sldId id="867" r:id="rId33"/>
    <p:sldId id="771" r:id="rId34"/>
    <p:sldId id="922" r:id="rId35"/>
    <p:sldId id="772" r:id="rId36"/>
    <p:sldId id="773" r:id="rId37"/>
    <p:sldId id="871" r:id="rId38"/>
    <p:sldId id="872" r:id="rId39"/>
    <p:sldId id="774" r:id="rId40"/>
    <p:sldId id="906" r:id="rId41"/>
    <p:sldId id="905" r:id="rId42"/>
    <p:sldId id="775" r:id="rId43"/>
    <p:sldId id="904" r:id="rId44"/>
    <p:sldId id="778" r:id="rId45"/>
    <p:sldId id="779" r:id="rId46"/>
    <p:sldId id="874" r:id="rId47"/>
    <p:sldId id="875" r:id="rId48"/>
    <p:sldId id="876" r:id="rId49"/>
    <p:sldId id="879" r:id="rId50"/>
    <p:sldId id="880" r:id="rId51"/>
    <p:sldId id="944" r:id="rId52"/>
    <p:sldId id="881" r:id="rId53"/>
    <p:sldId id="792" r:id="rId54"/>
    <p:sldId id="787" r:id="rId55"/>
    <p:sldId id="788" r:id="rId56"/>
    <p:sldId id="948" r:id="rId57"/>
    <p:sldId id="949" r:id="rId58"/>
    <p:sldId id="947" r:id="rId59"/>
    <p:sldId id="964" r:id="rId60"/>
    <p:sldId id="965" r:id="rId61"/>
    <p:sldId id="966" r:id="rId62"/>
    <p:sldId id="945" r:id="rId63"/>
    <p:sldId id="882" r:id="rId64"/>
  </p:sldIdLst>
  <p:sldSz cx="9144000" cy="6858000" type="screen4x3"/>
  <p:notesSz cx="6813550" cy="9825355"/>
  <p:custDataLst>
    <p:tags r:id="rId69"/>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9pPr>
  </p:defaultTextStyle>
  <p:extLst>
    <p:ext uri="{EFAFB233-063F-42B5-8137-9DF3F51BA10A}">
      <p15:sldGuideLst xmlns:p15="http://schemas.microsoft.com/office/powerpoint/2012/main">
        <p15:guide id="1" orient="horz" pos="2345" userDrawn="1">
          <p15:clr>
            <a:srgbClr val="A4A3A4"/>
          </p15:clr>
        </p15:guide>
        <p15:guide id="2" pos="27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9AD0"/>
    <a:srgbClr val="C0C0C0"/>
    <a:srgbClr val="FFFF00"/>
    <a:srgbClr val="66FFCC"/>
    <a:srgbClr val="99FFCC"/>
    <a:srgbClr val="EAEAEA"/>
    <a:srgbClr val="CC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345"/>
        <p:guide pos="2728"/>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6.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notesMaster" Target="notesMasters/notes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26.emf"/><Relationship Id="rId4" Type="http://schemas.openxmlformats.org/officeDocument/2006/relationships/image" Target="../media/image36.emf"/><Relationship Id="rId3" Type="http://schemas.openxmlformats.org/officeDocument/2006/relationships/image" Target="../media/image33.emf"/><Relationship Id="rId2" Type="http://schemas.openxmlformats.org/officeDocument/2006/relationships/image" Target="../media/image24.emf"/><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43.emf"/><Relationship Id="rId1" Type="http://schemas.openxmlformats.org/officeDocument/2006/relationships/image" Target="../media/image42.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2.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76.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hdr" sz="quarter"/>
          </p:nvPr>
        </p:nvSpPr>
        <p:spPr>
          <a:xfrm>
            <a:off x="0" y="0"/>
            <a:ext cx="2952750" cy="490538"/>
          </a:xfrm>
          <a:prstGeom prst="rect">
            <a:avLst/>
          </a:prstGeom>
          <a:noFill/>
          <a:ln w="9525">
            <a:noFill/>
          </a:ln>
        </p:spPr>
        <p:txBody>
          <a:bodyPr/>
          <a:p>
            <a:pPr lvl="0" eaLnBrk="1" fontAlgn="base" hangingPunct="1"/>
            <a:endParaRPr lang="en-US" altLang="x-none" sz="1200" b="0" strike="noStrike" noProof="1" dirty="0"/>
          </a:p>
        </p:txBody>
      </p:sp>
      <p:sp>
        <p:nvSpPr>
          <p:cNvPr id="3075" name="Rectangle 3"/>
          <p:cNvSpPr>
            <a:spLocks noGrp="1"/>
          </p:cNvSpPr>
          <p:nvPr>
            <p:ph type="dt" idx="1"/>
          </p:nvPr>
        </p:nvSpPr>
        <p:spPr>
          <a:xfrm>
            <a:off x="3859213" y="0"/>
            <a:ext cx="2952750" cy="490538"/>
          </a:xfrm>
          <a:prstGeom prst="rect">
            <a:avLst/>
          </a:prstGeom>
          <a:noFill/>
          <a:ln w="9525">
            <a:noFill/>
          </a:ln>
        </p:spPr>
        <p:txBody>
          <a:bodyPr/>
          <a:p>
            <a:pPr lvl="0" algn="r" eaLnBrk="1" fontAlgn="base" hangingPunct="1"/>
            <a:endParaRPr lang="en-US" altLang="x-none" sz="1200" b="0" strike="noStrike" noProof="1" dirty="0"/>
          </a:p>
        </p:txBody>
      </p:sp>
      <p:sp>
        <p:nvSpPr>
          <p:cNvPr id="2052" name="Rectangle 4"/>
          <p:cNvSpPr>
            <a:spLocks noGrp="1"/>
          </p:cNvSpPr>
          <p:nvPr>
            <p:ph type="sldImg"/>
          </p:nvPr>
        </p:nvSpPr>
        <p:spPr>
          <a:xfrm>
            <a:off x="1003300" y="735013"/>
            <a:ext cx="4913313" cy="3684587"/>
          </a:xfrm>
          <a:prstGeom prst="rect">
            <a:avLst/>
          </a:prstGeom>
          <a:noFill/>
          <a:ln w="9525">
            <a:noFill/>
          </a:ln>
        </p:spPr>
      </p:sp>
      <p:sp>
        <p:nvSpPr>
          <p:cNvPr id="2053" name="Rectangle 5"/>
          <p:cNvSpPr>
            <a:spLocks noGrp="1"/>
          </p:cNvSpPr>
          <p:nvPr>
            <p:ph type="body" sz="quarter"/>
          </p:nvPr>
        </p:nvSpPr>
        <p:spPr>
          <a:xfrm>
            <a:off x="681038" y="4667250"/>
            <a:ext cx="5451475" cy="4421188"/>
          </a:xfrm>
          <a:prstGeom prst="rect">
            <a:avLst/>
          </a:prstGeom>
          <a:noFill/>
          <a:ln w="9525">
            <a:noFill/>
          </a:ln>
        </p:spPr>
        <p:txBody>
          <a:bodyPr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8" name="Rectangle 6"/>
          <p:cNvSpPr>
            <a:spLocks noGrp="1"/>
          </p:cNvSpPr>
          <p:nvPr>
            <p:ph type="ftr" sz="quarter" idx="4"/>
          </p:nvPr>
        </p:nvSpPr>
        <p:spPr>
          <a:xfrm>
            <a:off x="0" y="9331325"/>
            <a:ext cx="2952750" cy="492125"/>
          </a:xfrm>
          <a:prstGeom prst="rect">
            <a:avLst/>
          </a:prstGeom>
          <a:noFill/>
          <a:ln w="9525">
            <a:noFill/>
          </a:ln>
        </p:spPr>
        <p:txBody>
          <a:bodyPr anchor="b"/>
          <a:p>
            <a:pPr lvl="0" eaLnBrk="1" fontAlgn="base" hangingPunct="1"/>
            <a:endParaRPr lang="en-US" altLang="x-none" sz="1200" b="0" strike="noStrike" noProof="1" dirty="0"/>
          </a:p>
        </p:txBody>
      </p:sp>
      <p:sp>
        <p:nvSpPr>
          <p:cNvPr id="3079" name="Rectangle 7"/>
          <p:cNvSpPr>
            <a:spLocks noGrp="1"/>
          </p:cNvSpPr>
          <p:nvPr>
            <p:ph type="sldNum" sz="quarter" idx="5"/>
          </p:nvPr>
        </p:nvSpPr>
        <p:spPr>
          <a:xfrm>
            <a:off x="3859213" y="9331325"/>
            <a:ext cx="2952750" cy="492125"/>
          </a:xfrm>
          <a:prstGeom prst="rect">
            <a:avLst/>
          </a:prstGeom>
          <a:noFill/>
          <a:ln w="9525">
            <a:noFill/>
          </a:ln>
        </p:spPr>
        <p:txBody>
          <a:bodyPr anchor="b"/>
          <a:p>
            <a:pPr lvl="0" algn="r" eaLnBrk="1" fontAlgn="base" hangingPunct="1"/>
            <a:fld id="{9A0DB2DC-4C9A-4742-B13C-FB6460FD3503}" type="slidenum">
              <a:rPr lang="en-US" altLang="x-none" sz="1200" b="0" strike="noStrike" noProof="1" dirty="0">
                <a:latin typeface="Arial" panose="020B0604020202020204" pitchFamily="34" charset="0"/>
                <a:ea typeface="仿宋_GB2312" pitchFamily="1" charset="-122"/>
                <a:cs typeface="+mn-cs"/>
              </a:rPr>
            </a:fld>
            <a:endParaRPr lang="en-US" altLang="x-none"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jpe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14"/>
          <p:cNvSpPr/>
          <p:nvPr userDrawn="1"/>
        </p:nvSpPr>
        <p:spPr>
          <a:xfrm>
            <a:off x="0" y="6308725"/>
            <a:ext cx="9144000" cy="549275"/>
          </a:xfrm>
          <a:prstGeom prst="rect">
            <a:avLst/>
          </a:prstGeom>
          <a:solidFill>
            <a:srgbClr val="5E7270"/>
          </a:solidFill>
          <a:ln w="9525">
            <a:noFill/>
          </a:ln>
        </p:spPr>
        <p:txBody>
          <a:bodyPr wrap="none" anchor="ctr" anchorCtr="0"/>
          <a:p>
            <a:pPr lvl="0">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1027" name="AutoShape 19"/>
          <p:cNvSpPr/>
          <p:nvPr userDrawn="1"/>
        </p:nvSpPr>
        <p:spPr>
          <a:xfrm>
            <a:off x="2339975" y="53975"/>
            <a:ext cx="6696075" cy="495300"/>
          </a:xfrm>
          <a:prstGeom prst="roundRect">
            <a:avLst>
              <a:gd name="adj" fmla="val 11505"/>
            </a:avLst>
          </a:prstGeom>
          <a:gradFill rotWithShape="1">
            <a:gsLst>
              <a:gs pos="0">
                <a:srgbClr val="5E9EFF">
                  <a:alpha val="100000"/>
                </a:srgbClr>
              </a:gs>
              <a:gs pos="39999">
                <a:srgbClr val="85C2FF">
                  <a:alpha val="100000"/>
                </a:srgbClr>
              </a:gs>
              <a:gs pos="70000">
                <a:srgbClr val="C4D6EB">
                  <a:alpha val="100000"/>
                </a:srgbClr>
              </a:gs>
              <a:gs pos="100000">
                <a:srgbClr val="FFFFFF">
                  <a:alpha val="100000"/>
                </a:srgbClr>
              </a:gs>
            </a:gsLst>
            <a:lin ang="0"/>
            <a:tileRect/>
          </a:gradFill>
          <a:ln w="9525">
            <a:noFill/>
          </a:ln>
        </p:spPr>
        <p:txBody>
          <a:bodyPr wrap="none" anchor="ctr" anchorCtr="0"/>
          <a:p>
            <a:pPr lvl="0">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1028" name="Line 18"/>
          <p:cNvSpPr/>
          <p:nvPr userDrawn="1"/>
        </p:nvSpPr>
        <p:spPr>
          <a:xfrm>
            <a:off x="0" y="6308725"/>
            <a:ext cx="9144000" cy="0"/>
          </a:xfrm>
          <a:prstGeom prst="line">
            <a:avLst/>
          </a:prstGeom>
          <a:ln w="3175" cap="flat" cmpd="sng">
            <a:solidFill>
              <a:srgbClr val="DDDDDD"/>
            </a:solidFill>
            <a:prstDash val="solid"/>
            <a:round/>
            <a:headEnd type="none" w="med" len="med"/>
            <a:tailEnd type="none" w="med" len="med"/>
          </a:ln>
        </p:spPr>
      </p:sp>
      <p:pic>
        <p:nvPicPr>
          <p:cNvPr id="1029" name="Picture 20"/>
          <p:cNvPicPr>
            <a:picLocks noChangeAspect="1"/>
          </p:cNvPicPr>
          <p:nvPr userDrawn="1"/>
        </p:nvPicPr>
        <p:blipFill>
          <a:blip r:embed="rId13">
            <a:lum bright="29999"/>
          </a:blip>
          <a:stretch>
            <a:fillRect/>
          </a:stretch>
        </p:blipFill>
        <p:spPr>
          <a:xfrm>
            <a:off x="7019925" y="6445250"/>
            <a:ext cx="2071688" cy="287338"/>
          </a:xfrm>
          <a:prstGeom prst="rect">
            <a:avLst/>
          </a:prstGeom>
          <a:noFill/>
          <a:ln w="9525">
            <a:noFill/>
          </a:ln>
        </p:spPr>
      </p:pic>
      <p:sp>
        <p:nvSpPr>
          <p:cNvPr id="1030" name="灯片编号占位符 3"/>
          <p:cNvSpPr/>
          <p:nvPr userDrawn="1"/>
        </p:nvSpPr>
        <p:spPr>
          <a:xfrm>
            <a:off x="8424863" y="127000"/>
            <a:ext cx="539750" cy="255588"/>
          </a:xfrm>
          <a:prstGeom prst="rect">
            <a:avLst/>
          </a:prstGeom>
          <a:noFill/>
          <a:ln w="9525">
            <a:noFill/>
          </a:ln>
        </p:spPr>
        <p:txBody>
          <a:bodyPr anchor="t" anchorCtr="0"/>
          <a:p>
            <a:pPr lvl="0" algn="r"/>
            <a:endParaRPr lang="en-US" altLang="x-none" sz="2000" dirty="0">
              <a:solidFill>
                <a:srgbClr val="A50021"/>
              </a:solidFill>
              <a:latin typeface="Arial" panose="020B0604020202020204" pitchFamily="34" charset="0"/>
              <a:ea typeface="宋体" panose="02010600030101010101" pitchFamily="2" charset="-122"/>
            </a:endParaRPr>
          </a:p>
        </p:txBody>
      </p:sp>
      <p:cxnSp>
        <p:nvCxnSpPr>
          <p:cNvPr id="1031" name="直接连接符 2"/>
          <p:cNvCxnSpPr/>
          <p:nvPr userDrawn="1"/>
        </p:nvCxnSpPr>
        <p:spPr>
          <a:xfrm>
            <a:off x="-4762" y="6400800"/>
            <a:ext cx="9144000" cy="0"/>
          </a:xfrm>
          <a:prstGeom prst="line">
            <a:avLst/>
          </a:prstGeom>
          <a:ln w="25400" cap="flat" cmpd="sng">
            <a:solidFill>
              <a:schemeClr val="bg1"/>
            </a:solidFill>
            <a:prstDash val="solid"/>
            <a:round/>
            <a:headEnd type="none" w="med" len="med"/>
            <a:tailEnd type="none" w="med" len="med"/>
          </a:ln>
        </p:spPr>
      </p:cxnSp>
      <p:cxnSp>
        <p:nvCxnSpPr>
          <p:cNvPr id="1032" name="直接连接符 15"/>
          <p:cNvCxnSpPr/>
          <p:nvPr userDrawn="1"/>
        </p:nvCxnSpPr>
        <p:spPr>
          <a:xfrm>
            <a:off x="4763" y="6751638"/>
            <a:ext cx="9139237" cy="0"/>
          </a:xfrm>
          <a:prstGeom prst="line">
            <a:avLst/>
          </a:prstGeom>
          <a:ln w="25400" cap="flat" cmpd="sng">
            <a:solidFill>
              <a:schemeClr val="bg1"/>
            </a:solidFill>
            <a:prstDash val="solid"/>
            <a:round/>
            <a:headEnd type="none" w="med" len="med"/>
            <a:tailEnd type="none" w="med" len="med"/>
          </a:ln>
        </p:spPr>
      </p:cxnSp>
      <p:sp>
        <p:nvSpPr>
          <p:cNvPr id="1033" name="文本框 1"/>
          <p:cNvSpPr txBox="1"/>
          <p:nvPr userDrawn="1"/>
        </p:nvSpPr>
        <p:spPr>
          <a:xfrm>
            <a:off x="3397250" y="88900"/>
            <a:ext cx="5478463" cy="423863"/>
          </a:xfrm>
          <a:prstGeom prst="rect">
            <a:avLst/>
          </a:prstGeom>
          <a:noFill/>
          <a:ln w="9525">
            <a:noFill/>
          </a:ln>
        </p:spPr>
        <p:txBody>
          <a:bodyPr wrap="square" anchor="t" anchorCtr="0">
            <a:spAutoFit/>
          </a:bodyPr>
          <a:p>
            <a:pPr lvl="0" algn="ctr">
              <a:lnSpc>
                <a:spcPct val="120000"/>
              </a:lnSpc>
              <a:spcBef>
                <a:spcPct val="20000"/>
              </a:spcBef>
            </a:pPr>
            <a:r>
              <a:rPr lang="zh-CN" altLang="en-US" dirty="0">
                <a:latin typeface="Arial" panose="020B0604020202020204" pitchFamily="34"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第</a:t>
            </a:r>
            <a:r>
              <a:rPr lang="en-US" altLang="zh-CN" dirty="0">
                <a:latin typeface="Comic Sans MS" panose="030F0702030302020204" pitchFamily="2" charset="0"/>
                <a:ea typeface="宋体" panose="02010600030101010101" pitchFamily="2" charset="-122"/>
              </a:rPr>
              <a:t>5</a:t>
            </a:r>
            <a:r>
              <a:rPr lang="zh-CN" altLang="en-US" dirty="0">
                <a:latin typeface="Comic Sans MS" panose="030F0702030302020204" pitchFamily="2" charset="0"/>
                <a:ea typeface="宋体" panose="02010600030101010101" pitchFamily="2" charset="-122"/>
              </a:rPr>
              <a:t>章 锁存器与触发器  </a:t>
            </a:r>
            <a:r>
              <a:rPr lang="en-US" altLang="zh-CN" b="0" dirty="0">
                <a:latin typeface="Comic Sans MS" panose="030F0702030302020204" pitchFamily="2" charset="0"/>
                <a:ea typeface="黑体" panose="02010609060101010101" pitchFamily="2" charset="-122"/>
              </a:rPr>
              <a:t>Latches/Flip-Flop</a:t>
            </a:r>
            <a:r>
              <a:rPr lang="zh-CN" altLang="en-US" b="0" dirty="0">
                <a:latin typeface="Comic Sans MS" panose="030F0702030302020204" pitchFamily="2" charset="0"/>
                <a:ea typeface="黑体" panose="02010609060101010101" pitchFamily="2" charset="-122"/>
              </a:rPr>
              <a:t>s</a:t>
            </a:r>
            <a:endParaRPr lang="zh-CN" altLang="en-US" dirty="0">
              <a:latin typeface="Comic Sans MS" panose="030F0702030302020204" pitchFamily="2" charset="0"/>
              <a:ea typeface="宋体" panose="02010600030101010101" pitchFamily="2" charset="-122"/>
            </a:endParaRPr>
          </a:p>
        </p:txBody>
      </p:sp>
      <p:sp>
        <p:nvSpPr>
          <p:cNvPr id="1034" name="文本框 3"/>
          <p:cNvSpPr txBox="1"/>
          <p:nvPr userDrawn="1"/>
        </p:nvSpPr>
        <p:spPr>
          <a:xfrm>
            <a:off x="2068513" y="6372225"/>
            <a:ext cx="3816350" cy="423863"/>
          </a:xfrm>
          <a:prstGeom prst="rect">
            <a:avLst/>
          </a:prstGeom>
          <a:noFill/>
          <a:ln w="9525">
            <a:noFill/>
          </a:ln>
        </p:spPr>
        <p:txBody>
          <a:bodyPr anchor="t" anchorCtr="0">
            <a:spAutoFit/>
          </a:bodyPr>
          <a:p>
            <a:pPr lvl="0" algn="r">
              <a:lnSpc>
                <a:spcPct val="120000"/>
              </a:lnSpc>
              <a:spcBef>
                <a:spcPct val="20000"/>
              </a:spcBef>
            </a:pPr>
            <a:r>
              <a:rPr lang="en-US" altLang="zh-CN" sz="1800" dirty="0">
                <a:latin typeface="楷体_GB2312" pitchFamily="1" charset="-122"/>
                <a:ea typeface="楷体_GB2312" pitchFamily="1" charset="-122"/>
              </a:rPr>
              <a:t>《</a:t>
            </a:r>
            <a:r>
              <a:rPr lang="zh-CN" altLang="en-US" sz="1800" dirty="0">
                <a:latin typeface="楷体_GB2312" pitchFamily="1" charset="-122"/>
                <a:ea typeface="楷体_GB2312" pitchFamily="1" charset="-122"/>
              </a:rPr>
              <a:t>数字电路与逻辑设计</a:t>
            </a:r>
            <a:r>
              <a:rPr lang="en-US" altLang="zh-CN" sz="1800" dirty="0">
                <a:latin typeface="楷体_GB2312" pitchFamily="1" charset="-122"/>
                <a:ea typeface="楷体_GB2312" pitchFamily="1" charset="-122"/>
              </a:rPr>
              <a:t>》</a:t>
            </a:r>
            <a:endParaRPr lang="zh-CN" altLang="en-US" sz="1800" dirty="0">
              <a:latin typeface="楷体_GB2312" pitchFamily="1" charset="-122"/>
              <a:ea typeface="楷体_GB2312" pitchFamily="1" charset="-122"/>
            </a:endParaRPr>
          </a:p>
        </p:txBody>
      </p:sp>
      <p:pic>
        <p:nvPicPr>
          <p:cNvPr id="1035" name="图片 1" descr="清华出版社LOGO"/>
          <p:cNvPicPr>
            <a:picLocks noChangeAspect="1"/>
          </p:cNvPicPr>
          <p:nvPr userDrawn="1"/>
        </p:nvPicPr>
        <p:blipFill>
          <a:blip r:embed="rId14"/>
          <a:stretch>
            <a:fillRect/>
          </a:stretch>
        </p:blipFill>
        <p:spPr>
          <a:xfrm>
            <a:off x="196850" y="0"/>
            <a:ext cx="2082800" cy="6619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1pPr>
      <a:lvl2pPr marL="457200" lvl="1"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2pPr>
      <a:lvl3pPr marL="914400" lvl="2"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3pPr>
      <a:lvl4pPr marL="1371600" lvl="3"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4pPr>
      <a:lvl5pPr marL="1828800" lvl="4"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5pPr>
      <a:lvl6pPr marL="2286000" lvl="5"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6pPr>
      <a:lvl7pPr marL="2743200" lvl="6"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7pPr>
      <a:lvl8pPr marL="3200400" lvl="7"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8pPr>
      <a:lvl9pPr marL="3657600" lvl="8"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14"/>
          <p:cNvSpPr/>
          <p:nvPr userDrawn="1"/>
        </p:nvSpPr>
        <p:spPr>
          <a:xfrm>
            <a:off x="0" y="6308725"/>
            <a:ext cx="9144000" cy="549275"/>
          </a:xfrm>
          <a:prstGeom prst="rect">
            <a:avLst/>
          </a:prstGeom>
          <a:solidFill>
            <a:srgbClr val="5E7270"/>
          </a:solidFill>
          <a:ln w="9525">
            <a:noFill/>
          </a:ln>
        </p:spPr>
        <p:txBody>
          <a:bodyPr wrap="none" anchor="ctr" anchorCtr="0"/>
          <a:p>
            <a:pPr lvl="0">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1027" name="AutoShape 19"/>
          <p:cNvSpPr/>
          <p:nvPr userDrawn="1"/>
        </p:nvSpPr>
        <p:spPr>
          <a:xfrm>
            <a:off x="2339975" y="53975"/>
            <a:ext cx="6696075" cy="495300"/>
          </a:xfrm>
          <a:prstGeom prst="roundRect">
            <a:avLst>
              <a:gd name="adj" fmla="val 11505"/>
            </a:avLst>
          </a:prstGeom>
          <a:gradFill rotWithShape="1">
            <a:gsLst>
              <a:gs pos="0">
                <a:srgbClr val="5E9EFF">
                  <a:alpha val="100000"/>
                </a:srgbClr>
              </a:gs>
              <a:gs pos="39999">
                <a:srgbClr val="85C2FF">
                  <a:alpha val="100000"/>
                </a:srgbClr>
              </a:gs>
              <a:gs pos="70000">
                <a:srgbClr val="C4D6EB">
                  <a:alpha val="100000"/>
                </a:srgbClr>
              </a:gs>
              <a:gs pos="100000">
                <a:srgbClr val="FFFFFF">
                  <a:alpha val="100000"/>
                </a:srgbClr>
              </a:gs>
            </a:gsLst>
            <a:lin ang="0"/>
            <a:tileRect/>
          </a:gradFill>
          <a:ln w="9525">
            <a:noFill/>
          </a:ln>
        </p:spPr>
        <p:txBody>
          <a:bodyPr wrap="none" anchor="ctr" anchorCtr="0"/>
          <a:p>
            <a:pPr lvl="0">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1028" name="Line 18"/>
          <p:cNvSpPr/>
          <p:nvPr userDrawn="1"/>
        </p:nvSpPr>
        <p:spPr>
          <a:xfrm>
            <a:off x="0" y="6308725"/>
            <a:ext cx="9144000" cy="0"/>
          </a:xfrm>
          <a:prstGeom prst="line">
            <a:avLst/>
          </a:prstGeom>
          <a:ln w="3175" cap="flat" cmpd="sng">
            <a:solidFill>
              <a:srgbClr val="DDDDDD"/>
            </a:solidFill>
            <a:prstDash val="solid"/>
            <a:round/>
            <a:headEnd type="none" w="med" len="med"/>
            <a:tailEnd type="none" w="med" len="med"/>
          </a:ln>
        </p:spPr>
      </p:sp>
      <p:pic>
        <p:nvPicPr>
          <p:cNvPr id="1029" name="Picture 20"/>
          <p:cNvPicPr>
            <a:picLocks noChangeAspect="1"/>
          </p:cNvPicPr>
          <p:nvPr userDrawn="1"/>
        </p:nvPicPr>
        <p:blipFill>
          <a:blip r:embed="rId13">
            <a:lum bright="29999"/>
          </a:blip>
          <a:stretch>
            <a:fillRect/>
          </a:stretch>
        </p:blipFill>
        <p:spPr>
          <a:xfrm>
            <a:off x="7019925" y="6445250"/>
            <a:ext cx="2071688" cy="287338"/>
          </a:xfrm>
          <a:prstGeom prst="rect">
            <a:avLst/>
          </a:prstGeom>
          <a:noFill/>
          <a:ln w="9525">
            <a:noFill/>
          </a:ln>
        </p:spPr>
      </p:pic>
      <p:sp>
        <p:nvSpPr>
          <p:cNvPr id="1030" name="灯片编号占位符 3"/>
          <p:cNvSpPr/>
          <p:nvPr userDrawn="1"/>
        </p:nvSpPr>
        <p:spPr>
          <a:xfrm>
            <a:off x="8424863" y="127000"/>
            <a:ext cx="539750" cy="255588"/>
          </a:xfrm>
          <a:prstGeom prst="rect">
            <a:avLst/>
          </a:prstGeom>
          <a:noFill/>
          <a:ln w="9525">
            <a:noFill/>
          </a:ln>
        </p:spPr>
        <p:txBody>
          <a:bodyPr anchor="t" anchorCtr="0"/>
          <a:p>
            <a:pPr lvl="0" algn="r"/>
            <a:endParaRPr lang="en-US" altLang="x-none" sz="2000" dirty="0">
              <a:solidFill>
                <a:srgbClr val="A50021"/>
              </a:solidFill>
              <a:latin typeface="Arial" panose="020B0604020202020204" pitchFamily="34" charset="0"/>
              <a:ea typeface="宋体" panose="02010600030101010101" pitchFamily="2" charset="-122"/>
            </a:endParaRPr>
          </a:p>
        </p:txBody>
      </p:sp>
      <p:cxnSp>
        <p:nvCxnSpPr>
          <p:cNvPr id="1031" name="直接连接符 2"/>
          <p:cNvCxnSpPr/>
          <p:nvPr userDrawn="1"/>
        </p:nvCxnSpPr>
        <p:spPr>
          <a:xfrm>
            <a:off x="-4762" y="6400800"/>
            <a:ext cx="9144000" cy="0"/>
          </a:xfrm>
          <a:prstGeom prst="line">
            <a:avLst/>
          </a:prstGeom>
          <a:ln w="25400" cap="flat" cmpd="sng">
            <a:solidFill>
              <a:schemeClr val="bg1"/>
            </a:solidFill>
            <a:prstDash val="solid"/>
            <a:round/>
            <a:headEnd type="none" w="med" len="med"/>
            <a:tailEnd type="none" w="med" len="med"/>
          </a:ln>
        </p:spPr>
      </p:cxnSp>
      <p:cxnSp>
        <p:nvCxnSpPr>
          <p:cNvPr id="1032" name="直接连接符 15"/>
          <p:cNvCxnSpPr/>
          <p:nvPr userDrawn="1"/>
        </p:nvCxnSpPr>
        <p:spPr>
          <a:xfrm>
            <a:off x="4763" y="6751638"/>
            <a:ext cx="9139237" cy="0"/>
          </a:xfrm>
          <a:prstGeom prst="line">
            <a:avLst/>
          </a:prstGeom>
          <a:ln w="25400" cap="flat" cmpd="sng">
            <a:solidFill>
              <a:schemeClr val="bg1"/>
            </a:solidFill>
            <a:prstDash val="solid"/>
            <a:round/>
            <a:headEnd type="none" w="med" len="med"/>
            <a:tailEnd type="none" w="med" len="med"/>
          </a:ln>
        </p:spPr>
      </p:cxnSp>
      <p:sp>
        <p:nvSpPr>
          <p:cNvPr id="1033" name="文本框 1"/>
          <p:cNvSpPr txBox="1"/>
          <p:nvPr userDrawn="1"/>
        </p:nvSpPr>
        <p:spPr>
          <a:xfrm>
            <a:off x="3397250" y="88900"/>
            <a:ext cx="5478463" cy="423863"/>
          </a:xfrm>
          <a:prstGeom prst="rect">
            <a:avLst/>
          </a:prstGeom>
          <a:noFill/>
          <a:ln w="9525">
            <a:noFill/>
          </a:ln>
        </p:spPr>
        <p:txBody>
          <a:bodyPr wrap="square" anchor="t" anchorCtr="0">
            <a:spAutoFit/>
          </a:bodyPr>
          <a:p>
            <a:pPr lvl="0" algn="ctr">
              <a:lnSpc>
                <a:spcPct val="120000"/>
              </a:lnSpc>
              <a:spcBef>
                <a:spcPct val="20000"/>
              </a:spcBef>
            </a:pPr>
            <a:r>
              <a:rPr lang="zh-CN" altLang="en-US" dirty="0">
                <a:latin typeface="Arial" panose="020B0604020202020204" pitchFamily="34"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第</a:t>
            </a:r>
            <a:r>
              <a:rPr lang="en-US" altLang="zh-CN" dirty="0">
                <a:latin typeface="Comic Sans MS" panose="030F0702030302020204" pitchFamily="2" charset="0"/>
                <a:ea typeface="宋体" panose="02010600030101010101" pitchFamily="2" charset="-122"/>
              </a:rPr>
              <a:t>5</a:t>
            </a:r>
            <a:r>
              <a:rPr lang="zh-CN" altLang="en-US" dirty="0">
                <a:latin typeface="Comic Sans MS" panose="030F0702030302020204" pitchFamily="2" charset="0"/>
                <a:ea typeface="宋体" panose="02010600030101010101" pitchFamily="2" charset="-122"/>
              </a:rPr>
              <a:t>章 锁存器与触发器  </a:t>
            </a:r>
            <a:r>
              <a:rPr lang="en-US" altLang="zh-CN" b="0" dirty="0">
                <a:latin typeface="Comic Sans MS" panose="030F0702030302020204" pitchFamily="2" charset="0"/>
                <a:ea typeface="黑体" panose="02010609060101010101" pitchFamily="2" charset="-122"/>
              </a:rPr>
              <a:t>Latches/Flip-Flop</a:t>
            </a:r>
            <a:r>
              <a:rPr lang="zh-CN" altLang="en-US" b="0" dirty="0">
                <a:latin typeface="Comic Sans MS" panose="030F0702030302020204" pitchFamily="2" charset="0"/>
                <a:ea typeface="黑体" panose="02010609060101010101" pitchFamily="2" charset="-122"/>
              </a:rPr>
              <a:t>s</a:t>
            </a:r>
            <a:endParaRPr lang="zh-CN" altLang="en-US" dirty="0">
              <a:latin typeface="Comic Sans MS" panose="030F0702030302020204" pitchFamily="2" charset="0"/>
              <a:ea typeface="宋体" panose="02010600030101010101" pitchFamily="2" charset="-122"/>
            </a:endParaRPr>
          </a:p>
        </p:txBody>
      </p:sp>
      <p:sp>
        <p:nvSpPr>
          <p:cNvPr id="1034" name="文本框 3"/>
          <p:cNvSpPr txBox="1"/>
          <p:nvPr userDrawn="1"/>
        </p:nvSpPr>
        <p:spPr>
          <a:xfrm>
            <a:off x="2068513" y="6372225"/>
            <a:ext cx="3816350" cy="423863"/>
          </a:xfrm>
          <a:prstGeom prst="rect">
            <a:avLst/>
          </a:prstGeom>
          <a:noFill/>
          <a:ln w="9525">
            <a:noFill/>
          </a:ln>
        </p:spPr>
        <p:txBody>
          <a:bodyPr anchor="t" anchorCtr="0">
            <a:spAutoFit/>
          </a:bodyPr>
          <a:p>
            <a:pPr lvl="0" algn="r">
              <a:lnSpc>
                <a:spcPct val="120000"/>
              </a:lnSpc>
              <a:spcBef>
                <a:spcPct val="20000"/>
              </a:spcBef>
            </a:pPr>
            <a:r>
              <a:rPr lang="en-US" altLang="zh-CN" sz="1800" dirty="0">
                <a:latin typeface="楷体_GB2312" pitchFamily="1" charset="-122"/>
                <a:ea typeface="楷体_GB2312" pitchFamily="1" charset="-122"/>
              </a:rPr>
              <a:t>《</a:t>
            </a:r>
            <a:r>
              <a:rPr lang="zh-CN" altLang="en-US" sz="1800" dirty="0">
                <a:latin typeface="楷体_GB2312" pitchFamily="1" charset="-122"/>
                <a:ea typeface="楷体_GB2312" pitchFamily="1" charset="-122"/>
              </a:rPr>
              <a:t>数字电路与逻辑设计</a:t>
            </a:r>
            <a:r>
              <a:rPr lang="en-US" altLang="zh-CN" sz="1800" dirty="0">
                <a:latin typeface="楷体_GB2312" pitchFamily="1" charset="-122"/>
                <a:ea typeface="楷体_GB2312" pitchFamily="1" charset="-122"/>
              </a:rPr>
              <a:t>》</a:t>
            </a:r>
            <a:endParaRPr lang="zh-CN" altLang="en-US" sz="1800" dirty="0">
              <a:latin typeface="楷体_GB2312" pitchFamily="1" charset="-122"/>
              <a:ea typeface="楷体_GB2312" pitchFamily="1" charset="-122"/>
            </a:endParaRPr>
          </a:p>
        </p:txBody>
      </p:sp>
      <p:pic>
        <p:nvPicPr>
          <p:cNvPr id="1035" name="图片 1" descr="清华出版社LOGO"/>
          <p:cNvPicPr>
            <a:picLocks noChangeAspect="1"/>
          </p:cNvPicPr>
          <p:nvPr userDrawn="1"/>
        </p:nvPicPr>
        <p:blipFill>
          <a:blip r:embed="rId14"/>
          <a:stretch>
            <a:fillRect/>
          </a:stretch>
        </p:blipFill>
        <p:spPr>
          <a:xfrm>
            <a:off x="196850" y="0"/>
            <a:ext cx="2082800" cy="6619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1pPr>
      <a:lvl2pPr marL="457200" lvl="1"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2pPr>
      <a:lvl3pPr marL="914400" lvl="2"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3pPr>
      <a:lvl4pPr marL="1371600" lvl="3"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4pPr>
      <a:lvl5pPr marL="1828800" lvl="4"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5pPr>
      <a:lvl6pPr marL="2286000" lvl="5"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6pPr>
      <a:lvl7pPr marL="2743200" lvl="6"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7pPr>
      <a:lvl8pPr marL="3200400" lvl="7"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8pPr>
      <a:lvl9pPr marL="3657600" lvl="8" indent="0" algn="ctr" defTabSz="914400" eaLnBrk="0" fontAlgn="base" latinLnBrk="0" hangingPunct="0">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仿宋_GB2312" pitchFamily="1"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2.emf"/><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6.emf"/><Relationship Id="rId3" Type="http://schemas.openxmlformats.org/officeDocument/2006/relationships/oleObject" Target="../embeddings/oleObject11.bin"/><Relationship Id="rId2" Type="http://schemas.openxmlformats.org/officeDocument/2006/relationships/image" Target="../media/image15.emf"/><Relationship Id="rId1"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2.xml"/><Relationship Id="rId4" Type="http://schemas.openxmlformats.org/officeDocument/2006/relationships/image" Target="../media/image19.wmf"/><Relationship Id="rId3" Type="http://schemas.openxmlformats.org/officeDocument/2006/relationships/oleObject" Target="../embeddings/oleObject12.bin"/><Relationship Id="rId2" Type="http://schemas.openxmlformats.org/officeDocument/2006/relationships/image" Target="../media/image18.jpeg"/><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23.emf"/><Relationship Id="rId3" Type="http://schemas.openxmlformats.org/officeDocument/2006/relationships/oleObject" Target="../embeddings/oleObject15.bin"/><Relationship Id="rId2" Type="http://schemas.openxmlformats.org/officeDocument/2006/relationships/image" Target="../media/image22.jpe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25.emf"/><Relationship Id="rId3" Type="http://schemas.openxmlformats.org/officeDocument/2006/relationships/oleObject" Target="../embeddings/oleObject17.bin"/><Relationship Id="rId2" Type="http://schemas.openxmlformats.org/officeDocument/2006/relationships/image" Target="../media/image24.emf"/><Relationship Id="rId1"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27.emf"/><Relationship Id="rId3" Type="http://schemas.openxmlformats.org/officeDocument/2006/relationships/oleObject" Target="../embeddings/oleObject19.bin"/><Relationship Id="rId2" Type="http://schemas.openxmlformats.org/officeDocument/2006/relationships/image" Target="../media/image26.emf"/><Relationship Id="rId1"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7.xml"/><Relationship Id="rId5" Type="http://schemas.openxmlformats.org/officeDocument/2006/relationships/image" Target="../media/image30.wmf"/><Relationship Id="rId4" Type="http://schemas.openxmlformats.org/officeDocument/2006/relationships/oleObject" Target="../embeddings/oleObject21.bin"/><Relationship Id="rId3" Type="http://schemas.openxmlformats.org/officeDocument/2006/relationships/image" Target="../media/image29.emf"/><Relationship Id="rId2" Type="http://schemas.openxmlformats.org/officeDocument/2006/relationships/image" Target="../media/image28.wmf"/><Relationship Id="rId1"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image" Target="../media/image33.emf"/><Relationship Id="rId4" Type="http://schemas.openxmlformats.org/officeDocument/2006/relationships/oleObject" Target="../embeddings/oleObject25.bin"/><Relationship Id="rId3" Type="http://schemas.openxmlformats.org/officeDocument/2006/relationships/oleObject" Target="../embeddings/oleObject24.bin"/><Relationship Id="rId2" Type="http://schemas.openxmlformats.org/officeDocument/2006/relationships/image" Target="../media/image32.wmf"/><Relationship Id="rId1"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33.emf"/><Relationship Id="rId1"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7.xml"/><Relationship Id="rId3" Type="http://schemas.openxmlformats.org/officeDocument/2006/relationships/image" Target="../media/image35.emf"/><Relationship Id="rId2" Type="http://schemas.openxmlformats.org/officeDocument/2006/relationships/oleObject" Target="../embeddings/oleObject27.bin"/><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6.emf"/><Relationship Id="rId1"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36.emf"/><Relationship Id="rId1"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40.wmf"/><Relationship Id="rId3" Type="http://schemas.openxmlformats.org/officeDocument/2006/relationships/oleObject" Target="../embeddings/oleObject32.bin"/><Relationship Id="rId2" Type="http://schemas.openxmlformats.org/officeDocument/2006/relationships/image" Target="../media/image39.wmf"/><Relationship Id="rId1"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6.emf"/><Relationship Id="rId7" Type="http://schemas.openxmlformats.org/officeDocument/2006/relationships/oleObject" Target="../embeddings/oleObject36.bin"/><Relationship Id="rId6" Type="http://schemas.openxmlformats.org/officeDocument/2006/relationships/image" Target="../media/image33.emf"/><Relationship Id="rId5" Type="http://schemas.openxmlformats.org/officeDocument/2006/relationships/oleObject" Target="../embeddings/oleObject35.bin"/><Relationship Id="rId4" Type="http://schemas.openxmlformats.org/officeDocument/2006/relationships/image" Target="../media/image24.emf"/><Relationship Id="rId3" Type="http://schemas.openxmlformats.org/officeDocument/2006/relationships/oleObject" Target="../embeddings/oleObject34.bin"/><Relationship Id="rId2" Type="http://schemas.openxmlformats.org/officeDocument/2006/relationships/image" Target="../media/image41.wmf"/><Relationship Id="rId12" Type="http://schemas.openxmlformats.org/officeDocument/2006/relationships/vmlDrawing" Target="../drawings/vmlDrawing22.vml"/><Relationship Id="rId11" Type="http://schemas.openxmlformats.org/officeDocument/2006/relationships/slideLayout" Target="../slideLayouts/slideLayout2.xml"/><Relationship Id="rId10" Type="http://schemas.openxmlformats.org/officeDocument/2006/relationships/image" Target="../media/image26.emf"/><Relationship Id="rId1"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oleObject" Target="../embeddings/oleObject40.bin"/><Relationship Id="rId4" Type="http://schemas.openxmlformats.org/officeDocument/2006/relationships/image" Target="../media/image43.emf"/><Relationship Id="rId3" Type="http://schemas.openxmlformats.org/officeDocument/2006/relationships/oleObject" Target="../embeddings/oleObject39.bin"/><Relationship Id="rId2" Type="http://schemas.openxmlformats.org/officeDocument/2006/relationships/image" Target="../media/image42.emf"/><Relationship Id="rId1" Type="http://schemas.openxmlformats.org/officeDocument/2006/relationships/oleObject" Target="../embeddings/oleObject38.bin"/></Relationships>
</file>

<file path=ppt/slides/_rels/slide34.xml.rels><?xml version="1.0" encoding="UTF-8" standalone="yes"?>
<Relationships xmlns="http://schemas.openxmlformats.org/package/2006/relationships"><Relationship Id="rId9" Type="http://schemas.openxmlformats.org/officeDocument/2006/relationships/vmlDrawing" Target="../drawings/vmlDrawing24.vml"/><Relationship Id="rId8" Type="http://schemas.openxmlformats.org/officeDocument/2006/relationships/slideLayout" Target="../slideLayouts/slideLayout2.xml"/><Relationship Id="rId7" Type="http://schemas.openxmlformats.org/officeDocument/2006/relationships/oleObject" Target="../embeddings/oleObject45.bin"/><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image" Target="../media/image44.wmf"/><Relationship Id="rId3" Type="http://schemas.openxmlformats.org/officeDocument/2006/relationships/oleObject" Target="../embeddings/oleObject42.bin"/><Relationship Id="rId2" Type="http://schemas.openxmlformats.org/officeDocument/2006/relationships/image" Target="../media/image42.emf"/><Relationship Id="rId1" Type="http://schemas.openxmlformats.org/officeDocument/2006/relationships/oleObject" Target="../embeddings/oleObject41.bin"/></Relationships>
</file>

<file path=ppt/slides/_rels/slide35.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2.xml"/><Relationship Id="rId7" Type="http://schemas.openxmlformats.org/officeDocument/2006/relationships/oleObject" Target="../embeddings/oleObject50.bin"/><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image" Target="../media/image44.wmf"/><Relationship Id="rId3" Type="http://schemas.openxmlformats.org/officeDocument/2006/relationships/oleObject" Target="../embeddings/oleObject47.bin"/><Relationship Id="rId2" Type="http://schemas.openxmlformats.org/officeDocument/2006/relationships/image" Target="../media/image42.emf"/><Relationship Id="rId1" Type="http://schemas.openxmlformats.org/officeDocument/2006/relationships/oleObject" Target="../embeddings/oleObject46.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45.emf"/><Relationship Id="rId1" Type="http://schemas.openxmlformats.org/officeDocument/2006/relationships/oleObject" Target="../embeddings/oleObject51.bin"/></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2.xml"/><Relationship Id="rId3" Type="http://schemas.openxmlformats.org/officeDocument/2006/relationships/image" Target="../media/image6.emf"/><Relationship Id="rId2" Type="http://schemas.openxmlformats.org/officeDocument/2006/relationships/oleObject" Target="../embeddings/oleObject52.bin"/><Relationship Id="rId1" Type="http://schemas.openxmlformats.org/officeDocument/2006/relationships/image" Target="../media/image46.jpeg"/></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oleObject" Target="../embeddings/oleObject54.bin"/><Relationship Id="rId3" Type="http://schemas.openxmlformats.org/officeDocument/2006/relationships/image" Target="../media/image44.wmf"/><Relationship Id="rId2" Type="http://schemas.openxmlformats.org/officeDocument/2006/relationships/oleObject" Target="../embeddings/oleObject53.bin"/><Relationship Id="rId1" Type="http://schemas.openxmlformats.org/officeDocument/2006/relationships/image" Target="../media/image46.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jpeg"/></Relationships>
</file>

<file path=ppt/slides/_rels/slide41.xml.rels><?xml version="1.0" encoding="UTF-8" standalone="yes"?>
<Relationships xmlns="http://schemas.openxmlformats.org/package/2006/relationships"><Relationship Id="rId9" Type="http://schemas.openxmlformats.org/officeDocument/2006/relationships/vmlDrawing" Target="../drawings/vmlDrawing29.vml"/><Relationship Id="rId8" Type="http://schemas.openxmlformats.org/officeDocument/2006/relationships/slideLayout" Target="../slideLayouts/slideLayout2.xml"/><Relationship Id="rId7" Type="http://schemas.openxmlformats.org/officeDocument/2006/relationships/image" Target="../media/image50.wmf"/><Relationship Id="rId6" Type="http://schemas.openxmlformats.org/officeDocument/2006/relationships/oleObject" Target="../embeddings/oleObject57.bin"/><Relationship Id="rId5" Type="http://schemas.openxmlformats.org/officeDocument/2006/relationships/image" Target="../media/image49.wmf"/><Relationship Id="rId4" Type="http://schemas.openxmlformats.org/officeDocument/2006/relationships/oleObject" Target="../embeddings/oleObject56.bin"/><Relationship Id="rId3" Type="http://schemas.openxmlformats.org/officeDocument/2006/relationships/image" Target="../media/image42.emf"/><Relationship Id="rId2" Type="http://schemas.openxmlformats.org/officeDocument/2006/relationships/oleObject" Target="../embeddings/oleObject55.bin"/><Relationship Id="rId1" Type="http://schemas.openxmlformats.org/officeDocument/2006/relationships/image" Target="../media/image48.emf"/></Relationships>
</file>

<file path=ppt/slides/_rels/slide42.xml.rels><?xml version="1.0" encoding="UTF-8" standalone="yes"?>
<Relationships xmlns="http://schemas.openxmlformats.org/package/2006/relationships"><Relationship Id="rId9" Type="http://schemas.openxmlformats.org/officeDocument/2006/relationships/vmlDrawing" Target="../drawings/vmlDrawing30.vml"/><Relationship Id="rId8" Type="http://schemas.openxmlformats.org/officeDocument/2006/relationships/slideLayout" Target="../slideLayouts/slideLayout2.xml"/><Relationship Id="rId7" Type="http://schemas.openxmlformats.org/officeDocument/2006/relationships/image" Target="../media/image55.wmf"/><Relationship Id="rId6" Type="http://schemas.openxmlformats.org/officeDocument/2006/relationships/oleObject" Target="../embeddings/oleObject59.bin"/><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oleObject" Target="../embeddings/oleObject58.bin"/></Relationships>
</file>

<file path=ppt/slides/_rels/slide43.x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oleObject" Target="../embeddings/oleObject63.bin"/><Relationship Id="rId7" Type="http://schemas.openxmlformats.org/officeDocument/2006/relationships/image" Target="../media/image59.wmf"/><Relationship Id="rId6" Type="http://schemas.openxmlformats.org/officeDocument/2006/relationships/oleObject" Target="../embeddings/oleObject62.bin"/><Relationship Id="rId5" Type="http://schemas.openxmlformats.org/officeDocument/2006/relationships/image" Target="../media/image58.wmf"/><Relationship Id="rId4" Type="http://schemas.openxmlformats.org/officeDocument/2006/relationships/oleObject" Target="../embeddings/oleObject61.bin"/><Relationship Id="rId3" Type="http://schemas.openxmlformats.org/officeDocument/2006/relationships/image" Target="../media/image57.png"/><Relationship Id="rId2" Type="http://schemas.openxmlformats.org/officeDocument/2006/relationships/image" Target="../media/image56.wmf"/><Relationship Id="rId11" Type="http://schemas.openxmlformats.org/officeDocument/2006/relationships/vmlDrawing" Target="../drawings/vmlDrawing31.vml"/><Relationship Id="rId10" Type="http://schemas.openxmlformats.org/officeDocument/2006/relationships/slideLayout" Target="../slideLayouts/slideLayout2.xml"/><Relationship Id="rId1" Type="http://schemas.openxmlformats.org/officeDocument/2006/relationships/oleObject" Target="../embeddings/oleObject60.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2.xml"/><Relationship Id="rId4" Type="http://schemas.openxmlformats.org/officeDocument/2006/relationships/image" Target="../media/image62.emf"/><Relationship Id="rId3" Type="http://schemas.openxmlformats.org/officeDocument/2006/relationships/oleObject" Target="../embeddings/oleObject65.bin"/><Relationship Id="rId2" Type="http://schemas.openxmlformats.org/officeDocument/2006/relationships/image" Target="../media/image61.emf"/><Relationship Id="rId1" Type="http://schemas.openxmlformats.org/officeDocument/2006/relationships/oleObject" Target="../embeddings/oleObject64.bin"/></Relationships>
</file>

<file path=ppt/slides/_rels/slide45.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image" Target="../media/image64.emf"/><Relationship Id="rId2" Type="http://schemas.openxmlformats.org/officeDocument/2006/relationships/oleObject" Target="../embeddings/oleObject66.bin"/><Relationship Id="rId1" Type="http://schemas.openxmlformats.org/officeDocument/2006/relationships/image" Target="../media/image63.emf"/></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0.wmf"/><Relationship Id="rId7" Type="http://schemas.openxmlformats.org/officeDocument/2006/relationships/oleObject" Target="../embeddings/oleObject70.bin"/><Relationship Id="rId6" Type="http://schemas.openxmlformats.org/officeDocument/2006/relationships/image" Target="../media/image69.wmf"/><Relationship Id="rId5" Type="http://schemas.openxmlformats.org/officeDocument/2006/relationships/oleObject" Target="../embeddings/oleObject69.bin"/><Relationship Id="rId4" Type="http://schemas.openxmlformats.org/officeDocument/2006/relationships/image" Target="../media/image68.wmf"/><Relationship Id="rId3" Type="http://schemas.openxmlformats.org/officeDocument/2006/relationships/oleObject" Target="../embeddings/oleObject68.bin"/><Relationship Id="rId2" Type="http://schemas.openxmlformats.org/officeDocument/2006/relationships/image" Target="../media/image67.wmf"/><Relationship Id="rId10" Type="http://schemas.openxmlformats.org/officeDocument/2006/relationships/vmlDrawing" Target="../drawings/vmlDrawing34.vml"/><Relationship Id="rId1" Type="http://schemas.openxmlformats.org/officeDocument/2006/relationships/oleObject" Target="../embeddings/oleObject67.bin"/></Relationships>
</file>

<file path=ppt/slides/_rels/slide49.xml.rels><?xml version="1.0" encoding="UTF-8" standalone="yes"?>
<Relationships xmlns="http://schemas.openxmlformats.org/package/2006/relationships"><Relationship Id="rId9" Type="http://schemas.openxmlformats.org/officeDocument/2006/relationships/image" Target="../media/image74.wmf"/><Relationship Id="rId8" Type="http://schemas.openxmlformats.org/officeDocument/2006/relationships/oleObject" Target="../embeddings/oleObject74.bin"/><Relationship Id="rId7" Type="http://schemas.openxmlformats.org/officeDocument/2006/relationships/image" Target="../media/image73.wmf"/><Relationship Id="rId6" Type="http://schemas.openxmlformats.org/officeDocument/2006/relationships/oleObject" Target="../embeddings/oleObject73.bin"/><Relationship Id="rId5" Type="http://schemas.openxmlformats.org/officeDocument/2006/relationships/image" Target="../media/image72.wmf"/><Relationship Id="rId4" Type="http://schemas.openxmlformats.org/officeDocument/2006/relationships/oleObject" Target="../embeddings/oleObject72.bin"/><Relationship Id="rId3" Type="http://schemas.openxmlformats.org/officeDocument/2006/relationships/image" Target="../media/image71.wmf"/><Relationship Id="rId2" Type="http://schemas.openxmlformats.org/officeDocument/2006/relationships/oleObject" Target="../embeddings/oleObject71.bin"/><Relationship Id="rId11" Type="http://schemas.openxmlformats.org/officeDocument/2006/relationships/vmlDrawing" Target="../drawings/vmlDrawing35.vml"/><Relationship Id="rId10"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75.emf"/><Relationship Id="rId1" Type="http://schemas.openxmlformats.org/officeDocument/2006/relationships/oleObject" Target="../embeddings/oleObject75.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37.vml"/><Relationship Id="rId5" Type="http://schemas.openxmlformats.org/officeDocument/2006/relationships/slideLayout" Target="../slideLayouts/slideLayout2.xml"/><Relationship Id="rId4" Type="http://schemas.openxmlformats.org/officeDocument/2006/relationships/image" Target="../media/image45.emf"/><Relationship Id="rId3" Type="http://schemas.openxmlformats.org/officeDocument/2006/relationships/oleObject" Target="../embeddings/oleObject77.bin"/><Relationship Id="rId2" Type="http://schemas.openxmlformats.org/officeDocument/2006/relationships/image" Target="../media/image76.wmf"/><Relationship Id="rId1" Type="http://schemas.openxmlformats.org/officeDocument/2006/relationships/oleObject" Target="../embeddings/oleObject76.bin"/></Relationships>
</file>

<file path=ppt/slides/_rels/slide54.xml.rels><?xml version="1.0" encoding="UTF-8" standalone="yes"?>
<Relationships xmlns="http://schemas.openxmlformats.org/package/2006/relationships"><Relationship Id="rId7" Type="http://schemas.openxmlformats.org/officeDocument/2006/relationships/vmlDrawing" Target="../drawings/vmlDrawing38.vml"/><Relationship Id="rId6" Type="http://schemas.openxmlformats.org/officeDocument/2006/relationships/slideLayout" Target="../slideLayouts/slideLayout2.xml"/><Relationship Id="rId5" Type="http://schemas.openxmlformats.org/officeDocument/2006/relationships/image" Target="../media/image78.wmf"/><Relationship Id="rId4" Type="http://schemas.openxmlformats.org/officeDocument/2006/relationships/oleObject" Target="../embeddings/oleObject79.bin"/><Relationship Id="rId3" Type="http://schemas.openxmlformats.org/officeDocument/2006/relationships/image" Target="../media/image77.wmf"/><Relationship Id="rId2" Type="http://schemas.openxmlformats.org/officeDocument/2006/relationships/oleObject" Target="../embeddings/oleObject78.bin"/><Relationship Id="rId1" Type="http://schemas.openxmlformats.org/officeDocument/2006/relationships/tags" Target="../tags/tag3.xml"/></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2.xml"/><Relationship Id="rId4" Type="http://schemas.openxmlformats.org/officeDocument/2006/relationships/image" Target="../media/image80.wmf"/><Relationship Id="rId3" Type="http://schemas.openxmlformats.org/officeDocument/2006/relationships/oleObject" Target="../embeddings/oleObject81.bin"/><Relationship Id="rId2" Type="http://schemas.openxmlformats.org/officeDocument/2006/relationships/image" Target="../media/image79.wmf"/><Relationship Id="rId1" Type="http://schemas.openxmlformats.org/officeDocument/2006/relationships/oleObject" Target="../embeddings/oleObject8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14.xml"/><Relationship Id="rId6" Type="http://schemas.openxmlformats.org/officeDocument/2006/relationships/image" Target="../media/image82.wmf"/><Relationship Id="rId5" Type="http://schemas.openxmlformats.org/officeDocument/2006/relationships/oleObject" Target="../embeddings/oleObject83.bin"/><Relationship Id="rId4" Type="http://schemas.openxmlformats.org/officeDocument/2006/relationships/tags" Target="../tags/tag5.xml"/><Relationship Id="rId3" Type="http://schemas.openxmlformats.org/officeDocument/2006/relationships/image" Target="../media/image81.wmf"/><Relationship Id="rId2" Type="http://schemas.openxmlformats.org/officeDocument/2006/relationships/oleObject" Target="../embeddings/oleObject82.bin"/><Relationship Id="rId1" Type="http://schemas.openxmlformats.org/officeDocument/2006/relationships/tags" Target="../tags/tag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emf"/><Relationship Id="rId3" Type="http://schemas.openxmlformats.org/officeDocument/2006/relationships/oleObject" Target="../embeddings/oleObject2.bin"/><Relationship Id="rId2" Type="http://schemas.openxmlformats.org/officeDocument/2006/relationships/image" Target="../media/image6.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6.emf"/><Relationship Id="rId3" Type="http://schemas.openxmlformats.org/officeDocument/2006/relationships/oleObject" Target="../embeddings/oleObject4.bin"/><Relationship Id="rId2" Type="http://schemas.openxmlformats.org/officeDocument/2006/relationships/image" Target="../media/image9.e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p:nvPr/>
        </p:nvSpPr>
        <p:spPr>
          <a:xfrm>
            <a:off x="0" y="0"/>
            <a:ext cx="9142413" cy="6858000"/>
          </a:xfrm>
          <a:prstGeom prst="rect">
            <a:avLst/>
          </a:prstGeom>
          <a:solidFill>
            <a:schemeClr val="bg1"/>
          </a:solidFill>
          <a:ln w="9525">
            <a:noFill/>
          </a:ln>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方正隶书简体" pitchFamily="1" charset="-122"/>
            </a:endParaRPr>
          </a:p>
        </p:txBody>
      </p:sp>
      <p:pic>
        <p:nvPicPr>
          <p:cNvPr id="3074" name="Picture 6" descr="zczb"/>
          <p:cNvPicPr>
            <a:picLocks noChangeAspect="1"/>
          </p:cNvPicPr>
          <p:nvPr/>
        </p:nvPicPr>
        <p:blipFill>
          <a:blip r:embed="rId1"/>
          <a:stretch>
            <a:fillRect/>
          </a:stretch>
        </p:blipFill>
        <p:spPr>
          <a:xfrm>
            <a:off x="6877050" y="260350"/>
            <a:ext cx="1943100" cy="715963"/>
          </a:xfrm>
          <a:prstGeom prst="rect">
            <a:avLst/>
          </a:prstGeom>
          <a:noFill/>
          <a:ln w="9525">
            <a:noFill/>
          </a:ln>
        </p:spPr>
      </p:pic>
      <p:sp>
        <p:nvSpPr>
          <p:cNvPr id="3075" name="Line 7"/>
          <p:cNvSpPr/>
          <p:nvPr/>
        </p:nvSpPr>
        <p:spPr>
          <a:xfrm>
            <a:off x="0" y="1125538"/>
            <a:ext cx="9144000" cy="0"/>
          </a:xfrm>
          <a:prstGeom prst="line">
            <a:avLst/>
          </a:prstGeom>
          <a:ln w="28575" cap="flat" cmpd="sng">
            <a:solidFill>
              <a:srgbClr val="EAEAEA"/>
            </a:solidFill>
            <a:prstDash val="dash"/>
            <a:round/>
            <a:headEnd type="none" w="med" len="med"/>
            <a:tailEnd type="none" w="med" len="med"/>
          </a:ln>
        </p:spPr>
      </p:sp>
      <p:sp>
        <p:nvSpPr>
          <p:cNvPr id="3076" name="文本框 1"/>
          <p:cNvSpPr txBox="1"/>
          <p:nvPr/>
        </p:nvSpPr>
        <p:spPr>
          <a:xfrm>
            <a:off x="2303463" y="3790950"/>
            <a:ext cx="4465637" cy="1567815"/>
          </a:xfrm>
          <a:prstGeom prst="rect">
            <a:avLst/>
          </a:prstGeom>
          <a:noFill/>
          <a:ln w="9525">
            <a:noFill/>
          </a:ln>
        </p:spPr>
        <p:txBody>
          <a:bodyPr anchor="t" anchorCtr="0">
            <a:spAutoFit/>
          </a:bodyPr>
          <a:p>
            <a:pPr algn="ctr">
              <a:lnSpc>
                <a:spcPct val="120000"/>
              </a:lnSpc>
              <a:spcBef>
                <a:spcPct val="20000"/>
              </a:spcBef>
            </a:pPr>
            <a:r>
              <a:rPr lang="zh-CN" altLang="en-US" sz="2400" dirty="0">
                <a:latin typeface="华文行楷" panose="02010800040101010101" charset="-122"/>
                <a:ea typeface="华文行楷" panose="02010800040101010101" charset="-122"/>
              </a:rPr>
              <a:t>张俊涛</a:t>
            </a:r>
            <a:endParaRPr lang="zh-CN" altLang="en-US" sz="2400" dirty="0">
              <a:latin typeface="楷体" panose="02010609060101010101" charset="-122"/>
              <a:ea typeface="楷体" panose="02010609060101010101" charset="-122"/>
            </a:endParaRPr>
          </a:p>
          <a:p>
            <a:pPr algn="ctr">
              <a:lnSpc>
                <a:spcPct val="120000"/>
              </a:lnSpc>
              <a:spcBef>
                <a:spcPct val="20000"/>
              </a:spcBef>
            </a:pPr>
            <a:r>
              <a:rPr lang="zh-CN" altLang="en-US" sz="2400" dirty="0">
                <a:latin typeface="隶书" panose="02010509060101010101" charset="-122"/>
                <a:ea typeface="隶书" panose="02010509060101010101" charset="-122"/>
              </a:rPr>
              <a:t>陕西科技大学</a:t>
            </a:r>
            <a:endParaRPr lang="zh-CN" altLang="en-US" sz="2400" dirty="0">
              <a:latin typeface="隶书" panose="02010509060101010101" charset="-122"/>
              <a:ea typeface="隶书" panose="02010509060101010101" charset="-122"/>
            </a:endParaRPr>
          </a:p>
          <a:p>
            <a:pPr algn="ctr">
              <a:lnSpc>
                <a:spcPct val="120000"/>
              </a:lnSpc>
              <a:spcBef>
                <a:spcPct val="20000"/>
              </a:spcBef>
            </a:pPr>
            <a:r>
              <a:rPr lang="zh-CN" altLang="en-US" sz="2400" dirty="0">
                <a:latin typeface="隶书" panose="02010509060101010101" charset="-122"/>
                <a:ea typeface="隶书" panose="02010509060101010101" charset="-122"/>
              </a:rPr>
              <a:t>电子信息与人工智能学院</a:t>
            </a:r>
            <a:endParaRPr lang="zh-CN" altLang="en-US" sz="2400" dirty="0">
              <a:latin typeface="隶书" panose="02010509060101010101" charset="-122"/>
              <a:ea typeface="隶书" panose="02010509060101010101" charset="-122"/>
            </a:endParaRPr>
          </a:p>
        </p:txBody>
      </p:sp>
      <p:sp>
        <p:nvSpPr>
          <p:cNvPr id="3077" name="文本框 1"/>
          <p:cNvSpPr txBox="1"/>
          <p:nvPr/>
        </p:nvSpPr>
        <p:spPr>
          <a:xfrm>
            <a:off x="2655888" y="5272088"/>
            <a:ext cx="4465637" cy="533400"/>
          </a:xfrm>
          <a:prstGeom prst="rect">
            <a:avLst/>
          </a:prstGeom>
          <a:noFill/>
          <a:ln w="9525">
            <a:noFill/>
          </a:ln>
        </p:spPr>
        <p:txBody>
          <a:bodyPr anchor="t" anchorCtr="0">
            <a:spAutoFit/>
          </a:bodyPr>
          <a:p>
            <a:pPr>
              <a:lnSpc>
                <a:spcPct val="120000"/>
              </a:lnSpc>
              <a:spcBef>
                <a:spcPct val="20000"/>
              </a:spcBef>
            </a:pPr>
            <a:r>
              <a:rPr lang="en-US" altLang="zh-CN" sz="2400" dirty="0">
                <a:latin typeface="Comic Sans MS" panose="030F0702030302020204" pitchFamily="2" charset="0"/>
                <a:ea typeface="宋体" panose="02010600030101010101" pitchFamily="2" charset="-122"/>
              </a:rPr>
              <a:t>Email:379100463@qq.com</a:t>
            </a:r>
            <a:r>
              <a:rPr lang="zh-CN" altLang="en-US" sz="2400" dirty="0">
                <a:latin typeface="Comic Sans MS" panose="030F0702030302020204" pitchFamily="2" charset="0"/>
                <a:ea typeface="宋体" panose="02010600030101010101" pitchFamily="2" charset="-122"/>
              </a:rPr>
              <a:t>  </a:t>
            </a:r>
            <a:endParaRPr lang="en-US" altLang="zh-CN" sz="2400" dirty="0">
              <a:latin typeface="Comic Sans MS" panose="030F0702030302020204" pitchFamily="2" charset="0"/>
              <a:ea typeface="宋体" panose="02010600030101010101" pitchFamily="2" charset="-122"/>
            </a:endParaRPr>
          </a:p>
        </p:txBody>
      </p:sp>
      <p:sp>
        <p:nvSpPr>
          <p:cNvPr id="3078" name="Rectangle 5"/>
          <p:cNvSpPr/>
          <p:nvPr/>
        </p:nvSpPr>
        <p:spPr>
          <a:xfrm>
            <a:off x="860425" y="1763713"/>
            <a:ext cx="7351713" cy="1584325"/>
          </a:xfrm>
          <a:prstGeom prst="rect">
            <a:avLst/>
          </a:prstGeom>
          <a:noFill/>
          <a:ln w="9525">
            <a:noFill/>
          </a:ln>
        </p:spPr>
        <p:txBody>
          <a:bodyPr anchor="ctr" anchorCtr="0"/>
          <a:p>
            <a:pPr algn="ctr" defTabSz="914400">
              <a:lnSpc>
                <a:spcPct val="150000"/>
              </a:lnSpc>
              <a:tabLst>
                <a:tab pos="1790700" algn="l"/>
              </a:tabLst>
            </a:pPr>
            <a:r>
              <a:rPr lang="en-US" altLang="zh-CN" sz="3600" b="0" dirty="0">
                <a:latin typeface="黑体" panose="02010609060101010101" pitchFamily="2" charset="-122"/>
                <a:ea typeface="黑体" panose="02010609060101010101" pitchFamily="2" charset="-122"/>
              </a:rPr>
              <a:t>《</a:t>
            </a:r>
            <a:r>
              <a:rPr lang="zh-CN" altLang="zh-CN" sz="3600" b="0" dirty="0">
                <a:latin typeface="黑体" panose="02010609060101010101" pitchFamily="2" charset="-122"/>
                <a:ea typeface="黑体" panose="02010609060101010101" pitchFamily="2" charset="-122"/>
              </a:rPr>
              <a:t>数字电路与逻辑设计</a:t>
            </a:r>
            <a:r>
              <a:rPr lang="en-US" altLang="zh-CN" sz="3600" b="0" dirty="0">
                <a:latin typeface="黑体" panose="02010609060101010101" pitchFamily="2" charset="-122"/>
                <a:ea typeface="黑体" panose="02010609060101010101" pitchFamily="2" charset="-122"/>
              </a:rPr>
              <a:t>》</a:t>
            </a:r>
            <a:endParaRPr lang="en-US" altLang="zh-CN" sz="3600" b="0" dirty="0">
              <a:latin typeface="黑体" panose="02010609060101010101" pitchFamily="2" charset="-122"/>
              <a:ea typeface="黑体" panose="02010609060101010101" pitchFamily="2" charset="-122"/>
            </a:endParaRPr>
          </a:p>
          <a:p>
            <a:pPr algn="ctr" defTabSz="914400">
              <a:lnSpc>
                <a:spcPct val="150000"/>
              </a:lnSpc>
              <a:tabLst>
                <a:tab pos="1790700" algn="l"/>
              </a:tabLst>
            </a:pPr>
            <a:r>
              <a:rPr lang="zh-CN" altLang="en-US" sz="3600" b="0" dirty="0">
                <a:latin typeface="黑体" panose="02010609060101010101" pitchFamily="2" charset="-122"/>
                <a:ea typeface="黑体" panose="02010609060101010101" pitchFamily="2" charset="-122"/>
              </a:rPr>
              <a:t>教学课件</a:t>
            </a:r>
            <a:endParaRPr lang="zh-CN" altLang="en-US" sz="3600" b="0" dirty="0">
              <a:latin typeface="黑体" panose="02010609060101010101" pitchFamily="2" charset="-122"/>
              <a:ea typeface="黑体" panose="02010609060101010101" pitchFamily="2" charset="-122"/>
            </a:endParaRPr>
          </a:p>
          <a:p>
            <a:pPr algn="ctr" defTabSz="914400">
              <a:lnSpc>
                <a:spcPct val="150000"/>
              </a:lnSpc>
              <a:tabLst>
                <a:tab pos="1790700" algn="l"/>
              </a:tabLst>
            </a:pPr>
            <a:endParaRPr lang="zh-CN" altLang="en-US" sz="4800" b="0" dirty="0">
              <a:latin typeface="黑体" panose="02010609060101010101" pitchFamily="2" charset="-122"/>
              <a:ea typeface="黑体" panose="02010609060101010101" pitchFamily="2" charset="-122"/>
            </a:endParaRPr>
          </a:p>
        </p:txBody>
      </p:sp>
      <p:pic>
        <p:nvPicPr>
          <p:cNvPr id="3079" name="图片 1" descr="清华出版社LOGO"/>
          <p:cNvPicPr>
            <a:picLocks noChangeAspect="1"/>
          </p:cNvPicPr>
          <p:nvPr/>
        </p:nvPicPr>
        <p:blipFill>
          <a:blip r:embed="rId2"/>
          <a:stretch>
            <a:fillRect/>
          </a:stretch>
        </p:blipFill>
        <p:spPr>
          <a:xfrm>
            <a:off x="438150" y="71438"/>
            <a:ext cx="3290888" cy="1046162"/>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2291"/>
          <p:cNvSpPr txBox="1"/>
          <p:nvPr/>
        </p:nvSpPr>
        <p:spPr>
          <a:xfrm>
            <a:off x="3716338" y="2770188"/>
            <a:ext cx="4937125" cy="922337"/>
          </a:xfrm>
          <a:prstGeom prst="rect">
            <a:avLst/>
          </a:prstGeom>
          <a:noFill/>
          <a:ln w="9525">
            <a:noFill/>
          </a:ln>
        </p:spPr>
        <p:txBody>
          <a:bodyPr wrap="square" anchor="t" anchorCtr="0">
            <a:spAutoFit/>
          </a:bodyPr>
          <a:p>
            <a:pPr eaLnBrk="0" hangingPunct="0">
              <a:lnSpc>
                <a:spcPct val="150000"/>
              </a:lnSpc>
            </a:pPr>
            <a:r>
              <a:rPr lang="zh-CN" altLang="zh-CN" dirty="0">
                <a:solidFill>
                  <a:srgbClr val="0070C0"/>
                </a:solidFill>
                <a:latin typeface="Comic Sans MS" panose="030F0702030302020204" pitchFamily="2" charset="0"/>
                <a:ea typeface="宋体" panose="02010600030101010101" pitchFamily="2" charset="-122"/>
              </a:rPr>
              <a:t>（3）当S</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=0、R</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=1时，</a:t>
            </a:r>
            <a:r>
              <a:rPr lang="zh-CN" altLang="zh-CN" dirty="0">
                <a:latin typeface="Comic Sans MS" panose="030F0702030302020204" pitchFamily="2" charset="0"/>
                <a:ea typeface="宋体" panose="02010600030101010101" pitchFamily="2" charset="-122"/>
              </a:rPr>
              <a:t>经分析可得Q* =0，即将锁存器的次态置为0（置0功能）；</a:t>
            </a:r>
            <a:endParaRPr lang="zh-CN" altLang="zh-CN" dirty="0">
              <a:latin typeface="Comic Sans MS" panose="030F0702030302020204" pitchFamily="2" charset="0"/>
              <a:ea typeface="宋体" panose="02010600030101010101" pitchFamily="2" charset="-122"/>
            </a:endParaRPr>
          </a:p>
        </p:txBody>
      </p:sp>
      <p:sp>
        <p:nvSpPr>
          <p:cNvPr id="15362" name="矩形 9217"/>
          <p:cNvSpPr/>
          <p:nvPr/>
        </p:nvSpPr>
        <p:spPr>
          <a:xfrm>
            <a:off x="787083" y="604838"/>
            <a:ext cx="5868987" cy="400050"/>
          </a:xfrm>
          <a:prstGeom prst="rect">
            <a:avLst/>
          </a:prstGeom>
          <a:noFill/>
          <a:ln w="9525">
            <a:noFill/>
          </a:ln>
        </p:spPr>
        <p:txBody>
          <a:bodyPr wrap="none" anchor="t" anchorCtr="0">
            <a:spAutoFit/>
          </a:bodyPr>
          <a:p>
            <a:pPr eaLnBrk="0" hangingPunct="0">
              <a:spcBef>
                <a:spcPct val="50000"/>
              </a:spcBef>
            </a:pPr>
            <a:r>
              <a:rPr lang="zh-CN" altLang="en-US" sz="2000" dirty="0">
                <a:solidFill>
                  <a:srgbClr val="C00000"/>
                </a:solidFill>
                <a:latin typeface="Arial" panose="020B0604020202020204" pitchFamily="34" charset="0"/>
                <a:ea typeface="宋体" panose="02010600030101010101" pitchFamily="2" charset="-122"/>
                <a:sym typeface="宋体" panose="02010600030101010101" pitchFamily="2" charset="-122"/>
              </a:rPr>
              <a:t>◆ </a:t>
            </a:r>
            <a:r>
              <a:rPr lang="zh-CN" altLang="zh-CN" sz="2000" dirty="0">
                <a:solidFill>
                  <a:srgbClr val="C00000"/>
                </a:solidFill>
                <a:latin typeface="Arial" panose="020B0604020202020204" pitchFamily="34" charset="0"/>
                <a:ea typeface="宋体" panose="02010600030101010101" pitchFamily="2" charset="-122"/>
              </a:rPr>
              <a:t>两个或非门交叉耦合构成的锁存器工作原理分析</a:t>
            </a:r>
            <a:endParaRPr lang="zh-CN" altLang="zh-CN" sz="2000" dirty="0">
              <a:solidFill>
                <a:srgbClr val="C00000"/>
              </a:solidFill>
              <a:latin typeface="Arial" panose="020B0604020202020204" pitchFamily="34" charset="0"/>
              <a:ea typeface="宋体" panose="02010600030101010101" pitchFamily="2" charset="-122"/>
            </a:endParaRPr>
          </a:p>
        </p:txBody>
      </p:sp>
      <p:graphicFrame>
        <p:nvGraphicFramePr>
          <p:cNvPr id="15364" name="对象 1"/>
          <p:cNvGraphicFramePr/>
          <p:nvPr/>
        </p:nvGraphicFramePr>
        <p:xfrm>
          <a:off x="976630" y="1736725"/>
          <a:ext cx="2442845" cy="1416050"/>
        </p:xfrm>
        <a:graphic>
          <a:graphicData uri="http://schemas.openxmlformats.org/presentationml/2006/ole">
            <mc:AlternateContent xmlns:mc="http://schemas.openxmlformats.org/markup-compatibility/2006">
              <mc:Choice xmlns:v="urn:schemas-microsoft-com:vml" Requires="v">
                <p:oleObj spid="_x0000_s3077" name="" r:id="rId1" imgW="4410075" imgH="2209800" progId="Paint.Picture">
                  <p:embed/>
                </p:oleObj>
              </mc:Choice>
              <mc:Fallback>
                <p:oleObj name="" r:id="rId1" imgW="4410075" imgH="2209800" progId="Paint.Picture">
                  <p:embed/>
                  <p:pic>
                    <p:nvPicPr>
                      <p:cNvPr id="0" name="图片 3076"/>
                      <p:cNvPicPr/>
                      <p:nvPr/>
                    </p:nvPicPr>
                    <p:blipFill>
                      <a:blip r:embed="rId2"/>
                      <a:stretch>
                        <a:fillRect/>
                      </a:stretch>
                    </p:blipFill>
                    <p:spPr>
                      <a:xfrm>
                        <a:off x="976630" y="1736725"/>
                        <a:ext cx="2442845" cy="1416050"/>
                      </a:xfrm>
                      <a:prstGeom prst="rect">
                        <a:avLst/>
                      </a:prstGeom>
                      <a:noFill/>
                      <a:ln w="38100">
                        <a:noFill/>
                        <a:miter/>
                      </a:ln>
                    </p:spPr>
                  </p:pic>
                </p:oleObj>
              </mc:Fallback>
            </mc:AlternateContent>
          </a:graphicData>
        </a:graphic>
      </p:graphicFrame>
      <p:sp>
        <p:nvSpPr>
          <p:cNvPr id="15365" name="文本框 4"/>
          <p:cNvSpPr txBox="1"/>
          <p:nvPr/>
        </p:nvSpPr>
        <p:spPr>
          <a:xfrm>
            <a:off x="804863" y="3579813"/>
            <a:ext cx="7805737" cy="1338262"/>
          </a:xfrm>
          <a:prstGeom prst="rect">
            <a:avLst/>
          </a:prstGeom>
          <a:noFill/>
          <a:ln w="9525">
            <a:noFill/>
          </a:ln>
        </p:spPr>
        <p:txBody>
          <a:bodyPr wrap="square" anchor="t" anchorCtr="0">
            <a:spAutoFit/>
          </a:bodyPr>
          <a:p>
            <a:pPr eaLnBrk="0" hangingPunct="0">
              <a:lnSpc>
                <a:spcPct val="150000"/>
              </a:lnSpc>
            </a:pPr>
            <a:r>
              <a:rPr lang="zh-CN" altLang="zh-CN" dirty="0">
                <a:solidFill>
                  <a:srgbClr val="0070C0"/>
                </a:solidFill>
                <a:latin typeface="Comic Sans MS" panose="030F0702030302020204" pitchFamily="2" charset="0"/>
                <a:ea typeface="宋体" panose="02010600030101010101" pitchFamily="2" charset="-122"/>
              </a:rPr>
              <a:t>（4）当S</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=1、R</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=1时，</a:t>
            </a:r>
            <a:r>
              <a:rPr lang="zh-CN" altLang="zh-CN" dirty="0">
                <a:latin typeface="Comic Sans MS" panose="030F0702030302020204" pitchFamily="2" charset="0"/>
                <a:ea typeface="宋体" panose="02010600030101010101" pitchFamily="2" charset="-122"/>
              </a:rPr>
              <a:t>Q*和Q*'同时为0，这个状态既不是定义的0状态也不是1状态，同样是错误的，所以对于由两个或非门构成的SR锁存器，</a:t>
            </a:r>
            <a:r>
              <a:rPr lang="zh-CN" altLang="zh-CN" dirty="0">
                <a:solidFill>
                  <a:srgbClr val="C00000"/>
                </a:solidFill>
                <a:latin typeface="Comic Sans MS" panose="030F0702030302020204" pitchFamily="2" charset="0"/>
                <a:ea typeface="宋体" panose="02010600030101010101" pitchFamily="2" charset="-122"/>
              </a:rPr>
              <a:t>在正常应用的情况下，不允许S</a:t>
            </a:r>
            <a:r>
              <a:rPr lang="zh-CN" altLang="zh-CN" baseline="-25000" dirty="0">
                <a:solidFill>
                  <a:srgbClr val="C00000"/>
                </a:solidFill>
                <a:latin typeface="Comic Sans MS" panose="030F0702030302020204" pitchFamily="2" charset="0"/>
                <a:ea typeface="宋体" panose="02010600030101010101" pitchFamily="2" charset="-122"/>
              </a:rPr>
              <a:t>D</a:t>
            </a:r>
            <a:r>
              <a:rPr lang="zh-CN" altLang="zh-CN" dirty="0">
                <a:solidFill>
                  <a:srgbClr val="C00000"/>
                </a:solidFill>
                <a:latin typeface="Comic Sans MS" panose="030F0702030302020204" pitchFamily="2" charset="0"/>
                <a:ea typeface="宋体" panose="02010600030101010101" pitchFamily="2" charset="-122"/>
              </a:rPr>
              <a:t>和R</a:t>
            </a:r>
            <a:r>
              <a:rPr lang="zh-CN" altLang="zh-CN" baseline="-25000" dirty="0">
                <a:solidFill>
                  <a:srgbClr val="C00000"/>
                </a:solidFill>
                <a:latin typeface="Comic Sans MS" panose="030F0702030302020204" pitchFamily="2" charset="0"/>
                <a:ea typeface="宋体" panose="02010600030101010101" pitchFamily="2" charset="-122"/>
              </a:rPr>
              <a:t>D</a:t>
            </a:r>
            <a:r>
              <a:rPr lang="zh-CN" altLang="zh-CN" dirty="0">
                <a:solidFill>
                  <a:srgbClr val="C00000"/>
                </a:solidFill>
                <a:latin typeface="Comic Sans MS" panose="030F0702030302020204" pitchFamily="2" charset="0"/>
                <a:ea typeface="宋体" panose="02010600030101010101" pitchFamily="2" charset="-122"/>
              </a:rPr>
              <a:t>同时有效！</a:t>
            </a:r>
            <a:endParaRPr lang="zh-CN" altLang="zh-CN" dirty="0">
              <a:solidFill>
                <a:srgbClr val="C00000"/>
              </a:solidFill>
              <a:latin typeface="Comic Sans MS" panose="030F0702030302020204" pitchFamily="2" charset="0"/>
              <a:ea typeface="宋体" panose="02010600030101010101" pitchFamily="2" charset="-122"/>
            </a:endParaRPr>
          </a:p>
        </p:txBody>
      </p:sp>
      <p:sp>
        <p:nvSpPr>
          <p:cNvPr id="2" name="文本框 1"/>
          <p:cNvSpPr txBox="1"/>
          <p:nvPr/>
        </p:nvSpPr>
        <p:spPr>
          <a:xfrm>
            <a:off x="3673475" y="1004888"/>
            <a:ext cx="4937125" cy="922337"/>
          </a:xfrm>
          <a:prstGeom prst="rect">
            <a:avLst/>
          </a:prstGeom>
          <a:noFill/>
          <a:ln w="9525">
            <a:noFill/>
          </a:ln>
        </p:spPr>
        <p:txBody>
          <a:bodyPr wrap="square" anchor="t" anchorCtr="0">
            <a:spAutoFit/>
          </a:bodyPr>
          <a:p>
            <a:pPr eaLnBrk="0" hangingPunct="0">
              <a:lnSpc>
                <a:spcPct val="150000"/>
              </a:lnSpc>
            </a:pPr>
            <a:r>
              <a:rPr lang="zh-CN" altLang="zh-CN" dirty="0">
                <a:solidFill>
                  <a:srgbClr val="0070C0"/>
                </a:solidFill>
                <a:latin typeface="Comic Sans MS" panose="030F0702030302020204" pitchFamily="2" charset="0"/>
                <a:ea typeface="宋体" panose="02010600030101010101" pitchFamily="2" charset="-122"/>
              </a:rPr>
              <a:t>（1）当S</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=0、R</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=0时，</a:t>
            </a:r>
            <a:r>
              <a:rPr lang="zh-CN" altLang="zh-CN" dirty="0">
                <a:latin typeface="Comic Sans MS" panose="030F0702030302020204" pitchFamily="2" charset="0"/>
                <a:ea typeface="宋体" panose="02010600030101010101" pitchFamily="2" charset="-122"/>
              </a:rPr>
              <a:t>锁存器相当于双稳电路，Q*=Q（保持功能）。</a:t>
            </a:r>
            <a:endParaRPr lang="zh-CN" altLang="en-US">
              <a:latin typeface="Arial" panose="020B0604020202020204" pitchFamily="34" charset="0"/>
              <a:ea typeface="仿宋_GB2312" pitchFamily="1" charset="-122"/>
            </a:endParaRPr>
          </a:p>
        </p:txBody>
      </p:sp>
      <p:sp>
        <p:nvSpPr>
          <p:cNvPr id="3" name="文本框 2"/>
          <p:cNvSpPr txBox="1"/>
          <p:nvPr/>
        </p:nvSpPr>
        <p:spPr>
          <a:xfrm>
            <a:off x="3687444" y="1898650"/>
            <a:ext cx="4966320" cy="922020"/>
          </a:xfrm>
          <a:prstGeom prst="rect">
            <a:avLst/>
          </a:prstGeom>
          <a:noFill/>
        </p:spPr>
        <p:txBody>
          <a:bodyPr wrap="square" rtlCol="0" anchor="t">
            <a:spAutoFit/>
          </a:bodyPr>
          <a:p>
            <a:pPr eaLnBrk="0" hangingPunct="0">
              <a:lnSpc>
                <a:spcPct val="150000"/>
              </a:lnSpc>
            </a:pPr>
            <a:r>
              <a:rPr lang="zh-CN" altLang="zh-CN" noProof="1" dirty="0">
                <a:gradFill>
                  <a:gsLst>
                    <a:gs pos="0">
                      <a:srgbClr val="007BD3"/>
                    </a:gs>
                    <a:gs pos="100000">
                      <a:srgbClr val="034373"/>
                    </a:gs>
                  </a:gsLst>
                  <a:lin scaled="0"/>
                </a:gradFill>
                <a:latin typeface="Comic Sans MS" panose="030F0702030302020204" pitchFamily="2" charset="0"/>
                <a:ea typeface="宋体" panose="02010600030101010101" pitchFamily="2" charset="-122"/>
                <a:cs typeface="+mn-cs"/>
                <a:sym typeface="+mn-ea"/>
              </a:rPr>
              <a:t>（</a:t>
            </a:r>
            <a:r>
              <a:rPr lang="zh-CN" altLang="zh-CN" noProof="1" dirty="0">
                <a:solidFill>
                  <a:srgbClr val="0070C0"/>
                </a:solidFill>
                <a:latin typeface="Comic Sans MS" panose="030F0702030302020204" pitchFamily="2" charset="0"/>
                <a:ea typeface="宋体" panose="02010600030101010101" pitchFamily="2" charset="-122"/>
                <a:cs typeface="+mn-cs"/>
                <a:sym typeface="+mn-ea"/>
              </a:rPr>
              <a:t>2）当S</a:t>
            </a:r>
            <a:r>
              <a:rPr lang="zh-CN" altLang="zh-CN" baseline="-25000" noProof="1" dirty="0">
                <a:solidFill>
                  <a:srgbClr val="0070C0"/>
                </a:solidFill>
                <a:latin typeface="Comic Sans MS" panose="030F0702030302020204" pitchFamily="2" charset="0"/>
                <a:ea typeface="宋体" panose="02010600030101010101" pitchFamily="2" charset="-122"/>
                <a:cs typeface="+mn-cs"/>
                <a:sym typeface="+mn-ea"/>
              </a:rPr>
              <a:t>D</a:t>
            </a:r>
            <a:r>
              <a:rPr lang="zh-CN" altLang="zh-CN" noProof="1" dirty="0">
                <a:solidFill>
                  <a:srgbClr val="0070C0"/>
                </a:solidFill>
                <a:latin typeface="Comic Sans MS" panose="030F0702030302020204" pitchFamily="2" charset="0"/>
                <a:ea typeface="宋体" panose="02010600030101010101" pitchFamily="2" charset="-122"/>
                <a:cs typeface="+mn-cs"/>
                <a:sym typeface="+mn-ea"/>
              </a:rPr>
              <a:t>=1、R</a:t>
            </a:r>
            <a:r>
              <a:rPr lang="zh-CN" altLang="zh-CN" baseline="-25000" noProof="1" dirty="0">
                <a:solidFill>
                  <a:srgbClr val="0070C0"/>
                </a:solidFill>
                <a:latin typeface="Comic Sans MS" panose="030F0702030302020204" pitchFamily="2" charset="0"/>
                <a:ea typeface="宋体" panose="02010600030101010101" pitchFamily="2" charset="-122"/>
                <a:cs typeface="+mn-cs"/>
                <a:sym typeface="+mn-ea"/>
              </a:rPr>
              <a:t>D</a:t>
            </a:r>
            <a:r>
              <a:rPr lang="zh-CN" altLang="zh-CN" noProof="1" dirty="0">
                <a:solidFill>
                  <a:srgbClr val="0070C0"/>
                </a:solidFill>
                <a:latin typeface="Comic Sans MS" panose="030F0702030302020204" pitchFamily="2" charset="0"/>
                <a:ea typeface="宋体" panose="02010600030101010101" pitchFamily="2" charset="-122"/>
                <a:cs typeface="+mn-cs"/>
                <a:sym typeface="+mn-ea"/>
              </a:rPr>
              <a:t>=0时，</a:t>
            </a:r>
            <a:r>
              <a:rPr lang="zh-CN" altLang="zh-CN" noProof="1" dirty="0">
                <a:latin typeface="Comic Sans MS" panose="030F0702030302020204" pitchFamily="2" charset="0"/>
                <a:ea typeface="宋体" panose="02010600030101010101" pitchFamily="2" charset="-122"/>
                <a:cs typeface="+mn-cs"/>
                <a:sym typeface="+mn-ea"/>
              </a:rPr>
              <a:t>经分析可得Q* =1，即将锁存器的次态置为1（置1功能）；</a:t>
            </a:r>
            <a:endParaRPr lang="zh-CN" altLang="en-US" noProof="1"/>
          </a:p>
        </p:txBody>
      </p:sp>
      <p:graphicFrame>
        <p:nvGraphicFramePr>
          <p:cNvPr id="15367" name="对象 -2147482317"/>
          <p:cNvGraphicFramePr/>
          <p:nvPr/>
        </p:nvGraphicFramePr>
        <p:xfrm>
          <a:off x="1263650" y="5021263"/>
          <a:ext cx="5059363" cy="1235075"/>
        </p:xfrm>
        <a:graphic>
          <a:graphicData uri="http://schemas.openxmlformats.org/presentationml/2006/ole">
            <mc:AlternateContent xmlns:mc="http://schemas.openxmlformats.org/markup-compatibility/2006">
              <mc:Choice xmlns:v="urn:schemas-microsoft-com:vml" Requires="v">
                <p:oleObj spid="_x0000_s3078" name="" r:id="rId3" imgW="4876800" imgH="1384300" progId="Visio.Drawing.11">
                  <p:embed/>
                </p:oleObj>
              </mc:Choice>
              <mc:Fallback>
                <p:oleObj name="" r:id="rId3" imgW="4876800" imgH="1384300" progId="Visio.Drawing.11">
                  <p:embed/>
                  <p:pic>
                    <p:nvPicPr>
                      <p:cNvPr id="0" name="图片 3077"/>
                      <p:cNvPicPr/>
                      <p:nvPr/>
                    </p:nvPicPr>
                    <p:blipFill>
                      <a:blip r:embed="rId4"/>
                      <a:stretch>
                        <a:fillRect/>
                      </a:stretch>
                    </p:blipFill>
                    <p:spPr>
                      <a:xfrm>
                        <a:off x="1263650" y="5021263"/>
                        <a:ext cx="5059363" cy="1235075"/>
                      </a:xfrm>
                      <a:prstGeom prst="rect">
                        <a:avLst/>
                      </a:prstGeom>
                      <a:noFill/>
                      <a:ln w="38100">
                        <a:noFill/>
                        <a:miter/>
                      </a:ln>
                    </p:spPr>
                  </p:pic>
                </p:oleObj>
              </mc:Fallback>
            </mc:AlternateContent>
          </a:graphicData>
        </a:graphic>
      </p:graphicFrame>
      <p:sp>
        <p:nvSpPr>
          <p:cNvPr id="4" name="文本框 3"/>
          <p:cNvSpPr txBox="1"/>
          <p:nvPr/>
        </p:nvSpPr>
        <p:spPr>
          <a:xfrm>
            <a:off x="6732588" y="5114925"/>
            <a:ext cx="1924050" cy="922338"/>
          </a:xfrm>
          <a:prstGeom prst="rect">
            <a:avLst/>
          </a:prstGeom>
          <a:noFill/>
          <a:ln w="9525">
            <a:noFill/>
          </a:ln>
        </p:spPr>
        <p:txBody>
          <a:bodyPr wrap="square" anchor="t" anchorCtr="0">
            <a:spAutoFit/>
          </a:bodyPr>
          <a:p>
            <a:pPr>
              <a:lnSpc>
                <a:spcPct val="150000"/>
              </a:lnSpc>
            </a:pPr>
            <a:r>
              <a:rPr lang="zh-CN" altLang="en-US">
                <a:solidFill>
                  <a:srgbClr val="0070C0"/>
                </a:solidFill>
                <a:latin typeface="Comic Sans MS" panose="030F0702030302020204" pitchFamily="2" charset="0"/>
                <a:ea typeface="宋体" panose="02010600030101010101" pitchFamily="2" charset="-122"/>
              </a:rPr>
              <a:t>两种基本</a:t>
            </a:r>
            <a:r>
              <a:rPr lang="en-US" altLang="zh-CN">
                <a:solidFill>
                  <a:srgbClr val="0070C0"/>
                </a:solidFill>
                <a:latin typeface="Comic Sans MS" panose="030F0702030302020204" pitchFamily="2" charset="0"/>
                <a:ea typeface="宋体" panose="02010600030101010101" pitchFamily="2" charset="-122"/>
              </a:rPr>
              <a:t>SR</a:t>
            </a:r>
            <a:r>
              <a:rPr lang="zh-CN" altLang="en-US">
                <a:solidFill>
                  <a:srgbClr val="0070C0"/>
                </a:solidFill>
                <a:latin typeface="Comic Sans MS" panose="030F0702030302020204" pitchFamily="2" charset="0"/>
                <a:ea typeface="宋体" panose="02010600030101010101" pitchFamily="2" charset="-122"/>
              </a:rPr>
              <a:t>触发器的图形符号</a:t>
            </a:r>
            <a:endParaRPr lang="zh-CN" altLang="en-US">
              <a:solidFill>
                <a:srgbClr val="0070C0"/>
              </a:solidFill>
              <a:latin typeface="Comic Sans MS" panose="030F0702030302020204" pitchFamily="2" charset="0"/>
              <a:ea typeface="宋体" panose="02010600030101010101" pitchFamily="2" charset="-122"/>
            </a:endParaRPr>
          </a:p>
        </p:txBody>
      </p:sp>
      <p:cxnSp>
        <p:nvCxnSpPr>
          <p:cNvPr id="5" name="直接箭头连接符 4"/>
          <p:cNvCxnSpPr/>
          <p:nvPr/>
        </p:nvCxnSpPr>
        <p:spPr>
          <a:xfrm flipH="1">
            <a:off x="5435600" y="5589588"/>
            <a:ext cx="1296988" cy="215900"/>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cxnSp>
        <p:nvCxnSpPr>
          <p:cNvPr id="6" name="直接箭头连接符 5"/>
          <p:cNvCxnSpPr/>
          <p:nvPr/>
        </p:nvCxnSpPr>
        <p:spPr>
          <a:xfrm flipH="1">
            <a:off x="2916238" y="5589588"/>
            <a:ext cx="3816350" cy="144463"/>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dissolve">
                                      <p:cBhvr>
                                        <p:cTn id="10" dur="500"/>
                                        <p:tgtEl>
                                          <p:spTgt spid="1536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361"/>
                                        </p:tgtEl>
                                        <p:attrNameLst>
                                          <p:attrName>style.visibility</p:attrName>
                                        </p:attrNameLst>
                                      </p:cBhvr>
                                      <p:to>
                                        <p:strVal val="visible"/>
                                      </p:to>
                                    </p:set>
                                    <p:animEffect transition="in" filter="wipe(left)">
                                      <p:cBhvr>
                                        <p:cTn id="25" dur="500"/>
                                        <p:tgtEl>
                                          <p:spTgt spid="1536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365"/>
                                        </p:tgtEl>
                                        <p:attrNameLst>
                                          <p:attrName>style.visibility</p:attrName>
                                        </p:attrNameLst>
                                      </p:cBhvr>
                                      <p:to>
                                        <p:strVal val="visible"/>
                                      </p:to>
                                    </p:set>
                                    <p:animEffect transition="in" filter="wipe(up)">
                                      <p:cBhvr>
                                        <p:cTn id="30" dur="500"/>
                                        <p:tgtEl>
                                          <p:spTgt spid="153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5367"/>
                                        </p:tgtEl>
                                        <p:attrNameLst>
                                          <p:attrName>style.visibility</p:attrName>
                                        </p:attrNameLst>
                                      </p:cBhvr>
                                      <p:to>
                                        <p:strVal val="visible"/>
                                      </p:to>
                                    </p:set>
                                    <p:animEffect transition="in" filter="dissolve">
                                      <p:cBhvr>
                                        <p:cTn id="35" dur="500"/>
                                        <p:tgtEl>
                                          <p:spTgt spid="15367"/>
                                        </p:tgtEl>
                                      </p:cBhvr>
                                    </p:animEffect>
                                  </p:childTnLst>
                                </p:cTn>
                              </p:par>
                            </p:childTnLst>
                          </p:cTn>
                        </p:par>
                        <p:par>
                          <p:cTn id="36" fill="hold">
                            <p:stCondLst>
                              <p:cond delay="500"/>
                            </p:stCondLst>
                            <p:childTnLst>
                              <p:par>
                                <p:cTn id="37" presetID="27" presetClass="entr" presetSubtype="0" fill="hold" grpId="0" nodeType="afterEffect">
                                  <p:stCondLst>
                                    <p:cond delay="0"/>
                                  </p:stCondLst>
                                  <p:iterate type="lt">
                                    <p:tmPct val="50000"/>
                                  </p:iterate>
                                  <p:childTnLst>
                                    <p:set>
                                      <p:cBhvr>
                                        <p:cTn id="38" dur="1" fill="hold">
                                          <p:stCondLst>
                                            <p:cond delay="0"/>
                                          </p:stCondLst>
                                        </p:cTn>
                                        <p:tgtEl>
                                          <p:spTgt spid="4"/>
                                        </p:tgtEl>
                                        <p:attrNameLst>
                                          <p:attrName>style.visibility</p:attrName>
                                        </p:attrNameLst>
                                      </p:cBhvr>
                                      <p:to>
                                        <p:strVal val="visible"/>
                                      </p:to>
                                    </p:set>
                                    <p:anim calcmode="discrete" valueType="clr">
                                      <p:cBhvr override="childStyle">
                                        <p:cTn id="39"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4"/>
                                        </p:tgtEl>
                                        <p:attrNameLst>
                                          <p:attrName>fillcolor</p:attrName>
                                        </p:attrNameLst>
                                      </p:cBhvr>
                                      <p:tavLst>
                                        <p:tav tm="0">
                                          <p:val>
                                            <p:clrVal>
                                              <a:schemeClr val="accent2"/>
                                            </p:clrVal>
                                          </p:val>
                                        </p:tav>
                                        <p:tav tm="50000">
                                          <p:val>
                                            <p:clrVal>
                                              <a:schemeClr val="hlink"/>
                                            </p:clrVal>
                                          </p:val>
                                        </p:tav>
                                      </p:tavLst>
                                    </p:anim>
                                    <p:set>
                                      <p:cBhvr>
                                        <p:cTn id="41" dur="80"/>
                                        <p:tgtEl>
                                          <p:spTgt spid="4"/>
                                        </p:tgtEl>
                                        <p:attrNameLst>
                                          <p:attrName>fill.type</p:attrName>
                                        </p:attrNameLst>
                                      </p:cBhvr>
                                      <p:to>
                                        <p:strVal val="solid"/>
                                      </p:to>
                                    </p:set>
                                  </p:childTnLst>
                                </p:cTn>
                              </p:par>
                            </p:childTnLst>
                          </p:cTn>
                        </p:par>
                        <p:par>
                          <p:cTn id="42" fill="hold">
                            <p:stCondLst>
                              <p:cond delay="1099"/>
                            </p:stCondLst>
                            <p:childTnLst>
                              <p:par>
                                <p:cTn id="43" presetID="1" presetClass="entr" presetSubtype="0"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par>
                          <p:cTn id="45" fill="hold">
                            <p:stCondLst>
                              <p:cond delay="1099"/>
                            </p:stCondLst>
                            <p:childTnLst>
                              <p:par>
                                <p:cTn id="46" presetID="1" presetClass="entr" presetSubtype="0"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2" grpId="1"/>
      <p:bldP spid="2" grpId="0"/>
      <p:bldP spid="2" grpId="1"/>
      <p:bldP spid="3" grpId="0"/>
      <p:bldP spid="3" grpId="1"/>
      <p:bldP spid="15361" grpId="0"/>
      <p:bldP spid="15361" grpId="1"/>
      <p:bldP spid="15365" grpId="0"/>
      <p:bldP spid="15365" grpId="1"/>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4"/>
          <p:cNvSpPr txBox="1"/>
          <p:nvPr/>
        </p:nvSpPr>
        <p:spPr>
          <a:xfrm>
            <a:off x="714375" y="620713"/>
            <a:ext cx="7715250" cy="2168525"/>
          </a:xfrm>
          <a:prstGeom prst="rect">
            <a:avLst/>
          </a:prstGeom>
          <a:noFill/>
          <a:ln w="9525">
            <a:noFill/>
          </a:ln>
        </p:spPr>
        <p:txBody>
          <a:bodyPr wrap="square" anchor="t" anchorCtr="0">
            <a:spAutoFit/>
          </a:bodyPr>
          <a:p>
            <a:pPr eaLnBrk="0" hangingPunct="0">
              <a:lnSpc>
                <a:spcPct val="150000"/>
              </a:lnSpc>
            </a:pPr>
            <a:r>
              <a:rPr lang="en-US" altLang="zh-CN" dirty="0">
                <a:latin typeface="Arial" panose="020B0604020202020204" pitchFamily="34" charset="0"/>
                <a:ea typeface="宋体" panose="02010600030101010101" pitchFamily="2" charset="-122"/>
                <a:sym typeface="宋体" panose="02010600030101010101" pitchFamily="2" charset="-122"/>
              </a:rPr>
              <a:t>   </a:t>
            </a:r>
            <a:r>
              <a:rPr lang="zh-CN" altLang="zh-CN" dirty="0">
                <a:latin typeface="Comic Sans MS" panose="030F0702030302020204" pitchFamily="2" charset="0"/>
                <a:ea typeface="宋体" panose="02010600030101010101" pitchFamily="2" charset="-122"/>
                <a:sym typeface="宋体" panose="02010600030101010101" pitchFamily="2" charset="-122"/>
              </a:rPr>
              <a:t>从基本SR锁存器的分析过程可以看出：锁存器的次态不但与输入信号有关，而且与现态有关，所以锁存器的次态是输入信号和现态的逻辑函数，即</a:t>
            </a:r>
            <a:endParaRPr lang="zh-CN" altLang="zh-CN"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zh-CN" dirty="0">
                <a:latin typeface="Comic Sans MS" panose="030F0702030302020204" pitchFamily="2" charset="0"/>
                <a:ea typeface="宋体" panose="02010600030101010101" pitchFamily="2" charset="-122"/>
                <a:sym typeface="宋体" panose="02010600030101010101" pitchFamily="2" charset="-122"/>
              </a:rPr>
              <a:t>     </a:t>
            </a:r>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 Q*=F(S</a:t>
            </a:r>
            <a:r>
              <a:rPr lang="zh-CN" altLang="zh-CN"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',R</a:t>
            </a:r>
            <a:r>
              <a:rPr lang="zh-CN" altLang="zh-CN"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',Q)  </a:t>
            </a:r>
            <a:r>
              <a:rPr lang="zh-CN" altLang="zh-CN" dirty="0">
                <a:latin typeface="Comic Sans MS" panose="030F0702030302020204" pitchFamily="2" charset="0"/>
                <a:ea typeface="宋体" panose="02010600030101010101" pitchFamily="2" charset="-122"/>
                <a:sym typeface="宋体" panose="02010600030101010101" pitchFamily="2" charset="-122"/>
              </a:rPr>
              <a:t>（对于由两个与非门构成的锁存器）</a:t>
            </a:r>
            <a:endParaRPr lang="zh-CN" altLang="zh-CN"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zh-CN" dirty="0">
                <a:latin typeface="Comic Sans MS" panose="030F0702030302020204" pitchFamily="2" charset="0"/>
                <a:ea typeface="宋体" panose="02010600030101010101" pitchFamily="2" charset="-122"/>
                <a:sym typeface="宋体" panose="02010600030101010101" pitchFamily="2" charset="-122"/>
              </a:rPr>
              <a:t>     </a:t>
            </a:r>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 Q*=F(S</a:t>
            </a:r>
            <a:r>
              <a:rPr lang="zh-CN" altLang="zh-CN"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,R</a:t>
            </a:r>
            <a:r>
              <a:rPr lang="zh-CN" altLang="zh-CN"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,Q)  </a:t>
            </a:r>
            <a:r>
              <a:rPr lang="zh-CN" altLang="zh-CN" dirty="0">
                <a:latin typeface="Comic Sans MS" panose="030F0702030302020204" pitchFamily="2" charset="0"/>
                <a:ea typeface="宋体" panose="02010600030101010101" pitchFamily="2" charset="-122"/>
                <a:sym typeface="宋体" panose="02010600030101010101" pitchFamily="2" charset="-122"/>
              </a:rPr>
              <a:t>  （对于由两个或非门构成的锁存器）</a:t>
            </a:r>
            <a:endParaRPr lang="zh-CN" altLang="zh-CN" dirty="0">
              <a:latin typeface="Comic Sans MS" panose="030F0702030302020204" pitchFamily="2" charset="0"/>
              <a:ea typeface="宋体" panose="02010600030101010101" pitchFamily="2" charset="-122"/>
              <a:sym typeface="宋体" panose="02010600030101010101" pitchFamily="2" charset="-122"/>
            </a:endParaRPr>
          </a:p>
        </p:txBody>
      </p:sp>
      <p:sp>
        <p:nvSpPr>
          <p:cNvPr id="13314" name="文本框 1"/>
          <p:cNvSpPr txBox="1"/>
          <p:nvPr/>
        </p:nvSpPr>
        <p:spPr>
          <a:xfrm>
            <a:off x="1263650" y="3198813"/>
            <a:ext cx="2978150" cy="460375"/>
          </a:xfrm>
          <a:prstGeom prst="rect">
            <a:avLst/>
          </a:prstGeom>
          <a:noFill/>
          <a:ln w="9525">
            <a:noFill/>
          </a:ln>
        </p:spPr>
        <p:txBody>
          <a:bodyPr wrap="none" anchor="t" anchorCtr="0">
            <a:spAutoFit/>
          </a:bodyPr>
          <a:p>
            <a:r>
              <a:rPr lang="zh-CN" altLang="en-US" sz="2400" dirty="0">
                <a:solidFill>
                  <a:srgbClr val="C00000"/>
                </a:solidFill>
                <a:latin typeface="Arial" panose="020B0604020202020204" pitchFamily="34" charset="0"/>
                <a:ea typeface="宋体" panose="02010600030101010101" pitchFamily="2" charset="-122"/>
                <a:sym typeface="宋体" panose="02010600030101010101" pitchFamily="2" charset="-122"/>
              </a:rPr>
              <a:t>◆ </a:t>
            </a:r>
            <a:r>
              <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真值表</a:t>
            </a:r>
            <a:r>
              <a:rPr lang="zh-CN" altLang="en-US" sz="2400" dirty="0">
                <a:latin typeface="Comic Sans MS" panose="030F0702030302020204" pitchFamily="2" charset="0"/>
                <a:ea typeface="宋体" panose="02010600030101010101" pitchFamily="2" charset="-122"/>
                <a:sym typeface="宋体" panose="02010600030101010101" pitchFamily="2" charset="-122"/>
              </a:rPr>
              <a:t> </a:t>
            </a:r>
            <a:r>
              <a:rPr lang="en-US" altLang="zh-CN" sz="2400" dirty="0">
                <a:latin typeface="Comic Sans MS" panose="030F0702030302020204" pitchFamily="2" charset="0"/>
                <a:ea typeface="宋体" panose="02010600030101010101" pitchFamily="2" charset="-122"/>
                <a:sym typeface="宋体" panose="02010600030101010101" pitchFamily="2" charset="-122"/>
              </a:rPr>
              <a:t>→ </a:t>
            </a:r>
            <a:r>
              <a:rPr lang="zh-CN" altLang="en-US" sz="2400" dirty="0">
                <a:solidFill>
                  <a:srgbClr val="009AD0"/>
                </a:solidFill>
                <a:latin typeface="Comic Sans MS" panose="030F0702030302020204" pitchFamily="2" charset="0"/>
                <a:ea typeface="宋体" panose="02010600030101010101" pitchFamily="2" charset="-122"/>
                <a:sym typeface="宋体" panose="02010600030101010101" pitchFamily="2" charset="-122"/>
              </a:rPr>
              <a:t>特性表</a:t>
            </a:r>
            <a:r>
              <a:rPr lang="zh-CN" altLang="zh-CN" dirty="0">
                <a:latin typeface="Arial" panose="020B0604020202020204" pitchFamily="34" charset="0"/>
                <a:ea typeface="宋体" panose="02010600030101010101" pitchFamily="2" charset="-122"/>
                <a:sym typeface="宋体" panose="02010600030101010101" pitchFamily="2" charset="-122"/>
              </a:rPr>
              <a:t>   </a:t>
            </a:r>
            <a:endParaRPr lang="zh-CN" altLang="en-US">
              <a:latin typeface="Arial" panose="020B0604020202020204" pitchFamily="34" charset="0"/>
              <a:ea typeface="仿宋_GB2312" pitchFamily="1" charset="-122"/>
            </a:endParaRPr>
          </a:p>
        </p:txBody>
      </p:sp>
      <p:sp>
        <p:nvSpPr>
          <p:cNvPr id="13315" name="文本框 2"/>
          <p:cNvSpPr txBox="1"/>
          <p:nvPr/>
        </p:nvSpPr>
        <p:spPr>
          <a:xfrm>
            <a:off x="1263650" y="3800475"/>
            <a:ext cx="4508500" cy="460375"/>
          </a:xfrm>
          <a:prstGeom prst="rect">
            <a:avLst/>
          </a:prstGeom>
          <a:noFill/>
          <a:ln w="9525">
            <a:noFill/>
          </a:ln>
        </p:spPr>
        <p:txBody>
          <a:bodyPr wrap="none" anchor="t" anchorCtr="0">
            <a:spAutoFit/>
          </a:bodyPr>
          <a:p>
            <a:r>
              <a:rPr lang="zh-CN" altLang="en-US" sz="2400" dirty="0">
                <a:solidFill>
                  <a:srgbClr val="C00000"/>
                </a:solidFill>
                <a:latin typeface="Arial" panose="020B0604020202020204" pitchFamily="34" charset="0"/>
                <a:ea typeface="宋体" panose="02010600030101010101" pitchFamily="2" charset="-122"/>
                <a:sym typeface="宋体" panose="02010600030101010101" pitchFamily="2" charset="-122"/>
              </a:rPr>
              <a:t>◆ </a:t>
            </a:r>
            <a:r>
              <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逻辑函数表达式</a:t>
            </a:r>
            <a:r>
              <a:rPr lang="zh-CN" altLang="en-US" sz="2400" dirty="0">
                <a:latin typeface="Comic Sans MS" panose="030F0702030302020204" pitchFamily="2" charset="0"/>
                <a:ea typeface="宋体" panose="02010600030101010101" pitchFamily="2" charset="-122"/>
                <a:sym typeface="宋体" panose="02010600030101010101" pitchFamily="2" charset="-122"/>
              </a:rPr>
              <a:t> </a:t>
            </a:r>
            <a:r>
              <a:rPr lang="en-US" altLang="zh-CN" sz="2400" dirty="0">
                <a:latin typeface="Comic Sans MS" panose="030F0702030302020204" pitchFamily="2" charset="0"/>
                <a:ea typeface="宋体" panose="02010600030101010101" pitchFamily="2" charset="-122"/>
                <a:sym typeface="宋体" panose="02010600030101010101" pitchFamily="2" charset="-122"/>
              </a:rPr>
              <a:t>→ </a:t>
            </a:r>
            <a:r>
              <a:rPr lang="zh-CN" altLang="en-US" sz="2400" dirty="0">
                <a:solidFill>
                  <a:srgbClr val="009AD0"/>
                </a:solidFill>
                <a:latin typeface="Comic Sans MS" panose="030F0702030302020204" pitchFamily="2" charset="0"/>
                <a:ea typeface="宋体" panose="02010600030101010101" pitchFamily="2" charset="-122"/>
                <a:sym typeface="宋体" panose="02010600030101010101" pitchFamily="2" charset="-122"/>
              </a:rPr>
              <a:t>特性方程</a:t>
            </a:r>
            <a:r>
              <a:rPr lang="zh-CN" altLang="zh-CN" sz="2400" dirty="0">
                <a:latin typeface="Comic Sans MS" panose="030F0702030302020204" pitchFamily="2" charset="0"/>
                <a:ea typeface="宋体" panose="02010600030101010101" pitchFamily="2" charset="-122"/>
                <a:sym typeface="宋体" panose="02010600030101010101" pitchFamily="2" charset="-122"/>
              </a:rPr>
              <a:t>   </a:t>
            </a:r>
            <a:endParaRPr lang="zh-CN" altLang="en-US" sz="2400">
              <a:latin typeface="Comic Sans MS" panose="030F0702030302020204" pitchFamily="2" charset="0"/>
              <a:ea typeface="仿宋_GB2312" pitchFamily="1" charset="-122"/>
            </a:endParaRPr>
          </a:p>
        </p:txBody>
      </p:sp>
      <p:sp>
        <p:nvSpPr>
          <p:cNvPr id="13316" name="文本框 3"/>
          <p:cNvSpPr txBox="1"/>
          <p:nvPr/>
        </p:nvSpPr>
        <p:spPr>
          <a:xfrm>
            <a:off x="1263650" y="4432300"/>
            <a:ext cx="2714625" cy="460375"/>
          </a:xfrm>
          <a:prstGeom prst="rect">
            <a:avLst/>
          </a:prstGeom>
          <a:noFill/>
          <a:ln w="9525">
            <a:noFill/>
          </a:ln>
        </p:spPr>
        <p:txBody>
          <a:bodyPr wrap="none" anchor="t" anchorCtr="0">
            <a:spAutoFit/>
          </a:bodyPr>
          <a:p>
            <a:r>
              <a:rPr lang="zh-CN" altLang="en-US" sz="2400" dirty="0">
                <a:solidFill>
                  <a:srgbClr val="C00000"/>
                </a:solidFill>
                <a:latin typeface="Arial" panose="020B0604020202020204" pitchFamily="34" charset="0"/>
                <a:ea typeface="宋体" panose="02010600030101010101" pitchFamily="2" charset="-122"/>
                <a:sym typeface="宋体" panose="02010600030101010101" pitchFamily="2" charset="-122"/>
              </a:rPr>
              <a:t>◆ </a:t>
            </a:r>
            <a:r>
              <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状态图与激励表</a:t>
            </a:r>
            <a:r>
              <a:rPr lang="zh-CN" altLang="zh-CN"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  </a:t>
            </a:r>
            <a:r>
              <a:rPr lang="zh-CN" altLang="zh-CN" dirty="0">
                <a:latin typeface="Comic Sans MS" panose="030F0702030302020204" pitchFamily="2" charset="0"/>
                <a:ea typeface="宋体" panose="02010600030101010101" pitchFamily="2" charset="-122"/>
                <a:sym typeface="宋体" panose="02010600030101010101" pitchFamily="2" charset="-122"/>
              </a:rPr>
              <a:t> </a:t>
            </a:r>
            <a:endParaRPr lang="zh-CN" altLang="en-US">
              <a:latin typeface="Comic Sans MS" panose="030F0702030302020204" pitchFamily="2" charset="0"/>
              <a:ea typeface="仿宋_GB2312" pitchFamily="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3315"/>
          <p:cNvSpPr txBox="1"/>
          <p:nvPr/>
        </p:nvSpPr>
        <p:spPr>
          <a:xfrm>
            <a:off x="1163638" y="2111375"/>
            <a:ext cx="1522412" cy="368300"/>
          </a:xfrm>
          <a:prstGeom prst="rect">
            <a:avLst/>
          </a:prstGeom>
          <a:noFill/>
          <a:ln w="9525">
            <a:noFill/>
          </a:ln>
        </p:spPr>
        <p:txBody>
          <a:bodyPr wrap="square" anchor="t" anchorCtr="0">
            <a:spAutoFit/>
          </a:bodyPr>
          <a:p>
            <a:pPr eaLnBrk="0" hangingPunct="0">
              <a:spcBef>
                <a:spcPct val="50000"/>
              </a:spcBef>
            </a:pPr>
            <a:r>
              <a:rPr lang="en-US" altLang="zh-CN" dirty="0">
                <a:solidFill>
                  <a:srgbClr val="C00000"/>
                </a:solidFill>
                <a:latin typeface="Comic Sans MS" panose="030F0702030302020204" pitchFamily="2" charset="0"/>
                <a:ea typeface="宋体" panose="02010600030101010101" pitchFamily="2" charset="-122"/>
              </a:rPr>
              <a:t>(1) </a:t>
            </a:r>
            <a:r>
              <a:rPr lang="zh-CN" altLang="en-US" dirty="0">
                <a:solidFill>
                  <a:srgbClr val="C00000"/>
                </a:solidFill>
                <a:latin typeface="Comic Sans MS" panose="030F0702030302020204" pitchFamily="2" charset="0"/>
                <a:ea typeface="宋体" panose="02010600030101010101" pitchFamily="2" charset="-122"/>
              </a:rPr>
              <a:t>特性表</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14338" name="矩形 13316"/>
          <p:cNvSpPr/>
          <p:nvPr/>
        </p:nvSpPr>
        <p:spPr>
          <a:xfrm>
            <a:off x="906463" y="995363"/>
            <a:ext cx="7745412"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由于锁存的次态是输入信号与现态的逻辑函数，因此可以用逻辑函数的表示方法进行描述。</a:t>
            </a:r>
            <a:endParaRPr lang="zh-CN" altLang="en-US" dirty="0">
              <a:latin typeface="Comic Sans MS" panose="030F0702030302020204" pitchFamily="2" charset="0"/>
              <a:ea typeface="宋体" panose="02010600030101010101" pitchFamily="2" charset="-122"/>
            </a:endParaRPr>
          </a:p>
        </p:txBody>
      </p:sp>
      <p:sp>
        <p:nvSpPr>
          <p:cNvPr id="14339" name="矩形 9217"/>
          <p:cNvSpPr/>
          <p:nvPr/>
        </p:nvSpPr>
        <p:spPr>
          <a:xfrm>
            <a:off x="755650" y="596900"/>
            <a:ext cx="3621088" cy="398463"/>
          </a:xfrm>
          <a:prstGeom prst="rect">
            <a:avLst/>
          </a:prstGeom>
          <a:noFill/>
          <a:ln w="9525">
            <a:noFill/>
          </a:ln>
        </p:spPr>
        <p:txBody>
          <a:bodyPr wrap="none" anchor="t" anchorCtr="0">
            <a:spAutoFit/>
          </a:bodyPr>
          <a:p>
            <a:pPr eaLnBrk="0" hangingPunct="0">
              <a:spcBef>
                <a:spcPct val="50000"/>
              </a:spcBef>
            </a:pPr>
            <a:r>
              <a:rPr lang="en-US" altLang="zh-CN" sz="2000" dirty="0">
                <a:solidFill>
                  <a:srgbClr val="C00000"/>
                </a:solidFill>
                <a:latin typeface="Comic Sans MS" panose="030F0702030302020204" pitchFamily="2" charset="0"/>
                <a:ea typeface="宋体" panose="02010600030101010101" pitchFamily="2" charset="-122"/>
              </a:rPr>
              <a:t>3. </a:t>
            </a:r>
            <a:r>
              <a:rPr lang="zh-CN" altLang="en-US" sz="2000" dirty="0">
                <a:solidFill>
                  <a:srgbClr val="C00000"/>
                </a:solidFill>
                <a:latin typeface="Comic Sans MS" panose="030F0702030302020204" pitchFamily="2" charset="0"/>
                <a:ea typeface="宋体" panose="02010600030101010101" pitchFamily="2" charset="-122"/>
              </a:rPr>
              <a:t>锁存器逻辑功能的描述方法</a:t>
            </a:r>
            <a:endParaRPr lang="zh-CN" altLang="en-US" sz="2000" dirty="0">
              <a:solidFill>
                <a:srgbClr val="C00000"/>
              </a:solidFill>
              <a:latin typeface="Comic Sans MS" panose="030F0702030302020204" pitchFamily="2" charset="0"/>
              <a:ea typeface="宋体" panose="02010600030101010101" pitchFamily="2" charset="-122"/>
            </a:endParaRPr>
          </a:p>
        </p:txBody>
      </p:sp>
      <p:graphicFrame>
        <p:nvGraphicFramePr>
          <p:cNvPr id="14340" name="对象 2"/>
          <p:cNvGraphicFramePr/>
          <p:nvPr/>
        </p:nvGraphicFramePr>
        <p:xfrm>
          <a:off x="1163638" y="2673350"/>
          <a:ext cx="3278187" cy="2401888"/>
        </p:xfrm>
        <a:graphic>
          <a:graphicData uri="http://schemas.openxmlformats.org/presentationml/2006/ole">
            <mc:AlternateContent xmlns:mc="http://schemas.openxmlformats.org/markup-compatibility/2006">
              <mc:Choice xmlns:v="urn:schemas-microsoft-com:vml" Requires="v">
                <p:oleObj spid="_x0000_s3081" name="" r:id="rId1" imgW="4667250" imgH="3095625" progId="Paint.Picture">
                  <p:embed/>
                </p:oleObj>
              </mc:Choice>
              <mc:Fallback>
                <p:oleObj name="" r:id="rId1" imgW="4667250" imgH="3095625" progId="Paint.Picture">
                  <p:embed/>
                  <p:pic>
                    <p:nvPicPr>
                      <p:cNvPr id="0" name="图片 3080"/>
                      <p:cNvPicPr/>
                      <p:nvPr/>
                    </p:nvPicPr>
                    <p:blipFill>
                      <a:blip r:embed="rId2"/>
                      <a:stretch>
                        <a:fillRect/>
                      </a:stretch>
                    </p:blipFill>
                    <p:spPr>
                      <a:xfrm>
                        <a:off x="1163638" y="2673350"/>
                        <a:ext cx="3278187" cy="2401888"/>
                      </a:xfrm>
                      <a:prstGeom prst="rect">
                        <a:avLst/>
                      </a:prstGeom>
                      <a:noFill/>
                      <a:ln w="38100">
                        <a:noFill/>
                        <a:miter/>
                      </a:ln>
                    </p:spPr>
                  </p:pic>
                </p:oleObj>
              </mc:Fallback>
            </mc:AlternateContent>
          </a:graphicData>
        </a:graphic>
      </p:graphicFrame>
      <p:graphicFrame>
        <p:nvGraphicFramePr>
          <p:cNvPr id="14341" name="对象 4"/>
          <p:cNvGraphicFramePr/>
          <p:nvPr/>
        </p:nvGraphicFramePr>
        <p:xfrm>
          <a:off x="4870450" y="3121025"/>
          <a:ext cx="3467100" cy="2389188"/>
        </p:xfrm>
        <a:graphic>
          <a:graphicData uri="http://schemas.openxmlformats.org/presentationml/2006/ole">
            <mc:AlternateContent xmlns:mc="http://schemas.openxmlformats.org/markup-compatibility/2006">
              <mc:Choice xmlns:v="urn:schemas-microsoft-com:vml" Requires="v">
                <p:oleObj spid="_x0000_s3080" name="" r:id="rId3" imgW="4714875" imgH="3038475" progId="Paint.Picture">
                  <p:embed/>
                </p:oleObj>
              </mc:Choice>
              <mc:Fallback>
                <p:oleObj name="" r:id="rId3" imgW="4714875" imgH="3038475" progId="Paint.Picture">
                  <p:embed/>
                  <p:pic>
                    <p:nvPicPr>
                      <p:cNvPr id="0" name="图片 3079"/>
                      <p:cNvPicPr/>
                      <p:nvPr/>
                    </p:nvPicPr>
                    <p:blipFill>
                      <a:blip r:embed="rId4"/>
                      <a:stretch>
                        <a:fillRect/>
                      </a:stretch>
                    </p:blipFill>
                    <p:spPr>
                      <a:xfrm>
                        <a:off x="4870450" y="3121025"/>
                        <a:ext cx="3467100" cy="2389188"/>
                      </a:xfrm>
                      <a:prstGeom prst="rect">
                        <a:avLst/>
                      </a:prstGeom>
                      <a:noFill/>
                      <a:ln w="38100">
                        <a:noFill/>
                        <a:miter/>
                      </a:ln>
                    </p:spPr>
                  </p:pic>
                </p:oleObj>
              </mc:Fallback>
            </mc:AlternateContent>
          </a:graphicData>
        </a:graphic>
      </p:graphicFrame>
      <p:sp>
        <p:nvSpPr>
          <p:cNvPr id="14342" name="文本框 13315"/>
          <p:cNvSpPr txBox="1"/>
          <p:nvPr/>
        </p:nvSpPr>
        <p:spPr>
          <a:xfrm>
            <a:off x="1287463" y="5510213"/>
            <a:ext cx="1524000" cy="368300"/>
          </a:xfrm>
          <a:prstGeom prst="rect">
            <a:avLst/>
          </a:prstGeom>
          <a:noFill/>
          <a:ln w="9525">
            <a:noFill/>
          </a:ln>
        </p:spPr>
        <p:txBody>
          <a:bodyPr wrap="square" anchor="t" anchorCtr="0">
            <a:spAutoFit/>
          </a:bodyPr>
          <a:p>
            <a:pPr eaLnBrk="0" hangingPunct="0">
              <a:spcBef>
                <a:spcPct val="50000"/>
              </a:spcBef>
            </a:pPr>
            <a:r>
              <a:rPr lang="en-US" altLang="zh-CN" dirty="0">
                <a:solidFill>
                  <a:srgbClr val="C00000"/>
                </a:solidFill>
                <a:latin typeface="Arial" panose="020B0604020202020204" pitchFamily="34" charset="0"/>
                <a:ea typeface="宋体" panose="02010600030101010101" pitchFamily="2" charset="-122"/>
              </a:rPr>
              <a:t>(2) </a:t>
            </a:r>
            <a:r>
              <a:rPr lang="zh-CN" altLang="en-US" dirty="0">
                <a:solidFill>
                  <a:srgbClr val="C00000"/>
                </a:solidFill>
                <a:latin typeface="Arial" panose="020B0604020202020204" pitchFamily="34" charset="0"/>
                <a:ea typeface="宋体" panose="02010600030101010101" pitchFamily="2" charset="-122"/>
              </a:rPr>
              <a:t>特性方程</a:t>
            </a:r>
            <a:endParaRPr lang="zh-CN" altLang="en-US"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3" name="对象 -2147482316"/>
          <p:cNvGraphicFramePr/>
          <p:nvPr/>
        </p:nvGraphicFramePr>
        <p:xfrm>
          <a:off x="1433513" y="600075"/>
          <a:ext cx="5538787" cy="1604963"/>
        </p:xfrm>
        <a:graphic>
          <a:graphicData uri="http://schemas.openxmlformats.org/presentationml/2006/ole">
            <mc:AlternateContent xmlns:mc="http://schemas.openxmlformats.org/markup-compatibility/2006">
              <mc:Choice xmlns:v="urn:schemas-microsoft-com:vml" Requires="v">
                <p:oleObj spid="_x0000_s3079" name="" r:id="rId1" imgW="4800600" imgH="1587500" progId="Visio.Drawing.11">
                  <p:embed/>
                </p:oleObj>
              </mc:Choice>
              <mc:Fallback>
                <p:oleObj name="" r:id="rId1" imgW="4800600" imgH="1587500" progId="Visio.Drawing.11">
                  <p:embed/>
                  <p:pic>
                    <p:nvPicPr>
                      <p:cNvPr id="0" name="图片 3078"/>
                      <p:cNvPicPr/>
                      <p:nvPr/>
                    </p:nvPicPr>
                    <p:blipFill>
                      <a:blip r:embed="rId2"/>
                      <a:stretch>
                        <a:fillRect/>
                      </a:stretch>
                    </p:blipFill>
                    <p:spPr>
                      <a:xfrm>
                        <a:off x="1433513" y="600075"/>
                        <a:ext cx="5538787" cy="1604963"/>
                      </a:xfrm>
                      <a:prstGeom prst="rect">
                        <a:avLst/>
                      </a:prstGeom>
                      <a:noFill/>
                      <a:ln w="38100">
                        <a:noFill/>
                        <a:miter/>
                      </a:ln>
                    </p:spPr>
                  </p:pic>
                </p:oleObj>
              </mc:Fallback>
            </mc:AlternateContent>
          </a:graphicData>
        </a:graphic>
      </p:graphicFrame>
      <p:sp>
        <p:nvSpPr>
          <p:cNvPr id="18434" name="文本框 14339"/>
          <p:cNvSpPr txBox="1"/>
          <p:nvPr/>
        </p:nvSpPr>
        <p:spPr>
          <a:xfrm>
            <a:off x="2108200" y="2265363"/>
            <a:ext cx="2168525" cy="368300"/>
          </a:xfrm>
          <a:prstGeom prst="rect">
            <a:avLst/>
          </a:prstGeom>
          <a:noFill/>
          <a:ln w="9525">
            <a:noFill/>
          </a:ln>
        </p:spPr>
        <p:txBody>
          <a:bodyPr wrap="square" anchor="t" anchorCtr="0">
            <a:spAutoFit/>
          </a:bodyPr>
          <a:p>
            <a:pPr eaLnBrk="0" hangingPunct="0">
              <a:spcBef>
                <a:spcPct val="50000"/>
              </a:spcBef>
            </a:pPr>
            <a:r>
              <a:rPr lang="zh-CN" altLang="zh-CN" dirty="0">
                <a:solidFill>
                  <a:srgbClr val="009AD0"/>
                </a:solidFill>
                <a:latin typeface="Arial" panose="020B0604020202020204" pitchFamily="34" charset="0"/>
                <a:ea typeface="宋体" panose="02010600030101010101" pitchFamily="2" charset="-122"/>
              </a:rPr>
              <a:t> </a:t>
            </a:r>
            <a:r>
              <a:rPr lang="zh-CN" altLang="zh-CN" sz="1600" dirty="0">
                <a:solidFill>
                  <a:srgbClr val="009AD0"/>
                </a:solidFill>
                <a:latin typeface="Comic Sans MS" panose="030F0702030302020204" pitchFamily="2" charset="0"/>
                <a:ea typeface="宋体" panose="02010600030101010101" pitchFamily="2" charset="-122"/>
              </a:rPr>
              <a:t>Q*=</a:t>
            </a:r>
            <a:r>
              <a:rPr lang="en-US" altLang="zh-CN" sz="1600" dirty="0">
                <a:solidFill>
                  <a:srgbClr val="009AD0"/>
                </a:solidFill>
                <a:latin typeface="Comic Sans MS" panose="030F0702030302020204" pitchFamily="2" charset="0"/>
                <a:ea typeface="宋体" panose="02010600030101010101" pitchFamily="2" charset="-122"/>
              </a:rPr>
              <a:t>(</a:t>
            </a:r>
            <a:r>
              <a:rPr lang="zh-CN" altLang="zh-CN" sz="1600" dirty="0">
                <a:solidFill>
                  <a:srgbClr val="009AD0"/>
                </a:solidFill>
                <a:latin typeface="Comic Sans MS" panose="030F0702030302020204" pitchFamily="2" charset="0"/>
                <a:ea typeface="宋体" panose="02010600030101010101" pitchFamily="2" charset="-122"/>
              </a:rPr>
              <a:t>S</a:t>
            </a:r>
            <a:r>
              <a:rPr lang="zh-CN" altLang="zh-CN" sz="1600" baseline="-25000" dirty="0">
                <a:solidFill>
                  <a:srgbClr val="009AD0"/>
                </a:solidFill>
                <a:latin typeface="Comic Sans MS" panose="030F0702030302020204" pitchFamily="2" charset="0"/>
                <a:ea typeface="宋体" panose="02010600030101010101" pitchFamily="2" charset="-122"/>
              </a:rPr>
              <a:t>D</a:t>
            </a:r>
            <a:r>
              <a:rPr lang="zh-CN" altLang="zh-CN" sz="1600" dirty="0">
                <a:solidFill>
                  <a:srgbClr val="009AD0"/>
                </a:solidFill>
                <a:latin typeface="Comic Sans MS" panose="030F0702030302020204" pitchFamily="2" charset="0"/>
                <a:ea typeface="宋体" panose="02010600030101010101" pitchFamily="2" charset="-122"/>
              </a:rPr>
              <a:t>'</a:t>
            </a:r>
            <a:r>
              <a:rPr lang="en-US" altLang="zh-CN" sz="1600" dirty="0">
                <a:solidFill>
                  <a:srgbClr val="009AD0"/>
                </a:solidFill>
                <a:latin typeface="Comic Sans MS" panose="030F0702030302020204" pitchFamily="2" charset="0"/>
                <a:ea typeface="宋体" panose="02010600030101010101" pitchFamily="2" charset="-122"/>
              </a:rPr>
              <a:t>)</a:t>
            </a:r>
            <a:r>
              <a:rPr lang="zh-CN" altLang="zh-CN" sz="1600" dirty="0">
                <a:solidFill>
                  <a:srgbClr val="009AD0"/>
                </a:solidFill>
                <a:latin typeface="Comic Sans MS" panose="030F0702030302020204" pitchFamily="2" charset="0"/>
                <a:ea typeface="宋体" panose="02010600030101010101" pitchFamily="2" charset="-122"/>
              </a:rPr>
              <a:t>'+R</a:t>
            </a:r>
            <a:r>
              <a:rPr lang="zh-CN" altLang="zh-CN" sz="1600" baseline="-25000" dirty="0">
                <a:solidFill>
                  <a:srgbClr val="009AD0"/>
                </a:solidFill>
                <a:latin typeface="Comic Sans MS" panose="030F0702030302020204" pitchFamily="2" charset="0"/>
                <a:ea typeface="宋体" panose="02010600030101010101" pitchFamily="2" charset="-122"/>
              </a:rPr>
              <a:t>D</a:t>
            </a:r>
            <a:r>
              <a:rPr lang="zh-CN" altLang="zh-CN" sz="1600" dirty="0">
                <a:solidFill>
                  <a:srgbClr val="009AD0"/>
                </a:solidFill>
                <a:latin typeface="Comic Sans MS" panose="030F0702030302020204" pitchFamily="2" charset="0"/>
                <a:ea typeface="宋体" panose="02010600030101010101" pitchFamily="2" charset="-122"/>
              </a:rPr>
              <a:t>'·Q</a:t>
            </a:r>
            <a:endParaRPr lang="en-US" altLang="zh-CN" sz="1600" dirty="0">
              <a:solidFill>
                <a:srgbClr val="009AD0"/>
              </a:solidFill>
              <a:latin typeface="Comic Sans MS" panose="030F0702030302020204" pitchFamily="2" charset="0"/>
              <a:ea typeface="宋体" panose="02010600030101010101" pitchFamily="2" charset="-122"/>
            </a:endParaRPr>
          </a:p>
        </p:txBody>
      </p:sp>
      <p:sp>
        <p:nvSpPr>
          <p:cNvPr id="18435" name="文本框 14339"/>
          <p:cNvSpPr txBox="1"/>
          <p:nvPr/>
        </p:nvSpPr>
        <p:spPr>
          <a:xfrm>
            <a:off x="5294313" y="2376488"/>
            <a:ext cx="2184400" cy="336550"/>
          </a:xfrm>
          <a:prstGeom prst="rect">
            <a:avLst/>
          </a:prstGeom>
          <a:noFill/>
          <a:ln w="9525">
            <a:noFill/>
          </a:ln>
        </p:spPr>
        <p:txBody>
          <a:bodyPr wrap="square" anchor="t" anchorCtr="0">
            <a:spAutoFit/>
          </a:bodyPr>
          <a:p>
            <a:pPr eaLnBrk="0" hangingPunct="0">
              <a:spcBef>
                <a:spcPct val="50000"/>
              </a:spcBef>
            </a:pPr>
            <a:r>
              <a:rPr lang="zh-CN" altLang="zh-CN" sz="1600" dirty="0">
                <a:latin typeface="Arial" panose="020B0604020202020204" pitchFamily="34" charset="0"/>
                <a:ea typeface="宋体" panose="02010600030101010101" pitchFamily="2" charset="-122"/>
              </a:rPr>
              <a:t> </a:t>
            </a:r>
            <a:r>
              <a:rPr lang="zh-CN" altLang="zh-CN" sz="1600" dirty="0">
                <a:solidFill>
                  <a:srgbClr val="009AD0"/>
                </a:solidFill>
                <a:latin typeface="Comic Sans MS" panose="030F0702030302020204" pitchFamily="2" charset="0"/>
                <a:ea typeface="宋体" panose="02010600030101010101" pitchFamily="2" charset="-122"/>
              </a:rPr>
              <a:t>Q*=S</a:t>
            </a:r>
            <a:r>
              <a:rPr lang="zh-CN" altLang="zh-CN" sz="1600" baseline="-25000" dirty="0">
                <a:solidFill>
                  <a:srgbClr val="009AD0"/>
                </a:solidFill>
                <a:latin typeface="Comic Sans MS" panose="030F0702030302020204" pitchFamily="2" charset="0"/>
                <a:ea typeface="宋体" panose="02010600030101010101" pitchFamily="2" charset="-122"/>
              </a:rPr>
              <a:t>D</a:t>
            </a:r>
            <a:r>
              <a:rPr lang="zh-CN" altLang="zh-CN" sz="1600" dirty="0">
                <a:solidFill>
                  <a:srgbClr val="009AD0"/>
                </a:solidFill>
                <a:latin typeface="Comic Sans MS" panose="030F0702030302020204" pitchFamily="2" charset="0"/>
                <a:ea typeface="宋体" panose="02010600030101010101" pitchFamily="2" charset="-122"/>
              </a:rPr>
              <a:t>+R</a:t>
            </a:r>
            <a:r>
              <a:rPr lang="zh-CN" altLang="zh-CN" sz="1600" baseline="-25000" dirty="0">
                <a:solidFill>
                  <a:srgbClr val="009AD0"/>
                </a:solidFill>
                <a:latin typeface="Comic Sans MS" panose="030F0702030302020204" pitchFamily="2" charset="0"/>
                <a:ea typeface="宋体" panose="02010600030101010101" pitchFamily="2" charset="-122"/>
              </a:rPr>
              <a:t>D</a:t>
            </a:r>
            <a:r>
              <a:rPr lang="zh-CN" altLang="zh-CN" sz="1600" dirty="0">
                <a:solidFill>
                  <a:srgbClr val="009AD0"/>
                </a:solidFill>
                <a:latin typeface="Comic Sans MS" panose="030F0702030302020204" pitchFamily="2" charset="0"/>
                <a:ea typeface="宋体" panose="02010600030101010101" pitchFamily="2" charset="-122"/>
              </a:rPr>
              <a:t>'·Q</a:t>
            </a:r>
            <a:endParaRPr lang="en-US" altLang="zh-CN" sz="1600" dirty="0">
              <a:solidFill>
                <a:srgbClr val="009AD0"/>
              </a:solidFill>
              <a:latin typeface="Comic Sans MS" panose="030F0702030302020204" pitchFamily="2" charset="0"/>
              <a:ea typeface="宋体" panose="02010600030101010101" pitchFamily="2" charset="-122"/>
            </a:endParaRPr>
          </a:p>
        </p:txBody>
      </p:sp>
      <p:sp>
        <p:nvSpPr>
          <p:cNvPr id="18436" name="文本框 14339"/>
          <p:cNvSpPr txBox="1"/>
          <p:nvPr/>
        </p:nvSpPr>
        <p:spPr>
          <a:xfrm>
            <a:off x="1176338" y="3311525"/>
            <a:ext cx="2736850" cy="368300"/>
          </a:xfrm>
          <a:prstGeom prst="rect">
            <a:avLst/>
          </a:prstGeom>
          <a:noFill/>
          <a:ln w="9525">
            <a:noFill/>
          </a:ln>
        </p:spPr>
        <p:txBody>
          <a:bodyPr anchor="t" anchorCtr="0">
            <a:spAutoFit/>
          </a:bodyPr>
          <a:p>
            <a:pPr eaLnBrk="0" hangingPunct="0">
              <a:spcBef>
                <a:spcPct val="50000"/>
              </a:spcBef>
            </a:pPr>
            <a:r>
              <a:rPr lang="en-US" altLang="zh-CN" dirty="0">
                <a:solidFill>
                  <a:srgbClr val="C00000"/>
                </a:solidFill>
                <a:latin typeface="Comic Sans MS" panose="030F0702030302020204" pitchFamily="2" charset="0"/>
                <a:ea typeface="宋体" panose="02010600030101010101" pitchFamily="2" charset="-122"/>
              </a:rPr>
              <a:t>(3) </a:t>
            </a:r>
            <a:r>
              <a:rPr lang="zh-CN" altLang="en-US" dirty="0">
                <a:solidFill>
                  <a:srgbClr val="C00000"/>
                </a:solidFill>
                <a:latin typeface="Comic Sans MS" panose="030F0702030302020204" pitchFamily="2" charset="0"/>
                <a:ea typeface="宋体" panose="02010600030101010101" pitchFamily="2" charset="-122"/>
              </a:rPr>
              <a:t>状态图与激励表</a:t>
            </a:r>
            <a:endParaRPr lang="zh-CN" altLang="en-US" dirty="0">
              <a:solidFill>
                <a:srgbClr val="C00000"/>
              </a:solidFill>
              <a:latin typeface="Comic Sans MS" panose="030F0702030302020204" pitchFamily="2" charset="0"/>
              <a:ea typeface="宋体" panose="02010600030101010101" pitchFamily="2" charset="-122"/>
            </a:endParaRPr>
          </a:p>
        </p:txBody>
      </p:sp>
      <p:graphicFrame>
        <p:nvGraphicFramePr>
          <p:cNvPr id="18437" name="对象 -2147482315"/>
          <p:cNvGraphicFramePr/>
          <p:nvPr/>
        </p:nvGraphicFramePr>
        <p:xfrm>
          <a:off x="884238" y="4622800"/>
          <a:ext cx="3857625" cy="1638300"/>
        </p:xfrm>
        <a:graphic>
          <a:graphicData uri="http://schemas.openxmlformats.org/presentationml/2006/ole">
            <mc:AlternateContent xmlns:mc="http://schemas.openxmlformats.org/markup-compatibility/2006">
              <mc:Choice xmlns:v="urn:schemas-microsoft-com:vml" Requires="v">
                <p:oleObj spid="_x0000_s3076" name="" r:id="rId3" imgW="3962400" imgH="2082800" progId="Visio.Drawing.11">
                  <p:embed/>
                </p:oleObj>
              </mc:Choice>
              <mc:Fallback>
                <p:oleObj name="" r:id="rId3" imgW="3962400" imgH="2082800" progId="Visio.Drawing.11">
                  <p:embed/>
                  <p:pic>
                    <p:nvPicPr>
                      <p:cNvPr id="0" name="图片 3075"/>
                      <p:cNvPicPr/>
                      <p:nvPr/>
                    </p:nvPicPr>
                    <p:blipFill>
                      <a:blip r:embed="rId4"/>
                      <a:stretch>
                        <a:fillRect/>
                      </a:stretch>
                    </p:blipFill>
                    <p:spPr>
                      <a:xfrm>
                        <a:off x="884238" y="4622800"/>
                        <a:ext cx="3857625" cy="1638300"/>
                      </a:xfrm>
                      <a:prstGeom prst="rect">
                        <a:avLst/>
                      </a:prstGeom>
                      <a:noFill/>
                      <a:ln w="38100">
                        <a:noFill/>
                        <a:miter/>
                      </a:ln>
                    </p:spPr>
                  </p:pic>
                </p:oleObj>
              </mc:Fallback>
            </mc:AlternateContent>
          </a:graphicData>
        </a:graphic>
      </p:graphicFrame>
      <p:graphicFrame>
        <p:nvGraphicFramePr>
          <p:cNvPr id="8" name="表格 7"/>
          <p:cNvGraphicFramePr/>
          <p:nvPr/>
        </p:nvGraphicFramePr>
        <p:xfrm>
          <a:off x="5054600" y="4721225"/>
          <a:ext cx="2382838" cy="1322388"/>
        </p:xfrm>
        <a:graphic>
          <a:graphicData uri="http://schemas.openxmlformats.org/drawingml/2006/table">
            <a:tbl>
              <a:tblPr firstRow="1" bandRow="1">
                <a:tableStyleId>{5940675A-B579-460E-94D1-54222C63F5DA}</a:tableStyleId>
              </a:tblPr>
              <a:tblGrid>
                <a:gridCol w="1155700"/>
                <a:gridCol w="1226820"/>
              </a:tblGrid>
              <a:tr h="338455">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    Q*</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b="0" i="1">
                          <a:latin typeface="Comic Sans MS" panose="030F0702030302020204" pitchFamily="2" charset="0"/>
                          <a:ea typeface="宋体" panose="02010600030101010101" pitchFamily="2" charset="-122"/>
                          <a:cs typeface="Comic Sans MS" panose="030F0702030302020204" pitchFamily="2" charset="0"/>
                        </a:rPr>
                        <a:t>     S</a:t>
                      </a:r>
                      <a:r>
                        <a:rPr lang="en-US" sz="1600" b="0" baseline="-25000">
                          <a:latin typeface="Comic Sans MS" panose="030F0702030302020204" pitchFamily="2" charset="0"/>
                          <a:ea typeface="宋体" panose="02010600030101010101" pitchFamily="2" charset="-122"/>
                          <a:cs typeface="Comic Sans MS" panose="030F0702030302020204" pitchFamily="2" charset="0"/>
                        </a:rPr>
                        <a:t>D</a:t>
                      </a:r>
                      <a:r>
                        <a:rPr lang="en-US" sz="1600" b="0" i="1" baseline="-25000">
                          <a:latin typeface="Comic Sans MS" panose="030F0702030302020204" pitchFamily="2" charset="0"/>
                          <a:ea typeface="宋体" panose="02010600030101010101" pitchFamily="2" charset="-122"/>
                          <a:cs typeface="Comic Sans MS" panose="030F0702030302020204" pitchFamily="2" charset="0"/>
                        </a:rPr>
                        <a:t> </a:t>
                      </a:r>
                      <a:r>
                        <a:rPr lang="en-US" sz="1600" b="0" i="1">
                          <a:latin typeface="Comic Sans MS" panose="030F0702030302020204" pitchFamily="2" charset="0"/>
                          <a:ea typeface="宋体" panose="02010600030101010101" pitchFamily="2" charset="-122"/>
                          <a:cs typeface="Comic Sans MS" panose="030F0702030302020204" pitchFamily="2" charset="0"/>
                        </a:rPr>
                        <a:t>   R</a:t>
                      </a:r>
                      <a:r>
                        <a:rPr lang="en-US" sz="1600" b="0" baseline="-25000">
                          <a:latin typeface="Comic Sans MS" panose="030F0702030302020204" pitchFamily="2" charset="0"/>
                          <a:ea typeface="宋体" panose="02010600030101010101" pitchFamily="2" charset="-122"/>
                          <a:cs typeface="Comic Sans MS" panose="030F0702030302020204" pitchFamily="2" charset="0"/>
                        </a:rPr>
                        <a:t>D</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buNone/>
                      </a:pPr>
                      <a:r>
                        <a:rPr lang="en-US" sz="1600" b="0">
                          <a:latin typeface="Comic Sans MS" panose="030F0702030302020204" pitchFamily="2" charset="0"/>
                          <a:ea typeface="宋体" panose="02010600030101010101" pitchFamily="2" charset="-122"/>
                          <a:cs typeface="Comic Sans MS" panose="030F0702030302020204" pitchFamily="2" charset="0"/>
                        </a:rPr>
                        <a:t>     0     </a:t>
                      </a:r>
                      <a:r>
                        <a:rPr lang="en-US" sz="1600" b="0">
                          <a:latin typeface="Comic Sans MS" panose="030F0702030302020204" pitchFamily="2" charset="0"/>
                          <a:cs typeface="Comic Sans MS" panose="030F0702030302020204" pitchFamily="2" charset="0"/>
                        </a:rPr>
                        <a:t>×</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43840">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0     1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buNone/>
                      </a:pPr>
                      <a:r>
                        <a:rPr lang="en-US" sz="1600" b="0">
                          <a:latin typeface="Comic Sans MS" panose="030F0702030302020204" pitchFamily="2" charset="0"/>
                          <a:ea typeface="宋体" panose="02010600030101010101" pitchFamily="2" charset="-122"/>
                          <a:cs typeface="Comic Sans MS" panose="030F0702030302020204" pitchFamily="2" charset="0"/>
                        </a:rPr>
                        <a:t>     1      0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252095">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buNone/>
                      </a:pPr>
                      <a:r>
                        <a:rPr lang="en-US" sz="1600" b="0">
                          <a:latin typeface="Comic Sans MS" panose="030F0702030302020204" pitchFamily="2" charset="0"/>
                          <a:ea typeface="宋体" panose="02010600030101010101" pitchFamily="2" charset="-122"/>
                          <a:cs typeface="Comic Sans MS" panose="030F0702030302020204" pitchFamily="2" charset="0"/>
                        </a:rPr>
                        <a:t>     0      1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243840">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1     1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b="0">
                          <a:latin typeface="Comic Sans MS" panose="030F0702030302020204" pitchFamily="2" charset="0"/>
                          <a:ea typeface="宋体" panose="02010600030101010101" pitchFamily="2" charset="-122"/>
                          <a:cs typeface="Comic Sans MS" panose="030F0702030302020204" pitchFamily="2" charset="0"/>
                        </a:rPr>
                        <a:t>     </a:t>
                      </a:r>
                      <a:r>
                        <a:rPr lang="en-US" sz="1600" b="0">
                          <a:latin typeface="Comic Sans MS" panose="030F0702030302020204" pitchFamily="2" charset="0"/>
                          <a:cs typeface="Comic Sans MS" panose="030F0702030302020204" pitchFamily="2" charset="0"/>
                        </a:rPr>
                        <a:t>×</a:t>
                      </a:r>
                      <a:r>
                        <a:rPr lang="en-US" sz="1600" b="0">
                          <a:latin typeface="Comic Sans MS" panose="030F0702030302020204" pitchFamily="2" charset="0"/>
                          <a:ea typeface="宋体" panose="02010600030101010101" pitchFamily="2" charset="-122"/>
                          <a:cs typeface="Comic Sans MS" panose="030F0702030302020204" pitchFamily="2" charset="0"/>
                        </a:rPr>
                        <a:t>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8458" name="文本框 14344"/>
          <p:cNvSpPr txBox="1"/>
          <p:nvPr/>
        </p:nvSpPr>
        <p:spPr>
          <a:xfrm>
            <a:off x="1176338" y="3571875"/>
            <a:ext cx="6686550" cy="922338"/>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将锁存器两个状态之间转换所需要的条件</a:t>
            </a:r>
            <a:r>
              <a:rPr lang="zh-CN" altLang="en-US" dirty="0">
                <a:solidFill>
                  <a:srgbClr val="0070C0"/>
                </a:solidFill>
                <a:latin typeface="Arial" panose="020B0604020202020204" pitchFamily="34" charset="0"/>
                <a:ea typeface="宋体" panose="02010600030101010101" pitchFamily="2" charset="-122"/>
              </a:rPr>
              <a:t>用图形的方式表示</a:t>
            </a:r>
            <a:r>
              <a:rPr lang="zh-CN" altLang="en-US" dirty="0">
                <a:latin typeface="Arial" panose="020B0604020202020204" pitchFamily="34" charset="0"/>
                <a:ea typeface="宋体" panose="02010600030101010101" pitchFamily="2" charset="-122"/>
              </a:rPr>
              <a:t>即状态图，</a:t>
            </a:r>
            <a:r>
              <a:rPr lang="zh-CN" altLang="en-US" dirty="0">
                <a:solidFill>
                  <a:srgbClr val="0070C0"/>
                </a:solidFill>
                <a:latin typeface="Arial" panose="020B0604020202020204" pitchFamily="34" charset="0"/>
                <a:ea typeface="宋体" panose="02010600030101010101" pitchFamily="2" charset="-122"/>
              </a:rPr>
              <a:t>用表格的方式表示</a:t>
            </a:r>
            <a:r>
              <a:rPr lang="zh-CN" altLang="en-US" dirty="0">
                <a:latin typeface="Arial" panose="020B0604020202020204" pitchFamily="34" charset="0"/>
                <a:ea typeface="宋体" panose="02010600030101010101" pitchFamily="2" charset="-122"/>
              </a:rPr>
              <a:t>即激励表。</a:t>
            </a:r>
            <a:endParaRPr lang="zh-CN" altLang="en-US" dirty="0">
              <a:latin typeface="Arial" panose="020B0604020202020204" pitchFamily="34" charset="0"/>
              <a:ea typeface="宋体" panose="02010600030101010101" pitchFamily="2" charset="-122"/>
            </a:endParaRPr>
          </a:p>
        </p:txBody>
      </p:sp>
      <p:sp>
        <p:nvSpPr>
          <p:cNvPr id="2" name="右箭头 1"/>
          <p:cNvSpPr/>
          <p:nvPr/>
        </p:nvSpPr>
        <p:spPr>
          <a:xfrm>
            <a:off x="1720850" y="2341563"/>
            <a:ext cx="288925" cy="215900"/>
          </a:xfrm>
          <a:prstGeom prst="rightArrow">
            <a:avLst/>
          </a:prstGeom>
          <a:gradFill>
            <a:gsLst>
              <a:gs pos="0">
                <a:srgbClr val="E30000"/>
              </a:gs>
              <a:gs pos="100000">
                <a:srgbClr val="760303"/>
              </a:gs>
            </a:gsLst>
            <a:lin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右箭头 2"/>
          <p:cNvSpPr/>
          <p:nvPr/>
        </p:nvSpPr>
        <p:spPr>
          <a:xfrm>
            <a:off x="4760913" y="2436813"/>
            <a:ext cx="287338" cy="215900"/>
          </a:xfrm>
          <a:prstGeom prst="rightArrow">
            <a:avLst/>
          </a:prstGeom>
          <a:gradFill>
            <a:gsLst>
              <a:gs pos="0">
                <a:srgbClr val="E30000"/>
              </a:gs>
              <a:gs pos="100000">
                <a:srgbClr val="760303"/>
              </a:gs>
            </a:gsLst>
            <a:lin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文本框 3"/>
          <p:cNvSpPr txBox="1"/>
          <p:nvPr/>
        </p:nvSpPr>
        <p:spPr>
          <a:xfrm>
            <a:off x="2108200" y="2867025"/>
            <a:ext cx="1601788" cy="338138"/>
          </a:xfrm>
          <a:prstGeom prst="rect">
            <a:avLst/>
          </a:prstGeom>
          <a:noFill/>
          <a:ln w="9525">
            <a:noFill/>
          </a:ln>
        </p:spPr>
        <p:txBody>
          <a:bodyPr wrap="none" anchor="t" anchorCtr="0">
            <a:spAutoFit/>
          </a:bodyPr>
          <a:p>
            <a:pPr eaLnBrk="0" hangingPunct="0">
              <a:spcBef>
                <a:spcPct val="50000"/>
              </a:spcBef>
            </a:pPr>
            <a:r>
              <a:rPr lang="zh-CN" altLang="zh-CN" sz="1600" dirty="0">
                <a:solidFill>
                  <a:srgbClr val="7F7F7F"/>
                </a:solidFill>
                <a:latin typeface="Comic Sans MS" panose="030F0702030302020204" pitchFamily="2" charset="0"/>
                <a:ea typeface="宋体" panose="02010600030101010101" pitchFamily="2" charset="-122"/>
              </a:rPr>
              <a:t>其中S</a:t>
            </a:r>
            <a:r>
              <a:rPr lang="zh-CN" altLang="zh-CN" sz="1600" baseline="-25000" dirty="0">
                <a:solidFill>
                  <a:srgbClr val="7F7F7F"/>
                </a:solidFill>
                <a:latin typeface="Comic Sans MS" panose="030F0702030302020204" pitchFamily="2" charset="0"/>
                <a:ea typeface="宋体" panose="02010600030101010101" pitchFamily="2" charset="-122"/>
              </a:rPr>
              <a:t>D</a:t>
            </a:r>
            <a:r>
              <a:rPr lang="zh-CN" altLang="zh-CN" sz="1600" dirty="0">
                <a:solidFill>
                  <a:srgbClr val="7F7F7F"/>
                </a:solidFill>
                <a:latin typeface="Comic Sans MS" panose="030F0702030302020204" pitchFamily="2" charset="0"/>
                <a:ea typeface="宋体" panose="02010600030101010101" pitchFamily="2" charset="-122"/>
              </a:rPr>
              <a:t>'</a:t>
            </a:r>
            <a:r>
              <a:rPr lang="en-US" altLang="zh-CN" sz="1600" dirty="0">
                <a:solidFill>
                  <a:srgbClr val="7F7F7F"/>
                </a:solidFill>
                <a:latin typeface="Comic Sans MS" panose="030F0702030302020204" pitchFamily="2" charset="0"/>
                <a:ea typeface="宋体" panose="02010600030101010101" pitchFamily="2" charset="-122"/>
              </a:rPr>
              <a:t>+</a:t>
            </a:r>
            <a:r>
              <a:rPr lang="zh-CN" altLang="zh-CN" sz="1600" dirty="0">
                <a:solidFill>
                  <a:srgbClr val="7F7F7F"/>
                </a:solidFill>
                <a:latin typeface="Comic Sans MS" panose="030F0702030302020204" pitchFamily="2" charset="0"/>
                <a:ea typeface="宋体" panose="02010600030101010101" pitchFamily="2" charset="-122"/>
              </a:rPr>
              <a:t>R</a:t>
            </a:r>
            <a:r>
              <a:rPr lang="zh-CN" altLang="zh-CN" sz="1600" baseline="-25000" dirty="0">
                <a:solidFill>
                  <a:srgbClr val="7F7F7F"/>
                </a:solidFill>
                <a:latin typeface="Comic Sans MS" panose="030F0702030302020204" pitchFamily="2" charset="0"/>
                <a:ea typeface="宋体" panose="02010600030101010101" pitchFamily="2" charset="-122"/>
              </a:rPr>
              <a:t>D</a:t>
            </a:r>
            <a:r>
              <a:rPr lang="zh-CN" altLang="zh-CN" sz="1600" dirty="0">
                <a:solidFill>
                  <a:srgbClr val="7F7F7F"/>
                </a:solidFill>
                <a:latin typeface="Comic Sans MS" panose="030F0702030302020204" pitchFamily="2" charset="0"/>
                <a:ea typeface="宋体" panose="02010600030101010101" pitchFamily="2" charset="-122"/>
              </a:rPr>
              <a:t>'=</a:t>
            </a:r>
            <a:r>
              <a:rPr lang="en-US" altLang="zh-CN" sz="1600" dirty="0">
                <a:solidFill>
                  <a:srgbClr val="7F7F7F"/>
                </a:solidFill>
                <a:latin typeface="Comic Sans MS" panose="030F0702030302020204" pitchFamily="2" charset="0"/>
                <a:ea typeface="宋体" panose="02010600030101010101" pitchFamily="2" charset="-122"/>
              </a:rPr>
              <a:t>1</a:t>
            </a:r>
            <a:endParaRPr lang="en-US" altLang="zh-CN" sz="1600" dirty="0">
              <a:solidFill>
                <a:srgbClr val="7F7F7F"/>
              </a:solidFill>
              <a:latin typeface="Comic Sans MS" panose="030F0702030302020204" pitchFamily="2" charset="0"/>
              <a:ea typeface="宋体" panose="02010600030101010101" pitchFamily="2" charset="-122"/>
            </a:endParaRPr>
          </a:p>
        </p:txBody>
      </p:sp>
      <p:sp>
        <p:nvSpPr>
          <p:cNvPr id="5" name="文本框 4"/>
          <p:cNvSpPr txBox="1"/>
          <p:nvPr/>
        </p:nvSpPr>
        <p:spPr>
          <a:xfrm>
            <a:off x="5407025" y="2781300"/>
            <a:ext cx="1301750" cy="336550"/>
          </a:xfrm>
          <a:prstGeom prst="rect">
            <a:avLst/>
          </a:prstGeom>
          <a:noFill/>
          <a:ln w="9525">
            <a:noFill/>
          </a:ln>
        </p:spPr>
        <p:txBody>
          <a:bodyPr wrap="none" anchor="t" anchorCtr="0">
            <a:spAutoFit/>
          </a:bodyPr>
          <a:p>
            <a:pPr eaLnBrk="0" hangingPunct="0">
              <a:spcBef>
                <a:spcPct val="50000"/>
              </a:spcBef>
            </a:pPr>
            <a:r>
              <a:rPr lang="zh-CN" altLang="zh-CN" sz="1600" dirty="0">
                <a:solidFill>
                  <a:srgbClr val="7F7F7F"/>
                </a:solidFill>
                <a:latin typeface="Comic Sans MS" panose="030F0702030302020204" pitchFamily="2" charset="0"/>
                <a:ea typeface="宋体" panose="02010600030101010101" pitchFamily="2" charset="-122"/>
              </a:rPr>
              <a:t>其中S</a:t>
            </a:r>
            <a:r>
              <a:rPr lang="zh-CN" altLang="zh-CN" sz="1600" baseline="-25000" dirty="0">
                <a:solidFill>
                  <a:srgbClr val="7F7F7F"/>
                </a:solidFill>
                <a:latin typeface="Comic Sans MS" panose="030F0702030302020204" pitchFamily="2" charset="0"/>
                <a:ea typeface="宋体" panose="02010600030101010101" pitchFamily="2" charset="-122"/>
              </a:rPr>
              <a:t>D</a:t>
            </a:r>
            <a:r>
              <a:rPr lang="zh-CN" altLang="zh-CN" sz="1600" dirty="0">
                <a:solidFill>
                  <a:srgbClr val="7F7F7F"/>
                </a:solidFill>
                <a:latin typeface="Comic Sans MS" panose="030F0702030302020204" pitchFamily="2" charset="0"/>
                <a:ea typeface="宋体" panose="02010600030101010101" pitchFamily="2" charset="-122"/>
              </a:rPr>
              <a:t>R</a:t>
            </a:r>
            <a:r>
              <a:rPr lang="zh-CN" altLang="zh-CN" sz="1600" baseline="-25000" dirty="0">
                <a:solidFill>
                  <a:srgbClr val="7F7F7F"/>
                </a:solidFill>
                <a:latin typeface="Comic Sans MS" panose="030F0702030302020204" pitchFamily="2" charset="0"/>
                <a:ea typeface="宋体" panose="02010600030101010101" pitchFamily="2" charset="-122"/>
              </a:rPr>
              <a:t>D</a:t>
            </a:r>
            <a:r>
              <a:rPr lang="zh-CN" altLang="zh-CN" sz="1600" dirty="0">
                <a:solidFill>
                  <a:srgbClr val="7F7F7F"/>
                </a:solidFill>
                <a:latin typeface="Comic Sans MS" panose="030F0702030302020204" pitchFamily="2" charset="0"/>
                <a:ea typeface="宋体" panose="02010600030101010101" pitchFamily="2" charset="-122"/>
              </a:rPr>
              <a:t>=</a:t>
            </a:r>
            <a:r>
              <a:rPr lang="en-US" altLang="zh-CN" sz="1600" dirty="0">
                <a:solidFill>
                  <a:srgbClr val="7F7F7F"/>
                </a:solidFill>
                <a:latin typeface="Comic Sans MS" panose="030F0702030302020204" pitchFamily="2" charset="0"/>
                <a:ea typeface="宋体" panose="02010600030101010101" pitchFamily="2" charset="-122"/>
              </a:rPr>
              <a:t>0</a:t>
            </a:r>
            <a:endParaRPr lang="en-US" altLang="zh-CN" sz="1600" dirty="0">
              <a:solidFill>
                <a:srgbClr val="7F7F7F"/>
              </a:solidFill>
              <a:latin typeface="Comic Sans MS" panose="030F0702030302020204" pitchFamily="2" charset="0"/>
              <a:ea typeface="宋体" panose="02010600030101010101" pitchFamily="2" charset="-122"/>
            </a:endParaRPr>
          </a:p>
        </p:txBody>
      </p:sp>
      <p:sp>
        <p:nvSpPr>
          <p:cNvPr id="6" name="文本框 5"/>
          <p:cNvSpPr txBox="1"/>
          <p:nvPr/>
        </p:nvSpPr>
        <p:spPr>
          <a:xfrm>
            <a:off x="2428875" y="2557463"/>
            <a:ext cx="1281113" cy="338137"/>
          </a:xfrm>
          <a:prstGeom prst="rect">
            <a:avLst/>
          </a:prstGeom>
          <a:noFill/>
          <a:ln w="9525">
            <a:noFill/>
          </a:ln>
        </p:spPr>
        <p:txBody>
          <a:bodyPr wrap="none" anchor="t" anchorCtr="0">
            <a:spAutoFit/>
          </a:bodyPr>
          <a:p>
            <a:pPr eaLnBrk="0" hangingPunct="0">
              <a:spcBef>
                <a:spcPct val="50000"/>
              </a:spcBef>
            </a:pPr>
            <a:r>
              <a:rPr lang="zh-CN" altLang="zh-CN" sz="1600" dirty="0">
                <a:solidFill>
                  <a:srgbClr val="009AD0"/>
                </a:solidFill>
                <a:latin typeface="Comic Sans MS" panose="030F0702030302020204" pitchFamily="2" charset="0"/>
                <a:ea typeface="宋体" panose="02010600030101010101" pitchFamily="2" charset="-122"/>
              </a:rPr>
              <a:t>=S</a:t>
            </a:r>
            <a:r>
              <a:rPr lang="zh-CN" altLang="zh-CN" sz="1600" baseline="-25000" dirty="0">
                <a:solidFill>
                  <a:srgbClr val="009AD0"/>
                </a:solidFill>
                <a:latin typeface="Comic Sans MS" panose="030F0702030302020204" pitchFamily="2" charset="0"/>
                <a:ea typeface="宋体" panose="02010600030101010101" pitchFamily="2" charset="-122"/>
              </a:rPr>
              <a:t>D</a:t>
            </a:r>
            <a:r>
              <a:rPr lang="zh-CN" altLang="zh-CN" sz="1600" dirty="0">
                <a:solidFill>
                  <a:srgbClr val="009AD0"/>
                </a:solidFill>
                <a:latin typeface="Comic Sans MS" panose="030F0702030302020204" pitchFamily="2" charset="0"/>
                <a:ea typeface="宋体" panose="02010600030101010101" pitchFamily="2" charset="-122"/>
              </a:rPr>
              <a:t>+R</a:t>
            </a:r>
            <a:r>
              <a:rPr lang="zh-CN" altLang="zh-CN" sz="1600" baseline="-25000" dirty="0">
                <a:solidFill>
                  <a:srgbClr val="009AD0"/>
                </a:solidFill>
                <a:latin typeface="Comic Sans MS" panose="030F0702030302020204" pitchFamily="2" charset="0"/>
                <a:ea typeface="宋体" panose="02010600030101010101" pitchFamily="2" charset="-122"/>
              </a:rPr>
              <a:t>D</a:t>
            </a:r>
            <a:r>
              <a:rPr lang="zh-CN" altLang="zh-CN" sz="1600" dirty="0">
                <a:solidFill>
                  <a:srgbClr val="009AD0"/>
                </a:solidFill>
                <a:latin typeface="Comic Sans MS" panose="030F0702030302020204" pitchFamily="2" charset="0"/>
                <a:ea typeface="宋体" panose="02010600030101010101" pitchFamily="2" charset="-122"/>
              </a:rPr>
              <a:t>'·Q</a:t>
            </a:r>
            <a:endParaRPr lang="zh-CN" altLang="en-US" sz="1600">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dissolve">
                                      <p:cBhvr>
                                        <p:cTn id="7" dur="500"/>
                                        <p:tgtEl>
                                          <p:spTgt spid="184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p:stCondLst>
                              <p:cond delay="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18434"/>
                                        </p:tgtEl>
                                        <p:attrNameLst>
                                          <p:attrName>style.visibility</p:attrName>
                                        </p:attrNameLst>
                                      </p:cBhvr>
                                      <p:to>
                                        <p:strVal val="visible"/>
                                      </p:to>
                                    </p:set>
                                    <p:anim calcmode="discrete" valueType="clr">
                                      <p:cBhvr override="childStyle">
                                        <p:cTn id="15" dur="80"/>
                                        <p:tgtEl>
                                          <p:spTgt spid="18434"/>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8434"/>
                                        </p:tgtEl>
                                        <p:attrNameLst>
                                          <p:attrName>fillcolor</p:attrName>
                                        </p:attrNameLst>
                                      </p:cBhvr>
                                      <p:tavLst>
                                        <p:tav tm="0">
                                          <p:val>
                                            <p:clrVal>
                                              <a:schemeClr val="accent2"/>
                                            </p:clrVal>
                                          </p:val>
                                        </p:tav>
                                        <p:tav tm="50000">
                                          <p:val>
                                            <p:clrVal>
                                              <a:schemeClr val="hlink"/>
                                            </p:clrVal>
                                          </p:val>
                                        </p:tav>
                                      </p:tavLst>
                                    </p:anim>
                                    <p:set>
                                      <p:cBhvr>
                                        <p:cTn id="17" dur="80"/>
                                        <p:tgtEl>
                                          <p:spTgt spid="18434"/>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6"/>
                                        </p:tgtEl>
                                        <p:attrNameLst>
                                          <p:attrName>style.visibility</p:attrName>
                                        </p:attrNameLst>
                                      </p:cBhvr>
                                      <p:to>
                                        <p:strVal val="visible"/>
                                      </p:to>
                                    </p:set>
                                    <p:anim calcmode="discrete" valueType="clr">
                                      <p:cBhvr override="childStyle">
                                        <p:cTn id="22"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6"/>
                                        </p:tgtEl>
                                        <p:attrNameLst>
                                          <p:attrName>fillcolor</p:attrName>
                                        </p:attrNameLst>
                                      </p:cBhvr>
                                      <p:tavLst>
                                        <p:tav tm="0">
                                          <p:val>
                                            <p:clrVal>
                                              <a:schemeClr val="accent2"/>
                                            </p:clrVal>
                                          </p:val>
                                        </p:tav>
                                        <p:tav tm="50000">
                                          <p:val>
                                            <p:clrVal>
                                              <a:schemeClr val="hlink"/>
                                            </p:clrVal>
                                          </p:val>
                                        </p:tav>
                                      </p:tavLst>
                                    </p:anim>
                                    <p:set>
                                      <p:cBhvr>
                                        <p:cTn id="24" dur="80"/>
                                        <p:tgtEl>
                                          <p:spTgt spid="6"/>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4"/>
                                        </p:tgtEl>
                                        <p:attrNameLst>
                                          <p:attrName>style.visibility</p:attrName>
                                        </p:attrNameLst>
                                      </p:cBhvr>
                                      <p:to>
                                        <p:strVal val="visible"/>
                                      </p:to>
                                    </p:set>
                                    <p:anim calcmode="discrete" valueType="clr">
                                      <p:cBhvr override="childStyle">
                                        <p:cTn id="29"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4"/>
                                        </p:tgtEl>
                                        <p:attrNameLst>
                                          <p:attrName>fillcolor</p:attrName>
                                        </p:attrNameLst>
                                      </p:cBhvr>
                                      <p:tavLst>
                                        <p:tav tm="0">
                                          <p:val>
                                            <p:clrVal>
                                              <a:schemeClr val="accent2"/>
                                            </p:clrVal>
                                          </p:val>
                                        </p:tav>
                                        <p:tav tm="50000">
                                          <p:val>
                                            <p:clrVal>
                                              <a:schemeClr val="hlink"/>
                                            </p:clrVal>
                                          </p:val>
                                        </p:tav>
                                      </p:tavLst>
                                    </p:anim>
                                    <p:set>
                                      <p:cBhvr>
                                        <p:cTn id="31" dur="80"/>
                                        <p:tgtEl>
                                          <p:spTgt spid="4"/>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par>
                          <p:cTn id="36" fill="hold">
                            <p:stCondLst>
                              <p:cond delay="0"/>
                            </p:stCondLst>
                            <p:childTnLst>
                              <p:par>
                                <p:cTn id="37" presetID="27" presetClass="entr" presetSubtype="0" fill="hold" grpId="0" nodeType="afterEffect">
                                  <p:stCondLst>
                                    <p:cond delay="0"/>
                                  </p:stCondLst>
                                  <p:iterate type="lt">
                                    <p:tmPct val="50000"/>
                                  </p:iterate>
                                  <p:childTnLst>
                                    <p:set>
                                      <p:cBhvr>
                                        <p:cTn id="38" dur="1" fill="hold">
                                          <p:stCondLst>
                                            <p:cond delay="0"/>
                                          </p:stCondLst>
                                        </p:cTn>
                                        <p:tgtEl>
                                          <p:spTgt spid="18435"/>
                                        </p:tgtEl>
                                        <p:attrNameLst>
                                          <p:attrName>style.visibility</p:attrName>
                                        </p:attrNameLst>
                                      </p:cBhvr>
                                      <p:to>
                                        <p:strVal val="visible"/>
                                      </p:to>
                                    </p:set>
                                    <p:anim calcmode="discrete" valueType="clr">
                                      <p:cBhvr override="childStyle">
                                        <p:cTn id="39" dur="80"/>
                                        <p:tgtEl>
                                          <p:spTgt spid="18435"/>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18435"/>
                                        </p:tgtEl>
                                        <p:attrNameLst>
                                          <p:attrName>fillcolor</p:attrName>
                                        </p:attrNameLst>
                                      </p:cBhvr>
                                      <p:tavLst>
                                        <p:tav tm="0">
                                          <p:val>
                                            <p:clrVal>
                                              <a:schemeClr val="accent2"/>
                                            </p:clrVal>
                                          </p:val>
                                        </p:tav>
                                        <p:tav tm="50000">
                                          <p:val>
                                            <p:clrVal>
                                              <a:schemeClr val="hlink"/>
                                            </p:clrVal>
                                          </p:val>
                                        </p:tav>
                                      </p:tavLst>
                                    </p:anim>
                                    <p:set>
                                      <p:cBhvr>
                                        <p:cTn id="41" dur="80"/>
                                        <p:tgtEl>
                                          <p:spTgt spid="18435"/>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5"/>
                                        </p:tgtEl>
                                        <p:attrNameLst>
                                          <p:attrName>style.visibility</p:attrName>
                                        </p:attrNameLst>
                                      </p:cBhvr>
                                      <p:to>
                                        <p:strVal val="visible"/>
                                      </p:to>
                                    </p:set>
                                    <p:anim calcmode="discrete" valueType="clr">
                                      <p:cBhvr override="childStyle">
                                        <p:cTn id="46"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5"/>
                                        </p:tgtEl>
                                        <p:attrNameLst>
                                          <p:attrName>fillcolor</p:attrName>
                                        </p:attrNameLst>
                                      </p:cBhvr>
                                      <p:tavLst>
                                        <p:tav tm="0">
                                          <p:val>
                                            <p:clrVal>
                                              <a:schemeClr val="accent2"/>
                                            </p:clrVal>
                                          </p:val>
                                        </p:tav>
                                        <p:tav tm="50000">
                                          <p:val>
                                            <p:clrVal>
                                              <a:schemeClr val="hlink"/>
                                            </p:clrVal>
                                          </p:val>
                                        </p:tav>
                                      </p:tavLst>
                                    </p:anim>
                                    <p:set>
                                      <p:cBhvr>
                                        <p:cTn id="48" dur="80"/>
                                        <p:tgtEl>
                                          <p:spTgt spid="5"/>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18436"/>
                                        </p:tgtEl>
                                        <p:attrNameLst>
                                          <p:attrName>style.visibility</p:attrName>
                                        </p:attrNameLst>
                                      </p:cBhvr>
                                      <p:to>
                                        <p:strVal val="visible"/>
                                      </p:to>
                                    </p:set>
                                    <p:anim calcmode="discrete" valueType="clr">
                                      <p:cBhvr override="childStyle">
                                        <p:cTn id="53" dur="80"/>
                                        <p:tgtEl>
                                          <p:spTgt spid="18436"/>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18436"/>
                                        </p:tgtEl>
                                        <p:attrNameLst>
                                          <p:attrName>fillcolor</p:attrName>
                                        </p:attrNameLst>
                                      </p:cBhvr>
                                      <p:tavLst>
                                        <p:tav tm="0">
                                          <p:val>
                                            <p:clrVal>
                                              <a:schemeClr val="accent2"/>
                                            </p:clrVal>
                                          </p:val>
                                        </p:tav>
                                        <p:tav tm="50000">
                                          <p:val>
                                            <p:clrVal>
                                              <a:schemeClr val="hlink"/>
                                            </p:clrVal>
                                          </p:val>
                                        </p:tav>
                                      </p:tavLst>
                                    </p:anim>
                                    <p:set>
                                      <p:cBhvr>
                                        <p:cTn id="55" dur="80"/>
                                        <p:tgtEl>
                                          <p:spTgt spid="18436"/>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4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8437"/>
                                        </p:tgtEl>
                                        <p:attrNameLst>
                                          <p:attrName>style.visibility</p:attrName>
                                        </p:attrNameLst>
                                      </p:cBhvr>
                                      <p:to>
                                        <p:strVal val="visible"/>
                                      </p:to>
                                    </p:set>
                                    <p:animEffect transition="in" filter="dissolve">
                                      <p:cBhvr>
                                        <p:cTn id="64" dur="500"/>
                                        <p:tgtEl>
                                          <p:spTgt spid="1843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up)">
                                      <p:cBhvr>
                                        <p:cTn id="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18434" grpId="0"/>
      <p:bldP spid="18434" grpId="1"/>
      <p:bldP spid="4" grpId="0"/>
      <p:bldP spid="4" grpId="1"/>
      <p:bldP spid="3" grpId="0" bldLvl="0" animBg="1"/>
      <p:bldP spid="3" grpId="1" animBg="1"/>
      <p:bldP spid="18435" grpId="0"/>
      <p:bldP spid="18435" grpId="1"/>
      <p:bldP spid="5" grpId="0"/>
      <p:bldP spid="5" grpId="1"/>
      <p:bldP spid="18436" grpId="0"/>
      <p:bldP spid="18436" grpId="1"/>
      <p:bldP spid="18458" grpId="0"/>
      <p:bldP spid="18458" grpId="1"/>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AutoShape 5"/>
          <p:cNvSpPr/>
          <p:nvPr/>
        </p:nvSpPr>
        <p:spPr>
          <a:xfrm>
            <a:off x="784860" y="628650"/>
            <a:ext cx="8081963" cy="922338"/>
          </a:xfrm>
          <a:prstGeom prst="roundRect">
            <a:avLst>
              <a:gd name="adj" fmla="val 11921"/>
            </a:avLst>
          </a:prstGeom>
          <a:gradFill rotWithShape="1">
            <a:gsLst>
              <a:gs pos="0">
                <a:schemeClr val="hlink"/>
              </a:gs>
              <a:gs pos="100000">
                <a:srgbClr val="006B6B"/>
              </a:gs>
            </a:gsLst>
            <a:lin ang="5400000" scaled="1"/>
            <a:tileRect/>
          </a:gradFill>
          <a:ln w="25400" cap="flat" cmpd="sng">
            <a:solidFill>
              <a:srgbClr val="FEFFFF"/>
            </a:solidFill>
            <a:prstDash val="solid"/>
            <a:round/>
            <a:headEnd type="none" w="med" len="med"/>
            <a:tailEnd type="none" w="med" len="med"/>
          </a:ln>
          <a:effectLst>
            <a:outerShdw dist="53882" dir="2699999" algn="ctr" rotWithShape="0">
              <a:srgbClr val="000000">
                <a:alpha val="50000"/>
              </a:srgbClr>
            </a:outerShdw>
          </a:effectLst>
        </p:spPr>
        <p:txBody>
          <a:bodyPr wrap="none" anchor="ctr" anchorCtr="0"/>
          <a:p>
            <a:pPr>
              <a:lnSpc>
                <a:spcPct val="120000"/>
              </a:lnSpc>
              <a:spcBef>
                <a:spcPct val="20000"/>
              </a:spcBef>
              <a:buFont typeface="Arial" panose="020B0604020202020204" pitchFamily="34" charset="0"/>
              <a:buChar char="•"/>
            </a:pPr>
            <a:endParaRPr lang="zh-CN" altLang="en-US" dirty="0">
              <a:solidFill>
                <a:srgbClr val="000000"/>
              </a:solidFill>
              <a:latin typeface="Arial" panose="020B0604020202020204" pitchFamily="34" charset="0"/>
              <a:ea typeface="宋体" panose="02010600030101010101" pitchFamily="2" charset="-122"/>
            </a:endParaRPr>
          </a:p>
        </p:txBody>
      </p:sp>
      <p:sp>
        <p:nvSpPr>
          <p:cNvPr id="16386" name="文本框 16386"/>
          <p:cNvSpPr txBox="1"/>
          <p:nvPr/>
        </p:nvSpPr>
        <p:spPr>
          <a:xfrm>
            <a:off x="784860" y="569913"/>
            <a:ext cx="8081963" cy="922338"/>
          </a:xfrm>
          <a:prstGeom prst="rect">
            <a:avLst/>
          </a:prstGeom>
          <a:noFill/>
          <a:ln w="9525">
            <a:noFill/>
          </a:ln>
        </p:spPr>
        <p:txBody>
          <a:bodyPr wrap="square" anchor="t">
            <a:spAutoFit/>
          </a:bodyPr>
          <a:p>
            <a:pPr eaLnBrk="0" hangingPunct="0">
              <a:lnSpc>
                <a:spcPct val="150000"/>
              </a:lnSpc>
              <a:spcBef>
                <a:spcPts val="0"/>
              </a:spcBef>
            </a:pPr>
            <a:r>
              <a:rPr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rPr>
              <a:t>【例5-1】 分析图5-6(a)所示的基本SR锁存器在图5-6(b)所示输入信号S</a:t>
            </a:r>
            <a:r>
              <a:rPr baseline="-25000"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rPr>
              <a:t>D</a:t>
            </a:r>
            <a:r>
              <a:rPr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rPr>
              <a:t>'和R</a:t>
            </a:r>
            <a:r>
              <a:rPr baseline="-25000"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rPr>
              <a:t>D</a:t>
            </a:r>
            <a:r>
              <a:rPr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rPr>
              <a:t>'的作用下锁存器的输出状态。画出输出Q和Q'的电压波形。</a:t>
            </a:r>
            <a:endParaRPr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endParaRPr>
          </a:p>
        </p:txBody>
      </p:sp>
      <p:pic>
        <p:nvPicPr>
          <p:cNvPr id="19459" name="图片 5" descr="5-2-3a"/>
          <p:cNvPicPr>
            <a:picLocks noChangeAspect="1"/>
          </p:cNvPicPr>
          <p:nvPr/>
        </p:nvPicPr>
        <p:blipFill>
          <a:blip r:embed="rId1"/>
          <a:stretch>
            <a:fillRect/>
          </a:stretch>
        </p:blipFill>
        <p:spPr>
          <a:xfrm>
            <a:off x="1757363" y="1693863"/>
            <a:ext cx="5254625" cy="1593850"/>
          </a:xfrm>
          <a:prstGeom prst="rect">
            <a:avLst/>
          </a:prstGeom>
          <a:noFill/>
          <a:ln w="9525">
            <a:noFill/>
          </a:ln>
        </p:spPr>
      </p:pic>
      <p:pic>
        <p:nvPicPr>
          <p:cNvPr id="19460" name="图片 14" descr="5-2-3b2"/>
          <p:cNvPicPr>
            <a:picLocks noChangeAspect="1"/>
          </p:cNvPicPr>
          <p:nvPr/>
        </p:nvPicPr>
        <p:blipFill>
          <a:blip r:embed="rId2"/>
          <a:stretch>
            <a:fillRect/>
          </a:stretch>
        </p:blipFill>
        <p:spPr>
          <a:xfrm>
            <a:off x="4349750" y="3235325"/>
            <a:ext cx="3244850" cy="3040063"/>
          </a:xfrm>
          <a:prstGeom prst="rect">
            <a:avLst/>
          </a:prstGeom>
          <a:noFill/>
          <a:ln w="9525">
            <a:noFill/>
          </a:ln>
        </p:spPr>
      </p:pic>
      <p:graphicFrame>
        <p:nvGraphicFramePr>
          <p:cNvPr id="19461" name="对象 17412"/>
          <p:cNvGraphicFramePr>
            <a:graphicFrameLocks noChangeAspect="1"/>
          </p:cNvGraphicFramePr>
          <p:nvPr/>
        </p:nvGraphicFramePr>
        <p:xfrm>
          <a:off x="1000125" y="4437063"/>
          <a:ext cx="3119438" cy="420687"/>
        </p:xfrm>
        <a:graphic>
          <a:graphicData uri="http://schemas.openxmlformats.org/presentationml/2006/ole">
            <mc:AlternateContent xmlns:mc="http://schemas.openxmlformats.org/markup-compatibility/2006">
              <mc:Choice xmlns:v="urn:schemas-microsoft-com:vml" Requires="v">
                <p:oleObj spid="_x0000_s3077" name="" r:id="rId3" imgW="2057400" imgH="279400" progId="Equation.3">
                  <p:embed/>
                </p:oleObj>
              </mc:Choice>
              <mc:Fallback>
                <p:oleObj name="" r:id="rId3" imgW="2057400" imgH="279400" progId="Equation.3">
                  <p:embed/>
                  <p:pic>
                    <p:nvPicPr>
                      <p:cNvPr id="0" name="图片 3076"/>
                      <p:cNvPicPr/>
                      <p:nvPr/>
                    </p:nvPicPr>
                    <p:blipFill>
                      <a:blip r:embed="rId4"/>
                      <a:stretch>
                        <a:fillRect/>
                      </a:stretch>
                    </p:blipFill>
                    <p:spPr>
                      <a:xfrm>
                        <a:off x="1000125" y="4437063"/>
                        <a:ext cx="3119438" cy="420687"/>
                      </a:xfrm>
                      <a:prstGeom prst="rect">
                        <a:avLst/>
                      </a:prstGeom>
                      <a:noFill/>
                      <a:ln w="38100">
                        <a:noFill/>
                        <a:miter/>
                      </a:ln>
                    </p:spPr>
                  </p:pic>
                </p:oleObj>
              </mc:Fallback>
            </mc:AlternateContent>
          </a:graphicData>
        </a:graphic>
      </p:graphicFrame>
      <p:cxnSp>
        <p:nvCxnSpPr>
          <p:cNvPr id="9" name="直接箭头连接符 8"/>
          <p:cNvCxnSpPr/>
          <p:nvPr/>
        </p:nvCxnSpPr>
        <p:spPr>
          <a:xfrm>
            <a:off x="4138613" y="4652963"/>
            <a:ext cx="1368425" cy="1008063"/>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9463" name="矩形 25605"/>
          <p:cNvSpPr/>
          <p:nvPr/>
        </p:nvSpPr>
        <p:spPr>
          <a:xfrm>
            <a:off x="5507038" y="1987550"/>
            <a:ext cx="144462" cy="4287838"/>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6" name="矩形 11270"/>
          <p:cNvSpPr/>
          <p:nvPr/>
        </p:nvSpPr>
        <p:spPr>
          <a:xfrm>
            <a:off x="928688" y="4438650"/>
            <a:ext cx="3233737" cy="481013"/>
          </a:xfrm>
          <a:prstGeom prst="rect">
            <a:avLst/>
          </a:prstGeom>
          <a:solidFill>
            <a:srgbClr val="7F7F7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cxnSp>
        <p:nvCxnSpPr>
          <p:cNvPr id="3" name="直接箭头连接符 2"/>
          <p:cNvCxnSpPr>
            <a:stCxn id="6" idx="3"/>
          </p:cNvCxnSpPr>
          <p:nvPr/>
        </p:nvCxnSpPr>
        <p:spPr>
          <a:xfrm>
            <a:off x="4233863" y="4679950"/>
            <a:ext cx="1366838" cy="333375"/>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4" name="矩形 11270"/>
          <p:cNvSpPr/>
          <p:nvPr/>
        </p:nvSpPr>
        <p:spPr>
          <a:xfrm>
            <a:off x="4773613" y="2006600"/>
            <a:ext cx="214312" cy="4183063"/>
          </a:xfrm>
          <a:prstGeom prst="rect">
            <a:avLst/>
          </a:prstGeom>
          <a:solidFill>
            <a:srgbClr val="7F7F7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5" name="矩形 11270"/>
          <p:cNvSpPr/>
          <p:nvPr/>
        </p:nvSpPr>
        <p:spPr>
          <a:xfrm>
            <a:off x="4987925" y="2020888"/>
            <a:ext cx="212725" cy="4183062"/>
          </a:xfrm>
          <a:prstGeom prst="rect">
            <a:avLst/>
          </a:prstGeom>
          <a:solidFill>
            <a:srgbClr val="7F7F7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7" name="矩形 11270"/>
          <p:cNvSpPr/>
          <p:nvPr/>
        </p:nvSpPr>
        <p:spPr>
          <a:xfrm>
            <a:off x="5259388" y="2062163"/>
            <a:ext cx="214312" cy="4183062"/>
          </a:xfrm>
          <a:prstGeom prst="rect">
            <a:avLst/>
          </a:prstGeom>
          <a:solidFill>
            <a:srgbClr val="7F7F7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childTnLst>
                                </p:cTn>
                              </p:par>
                            </p:childTnLst>
                          </p:cTn>
                        </p:par>
                        <p:par>
                          <p:cTn id="7" fill="hold">
                            <p:stCondLst>
                              <p:cond delay="0"/>
                            </p:stCondLst>
                            <p:childTnLst>
                              <p:par>
                                <p:cTn id="8" presetID="27" presetClass="entr" presetSubtype="0" fill="hold" grpId="0" nodeType="afterEffect">
                                  <p:stCondLst>
                                    <p:cond delay="0"/>
                                  </p:stCondLst>
                                  <p:iterate type="lt">
                                    <p:tmPct val="50000"/>
                                  </p:iterate>
                                  <p:childTnLst>
                                    <p:set>
                                      <p:cBhvr>
                                        <p:cTn id="9" dur="1" fill="hold">
                                          <p:stCondLst>
                                            <p:cond delay="0"/>
                                          </p:stCondLst>
                                        </p:cTn>
                                        <p:tgtEl>
                                          <p:spTgt spid="16386"/>
                                        </p:tgtEl>
                                        <p:attrNameLst>
                                          <p:attrName>style.visibility</p:attrName>
                                        </p:attrNameLst>
                                      </p:cBhvr>
                                      <p:to>
                                        <p:strVal val="visible"/>
                                      </p:to>
                                    </p:set>
                                    <p:anim calcmode="discrete" valueType="clr">
                                      <p:cBhvr override="childStyle">
                                        <p:cTn id="10" dur="80"/>
                                        <p:tgtEl>
                                          <p:spTgt spid="16386"/>
                                        </p:tgtEl>
                                        <p:attrNameLst>
                                          <p:attrName>style.color</p:attrName>
                                        </p:attrNameLst>
                                      </p:cBhvr>
                                      <p:tavLst>
                                        <p:tav tm="0">
                                          <p:val>
                                            <p:clrVal>
                                              <a:schemeClr val="accent2"/>
                                            </p:clrVal>
                                          </p:val>
                                        </p:tav>
                                        <p:tav tm="50000">
                                          <p:val>
                                            <p:clrVal>
                                              <a:schemeClr val="hlink"/>
                                            </p:clrVal>
                                          </p:val>
                                        </p:tav>
                                      </p:tavLst>
                                    </p:anim>
                                    <p:anim calcmode="discrete" valueType="clr">
                                      <p:cBhvr>
                                        <p:cTn id="11" dur="80"/>
                                        <p:tgtEl>
                                          <p:spTgt spid="16386"/>
                                        </p:tgtEl>
                                        <p:attrNameLst>
                                          <p:attrName>fillcolor</p:attrName>
                                        </p:attrNameLst>
                                      </p:cBhvr>
                                      <p:tavLst>
                                        <p:tav tm="0">
                                          <p:val>
                                            <p:clrVal>
                                              <a:schemeClr val="accent2"/>
                                            </p:clrVal>
                                          </p:val>
                                        </p:tav>
                                        <p:tav tm="50000">
                                          <p:val>
                                            <p:clrVal>
                                              <a:schemeClr val="hlink"/>
                                            </p:clrVal>
                                          </p:val>
                                        </p:tav>
                                      </p:tavLst>
                                    </p:anim>
                                    <p:set>
                                      <p:cBhvr>
                                        <p:cTn id="12" dur="80"/>
                                        <p:tgtEl>
                                          <p:spTgt spid="16386"/>
                                        </p:tgtEl>
                                        <p:attrNameLst>
                                          <p:attrName>fill.type</p:attrName>
                                        </p:attrNameLst>
                                      </p:cBhvr>
                                      <p:to>
                                        <p:strVal val="solid"/>
                                      </p:to>
                                    </p:set>
                                  </p:childTnLst>
                                </p:cTn>
                              </p:par>
                            </p:childTnLst>
                          </p:cTn>
                        </p:par>
                        <p:par>
                          <p:cTn id="13" fill="hold">
                            <p:stCondLst>
                              <p:cond delay="3000"/>
                            </p:stCondLst>
                            <p:childTnLst>
                              <p:par>
                                <p:cTn id="14" presetID="9" presetClass="entr" presetSubtype="0" fill="hold" nodeType="afterEffect">
                                  <p:stCondLst>
                                    <p:cond delay="0"/>
                                  </p:stCondLst>
                                  <p:childTnLst>
                                    <p:set>
                                      <p:cBhvr>
                                        <p:cTn id="15" dur="1" fill="hold">
                                          <p:stCondLst>
                                            <p:cond delay="0"/>
                                          </p:stCondLst>
                                        </p:cTn>
                                        <p:tgtEl>
                                          <p:spTgt spid="19459"/>
                                        </p:tgtEl>
                                        <p:attrNameLst>
                                          <p:attrName>style.visibility</p:attrName>
                                        </p:attrNameLst>
                                      </p:cBhvr>
                                      <p:to>
                                        <p:strVal val="visible"/>
                                      </p:to>
                                    </p:set>
                                    <p:animEffect transition="in" filter="dissolve">
                                      <p:cBhvr>
                                        <p:cTn id="16" dur="500"/>
                                        <p:tgtEl>
                                          <p:spTgt spid="1945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460"/>
                                        </p:tgtEl>
                                        <p:attrNameLst>
                                          <p:attrName>style.visibility</p:attrName>
                                        </p:attrNameLst>
                                      </p:cBhvr>
                                      <p:to>
                                        <p:strVal val="visible"/>
                                      </p:to>
                                    </p:set>
                                    <p:animEffect transition="in" filter="wipe(left)">
                                      <p:cBhvr>
                                        <p:cTn id="21" dur="500"/>
                                        <p:tgtEl>
                                          <p:spTgt spid="1946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9463"/>
                                        </p:tgtEl>
                                        <p:attrNameLst>
                                          <p:attrName>style.visibility</p:attrName>
                                        </p:attrNameLst>
                                      </p:cBhvr>
                                      <p:to>
                                        <p:strVal val="visible"/>
                                      </p:to>
                                    </p:set>
                                    <p:animEffect transition="in" filter="wipe(up)">
                                      <p:cBhvr>
                                        <p:cTn id="38" dur="500"/>
                                        <p:tgtEl>
                                          <p:spTgt spid="1946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par>
                          <p:cTn id="43" fill="hold">
                            <p:stCondLst>
                              <p:cond delay="0"/>
                            </p:stCondLst>
                            <p:childTnLst>
                              <p:par>
                                <p:cTn id="44" presetID="22" presetClass="entr" presetSubtype="8" fill="hold" nodeType="afterEffect">
                                  <p:stCondLst>
                                    <p:cond delay="0"/>
                                  </p:stCondLst>
                                  <p:childTnLst>
                                    <p:set>
                                      <p:cBhvr>
                                        <p:cTn id="45" dur="1" fill="hold">
                                          <p:stCondLst>
                                            <p:cond delay="0"/>
                                          </p:stCondLst>
                                        </p:cTn>
                                        <p:tgtEl>
                                          <p:spTgt spid="19461"/>
                                        </p:tgtEl>
                                        <p:attrNameLst>
                                          <p:attrName>style.visibility</p:attrName>
                                        </p:attrNameLst>
                                      </p:cBhvr>
                                      <p:to>
                                        <p:strVal val="visible"/>
                                      </p:to>
                                    </p:set>
                                    <p:animEffect transition="in" filter="wipe(left)">
                                      <p:cBhvr>
                                        <p:cTn id="46" dur="500"/>
                                        <p:tgtEl>
                                          <p:spTgt spid="19461"/>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bldLvl="0" animBg="1"/>
      <p:bldP spid="19457" grpId="1" animBg="1"/>
      <p:bldP spid="16386" grpId="0"/>
      <p:bldP spid="16386" grpId="1"/>
      <p:bldP spid="19463" grpId="0" bldLvl="0" animBg="1"/>
      <p:bldP spid="19463" grpId="1" animBg="1"/>
      <p:bldP spid="6" grpId="0" bldLvl="0" animBg="1"/>
      <p:bldP spid="6" grpId="1" animBg="1"/>
      <p:bldP spid="4" grpId="0" bldLvl="0" animBg="1"/>
      <p:bldP spid="4" grpId="1" animBg="1"/>
      <p:bldP spid="5" grpId="0" bldLvl="0" animBg="1"/>
      <p:bldP spid="5" grpId="1" animBg="1"/>
      <p:bldP spid="7" grpId="0" bldLvl="0" animBg="1"/>
      <p:bldP spid="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矩形 16389"/>
          <p:cNvSpPr/>
          <p:nvPr/>
        </p:nvSpPr>
        <p:spPr>
          <a:xfrm>
            <a:off x="857250" y="1001713"/>
            <a:ext cx="7589838"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基本</a:t>
            </a:r>
            <a:r>
              <a:rPr lang="en-US" altLang="zh-CN" dirty="0">
                <a:latin typeface="Comic Sans MS" panose="030F0702030302020204" pitchFamily="2" charset="0"/>
                <a:ea typeface="宋体" panose="02010600030101010101" pitchFamily="2" charset="-122"/>
                <a:sym typeface="宋体" panose="02010600030101010101" pitchFamily="2" charset="-122"/>
              </a:rPr>
              <a:t>SR</a:t>
            </a:r>
            <a:r>
              <a:rPr lang="zh-CN" altLang="en-US" dirty="0">
                <a:latin typeface="Comic Sans MS" panose="030F0702030302020204" pitchFamily="2" charset="0"/>
                <a:ea typeface="宋体" panose="02010600030101010101" pitchFamily="2" charset="-122"/>
                <a:sym typeface="宋体" panose="02010600030101010101" pitchFamily="2" charset="-122"/>
              </a:rPr>
              <a:t>锁存器的输入信号不受其它信号的控制，所以在任何时刻，输入信号都能直接决定锁存器的输出</a:t>
            </a:r>
            <a:r>
              <a:rPr lang="en-US" altLang="zh-CN" dirty="0">
                <a:latin typeface="Comic Sans MS" panose="030F0702030302020204" pitchFamily="2" charset="0"/>
                <a:ea typeface="宋体" panose="02010600030101010101" pitchFamily="2" charset="-122"/>
                <a:sym typeface="宋体" panose="02010600030101010101" pitchFamily="2" charset="-122"/>
              </a:rPr>
              <a:t>!</a:t>
            </a:r>
            <a:endParaRPr lang="en-US" altLang="zh-CN" dirty="0">
              <a:latin typeface="Comic Sans MS" panose="030F0702030302020204" pitchFamily="2" charset="0"/>
              <a:ea typeface="宋体" panose="02010600030101010101" pitchFamily="2" charset="-122"/>
              <a:sym typeface="宋体" panose="02010600030101010101" pitchFamily="2" charset="-122"/>
            </a:endParaRPr>
          </a:p>
        </p:txBody>
      </p:sp>
      <p:sp>
        <p:nvSpPr>
          <p:cNvPr id="2" name="文本框 1"/>
          <p:cNvSpPr txBox="1"/>
          <p:nvPr/>
        </p:nvSpPr>
        <p:spPr>
          <a:xfrm>
            <a:off x="724521" y="603250"/>
            <a:ext cx="3448685" cy="398764"/>
          </a:xfrm>
          <a:prstGeom prst="rect">
            <a:avLst/>
          </a:prstGeom>
          <a:noFill/>
        </p:spPr>
        <p:txBody>
          <a:bodyPr wrap="none" rtlCol="0" anchor="t">
            <a:spAutoFit/>
          </a:bodyPr>
          <a:p>
            <a:pPr marR="0" defTabSz="914400" eaLnBrk="0" hangingPunct="0"/>
            <a:r>
              <a:rPr lang="en-US" altLang="zh-CN" sz="2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rPr>
              <a:t>4.</a:t>
            </a:r>
            <a:r>
              <a:rPr lang="zh-CN" altLang="en-US" sz="2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rPr>
              <a:t> 基本</a:t>
            </a:r>
            <a:r>
              <a:rPr lang="en-US" altLang="zh-CN" sz="2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rPr>
              <a:t>SR</a:t>
            </a:r>
            <a:r>
              <a:rPr lang="zh-CN" altLang="en-US" sz="2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rPr>
              <a:t>锁存器的动作特点</a:t>
            </a:r>
            <a:r>
              <a:rPr lang="en-US" altLang="x-none" sz="2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rPr>
              <a:t>  </a:t>
            </a:r>
            <a:endParaRPr lang="en-US" altLang="x-none" sz="2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endParaRPr>
          </a:p>
        </p:txBody>
      </p:sp>
      <p:graphicFrame>
        <p:nvGraphicFramePr>
          <p:cNvPr id="17411" name="对象 -2147482314"/>
          <p:cNvGraphicFramePr/>
          <p:nvPr/>
        </p:nvGraphicFramePr>
        <p:xfrm>
          <a:off x="3505200" y="3797300"/>
          <a:ext cx="3421063" cy="2092325"/>
        </p:xfrm>
        <a:graphic>
          <a:graphicData uri="http://schemas.openxmlformats.org/presentationml/2006/ole">
            <mc:AlternateContent xmlns:mc="http://schemas.openxmlformats.org/markup-compatibility/2006">
              <mc:Choice xmlns:v="urn:schemas-microsoft-com:vml" Requires="v">
                <p:oleObj spid="_x0000_s3091" name="" r:id="rId1" imgW="1332230" imgH="1058545" progId="Visio.Drawing.11">
                  <p:embed/>
                </p:oleObj>
              </mc:Choice>
              <mc:Fallback>
                <p:oleObj name="" r:id="rId1" imgW="1332230" imgH="1058545" progId="Visio.Drawing.11">
                  <p:embed/>
                  <p:pic>
                    <p:nvPicPr>
                      <p:cNvPr id="0" name="图片 3090"/>
                      <p:cNvPicPr/>
                      <p:nvPr/>
                    </p:nvPicPr>
                    <p:blipFill>
                      <a:blip r:embed="rId2"/>
                      <a:stretch>
                        <a:fillRect/>
                      </a:stretch>
                    </p:blipFill>
                    <p:spPr>
                      <a:xfrm>
                        <a:off x="3505200" y="3797300"/>
                        <a:ext cx="3421063" cy="2092325"/>
                      </a:xfrm>
                      <a:prstGeom prst="rect">
                        <a:avLst/>
                      </a:prstGeom>
                      <a:noFill/>
                      <a:ln w="38100">
                        <a:noFill/>
                        <a:miter/>
                      </a:ln>
                    </p:spPr>
                  </p:pic>
                </p:oleObj>
              </mc:Fallback>
            </mc:AlternateContent>
          </a:graphicData>
        </a:graphic>
      </p:graphicFrame>
      <p:sp>
        <p:nvSpPr>
          <p:cNvPr id="17412" name="文本框 99"/>
          <p:cNvSpPr txBox="1"/>
          <p:nvPr/>
        </p:nvSpPr>
        <p:spPr>
          <a:xfrm>
            <a:off x="652463" y="4316413"/>
            <a:ext cx="2003425" cy="922337"/>
          </a:xfrm>
          <a:prstGeom prst="rect">
            <a:avLst/>
          </a:prstGeom>
          <a:noFill/>
          <a:ln w="9525">
            <a:noFill/>
          </a:ln>
        </p:spPr>
        <p:txBody>
          <a:bodyPr wrap="square" anchor="t" anchorCtr="0">
            <a:spAutoFit/>
          </a:bodyPr>
          <a:p>
            <a:pPr algn="ctr">
              <a:lnSpc>
                <a:spcPct val="150000"/>
              </a:lnSpc>
            </a:pPr>
            <a:r>
              <a:rPr lang="zh-CN" altLang="zh-CN">
                <a:solidFill>
                  <a:srgbClr val="0070C0"/>
                </a:solidFill>
                <a:latin typeface="Comic Sans MS" panose="030F0702030302020204" pitchFamily="2" charset="0"/>
                <a:ea typeface="宋体" panose="02010600030101010101" pitchFamily="2" charset="-122"/>
              </a:rPr>
              <a:t>集成</a:t>
            </a:r>
            <a:r>
              <a:rPr lang="en-US" altLang="zh-CN">
                <a:solidFill>
                  <a:srgbClr val="0070C0"/>
                </a:solidFill>
                <a:latin typeface="Comic Sans MS" panose="030F0702030302020204" pitchFamily="2" charset="0"/>
                <a:ea typeface="宋体" panose="02010600030101010101" pitchFamily="2" charset="-122"/>
              </a:rPr>
              <a:t>SR</a:t>
            </a:r>
            <a:r>
              <a:rPr lang="zh-CN" altLang="zh-CN">
                <a:solidFill>
                  <a:srgbClr val="0070C0"/>
                </a:solidFill>
                <a:latin typeface="Comic Sans MS" panose="030F0702030302020204" pitchFamily="2" charset="0"/>
                <a:ea typeface="宋体" panose="02010600030101010101" pitchFamily="2" charset="-122"/>
              </a:rPr>
              <a:t>锁存器</a:t>
            </a:r>
            <a:endParaRPr lang="zh-CN" altLang="zh-CN">
              <a:solidFill>
                <a:srgbClr val="0070C0"/>
              </a:solidFill>
              <a:latin typeface="Comic Sans MS" panose="030F0702030302020204" pitchFamily="2" charset="0"/>
              <a:ea typeface="宋体" panose="02010600030101010101" pitchFamily="2" charset="-122"/>
            </a:endParaRPr>
          </a:p>
          <a:p>
            <a:pPr algn="ctr">
              <a:lnSpc>
                <a:spcPct val="150000"/>
              </a:lnSpc>
            </a:pPr>
            <a:r>
              <a:rPr lang="en-US" altLang="zh-CN">
                <a:solidFill>
                  <a:srgbClr val="C00000"/>
                </a:solidFill>
                <a:latin typeface="Comic Sans MS" panose="030F0702030302020204" pitchFamily="2" charset="0"/>
                <a:ea typeface="仿宋_GB2312" pitchFamily="1" charset="-122"/>
              </a:rPr>
              <a:t>74LS279</a:t>
            </a:r>
            <a:endParaRPr lang="en-US" altLang="zh-CN">
              <a:solidFill>
                <a:srgbClr val="C00000"/>
              </a:solidFill>
              <a:latin typeface="Comic Sans MS" panose="030F0702030302020204" pitchFamily="2" charset="0"/>
              <a:ea typeface="仿宋_GB2312" pitchFamily="1" charset="-122"/>
            </a:endParaRPr>
          </a:p>
        </p:txBody>
      </p:sp>
      <p:sp>
        <p:nvSpPr>
          <p:cNvPr id="17413" name="文本框 36865"/>
          <p:cNvSpPr txBox="1"/>
          <p:nvPr/>
        </p:nvSpPr>
        <p:spPr>
          <a:xfrm>
            <a:off x="830580" y="2681288"/>
            <a:ext cx="8150225" cy="782637"/>
          </a:xfrm>
          <a:prstGeom prst="rect">
            <a:avLst/>
          </a:prstGeom>
          <a:noFill/>
          <a:ln w="9525">
            <a:noFill/>
          </a:ln>
        </p:spPr>
        <p:txBody>
          <a:bodyPr wrap="square" anchor="t" anchorCtr="0">
            <a:spAutoFit/>
          </a:bodyPr>
          <a:p>
            <a:pPr eaLnBrk="0" hangingPunct="0">
              <a:spcBef>
                <a:spcPct val="50000"/>
              </a:spcBef>
            </a:pPr>
            <a:r>
              <a:rPr lang="zh-CN" altLang="en-US" dirty="0">
                <a:solidFill>
                  <a:srgbClr val="009AD0"/>
                </a:solidFill>
                <a:latin typeface="Comic Sans MS" panose="030F0702030302020204" pitchFamily="2" charset="0"/>
                <a:ea typeface="宋体" panose="02010600030101010101" pitchFamily="2" charset="-122"/>
              </a:rPr>
              <a:t>5-1. 基本SR锁存器有哪几种功能？分别说明其输入条件。</a:t>
            </a:r>
            <a:endParaRPr lang="zh-CN" altLang="en-US" dirty="0">
              <a:solidFill>
                <a:srgbClr val="009AD0"/>
              </a:solidFill>
              <a:latin typeface="Comic Sans MS" panose="030F0702030302020204" pitchFamily="2" charset="0"/>
              <a:ea typeface="宋体" panose="02010600030101010101" pitchFamily="2" charset="-122"/>
            </a:endParaRPr>
          </a:p>
          <a:p>
            <a:pPr eaLnBrk="0" hangingPunct="0">
              <a:spcBef>
                <a:spcPct val="50000"/>
              </a:spcBef>
            </a:pPr>
            <a:r>
              <a:rPr lang="zh-CN" altLang="en-US" dirty="0">
                <a:solidFill>
                  <a:srgbClr val="009AD0"/>
                </a:solidFill>
                <a:latin typeface="Comic Sans MS" panose="030F0702030302020204" pitchFamily="2" charset="0"/>
                <a:ea typeface="宋体" panose="02010600030101010101" pitchFamily="2" charset="-122"/>
              </a:rPr>
              <a:t>5-2. 如果应用基本SR锁存器时不遵守S</a:t>
            </a:r>
            <a:r>
              <a:rPr lang="zh-CN" altLang="en-US" baseline="-25000" dirty="0">
                <a:solidFill>
                  <a:srgbClr val="009AD0"/>
                </a:solidFill>
                <a:latin typeface="Comic Sans MS" panose="030F0702030302020204" pitchFamily="2" charset="0"/>
                <a:ea typeface="宋体" panose="02010600030101010101" pitchFamily="2" charset="-122"/>
              </a:rPr>
              <a:t>D</a:t>
            </a:r>
            <a:r>
              <a:rPr lang="zh-CN" altLang="en-US" dirty="0">
                <a:solidFill>
                  <a:srgbClr val="009AD0"/>
                </a:solidFill>
                <a:latin typeface="Comic Sans MS" panose="030F0702030302020204" pitchFamily="2" charset="0"/>
                <a:ea typeface="宋体" panose="02010600030101010101" pitchFamily="2" charset="-122"/>
              </a:rPr>
              <a:t>R</a:t>
            </a:r>
            <a:r>
              <a:rPr lang="zh-CN" altLang="en-US" baseline="-25000" dirty="0">
                <a:solidFill>
                  <a:srgbClr val="009AD0"/>
                </a:solidFill>
                <a:latin typeface="Comic Sans MS" panose="030F0702030302020204" pitchFamily="2" charset="0"/>
                <a:ea typeface="宋体" panose="02010600030101010101" pitchFamily="2" charset="-122"/>
              </a:rPr>
              <a:t>D</a:t>
            </a:r>
            <a:r>
              <a:rPr lang="zh-CN" altLang="en-US" dirty="0">
                <a:solidFill>
                  <a:srgbClr val="009AD0"/>
                </a:solidFill>
                <a:latin typeface="Comic Sans MS" panose="030F0702030302020204" pitchFamily="2" charset="0"/>
                <a:ea typeface="宋体" panose="02010600030101010101" pitchFamily="2" charset="-122"/>
              </a:rPr>
              <a:t>=0的约束条件，会出现什么问题？</a:t>
            </a:r>
            <a:endParaRPr lang="zh-CN" altLang="en-US" dirty="0">
              <a:solidFill>
                <a:srgbClr val="009AD0"/>
              </a:solidFill>
              <a:latin typeface="Comic Sans MS" panose="030F0702030302020204" pitchFamily="2" charset="0"/>
              <a:ea typeface="宋体" panose="02010600030101010101" pitchFamily="2" charset="-122"/>
            </a:endParaRPr>
          </a:p>
        </p:txBody>
      </p:sp>
      <p:sp>
        <p:nvSpPr>
          <p:cNvPr id="6" name="文本框 5"/>
          <p:cNvSpPr txBox="1"/>
          <p:nvPr/>
        </p:nvSpPr>
        <p:spPr>
          <a:xfrm>
            <a:off x="766444" y="2072625"/>
            <a:ext cx="2018029" cy="460375"/>
          </a:xfrm>
          <a:prstGeom prst="rect">
            <a:avLst/>
          </a:prstGeom>
          <a:noFill/>
        </p:spPr>
        <p:txBody>
          <a:bodyPr wrap="none" rtlCol="0" anchor="t">
            <a:spAutoFit/>
          </a:bodyPr>
          <a:p>
            <a:pPr eaLnBrk="0" hangingPunct="0">
              <a:spcBef>
                <a:spcPct val="50000"/>
              </a:spcBef>
            </a:pPr>
            <a:r>
              <a:rPr lang="en-US" altLang="zh-CN" sz="2400" noProof="1" dirty="0">
                <a:solidFill>
                  <a:srgbClr val="FF3300"/>
                </a:solidFill>
                <a:latin typeface="Comic Sans MS" panose="030F0702030302020204" pitchFamily="2" charset="0"/>
                <a:ea typeface="宋体" panose="02010600030101010101" pitchFamily="2" charset="-122"/>
                <a:cs typeface="Comic Sans MS" panose="030F0702030302020204" pitchFamily="2" charset="0"/>
                <a:sym typeface="Wingdings" panose="05000000000000000000" charset="0"/>
              </a:rPr>
              <a:t>? </a:t>
            </a:r>
            <a:r>
              <a:rPr lang="zh-CN" sz="2400" noProof="1">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rPr>
              <a:t>思考与练习</a:t>
            </a:r>
            <a:endParaRPr lang="zh-CN" altLang="en-US" sz="2400" noProof="1">
              <a:latin typeface="Comic Sans MS" panose="030F0702030302020204" pitchFamily="2" charset="0"/>
              <a:ea typeface="宋体" panose="02010600030101010101" pitchFamily="2" charset="-122"/>
              <a:cs typeface="Comic Sans MS" panose="030F0702030302020204"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8" name="文本框 4"/>
          <p:cNvSpPr txBox="1"/>
          <p:nvPr/>
        </p:nvSpPr>
        <p:spPr>
          <a:xfrm>
            <a:off x="718176" y="630547"/>
            <a:ext cx="4422148" cy="398790"/>
          </a:xfrm>
          <a:prstGeom prst="rect">
            <a:avLst/>
          </a:prstGeom>
          <a:noFill/>
          <a:ln w="9525">
            <a:noFill/>
          </a:ln>
        </p:spPr>
        <p:txBody>
          <a:bodyPr wrap="square" anchor="t">
            <a:spAutoFit/>
          </a:bodyPr>
          <a:p>
            <a:r>
              <a:rPr lang="en-US" altLang="zh-CN" sz="2000" noProof="1">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rPr>
              <a:t>5.</a:t>
            </a:r>
            <a:r>
              <a:rPr lang="zh-CN" altLang="en-US" sz="2000" noProof="1">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rPr>
              <a:t>基本锁存器的应用</a:t>
            </a:r>
            <a:r>
              <a:rPr lang="en-US" altLang="zh-CN" sz="2000" noProof="1">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rPr>
              <a:t>-</a:t>
            </a:r>
            <a:r>
              <a:rPr lang="zh-CN" altLang="en-US" sz="2000" noProof="1">
                <a:solidFill>
                  <a:srgbClr val="009AD0"/>
                </a:solidFill>
                <a:latin typeface="Comic Sans MS" panose="030F0702030302020204" pitchFamily="2" charset="0"/>
                <a:ea typeface="宋体" panose="02010600030101010101" pitchFamily="2" charset="-122"/>
                <a:cs typeface="Comic Sans MS" panose="030F0702030302020204" pitchFamily="2" charset="0"/>
              </a:rPr>
              <a:t>开关消抖电路</a:t>
            </a:r>
            <a:endParaRPr lang="zh-CN" altLang="en-US" sz="2000" noProof="1">
              <a:solidFill>
                <a:srgbClr val="009AD0"/>
              </a:solidFill>
              <a:latin typeface="Comic Sans MS" panose="030F0702030302020204" pitchFamily="2" charset="0"/>
              <a:ea typeface="宋体" panose="02010600030101010101" pitchFamily="2" charset="-122"/>
              <a:cs typeface="Comic Sans MS" panose="030F0702030302020204" pitchFamily="2" charset="0"/>
            </a:endParaRPr>
          </a:p>
        </p:txBody>
      </p:sp>
      <p:graphicFrame>
        <p:nvGraphicFramePr>
          <p:cNvPr id="21506" name="对象 1"/>
          <p:cNvGraphicFramePr/>
          <p:nvPr/>
        </p:nvGraphicFramePr>
        <p:xfrm>
          <a:off x="882650" y="1079500"/>
          <a:ext cx="7539038" cy="4927600"/>
        </p:xfrm>
        <a:graphic>
          <a:graphicData uri="http://schemas.openxmlformats.org/presentationml/2006/ole">
            <mc:AlternateContent xmlns:mc="http://schemas.openxmlformats.org/markup-compatibility/2006">
              <mc:Choice xmlns:v="urn:schemas-microsoft-com:vml" Requires="v">
                <p:oleObj spid="_x0000_s3090" name="" r:id="rId1" imgW="9458325" imgH="6772275" progId="Paint.Picture">
                  <p:embed/>
                </p:oleObj>
              </mc:Choice>
              <mc:Fallback>
                <p:oleObj name="" r:id="rId1" imgW="9458325" imgH="6772275" progId="Paint.Picture">
                  <p:embed/>
                  <p:pic>
                    <p:nvPicPr>
                      <p:cNvPr id="0" name="图片 3089"/>
                      <p:cNvPicPr/>
                      <p:nvPr/>
                    </p:nvPicPr>
                    <p:blipFill>
                      <a:blip r:embed="rId2"/>
                      <a:stretch>
                        <a:fillRect/>
                      </a:stretch>
                    </p:blipFill>
                    <p:spPr>
                      <a:xfrm>
                        <a:off x="882650" y="1079500"/>
                        <a:ext cx="7539038" cy="4927600"/>
                      </a:xfrm>
                      <a:prstGeom prst="rect">
                        <a:avLst/>
                      </a:prstGeom>
                      <a:noFill/>
                      <a:ln w="38100">
                        <a:noFill/>
                        <a:miter/>
                      </a:ln>
                    </p:spPr>
                  </p:pic>
                </p:oleObj>
              </mc:Fallback>
            </mc:AlternateContent>
          </a:graphicData>
        </a:graphic>
      </p:graphicFrame>
      <p:sp>
        <p:nvSpPr>
          <p:cNvPr id="19463" name="矩形 25605"/>
          <p:cNvSpPr/>
          <p:nvPr/>
        </p:nvSpPr>
        <p:spPr>
          <a:xfrm>
            <a:off x="1102043" y="4048125"/>
            <a:ext cx="1673225" cy="101917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2" name="矩形 25605"/>
          <p:cNvSpPr/>
          <p:nvPr/>
        </p:nvSpPr>
        <p:spPr>
          <a:xfrm>
            <a:off x="6261100" y="4513263"/>
            <a:ext cx="647700" cy="7969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508"/>
                                        </p:tgtEl>
                                        <p:attrNameLst>
                                          <p:attrName>style.visibility</p:attrName>
                                        </p:attrNameLst>
                                      </p:cBhvr>
                                      <p:to>
                                        <p:strVal val="visible"/>
                                      </p:to>
                                    </p:set>
                                    <p:anim calcmode="discrete" valueType="clr">
                                      <p:cBhvr override="childStyle">
                                        <p:cTn id="7" dur="80"/>
                                        <p:tgtEl>
                                          <p:spTgt spid="2150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508"/>
                                        </p:tgtEl>
                                        <p:attrNameLst>
                                          <p:attrName>fillcolor</p:attrName>
                                        </p:attrNameLst>
                                      </p:cBhvr>
                                      <p:tavLst>
                                        <p:tav tm="0">
                                          <p:val>
                                            <p:clrVal>
                                              <a:schemeClr val="accent2"/>
                                            </p:clrVal>
                                          </p:val>
                                        </p:tav>
                                        <p:tav tm="50000">
                                          <p:val>
                                            <p:clrVal>
                                              <a:schemeClr val="hlink"/>
                                            </p:clrVal>
                                          </p:val>
                                        </p:tav>
                                      </p:tavLst>
                                    </p:anim>
                                    <p:set>
                                      <p:cBhvr>
                                        <p:cTn id="9" dur="80"/>
                                        <p:tgtEl>
                                          <p:spTgt spid="2150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21506"/>
                                        </p:tgtEl>
                                        <p:attrNameLst>
                                          <p:attrName>style.visibility</p:attrName>
                                        </p:attrNameLst>
                                      </p:cBhvr>
                                      <p:to>
                                        <p:strVal val="visible"/>
                                      </p:to>
                                    </p:set>
                                    <p:animEffect transition="in" filter="dissolve">
                                      <p:cBhvr>
                                        <p:cTn id="14" dur="500"/>
                                        <p:tgtEl>
                                          <p:spTgt spid="2150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animEffect transition="in" filter="wipe(left)">
                                      <p:cBhvr>
                                        <p:cTn id="19" dur="500"/>
                                        <p:tgtEl>
                                          <p:spTgt spid="1946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8" grpId="1"/>
      <p:bldP spid="19463" grpId="0" bldLvl="0" animBg="1"/>
      <p:bldP spid="19463" grpId="1" animBg="1"/>
      <p:bldP spid="2" grpId="0" animBg="1"/>
      <p:bldP spid="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txBox="1"/>
          <p:nvPr/>
        </p:nvSpPr>
        <p:spPr>
          <a:xfrm>
            <a:off x="1484313" y="2205038"/>
            <a:ext cx="6335712" cy="1092200"/>
          </a:xfrm>
          <a:prstGeom prst="rect">
            <a:avLst/>
          </a:prstGeom>
          <a:noFill/>
          <a:ln w="9525">
            <a:noFill/>
          </a:ln>
          <a:effectLst>
            <a:outerShdw dist="38100" dir="8100000" algn="ctr" rotWithShape="0">
              <a:srgbClr val="000000">
                <a:alpha val="34998"/>
              </a:srgbClr>
            </a:outerShdw>
          </a:effectLst>
        </p:spPr>
        <p:txBody>
          <a:bodyPr anchor="t" anchorCtr="0"/>
          <a:p>
            <a:pPr algn="ctr">
              <a:lnSpc>
                <a:spcPct val="120000"/>
              </a:lnSpc>
            </a:pPr>
            <a:r>
              <a:rPr lang="en-US" altLang="zh-CN" sz="4800" b="0" dirty="0">
                <a:latin typeface="Comic Sans MS" panose="030F0702030302020204" pitchFamily="2" charset="0"/>
                <a:ea typeface="黑体" panose="02010609060101010101" pitchFamily="2" charset="-122"/>
              </a:rPr>
              <a:t>5.2 </a:t>
            </a:r>
            <a:r>
              <a:rPr lang="zh-CN" altLang="en-US" sz="4800" b="0" dirty="0">
                <a:latin typeface="Comic Sans MS" panose="030F0702030302020204" pitchFamily="2" charset="0"/>
                <a:ea typeface="黑体" panose="02010609060101010101" pitchFamily="2" charset="-122"/>
              </a:rPr>
              <a:t>门控锁存器</a:t>
            </a:r>
            <a:endParaRPr lang="zh-CN" altLang="en-US" sz="4800" b="0" dirty="0">
              <a:latin typeface="Comic Sans MS" panose="030F0702030302020204" pitchFamily="2" charset="0"/>
              <a:ea typeface="黑体" panose="0201060906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p:nvPr/>
        </p:nvSpPr>
        <p:spPr>
          <a:xfrm>
            <a:off x="0" y="0"/>
            <a:ext cx="9144000" cy="0"/>
          </a:xfrm>
          <a:prstGeom prst="rect">
            <a:avLst/>
          </a:prstGeom>
          <a:noFill/>
          <a:ln w="9525">
            <a:noFill/>
          </a:ln>
        </p:spPr>
        <p:txBody>
          <a:bodyPr wrap="none" anchor="ctr" anchorCtr="0">
            <a:spAutoFit/>
          </a:bodyPr>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23554" name="文本框 19459"/>
          <p:cNvSpPr txBox="1"/>
          <p:nvPr/>
        </p:nvSpPr>
        <p:spPr>
          <a:xfrm>
            <a:off x="703580" y="667068"/>
            <a:ext cx="2120900" cy="398462"/>
          </a:xfrm>
          <a:prstGeom prst="rect">
            <a:avLst/>
          </a:prstGeom>
          <a:noFill/>
          <a:ln w="9525">
            <a:noFill/>
          </a:ln>
        </p:spPr>
        <p:txBody>
          <a:bodyPr wrap="square" anchor="t" anchorCtr="0">
            <a:spAutoFit/>
          </a:bodyPr>
          <a:p>
            <a:pPr eaLnBrk="0" hangingPunct="0">
              <a:spcBef>
                <a:spcPct val="50000"/>
              </a:spcBef>
            </a:pPr>
            <a:r>
              <a:rPr lang="zh-CN" altLang="en-US" sz="2000" dirty="0">
                <a:solidFill>
                  <a:srgbClr val="C00000"/>
                </a:solidFill>
                <a:latin typeface="Arial" panose="020B0604020202020204" pitchFamily="34" charset="0"/>
                <a:ea typeface="宋体" panose="02010600030101010101" pitchFamily="2" charset="-122"/>
                <a:sym typeface="宋体" panose="02010600030101010101" pitchFamily="2" charset="-122"/>
              </a:rPr>
              <a:t>◆  产生的背景</a:t>
            </a:r>
            <a:endParaRPr lang="en-US" altLang="zh-CN" sz="2000" dirty="0">
              <a:solidFill>
                <a:srgbClr val="C00000"/>
              </a:solidFill>
              <a:latin typeface="Arial" panose="020B0604020202020204" pitchFamily="34" charset="0"/>
              <a:ea typeface="宋体" panose="02010600030101010101" pitchFamily="2" charset="-122"/>
            </a:endParaRPr>
          </a:p>
        </p:txBody>
      </p:sp>
      <p:sp>
        <p:nvSpPr>
          <p:cNvPr id="23555" name="文本框 19461"/>
          <p:cNvSpPr txBox="1"/>
          <p:nvPr/>
        </p:nvSpPr>
        <p:spPr>
          <a:xfrm>
            <a:off x="5165725" y="4073525"/>
            <a:ext cx="3706813" cy="2168525"/>
          </a:xfrm>
          <a:prstGeom prst="rect">
            <a:avLst/>
          </a:prstGeom>
          <a:noFill/>
          <a:ln w="9525">
            <a:noFill/>
          </a:ln>
        </p:spPr>
        <p:txBody>
          <a:bodyPr wrap="square" anchor="t" anchorCtr="0">
            <a:spAutoFit/>
          </a:bodyPr>
          <a:p>
            <a:pPr eaLnBrk="0" hangingPunct="0">
              <a:lnSpc>
                <a:spcPct val="150000"/>
              </a:lnSpc>
            </a:pPr>
            <a:r>
              <a:rPr lang="zh-CN" altLang="en-US" dirty="0">
                <a:latin typeface="Arial" panose="020B0604020202020204" pitchFamily="34" charset="0"/>
                <a:ea typeface="宋体" panose="02010600030101010101" pitchFamily="2" charset="-122"/>
              </a:rPr>
              <a:t> </a:t>
            </a:r>
            <a:r>
              <a:rPr lang="zh-CN" altLang="en-US" dirty="0">
                <a:solidFill>
                  <a:srgbClr val="C00000"/>
                </a:solidFill>
                <a:latin typeface="Arial" panose="020B0604020202020204" pitchFamily="34" charset="0"/>
                <a:ea typeface="宋体" panose="02010600030101010101" pitchFamily="2" charset="-122"/>
                <a:sym typeface="宋体" panose="02010600030101010101" pitchFamily="2" charset="-122"/>
              </a:rPr>
              <a:t>◆</a:t>
            </a:r>
            <a:r>
              <a:rPr lang="zh-CN" altLang="en-US" dirty="0">
                <a:solidFill>
                  <a:srgbClr val="FF0000"/>
                </a:solidFill>
                <a:latin typeface="Arial" panose="020B0604020202020204" pitchFamily="34" charset="0"/>
                <a:ea typeface="宋体" panose="02010600030101010101" pitchFamily="2" charset="-122"/>
                <a:sym typeface="宋体" panose="02010600030101010101" pitchFamily="2" charset="-122"/>
              </a:rPr>
              <a:t> </a:t>
            </a:r>
            <a:r>
              <a:rPr lang="zh-CN" altLang="en-US" dirty="0">
                <a:latin typeface="Arial" panose="020B0604020202020204" pitchFamily="34" charset="0"/>
                <a:ea typeface="宋体" panose="02010600030101010101" pitchFamily="2" charset="-122"/>
                <a:sym typeface="宋体" panose="02010600030101010101" pitchFamily="2" charset="-122"/>
              </a:rPr>
              <a:t> </a:t>
            </a:r>
            <a:r>
              <a:rPr lang="zh-CN" altLang="en-US" dirty="0">
                <a:latin typeface="Arial" panose="020B0604020202020204" pitchFamily="34" charset="0"/>
                <a:ea typeface="宋体" panose="02010600030101010101" pitchFamily="2" charset="-122"/>
              </a:rPr>
              <a:t>将存储电路</a:t>
            </a:r>
            <a:r>
              <a:rPr lang="zh-CN" altLang="en-US" dirty="0">
                <a:latin typeface="Arial" panose="020B0604020202020204" pitchFamily="34" charset="0"/>
                <a:ea typeface="宋体" panose="02010600030101010101" pitchFamily="2" charset="-122"/>
                <a:sym typeface="宋体" panose="02010600030101010101" pitchFamily="2" charset="-122"/>
              </a:rPr>
              <a:t>根据其时钟</a:t>
            </a:r>
            <a:r>
              <a:rPr lang="zh-CN" altLang="en-US" dirty="0">
                <a:latin typeface="Arial" panose="020B0604020202020204" pitchFamily="34" charset="0"/>
                <a:ea typeface="宋体" panose="02010600030101010101" pitchFamily="2" charset="-122"/>
              </a:rPr>
              <a:t>作用方式的不同，划分为三种类型：</a:t>
            </a:r>
            <a:endParaRPr lang="zh-CN" altLang="en-US" dirty="0">
              <a:latin typeface="Arial" panose="020B0604020202020204" pitchFamily="34" charset="0"/>
              <a:ea typeface="宋体" panose="02010600030101010101" pitchFamily="2" charset="-122"/>
            </a:endParaRPr>
          </a:p>
          <a:p>
            <a:pPr eaLnBrk="0" hangingPunct="0">
              <a:spcBef>
                <a:spcPct val="50000"/>
              </a:spcBef>
            </a:pPr>
            <a:r>
              <a:rPr lang="zh-CN" altLang="en-US"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仿宋_GB2312" pitchFamily="1" charset="-122"/>
              </a:rPr>
              <a:t>◆ </a:t>
            </a:r>
            <a:r>
              <a:rPr lang="zh-CN" altLang="en-US" dirty="0">
                <a:solidFill>
                  <a:srgbClr val="C00000"/>
                </a:solidFill>
                <a:latin typeface="Arial" panose="020B0604020202020204" pitchFamily="34" charset="0"/>
                <a:ea typeface="宋体" panose="02010600030101010101" pitchFamily="2" charset="-122"/>
              </a:rPr>
              <a:t>门控锁存器</a:t>
            </a:r>
            <a:endParaRPr lang="zh-CN" altLang="en-US" dirty="0">
              <a:solidFill>
                <a:srgbClr val="C00000"/>
              </a:solidFill>
              <a:latin typeface="Arial" panose="020B0604020202020204" pitchFamily="34" charset="0"/>
              <a:ea typeface="宋体" panose="02010600030101010101" pitchFamily="2" charset="-122"/>
            </a:endParaRPr>
          </a:p>
          <a:p>
            <a:pPr eaLnBrk="0" hangingPunct="0">
              <a:spcBef>
                <a:spcPct val="50000"/>
              </a:spcBef>
            </a:pPr>
            <a:r>
              <a:rPr lang="zh-CN" altLang="en-US"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仿宋_GB2312" pitchFamily="1" charset="-122"/>
              </a:rPr>
              <a:t>◆ </a:t>
            </a:r>
            <a:r>
              <a:rPr lang="zh-CN" altLang="en-US" dirty="0">
                <a:solidFill>
                  <a:srgbClr val="C00000"/>
                </a:solidFill>
                <a:latin typeface="Arial" panose="020B0604020202020204" pitchFamily="34" charset="0"/>
                <a:ea typeface="宋体" panose="02010600030101010101" pitchFamily="2" charset="-122"/>
              </a:rPr>
              <a:t>脉冲触发器</a:t>
            </a:r>
            <a:endParaRPr lang="zh-CN" altLang="en-US" dirty="0">
              <a:solidFill>
                <a:srgbClr val="C00000"/>
              </a:solidFill>
              <a:latin typeface="Arial" panose="020B0604020202020204" pitchFamily="34" charset="0"/>
              <a:ea typeface="宋体" panose="02010600030101010101" pitchFamily="2" charset="-122"/>
            </a:endParaRPr>
          </a:p>
          <a:p>
            <a:pPr eaLnBrk="0" hangingPunct="0">
              <a:spcBef>
                <a:spcPct val="50000"/>
              </a:spcBef>
            </a:pPr>
            <a:r>
              <a:rPr lang="zh-CN" altLang="en-US"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仿宋_GB2312" pitchFamily="1" charset="-122"/>
              </a:rPr>
              <a:t>◆ </a:t>
            </a:r>
            <a:r>
              <a:rPr lang="zh-CN" altLang="en-US" dirty="0">
                <a:solidFill>
                  <a:srgbClr val="C00000"/>
                </a:solidFill>
                <a:latin typeface="Arial" panose="020B0604020202020204" pitchFamily="34" charset="0"/>
                <a:ea typeface="宋体" panose="02010600030101010101" pitchFamily="2" charset="-122"/>
              </a:rPr>
              <a:t>边沿触发器</a:t>
            </a:r>
            <a:endParaRPr lang="zh-CN" altLang="en-US" dirty="0">
              <a:solidFill>
                <a:srgbClr val="C00000"/>
              </a:solidFill>
              <a:latin typeface="Arial" panose="020B0604020202020204" pitchFamily="34" charset="0"/>
              <a:ea typeface="宋体" panose="02010600030101010101" pitchFamily="2" charset="-122"/>
            </a:endParaRPr>
          </a:p>
        </p:txBody>
      </p:sp>
      <p:sp>
        <p:nvSpPr>
          <p:cNvPr id="23556" name="文本框 19463"/>
          <p:cNvSpPr txBox="1"/>
          <p:nvPr/>
        </p:nvSpPr>
        <p:spPr>
          <a:xfrm>
            <a:off x="1619568" y="3932873"/>
            <a:ext cx="2305050" cy="336550"/>
          </a:xfrm>
          <a:prstGeom prst="rect">
            <a:avLst/>
          </a:prstGeom>
          <a:noFill/>
          <a:ln w="9525">
            <a:noFill/>
          </a:ln>
        </p:spPr>
        <p:txBody>
          <a:bodyPr anchor="t" anchorCtr="0">
            <a:spAutoFit/>
          </a:bodyPr>
          <a:p>
            <a:pPr algn="ctr" eaLnBrk="0" hangingPunct="0">
              <a:spcBef>
                <a:spcPct val="50000"/>
              </a:spcBef>
            </a:pPr>
            <a:r>
              <a:rPr lang="en-US" altLang="zh-CN" sz="1600" dirty="0">
                <a:solidFill>
                  <a:srgbClr val="404040"/>
                </a:solidFill>
                <a:latin typeface="Comic Sans MS" panose="030F0702030302020204" pitchFamily="2" charset="0"/>
                <a:ea typeface="宋体" panose="02010600030101010101" pitchFamily="2" charset="-122"/>
              </a:rPr>
              <a:t>(2009</a:t>
            </a:r>
            <a:r>
              <a:rPr lang="zh-CN" altLang="en-US" sz="1600" dirty="0">
                <a:solidFill>
                  <a:srgbClr val="404040"/>
                </a:solidFill>
                <a:latin typeface="Comic Sans MS" panose="030F0702030302020204" pitchFamily="2" charset="0"/>
                <a:ea typeface="宋体" panose="02010600030101010101" pitchFamily="2" charset="-122"/>
              </a:rPr>
              <a:t>年国庆阅兵</a:t>
            </a:r>
            <a:r>
              <a:rPr lang="en-US" altLang="zh-CN" sz="1600" dirty="0">
                <a:solidFill>
                  <a:srgbClr val="404040"/>
                </a:solidFill>
                <a:latin typeface="Comic Sans MS" panose="030F0702030302020204" pitchFamily="2" charset="0"/>
                <a:ea typeface="宋体" panose="02010600030101010101" pitchFamily="2" charset="-122"/>
              </a:rPr>
              <a:t>)</a:t>
            </a:r>
            <a:endParaRPr lang="en-US" altLang="zh-CN" sz="1600" dirty="0">
              <a:solidFill>
                <a:srgbClr val="404040"/>
              </a:solidFill>
              <a:latin typeface="Comic Sans MS" panose="030F0702030302020204" pitchFamily="2" charset="0"/>
              <a:ea typeface="宋体" panose="02010600030101010101" pitchFamily="2" charset="-122"/>
            </a:endParaRPr>
          </a:p>
        </p:txBody>
      </p:sp>
      <p:pic>
        <p:nvPicPr>
          <p:cNvPr id="23557" name="图片 1086" descr="2015阅兵2"/>
          <p:cNvPicPr>
            <a:picLocks noChangeAspect="1"/>
          </p:cNvPicPr>
          <p:nvPr>
            <p:custDataLst>
              <p:tags r:id="rId1"/>
            </p:custDataLst>
          </p:nvPr>
        </p:nvPicPr>
        <p:blipFill>
          <a:blip r:embed="rId2"/>
          <a:stretch>
            <a:fillRect/>
          </a:stretch>
        </p:blipFill>
        <p:spPr>
          <a:xfrm>
            <a:off x="819150" y="1151255"/>
            <a:ext cx="3921125" cy="2676525"/>
          </a:xfrm>
          <a:prstGeom prst="rect">
            <a:avLst/>
          </a:prstGeom>
          <a:noFill/>
          <a:ln w="9525">
            <a:noFill/>
          </a:ln>
        </p:spPr>
      </p:pic>
      <p:graphicFrame>
        <p:nvGraphicFramePr>
          <p:cNvPr id="23558" name="对象 -2147482312"/>
          <p:cNvGraphicFramePr/>
          <p:nvPr/>
        </p:nvGraphicFramePr>
        <p:xfrm>
          <a:off x="5349875" y="3070225"/>
          <a:ext cx="3195638" cy="1016000"/>
        </p:xfrm>
        <a:graphic>
          <a:graphicData uri="http://schemas.openxmlformats.org/presentationml/2006/ole">
            <mc:AlternateContent xmlns:mc="http://schemas.openxmlformats.org/markup-compatibility/2006">
              <mc:Choice xmlns:v="urn:schemas-microsoft-com:vml" Requires="v">
                <p:oleObj spid="_x0000_s3092" name="" r:id="rId3" imgW="3187700" imgH="800100" progId="Visio.Drawing.11">
                  <p:embed/>
                </p:oleObj>
              </mc:Choice>
              <mc:Fallback>
                <p:oleObj name="" r:id="rId3" imgW="3187700" imgH="800100" progId="Visio.Drawing.11">
                  <p:embed/>
                  <p:pic>
                    <p:nvPicPr>
                      <p:cNvPr id="0" name="图片 3091"/>
                      <p:cNvPicPr/>
                      <p:nvPr/>
                    </p:nvPicPr>
                    <p:blipFill>
                      <a:blip r:embed="rId4"/>
                      <a:stretch>
                        <a:fillRect/>
                      </a:stretch>
                    </p:blipFill>
                    <p:spPr>
                      <a:xfrm>
                        <a:off x="5349875" y="3070225"/>
                        <a:ext cx="3195638" cy="1016000"/>
                      </a:xfrm>
                      <a:prstGeom prst="rect">
                        <a:avLst/>
                      </a:prstGeom>
                      <a:noFill/>
                      <a:ln w="38100">
                        <a:noFill/>
                        <a:miter/>
                      </a:ln>
                    </p:spPr>
                  </p:pic>
                </p:oleObj>
              </mc:Fallback>
            </mc:AlternateContent>
          </a:graphicData>
        </a:graphic>
      </p:graphicFrame>
      <p:sp>
        <p:nvSpPr>
          <p:cNvPr id="23559" name="文本框 1"/>
          <p:cNvSpPr txBox="1"/>
          <p:nvPr/>
        </p:nvSpPr>
        <p:spPr>
          <a:xfrm>
            <a:off x="717550" y="4281488"/>
            <a:ext cx="4124325" cy="1752600"/>
          </a:xfrm>
          <a:prstGeom prst="rect">
            <a:avLst/>
          </a:prstGeom>
          <a:noFill/>
          <a:ln w="9525">
            <a:noFill/>
          </a:ln>
        </p:spPr>
        <p:txBody>
          <a:bodyPr wrap="square" anchor="t" anchorCtr="0">
            <a:spAutoFit/>
          </a:bodyPr>
          <a:p>
            <a:pPr>
              <a:lnSpc>
                <a:spcPct val="150000"/>
              </a:lnSpc>
            </a:pPr>
            <a:r>
              <a:rPr lang="en-US" altLang="zh-CN">
                <a:solidFill>
                  <a:srgbClr val="D9D9D9"/>
                </a:solidFill>
                <a:latin typeface="Comic Sans MS" panose="030F0702030302020204" pitchFamily="2" charset="0"/>
                <a:ea typeface="宋体" panose="02010600030101010101" pitchFamily="2" charset="-122"/>
              </a:rPr>
              <a:t>  </a:t>
            </a:r>
            <a:r>
              <a:rPr lang="zh-CN" altLang="zh-CN">
                <a:solidFill>
                  <a:srgbClr val="0070C0"/>
                </a:solidFill>
                <a:latin typeface="Comic Sans MS" panose="030F0702030302020204" pitchFamily="2" charset="0"/>
                <a:ea typeface="宋体" panose="02010600030101010101" pitchFamily="2" charset="-122"/>
              </a:rPr>
              <a:t>当数字系统中有多个存储单元时，就需要协调这些存储单元的动作，使它们能够同步工作，因此，需要给存储单元引入控制信号。</a:t>
            </a:r>
            <a:r>
              <a:rPr lang="zh-CN" altLang="zh-CN">
                <a:latin typeface="Comic Sans MS" panose="030F0702030302020204" pitchFamily="2" charset="0"/>
                <a:ea typeface="宋体" panose="02010600030101010101" pitchFamily="2" charset="-122"/>
              </a:rPr>
              <a:t>     </a:t>
            </a:r>
            <a:endParaRPr lang="zh-CN" altLang="zh-CN">
              <a:latin typeface="Comic Sans MS" panose="030F0702030302020204" pitchFamily="2" charset="0"/>
              <a:ea typeface="宋体" panose="02010600030101010101" pitchFamily="2" charset="-122"/>
            </a:endParaRPr>
          </a:p>
        </p:txBody>
      </p:sp>
      <p:sp>
        <p:nvSpPr>
          <p:cNvPr id="23560" name="文本框 2"/>
          <p:cNvSpPr txBox="1"/>
          <p:nvPr/>
        </p:nvSpPr>
        <p:spPr>
          <a:xfrm>
            <a:off x="4964113" y="538163"/>
            <a:ext cx="4021137" cy="175323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  </a:t>
            </a:r>
            <a:r>
              <a:rPr lang="zh-CN" altLang="en-US" dirty="0">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在数字电路中，习惯于将</a:t>
            </a:r>
            <a:r>
              <a:rPr lang="zh-CN" altLang="zh-CN">
                <a:latin typeface="Comic Sans MS" panose="030F0702030302020204" pitchFamily="2" charset="0"/>
                <a:ea typeface="宋体" panose="02010600030101010101" pitchFamily="2" charset="-122"/>
                <a:cs typeface="Comic Sans MS" panose="030F0702030302020204" pitchFamily="2" charset="0"/>
              </a:rPr>
              <a:t>协调存储单元动作的控制</a:t>
            </a:r>
            <a:r>
              <a:rPr lang="zh-CN" altLang="en-US" dirty="0">
                <a:latin typeface="Comic Sans MS" panose="030F0702030302020204" pitchFamily="2" charset="0"/>
                <a:ea typeface="宋体" panose="02010600030101010101" pitchFamily="2" charset="-122"/>
                <a:cs typeface="Comic Sans MS" panose="030F0702030302020204" pitchFamily="2" charset="0"/>
              </a:rPr>
              <a:t>信号称为时钟（</a:t>
            </a:r>
            <a:r>
              <a:rPr lang="en-US" altLang="zh-CN" dirty="0">
                <a:solidFill>
                  <a:srgbClr val="C00000"/>
                </a:soli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CL</a:t>
            </a:r>
            <a:r>
              <a:rPr lang="en-US" altLang="zh-CN" dirty="0">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OC</a:t>
            </a:r>
            <a:r>
              <a:rPr lang="en-US" altLang="zh-CN" dirty="0">
                <a:solidFill>
                  <a:srgbClr val="C00000"/>
                </a:soli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K</a:t>
            </a:r>
            <a:r>
              <a:rPr lang="zh-CN" altLang="en-US" dirty="0">
                <a:latin typeface="Comic Sans MS" panose="030F0702030302020204" pitchFamily="2" charset="0"/>
                <a:ea typeface="宋体" panose="02010600030101010101" pitchFamily="2" charset="-122"/>
                <a:cs typeface="Comic Sans MS" panose="030F0702030302020204" pitchFamily="2" charset="0"/>
              </a:rPr>
              <a:t>）</a:t>
            </a:r>
            <a:r>
              <a:rPr lang="en-US" altLang="zh-CN" dirty="0">
                <a:latin typeface="Comic Sans MS" panose="030F0702030302020204" pitchFamily="2" charset="0"/>
                <a:ea typeface="宋体" panose="02010600030101010101" pitchFamily="2" charset="-122"/>
                <a:cs typeface="Comic Sans MS" panose="030F0702030302020204" pitchFamily="2" charset="0"/>
              </a:rPr>
              <a:t>/</a:t>
            </a:r>
            <a:r>
              <a:rPr lang="zh-CN" altLang="en-US" dirty="0">
                <a:latin typeface="Comic Sans MS" panose="030F0702030302020204" pitchFamily="2" charset="0"/>
                <a:ea typeface="宋体" panose="02010600030101010101" pitchFamily="2" charset="-122"/>
                <a:cs typeface="Comic Sans MS" panose="030F0702030302020204" pitchFamily="2" charset="0"/>
              </a:rPr>
              <a:t>时钟脉冲（</a:t>
            </a:r>
            <a:r>
              <a:rPr lang="en-US" altLang="zh-CN" dirty="0">
                <a:solidFill>
                  <a:srgbClr val="C00000"/>
                </a:solidFill>
                <a:latin typeface="Comic Sans MS" panose="030F0702030302020204" pitchFamily="2" charset="0"/>
                <a:ea typeface="宋体" panose="02010600030101010101" pitchFamily="2" charset="-122"/>
                <a:cs typeface="Comic Sans MS" panose="030F0702030302020204" pitchFamily="2" charset="0"/>
              </a:rPr>
              <a:t>C</a:t>
            </a:r>
            <a:r>
              <a:rPr lang="en-US" altLang="zh-CN" dirty="0">
                <a:latin typeface="Comic Sans MS" panose="030F0702030302020204" pitchFamily="2" charset="0"/>
                <a:ea typeface="宋体" panose="02010600030101010101" pitchFamily="2" charset="-122"/>
                <a:cs typeface="Comic Sans MS" panose="030F0702030302020204" pitchFamily="2" charset="0"/>
              </a:rPr>
              <a:t>lock </a:t>
            </a:r>
            <a:r>
              <a:rPr lang="en-US" altLang="zh-CN" dirty="0">
                <a:solidFill>
                  <a:srgbClr val="C00000"/>
                </a:solidFill>
                <a:latin typeface="Comic Sans MS" panose="030F0702030302020204" pitchFamily="2" charset="0"/>
                <a:ea typeface="宋体" panose="02010600030101010101" pitchFamily="2" charset="-122"/>
                <a:cs typeface="Comic Sans MS" panose="030F0702030302020204" pitchFamily="2" charset="0"/>
              </a:rPr>
              <a:t>P</a:t>
            </a:r>
            <a:r>
              <a:rPr lang="en-US" altLang="zh-CN" dirty="0">
                <a:latin typeface="Comic Sans MS" panose="030F0702030302020204" pitchFamily="2" charset="0"/>
                <a:ea typeface="宋体" panose="02010600030101010101" pitchFamily="2" charset="-122"/>
                <a:cs typeface="Comic Sans MS" panose="030F0702030302020204" pitchFamily="2" charset="0"/>
              </a:rPr>
              <a:t>ulse</a:t>
            </a:r>
            <a:r>
              <a:rPr lang="zh-CN" altLang="en-US" dirty="0">
                <a:latin typeface="Comic Sans MS" panose="030F0702030302020204" pitchFamily="2" charset="0"/>
                <a:ea typeface="宋体" panose="02010600030101010101" pitchFamily="2" charset="-122"/>
                <a:cs typeface="Comic Sans MS" panose="030F0702030302020204" pitchFamily="2" charset="0"/>
              </a:rPr>
              <a:t>），用</a:t>
            </a:r>
            <a:r>
              <a:rPr lang="en-US" altLang="zh-CN" dirty="0">
                <a:solidFill>
                  <a:srgbClr val="C00000"/>
                </a:solidFill>
                <a:latin typeface="Comic Sans MS" panose="030F0702030302020204" pitchFamily="2" charset="0"/>
                <a:ea typeface="宋体" panose="02010600030101010101" pitchFamily="2" charset="-122"/>
                <a:cs typeface="Comic Sans MS" panose="030F0702030302020204" pitchFamily="2" charset="0"/>
              </a:rPr>
              <a:t>CLK/CP</a:t>
            </a:r>
            <a:r>
              <a:rPr lang="zh-CN" altLang="en-US" dirty="0">
                <a:latin typeface="Comic Sans MS" panose="030F0702030302020204" pitchFamily="2" charset="0"/>
                <a:ea typeface="宋体" panose="02010600030101010101" pitchFamily="2" charset="-122"/>
                <a:cs typeface="Comic Sans MS" panose="030F0702030302020204" pitchFamily="2" charset="0"/>
              </a:rPr>
              <a:t>表示。</a:t>
            </a:r>
            <a:endParaRPr lang="zh-CN" altLang="en-US">
              <a:latin typeface="Comic Sans MS" panose="030F0702030302020204" pitchFamily="2" charset="0"/>
              <a:ea typeface="仿宋_GB2312" pitchFamily="1" charset="-122"/>
              <a:cs typeface="Comic Sans MS" panose="030F0702030302020204" pitchFamily="2" charset="0"/>
            </a:endParaRPr>
          </a:p>
        </p:txBody>
      </p:sp>
      <p:sp>
        <p:nvSpPr>
          <p:cNvPr id="2" name="文本框 2"/>
          <p:cNvSpPr txBox="1"/>
          <p:nvPr/>
        </p:nvSpPr>
        <p:spPr>
          <a:xfrm>
            <a:off x="4983163" y="2211388"/>
            <a:ext cx="4008437" cy="922337"/>
          </a:xfrm>
          <a:prstGeom prst="rect">
            <a:avLst/>
          </a:prstGeom>
          <a:noFill/>
          <a:ln w="9525">
            <a:noFill/>
          </a:ln>
        </p:spPr>
        <p:txBody>
          <a:bodyPr wrap="square" anchor="t" anchorCtr="0">
            <a:spAutoFit/>
          </a:bodyPr>
          <a:p>
            <a:pPr eaLnBrk="0" hangingPunct="0">
              <a:lnSpc>
                <a:spcPct val="150000"/>
              </a:lnSpc>
            </a:pPr>
            <a:r>
              <a:rPr lang="en-US" altLang="zh-CN">
                <a:latin typeface="Comic Sans MS" panose="030F0702030302020204" pitchFamily="2" charset="0"/>
                <a:ea typeface="宋体" panose="02010600030101010101" pitchFamily="2" charset="-122"/>
              </a:rPr>
              <a:t>  </a:t>
            </a:r>
            <a:r>
              <a:rPr lang="zh-CN" altLang="en-US">
                <a:latin typeface="Comic Sans MS" panose="030F0702030302020204" pitchFamily="2" charset="0"/>
                <a:ea typeface="宋体" panose="02010600030101010101" pitchFamily="2" charset="-122"/>
              </a:rPr>
              <a:t>为了能够准地描述存储电路的工作状态，将时钟划分为</a:t>
            </a:r>
            <a:r>
              <a:rPr lang="en-US" altLang="zh-CN">
                <a:latin typeface="Comic Sans MS" panose="030F0702030302020204" pitchFamily="2" charset="0"/>
                <a:ea typeface="宋体" panose="02010600030101010101" pitchFamily="2" charset="-122"/>
              </a:rPr>
              <a:t>4</a:t>
            </a:r>
            <a:r>
              <a:rPr lang="zh-CN" altLang="en-US">
                <a:latin typeface="Comic Sans MS" panose="030F0702030302020204" pitchFamily="2" charset="0"/>
                <a:ea typeface="宋体" panose="02010600030101010101" pitchFamily="2" charset="-122"/>
              </a:rPr>
              <a:t>个阶段：</a:t>
            </a:r>
            <a:endParaRPr lang="zh-CN" altLang="en-US">
              <a:latin typeface="Comic Sans MS" panose="030F070203030202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3554"/>
                                        </p:tgtEl>
                                        <p:attrNameLst>
                                          <p:attrName>style.visibility</p:attrName>
                                        </p:attrNameLst>
                                      </p:cBhvr>
                                      <p:to>
                                        <p:strVal val="visible"/>
                                      </p:to>
                                    </p:set>
                                    <p:anim calcmode="discrete" valueType="clr">
                                      <p:cBhvr override="childStyle">
                                        <p:cTn id="7" dur="80"/>
                                        <p:tgtEl>
                                          <p:spTgt spid="2355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3554"/>
                                        </p:tgtEl>
                                        <p:attrNameLst>
                                          <p:attrName>fillcolor</p:attrName>
                                        </p:attrNameLst>
                                      </p:cBhvr>
                                      <p:tavLst>
                                        <p:tav tm="0">
                                          <p:val>
                                            <p:clrVal>
                                              <a:schemeClr val="accent2"/>
                                            </p:clrVal>
                                          </p:val>
                                        </p:tav>
                                        <p:tav tm="50000">
                                          <p:val>
                                            <p:clrVal>
                                              <a:schemeClr val="hlink"/>
                                            </p:clrVal>
                                          </p:val>
                                        </p:tav>
                                      </p:tavLst>
                                    </p:anim>
                                    <p:set>
                                      <p:cBhvr>
                                        <p:cTn id="9" dur="80"/>
                                        <p:tgtEl>
                                          <p:spTgt spid="2355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23557"/>
                                        </p:tgtEl>
                                        <p:attrNameLst>
                                          <p:attrName>style.visibility</p:attrName>
                                        </p:attrNameLst>
                                      </p:cBhvr>
                                      <p:to>
                                        <p:strVal val="visible"/>
                                      </p:to>
                                    </p:set>
                                    <p:animEffect transition="in" filter="dissolve">
                                      <p:cBhvr>
                                        <p:cTn id="14" dur="500"/>
                                        <p:tgtEl>
                                          <p:spTgt spid="23557"/>
                                        </p:tgtEl>
                                      </p:cBhvr>
                                    </p:animEffect>
                                  </p:childTnLst>
                                </p:cTn>
                              </p:par>
                            </p:childTnLst>
                          </p:cTn>
                        </p:par>
                        <p:par>
                          <p:cTn id="15" fill="hold">
                            <p:stCondLst>
                              <p:cond delay="500"/>
                            </p:stCondLst>
                            <p:childTnLst>
                              <p:par>
                                <p:cTn id="16" presetID="27" presetClass="entr" presetSubtype="0" fill="hold" grpId="0" nodeType="afterEffect">
                                  <p:stCondLst>
                                    <p:cond delay="0"/>
                                  </p:stCondLst>
                                  <p:iterate type="lt">
                                    <p:tmPct val="50000"/>
                                  </p:iterate>
                                  <p:childTnLst>
                                    <p:set>
                                      <p:cBhvr>
                                        <p:cTn id="17" dur="1" fill="hold">
                                          <p:stCondLst>
                                            <p:cond delay="0"/>
                                          </p:stCondLst>
                                        </p:cTn>
                                        <p:tgtEl>
                                          <p:spTgt spid="23556"/>
                                        </p:tgtEl>
                                        <p:attrNameLst>
                                          <p:attrName>style.visibility</p:attrName>
                                        </p:attrNameLst>
                                      </p:cBhvr>
                                      <p:to>
                                        <p:strVal val="visible"/>
                                      </p:to>
                                    </p:set>
                                    <p:anim calcmode="discrete" valueType="clr">
                                      <p:cBhvr override="childStyle">
                                        <p:cTn id="18" dur="80"/>
                                        <p:tgtEl>
                                          <p:spTgt spid="23556"/>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3556"/>
                                        </p:tgtEl>
                                        <p:attrNameLst>
                                          <p:attrName>fillcolor</p:attrName>
                                        </p:attrNameLst>
                                      </p:cBhvr>
                                      <p:tavLst>
                                        <p:tav tm="0">
                                          <p:val>
                                            <p:clrVal>
                                              <a:schemeClr val="accent2"/>
                                            </p:clrVal>
                                          </p:val>
                                        </p:tav>
                                        <p:tav tm="50000">
                                          <p:val>
                                            <p:clrVal>
                                              <a:schemeClr val="hlink"/>
                                            </p:clrVal>
                                          </p:val>
                                        </p:tav>
                                      </p:tavLst>
                                    </p:anim>
                                    <p:set>
                                      <p:cBhvr>
                                        <p:cTn id="20" dur="80"/>
                                        <p:tgtEl>
                                          <p:spTgt spid="2355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559"/>
                                        </p:tgtEl>
                                        <p:attrNameLst>
                                          <p:attrName>style.visibility</p:attrName>
                                        </p:attrNameLst>
                                      </p:cBhvr>
                                      <p:to>
                                        <p:strVal val="visible"/>
                                      </p:to>
                                    </p:set>
                                    <p:animEffect transition="in" filter="wipe(left)">
                                      <p:cBhvr>
                                        <p:cTn id="25" dur="500"/>
                                        <p:tgtEl>
                                          <p:spTgt spid="235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3560"/>
                                        </p:tgtEl>
                                        <p:attrNameLst>
                                          <p:attrName>style.visibility</p:attrName>
                                        </p:attrNameLst>
                                      </p:cBhvr>
                                      <p:to>
                                        <p:strVal val="visible"/>
                                      </p:to>
                                    </p:set>
                                    <p:animEffect transition="in" filter="wipe(up)">
                                      <p:cBhvr>
                                        <p:cTn id="30" dur="500"/>
                                        <p:tgtEl>
                                          <p:spTgt spid="2356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3558"/>
                                        </p:tgtEl>
                                        <p:attrNameLst>
                                          <p:attrName>style.visibility</p:attrName>
                                        </p:attrNameLst>
                                      </p:cBhvr>
                                      <p:to>
                                        <p:strVal val="visible"/>
                                      </p:to>
                                    </p:set>
                                    <p:animEffect transition="in" filter="dissolve">
                                      <p:cBhvr>
                                        <p:cTn id="40" dur="500"/>
                                        <p:tgtEl>
                                          <p:spTgt spid="2355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3555"/>
                                        </p:tgtEl>
                                        <p:attrNameLst>
                                          <p:attrName>style.visibility</p:attrName>
                                        </p:attrNameLst>
                                      </p:cBhvr>
                                      <p:to>
                                        <p:strVal val="visible"/>
                                      </p:to>
                                    </p:set>
                                    <p:animEffect transition="in" filter="wipe(up)">
                                      <p:cBhvr>
                                        <p:cTn id="45"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4" grpId="1"/>
      <p:bldP spid="23556" grpId="0"/>
      <p:bldP spid="23556" grpId="1"/>
      <p:bldP spid="23559" grpId="0"/>
      <p:bldP spid="23559" grpId="1"/>
      <p:bldP spid="23560" grpId="0"/>
      <p:bldP spid="23560" grpId="1"/>
      <p:bldP spid="23555" grpId="0"/>
      <p:bldP spid="23555" grpId="1"/>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20481"/>
          <p:cNvSpPr txBox="1"/>
          <p:nvPr/>
        </p:nvSpPr>
        <p:spPr>
          <a:xfrm>
            <a:off x="757555" y="601663"/>
            <a:ext cx="2784475" cy="398462"/>
          </a:xfrm>
          <a:prstGeom prst="rect">
            <a:avLst/>
          </a:prstGeom>
          <a:noFill/>
          <a:ln w="9525">
            <a:noFill/>
          </a:ln>
        </p:spPr>
        <p:txBody>
          <a:bodyPr wrap="square" anchor="t" anchorCtr="0">
            <a:spAutoFit/>
          </a:bodyPr>
          <a:p>
            <a:pPr eaLnBrk="0" hangingPunct="0">
              <a:spcBef>
                <a:spcPct val="50000"/>
              </a:spcBef>
            </a:pPr>
            <a:r>
              <a:rPr lang="en-US" altLang="zh-CN" sz="2000" dirty="0">
                <a:solidFill>
                  <a:srgbClr val="C00000"/>
                </a:solidFill>
                <a:latin typeface="Arial" panose="020B0604020202020204" pitchFamily="34" charset="0"/>
                <a:ea typeface="宋体" panose="02010600030101010101" pitchFamily="2" charset="-122"/>
              </a:rPr>
              <a:t>1. </a:t>
            </a:r>
            <a:r>
              <a:rPr lang="zh-CN" altLang="en-US" sz="2000" dirty="0">
                <a:solidFill>
                  <a:srgbClr val="C00000"/>
                </a:solidFill>
                <a:latin typeface="Comic Sans MS" panose="030F0702030302020204" pitchFamily="2" charset="0"/>
                <a:ea typeface="宋体" panose="02010600030101010101" pitchFamily="2" charset="-122"/>
              </a:rPr>
              <a:t>门控</a:t>
            </a:r>
            <a:r>
              <a:rPr lang="en-US" altLang="zh-CN" sz="2000" dirty="0">
                <a:solidFill>
                  <a:srgbClr val="C00000"/>
                </a:solidFill>
                <a:latin typeface="Comic Sans MS" panose="030F0702030302020204" pitchFamily="2" charset="0"/>
                <a:ea typeface="宋体" panose="02010600030101010101" pitchFamily="2" charset="-122"/>
              </a:rPr>
              <a:t>SR</a:t>
            </a:r>
            <a:r>
              <a:rPr lang="zh-CN" altLang="en-US" sz="2000" dirty="0">
                <a:solidFill>
                  <a:srgbClr val="C00000"/>
                </a:solidFill>
                <a:latin typeface="Comic Sans MS" panose="030F0702030302020204" pitchFamily="2" charset="0"/>
                <a:ea typeface="宋体" panose="02010600030101010101" pitchFamily="2" charset="-122"/>
              </a:rPr>
              <a:t>锁存器</a:t>
            </a:r>
            <a:endParaRPr lang="zh-CN" altLang="en-US" sz="2000" dirty="0">
              <a:solidFill>
                <a:srgbClr val="C00000"/>
              </a:solidFill>
              <a:latin typeface="Comic Sans MS" panose="030F0702030302020204" pitchFamily="2" charset="0"/>
              <a:ea typeface="宋体" panose="02010600030101010101" pitchFamily="2" charset="-122"/>
            </a:endParaRPr>
          </a:p>
        </p:txBody>
      </p:sp>
      <p:graphicFrame>
        <p:nvGraphicFramePr>
          <p:cNvPr id="24578" name="对象 -2147482311"/>
          <p:cNvGraphicFramePr/>
          <p:nvPr/>
        </p:nvGraphicFramePr>
        <p:xfrm>
          <a:off x="829310" y="1246188"/>
          <a:ext cx="4802188" cy="2185987"/>
        </p:xfrm>
        <a:graphic>
          <a:graphicData uri="http://schemas.openxmlformats.org/presentationml/2006/ole">
            <mc:AlternateContent xmlns:mc="http://schemas.openxmlformats.org/markup-compatibility/2006">
              <mc:Choice xmlns:v="urn:schemas-microsoft-com:vml" Requires="v">
                <p:oleObj spid="_x0000_s3094" name="" r:id="rId1" imgW="3326765" imgH="1605280" progId="Visio.Drawing.11">
                  <p:embed/>
                </p:oleObj>
              </mc:Choice>
              <mc:Fallback>
                <p:oleObj name="" r:id="rId1" imgW="3326765" imgH="1605280" progId="Visio.Drawing.11">
                  <p:embed/>
                  <p:pic>
                    <p:nvPicPr>
                      <p:cNvPr id="0" name="图片 3093"/>
                      <p:cNvPicPr/>
                      <p:nvPr/>
                    </p:nvPicPr>
                    <p:blipFill>
                      <a:blip r:embed="rId2"/>
                      <a:stretch>
                        <a:fillRect/>
                      </a:stretch>
                    </p:blipFill>
                    <p:spPr>
                      <a:xfrm>
                        <a:off x="829310" y="1246188"/>
                        <a:ext cx="4802188" cy="2185987"/>
                      </a:xfrm>
                      <a:prstGeom prst="rect">
                        <a:avLst/>
                      </a:prstGeom>
                      <a:noFill/>
                      <a:ln w="38100">
                        <a:noFill/>
                        <a:miter/>
                      </a:ln>
                    </p:spPr>
                  </p:pic>
                </p:oleObj>
              </mc:Fallback>
            </mc:AlternateContent>
          </a:graphicData>
        </a:graphic>
      </p:graphicFrame>
      <p:sp>
        <p:nvSpPr>
          <p:cNvPr id="24579" name="文本框 2"/>
          <p:cNvSpPr txBox="1"/>
          <p:nvPr/>
        </p:nvSpPr>
        <p:spPr>
          <a:xfrm>
            <a:off x="5487988" y="808673"/>
            <a:ext cx="3051175" cy="368300"/>
          </a:xfrm>
          <a:prstGeom prst="rect">
            <a:avLst/>
          </a:prstGeom>
          <a:noFill/>
          <a:ln w="9525">
            <a:noFill/>
          </a:ln>
        </p:spPr>
        <p:txBody>
          <a:bodyPr wrap="square" anchor="t" anchorCtr="0">
            <a:spAutoFit/>
          </a:bodyPr>
          <a:p>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门控SR锁存器工作过程分析：</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24580" name="对象 -2147482310"/>
          <p:cNvGraphicFramePr>
            <a:graphicFrameLocks noChangeAspect="1"/>
          </p:cNvGraphicFramePr>
          <p:nvPr/>
        </p:nvGraphicFramePr>
        <p:xfrm>
          <a:off x="1144588" y="3906838"/>
          <a:ext cx="5530850" cy="1509712"/>
        </p:xfrm>
        <a:graphic>
          <a:graphicData uri="http://schemas.openxmlformats.org/presentationml/2006/ole">
            <mc:AlternateContent xmlns:mc="http://schemas.openxmlformats.org/markup-compatibility/2006">
              <mc:Choice xmlns:v="urn:schemas-microsoft-com:vml" Requires="v">
                <p:oleObj spid="_x0000_s3093" name="" r:id="rId3" imgW="6413500" imgH="1701800" progId="Visio.Drawing.11">
                  <p:embed/>
                </p:oleObj>
              </mc:Choice>
              <mc:Fallback>
                <p:oleObj name="" r:id="rId3" imgW="6413500" imgH="1701800" progId="Visio.Drawing.11">
                  <p:embed/>
                  <p:pic>
                    <p:nvPicPr>
                      <p:cNvPr id="0" name="图片 3092"/>
                      <p:cNvPicPr/>
                      <p:nvPr/>
                    </p:nvPicPr>
                    <p:blipFill>
                      <a:blip r:embed="rId4"/>
                      <a:stretch>
                        <a:fillRect/>
                      </a:stretch>
                    </p:blipFill>
                    <p:spPr>
                      <a:xfrm>
                        <a:off x="1144588" y="3906838"/>
                        <a:ext cx="5530850" cy="1509712"/>
                      </a:xfrm>
                      <a:prstGeom prst="rect">
                        <a:avLst/>
                      </a:prstGeom>
                      <a:noFill/>
                      <a:ln w="38100">
                        <a:noFill/>
                        <a:miter/>
                      </a:ln>
                    </p:spPr>
                  </p:pic>
                </p:oleObj>
              </mc:Fallback>
            </mc:AlternateContent>
          </a:graphicData>
        </a:graphic>
      </p:graphicFrame>
      <p:sp>
        <p:nvSpPr>
          <p:cNvPr id="24581" name="矩形 11270"/>
          <p:cNvSpPr/>
          <p:nvPr/>
        </p:nvSpPr>
        <p:spPr>
          <a:xfrm>
            <a:off x="828675" y="2130425"/>
            <a:ext cx="822960" cy="415925"/>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24582" name="矩形 11270"/>
          <p:cNvSpPr/>
          <p:nvPr/>
        </p:nvSpPr>
        <p:spPr>
          <a:xfrm>
            <a:off x="1924685" y="1247775"/>
            <a:ext cx="681038" cy="2184400"/>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24583" name="文本框 2"/>
          <p:cNvSpPr txBox="1"/>
          <p:nvPr/>
        </p:nvSpPr>
        <p:spPr>
          <a:xfrm>
            <a:off x="5729288" y="1194435"/>
            <a:ext cx="2568575" cy="368300"/>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）CLK为低电平时，</a:t>
            </a:r>
            <a:endParaRPr lang="zh-CN" altLang="en-US">
              <a:latin typeface="Arial" panose="020B0604020202020204" pitchFamily="34" charset="0"/>
              <a:ea typeface="仿宋_GB2312" pitchFamily="1" charset="-122"/>
            </a:endParaRPr>
          </a:p>
        </p:txBody>
      </p:sp>
      <p:sp>
        <p:nvSpPr>
          <p:cNvPr id="24584" name="文本框 3"/>
          <p:cNvSpPr txBox="1"/>
          <p:nvPr/>
        </p:nvSpPr>
        <p:spPr>
          <a:xfrm>
            <a:off x="5999163" y="2439035"/>
            <a:ext cx="2540000" cy="368300"/>
          </a:xfrm>
          <a:prstGeom prst="rect">
            <a:avLst/>
          </a:prstGeom>
          <a:noFill/>
          <a:ln w="9525">
            <a:noFill/>
          </a:ln>
        </p:spPr>
        <p:txBody>
          <a:bodyPr wrap="square" anchor="t" anchorCtr="0">
            <a:spAutoFit/>
          </a:bodyPr>
          <a:p>
            <a:r>
              <a:rPr lang="zh-CN" altLang="en-US" dirty="0">
                <a:latin typeface="Comic Sans MS" panose="030F0702030302020204" pitchFamily="2" charset="0"/>
                <a:ea typeface="宋体" panose="02010600030101010101" pitchFamily="2" charset="-122"/>
                <a:sym typeface="宋体" panose="02010600030101010101" pitchFamily="2" charset="-122"/>
              </a:rPr>
              <a:t>  S</a:t>
            </a:r>
            <a:r>
              <a:rPr lang="zh-CN" altLang="en-US" baseline="-25000" dirty="0">
                <a:latin typeface="Comic Sans MS" panose="030F0702030302020204" pitchFamily="2" charset="0"/>
                <a:ea typeface="宋体" panose="02010600030101010101" pitchFamily="2" charset="-122"/>
                <a:sym typeface="宋体" panose="02010600030101010101" pitchFamily="2" charset="-122"/>
              </a:rPr>
              <a:t>D</a:t>
            </a:r>
            <a:r>
              <a:rPr lang="zh-CN" altLang="en-US" dirty="0">
                <a:latin typeface="Comic Sans MS" panose="030F0702030302020204" pitchFamily="2" charset="0"/>
                <a:ea typeface="宋体" panose="02010600030101010101" pitchFamily="2" charset="-122"/>
                <a:sym typeface="宋体" panose="02010600030101010101" pitchFamily="2" charset="-122"/>
              </a:rPr>
              <a:t>' = S'，R</a:t>
            </a:r>
            <a:r>
              <a:rPr lang="zh-CN" altLang="en-US" baseline="-25000" dirty="0">
                <a:latin typeface="Comic Sans MS" panose="030F0702030302020204" pitchFamily="2" charset="0"/>
                <a:ea typeface="宋体" panose="02010600030101010101" pitchFamily="2" charset="-122"/>
                <a:sym typeface="宋体" panose="02010600030101010101" pitchFamily="2" charset="-122"/>
              </a:rPr>
              <a:t>D</a:t>
            </a:r>
            <a:r>
              <a:rPr lang="zh-CN" altLang="en-US" dirty="0">
                <a:latin typeface="Comic Sans MS" panose="030F0702030302020204" pitchFamily="2" charset="0"/>
                <a:ea typeface="宋体" panose="02010600030101010101" pitchFamily="2" charset="-122"/>
                <a:sym typeface="宋体" panose="02010600030101010101" pitchFamily="2" charset="-122"/>
              </a:rPr>
              <a:t>' =R' </a:t>
            </a:r>
            <a:endPar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4585" name="文本框 4"/>
          <p:cNvSpPr txBox="1"/>
          <p:nvPr/>
        </p:nvSpPr>
        <p:spPr>
          <a:xfrm>
            <a:off x="5730875" y="2018348"/>
            <a:ext cx="2568575" cy="368300"/>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2</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）CLK为高电平时，</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4586" name="文本框 5"/>
          <p:cNvSpPr txBox="1"/>
          <p:nvPr/>
        </p:nvSpPr>
        <p:spPr>
          <a:xfrm>
            <a:off x="2773998" y="1050925"/>
            <a:ext cx="1751012" cy="336550"/>
          </a:xfrm>
          <a:prstGeom prst="rect">
            <a:avLst/>
          </a:prstGeom>
          <a:noFill/>
          <a:ln w="9525">
            <a:noFill/>
          </a:ln>
        </p:spPr>
        <p:txBody>
          <a:bodyPr wrap="none" anchor="t" anchorCtr="0">
            <a:spAutoFit/>
          </a:bodyPr>
          <a:p>
            <a:r>
              <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S</a:t>
            </a:r>
            <a:r>
              <a:rPr lang="zh-CN" altLang="en-US" sz="1600" baseline="-25000" dirty="0">
                <a:solidFill>
                  <a:srgbClr val="404040"/>
                </a:solidFill>
                <a:latin typeface="Comic Sans MS" panose="030F0702030302020204" pitchFamily="2" charset="0"/>
                <a:ea typeface="宋体" panose="02010600030101010101" pitchFamily="2" charset="-122"/>
                <a:sym typeface="宋体" panose="02010600030101010101" pitchFamily="2" charset="-122"/>
              </a:rPr>
              <a:t>D</a:t>
            </a:r>
            <a:r>
              <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 = </a:t>
            </a:r>
            <a:r>
              <a:rPr lang="en-US" altLang="zh-CN"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a:t>
            </a:r>
            <a:r>
              <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S</a:t>
            </a:r>
            <a:r>
              <a:rPr lang="en-US" altLang="zh-CN"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·CLK)</a:t>
            </a:r>
            <a:r>
              <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a:t>
            </a:r>
            <a:endPar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4587" name="文本框 6"/>
          <p:cNvSpPr txBox="1"/>
          <p:nvPr/>
        </p:nvSpPr>
        <p:spPr>
          <a:xfrm>
            <a:off x="2794635" y="3260725"/>
            <a:ext cx="1730375" cy="336550"/>
          </a:xfrm>
          <a:prstGeom prst="rect">
            <a:avLst/>
          </a:prstGeom>
          <a:noFill/>
          <a:ln w="9525">
            <a:noFill/>
          </a:ln>
        </p:spPr>
        <p:txBody>
          <a:bodyPr wrap="none" anchor="t" anchorCtr="0">
            <a:spAutoFit/>
          </a:bodyPr>
          <a:p>
            <a:r>
              <a:rPr lang="en-US" altLang="zh-CN"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R</a:t>
            </a:r>
            <a:r>
              <a:rPr lang="zh-CN" altLang="en-US" sz="1600" baseline="-25000" dirty="0">
                <a:solidFill>
                  <a:srgbClr val="404040"/>
                </a:solidFill>
                <a:latin typeface="Comic Sans MS" panose="030F0702030302020204" pitchFamily="2" charset="0"/>
                <a:ea typeface="宋体" panose="02010600030101010101" pitchFamily="2" charset="-122"/>
                <a:sym typeface="宋体" panose="02010600030101010101" pitchFamily="2" charset="-122"/>
              </a:rPr>
              <a:t>D</a:t>
            </a:r>
            <a:r>
              <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 = </a:t>
            </a:r>
            <a:r>
              <a:rPr lang="en-US" altLang="zh-CN"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(R</a:t>
            </a:r>
            <a:r>
              <a:rPr lang="en-US" altLang="zh-CN" sz="1600" dirty="0">
                <a:solidFill>
                  <a:srgbClr val="404040"/>
                </a:solidFill>
                <a:latin typeface="宋体" panose="02010600030101010101" pitchFamily="2" charset="-122"/>
                <a:ea typeface="宋体" panose="02010600030101010101" pitchFamily="2" charset="-122"/>
                <a:sym typeface="宋体" panose="02010600030101010101" pitchFamily="2" charset="-122"/>
              </a:rPr>
              <a:t>·</a:t>
            </a:r>
            <a:r>
              <a:rPr lang="en-US" altLang="zh-CN"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CLK)</a:t>
            </a:r>
            <a:r>
              <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a:t>
            </a:r>
            <a:endPar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4588" name="文本框 8"/>
          <p:cNvSpPr txBox="1"/>
          <p:nvPr/>
        </p:nvSpPr>
        <p:spPr>
          <a:xfrm>
            <a:off x="6083300" y="2712085"/>
            <a:ext cx="2159000" cy="1338263"/>
          </a:xfrm>
          <a:prstGeom prst="rect">
            <a:avLst/>
          </a:prstGeom>
          <a:noFill/>
          <a:ln w="9525">
            <a:noFill/>
          </a:ln>
        </p:spPr>
        <p:txBody>
          <a:bodyPr wrap="square" anchor="t" anchorCtr="0">
            <a:spAutoFit/>
          </a:bodyPr>
          <a:p>
            <a:pPr>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Q*</a:t>
            </a:r>
            <a:r>
              <a:rPr lang="zh-CN" altLang="en-US" dirty="0">
                <a:latin typeface="Comic Sans MS" panose="030F0702030302020204" pitchFamily="2" charset="0"/>
                <a:ea typeface="宋体" panose="02010600030101010101" pitchFamily="2" charset="-122"/>
                <a:sym typeface="宋体" panose="02010600030101010101" pitchFamily="2" charset="-122"/>
              </a:rPr>
              <a:t>=S</a:t>
            </a:r>
            <a:r>
              <a:rPr lang="en-US" altLang="zh-CN" baseline="-25000" dirty="0">
                <a:latin typeface="Comic Sans MS" panose="030F0702030302020204" pitchFamily="2" charset="0"/>
                <a:ea typeface="宋体" panose="02010600030101010101" pitchFamily="2" charset="-122"/>
                <a:sym typeface="宋体" panose="02010600030101010101" pitchFamily="2" charset="-122"/>
              </a:rPr>
              <a:t>D</a:t>
            </a:r>
            <a:r>
              <a:rPr lang="zh-CN" altLang="en-US" dirty="0">
                <a:latin typeface="Comic Sans MS" panose="030F0702030302020204" pitchFamily="2" charset="0"/>
                <a:ea typeface="宋体" panose="02010600030101010101" pitchFamily="2" charset="-122"/>
                <a:sym typeface="宋体" panose="02010600030101010101" pitchFamily="2" charset="-122"/>
              </a:rPr>
              <a:t>+R</a:t>
            </a:r>
            <a:r>
              <a:rPr lang="en-US" altLang="zh-CN" baseline="-25000" dirty="0">
                <a:latin typeface="Comic Sans MS" panose="030F0702030302020204" pitchFamily="2" charset="0"/>
                <a:ea typeface="宋体" panose="02010600030101010101" pitchFamily="2" charset="-122"/>
                <a:sym typeface="宋体" panose="02010600030101010101" pitchFamily="2" charset="-122"/>
              </a:rPr>
              <a:t>D</a:t>
            </a:r>
            <a:r>
              <a:rPr lang="zh-CN" altLang="en-US" dirty="0">
                <a:latin typeface="Comic Sans MS" panose="030F0702030302020204" pitchFamily="2" charset="0"/>
                <a:ea typeface="宋体" panose="02010600030101010101" pitchFamily="2" charset="-122"/>
                <a:sym typeface="宋体" panose="02010600030101010101" pitchFamily="2" charset="-122"/>
              </a:rPr>
              <a:t>'·Q</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 </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    =S+R'·Q</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   其中</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SR=0</a:t>
            </a:r>
            <a:endPar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4589" name="文本框 9"/>
          <p:cNvSpPr txBox="1"/>
          <p:nvPr/>
        </p:nvSpPr>
        <p:spPr>
          <a:xfrm>
            <a:off x="2495550" y="5416550"/>
            <a:ext cx="795338" cy="336550"/>
          </a:xfrm>
          <a:prstGeom prst="rect">
            <a:avLst/>
          </a:prstGeom>
          <a:noFill/>
          <a:ln w="9525">
            <a:noFill/>
          </a:ln>
        </p:spPr>
        <p:txBody>
          <a:bodyPr wrap="none" anchor="t" anchorCtr="0">
            <a:spAutoFit/>
          </a:bodyPr>
          <a:p>
            <a:r>
              <a:rPr lang="zh-CN"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状态图</a:t>
            </a:r>
            <a:endParaRPr lang="zh-CN"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4590" name="文本框 10"/>
          <p:cNvSpPr txBox="1"/>
          <p:nvPr/>
        </p:nvSpPr>
        <p:spPr>
          <a:xfrm>
            <a:off x="5011738" y="5416550"/>
            <a:ext cx="1000125" cy="336550"/>
          </a:xfrm>
          <a:prstGeom prst="rect">
            <a:avLst/>
          </a:prstGeom>
          <a:noFill/>
          <a:ln w="9525">
            <a:noFill/>
          </a:ln>
        </p:spPr>
        <p:txBody>
          <a:bodyPr wrap="none" anchor="t" anchorCtr="0">
            <a:spAutoFit/>
          </a:bodyPr>
          <a:p>
            <a:r>
              <a:rPr lang="zh-CN"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图形符号</a:t>
            </a:r>
            <a:endParaRPr lang="zh-CN"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2" name="右箭头 11"/>
          <p:cNvSpPr/>
          <p:nvPr/>
        </p:nvSpPr>
        <p:spPr>
          <a:xfrm>
            <a:off x="5867400" y="2493010"/>
            <a:ext cx="215900" cy="1428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3" name="右箭头 12"/>
          <p:cNvSpPr/>
          <p:nvPr/>
        </p:nvSpPr>
        <p:spPr>
          <a:xfrm>
            <a:off x="5867400" y="2970848"/>
            <a:ext cx="215900" cy="14446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 name="文本框 1"/>
          <p:cNvSpPr txBox="1"/>
          <p:nvPr/>
        </p:nvSpPr>
        <p:spPr>
          <a:xfrm>
            <a:off x="820738" y="5880100"/>
            <a:ext cx="8123237" cy="368300"/>
          </a:xfrm>
          <a:prstGeom prst="rect">
            <a:avLst/>
          </a:prstGeom>
          <a:noFill/>
          <a:ln w="9525">
            <a:noFill/>
          </a:ln>
        </p:spPr>
        <p:txBody>
          <a:bodyPr wrap="none" anchor="t" anchorCtr="0">
            <a:spAutoFit/>
          </a:bodyPr>
          <a:p>
            <a:r>
              <a:rPr lang="zh-CN" altLang="en-US" dirty="0">
                <a:latin typeface="Comic Sans MS" panose="030F0702030302020204" pitchFamily="2" charset="0"/>
                <a:ea typeface="宋体" panose="02010600030101010101" pitchFamily="2" charset="-122"/>
                <a:sym typeface="宋体" panose="02010600030101010101" pitchFamily="2" charset="-122"/>
              </a:rPr>
              <a:t>在时钟脉冲的作用下，具有置</a:t>
            </a:r>
            <a:r>
              <a:rPr lang="en-US" altLang="zh-CN" dirty="0">
                <a:latin typeface="Comic Sans MS" panose="030F0702030302020204" pitchFamily="2" charset="0"/>
                <a:ea typeface="宋体" panose="02010600030101010101" pitchFamily="2" charset="-122"/>
                <a:sym typeface="宋体" panose="02010600030101010101" pitchFamily="2" charset="-122"/>
              </a:rPr>
              <a:t>0</a:t>
            </a:r>
            <a:r>
              <a:rPr lang="zh-CN" altLang="en-US" dirty="0">
                <a:latin typeface="Comic Sans MS" panose="030F0702030302020204" pitchFamily="2" charset="0"/>
                <a:ea typeface="宋体" panose="02010600030101010101" pitchFamily="2" charset="-122"/>
                <a:sym typeface="宋体" panose="02010600030101010101" pitchFamily="2" charset="-122"/>
              </a:rPr>
              <a:t>、置</a:t>
            </a:r>
            <a:r>
              <a:rPr lang="en-US" altLang="zh-CN" dirty="0">
                <a:latin typeface="Comic Sans MS" panose="030F0702030302020204" pitchFamily="2" charset="0"/>
                <a:ea typeface="宋体" panose="02010600030101010101" pitchFamily="2" charset="-122"/>
                <a:sym typeface="宋体" panose="02010600030101010101" pitchFamily="2" charset="-122"/>
              </a:rPr>
              <a:t>1</a:t>
            </a:r>
            <a:r>
              <a:rPr lang="zh-CN" altLang="en-US" dirty="0">
                <a:latin typeface="Comic Sans MS" panose="030F0702030302020204" pitchFamily="2" charset="0"/>
                <a:ea typeface="宋体" panose="02010600030101010101" pitchFamily="2" charset="-122"/>
                <a:sym typeface="宋体" panose="02010600030101010101" pitchFamily="2" charset="-122"/>
              </a:rPr>
              <a:t>和保持三种功能的锁存器称为</a:t>
            </a:r>
            <a:r>
              <a:rPr lang="en-US" altLang="zh-CN" dirty="0">
                <a:latin typeface="Comic Sans MS" panose="030F0702030302020204" pitchFamily="2" charset="0"/>
                <a:ea typeface="宋体" panose="02010600030101010101" pitchFamily="2" charset="-122"/>
                <a:sym typeface="宋体" panose="02010600030101010101" pitchFamily="2" charset="-122"/>
              </a:rPr>
              <a:t>SR</a:t>
            </a:r>
            <a:r>
              <a:rPr lang="zh-CN" altLang="en-US" dirty="0">
                <a:latin typeface="Comic Sans MS" panose="030F0702030302020204" pitchFamily="2" charset="0"/>
                <a:ea typeface="宋体" panose="02010600030101010101" pitchFamily="2" charset="-122"/>
                <a:sym typeface="宋体" panose="02010600030101010101" pitchFamily="2" charset="-122"/>
              </a:rPr>
              <a:t>锁存器。</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3" name="文本框 3"/>
          <p:cNvSpPr txBox="1"/>
          <p:nvPr/>
        </p:nvSpPr>
        <p:spPr>
          <a:xfrm>
            <a:off x="5972175" y="1562735"/>
            <a:ext cx="1889125" cy="368300"/>
          </a:xfrm>
          <a:prstGeom prst="rect">
            <a:avLst/>
          </a:prstGeom>
          <a:noFill/>
          <a:ln w="9525">
            <a:noFill/>
          </a:ln>
        </p:spPr>
        <p:txBody>
          <a:bodyPr wrap="square" anchor="t" anchorCtr="0">
            <a:spAutoFit/>
          </a:bodyPr>
          <a:p>
            <a:r>
              <a:rPr lang="zh-CN" altLang="en-US" dirty="0">
                <a:latin typeface="Comic Sans MS" panose="030F0702030302020204" pitchFamily="2" charset="0"/>
                <a:ea typeface="宋体" panose="02010600030101010101" pitchFamily="2" charset="-122"/>
                <a:sym typeface="宋体" panose="02010600030101010101" pitchFamily="2" charset="-122"/>
              </a:rPr>
              <a:t>S</a:t>
            </a:r>
            <a:r>
              <a:rPr lang="zh-CN" altLang="en-US" baseline="-25000" dirty="0">
                <a:latin typeface="Comic Sans MS" panose="030F0702030302020204" pitchFamily="2" charset="0"/>
                <a:ea typeface="宋体" panose="02010600030101010101" pitchFamily="2" charset="-122"/>
                <a:sym typeface="宋体" panose="02010600030101010101" pitchFamily="2" charset="-122"/>
              </a:rPr>
              <a:t>D</a:t>
            </a:r>
            <a:r>
              <a:rPr lang="zh-CN" altLang="en-US" dirty="0">
                <a:latin typeface="Comic Sans MS" panose="030F0702030302020204" pitchFamily="2" charset="0"/>
                <a:ea typeface="宋体" panose="02010600030101010101" pitchFamily="2" charset="-122"/>
                <a:sym typeface="宋体" panose="02010600030101010101" pitchFamily="2" charset="-122"/>
              </a:rPr>
              <a:t>'=</a:t>
            </a:r>
            <a:r>
              <a:rPr lang="en-US" altLang="zh-CN" dirty="0">
                <a:latin typeface="Comic Sans MS" panose="030F0702030302020204" pitchFamily="2" charset="0"/>
                <a:ea typeface="宋体" panose="02010600030101010101" pitchFamily="2" charset="-122"/>
                <a:sym typeface="宋体" panose="02010600030101010101" pitchFamily="2" charset="-122"/>
              </a:rPr>
              <a:t>1</a:t>
            </a:r>
            <a:r>
              <a:rPr lang="zh-CN" altLang="en-US" dirty="0">
                <a:latin typeface="Comic Sans MS" panose="030F0702030302020204" pitchFamily="2" charset="0"/>
                <a:ea typeface="宋体" panose="02010600030101010101" pitchFamily="2" charset="-122"/>
                <a:sym typeface="宋体" panose="02010600030101010101" pitchFamily="2" charset="-122"/>
              </a:rPr>
              <a:t>，R</a:t>
            </a:r>
            <a:r>
              <a:rPr lang="zh-CN" altLang="en-US" baseline="-25000" dirty="0">
                <a:latin typeface="Comic Sans MS" panose="030F0702030302020204" pitchFamily="2" charset="0"/>
                <a:ea typeface="宋体" panose="02010600030101010101" pitchFamily="2" charset="-122"/>
                <a:sym typeface="宋体" panose="02010600030101010101" pitchFamily="2" charset="-122"/>
              </a:rPr>
              <a:t>D</a:t>
            </a:r>
            <a:r>
              <a:rPr lang="zh-CN" altLang="en-US" dirty="0">
                <a:latin typeface="Comic Sans MS" panose="030F0702030302020204" pitchFamily="2" charset="0"/>
                <a:ea typeface="宋体" panose="02010600030101010101" pitchFamily="2" charset="-122"/>
                <a:sym typeface="宋体" panose="02010600030101010101" pitchFamily="2" charset="-122"/>
              </a:rPr>
              <a:t>'</a:t>
            </a:r>
            <a:r>
              <a:rPr lang="en-US" altLang="zh-CN" dirty="0">
                <a:latin typeface="Comic Sans MS" panose="030F0702030302020204" pitchFamily="2" charset="0"/>
                <a:ea typeface="宋体" panose="02010600030101010101" pitchFamily="2" charset="-122"/>
                <a:sym typeface="宋体" panose="02010600030101010101" pitchFamily="2" charset="-122"/>
              </a:rPr>
              <a:t>=1</a:t>
            </a:r>
            <a:endPar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4" name="右箭头 3"/>
          <p:cNvSpPr/>
          <p:nvPr/>
        </p:nvSpPr>
        <p:spPr>
          <a:xfrm>
            <a:off x="7696200" y="1675448"/>
            <a:ext cx="215900" cy="14287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文本框 5"/>
          <p:cNvSpPr txBox="1"/>
          <p:nvPr/>
        </p:nvSpPr>
        <p:spPr>
          <a:xfrm>
            <a:off x="7945438" y="1562735"/>
            <a:ext cx="873125" cy="368300"/>
          </a:xfrm>
          <a:prstGeom prst="rect">
            <a:avLst/>
          </a:prstGeom>
          <a:noFill/>
          <a:ln w="9525">
            <a:noFill/>
          </a:ln>
        </p:spPr>
        <p:txBody>
          <a:bodyPr wrap="none" anchor="t" anchorCtr="0">
            <a:spAutoFit/>
          </a:bodyPr>
          <a:p>
            <a:r>
              <a:rPr lang="zh-CN" altLang="en-US">
                <a:latin typeface="宋体" panose="02010600030101010101" pitchFamily="2" charset="-122"/>
                <a:ea typeface="宋体" panose="02010600030101010101" pitchFamily="2" charset="-122"/>
              </a:rPr>
              <a:t>保持！</a:t>
            </a:r>
            <a:endParaRPr lang="zh-CN" altLang="en-US">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577"/>
                                        </p:tgtEl>
                                        <p:attrNameLst>
                                          <p:attrName>style.visibility</p:attrName>
                                        </p:attrNameLst>
                                      </p:cBhvr>
                                      <p:to>
                                        <p:strVal val="visible"/>
                                      </p:to>
                                    </p:set>
                                    <p:anim calcmode="discrete" valueType="clr">
                                      <p:cBhvr override="childStyle">
                                        <p:cTn id="7" dur="80"/>
                                        <p:tgtEl>
                                          <p:spTgt spid="2457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577"/>
                                        </p:tgtEl>
                                        <p:attrNameLst>
                                          <p:attrName>fillcolor</p:attrName>
                                        </p:attrNameLst>
                                      </p:cBhvr>
                                      <p:tavLst>
                                        <p:tav tm="0">
                                          <p:val>
                                            <p:clrVal>
                                              <a:schemeClr val="accent2"/>
                                            </p:clrVal>
                                          </p:val>
                                        </p:tav>
                                        <p:tav tm="50000">
                                          <p:val>
                                            <p:clrVal>
                                              <a:schemeClr val="hlink"/>
                                            </p:clrVal>
                                          </p:val>
                                        </p:tav>
                                      </p:tavLst>
                                    </p:anim>
                                    <p:set>
                                      <p:cBhvr>
                                        <p:cTn id="9" dur="80"/>
                                        <p:tgtEl>
                                          <p:spTgt spid="2457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24578"/>
                                        </p:tgtEl>
                                        <p:attrNameLst>
                                          <p:attrName>style.visibility</p:attrName>
                                        </p:attrNameLst>
                                      </p:cBhvr>
                                      <p:to>
                                        <p:strVal val="visible"/>
                                      </p:to>
                                    </p:set>
                                    <p:animEffect transition="in" filter="dissolve">
                                      <p:cBhvr>
                                        <p:cTn id="14" dur="500"/>
                                        <p:tgtEl>
                                          <p:spTgt spid="24578"/>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4582"/>
                                        </p:tgtEl>
                                        <p:attrNameLst>
                                          <p:attrName>style.visibility</p:attrName>
                                        </p:attrNameLst>
                                      </p:cBhvr>
                                      <p:to>
                                        <p:strVal val="visible"/>
                                      </p:to>
                                    </p:set>
                                    <p:animEffect transition="in" filter="dissolve">
                                      <p:cBhvr>
                                        <p:cTn id="19" dur="500"/>
                                        <p:tgtEl>
                                          <p:spTgt spid="2458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4581"/>
                                        </p:tgtEl>
                                        <p:attrNameLst>
                                          <p:attrName>style.visibility</p:attrName>
                                        </p:attrNameLst>
                                      </p:cBhvr>
                                      <p:to>
                                        <p:strVal val="visible"/>
                                      </p:to>
                                    </p:set>
                                    <p:animEffect transition="in" filter="dissolve">
                                      <p:cBhvr>
                                        <p:cTn id="24" dur="500"/>
                                        <p:tgtEl>
                                          <p:spTgt spid="24581"/>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24586"/>
                                        </p:tgtEl>
                                        <p:attrNameLst>
                                          <p:attrName>style.visibility</p:attrName>
                                        </p:attrNameLst>
                                      </p:cBhvr>
                                      <p:to>
                                        <p:strVal val="visible"/>
                                      </p:to>
                                    </p:set>
                                    <p:anim calcmode="discrete" valueType="clr">
                                      <p:cBhvr override="childStyle">
                                        <p:cTn id="29" dur="80"/>
                                        <p:tgtEl>
                                          <p:spTgt spid="24586"/>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4586"/>
                                        </p:tgtEl>
                                        <p:attrNameLst>
                                          <p:attrName>fillcolor</p:attrName>
                                        </p:attrNameLst>
                                      </p:cBhvr>
                                      <p:tavLst>
                                        <p:tav tm="0">
                                          <p:val>
                                            <p:clrVal>
                                              <a:schemeClr val="accent2"/>
                                            </p:clrVal>
                                          </p:val>
                                        </p:tav>
                                        <p:tav tm="50000">
                                          <p:val>
                                            <p:clrVal>
                                              <a:schemeClr val="hlink"/>
                                            </p:clrVal>
                                          </p:val>
                                        </p:tav>
                                      </p:tavLst>
                                    </p:anim>
                                    <p:set>
                                      <p:cBhvr>
                                        <p:cTn id="31" dur="80"/>
                                        <p:tgtEl>
                                          <p:spTgt spid="24586"/>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4587"/>
                                        </p:tgtEl>
                                        <p:attrNameLst>
                                          <p:attrName>style.visibility</p:attrName>
                                        </p:attrNameLst>
                                      </p:cBhvr>
                                      <p:to>
                                        <p:strVal val="visible"/>
                                      </p:to>
                                    </p:set>
                                    <p:animEffect transition="in" filter="dissolve">
                                      <p:cBhvr>
                                        <p:cTn id="36" dur="500"/>
                                        <p:tgtEl>
                                          <p:spTgt spid="24587"/>
                                        </p:tgtEl>
                                      </p:cBhvr>
                                    </p:animEffec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grpId="0" nodeType="clickEffect">
                                  <p:stCondLst>
                                    <p:cond delay="0"/>
                                  </p:stCondLst>
                                  <p:iterate type="lt">
                                    <p:tmPct val="50000"/>
                                  </p:iterate>
                                  <p:childTnLst>
                                    <p:set>
                                      <p:cBhvr>
                                        <p:cTn id="40" dur="1" fill="hold">
                                          <p:stCondLst>
                                            <p:cond delay="0"/>
                                          </p:stCondLst>
                                        </p:cTn>
                                        <p:tgtEl>
                                          <p:spTgt spid="24579"/>
                                        </p:tgtEl>
                                        <p:attrNameLst>
                                          <p:attrName>style.visibility</p:attrName>
                                        </p:attrNameLst>
                                      </p:cBhvr>
                                      <p:to>
                                        <p:strVal val="visible"/>
                                      </p:to>
                                    </p:set>
                                    <p:anim calcmode="discrete" valueType="clr">
                                      <p:cBhvr override="childStyle">
                                        <p:cTn id="41" dur="80"/>
                                        <p:tgtEl>
                                          <p:spTgt spid="24579"/>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24579"/>
                                        </p:tgtEl>
                                        <p:attrNameLst>
                                          <p:attrName>fillcolor</p:attrName>
                                        </p:attrNameLst>
                                      </p:cBhvr>
                                      <p:tavLst>
                                        <p:tav tm="0">
                                          <p:val>
                                            <p:clrVal>
                                              <a:schemeClr val="accent2"/>
                                            </p:clrVal>
                                          </p:val>
                                        </p:tav>
                                        <p:tav tm="50000">
                                          <p:val>
                                            <p:clrVal>
                                              <a:schemeClr val="hlink"/>
                                            </p:clrVal>
                                          </p:val>
                                        </p:tav>
                                      </p:tavLst>
                                    </p:anim>
                                    <p:set>
                                      <p:cBhvr>
                                        <p:cTn id="43" dur="80"/>
                                        <p:tgtEl>
                                          <p:spTgt spid="24579"/>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24583"/>
                                        </p:tgtEl>
                                        <p:attrNameLst>
                                          <p:attrName>style.visibility</p:attrName>
                                        </p:attrNameLst>
                                      </p:cBhvr>
                                      <p:to>
                                        <p:strVal val="visible"/>
                                      </p:to>
                                    </p:set>
                                    <p:anim calcmode="discrete" valueType="clr">
                                      <p:cBhvr override="childStyle">
                                        <p:cTn id="48" dur="80"/>
                                        <p:tgtEl>
                                          <p:spTgt spid="24583"/>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24583"/>
                                        </p:tgtEl>
                                        <p:attrNameLst>
                                          <p:attrName>fillcolor</p:attrName>
                                        </p:attrNameLst>
                                      </p:cBhvr>
                                      <p:tavLst>
                                        <p:tav tm="0">
                                          <p:val>
                                            <p:clrVal>
                                              <a:schemeClr val="accent2"/>
                                            </p:clrVal>
                                          </p:val>
                                        </p:tav>
                                        <p:tav tm="50000">
                                          <p:val>
                                            <p:clrVal>
                                              <a:schemeClr val="hlink"/>
                                            </p:clrVal>
                                          </p:val>
                                        </p:tav>
                                      </p:tavLst>
                                    </p:anim>
                                    <p:set>
                                      <p:cBhvr>
                                        <p:cTn id="50" dur="80"/>
                                        <p:tgtEl>
                                          <p:spTgt spid="24583"/>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grpId="0" nodeType="clickEffect">
                                  <p:stCondLst>
                                    <p:cond delay="0"/>
                                  </p:stCondLst>
                                  <p:iterate type="lt">
                                    <p:tmPct val="50000"/>
                                  </p:iterate>
                                  <p:childTnLst>
                                    <p:set>
                                      <p:cBhvr>
                                        <p:cTn id="54" dur="1" fill="hold">
                                          <p:stCondLst>
                                            <p:cond delay="0"/>
                                          </p:stCondLst>
                                        </p:cTn>
                                        <p:tgtEl>
                                          <p:spTgt spid="3"/>
                                        </p:tgtEl>
                                        <p:attrNameLst>
                                          <p:attrName>style.visibility</p:attrName>
                                        </p:attrNameLst>
                                      </p:cBhvr>
                                      <p:to>
                                        <p:strVal val="visible"/>
                                      </p:to>
                                    </p:set>
                                    <p:anim calcmode="discrete" valueType="clr">
                                      <p:cBhvr override="childStyle">
                                        <p:cTn id="55"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3"/>
                                        </p:tgtEl>
                                        <p:attrNameLst>
                                          <p:attrName>fillcolor</p:attrName>
                                        </p:attrNameLst>
                                      </p:cBhvr>
                                      <p:tavLst>
                                        <p:tav tm="0">
                                          <p:val>
                                            <p:clrVal>
                                              <a:schemeClr val="accent2"/>
                                            </p:clrVal>
                                          </p:val>
                                        </p:tav>
                                        <p:tav tm="50000">
                                          <p:val>
                                            <p:clrVal>
                                              <a:schemeClr val="hlink"/>
                                            </p:clrVal>
                                          </p:val>
                                        </p:tav>
                                      </p:tavLst>
                                    </p:anim>
                                    <p:set>
                                      <p:cBhvr>
                                        <p:cTn id="57" dur="80"/>
                                        <p:tgtEl>
                                          <p:spTgt spid="3"/>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par>
                          <p:cTn id="62" fill="hold">
                            <p:stCondLst>
                              <p:cond delay="0"/>
                            </p:stCondLst>
                            <p:childTnLst>
                              <p:par>
                                <p:cTn id="63" presetID="27" presetClass="entr" presetSubtype="0" fill="hold" grpId="0" nodeType="afterEffect">
                                  <p:stCondLst>
                                    <p:cond delay="0"/>
                                  </p:stCondLst>
                                  <p:iterate type="lt">
                                    <p:tmPct val="50000"/>
                                  </p:iterate>
                                  <p:childTnLst>
                                    <p:set>
                                      <p:cBhvr>
                                        <p:cTn id="64" dur="1" fill="hold">
                                          <p:stCondLst>
                                            <p:cond delay="0"/>
                                          </p:stCondLst>
                                        </p:cTn>
                                        <p:tgtEl>
                                          <p:spTgt spid="6"/>
                                        </p:tgtEl>
                                        <p:attrNameLst>
                                          <p:attrName>style.visibility</p:attrName>
                                        </p:attrNameLst>
                                      </p:cBhvr>
                                      <p:to>
                                        <p:strVal val="visible"/>
                                      </p:to>
                                    </p:set>
                                    <p:anim calcmode="discrete" valueType="clr">
                                      <p:cBhvr override="childStyle">
                                        <p:cTn id="65"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66" dur="80"/>
                                        <p:tgtEl>
                                          <p:spTgt spid="6"/>
                                        </p:tgtEl>
                                        <p:attrNameLst>
                                          <p:attrName>fillcolor</p:attrName>
                                        </p:attrNameLst>
                                      </p:cBhvr>
                                      <p:tavLst>
                                        <p:tav tm="0">
                                          <p:val>
                                            <p:clrVal>
                                              <a:schemeClr val="accent2"/>
                                            </p:clrVal>
                                          </p:val>
                                        </p:tav>
                                        <p:tav tm="50000">
                                          <p:val>
                                            <p:clrVal>
                                              <a:schemeClr val="hlink"/>
                                            </p:clrVal>
                                          </p:val>
                                        </p:tav>
                                      </p:tavLst>
                                    </p:anim>
                                    <p:set>
                                      <p:cBhvr>
                                        <p:cTn id="67" dur="80"/>
                                        <p:tgtEl>
                                          <p:spTgt spid="6"/>
                                        </p:tgtEl>
                                        <p:attrNameLst>
                                          <p:attrName>fill.type</p:attrName>
                                        </p:attrNameLst>
                                      </p:cBhvr>
                                      <p:to>
                                        <p:strVal val="solid"/>
                                      </p:to>
                                    </p:set>
                                  </p:childTnLst>
                                </p:cTn>
                              </p:par>
                            </p:childTnLst>
                          </p:cTn>
                        </p:par>
                      </p:childTnLst>
                    </p:cTn>
                  </p:par>
                  <p:par>
                    <p:cTn id="68" fill="hold">
                      <p:stCondLst>
                        <p:cond delay="indefinite"/>
                      </p:stCondLst>
                      <p:childTnLst>
                        <p:par>
                          <p:cTn id="69" fill="hold">
                            <p:stCondLst>
                              <p:cond delay="0"/>
                            </p:stCondLst>
                            <p:childTnLst>
                              <p:par>
                                <p:cTn id="70" presetID="27" presetClass="entr" presetSubtype="0" fill="hold" grpId="0" nodeType="clickEffect">
                                  <p:stCondLst>
                                    <p:cond delay="0"/>
                                  </p:stCondLst>
                                  <p:iterate type="lt">
                                    <p:tmPct val="50000"/>
                                  </p:iterate>
                                  <p:childTnLst>
                                    <p:set>
                                      <p:cBhvr>
                                        <p:cTn id="71" dur="1" fill="hold">
                                          <p:stCondLst>
                                            <p:cond delay="0"/>
                                          </p:stCondLst>
                                        </p:cTn>
                                        <p:tgtEl>
                                          <p:spTgt spid="24585"/>
                                        </p:tgtEl>
                                        <p:attrNameLst>
                                          <p:attrName>style.visibility</p:attrName>
                                        </p:attrNameLst>
                                      </p:cBhvr>
                                      <p:to>
                                        <p:strVal val="visible"/>
                                      </p:to>
                                    </p:set>
                                    <p:anim calcmode="discrete" valueType="clr">
                                      <p:cBhvr override="childStyle">
                                        <p:cTn id="72" dur="80"/>
                                        <p:tgtEl>
                                          <p:spTgt spid="24585"/>
                                        </p:tgtEl>
                                        <p:attrNameLst>
                                          <p:attrName>style.color</p:attrName>
                                        </p:attrNameLst>
                                      </p:cBhvr>
                                      <p:tavLst>
                                        <p:tav tm="0">
                                          <p:val>
                                            <p:clrVal>
                                              <a:schemeClr val="accent2"/>
                                            </p:clrVal>
                                          </p:val>
                                        </p:tav>
                                        <p:tav tm="50000">
                                          <p:val>
                                            <p:clrVal>
                                              <a:schemeClr val="hlink"/>
                                            </p:clrVal>
                                          </p:val>
                                        </p:tav>
                                      </p:tavLst>
                                    </p:anim>
                                    <p:anim calcmode="discrete" valueType="clr">
                                      <p:cBhvr>
                                        <p:cTn id="73" dur="80"/>
                                        <p:tgtEl>
                                          <p:spTgt spid="24585"/>
                                        </p:tgtEl>
                                        <p:attrNameLst>
                                          <p:attrName>fillcolor</p:attrName>
                                        </p:attrNameLst>
                                      </p:cBhvr>
                                      <p:tavLst>
                                        <p:tav tm="0">
                                          <p:val>
                                            <p:clrVal>
                                              <a:schemeClr val="accent2"/>
                                            </p:clrVal>
                                          </p:val>
                                        </p:tav>
                                        <p:tav tm="50000">
                                          <p:val>
                                            <p:clrVal>
                                              <a:schemeClr val="hlink"/>
                                            </p:clrVal>
                                          </p:val>
                                        </p:tav>
                                      </p:tavLst>
                                    </p:anim>
                                    <p:set>
                                      <p:cBhvr>
                                        <p:cTn id="74" dur="80"/>
                                        <p:tgtEl>
                                          <p:spTgt spid="24585"/>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par>
                          <p:cTn id="79" fill="hold">
                            <p:stCondLst>
                              <p:cond delay="0"/>
                            </p:stCondLst>
                            <p:childTnLst>
                              <p:par>
                                <p:cTn id="80" presetID="27" presetClass="entr" presetSubtype="0" fill="hold" grpId="0" nodeType="afterEffect">
                                  <p:stCondLst>
                                    <p:cond delay="0"/>
                                  </p:stCondLst>
                                  <p:iterate type="lt">
                                    <p:tmPct val="50000"/>
                                  </p:iterate>
                                  <p:childTnLst>
                                    <p:set>
                                      <p:cBhvr>
                                        <p:cTn id="81" dur="1" fill="hold">
                                          <p:stCondLst>
                                            <p:cond delay="0"/>
                                          </p:stCondLst>
                                        </p:cTn>
                                        <p:tgtEl>
                                          <p:spTgt spid="24584"/>
                                        </p:tgtEl>
                                        <p:attrNameLst>
                                          <p:attrName>style.visibility</p:attrName>
                                        </p:attrNameLst>
                                      </p:cBhvr>
                                      <p:to>
                                        <p:strVal val="visible"/>
                                      </p:to>
                                    </p:set>
                                    <p:anim calcmode="discrete" valueType="clr">
                                      <p:cBhvr override="childStyle">
                                        <p:cTn id="82" dur="80"/>
                                        <p:tgtEl>
                                          <p:spTgt spid="24584"/>
                                        </p:tgtEl>
                                        <p:attrNameLst>
                                          <p:attrName>style.color</p:attrName>
                                        </p:attrNameLst>
                                      </p:cBhvr>
                                      <p:tavLst>
                                        <p:tav tm="0">
                                          <p:val>
                                            <p:clrVal>
                                              <a:schemeClr val="accent2"/>
                                            </p:clrVal>
                                          </p:val>
                                        </p:tav>
                                        <p:tav tm="50000">
                                          <p:val>
                                            <p:clrVal>
                                              <a:schemeClr val="hlink"/>
                                            </p:clrVal>
                                          </p:val>
                                        </p:tav>
                                      </p:tavLst>
                                    </p:anim>
                                    <p:anim calcmode="discrete" valueType="clr">
                                      <p:cBhvr>
                                        <p:cTn id="83" dur="80"/>
                                        <p:tgtEl>
                                          <p:spTgt spid="24584"/>
                                        </p:tgtEl>
                                        <p:attrNameLst>
                                          <p:attrName>fillcolor</p:attrName>
                                        </p:attrNameLst>
                                      </p:cBhvr>
                                      <p:tavLst>
                                        <p:tav tm="0">
                                          <p:val>
                                            <p:clrVal>
                                              <a:schemeClr val="accent2"/>
                                            </p:clrVal>
                                          </p:val>
                                        </p:tav>
                                        <p:tav tm="50000">
                                          <p:val>
                                            <p:clrVal>
                                              <a:schemeClr val="hlink"/>
                                            </p:clrVal>
                                          </p:val>
                                        </p:tav>
                                      </p:tavLst>
                                    </p:anim>
                                    <p:set>
                                      <p:cBhvr>
                                        <p:cTn id="84" dur="80"/>
                                        <p:tgtEl>
                                          <p:spTgt spid="24584"/>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childTnLst>
                                </p:cTn>
                              </p:par>
                            </p:childTnLst>
                          </p:cTn>
                        </p:par>
                        <p:par>
                          <p:cTn id="89" fill="hold">
                            <p:stCondLst>
                              <p:cond delay="0"/>
                            </p:stCondLst>
                            <p:childTnLst>
                              <p:par>
                                <p:cTn id="90" presetID="27" presetClass="entr" presetSubtype="0" fill="hold" grpId="0" nodeType="afterEffect">
                                  <p:stCondLst>
                                    <p:cond delay="0"/>
                                  </p:stCondLst>
                                  <p:iterate type="lt">
                                    <p:tmPct val="50000"/>
                                  </p:iterate>
                                  <p:childTnLst>
                                    <p:set>
                                      <p:cBhvr>
                                        <p:cTn id="91" dur="1" fill="hold">
                                          <p:stCondLst>
                                            <p:cond delay="0"/>
                                          </p:stCondLst>
                                        </p:cTn>
                                        <p:tgtEl>
                                          <p:spTgt spid="24588"/>
                                        </p:tgtEl>
                                        <p:attrNameLst>
                                          <p:attrName>style.visibility</p:attrName>
                                        </p:attrNameLst>
                                      </p:cBhvr>
                                      <p:to>
                                        <p:strVal val="visible"/>
                                      </p:to>
                                    </p:set>
                                    <p:anim calcmode="discrete" valueType="clr">
                                      <p:cBhvr override="childStyle">
                                        <p:cTn id="92" dur="80"/>
                                        <p:tgtEl>
                                          <p:spTgt spid="24588"/>
                                        </p:tgtEl>
                                        <p:attrNameLst>
                                          <p:attrName>style.color</p:attrName>
                                        </p:attrNameLst>
                                      </p:cBhvr>
                                      <p:tavLst>
                                        <p:tav tm="0">
                                          <p:val>
                                            <p:clrVal>
                                              <a:schemeClr val="accent2"/>
                                            </p:clrVal>
                                          </p:val>
                                        </p:tav>
                                        <p:tav tm="50000">
                                          <p:val>
                                            <p:clrVal>
                                              <a:schemeClr val="hlink"/>
                                            </p:clrVal>
                                          </p:val>
                                        </p:tav>
                                      </p:tavLst>
                                    </p:anim>
                                    <p:anim calcmode="discrete" valueType="clr">
                                      <p:cBhvr>
                                        <p:cTn id="93" dur="80"/>
                                        <p:tgtEl>
                                          <p:spTgt spid="24588"/>
                                        </p:tgtEl>
                                        <p:attrNameLst>
                                          <p:attrName>fillcolor</p:attrName>
                                        </p:attrNameLst>
                                      </p:cBhvr>
                                      <p:tavLst>
                                        <p:tav tm="0">
                                          <p:val>
                                            <p:clrVal>
                                              <a:schemeClr val="accent2"/>
                                            </p:clrVal>
                                          </p:val>
                                        </p:tav>
                                        <p:tav tm="50000">
                                          <p:val>
                                            <p:clrVal>
                                              <a:schemeClr val="hlink"/>
                                            </p:clrVal>
                                          </p:val>
                                        </p:tav>
                                      </p:tavLst>
                                    </p:anim>
                                    <p:set>
                                      <p:cBhvr>
                                        <p:cTn id="94" dur="80"/>
                                        <p:tgtEl>
                                          <p:spTgt spid="24588"/>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24580"/>
                                        </p:tgtEl>
                                        <p:attrNameLst>
                                          <p:attrName>style.visibility</p:attrName>
                                        </p:attrNameLst>
                                      </p:cBhvr>
                                      <p:to>
                                        <p:strVal val="visible"/>
                                      </p:to>
                                    </p:set>
                                    <p:animEffect transition="in" filter="dissolve">
                                      <p:cBhvr>
                                        <p:cTn id="99" dur="500"/>
                                        <p:tgtEl>
                                          <p:spTgt spid="24580"/>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ntr" presetSubtype="0" fill="hold" grpId="0" nodeType="clickEffect">
                                  <p:stCondLst>
                                    <p:cond delay="0"/>
                                  </p:stCondLst>
                                  <p:iterate type="lt">
                                    <p:tmPct val="50000"/>
                                  </p:iterate>
                                  <p:childTnLst>
                                    <p:set>
                                      <p:cBhvr>
                                        <p:cTn id="103" dur="1" fill="hold">
                                          <p:stCondLst>
                                            <p:cond delay="0"/>
                                          </p:stCondLst>
                                        </p:cTn>
                                        <p:tgtEl>
                                          <p:spTgt spid="24589"/>
                                        </p:tgtEl>
                                        <p:attrNameLst>
                                          <p:attrName>style.visibility</p:attrName>
                                        </p:attrNameLst>
                                      </p:cBhvr>
                                      <p:to>
                                        <p:strVal val="visible"/>
                                      </p:to>
                                    </p:set>
                                    <p:anim calcmode="discrete" valueType="clr">
                                      <p:cBhvr override="childStyle">
                                        <p:cTn id="104" dur="80"/>
                                        <p:tgtEl>
                                          <p:spTgt spid="24589"/>
                                        </p:tgtEl>
                                        <p:attrNameLst>
                                          <p:attrName>style.color</p:attrName>
                                        </p:attrNameLst>
                                      </p:cBhvr>
                                      <p:tavLst>
                                        <p:tav tm="0">
                                          <p:val>
                                            <p:clrVal>
                                              <a:schemeClr val="accent2"/>
                                            </p:clrVal>
                                          </p:val>
                                        </p:tav>
                                        <p:tav tm="50000">
                                          <p:val>
                                            <p:clrVal>
                                              <a:schemeClr val="hlink"/>
                                            </p:clrVal>
                                          </p:val>
                                        </p:tav>
                                      </p:tavLst>
                                    </p:anim>
                                    <p:anim calcmode="discrete" valueType="clr">
                                      <p:cBhvr>
                                        <p:cTn id="105" dur="80"/>
                                        <p:tgtEl>
                                          <p:spTgt spid="24589"/>
                                        </p:tgtEl>
                                        <p:attrNameLst>
                                          <p:attrName>fillcolor</p:attrName>
                                        </p:attrNameLst>
                                      </p:cBhvr>
                                      <p:tavLst>
                                        <p:tav tm="0">
                                          <p:val>
                                            <p:clrVal>
                                              <a:schemeClr val="accent2"/>
                                            </p:clrVal>
                                          </p:val>
                                        </p:tav>
                                        <p:tav tm="50000">
                                          <p:val>
                                            <p:clrVal>
                                              <a:schemeClr val="hlink"/>
                                            </p:clrVal>
                                          </p:val>
                                        </p:tav>
                                      </p:tavLst>
                                    </p:anim>
                                    <p:set>
                                      <p:cBhvr>
                                        <p:cTn id="106" dur="80"/>
                                        <p:tgtEl>
                                          <p:spTgt spid="24589"/>
                                        </p:tgtEl>
                                        <p:attrNameLst>
                                          <p:attrName>fill.type</p:attrName>
                                        </p:attrNameLst>
                                      </p:cBhvr>
                                      <p:to>
                                        <p:strVal val="solid"/>
                                      </p:to>
                                    </p:set>
                                  </p:childTnLst>
                                </p:cTn>
                              </p:par>
                            </p:childTnLst>
                          </p:cTn>
                        </p:par>
                      </p:childTnLst>
                    </p:cTn>
                  </p:par>
                  <p:par>
                    <p:cTn id="107" fill="hold">
                      <p:stCondLst>
                        <p:cond delay="indefinite"/>
                      </p:stCondLst>
                      <p:childTnLst>
                        <p:par>
                          <p:cTn id="108" fill="hold">
                            <p:stCondLst>
                              <p:cond delay="0"/>
                            </p:stCondLst>
                            <p:childTnLst>
                              <p:par>
                                <p:cTn id="109" presetID="27" presetClass="entr" presetSubtype="0" fill="hold" grpId="0" nodeType="clickEffect">
                                  <p:stCondLst>
                                    <p:cond delay="0"/>
                                  </p:stCondLst>
                                  <p:iterate type="lt">
                                    <p:tmPct val="50000"/>
                                  </p:iterate>
                                  <p:childTnLst>
                                    <p:set>
                                      <p:cBhvr>
                                        <p:cTn id="110" dur="1" fill="hold">
                                          <p:stCondLst>
                                            <p:cond delay="0"/>
                                          </p:stCondLst>
                                        </p:cTn>
                                        <p:tgtEl>
                                          <p:spTgt spid="24590"/>
                                        </p:tgtEl>
                                        <p:attrNameLst>
                                          <p:attrName>style.visibility</p:attrName>
                                        </p:attrNameLst>
                                      </p:cBhvr>
                                      <p:to>
                                        <p:strVal val="visible"/>
                                      </p:to>
                                    </p:set>
                                    <p:anim calcmode="discrete" valueType="clr">
                                      <p:cBhvr override="childStyle">
                                        <p:cTn id="111" dur="80"/>
                                        <p:tgtEl>
                                          <p:spTgt spid="24590"/>
                                        </p:tgtEl>
                                        <p:attrNameLst>
                                          <p:attrName>style.color</p:attrName>
                                        </p:attrNameLst>
                                      </p:cBhvr>
                                      <p:tavLst>
                                        <p:tav tm="0">
                                          <p:val>
                                            <p:clrVal>
                                              <a:schemeClr val="accent2"/>
                                            </p:clrVal>
                                          </p:val>
                                        </p:tav>
                                        <p:tav tm="50000">
                                          <p:val>
                                            <p:clrVal>
                                              <a:schemeClr val="hlink"/>
                                            </p:clrVal>
                                          </p:val>
                                        </p:tav>
                                      </p:tavLst>
                                    </p:anim>
                                    <p:anim calcmode="discrete" valueType="clr">
                                      <p:cBhvr>
                                        <p:cTn id="112" dur="80"/>
                                        <p:tgtEl>
                                          <p:spTgt spid="24590"/>
                                        </p:tgtEl>
                                        <p:attrNameLst>
                                          <p:attrName>fillcolor</p:attrName>
                                        </p:attrNameLst>
                                      </p:cBhvr>
                                      <p:tavLst>
                                        <p:tav tm="0">
                                          <p:val>
                                            <p:clrVal>
                                              <a:schemeClr val="accent2"/>
                                            </p:clrVal>
                                          </p:val>
                                        </p:tav>
                                        <p:tav tm="50000">
                                          <p:val>
                                            <p:clrVal>
                                              <a:schemeClr val="hlink"/>
                                            </p:clrVal>
                                          </p:val>
                                        </p:tav>
                                      </p:tavLst>
                                    </p:anim>
                                    <p:set>
                                      <p:cBhvr>
                                        <p:cTn id="113" dur="80"/>
                                        <p:tgtEl>
                                          <p:spTgt spid="24590"/>
                                        </p:tgtEl>
                                        <p:attrNameLst>
                                          <p:attrName>fill.type</p:attrName>
                                        </p:attrNameLst>
                                      </p:cBhvr>
                                      <p:to>
                                        <p:strVal val="solid"/>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
                                        </p:tgtEl>
                                        <p:attrNameLst>
                                          <p:attrName>style.visibility</p:attrName>
                                        </p:attrNameLst>
                                      </p:cBhvr>
                                      <p:to>
                                        <p:strVal val="visible"/>
                                      </p:to>
                                    </p:set>
                                    <p:animEffect transition="in" filter="wipe(left)">
                                      <p:cBhvr>
                                        <p:cTn id="1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 grpId="0"/>
      <p:bldP spid="24577" grpId="1"/>
      <p:bldP spid="24582" grpId="0" bldLvl="0" animBg="1"/>
      <p:bldP spid="24582" grpId="1" animBg="1"/>
      <p:bldP spid="24581" grpId="0" bldLvl="0" animBg="1"/>
      <p:bldP spid="24581" grpId="1" animBg="1"/>
      <p:bldP spid="24586" grpId="0"/>
      <p:bldP spid="24586" grpId="1"/>
      <p:bldP spid="24587" grpId="0"/>
      <p:bldP spid="24587" grpId="1"/>
      <p:bldP spid="24579" grpId="0"/>
      <p:bldP spid="24579" grpId="1"/>
      <p:bldP spid="24583" grpId="0"/>
      <p:bldP spid="24583" grpId="1"/>
      <p:bldP spid="24585" grpId="0"/>
      <p:bldP spid="24585" grpId="1"/>
      <p:bldP spid="24584" grpId="0"/>
      <p:bldP spid="24584" grpId="1"/>
      <p:bldP spid="24588" grpId="0"/>
      <p:bldP spid="24588" grpId="1"/>
      <p:bldP spid="24589" grpId="0"/>
      <p:bldP spid="24589" grpId="1"/>
      <p:bldP spid="24590" grpId="0"/>
      <p:bldP spid="24590" grpId="1"/>
      <p:bldP spid="12" grpId="0" bldLvl="0" animBg="1"/>
      <p:bldP spid="12" grpId="1" animBg="1"/>
      <p:bldP spid="13" grpId="0" bldLvl="0" animBg="1"/>
      <p:bldP spid="13" grpId="1" animBg="1"/>
      <p:bldP spid="2" grpId="0"/>
      <p:bldP spid="2" grpId="1"/>
      <p:bldP spid="3" grpId="0"/>
      <p:bldP spid="3" grpId="1"/>
      <p:bldP spid="4" grpId="0" bldLvl="0" animBg="1"/>
      <p:bldP spid="4" grpId="1" animBg="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p:nvPr/>
        </p:nvSpPr>
        <p:spPr>
          <a:xfrm>
            <a:off x="1588" y="0"/>
            <a:ext cx="9142412" cy="6858000"/>
          </a:xfrm>
          <a:prstGeom prst="rect">
            <a:avLst/>
          </a:prstGeom>
          <a:solidFill>
            <a:schemeClr val="bg1"/>
          </a:solidFill>
          <a:ln w="9525">
            <a:noFill/>
          </a:ln>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pic>
        <p:nvPicPr>
          <p:cNvPr id="4098" name="Picture 6" descr="zczb"/>
          <p:cNvPicPr>
            <a:picLocks noChangeAspect="1"/>
          </p:cNvPicPr>
          <p:nvPr/>
        </p:nvPicPr>
        <p:blipFill>
          <a:blip r:embed="rId1"/>
          <a:stretch>
            <a:fillRect/>
          </a:stretch>
        </p:blipFill>
        <p:spPr>
          <a:xfrm>
            <a:off x="6877050" y="260350"/>
            <a:ext cx="1943100" cy="715963"/>
          </a:xfrm>
          <a:prstGeom prst="rect">
            <a:avLst/>
          </a:prstGeom>
          <a:noFill/>
          <a:ln w="9525">
            <a:noFill/>
          </a:ln>
        </p:spPr>
      </p:pic>
      <p:sp>
        <p:nvSpPr>
          <p:cNvPr id="4099" name="Line 7"/>
          <p:cNvSpPr/>
          <p:nvPr/>
        </p:nvSpPr>
        <p:spPr>
          <a:xfrm>
            <a:off x="0" y="1125538"/>
            <a:ext cx="9144000" cy="0"/>
          </a:xfrm>
          <a:prstGeom prst="line">
            <a:avLst/>
          </a:prstGeom>
          <a:ln w="28575" cap="flat" cmpd="sng">
            <a:solidFill>
              <a:srgbClr val="EAEAEA"/>
            </a:solidFill>
            <a:prstDash val="dash"/>
            <a:round/>
            <a:headEnd type="none" w="med" len="med"/>
            <a:tailEnd type="none" w="med" len="med"/>
          </a:ln>
        </p:spPr>
      </p:sp>
      <p:sp>
        <p:nvSpPr>
          <p:cNvPr id="4100" name="Rectangle 5"/>
          <p:cNvSpPr/>
          <p:nvPr/>
        </p:nvSpPr>
        <p:spPr>
          <a:xfrm>
            <a:off x="395288" y="1989138"/>
            <a:ext cx="8424862" cy="1152525"/>
          </a:xfrm>
          <a:prstGeom prst="rect">
            <a:avLst/>
          </a:prstGeom>
          <a:noFill/>
          <a:ln w="9525">
            <a:noFill/>
          </a:ln>
        </p:spPr>
        <p:txBody>
          <a:bodyPr anchor="ctr" anchorCtr="0"/>
          <a:p>
            <a:pPr algn="ctr" defTabSz="914400">
              <a:lnSpc>
                <a:spcPct val="120000"/>
              </a:lnSpc>
              <a:tabLst>
                <a:tab pos="1790700" algn="l"/>
              </a:tabLst>
            </a:pPr>
            <a:r>
              <a:rPr lang="zh-CN" altLang="en-US" sz="3600" b="0" dirty="0">
                <a:latin typeface="Comic Sans MS" panose="030F0702030302020204" pitchFamily="2" charset="0"/>
                <a:ea typeface="黑体" panose="02010609060101010101" pitchFamily="2" charset="-122"/>
              </a:rPr>
              <a:t>第</a:t>
            </a:r>
            <a:r>
              <a:rPr lang="en-US" altLang="zh-CN" sz="3600" b="0" dirty="0">
                <a:latin typeface="Comic Sans MS" panose="030F0702030302020204" pitchFamily="2" charset="0"/>
                <a:ea typeface="黑体" panose="02010609060101010101" pitchFamily="2" charset="-122"/>
              </a:rPr>
              <a:t>5</a:t>
            </a:r>
            <a:r>
              <a:rPr lang="zh-CN" altLang="en-US" sz="3600" b="0" dirty="0">
                <a:latin typeface="Comic Sans MS" panose="030F0702030302020204" pitchFamily="2" charset="0"/>
                <a:ea typeface="黑体" panose="02010609060101010101" pitchFamily="2" charset="-122"/>
              </a:rPr>
              <a:t>章 锁存器与触发器</a:t>
            </a:r>
            <a:endParaRPr lang="zh-CN" altLang="en-US" sz="3600" b="0" dirty="0">
              <a:latin typeface="Comic Sans MS" panose="030F0702030302020204" pitchFamily="2" charset="0"/>
              <a:ea typeface="黑体" panose="02010609060101010101" pitchFamily="2" charset="-122"/>
            </a:endParaRPr>
          </a:p>
          <a:p>
            <a:pPr algn="ctr" defTabSz="914400">
              <a:lnSpc>
                <a:spcPct val="120000"/>
              </a:lnSpc>
              <a:tabLst>
                <a:tab pos="1790700" algn="l"/>
              </a:tabLst>
            </a:pPr>
            <a:r>
              <a:rPr lang="en-US" altLang="zh-CN" sz="3600" b="0" dirty="0">
                <a:latin typeface="Comic Sans MS" panose="030F0702030302020204" pitchFamily="2" charset="0"/>
                <a:ea typeface="黑体" panose="02010609060101010101" pitchFamily="2" charset="-122"/>
              </a:rPr>
              <a:t>Latches/Flip-Flop</a:t>
            </a:r>
            <a:r>
              <a:rPr lang="zh-CN" altLang="en-US" sz="3600" b="0" dirty="0">
                <a:latin typeface="Comic Sans MS" panose="030F0702030302020204" pitchFamily="2" charset="0"/>
                <a:ea typeface="黑体" panose="02010609060101010101" pitchFamily="2" charset="-122"/>
              </a:rPr>
              <a:t>s</a:t>
            </a:r>
            <a:endParaRPr lang="en-US" altLang="zh-CN" sz="3600" b="0" dirty="0">
              <a:latin typeface="Comic Sans MS" panose="030F0702030302020204" pitchFamily="2" charset="0"/>
              <a:ea typeface="黑体" panose="02010609060101010101" pitchFamily="2" charset="-122"/>
            </a:endParaRPr>
          </a:p>
        </p:txBody>
      </p:sp>
      <p:pic>
        <p:nvPicPr>
          <p:cNvPr id="4101" name="图片 1" descr="清华出版社LOGO"/>
          <p:cNvPicPr>
            <a:picLocks noChangeAspect="1"/>
          </p:cNvPicPr>
          <p:nvPr/>
        </p:nvPicPr>
        <p:blipFill>
          <a:blip r:embed="rId2"/>
          <a:stretch>
            <a:fillRect/>
          </a:stretch>
        </p:blipFill>
        <p:spPr>
          <a:xfrm>
            <a:off x="438150" y="71438"/>
            <a:ext cx="3290888" cy="1046162"/>
          </a:xfrm>
          <a:prstGeom prst="rect">
            <a:avLst/>
          </a:prstGeom>
          <a:noFill/>
          <a:ln w="9525">
            <a:noFill/>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20481"/>
          <p:cNvSpPr txBox="1"/>
          <p:nvPr/>
        </p:nvSpPr>
        <p:spPr>
          <a:xfrm>
            <a:off x="729298" y="604838"/>
            <a:ext cx="2139950" cy="398462"/>
          </a:xfrm>
          <a:prstGeom prst="rect">
            <a:avLst/>
          </a:prstGeom>
          <a:noFill/>
          <a:ln w="9525">
            <a:noFill/>
          </a:ln>
        </p:spPr>
        <p:txBody>
          <a:bodyPr wrap="square" anchor="t" anchorCtr="0">
            <a:spAutoFit/>
          </a:bodyPr>
          <a:p>
            <a:pPr eaLnBrk="0" hangingPunct="0">
              <a:spcBef>
                <a:spcPct val="50000"/>
              </a:spcBef>
            </a:pPr>
            <a:r>
              <a:rPr lang="en-US" altLang="zh-CN" sz="2000" dirty="0">
                <a:solidFill>
                  <a:srgbClr val="C00000"/>
                </a:solidFill>
                <a:latin typeface="Comic Sans MS" panose="030F0702030302020204" pitchFamily="2" charset="0"/>
                <a:ea typeface="宋体" panose="02010600030101010101" pitchFamily="2" charset="-122"/>
              </a:rPr>
              <a:t>2. </a:t>
            </a:r>
            <a:r>
              <a:rPr lang="zh-CN" altLang="en-US" sz="2000" dirty="0">
                <a:solidFill>
                  <a:srgbClr val="C00000"/>
                </a:solidFill>
                <a:latin typeface="Comic Sans MS" panose="030F0702030302020204" pitchFamily="2" charset="0"/>
                <a:ea typeface="宋体" panose="02010600030101010101" pitchFamily="2" charset="-122"/>
              </a:rPr>
              <a:t>门控</a:t>
            </a:r>
            <a:r>
              <a:rPr lang="en-US" altLang="zh-CN" sz="2000" dirty="0">
                <a:solidFill>
                  <a:srgbClr val="C00000"/>
                </a:solidFill>
                <a:latin typeface="Comic Sans MS" panose="030F0702030302020204" pitchFamily="2" charset="0"/>
                <a:ea typeface="宋体" panose="02010600030101010101" pitchFamily="2" charset="-122"/>
              </a:rPr>
              <a:t>D</a:t>
            </a:r>
            <a:r>
              <a:rPr lang="zh-CN" altLang="en-US" sz="2000" dirty="0">
                <a:solidFill>
                  <a:srgbClr val="C00000"/>
                </a:solidFill>
                <a:latin typeface="Comic Sans MS" panose="030F0702030302020204" pitchFamily="2" charset="0"/>
                <a:ea typeface="宋体" panose="02010600030101010101" pitchFamily="2" charset="-122"/>
              </a:rPr>
              <a:t>锁存器</a:t>
            </a:r>
            <a:endParaRPr lang="zh-CN" altLang="en-US" sz="2000" dirty="0">
              <a:solidFill>
                <a:srgbClr val="C00000"/>
              </a:solidFill>
              <a:latin typeface="Comic Sans MS" panose="030F0702030302020204" pitchFamily="2" charset="0"/>
              <a:ea typeface="宋体" panose="02010600030101010101" pitchFamily="2" charset="-122"/>
            </a:endParaRPr>
          </a:p>
        </p:txBody>
      </p:sp>
      <p:graphicFrame>
        <p:nvGraphicFramePr>
          <p:cNvPr id="25602" name="对象 -2147482309"/>
          <p:cNvGraphicFramePr/>
          <p:nvPr/>
        </p:nvGraphicFramePr>
        <p:xfrm>
          <a:off x="729298" y="1476375"/>
          <a:ext cx="3965575" cy="1889125"/>
        </p:xfrm>
        <a:graphic>
          <a:graphicData uri="http://schemas.openxmlformats.org/presentationml/2006/ole">
            <mc:AlternateContent xmlns:mc="http://schemas.openxmlformats.org/markup-compatibility/2006">
              <mc:Choice xmlns:v="urn:schemas-microsoft-com:vml" Requires="v">
                <p:oleObj spid="_x0000_s3084" name="" r:id="rId1" imgW="2752725" imgH="1157605" progId="Visio.Drawing.11">
                  <p:embed/>
                </p:oleObj>
              </mc:Choice>
              <mc:Fallback>
                <p:oleObj name="" r:id="rId1" imgW="2752725" imgH="1157605" progId="Visio.Drawing.11">
                  <p:embed/>
                  <p:pic>
                    <p:nvPicPr>
                      <p:cNvPr id="0" name="图片 3083"/>
                      <p:cNvPicPr/>
                      <p:nvPr/>
                    </p:nvPicPr>
                    <p:blipFill>
                      <a:blip r:embed="rId2"/>
                      <a:stretch>
                        <a:fillRect/>
                      </a:stretch>
                    </p:blipFill>
                    <p:spPr>
                      <a:xfrm>
                        <a:off x="729298" y="1476375"/>
                        <a:ext cx="3965575" cy="1889125"/>
                      </a:xfrm>
                      <a:prstGeom prst="rect">
                        <a:avLst/>
                      </a:prstGeom>
                      <a:noFill/>
                      <a:ln w="38100">
                        <a:noFill/>
                        <a:miter/>
                      </a:ln>
                    </p:spPr>
                  </p:pic>
                </p:oleObj>
              </mc:Fallback>
            </mc:AlternateContent>
          </a:graphicData>
        </a:graphic>
      </p:graphicFrame>
      <p:graphicFrame>
        <p:nvGraphicFramePr>
          <p:cNvPr id="25603" name="对象 -2147482308"/>
          <p:cNvGraphicFramePr/>
          <p:nvPr/>
        </p:nvGraphicFramePr>
        <p:xfrm>
          <a:off x="1160463" y="3732213"/>
          <a:ext cx="6821487" cy="1771650"/>
        </p:xfrm>
        <a:graphic>
          <a:graphicData uri="http://schemas.openxmlformats.org/presentationml/2006/ole">
            <mc:AlternateContent xmlns:mc="http://schemas.openxmlformats.org/markup-compatibility/2006">
              <mc:Choice xmlns:v="urn:schemas-microsoft-com:vml" Requires="v">
                <p:oleObj spid="_x0000_s3083" name="" r:id="rId3" imgW="5791200" imgH="1600200" progId="Visio.Drawing.11">
                  <p:embed/>
                </p:oleObj>
              </mc:Choice>
              <mc:Fallback>
                <p:oleObj name="" r:id="rId3" imgW="5791200" imgH="1600200" progId="Visio.Drawing.11">
                  <p:embed/>
                  <p:pic>
                    <p:nvPicPr>
                      <p:cNvPr id="0" name="图片 3082"/>
                      <p:cNvPicPr/>
                      <p:nvPr/>
                    </p:nvPicPr>
                    <p:blipFill>
                      <a:blip r:embed="rId4"/>
                      <a:stretch>
                        <a:fillRect/>
                      </a:stretch>
                    </p:blipFill>
                    <p:spPr>
                      <a:xfrm>
                        <a:off x="1160463" y="3732213"/>
                        <a:ext cx="6821487" cy="1771650"/>
                      </a:xfrm>
                      <a:prstGeom prst="rect">
                        <a:avLst/>
                      </a:prstGeom>
                      <a:noFill/>
                      <a:ln w="38100">
                        <a:noFill/>
                        <a:miter/>
                      </a:ln>
                    </p:spPr>
                  </p:pic>
                </p:oleObj>
              </mc:Fallback>
            </mc:AlternateContent>
          </a:graphicData>
        </a:graphic>
      </p:graphicFrame>
      <p:sp>
        <p:nvSpPr>
          <p:cNvPr id="25604" name="文本框 3"/>
          <p:cNvSpPr txBox="1"/>
          <p:nvPr/>
        </p:nvSpPr>
        <p:spPr>
          <a:xfrm>
            <a:off x="4789488" y="778510"/>
            <a:ext cx="3641725" cy="368300"/>
          </a:xfrm>
          <a:prstGeom prst="rect">
            <a:avLst/>
          </a:prstGeom>
          <a:noFill/>
          <a:ln w="9525">
            <a:noFill/>
          </a:ln>
        </p:spPr>
        <p:txBody>
          <a:bodyPr wrap="square" anchor="t" anchorCtr="0">
            <a:spAutoFit/>
          </a:bodyPr>
          <a:p>
            <a:r>
              <a:rPr lang="zh-CN" altLang="en-US" dirty="0">
                <a:latin typeface="Comic Sans MS" panose="030F0702030302020204" pitchFamily="2" charset="0"/>
                <a:ea typeface="宋体" panose="02010600030101010101" pitchFamily="2" charset="-122"/>
                <a:sym typeface="宋体" panose="02010600030101010101" pitchFamily="2" charset="-122"/>
              </a:rPr>
              <a:t>S=D、R=D'，</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SR</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D·D</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endPar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5605" name="文本框 5"/>
          <p:cNvSpPr txBox="1"/>
          <p:nvPr/>
        </p:nvSpPr>
        <p:spPr>
          <a:xfrm>
            <a:off x="2197735" y="1208088"/>
            <a:ext cx="769938" cy="336550"/>
          </a:xfrm>
          <a:prstGeom prst="rect">
            <a:avLst/>
          </a:prstGeom>
          <a:noFill/>
          <a:ln w="9525">
            <a:noFill/>
          </a:ln>
        </p:spPr>
        <p:txBody>
          <a:bodyPr wrap="none" anchor="t" anchorCtr="0">
            <a:spAutoFit/>
          </a:bodyPr>
          <a:p>
            <a:r>
              <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S = </a:t>
            </a:r>
            <a:r>
              <a:rPr lang="en-US" altLang="zh-CN"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D</a:t>
            </a:r>
            <a:endParaRPr lang="en-US" altLang="zh-CN" sz="1600" dirty="0">
              <a:solidFill>
                <a:srgbClr val="40404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5606" name="文本框 1"/>
          <p:cNvSpPr txBox="1"/>
          <p:nvPr/>
        </p:nvSpPr>
        <p:spPr>
          <a:xfrm>
            <a:off x="2197735" y="3290888"/>
            <a:ext cx="847725" cy="338137"/>
          </a:xfrm>
          <a:prstGeom prst="rect">
            <a:avLst/>
          </a:prstGeom>
          <a:noFill/>
          <a:ln w="9525">
            <a:noFill/>
          </a:ln>
        </p:spPr>
        <p:txBody>
          <a:bodyPr wrap="none" anchor="t" anchorCtr="0">
            <a:spAutoFit/>
          </a:bodyPr>
          <a:p>
            <a:r>
              <a:rPr lang="en-US" altLang="zh-CN"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R</a:t>
            </a:r>
            <a:r>
              <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 = </a:t>
            </a:r>
            <a:r>
              <a:rPr lang="en-US" altLang="zh-CN"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D</a:t>
            </a:r>
            <a:r>
              <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rPr>
              <a:t>'</a:t>
            </a:r>
            <a:endParaRPr lang="zh-CN" altLang="en-US" sz="1600" dirty="0">
              <a:solidFill>
                <a:srgbClr val="40404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5607" name="文本框 3"/>
          <p:cNvSpPr txBox="1"/>
          <p:nvPr/>
        </p:nvSpPr>
        <p:spPr>
          <a:xfrm>
            <a:off x="4765675" y="1146810"/>
            <a:ext cx="3665538" cy="922338"/>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将S和R代入门控SR锁存器的特性方程可得D锁存器的特性方程  </a:t>
            </a:r>
            <a:endParaRPr lang="zh-CN" altLang="en-US">
              <a:latin typeface="Arial" panose="020B0604020202020204" pitchFamily="34" charset="0"/>
              <a:ea typeface="仿宋_GB2312" pitchFamily="1" charset="-122"/>
            </a:endParaRPr>
          </a:p>
        </p:txBody>
      </p:sp>
      <p:sp>
        <p:nvSpPr>
          <p:cNvPr id="5" name="文本框 4"/>
          <p:cNvSpPr txBox="1"/>
          <p:nvPr/>
        </p:nvSpPr>
        <p:spPr>
          <a:xfrm>
            <a:off x="4877434" y="2096770"/>
            <a:ext cx="3466466" cy="1337938"/>
          </a:xfrm>
          <a:prstGeom prst="rect">
            <a:avLst/>
          </a:prstGeom>
          <a:noFill/>
        </p:spPr>
        <p:txBody>
          <a:bodyPr wrap="square" rtlCol="0" anchor="t">
            <a:spAutoFit/>
          </a:bodyPr>
          <a:p>
            <a:pPr>
              <a:lnSpc>
                <a:spcPct val="150000"/>
              </a:lnSpc>
            </a:pPr>
            <a:r>
              <a:rPr lang="zh-CN" altLang="en-US" noProof="1" dirty="0">
                <a:gradFill>
                  <a:gsLst>
                    <a:gs pos="0">
                      <a:srgbClr val="007BD3"/>
                    </a:gs>
                    <a:gs pos="100000">
                      <a:srgbClr val="034373"/>
                    </a:gs>
                  </a:gsLst>
                  <a:lin scaled="0"/>
                </a:gradFill>
                <a:latin typeface="Comic Sans MS" panose="030F0702030302020204" pitchFamily="2" charset="0"/>
                <a:ea typeface="宋体" panose="02010600030101010101" pitchFamily="2" charset="-122"/>
                <a:cs typeface="+mn-cs"/>
                <a:sym typeface="宋体" panose="02010600030101010101" pitchFamily="2" charset="-122"/>
              </a:rPr>
              <a:t> Q*=S+R'Q=D+(D')'·Q</a:t>
            </a:r>
            <a:endParaRPr lang="zh-CN" altLang="en-US" noProof="1" dirty="0">
              <a:gradFill>
                <a:gsLst>
                  <a:gs pos="0">
                    <a:srgbClr val="007BD3"/>
                  </a:gs>
                  <a:gs pos="100000">
                    <a:srgbClr val="034373"/>
                  </a:gs>
                </a:gsLst>
                <a:lin scaled="0"/>
              </a:gra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noProof="1" dirty="0">
                <a:gradFill>
                  <a:gsLst>
                    <a:gs pos="0">
                      <a:srgbClr val="007BD3"/>
                    </a:gs>
                    <a:gs pos="100000">
                      <a:srgbClr val="034373"/>
                    </a:gs>
                  </a:gsLst>
                  <a:lin scaled="0"/>
                </a:gradFill>
                <a:latin typeface="Comic Sans MS" panose="030F0702030302020204" pitchFamily="2" charset="0"/>
                <a:ea typeface="宋体" panose="02010600030101010101" pitchFamily="2" charset="-122"/>
                <a:cs typeface="+mn-cs"/>
                <a:sym typeface="宋体" panose="02010600030101010101" pitchFamily="2" charset="-122"/>
              </a:rPr>
              <a:t>       =D+D·Q=D</a:t>
            </a:r>
            <a:endParaRPr lang="zh-CN" altLang="en-US" noProof="1" dirty="0">
              <a:gradFill>
                <a:gsLst>
                  <a:gs pos="0">
                    <a:srgbClr val="007BD3"/>
                  </a:gs>
                  <a:gs pos="100000">
                    <a:srgbClr val="034373"/>
                  </a:gs>
                </a:gsLst>
                <a:lin scaled="0"/>
              </a:gra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noProof="1" dirty="0">
                <a:solidFill>
                  <a:srgbClr val="0070C0"/>
                </a:solidFill>
                <a:latin typeface="Comic Sans MS" panose="030F0702030302020204" pitchFamily="2" charset="0"/>
                <a:ea typeface="宋体" panose="02010600030101010101" pitchFamily="2" charset="-122"/>
                <a:cs typeface="+mn-cs"/>
                <a:sym typeface="宋体" panose="02010600030101010101" pitchFamily="2" charset="-122"/>
              </a:rPr>
              <a:t>上式在CLK=1时成立。</a:t>
            </a:r>
            <a:endParaRPr lang="zh-CN" altLang="en-US" noProof="1"/>
          </a:p>
        </p:txBody>
      </p:sp>
      <p:sp>
        <p:nvSpPr>
          <p:cNvPr id="25609" name="文本框 9"/>
          <p:cNvSpPr txBox="1"/>
          <p:nvPr/>
        </p:nvSpPr>
        <p:spPr>
          <a:xfrm>
            <a:off x="2797175" y="5503863"/>
            <a:ext cx="796925" cy="338137"/>
          </a:xfrm>
          <a:prstGeom prst="rect">
            <a:avLst/>
          </a:prstGeom>
          <a:noFill/>
          <a:ln w="9525">
            <a:noFill/>
          </a:ln>
        </p:spPr>
        <p:txBody>
          <a:bodyPr wrap="none" anchor="t" anchorCtr="0">
            <a:spAutoFit/>
          </a:bodyPr>
          <a:p>
            <a:r>
              <a:rPr lang="zh-CN"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状态图</a:t>
            </a:r>
            <a:endParaRPr lang="zh-CN"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5610" name="文本框 10"/>
          <p:cNvSpPr txBox="1"/>
          <p:nvPr/>
        </p:nvSpPr>
        <p:spPr>
          <a:xfrm>
            <a:off x="6235700" y="5503863"/>
            <a:ext cx="1001713" cy="338137"/>
          </a:xfrm>
          <a:prstGeom prst="rect">
            <a:avLst/>
          </a:prstGeom>
          <a:noFill/>
          <a:ln w="9525">
            <a:noFill/>
          </a:ln>
        </p:spPr>
        <p:txBody>
          <a:bodyPr wrap="none" anchor="t" anchorCtr="0">
            <a:spAutoFit/>
          </a:bodyPr>
          <a:p>
            <a:r>
              <a:rPr lang="zh-CN"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图形符号</a:t>
            </a:r>
            <a:endParaRPr lang="zh-CN"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4582" name="矩形 11270"/>
          <p:cNvSpPr/>
          <p:nvPr/>
        </p:nvSpPr>
        <p:spPr>
          <a:xfrm>
            <a:off x="1516698" y="1311275"/>
            <a:ext cx="433387" cy="2054225"/>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2" name="文本框 1"/>
          <p:cNvSpPr txBox="1"/>
          <p:nvPr/>
        </p:nvSpPr>
        <p:spPr>
          <a:xfrm>
            <a:off x="1050925" y="5842000"/>
            <a:ext cx="7523163" cy="368300"/>
          </a:xfrm>
          <a:prstGeom prst="rect">
            <a:avLst/>
          </a:prstGeom>
          <a:noFill/>
          <a:ln w="9525">
            <a:noFill/>
          </a:ln>
        </p:spPr>
        <p:txBody>
          <a:bodyPr wrap="none" anchor="t" anchorCtr="0">
            <a:spAutoFit/>
          </a:bodyPr>
          <a:p>
            <a:r>
              <a:rPr lang="zh-CN" altLang="en-US" dirty="0">
                <a:latin typeface="Comic Sans MS" panose="030F0702030302020204" pitchFamily="2" charset="0"/>
                <a:ea typeface="宋体" panose="02010600030101010101" pitchFamily="2" charset="-122"/>
                <a:sym typeface="宋体" panose="02010600030101010101" pitchFamily="2" charset="-122"/>
              </a:rPr>
              <a:t>在时钟脉冲的作用下，只具有置</a:t>
            </a:r>
            <a:r>
              <a:rPr lang="en-US" altLang="zh-CN" dirty="0">
                <a:latin typeface="Comic Sans MS" panose="030F0702030302020204" pitchFamily="2" charset="0"/>
                <a:ea typeface="宋体" panose="02010600030101010101" pitchFamily="2" charset="-122"/>
                <a:sym typeface="宋体" panose="02010600030101010101" pitchFamily="2" charset="-122"/>
              </a:rPr>
              <a:t>0</a:t>
            </a:r>
            <a:r>
              <a:rPr lang="zh-CN" altLang="en-US" dirty="0">
                <a:latin typeface="Comic Sans MS" panose="030F0702030302020204" pitchFamily="2" charset="0"/>
                <a:ea typeface="宋体" panose="02010600030101010101" pitchFamily="2" charset="-122"/>
                <a:sym typeface="宋体" panose="02010600030101010101" pitchFamily="2" charset="-122"/>
              </a:rPr>
              <a:t>和置</a:t>
            </a:r>
            <a:r>
              <a:rPr lang="en-US" altLang="zh-CN" dirty="0">
                <a:latin typeface="Comic Sans MS" panose="030F0702030302020204" pitchFamily="2" charset="0"/>
                <a:ea typeface="宋体" panose="02010600030101010101" pitchFamily="2" charset="-122"/>
                <a:sym typeface="宋体" panose="02010600030101010101" pitchFamily="2" charset="-122"/>
              </a:rPr>
              <a:t>1</a:t>
            </a:r>
            <a:r>
              <a:rPr lang="zh-CN" altLang="en-US" dirty="0">
                <a:latin typeface="Comic Sans MS" panose="030F0702030302020204" pitchFamily="2" charset="0"/>
                <a:ea typeface="宋体" panose="02010600030101010101" pitchFamily="2" charset="-122"/>
                <a:sym typeface="宋体" panose="02010600030101010101" pitchFamily="2" charset="-122"/>
              </a:rPr>
              <a:t>两种功能的锁存器称为</a:t>
            </a:r>
            <a:r>
              <a:rPr lang="en-US" altLang="zh-CN" dirty="0">
                <a:latin typeface="Comic Sans MS" panose="030F0702030302020204" pitchFamily="2" charset="0"/>
                <a:ea typeface="宋体" panose="02010600030101010101" pitchFamily="2" charset="-122"/>
                <a:sym typeface="宋体" panose="02010600030101010101" pitchFamily="2" charset="-122"/>
              </a:rPr>
              <a:t>D</a:t>
            </a:r>
            <a:r>
              <a:rPr lang="zh-CN" altLang="en-US" dirty="0">
                <a:latin typeface="Comic Sans MS" panose="030F0702030302020204" pitchFamily="2" charset="0"/>
                <a:ea typeface="宋体" panose="02010600030101010101" pitchFamily="2" charset="-122"/>
                <a:sym typeface="宋体" panose="02010600030101010101" pitchFamily="2" charset="-122"/>
              </a:rPr>
              <a:t>锁存器。</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5601"/>
                                        </p:tgtEl>
                                        <p:attrNameLst>
                                          <p:attrName>style.visibility</p:attrName>
                                        </p:attrNameLst>
                                      </p:cBhvr>
                                      <p:to>
                                        <p:strVal val="visible"/>
                                      </p:to>
                                    </p:set>
                                    <p:anim calcmode="discrete" valueType="clr">
                                      <p:cBhvr override="childStyle">
                                        <p:cTn id="7" dur="80"/>
                                        <p:tgtEl>
                                          <p:spTgt spid="2560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601"/>
                                        </p:tgtEl>
                                        <p:attrNameLst>
                                          <p:attrName>fillcolor</p:attrName>
                                        </p:attrNameLst>
                                      </p:cBhvr>
                                      <p:tavLst>
                                        <p:tav tm="0">
                                          <p:val>
                                            <p:clrVal>
                                              <a:schemeClr val="accent2"/>
                                            </p:clrVal>
                                          </p:val>
                                        </p:tav>
                                        <p:tav tm="50000">
                                          <p:val>
                                            <p:clrVal>
                                              <a:schemeClr val="hlink"/>
                                            </p:clrVal>
                                          </p:val>
                                        </p:tav>
                                      </p:tavLst>
                                    </p:anim>
                                    <p:set>
                                      <p:cBhvr>
                                        <p:cTn id="9" dur="80"/>
                                        <p:tgtEl>
                                          <p:spTgt spid="2560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25602"/>
                                        </p:tgtEl>
                                        <p:attrNameLst>
                                          <p:attrName>style.visibility</p:attrName>
                                        </p:attrNameLst>
                                      </p:cBhvr>
                                      <p:to>
                                        <p:strVal val="visible"/>
                                      </p:to>
                                    </p:set>
                                    <p:animEffect transition="in" filter="dissolve">
                                      <p:cBhvr>
                                        <p:cTn id="14" dur="500"/>
                                        <p:tgtEl>
                                          <p:spTgt spid="25602"/>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4582"/>
                                        </p:tgtEl>
                                        <p:attrNameLst>
                                          <p:attrName>style.visibility</p:attrName>
                                        </p:attrNameLst>
                                      </p:cBhvr>
                                      <p:to>
                                        <p:strVal val="visible"/>
                                      </p:to>
                                    </p:set>
                                    <p:animEffect transition="in" filter="dissolve">
                                      <p:cBhvr>
                                        <p:cTn id="19" dur="500"/>
                                        <p:tgtEl>
                                          <p:spTgt spid="24582"/>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25605"/>
                                        </p:tgtEl>
                                        <p:attrNameLst>
                                          <p:attrName>style.visibility</p:attrName>
                                        </p:attrNameLst>
                                      </p:cBhvr>
                                      <p:to>
                                        <p:strVal val="visible"/>
                                      </p:to>
                                    </p:set>
                                    <p:anim calcmode="discrete" valueType="clr">
                                      <p:cBhvr override="childStyle">
                                        <p:cTn id="24" dur="80"/>
                                        <p:tgtEl>
                                          <p:spTgt spid="25605"/>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5605"/>
                                        </p:tgtEl>
                                        <p:attrNameLst>
                                          <p:attrName>fillcolor</p:attrName>
                                        </p:attrNameLst>
                                      </p:cBhvr>
                                      <p:tavLst>
                                        <p:tav tm="0">
                                          <p:val>
                                            <p:clrVal>
                                              <a:schemeClr val="accent2"/>
                                            </p:clrVal>
                                          </p:val>
                                        </p:tav>
                                        <p:tav tm="50000">
                                          <p:val>
                                            <p:clrVal>
                                              <a:schemeClr val="hlink"/>
                                            </p:clrVal>
                                          </p:val>
                                        </p:tav>
                                      </p:tavLst>
                                    </p:anim>
                                    <p:set>
                                      <p:cBhvr>
                                        <p:cTn id="26" dur="80"/>
                                        <p:tgtEl>
                                          <p:spTgt spid="25605"/>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25606"/>
                                        </p:tgtEl>
                                        <p:attrNameLst>
                                          <p:attrName>style.visibility</p:attrName>
                                        </p:attrNameLst>
                                      </p:cBhvr>
                                      <p:to>
                                        <p:strVal val="visible"/>
                                      </p:to>
                                    </p:set>
                                    <p:anim calcmode="discrete" valueType="clr">
                                      <p:cBhvr override="childStyle">
                                        <p:cTn id="31" dur="80"/>
                                        <p:tgtEl>
                                          <p:spTgt spid="25606"/>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25606"/>
                                        </p:tgtEl>
                                        <p:attrNameLst>
                                          <p:attrName>fillcolor</p:attrName>
                                        </p:attrNameLst>
                                      </p:cBhvr>
                                      <p:tavLst>
                                        <p:tav tm="0">
                                          <p:val>
                                            <p:clrVal>
                                              <a:schemeClr val="accent2"/>
                                            </p:clrVal>
                                          </p:val>
                                        </p:tav>
                                        <p:tav tm="50000">
                                          <p:val>
                                            <p:clrVal>
                                              <a:schemeClr val="hlink"/>
                                            </p:clrVal>
                                          </p:val>
                                        </p:tav>
                                      </p:tavLst>
                                    </p:anim>
                                    <p:set>
                                      <p:cBhvr>
                                        <p:cTn id="33" dur="80"/>
                                        <p:tgtEl>
                                          <p:spTgt spid="25606"/>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25604"/>
                                        </p:tgtEl>
                                        <p:attrNameLst>
                                          <p:attrName>style.visibility</p:attrName>
                                        </p:attrNameLst>
                                      </p:cBhvr>
                                      <p:to>
                                        <p:strVal val="visible"/>
                                      </p:to>
                                    </p:set>
                                    <p:anim calcmode="discrete" valueType="clr">
                                      <p:cBhvr override="childStyle">
                                        <p:cTn id="38" dur="80"/>
                                        <p:tgtEl>
                                          <p:spTgt spid="25604"/>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5604"/>
                                        </p:tgtEl>
                                        <p:attrNameLst>
                                          <p:attrName>fillcolor</p:attrName>
                                        </p:attrNameLst>
                                      </p:cBhvr>
                                      <p:tavLst>
                                        <p:tav tm="0">
                                          <p:val>
                                            <p:clrVal>
                                              <a:schemeClr val="accent2"/>
                                            </p:clrVal>
                                          </p:val>
                                        </p:tav>
                                        <p:tav tm="50000">
                                          <p:val>
                                            <p:clrVal>
                                              <a:schemeClr val="hlink"/>
                                            </p:clrVal>
                                          </p:val>
                                        </p:tav>
                                      </p:tavLst>
                                    </p:anim>
                                    <p:set>
                                      <p:cBhvr>
                                        <p:cTn id="40" dur="80"/>
                                        <p:tgtEl>
                                          <p:spTgt spid="25604"/>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5607"/>
                                        </p:tgtEl>
                                        <p:attrNameLst>
                                          <p:attrName>style.visibility</p:attrName>
                                        </p:attrNameLst>
                                      </p:cBhvr>
                                      <p:to>
                                        <p:strVal val="visible"/>
                                      </p:to>
                                    </p:set>
                                    <p:animEffect transition="in" filter="wipe(left)">
                                      <p:cBhvr>
                                        <p:cTn id="45" dur="500"/>
                                        <p:tgtEl>
                                          <p:spTgt spid="25607"/>
                                        </p:tgtEl>
                                      </p:cBhvr>
                                    </p:animEffec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5"/>
                                        </p:tgtEl>
                                        <p:attrNameLst>
                                          <p:attrName>style.visibility</p:attrName>
                                        </p:attrNameLst>
                                      </p:cBhvr>
                                      <p:to>
                                        <p:strVal val="visible"/>
                                      </p:to>
                                    </p:set>
                                    <p:anim calcmode="discrete" valueType="clr">
                                      <p:cBhvr override="childStyle">
                                        <p:cTn id="50"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5"/>
                                        </p:tgtEl>
                                        <p:attrNameLst>
                                          <p:attrName>fillcolor</p:attrName>
                                        </p:attrNameLst>
                                      </p:cBhvr>
                                      <p:tavLst>
                                        <p:tav tm="0">
                                          <p:val>
                                            <p:clrVal>
                                              <a:schemeClr val="accent2"/>
                                            </p:clrVal>
                                          </p:val>
                                        </p:tav>
                                        <p:tav tm="50000">
                                          <p:val>
                                            <p:clrVal>
                                              <a:schemeClr val="hlink"/>
                                            </p:clrVal>
                                          </p:val>
                                        </p:tav>
                                      </p:tavLst>
                                    </p:anim>
                                    <p:set>
                                      <p:cBhvr>
                                        <p:cTn id="52" dur="80"/>
                                        <p:tgtEl>
                                          <p:spTgt spid="5"/>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603"/>
                                        </p:tgtEl>
                                        <p:attrNameLst>
                                          <p:attrName>style.visibility</p:attrName>
                                        </p:attrNameLst>
                                      </p:cBhvr>
                                      <p:to>
                                        <p:strVal val="visible"/>
                                      </p:to>
                                    </p:set>
                                    <p:animEffect transition="in" filter="dissolve">
                                      <p:cBhvr>
                                        <p:cTn id="57" dur="500"/>
                                        <p:tgtEl>
                                          <p:spTgt spid="25603"/>
                                        </p:tgtEl>
                                      </p:cBhvr>
                                    </p:animEffect>
                                  </p:childTnLst>
                                </p:cTn>
                              </p:par>
                            </p:childTnLst>
                          </p:cTn>
                        </p:par>
                      </p:childTnLst>
                    </p:cTn>
                  </p:par>
                  <p:par>
                    <p:cTn id="58" fill="hold">
                      <p:stCondLst>
                        <p:cond delay="indefinite"/>
                      </p:stCondLst>
                      <p:childTnLst>
                        <p:par>
                          <p:cTn id="59" fill="hold">
                            <p:stCondLst>
                              <p:cond delay="0"/>
                            </p:stCondLst>
                            <p:childTnLst>
                              <p:par>
                                <p:cTn id="60" presetID="27" presetClass="entr" presetSubtype="0" fill="hold" grpId="0" nodeType="clickEffect">
                                  <p:stCondLst>
                                    <p:cond delay="0"/>
                                  </p:stCondLst>
                                  <p:iterate type="lt">
                                    <p:tmPct val="50000"/>
                                  </p:iterate>
                                  <p:childTnLst>
                                    <p:set>
                                      <p:cBhvr>
                                        <p:cTn id="61" dur="1" fill="hold">
                                          <p:stCondLst>
                                            <p:cond delay="0"/>
                                          </p:stCondLst>
                                        </p:cTn>
                                        <p:tgtEl>
                                          <p:spTgt spid="25609"/>
                                        </p:tgtEl>
                                        <p:attrNameLst>
                                          <p:attrName>style.visibility</p:attrName>
                                        </p:attrNameLst>
                                      </p:cBhvr>
                                      <p:to>
                                        <p:strVal val="visible"/>
                                      </p:to>
                                    </p:set>
                                    <p:anim calcmode="discrete" valueType="clr">
                                      <p:cBhvr override="childStyle">
                                        <p:cTn id="62" dur="80"/>
                                        <p:tgtEl>
                                          <p:spTgt spid="25609"/>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25609"/>
                                        </p:tgtEl>
                                        <p:attrNameLst>
                                          <p:attrName>fillcolor</p:attrName>
                                        </p:attrNameLst>
                                      </p:cBhvr>
                                      <p:tavLst>
                                        <p:tav tm="0">
                                          <p:val>
                                            <p:clrVal>
                                              <a:schemeClr val="accent2"/>
                                            </p:clrVal>
                                          </p:val>
                                        </p:tav>
                                        <p:tav tm="50000">
                                          <p:val>
                                            <p:clrVal>
                                              <a:schemeClr val="hlink"/>
                                            </p:clrVal>
                                          </p:val>
                                        </p:tav>
                                      </p:tavLst>
                                    </p:anim>
                                    <p:set>
                                      <p:cBhvr>
                                        <p:cTn id="64" dur="80"/>
                                        <p:tgtEl>
                                          <p:spTgt spid="25609"/>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27" presetClass="entr" presetSubtype="0" fill="hold" grpId="0" nodeType="clickEffect">
                                  <p:stCondLst>
                                    <p:cond delay="0"/>
                                  </p:stCondLst>
                                  <p:iterate type="lt">
                                    <p:tmPct val="50000"/>
                                  </p:iterate>
                                  <p:childTnLst>
                                    <p:set>
                                      <p:cBhvr>
                                        <p:cTn id="68" dur="1" fill="hold">
                                          <p:stCondLst>
                                            <p:cond delay="0"/>
                                          </p:stCondLst>
                                        </p:cTn>
                                        <p:tgtEl>
                                          <p:spTgt spid="25610"/>
                                        </p:tgtEl>
                                        <p:attrNameLst>
                                          <p:attrName>style.visibility</p:attrName>
                                        </p:attrNameLst>
                                      </p:cBhvr>
                                      <p:to>
                                        <p:strVal val="visible"/>
                                      </p:to>
                                    </p:set>
                                    <p:anim calcmode="discrete" valueType="clr">
                                      <p:cBhvr override="childStyle">
                                        <p:cTn id="69" dur="80"/>
                                        <p:tgtEl>
                                          <p:spTgt spid="25610"/>
                                        </p:tgtEl>
                                        <p:attrNameLst>
                                          <p:attrName>style.color</p:attrName>
                                        </p:attrNameLst>
                                      </p:cBhvr>
                                      <p:tavLst>
                                        <p:tav tm="0">
                                          <p:val>
                                            <p:clrVal>
                                              <a:schemeClr val="accent2"/>
                                            </p:clrVal>
                                          </p:val>
                                        </p:tav>
                                        <p:tav tm="50000">
                                          <p:val>
                                            <p:clrVal>
                                              <a:schemeClr val="hlink"/>
                                            </p:clrVal>
                                          </p:val>
                                        </p:tav>
                                      </p:tavLst>
                                    </p:anim>
                                    <p:anim calcmode="discrete" valueType="clr">
                                      <p:cBhvr>
                                        <p:cTn id="70" dur="80"/>
                                        <p:tgtEl>
                                          <p:spTgt spid="25610"/>
                                        </p:tgtEl>
                                        <p:attrNameLst>
                                          <p:attrName>fillcolor</p:attrName>
                                        </p:attrNameLst>
                                      </p:cBhvr>
                                      <p:tavLst>
                                        <p:tav tm="0">
                                          <p:val>
                                            <p:clrVal>
                                              <a:schemeClr val="accent2"/>
                                            </p:clrVal>
                                          </p:val>
                                        </p:tav>
                                        <p:tav tm="50000">
                                          <p:val>
                                            <p:clrVal>
                                              <a:schemeClr val="hlink"/>
                                            </p:clrVal>
                                          </p:val>
                                        </p:tav>
                                      </p:tavLst>
                                    </p:anim>
                                    <p:set>
                                      <p:cBhvr>
                                        <p:cTn id="71" dur="80"/>
                                        <p:tgtEl>
                                          <p:spTgt spid="25610"/>
                                        </p:tgtEl>
                                        <p:attrNameLst>
                                          <p:attrName>fill.type</p:attrName>
                                        </p:attrNameLst>
                                      </p:cBhvr>
                                      <p:to>
                                        <p:strVal val="solid"/>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p:bldP spid="25601" grpId="1"/>
      <p:bldP spid="24582" grpId="0" bldLvl="0" animBg="1"/>
      <p:bldP spid="24582" grpId="1" animBg="1"/>
      <p:bldP spid="25605" grpId="0"/>
      <p:bldP spid="25605" grpId="1"/>
      <p:bldP spid="25606" grpId="0"/>
      <p:bldP spid="25606" grpId="1"/>
      <p:bldP spid="25604" grpId="0"/>
      <p:bldP spid="25604" grpId="1"/>
      <p:bldP spid="25607" grpId="0"/>
      <p:bldP spid="25607" grpId="1"/>
      <p:bldP spid="5" grpId="0"/>
      <p:bldP spid="5" grpId="1"/>
      <p:bldP spid="25609" grpId="0"/>
      <p:bldP spid="25609" grpId="1"/>
      <p:bldP spid="25610" grpId="0"/>
      <p:bldP spid="25610" grpId="1"/>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25" name="对象 4"/>
          <p:cNvGraphicFramePr/>
          <p:nvPr/>
        </p:nvGraphicFramePr>
        <p:xfrm>
          <a:off x="700723" y="1845945"/>
          <a:ext cx="4314825" cy="3022600"/>
        </p:xfrm>
        <a:graphic>
          <a:graphicData uri="http://schemas.openxmlformats.org/presentationml/2006/ole">
            <mc:AlternateContent xmlns:mc="http://schemas.openxmlformats.org/markup-compatibility/2006">
              <mc:Choice xmlns:v="urn:schemas-microsoft-com:vml" Requires="v">
                <p:oleObj spid="_x0000_s3085" name="" r:id="rId1" imgW="4972050" imgH="3390900" progId="Paint.Picture">
                  <p:embed/>
                </p:oleObj>
              </mc:Choice>
              <mc:Fallback>
                <p:oleObj name="" r:id="rId1" imgW="4972050" imgH="3390900" progId="Paint.Picture">
                  <p:embed/>
                  <p:pic>
                    <p:nvPicPr>
                      <p:cNvPr id="0" name="图片 3084"/>
                      <p:cNvPicPr/>
                      <p:nvPr/>
                    </p:nvPicPr>
                    <p:blipFill>
                      <a:blip r:embed="rId2"/>
                      <a:stretch>
                        <a:fillRect/>
                      </a:stretch>
                    </p:blipFill>
                    <p:spPr>
                      <a:xfrm>
                        <a:off x="700723" y="1845945"/>
                        <a:ext cx="4314825" cy="3022600"/>
                      </a:xfrm>
                      <a:prstGeom prst="rect">
                        <a:avLst/>
                      </a:prstGeom>
                      <a:noFill/>
                      <a:ln w="38100">
                        <a:noFill/>
                        <a:miter/>
                      </a:ln>
                    </p:spPr>
                  </p:pic>
                </p:oleObj>
              </mc:Fallback>
            </mc:AlternateContent>
          </a:graphicData>
        </a:graphic>
      </p:graphicFrame>
      <p:pic>
        <p:nvPicPr>
          <p:cNvPr id="23554" name="Picture 11" descr="Picture4"/>
          <p:cNvPicPr>
            <a:picLocks noChangeAspect="1"/>
          </p:cNvPicPr>
          <p:nvPr/>
        </p:nvPicPr>
        <p:blipFill>
          <a:blip r:embed="rId3"/>
          <a:stretch>
            <a:fillRect/>
          </a:stretch>
        </p:blipFill>
        <p:spPr>
          <a:xfrm>
            <a:off x="1306830" y="1166813"/>
            <a:ext cx="674688" cy="573087"/>
          </a:xfrm>
          <a:prstGeom prst="rect">
            <a:avLst/>
          </a:prstGeom>
          <a:noFill/>
          <a:ln w="9525">
            <a:noFill/>
          </a:ln>
        </p:spPr>
      </p:pic>
      <p:sp>
        <p:nvSpPr>
          <p:cNvPr id="26627" name="AutoShape 5"/>
          <p:cNvSpPr/>
          <p:nvPr/>
        </p:nvSpPr>
        <p:spPr>
          <a:xfrm>
            <a:off x="628968" y="628650"/>
            <a:ext cx="8251825" cy="922338"/>
          </a:xfrm>
          <a:prstGeom prst="roundRect">
            <a:avLst>
              <a:gd name="adj" fmla="val 11921"/>
            </a:avLst>
          </a:prstGeom>
          <a:gradFill rotWithShape="1">
            <a:gsLst>
              <a:gs pos="0">
                <a:schemeClr val="hlink"/>
              </a:gs>
              <a:gs pos="100000">
                <a:srgbClr val="006B6B"/>
              </a:gs>
            </a:gsLst>
            <a:lin ang="5400000" scaled="1"/>
            <a:tileRect/>
          </a:gradFill>
          <a:ln w="25400" cap="flat" cmpd="sng">
            <a:solidFill>
              <a:srgbClr val="FEFFFF"/>
            </a:solidFill>
            <a:prstDash val="solid"/>
            <a:round/>
            <a:headEnd type="none" w="med" len="med"/>
            <a:tailEnd type="none" w="med" len="med"/>
          </a:ln>
          <a:effectLst>
            <a:outerShdw dist="53882" dir="2699999" algn="ctr" rotWithShape="0">
              <a:srgbClr val="000000">
                <a:alpha val="50000"/>
              </a:srgbClr>
            </a:outerShdw>
          </a:effectLst>
        </p:spPr>
        <p:txBody>
          <a:bodyPr wrap="none" anchor="ctr" anchorCtr="0"/>
          <a:p>
            <a:pPr>
              <a:lnSpc>
                <a:spcPct val="120000"/>
              </a:lnSpc>
              <a:spcBef>
                <a:spcPct val="20000"/>
              </a:spcBef>
              <a:buFont typeface="Arial" panose="020B0604020202020204" pitchFamily="34" charset="0"/>
              <a:buChar char="•"/>
            </a:pPr>
            <a:endParaRPr lang="zh-CN" altLang="en-US" dirty="0">
              <a:solidFill>
                <a:srgbClr val="000000"/>
              </a:solidFill>
              <a:latin typeface="Arial" panose="020B0604020202020204" pitchFamily="34" charset="0"/>
              <a:ea typeface="宋体" panose="02010600030101010101" pitchFamily="2" charset="-122"/>
            </a:endParaRPr>
          </a:p>
        </p:txBody>
      </p:sp>
      <p:sp>
        <p:nvSpPr>
          <p:cNvPr id="16386" name="文本框 16386"/>
          <p:cNvSpPr txBox="1"/>
          <p:nvPr/>
        </p:nvSpPr>
        <p:spPr>
          <a:xfrm>
            <a:off x="630555" y="552450"/>
            <a:ext cx="8250238" cy="922338"/>
          </a:xfrm>
          <a:prstGeom prst="rect">
            <a:avLst/>
          </a:prstGeom>
          <a:noFill/>
          <a:ln w="9525">
            <a:noFill/>
          </a:ln>
        </p:spPr>
        <p:txBody>
          <a:bodyPr wrap="square" anchor="t">
            <a:spAutoFit/>
          </a:bodyPr>
          <a:p>
            <a:pPr eaLnBrk="0" hangingPunct="0">
              <a:lnSpc>
                <a:spcPct val="150000"/>
              </a:lnSpc>
              <a:spcBef>
                <a:spcPts val="0"/>
              </a:spcBef>
            </a:pPr>
            <a:r>
              <a:rPr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rPr>
              <a:t>【例5-2】 对于门控D锁存器，时钟CLK和输入信号D的波形如</a:t>
            </a:r>
            <a:r>
              <a:rPr lang="zh-CN"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rPr>
              <a:t>下</a:t>
            </a:r>
            <a:r>
              <a:rPr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rPr>
              <a:t>图所示。画出在时钟CLK和输入信号D的作用下锁存器的输出Q和Q'的波形。</a:t>
            </a:r>
            <a:endParaRPr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endParaRPr>
          </a:p>
        </p:txBody>
      </p:sp>
      <p:sp>
        <p:nvSpPr>
          <p:cNvPr id="26629" name="文本框 4"/>
          <p:cNvSpPr txBox="1"/>
          <p:nvPr/>
        </p:nvSpPr>
        <p:spPr>
          <a:xfrm>
            <a:off x="5360035" y="4635183"/>
            <a:ext cx="3003550" cy="338137"/>
          </a:xfrm>
          <a:prstGeom prst="rect">
            <a:avLst/>
          </a:prstGeom>
          <a:noFill/>
          <a:ln w="9525">
            <a:noFill/>
          </a:ln>
        </p:spPr>
        <p:txBody>
          <a:bodyPr wrap="square" anchor="t" anchorCtr="0">
            <a:spAutoFit/>
          </a:bodyPr>
          <a:p>
            <a:r>
              <a:rPr lang="zh-CN" altLang="en-US" sz="1600" dirty="0">
                <a:solidFill>
                  <a:srgbClr val="009AD0"/>
                </a:solidFill>
                <a:latin typeface="Comic Sans MS" panose="030F0702030302020204" pitchFamily="2" charset="0"/>
                <a:ea typeface="宋体" panose="02010600030101010101" pitchFamily="2" charset="-122"/>
                <a:sym typeface="宋体" panose="02010600030101010101" pitchFamily="2" charset="-122"/>
              </a:rPr>
              <a:t>透明的（transparent）锁存器</a:t>
            </a:r>
            <a:endParaRPr lang="zh-CN" altLang="en-US" sz="1600" dirty="0">
              <a:solidFill>
                <a:srgbClr val="009AD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6630" name="矩形 11270"/>
          <p:cNvSpPr/>
          <p:nvPr/>
        </p:nvSpPr>
        <p:spPr>
          <a:xfrm>
            <a:off x="1996123" y="1918970"/>
            <a:ext cx="525462" cy="2714625"/>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26631" name="矩形 11270"/>
          <p:cNvSpPr/>
          <p:nvPr/>
        </p:nvSpPr>
        <p:spPr>
          <a:xfrm>
            <a:off x="3159760" y="1922145"/>
            <a:ext cx="525463" cy="2713038"/>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graphicFrame>
        <p:nvGraphicFramePr>
          <p:cNvPr id="26632" name="对象 6"/>
          <p:cNvGraphicFramePr/>
          <p:nvPr/>
        </p:nvGraphicFramePr>
        <p:xfrm>
          <a:off x="4885373" y="1955483"/>
          <a:ext cx="3582987" cy="2647950"/>
        </p:xfrm>
        <a:graphic>
          <a:graphicData uri="http://schemas.openxmlformats.org/presentationml/2006/ole">
            <mc:AlternateContent xmlns:mc="http://schemas.openxmlformats.org/markup-compatibility/2006">
              <mc:Choice xmlns:v="urn:schemas-microsoft-com:vml" Requires="v">
                <p:oleObj spid="_x0000_s3082" name="" r:id="rId4" imgW="4562475" imgH="3381375" progId="Paint.Picture">
                  <p:embed/>
                </p:oleObj>
              </mc:Choice>
              <mc:Fallback>
                <p:oleObj name="" r:id="rId4" imgW="4562475" imgH="3381375" progId="Paint.Picture">
                  <p:embed/>
                  <p:pic>
                    <p:nvPicPr>
                      <p:cNvPr id="0" name="图片 3081"/>
                      <p:cNvPicPr/>
                      <p:nvPr/>
                    </p:nvPicPr>
                    <p:blipFill>
                      <a:blip r:embed="rId5"/>
                      <a:stretch>
                        <a:fillRect/>
                      </a:stretch>
                    </p:blipFill>
                    <p:spPr>
                      <a:xfrm>
                        <a:off x="4885373" y="1955483"/>
                        <a:ext cx="3582987" cy="2647950"/>
                      </a:xfrm>
                      <a:prstGeom prst="rect">
                        <a:avLst/>
                      </a:prstGeom>
                      <a:noFill/>
                      <a:ln w="38100">
                        <a:noFill/>
                        <a:miter/>
                      </a:ln>
                    </p:spPr>
                  </p:pic>
                </p:oleObj>
              </mc:Fallback>
            </mc:AlternateContent>
          </a:graphicData>
        </a:graphic>
      </p:graphicFrame>
      <p:sp>
        <p:nvSpPr>
          <p:cNvPr id="26633" name="文本框 1"/>
          <p:cNvSpPr txBox="1"/>
          <p:nvPr/>
        </p:nvSpPr>
        <p:spPr>
          <a:xfrm>
            <a:off x="868680" y="4884420"/>
            <a:ext cx="3017838" cy="400050"/>
          </a:xfrm>
          <a:prstGeom prst="rect">
            <a:avLst/>
          </a:prstGeom>
          <a:noFill/>
          <a:ln w="9525">
            <a:noFill/>
          </a:ln>
        </p:spPr>
        <p:txBody>
          <a:bodyPr wrap="none" anchor="t" anchorCtr="0">
            <a:spAutoFit/>
          </a:bodyPr>
          <a:p>
            <a:pPr eaLnBrk="0" hangingPunct="0">
              <a:spcBef>
                <a:spcPct val="50000"/>
              </a:spcBef>
            </a:pPr>
            <a:r>
              <a:rPr lang="en-US" altLang="zh-CN" sz="2000" dirty="0">
                <a:solidFill>
                  <a:srgbClr val="C00000"/>
                </a:solidFill>
                <a:latin typeface="Arial" panose="020B0604020202020204" pitchFamily="34" charset="0"/>
                <a:ea typeface="宋体" panose="02010600030101010101" pitchFamily="2" charset="-122"/>
              </a:rPr>
              <a:t>3. </a:t>
            </a:r>
            <a:r>
              <a:rPr lang="zh-CN" altLang="en-US" sz="2000" dirty="0">
                <a:solidFill>
                  <a:srgbClr val="C00000"/>
                </a:solidFill>
                <a:latin typeface="Comic Sans MS" panose="030F0702030302020204" pitchFamily="2" charset="0"/>
                <a:ea typeface="宋体" panose="02010600030101010101" pitchFamily="2" charset="-122"/>
              </a:rPr>
              <a:t>门控锁存器的动作特点</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26634" name="文本框 1"/>
          <p:cNvSpPr txBox="1"/>
          <p:nvPr/>
        </p:nvSpPr>
        <p:spPr>
          <a:xfrm>
            <a:off x="816610" y="5284470"/>
            <a:ext cx="8023225" cy="922338"/>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(1) </a:t>
            </a:r>
            <a:r>
              <a:rPr lang="zh-CN" altLang="en-US" dirty="0">
                <a:latin typeface="Comic Sans MS" panose="030F0702030302020204" pitchFamily="2" charset="0"/>
                <a:ea typeface="宋体" panose="02010600030101010101" pitchFamily="2" charset="-122"/>
                <a:sym typeface="宋体" panose="02010600030101010101" pitchFamily="2" charset="-122"/>
              </a:rPr>
              <a:t>在时钟信号的有效电平期间，门控锁存器才会根据输入信号的不同组合确定锁存器的输出。锁存器最终保持的是时钟下降沿到来时锁存器的状态。</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6386"/>
                                        </p:tgtEl>
                                        <p:attrNameLst>
                                          <p:attrName>style.visibility</p:attrName>
                                        </p:attrNameLst>
                                      </p:cBhvr>
                                      <p:to>
                                        <p:strVal val="visible"/>
                                      </p:to>
                                    </p:set>
                                    <p:animEffect transition="in" filter="wipe(left)">
                                      <p:cBhvr>
                                        <p:cTn id="10" dur="500"/>
                                        <p:tgtEl>
                                          <p:spTgt spid="1638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6625"/>
                                        </p:tgtEl>
                                        <p:attrNameLst>
                                          <p:attrName>style.visibility</p:attrName>
                                        </p:attrNameLst>
                                      </p:cBhvr>
                                      <p:to>
                                        <p:strVal val="visible"/>
                                      </p:to>
                                    </p:set>
                                    <p:animEffect transition="in" filter="wipe(down)">
                                      <p:cBhvr>
                                        <p:cTn id="15" dur="500"/>
                                        <p:tgtEl>
                                          <p:spTgt spid="2662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6630"/>
                                        </p:tgtEl>
                                        <p:attrNameLst>
                                          <p:attrName>style.visibility</p:attrName>
                                        </p:attrNameLst>
                                      </p:cBhvr>
                                      <p:to>
                                        <p:strVal val="visible"/>
                                      </p:to>
                                    </p:set>
                                    <p:animEffect transition="in" filter="dissolve">
                                      <p:cBhvr>
                                        <p:cTn id="20" dur="500"/>
                                        <p:tgtEl>
                                          <p:spTgt spid="2663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6631"/>
                                        </p:tgtEl>
                                        <p:attrNameLst>
                                          <p:attrName>style.visibility</p:attrName>
                                        </p:attrNameLst>
                                      </p:cBhvr>
                                      <p:to>
                                        <p:strVal val="visible"/>
                                      </p:to>
                                    </p:set>
                                    <p:animEffect transition="in" filter="dissolve">
                                      <p:cBhvr>
                                        <p:cTn id="25" dur="500"/>
                                        <p:tgtEl>
                                          <p:spTgt spid="2663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632"/>
                                        </p:tgtEl>
                                        <p:attrNameLst>
                                          <p:attrName>style.visibility</p:attrName>
                                        </p:attrNameLst>
                                      </p:cBhvr>
                                      <p:to>
                                        <p:strVal val="visible"/>
                                      </p:to>
                                    </p:set>
                                    <p:animEffect transition="in" filter="dissolve">
                                      <p:cBhvr>
                                        <p:cTn id="30" dur="500"/>
                                        <p:tgtEl>
                                          <p:spTgt spid="26632"/>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26629"/>
                                        </p:tgtEl>
                                        <p:attrNameLst>
                                          <p:attrName>style.visibility</p:attrName>
                                        </p:attrNameLst>
                                      </p:cBhvr>
                                      <p:to>
                                        <p:strVal val="visible"/>
                                      </p:to>
                                    </p:set>
                                    <p:anim calcmode="discrete" valueType="clr">
                                      <p:cBhvr override="childStyle">
                                        <p:cTn id="35" dur="80"/>
                                        <p:tgtEl>
                                          <p:spTgt spid="26629"/>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6629"/>
                                        </p:tgtEl>
                                        <p:attrNameLst>
                                          <p:attrName>fillcolor</p:attrName>
                                        </p:attrNameLst>
                                      </p:cBhvr>
                                      <p:tavLst>
                                        <p:tav tm="0">
                                          <p:val>
                                            <p:clrVal>
                                              <a:schemeClr val="accent2"/>
                                            </p:clrVal>
                                          </p:val>
                                        </p:tav>
                                        <p:tav tm="50000">
                                          <p:val>
                                            <p:clrVal>
                                              <a:schemeClr val="hlink"/>
                                            </p:clrVal>
                                          </p:val>
                                        </p:tav>
                                      </p:tavLst>
                                    </p:anim>
                                    <p:set>
                                      <p:cBhvr>
                                        <p:cTn id="37" dur="80"/>
                                        <p:tgtEl>
                                          <p:spTgt spid="26629"/>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26633"/>
                                        </p:tgtEl>
                                        <p:attrNameLst>
                                          <p:attrName>style.visibility</p:attrName>
                                        </p:attrNameLst>
                                      </p:cBhvr>
                                      <p:to>
                                        <p:strVal val="visible"/>
                                      </p:to>
                                    </p:set>
                                    <p:anim calcmode="discrete" valueType="clr">
                                      <p:cBhvr override="childStyle">
                                        <p:cTn id="42" dur="80"/>
                                        <p:tgtEl>
                                          <p:spTgt spid="26633"/>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6633"/>
                                        </p:tgtEl>
                                        <p:attrNameLst>
                                          <p:attrName>fillcolor</p:attrName>
                                        </p:attrNameLst>
                                      </p:cBhvr>
                                      <p:tavLst>
                                        <p:tav tm="0">
                                          <p:val>
                                            <p:clrVal>
                                              <a:schemeClr val="accent2"/>
                                            </p:clrVal>
                                          </p:val>
                                        </p:tav>
                                        <p:tav tm="50000">
                                          <p:val>
                                            <p:clrVal>
                                              <a:schemeClr val="hlink"/>
                                            </p:clrVal>
                                          </p:val>
                                        </p:tav>
                                      </p:tavLst>
                                    </p:anim>
                                    <p:set>
                                      <p:cBhvr>
                                        <p:cTn id="44" dur="80"/>
                                        <p:tgtEl>
                                          <p:spTgt spid="26633"/>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634"/>
                                        </p:tgtEl>
                                        <p:attrNameLst>
                                          <p:attrName>style.visibility</p:attrName>
                                        </p:attrNameLst>
                                      </p:cBhvr>
                                      <p:to>
                                        <p:strVal val="visible"/>
                                      </p:to>
                                    </p:set>
                                    <p:animEffect transition="in" filter="wipe(left)">
                                      <p:cBhvr>
                                        <p:cTn id="49" dur="500"/>
                                        <p:tgtEl>
                                          <p:spTgt spid="2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ldLvl="0" animBg="1"/>
      <p:bldP spid="26627" grpId="1" animBg="1"/>
      <p:bldP spid="16386" grpId="0"/>
      <p:bldP spid="16386" grpId="1"/>
      <p:bldP spid="26630" grpId="0" bldLvl="0" animBg="1"/>
      <p:bldP spid="26630" grpId="1" animBg="1"/>
      <p:bldP spid="26631" grpId="0" bldLvl="0" animBg="1"/>
      <p:bldP spid="26631" grpId="1" animBg="1"/>
      <p:bldP spid="26629" grpId="0"/>
      <p:bldP spid="26629" grpId="1"/>
      <p:bldP spid="26633" grpId="0"/>
      <p:bldP spid="26633" grpId="1"/>
      <p:bldP spid="26634" grpId="0"/>
      <p:bldP spid="266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49" name="对象 2"/>
          <p:cNvGraphicFramePr/>
          <p:nvPr/>
        </p:nvGraphicFramePr>
        <p:xfrm>
          <a:off x="4932363" y="1914525"/>
          <a:ext cx="3422650" cy="2573338"/>
        </p:xfrm>
        <a:graphic>
          <a:graphicData uri="http://schemas.openxmlformats.org/presentationml/2006/ole">
            <mc:AlternateContent xmlns:mc="http://schemas.openxmlformats.org/markup-compatibility/2006">
              <mc:Choice xmlns:v="urn:schemas-microsoft-com:vml" Requires="v">
                <p:oleObj spid="_x0000_s3087" name="" r:id="rId1" imgW="4962525" imgH="3552825" progId="Paint.Picture">
                  <p:embed/>
                </p:oleObj>
              </mc:Choice>
              <mc:Fallback>
                <p:oleObj name="" r:id="rId1" imgW="4962525" imgH="3552825" progId="Paint.Picture">
                  <p:embed/>
                  <p:pic>
                    <p:nvPicPr>
                      <p:cNvPr id="0" name="图片 3086"/>
                      <p:cNvPicPr/>
                      <p:nvPr/>
                    </p:nvPicPr>
                    <p:blipFill>
                      <a:blip r:embed="rId2"/>
                      <a:stretch>
                        <a:fillRect/>
                      </a:stretch>
                    </p:blipFill>
                    <p:spPr>
                      <a:xfrm>
                        <a:off x="4932363" y="1914525"/>
                        <a:ext cx="3422650" cy="2573338"/>
                      </a:xfrm>
                      <a:prstGeom prst="rect">
                        <a:avLst/>
                      </a:prstGeom>
                      <a:noFill/>
                      <a:ln w="38100">
                        <a:noFill/>
                        <a:miter/>
                      </a:ln>
                    </p:spPr>
                  </p:pic>
                </p:oleObj>
              </mc:Fallback>
            </mc:AlternateContent>
          </a:graphicData>
        </a:graphic>
      </p:graphicFrame>
      <p:sp>
        <p:nvSpPr>
          <p:cNvPr id="27650" name="矩形 25606"/>
          <p:cNvSpPr/>
          <p:nvPr/>
        </p:nvSpPr>
        <p:spPr>
          <a:xfrm>
            <a:off x="6865938" y="1984375"/>
            <a:ext cx="504825" cy="25749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3" name="文本框 2"/>
          <p:cNvSpPr txBox="1"/>
          <p:nvPr/>
        </p:nvSpPr>
        <p:spPr>
          <a:xfrm>
            <a:off x="950913" y="2971800"/>
            <a:ext cx="2020887" cy="460375"/>
          </a:xfrm>
          <a:prstGeom prst="rect">
            <a:avLst/>
          </a:prstGeom>
          <a:noFill/>
          <a:ln w="9525">
            <a:noFill/>
          </a:ln>
        </p:spPr>
        <p:txBody>
          <a:bodyPr wrap="none" anchor="t" anchorCtr="0">
            <a:spAutoFit/>
          </a:bodyPr>
          <a:p>
            <a:pPr eaLnBrk="0" hangingPunct="0">
              <a:spcBef>
                <a:spcPct val="50000"/>
              </a:spcBef>
            </a:pPr>
            <a:r>
              <a:rPr lang="en-US" altLang="zh-CN" sz="2400" dirty="0">
                <a:solidFill>
                  <a:srgbClr val="C00000"/>
                </a:solidFill>
                <a:latin typeface="宋体" panose="02010600030101010101" pitchFamily="2" charset="-122"/>
                <a:ea typeface="宋体" panose="02010600030101010101" pitchFamily="2" charset="-122"/>
                <a:sym typeface="Wingdings" panose="05000000000000000000" charset="0"/>
              </a:rPr>
              <a:t>? </a:t>
            </a:r>
            <a:r>
              <a:rPr lang="zh-CN" altLang="zh-CN" sz="2400">
                <a:solidFill>
                  <a:srgbClr val="C00000"/>
                </a:solidFill>
                <a:latin typeface="宋体" panose="02010600030101010101" pitchFamily="2" charset="-122"/>
                <a:ea typeface="宋体" panose="02010600030101010101" pitchFamily="2" charset="-122"/>
                <a:sym typeface="宋体" panose="02010600030101010101" pitchFamily="2" charset="-122"/>
              </a:rPr>
              <a:t>思考与练习</a:t>
            </a:r>
            <a:endParaRPr lang="zh-CN" altLang="en-US" sz="240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sp>
        <p:nvSpPr>
          <p:cNvPr id="27652" name="文本框 1"/>
          <p:cNvSpPr txBox="1"/>
          <p:nvPr/>
        </p:nvSpPr>
        <p:spPr>
          <a:xfrm>
            <a:off x="950913" y="3425825"/>
            <a:ext cx="3749675" cy="920750"/>
          </a:xfrm>
          <a:prstGeom prst="rect">
            <a:avLst/>
          </a:prstGeom>
          <a:noFill/>
          <a:ln w="9525">
            <a:noFill/>
          </a:ln>
        </p:spPr>
        <p:txBody>
          <a:bodyPr wrap="square" anchor="t" anchorCtr="0">
            <a:spAutoFit/>
          </a:bodyPr>
          <a:p>
            <a:pPr eaLnBrk="0" hangingPunct="0">
              <a:lnSpc>
                <a:spcPct val="150000"/>
              </a:lnSpc>
            </a:pPr>
            <a:r>
              <a:rPr lang="zh-CN" altLang="en-US">
                <a:latin typeface="Comic Sans MS" panose="030F0702030302020204" pitchFamily="2" charset="0"/>
                <a:ea typeface="宋体" panose="02010600030101010101" pitchFamily="2" charset="-122"/>
              </a:rPr>
              <a:t>5-3.门控锁存器有哪几种类型？ 各具有什么功能？</a:t>
            </a:r>
            <a:endParaRPr lang="zh-CN" altLang="en-US">
              <a:latin typeface="Comic Sans MS" panose="030F0702030302020204" pitchFamily="2" charset="0"/>
              <a:ea typeface="宋体" panose="02010600030101010101" pitchFamily="2" charset="-122"/>
            </a:endParaRPr>
          </a:p>
        </p:txBody>
      </p:sp>
      <p:sp>
        <p:nvSpPr>
          <p:cNvPr id="27653" name="文本框 3"/>
          <p:cNvSpPr txBox="1"/>
          <p:nvPr/>
        </p:nvSpPr>
        <p:spPr>
          <a:xfrm>
            <a:off x="790575" y="623888"/>
            <a:ext cx="7758113" cy="922337"/>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(2) </a:t>
            </a:r>
            <a:r>
              <a:rPr lang="zh-CN" altLang="en-US" dirty="0">
                <a:latin typeface="Comic Sans MS" panose="030F0702030302020204" pitchFamily="2" charset="0"/>
                <a:ea typeface="宋体" panose="02010600030101010101" pitchFamily="2" charset="-122"/>
                <a:sym typeface="宋体" panose="02010600030101010101" pitchFamily="2" charset="-122"/>
              </a:rPr>
              <a:t>在时钟的有效电平期间，输入信号的任何变化都可能会导致锁存器的状态发生变化，因此门控锁存器的抗干扰能力较差。</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500"/>
                                        <p:tgtEl>
                                          <p:spTgt spid="276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649"/>
                                        </p:tgtEl>
                                        <p:attrNameLst>
                                          <p:attrName>style.visibility</p:attrName>
                                        </p:attrNameLst>
                                      </p:cBhvr>
                                      <p:to>
                                        <p:strVal val="visible"/>
                                      </p:to>
                                    </p:set>
                                    <p:animEffect transition="in" filter="dissolve">
                                      <p:cBhvr>
                                        <p:cTn id="12" dur="500"/>
                                        <p:tgtEl>
                                          <p:spTgt spid="276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50"/>
                                        </p:tgtEl>
                                        <p:attrNameLst>
                                          <p:attrName>style.visibility</p:attrName>
                                        </p:attrNameLst>
                                      </p:cBhvr>
                                      <p:to>
                                        <p:strVal val="visible"/>
                                      </p:to>
                                    </p:set>
                                    <p:animEffect transition="in" filter="dissolve">
                                      <p:cBhvr>
                                        <p:cTn id="17" dur="500"/>
                                        <p:tgtEl>
                                          <p:spTgt spid="27650"/>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3"/>
                                        </p:tgtEl>
                                        <p:attrNameLst>
                                          <p:attrName>style.visibility</p:attrName>
                                        </p:attrNameLst>
                                      </p:cBhvr>
                                      <p:to>
                                        <p:strVal val="visible"/>
                                      </p:to>
                                    </p:set>
                                    <p:anim calcmode="discrete" valueType="clr">
                                      <p:cBhvr override="childStyle">
                                        <p:cTn id="22"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
                                        </p:tgtEl>
                                        <p:attrNameLst>
                                          <p:attrName>fillcolor</p:attrName>
                                        </p:attrNameLst>
                                      </p:cBhvr>
                                      <p:tavLst>
                                        <p:tav tm="0">
                                          <p:val>
                                            <p:clrVal>
                                              <a:schemeClr val="accent2"/>
                                            </p:clrVal>
                                          </p:val>
                                        </p:tav>
                                        <p:tav tm="50000">
                                          <p:val>
                                            <p:clrVal>
                                              <a:schemeClr val="hlink"/>
                                            </p:clrVal>
                                          </p:val>
                                        </p:tav>
                                      </p:tavLst>
                                    </p:anim>
                                    <p:set>
                                      <p:cBhvr>
                                        <p:cTn id="24" dur="80"/>
                                        <p:tgtEl>
                                          <p:spTgt spid="3"/>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652"/>
                                        </p:tgtEl>
                                        <p:attrNameLst>
                                          <p:attrName>style.visibility</p:attrName>
                                        </p:attrNameLst>
                                      </p:cBhvr>
                                      <p:to>
                                        <p:strVal val="visible"/>
                                      </p:to>
                                    </p:set>
                                    <p:animEffect transition="in" filter="wipe(left)">
                                      <p:cBhvr>
                                        <p:cTn id="29"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3" grpId="1"/>
      <p:bldP spid="27650" grpId="0" bldLvl="0" animBg="1"/>
      <p:bldP spid="27650" grpId="1" animBg="1"/>
      <p:bldP spid="3" grpId="0"/>
      <p:bldP spid="3" grpId="1"/>
      <p:bldP spid="27652" grpId="0"/>
      <p:bldP spid="2765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txBox="1"/>
          <p:nvPr/>
        </p:nvSpPr>
        <p:spPr>
          <a:xfrm>
            <a:off x="1493838" y="2205038"/>
            <a:ext cx="6335712" cy="1092200"/>
          </a:xfrm>
          <a:prstGeom prst="rect">
            <a:avLst/>
          </a:prstGeom>
          <a:noFill/>
          <a:ln w="9525">
            <a:noFill/>
          </a:ln>
          <a:effectLst>
            <a:outerShdw dist="38100" dir="8100000" algn="ctr" rotWithShape="0">
              <a:srgbClr val="000000">
                <a:alpha val="34998"/>
              </a:srgbClr>
            </a:outerShdw>
          </a:effectLst>
        </p:spPr>
        <p:txBody>
          <a:bodyPr anchor="t" anchorCtr="0"/>
          <a:p>
            <a:pPr algn="ctr">
              <a:lnSpc>
                <a:spcPct val="120000"/>
              </a:lnSpc>
            </a:pPr>
            <a:r>
              <a:rPr lang="en-US" altLang="zh-CN" sz="4800" b="0" dirty="0">
                <a:latin typeface="Comic Sans MS" panose="030F0702030302020204" pitchFamily="2" charset="0"/>
                <a:ea typeface="黑体" panose="02010609060101010101" pitchFamily="2" charset="-122"/>
              </a:rPr>
              <a:t>5.3 </a:t>
            </a:r>
            <a:r>
              <a:rPr lang="zh-CN" altLang="en-US" sz="4800" b="0" dirty="0">
                <a:latin typeface="Comic Sans MS" panose="030F0702030302020204" pitchFamily="2" charset="0"/>
                <a:ea typeface="黑体" panose="02010609060101010101" pitchFamily="2" charset="-122"/>
              </a:rPr>
              <a:t>脉冲触发器</a:t>
            </a:r>
            <a:endParaRPr lang="zh-CN" altLang="en-US" sz="4800" b="0" dirty="0">
              <a:latin typeface="Comic Sans MS" panose="030F0702030302020204" pitchFamily="2" charset="0"/>
              <a:ea typeface="黑体" panose="0201060906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28673"/>
          <p:cNvSpPr txBox="1"/>
          <p:nvPr/>
        </p:nvSpPr>
        <p:spPr>
          <a:xfrm>
            <a:off x="681038" y="922655"/>
            <a:ext cx="7910512"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门控锁存器在时钟有效电平期间始终处于工作状态，应用上有一定限的局限性：</a:t>
            </a:r>
            <a:r>
              <a:rPr lang="en-US" altLang="zh-CN" dirty="0">
                <a:solidFill>
                  <a:srgbClr val="0070C0"/>
                </a:solidFill>
                <a:latin typeface="Comic Sans MS" panose="030F0702030302020204" pitchFamily="2" charset="0"/>
                <a:ea typeface="宋体" panose="02010600030101010101" pitchFamily="2" charset="-122"/>
              </a:rPr>
              <a:t>(1) </a:t>
            </a:r>
            <a:r>
              <a:rPr lang="zh-CN" altLang="en-US" dirty="0">
                <a:solidFill>
                  <a:srgbClr val="0070C0"/>
                </a:solidFill>
                <a:latin typeface="Comic Sans MS" panose="030F0702030302020204" pitchFamily="2" charset="0"/>
                <a:ea typeface="宋体" panose="02010600030101010101" pitchFamily="2" charset="-122"/>
              </a:rPr>
              <a:t>抗干扰能力差</a:t>
            </a:r>
            <a:r>
              <a:rPr lang="en-US" altLang="zh-CN" dirty="0">
                <a:solidFill>
                  <a:srgbClr val="0070C0"/>
                </a:solidFill>
                <a:latin typeface="Comic Sans MS" panose="030F0702030302020204" pitchFamily="2" charset="0"/>
                <a:ea typeface="宋体" panose="02010600030101010101" pitchFamily="2" charset="-122"/>
              </a:rPr>
              <a:t>;</a:t>
            </a:r>
            <a:r>
              <a:rPr lang="en-US" altLang="zh-CN" dirty="0">
                <a:latin typeface="Comic Sans MS" panose="030F0702030302020204" pitchFamily="2" charset="0"/>
                <a:ea typeface="宋体" panose="02010600030101010101" pitchFamily="2" charset="-122"/>
              </a:rPr>
              <a:t>  </a:t>
            </a:r>
            <a:r>
              <a:rPr lang="en-US" altLang="zh-CN" dirty="0">
                <a:solidFill>
                  <a:srgbClr val="0070C0"/>
                </a:solidFill>
                <a:latin typeface="Comic Sans MS" panose="030F0702030302020204" pitchFamily="2" charset="0"/>
                <a:ea typeface="宋体" panose="02010600030101010101" pitchFamily="2" charset="-122"/>
              </a:rPr>
              <a:t>(2) </a:t>
            </a:r>
            <a:r>
              <a:rPr lang="zh-CN" altLang="en-US" dirty="0">
                <a:solidFill>
                  <a:srgbClr val="0070C0"/>
                </a:solidFill>
                <a:latin typeface="Comic Sans MS" panose="030F0702030302020204" pitchFamily="2" charset="0"/>
                <a:ea typeface="宋体" panose="02010600030101010101" pitchFamily="2" charset="-122"/>
              </a:rPr>
              <a:t>无法构成移位寄存器</a:t>
            </a:r>
            <a:r>
              <a:rPr lang="en-US" altLang="zh-CN" dirty="0">
                <a:solidFill>
                  <a:srgbClr val="0070C0"/>
                </a:solidFill>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计数器。</a:t>
            </a:r>
            <a:endParaRPr lang="zh-CN" altLang="en-US" dirty="0">
              <a:solidFill>
                <a:srgbClr val="0070C0"/>
              </a:solidFill>
              <a:latin typeface="Comic Sans MS" panose="030F0702030302020204" pitchFamily="2" charset="0"/>
              <a:ea typeface="宋体" panose="02010600030101010101" pitchFamily="2" charset="-122"/>
            </a:endParaRPr>
          </a:p>
        </p:txBody>
      </p:sp>
      <p:graphicFrame>
        <p:nvGraphicFramePr>
          <p:cNvPr id="26626" name="对象 28675"/>
          <p:cNvGraphicFramePr>
            <a:graphicFrameLocks noChangeAspect="1"/>
          </p:cNvGraphicFramePr>
          <p:nvPr/>
        </p:nvGraphicFramePr>
        <p:xfrm>
          <a:off x="1260475" y="1917700"/>
          <a:ext cx="0" cy="0"/>
        </p:xfrm>
        <a:graphic>
          <a:graphicData uri="http://schemas.openxmlformats.org/presentationml/2006/ole">
            <mc:AlternateContent xmlns:mc="http://schemas.openxmlformats.org/markup-compatibility/2006">
              <mc:Choice xmlns:v="urn:schemas-microsoft-com:vml" Requires="v">
                <p:oleObj spid="_x0000_s3089" name="" r:id="rId1" imgW="6581775" imgH="4000500" progId="PBrush">
                  <p:embed/>
                </p:oleObj>
              </mc:Choice>
              <mc:Fallback>
                <p:oleObj name="" r:id="rId1" imgW="6581775" imgH="4000500" progId="PBrush">
                  <p:embed/>
                  <p:pic>
                    <p:nvPicPr>
                      <p:cNvPr id="0" name="图片 3088"/>
                      <p:cNvPicPr/>
                      <p:nvPr/>
                    </p:nvPicPr>
                    <p:blipFill>
                      <a:blip r:embed="rId2"/>
                      <a:stretch>
                        <a:fillRect/>
                      </a:stretch>
                    </p:blipFill>
                    <p:spPr>
                      <a:xfrm>
                        <a:off x="1260475" y="1917700"/>
                        <a:ext cx="0" cy="0"/>
                      </a:xfrm>
                      <a:prstGeom prst="rect">
                        <a:avLst/>
                      </a:prstGeom>
                      <a:noFill/>
                      <a:ln w="38100">
                        <a:noFill/>
                        <a:miter/>
                      </a:ln>
                    </p:spPr>
                  </p:pic>
                </p:oleObj>
              </mc:Fallback>
            </mc:AlternateContent>
          </a:graphicData>
        </a:graphic>
      </p:graphicFrame>
      <p:graphicFrame>
        <p:nvGraphicFramePr>
          <p:cNvPr id="26627" name="对象 28676"/>
          <p:cNvGraphicFramePr>
            <a:graphicFrameLocks noChangeAspect="1"/>
          </p:cNvGraphicFramePr>
          <p:nvPr/>
        </p:nvGraphicFramePr>
        <p:xfrm>
          <a:off x="1260475" y="2060575"/>
          <a:ext cx="0" cy="1588"/>
        </p:xfrm>
        <a:graphic>
          <a:graphicData uri="http://schemas.openxmlformats.org/presentationml/2006/ole">
            <mc:AlternateContent xmlns:mc="http://schemas.openxmlformats.org/markup-compatibility/2006">
              <mc:Choice xmlns:v="urn:schemas-microsoft-com:vml" Requires="v">
                <p:oleObj spid="_x0000_s3086" name="" r:id="rId3" imgW="6581775" imgH="4000500" progId="PBrush">
                  <p:embed/>
                </p:oleObj>
              </mc:Choice>
              <mc:Fallback>
                <p:oleObj name="" r:id="rId3" imgW="6581775" imgH="4000500" progId="PBrush">
                  <p:embed/>
                  <p:pic>
                    <p:nvPicPr>
                      <p:cNvPr id="0" name="图片 3085"/>
                      <p:cNvPicPr/>
                      <p:nvPr/>
                    </p:nvPicPr>
                    <p:blipFill>
                      <a:blip r:embed="rId2"/>
                      <a:stretch>
                        <a:fillRect/>
                      </a:stretch>
                    </p:blipFill>
                    <p:spPr>
                      <a:xfrm>
                        <a:off x="1260475" y="2060575"/>
                        <a:ext cx="0" cy="1588"/>
                      </a:xfrm>
                      <a:prstGeom prst="rect">
                        <a:avLst/>
                      </a:prstGeom>
                      <a:noFill/>
                      <a:ln w="38100">
                        <a:noFill/>
                        <a:miter/>
                      </a:ln>
                    </p:spPr>
                  </p:pic>
                </p:oleObj>
              </mc:Fallback>
            </mc:AlternateContent>
          </a:graphicData>
        </a:graphic>
      </p:graphicFrame>
      <p:sp>
        <p:nvSpPr>
          <p:cNvPr id="29700" name="文本框 1"/>
          <p:cNvSpPr txBox="1"/>
          <p:nvPr/>
        </p:nvSpPr>
        <p:spPr>
          <a:xfrm>
            <a:off x="549275" y="1773238"/>
            <a:ext cx="8342313" cy="922337"/>
          </a:xfrm>
          <a:prstGeom prst="rect">
            <a:avLst/>
          </a:prstGeom>
          <a:noFill/>
          <a:ln w="9525">
            <a:noFill/>
          </a:ln>
        </p:spPr>
        <p:txBody>
          <a:bodyPr wrap="square" anchor="t" anchorCtr="0">
            <a:spAutoFit/>
          </a:bodyPr>
          <a:p>
            <a:pPr>
              <a:lnSpc>
                <a:spcPct val="150000"/>
              </a:lnSpc>
            </a:pPr>
            <a:r>
              <a:rPr lang="en-US" altLang="zh-CN" dirty="0">
                <a:latin typeface="Arial" panose="020B0604020202020204" pitchFamily="34" charset="0"/>
                <a:ea typeface="宋体" panose="02010600030101010101" pitchFamily="2" charset="-122"/>
                <a:sym typeface="宋体" panose="02010600030101010101" pitchFamily="2" charset="-122"/>
              </a:rPr>
              <a:t>    </a:t>
            </a:r>
            <a:r>
              <a:rPr lang="zh-CN" altLang="en-US" dirty="0">
                <a:latin typeface="Arial" panose="020B0604020202020204" pitchFamily="34" charset="0"/>
                <a:ea typeface="宋体" panose="02010600030101010101" pitchFamily="2" charset="-122"/>
                <a:sym typeface="宋体" panose="02010600030101010101" pitchFamily="2" charset="-122"/>
              </a:rPr>
              <a:t>为了提高存储器电路工作的可靠性，我们希望存储电路只在每个时钟脉冲的边沿进行一次状态更新，以避免门控锁存器因干扰可能多次改变输出状态的情况。</a:t>
            </a:r>
            <a:endParaRPr lang="zh-CN" altLang="en-US" dirty="0">
              <a:latin typeface="Arial" panose="020B0604020202020204" pitchFamily="34" charset="0"/>
              <a:ea typeface="宋体" panose="02010600030101010101" pitchFamily="2" charset="-122"/>
              <a:sym typeface="宋体" panose="02010600030101010101" pitchFamily="2" charset="-122"/>
            </a:endParaRPr>
          </a:p>
        </p:txBody>
      </p:sp>
      <p:sp>
        <p:nvSpPr>
          <p:cNvPr id="29701" name="文本框 2"/>
          <p:cNvSpPr txBox="1"/>
          <p:nvPr/>
        </p:nvSpPr>
        <p:spPr>
          <a:xfrm>
            <a:off x="820738" y="2638425"/>
            <a:ext cx="7850187" cy="922338"/>
          </a:xfrm>
          <a:prstGeom prst="rect">
            <a:avLst/>
          </a:prstGeom>
          <a:noFill/>
          <a:ln w="9525">
            <a:noFill/>
          </a:ln>
        </p:spPr>
        <p:txBody>
          <a:bodyPr wrap="square" anchor="t" anchorCtr="0">
            <a:spAutoFit/>
          </a:bodyPr>
          <a:p>
            <a:pPr>
              <a:lnSpc>
                <a:spcPct val="150000"/>
              </a:lnSpc>
            </a:pPr>
            <a:r>
              <a:rPr lang="en-US" altLang="zh-CN" dirty="0">
                <a:solidFill>
                  <a:srgbClr val="0070C0"/>
                </a:solidFill>
                <a:latin typeface="Arial" panose="020B0604020202020204" pitchFamily="34" charset="0"/>
                <a:ea typeface="宋体" panose="02010600030101010101" pitchFamily="2" charset="-122"/>
                <a:sym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只在时钟脉冲边沿瞬间进行状态更新的存储电路称为触发器</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Fl</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ip</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-Flop</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。相应地，将在时钟有效电平期间工作的存储电路称为锁存器</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(Latch)</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9702" name="文本框 1"/>
          <p:cNvSpPr txBox="1"/>
          <p:nvPr/>
        </p:nvSpPr>
        <p:spPr>
          <a:xfrm>
            <a:off x="681038" y="534988"/>
            <a:ext cx="1843087" cy="460375"/>
          </a:xfrm>
          <a:prstGeom prst="rect">
            <a:avLst/>
          </a:prstGeom>
          <a:noFill/>
          <a:ln w="9525">
            <a:noFill/>
          </a:ln>
        </p:spPr>
        <p:txBody>
          <a:bodyPr wrap="none" anchor="t" anchorCtr="0">
            <a:spAutoFit/>
          </a:bodyPr>
          <a:p>
            <a:r>
              <a:rPr lang="zh-CN" altLang="en-US" sz="2000" dirty="0">
                <a:solidFill>
                  <a:srgbClr val="C00000"/>
                </a:solidFill>
                <a:latin typeface="宋体" panose="02010600030101010101" pitchFamily="2" charset="-122"/>
                <a:ea typeface="宋体" panose="02010600030101010101" pitchFamily="2" charset="-122"/>
                <a:sym typeface="宋体" panose="02010600030101010101" pitchFamily="2" charset="-122"/>
              </a:rPr>
              <a:t>◆ 产生</a:t>
            </a:r>
            <a:r>
              <a:rPr lang="zh-CN" altLang="en-US" sz="2000" dirty="0">
                <a:solidFill>
                  <a:srgbClr val="C00000"/>
                </a:solidFill>
                <a:latin typeface="宋体" panose="02010600030101010101" pitchFamily="2" charset="-122"/>
                <a:ea typeface="宋体" panose="02010600030101010101" pitchFamily="2" charset="-122"/>
              </a:rPr>
              <a:t>的背景</a:t>
            </a:r>
            <a:r>
              <a:rPr lang="en-US" altLang="zh-CN" sz="2400" dirty="0">
                <a:solidFill>
                  <a:srgbClr val="C00000"/>
                </a:solidFill>
                <a:latin typeface="宋体" panose="02010600030101010101" pitchFamily="2" charset="-122"/>
                <a:ea typeface="宋体" panose="02010600030101010101" pitchFamily="2" charset="-122"/>
              </a:rPr>
              <a:t> </a:t>
            </a:r>
            <a:endParaRPr lang="en-US" altLang="zh-CN" sz="2400" dirty="0">
              <a:solidFill>
                <a:srgbClr val="C00000"/>
              </a:solidFill>
              <a:latin typeface="宋体" panose="02010600030101010101" pitchFamily="2" charset="-122"/>
              <a:ea typeface="宋体" panose="02010600030101010101" pitchFamily="2" charset="-122"/>
            </a:endParaRPr>
          </a:p>
        </p:txBody>
      </p:sp>
      <p:sp>
        <p:nvSpPr>
          <p:cNvPr id="29703" name="文本框 28678"/>
          <p:cNvSpPr txBox="1"/>
          <p:nvPr/>
        </p:nvSpPr>
        <p:spPr>
          <a:xfrm>
            <a:off x="827723" y="3632518"/>
            <a:ext cx="2084387" cy="400050"/>
          </a:xfrm>
          <a:prstGeom prst="rect">
            <a:avLst/>
          </a:prstGeom>
          <a:noFill/>
          <a:ln w="9525">
            <a:noFill/>
          </a:ln>
        </p:spPr>
        <p:txBody>
          <a:bodyPr wrap="square" anchor="t" anchorCtr="0">
            <a:spAutoFit/>
          </a:bodyPr>
          <a:p>
            <a:pPr eaLnBrk="0" hangingPunct="0">
              <a:spcBef>
                <a:spcPct val="50000"/>
              </a:spcBef>
            </a:pPr>
            <a:r>
              <a:rPr lang="en-US" altLang="zh-CN" sz="2000" dirty="0">
                <a:solidFill>
                  <a:srgbClr val="C00000"/>
                </a:solidFill>
                <a:latin typeface="Comic Sans MS" panose="030F0702030302020204" pitchFamily="2" charset="0"/>
                <a:ea typeface="宋体" panose="02010600030101010101" pitchFamily="2" charset="-122"/>
              </a:rPr>
              <a:t>1.</a:t>
            </a:r>
            <a:r>
              <a:rPr lang="zh-CN" altLang="en-US" sz="2000" dirty="0">
                <a:solidFill>
                  <a:srgbClr val="C00000"/>
                </a:solidFill>
                <a:latin typeface="Comic Sans MS" panose="030F0702030302020204" pitchFamily="2" charset="0"/>
                <a:ea typeface="宋体" panose="02010600030101010101" pitchFamily="2" charset="-122"/>
              </a:rPr>
              <a:t>脉冲</a:t>
            </a:r>
            <a:r>
              <a:rPr lang="en-US" altLang="zh-CN" sz="2000" dirty="0">
                <a:solidFill>
                  <a:srgbClr val="C00000"/>
                </a:solidFill>
                <a:latin typeface="Comic Sans MS" panose="030F0702030302020204" pitchFamily="2" charset="0"/>
                <a:ea typeface="宋体" panose="02010600030101010101" pitchFamily="2" charset="-122"/>
              </a:rPr>
              <a:t>SR</a:t>
            </a:r>
            <a:r>
              <a:rPr lang="zh-CN" altLang="en-US" sz="2000" dirty="0">
                <a:solidFill>
                  <a:srgbClr val="C00000"/>
                </a:solidFill>
                <a:latin typeface="Comic Sans MS" panose="030F0702030302020204" pitchFamily="2" charset="0"/>
                <a:ea typeface="宋体" panose="02010600030101010101" pitchFamily="2" charset="-122"/>
              </a:rPr>
              <a:t>触发器</a:t>
            </a:r>
            <a:endParaRPr lang="zh-CN" altLang="en-US" sz="2000" dirty="0">
              <a:solidFill>
                <a:srgbClr val="C00000"/>
              </a:solidFill>
              <a:latin typeface="Comic Sans MS" panose="030F0702030302020204" pitchFamily="2" charset="0"/>
              <a:ea typeface="宋体" panose="02010600030101010101" pitchFamily="2" charset="-122"/>
            </a:endParaRPr>
          </a:p>
        </p:txBody>
      </p:sp>
      <p:graphicFrame>
        <p:nvGraphicFramePr>
          <p:cNvPr id="29704" name="对象 -2147482306"/>
          <p:cNvGraphicFramePr/>
          <p:nvPr/>
        </p:nvGraphicFramePr>
        <p:xfrm>
          <a:off x="2217738" y="4292600"/>
          <a:ext cx="5246687" cy="1920875"/>
        </p:xfrm>
        <a:graphic>
          <a:graphicData uri="http://schemas.openxmlformats.org/presentationml/2006/ole">
            <mc:AlternateContent xmlns:mc="http://schemas.openxmlformats.org/markup-compatibility/2006">
              <mc:Choice xmlns:v="urn:schemas-microsoft-com:vml" Requires="v">
                <p:oleObj spid="_x0000_s3088" name="" r:id="rId4" imgW="5588000" imgH="2387600" progId="Visio.Drawing.11">
                  <p:embed/>
                </p:oleObj>
              </mc:Choice>
              <mc:Fallback>
                <p:oleObj name="" r:id="rId4" imgW="5588000" imgH="2387600" progId="Visio.Drawing.11">
                  <p:embed/>
                  <p:pic>
                    <p:nvPicPr>
                      <p:cNvPr id="0" name="图片 3087"/>
                      <p:cNvPicPr/>
                      <p:nvPr/>
                    </p:nvPicPr>
                    <p:blipFill>
                      <a:blip r:embed="rId5"/>
                      <a:stretch>
                        <a:fillRect/>
                      </a:stretch>
                    </p:blipFill>
                    <p:spPr>
                      <a:xfrm>
                        <a:off x="2217738" y="4292600"/>
                        <a:ext cx="5246687" cy="1920875"/>
                      </a:xfrm>
                      <a:prstGeom prst="rect">
                        <a:avLst/>
                      </a:prstGeom>
                      <a:noFill/>
                      <a:ln w="38100">
                        <a:noFill/>
                        <a:miter/>
                      </a:ln>
                    </p:spPr>
                  </p:pic>
                </p:oleObj>
              </mc:Fallback>
            </mc:AlternateContent>
          </a:graphicData>
        </a:graphic>
      </p:graphicFrame>
      <p:sp>
        <p:nvSpPr>
          <p:cNvPr id="29705" name="文本框 2"/>
          <p:cNvSpPr txBox="1"/>
          <p:nvPr/>
        </p:nvSpPr>
        <p:spPr>
          <a:xfrm>
            <a:off x="7464425" y="3638550"/>
            <a:ext cx="1136650" cy="644525"/>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rPr>
              <a:t>主锁存器</a:t>
            </a:r>
            <a:endParaRPr lang="zh-CN" altLang="en-US" dirty="0">
              <a:solidFill>
                <a:srgbClr val="C00000"/>
              </a:solidFill>
              <a:latin typeface="Comic Sans MS" panose="030F0702030302020204" pitchFamily="2" charset="0"/>
              <a:ea typeface="宋体" panose="02010600030101010101" pitchFamily="2" charset="-122"/>
            </a:endParaRPr>
          </a:p>
          <a:p>
            <a:r>
              <a:rPr lang="en-US" altLang="zh-CN">
                <a:solidFill>
                  <a:srgbClr val="808080"/>
                </a:solidFill>
                <a:latin typeface="Comic Sans MS" panose="030F0702030302020204" pitchFamily="2" charset="0"/>
                <a:ea typeface="仿宋_GB2312" pitchFamily="1" charset="-122"/>
              </a:rPr>
              <a:t>(Master)</a:t>
            </a:r>
            <a:endParaRPr lang="en-US" altLang="zh-CN">
              <a:solidFill>
                <a:srgbClr val="808080"/>
              </a:solidFill>
              <a:latin typeface="Comic Sans MS" panose="030F0702030302020204" pitchFamily="2" charset="0"/>
              <a:ea typeface="仿宋_GB2312" pitchFamily="1" charset="-122"/>
            </a:endParaRPr>
          </a:p>
        </p:txBody>
      </p:sp>
      <p:sp>
        <p:nvSpPr>
          <p:cNvPr id="29706" name="文本框 3"/>
          <p:cNvSpPr txBox="1"/>
          <p:nvPr/>
        </p:nvSpPr>
        <p:spPr>
          <a:xfrm>
            <a:off x="7567613" y="4524375"/>
            <a:ext cx="1103312" cy="646113"/>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从锁存器</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r>
              <a:rPr lang="en-US" altLang="zh-CN">
                <a:solidFill>
                  <a:srgbClr val="808080"/>
                </a:solidFill>
                <a:latin typeface="Comic Sans MS" panose="030F0702030302020204" pitchFamily="2" charset="0"/>
                <a:ea typeface="仿宋_GB2312" pitchFamily="1" charset="-122"/>
              </a:rPr>
              <a:t>(Slave)</a:t>
            </a:r>
            <a:endParaRPr lang="en-US" altLang="zh-CN">
              <a:solidFill>
                <a:srgbClr val="808080"/>
              </a:solidFill>
              <a:latin typeface="Comic Sans MS" panose="030F0702030302020204" pitchFamily="2" charset="0"/>
              <a:ea typeface="仿宋_GB2312" pitchFamily="1" charset="-122"/>
            </a:endParaRPr>
          </a:p>
        </p:txBody>
      </p:sp>
      <p:cxnSp>
        <p:nvCxnSpPr>
          <p:cNvPr id="5" name="直接箭头连接符 4"/>
          <p:cNvCxnSpPr>
            <a:stCxn id="29705" idx="1"/>
          </p:cNvCxnSpPr>
          <p:nvPr/>
        </p:nvCxnSpPr>
        <p:spPr>
          <a:xfrm flipH="1">
            <a:off x="4932363" y="3960813"/>
            <a:ext cx="2532063" cy="476250"/>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cxnSp>
        <p:nvCxnSpPr>
          <p:cNvPr id="6" name="直接箭头连接符 5"/>
          <p:cNvCxnSpPr>
            <a:stCxn id="29705" idx="1"/>
          </p:cNvCxnSpPr>
          <p:nvPr/>
        </p:nvCxnSpPr>
        <p:spPr>
          <a:xfrm flipH="1">
            <a:off x="6553200" y="4830763"/>
            <a:ext cx="1085850" cy="166688"/>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29709" name="文本框 6"/>
          <p:cNvSpPr txBox="1"/>
          <p:nvPr/>
        </p:nvSpPr>
        <p:spPr>
          <a:xfrm>
            <a:off x="7499350" y="5307013"/>
            <a:ext cx="1101725" cy="368300"/>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时钟相反</a:t>
            </a:r>
            <a:endParaRPr lang="zh-CN" altLang="en-US">
              <a:latin typeface="Arial" panose="020B0604020202020204" pitchFamily="34" charset="0"/>
              <a:ea typeface="仿宋_GB2312" pitchFamily="1" charset="-122"/>
            </a:endParaRPr>
          </a:p>
        </p:txBody>
      </p:sp>
      <p:cxnSp>
        <p:nvCxnSpPr>
          <p:cNvPr id="8" name="直接箭头连接符 7"/>
          <p:cNvCxnSpPr>
            <a:stCxn id="29705" idx="1"/>
          </p:cNvCxnSpPr>
          <p:nvPr/>
        </p:nvCxnSpPr>
        <p:spPr>
          <a:xfrm flipH="1">
            <a:off x="5075238" y="5518150"/>
            <a:ext cx="2449513" cy="287338"/>
          </a:xfrm>
          <a:prstGeom prst="straightConnector1">
            <a:avLst/>
          </a:prstGeom>
          <a:ln>
            <a:solidFill>
              <a:srgbClr val="C00000"/>
            </a:solidFill>
            <a:tailEnd type="arrow" w="med" len="med"/>
          </a:ln>
        </p:spPr>
        <p:style>
          <a:lnRef idx="3">
            <a:schemeClr val="accent2"/>
          </a:lnRef>
          <a:fillRef idx="0">
            <a:schemeClr val="accent2"/>
          </a:fillRef>
          <a:effectRef idx="2">
            <a:schemeClr val="accent2"/>
          </a:effectRef>
          <a:fontRef idx="minor">
            <a:schemeClr val="tx1"/>
          </a:fontRef>
        </p:style>
      </p:cxnSp>
      <p:sp>
        <p:nvSpPr>
          <p:cNvPr id="29711" name="文本框 8"/>
          <p:cNvSpPr txBox="1"/>
          <p:nvPr/>
        </p:nvSpPr>
        <p:spPr>
          <a:xfrm>
            <a:off x="7481888" y="5591175"/>
            <a:ext cx="1109662" cy="336550"/>
          </a:xfrm>
          <a:prstGeom prst="rect">
            <a:avLst/>
          </a:prstGeom>
          <a:noFill/>
          <a:ln w="9525">
            <a:noFill/>
          </a:ln>
        </p:spPr>
        <p:txBody>
          <a:bodyPr wrap="none" anchor="t" anchorCtr="0">
            <a:spAutoFit/>
          </a:bodyPr>
          <a:p>
            <a:r>
              <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CLK</a:t>
            </a:r>
            <a:r>
              <a:rPr lang="en-US" altLang="zh-CN" sz="1600"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rPr>
              <a:t>1</a:t>
            </a:r>
            <a:r>
              <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=CLK</a:t>
            </a:r>
            <a:endPar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9712" name="文本框 9"/>
          <p:cNvSpPr txBox="1"/>
          <p:nvPr/>
        </p:nvSpPr>
        <p:spPr>
          <a:xfrm>
            <a:off x="7499350" y="5876925"/>
            <a:ext cx="1198563" cy="336550"/>
          </a:xfrm>
          <a:prstGeom prst="rect">
            <a:avLst/>
          </a:prstGeom>
          <a:noFill/>
          <a:ln w="9525">
            <a:noFill/>
          </a:ln>
        </p:spPr>
        <p:txBody>
          <a:bodyPr wrap="none" anchor="t" anchorCtr="0">
            <a:spAutoFit/>
          </a:bodyPr>
          <a:p>
            <a:r>
              <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CLK</a:t>
            </a:r>
            <a:r>
              <a:rPr lang="en-US" altLang="zh-CN" sz="1600"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rPr>
              <a:t>2</a:t>
            </a:r>
            <a:r>
              <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=CLK'</a:t>
            </a:r>
            <a:endPar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9713" name="文本框 10"/>
          <p:cNvSpPr txBox="1"/>
          <p:nvPr/>
        </p:nvSpPr>
        <p:spPr>
          <a:xfrm>
            <a:off x="1122363" y="4730750"/>
            <a:ext cx="1101725" cy="644525"/>
          </a:xfrm>
          <a:prstGeom prst="rect">
            <a:avLst/>
          </a:prstGeom>
          <a:noFill/>
          <a:ln w="9525">
            <a:noFill/>
          </a:ln>
        </p:spPr>
        <p:txBody>
          <a:bodyPr wrap="none" anchor="t" anchorCtr="0">
            <a:spAutoFit/>
          </a:bodyPr>
          <a:p>
            <a:r>
              <a:rPr lang="zh-CN" altLang="zh-CN">
                <a:solidFill>
                  <a:srgbClr val="0070C0"/>
                </a:solidFill>
                <a:latin typeface="Comic Sans MS" panose="030F0702030302020204" pitchFamily="2" charset="0"/>
                <a:ea typeface="宋体" panose="02010600030101010101" pitchFamily="2" charset="-122"/>
              </a:rPr>
              <a:t>电路结构</a:t>
            </a:r>
            <a:endParaRPr lang="zh-CN" altLang="zh-CN">
              <a:solidFill>
                <a:srgbClr val="0070C0"/>
              </a:solidFill>
              <a:latin typeface="Comic Sans MS" panose="030F0702030302020204" pitchFamily="2" charset="0"/>
              <a:ea typeface="宋体" panose="02010600030101010101" pitchFamily="2" charset="-122"/>
            </a:endParaRPr>
          </a:p>
          <a:p>
            <a:r>
              <a:rPr lang="en-US" altLang="zh-CN">
                <a:solidFill>
                  <a:srgbClr val="0070C0"/>
                </a:solidFill>
                <a:latin typeface="Comic Sans MS" panose="030F0702030302020204" pitchFamily="2" charset="0"/>
                <a:ea typeface="宋体" panose="02010600030101010101" pitchFamily="2" charset="-122"/>
              </a:rPr>
              <a:t>(</a:t>
            </a:r>
            <a:r>
              <a:rPr lang="zh-CN" altLang="zh-CN">
                <a:solidFill>
                  <a:srgbClr val="0070C0"/>
                </a:solidFill>
                <a:latin typeface="Comic Sans MS" panose="030F0702030302020204" pitchFamily="2" charset="0"/>
                <a:ea typeface="宋体" panose="02010600030101010101" pitchFamily="2" charset="-122"/>
              </a:rPr>
              <a:t>主从式</a:t>
            </a:r>
            <a:r>
              <a:rPr lang="en-US" altLang="zh-CN">
                <a:solidFill>
                  <a:srgbClr val="0070C0"/>
                </a:solidFill>
                <a:latin typeface="Comic Sans MS" panose="030F0702030302020204" pitchFamily="2" charset="0"/>
                <a:ea typeface="宋体" panose="02010600030101010101" pitchFamily="2" charset="-122"/>
              </a:rPr>
              <a:t>)</a:t>
            </a:r>
            <a:endParaRPr lang="zh-CN" altLang="zh-CN">
              <a:solidFill>
                <a:srgbClr val="0070C0"/>
              </a:solidFill>
              <a:latin typeface="Comic Sans MS" panose="030F070203030202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9702"/>
                                        </p:tgtEl>
                                        <p:attrNameLst>
                                          <p:attrName>style.visibility</p:attrName>
                                        </p:attrNameLst>
                                      </p:cBhvr>
                                      <p:to>
                                        <p:strVal val="visible"/>
                                      </p:to>
                                    </p:set>
                                    <p:anim calcmode="discrete" valueType="clr">
                                      <p:cBhvr override="childStyle">
                                        <p:cTn id="7" dur="80"/>
                                        <p:tgtEl>
                                          <p:spTgt spid="2970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702"/>
                                        </p:tgtEl>
                                        <p:attrNameLst>
                                          <p:attrName>fillcolor</p:attrName>
                                        </p:attrNameLst>
                                      </p:cBhvr>
                                      <p:tavLst>
                                        <p:tav tm="0">
                                          <p:val>
                                            <p:clrVal>
                                              <a:schemeClr val="accent2"/>
                                            </p:clrVal>
                                          </p:val>
                                        </p:tav>
                                        <p:tav tm="50000">
                                          <p:val>
                                            <p:clrVal>
                                              <a:schemeClr val="hlink"/>
                                            </p:clrVal>
                                          </p:val>
                                        </p:tav>
                                      </p:tavLst>
                                    </p:anim>
                                    <p:set>
                                      <p:cBhvr>
                                        <p:cTn id="9" dur="80"/>
                                        <p:tgtEl>
                                          <p:spTgt spid="2970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9697"/>
                                        </p:tgtEl>
                                        <p:attrNameLst>
                                          <p:attrName>style.visibility</p:attrName>
                                        </p:attrNameLst>
                                      </p:cBhvr>
                                      <p:to>
                                        <p:strVal val="visible"/>
                                      </p:to>
                                    </p:set>
                                    <p:animEffect transition="in" filter="wipe(left)">
                                      <p:cBhvr>
                                        <p:cTn id="14" dur="500"/>
                                        <p:tgtEl>
                                          <p:spTgt spid="2969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animEffect transition="in" filter="wipe(left)">
                                      <p:cBhvr>
                                        <p:cTn id="19" dur="500"/>
                                        <p:tgtEl>
                                          <p:spTgt spid="2970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9701"/>
                                        </p:tgtEl>
                                        <p:attrNameLst>
                                          <p:attrName>style.visibility</p:attrName>
                                        </p:attrNameLst>
                                      </p:cBhvr>
                                      <p:to>
                                        <p:strVal val="visible"/>
                                      </p:to>
                                    </p:set>
                                    <p:animEffect transition="in" filter="wipe(left)">
                                      <p:cBhvr>
                                        <p:cTn id="24" dur="500"/>
                                        <p:tgtEl>
                                          <p:spTgt spid="29701"/>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29703"/>
                                        </p:tgtEl>
                                        <p:attrNameLst>
                                          <p:attrName>style.visibility</p:attrName>
                                        </p:attrNameLst>
                                      </p:cBhvr>
                                      <p:to>
                                        <p:strVal val="visible"/>
                                      </p:to>
                                    </p:set>
                                    <p:anim calcmode="discrete" valueType="clr">
                                      <p:cBhvr override="childStyle">
                                        <p:cTn id="29" dur="80"/>
                                        <p:tgtEl>
                                          <p:spTgt spid="29703"/>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9703"/>
                                        </p:tgtEl>
                                        <p:attrNameLst>
                                          <p:attrName>fillcolor</p:attrName>
                                        </p:attrNameLst>
                                      </p:cBhvr>
                                      <p:tavLst>
                                        <p:tav tm="0">
                                          <p:val>
                                            <p:clrVal>
                                              <a:schemeClr val="accent2"/>
                                            </p:clrVal>
                                          </p:val>
                                        </p:tav>
                                        <p:tav tm="50000">
                                          <p:val>
                                            <p:clrVal>
                                              <a:schemeClr val="hlink"/>
                                            </p:clrVal>
                                          </p:val>
                                        </p:tav>
                                      </p:tavLst>
                                    </p:anim>
                                    <p:set>
                                      <p:cBhvr>
                                        <p:cTn id="31" dur="80"/>
                                        <p:tgtEl>
                                          <p:spTgt spid="29703"/>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9704"/>
                                        </p:tgtEl>
                                        <p:attrNameLst>
                                          <p:attrName>style.visibility</p:attrName>
                                        </p:attrNameLst>
                                      </p:cBhvr>
                                      <p:to>
                                        <p:strVal val="visible"/>
                                      </p:to>
                                    </p:set>
                                    <p:animEffect transition="in" filter="dissolve">
                                      <p:cBhvr>
                                        <p:cTn id="36" dur="500"/>
                                        <p:tgtEl>
                                          <p:spTgt spid="29704"/>
                                        </p:tgtEl>
                                      </p:cBhvr>
                                    </p:animEffect>
                                  </p:childTnLst>
                                </p:cTn>
                              </p:par>
                            </p:childTnLst>
                          </p:cTn>
                        </p:par>
                        <p:par>
                          <p:cTn id="37" fill="hold">
                            <p:stCondLst>
                              <p:cond delay="500"/>
                            </p:stCondLst>
                            <p:childTnLst>
                              <p:par>
                                <p:cTn id="38" presetID="27" presetClass="entr" presetSubtype="0" fill="hold" grpId="0" nodeType="afterEffect">
                                  <p:stCondLst>
                                    <p:cond delay="0"/>
                                  </p:stCondLst>
                                  <p:iterate type="lt">
                                    <p:tmPct val="50000"/>
                                  </p:iterate>
                                  <p:childTnLst>
                                    <p:set>
                                      <p:cBhvr>
                                        <p:cTn id="39" dur="1" fill="hold">
                                          <p:stCondLst>
                                            <p:cond delay="0"/>
                                          </p:stCondLst>
                                        </p:cTn>
                                        <p:tgtEl>
                                          <p:spTgt spid="29713"/>
                                        </p:tgtEl>
                                        <p:attrNameLst>
                                          <p:attrName>style.visibility</p:attrName>
                                        </p:attrNameLst>
                                      </p:cBhvr>
                                      <p:to>
                                        <p:strVal val="visible"/>
                                      </p:to>
                                    </p:set>
                                    <p:anim calcmode="discrete" valueType="clr">
                                      <p:cBhvr override="childStyle">
                                        <p:cTn id="40" dur="80"/>
                                        <p:tgtEl>
                                          <p:spTgt spid="29713"/>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29713"/>
                                        </p:tgtEl>
                                        <p:attrNameLst>
                                          <p:attrName>fillcolor</p:attrName>
                                        </p:attrNameLst>
                                      </p:cBhvr>
                                      <p:tavLst>
                                        <p:tav tm="0">
                                          <p:val>
                                            <p:clrVal>
                                              <a:schemeClr val="accent2"/>
                                            </p:clrVal>
                                          </p:val>
                                        </p:tav>
                                        <p:tav tm="50000">
                                          <p:val>
                                            <p:clrVal>
                                              <a:schemeClr val="hlink"/>
                                            </p:clrVal>
                                          </p:val>
                                        </p:tav>
                                      </p:tavLst>
                                    </p:anim>
                                    <p:set>
                                      <p:cBhvr>
                                        <p:cTn id="42" dur="80"/>
                                        <p:tgtEl>
                                          <p:spTgt spid="29713"/>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29705"/>
                                        </p:tgtEl>
                                        <p:attrNameLst>
                                          <p:attrName>style.visibility</p:attrName>
                                        </p:attrNameLst>
                                      </p:cBhvr>
                                      <p:to>
                                        <p:strVal val="visible"/>
                                      </p:to>
                                    </p:set>
                                    <p:anim calcmode="discrete" valueType="clr">
                                      <p:cBhvr override="childStyle">
                                        <p:cTn id="47" dur="80"/>
                                        <p:tgtEl>
                                          <p:spTgt spid="29705"/>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29705"/>
                                        </p:tgtEl>
                                        <p:attrNameLst>
                                          <p:attrName>fillcolor</p:attrName>
                                        </p:attrNameLst>
                                      </p:cBhvr>
                                      <p:tavLst>
                                        <p:tav tm="0">
                                          <p:val>
                                            <p:clrVal>
                                              <a:schemeClr val="accent2"/>
                                            </p:clrVal>
                                          </p:val>
                                        </p:tav>
                                        <p:tav tm="50000">
                                          <p:val>
                                            <p:clrVal>
                                              <a:schemeClr val="hlink"/>
                                            </p:clrVal>
                                          </p:val>
                                        </p:tav>
                                      </p:tavLst>
                                    </p:anim>
                                    <p:set>
                                      <p:cBhvr>
                                        <p:cTn id="49" dur="80"/>
                                        <p:tgtEl>
                                          <p:spTgt spid="29705"/>
                                        </p:tgtEl>
                                        <p:attrNameLst>
                                          <p:attrName>fill.type</p:attrName>
                                        </p:attrNameLst>
                                      </p:cBhvr>
                                      <p:to>
                                        <p:strVal val="solid"/>
                                      </p:to>
                                    </p:set>
                                  </p:childTnLst>
                                </p:cTn>
                              </p:par>
                            </p:childTnLst>
                          </p:cTn>
                        </p:par>
                        <p:par>
                          <p:cTn id="50" fill="hold">
                            <p:stCondLst>
                              <p:cond delay="519"/>
                            </p:stCondLst>
                            <p:childTnLst>
                              <p:par>
                                <p:cTn id="51" presetID="1" presetClass="entr" presetSubtype="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grpId="0" nodeType="clickEffect">
                                  <p:stCondLst>
                                    <p:cond delay="0"/>
                                  </p:stCondLst>
                                  <p:iterate type="lt">
                                    <p:tmPct val="50000"/>
                                  </p:iterate>
                                  <p:childTnLst>
                                    <p:set>
                                      <p:cBhvr>
                                        <p:cTn id="56" dur="1" fill="hold">
                                          <p:stCondLst>
                                            <p:cond delay="0"/>
                                          </p:stCondLst>
                                        </p:cTn>
                                        <p:tgtEl>
                                          <p:spTgt spid="29706"/>
                                        </p:tgtEl>
                                        <p:attrNameLst>
                                          <p:attrName>style.visibility</p:attrName>
                                        </p:attrNameLst>
                                      </p:cBhvr>
                                      <p:to>
                                        <p:strVal val="visible"/>
                                      </p:to>
                                    </p:set>
                                    <p:anim calcmode="discrete" valueType="clr">
                                      <p:cBhvr override="childStyle">
                                        <p:cTn id="57" dur="80"/>
                                        <p:tgtEl>
                                          <p:spTgt spid="29706"/>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29706"/>
                                        </p:tgtEl>
                                        <p:attrNameLst>
                                          <p:attrName>fillcolor</p:attrName>
                                        </p:attrNameLst>
                                      </p:cBhvr>
                                      <p:tavLst>
                                        <p:tav tm="0">
                                          <p:val>
                                            <p:clrVal>
                                              <a:schemeClr val="accent2"/>
                                            </p:clrVal>
                                          </p:val>
                                        </p:tav>
                                        <p:tav tm="50000">
                                          <p:val>
                                            <p:clrVal>
                                              <a:schemeClr val="hlink"/>
                                            </p:clrVal>
                                          </p:val>
                                        </p:tav>
                                      </p:tavLst>
                                    </p:anim>
                                    <p:set>
                                      <p:cBhvr>
                                        <p:cTn id="59" dur="80"/>
                                        <p:tgtEl>
                                          <p:spTgt spid="29706"/>
                                        </p:tgtEl>
                                        <p:attrNameLst>
                                          <p:attrName>fill.type</p:attrName>
                                        </p:attrNameLst>
                                      </p:cBhvr>
                                      <p:to>
                                        <p:strVal val="solid"/>
                                      </p:to>
                                    </p:set>
                                  </p:childTnLst>
                                </p:cTn>
                              </p:par>
                            </p:childTnLst>
                          </p:cTn>
                        </p:par>
                        <p:par>
                          <p:cTn id="60" fill="hold">
                            <p:stCondLst>
                              <p:cond delay="479"/>
                            </p:stCondLst>
                            <p:childTnLst>
                              <p:par>
                                <p:cTn id="61" presetID="1" presetClass="entr" presetSubtype="0"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7" presetClass="entr" presetSubtype="0" fill="hold" grpId="0" nodeType="clickEffect">
                                  <p:stCondLst>
                                    <p:cond delay="0"/>
                                  </p:stCondLst>
                                  <p:iterate type="lt">
                                    <p:tmPct val="50000"/>
                                  </p:iterate>
                                  <p:childTnLst>
                                    <p:set>
                                      <p:cBhvr>
                                        <p:cTn id="66" dur="1" fill="hold">
                                          <p:stCondLst>
                                            <p:cond delay="0"/>
                                          </p:stCondLst>
                                        </p:cTn>
                                        <p:tgtEl>
                                          <p:spTgt spid="29709"/>
                                        </p:tgtEl>
                                        <p:attrNameLst>
                                          <p:attrName>style.visibility</p:attrName>
                                        </p:attrNameLst>
                                      </p:cBhvr>
                                      <p:to>
                                        <p:strVal val="visible"/>
                                      </p:to>
                                    </p:set>
                                    <p:anim calcmode="discrete" valueType="clr">
                                      <p:cBhvr override="childStyle">
                                        <p:cTn id="67" dur="80"/>
                                        <p:tgtEl>
                                          <p:spTgt spid="29709"/>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29709"/>
                                        </p:tgtEl>
                                        <p:attrNameLst>
                                          <p:attrName>fillcolor</p:attrName>
                                        </p:attrNameLst>
                                      </p:cBhvr>
                                      <p:tavLst>
                                        <p:tav tm="0">
                                          <p:val>
                                            <p:clrVal>
                                              <a:schemeClr val="accent2"/>
                                            </p:clrVal>
                                          </p:val>
                                        </p:tav>
                                        <p:tav tm="50000">
                                          <p:val>
                                            <p:clrVal>
                                              <a:schemeClr val="hlink"/>
                                            </p:clrVal>
                                          </p:val>
                                        </p:tav>
                                      </p:tavLst>
                                    </p:anim>
                                    <p:set>
                                      <p:cBhvr>
                                        <p:cTn id="69" dur="80"/>
                                        <p:tgtEl>
                                          <p:spTgt spid="29709"/>
                                        </p:tgtEl>
                                        <p:attrNameLst>
                                          <p:attrName>fill.type</p:attrName>
                                        </p:attrNameLst>
                                      </p:cBhvr>
                                      <p:to>
                                        <p:strVal val="solid"/>
                                      </p:to>
                                    </p:set>
                                  </p:childTnLst>
                                </p:cTn>
                              </p:par>
                            </p:childTnLst>
                          </p:cTn>
                        </p:par>
                        <p:par>
                          <p:cTn id="70" fill="hold">
                            <p:stCondLst>
                              <p:cond delay="199"/>
                            </p:stCondLst>
                            <p:childTnLst>
                              <p:par>
                                <p:cTn id="71" presetID="27" presetClass="entr" presetSubtype="0" fill="hold" grpId="0" nodeType="afterEffect">
                                  <p:stCondLst>
                                    <p:cond delay="0"/>
                                  </p:stCondLst>
                                  <p:iterate type="lt">
                                    <p:tmPct val="50000"/>
                                  </p:iterate>
                                  <p:childTnLst>
                                    <p:set>
                                      <p:cBhvr>
                                        <p:cTn id="72" dur="1" fill="hold">
                                          <p:stCondLst>
                                            <p:cond delay="0"/>
                                          </p:stCondLst>
                                        </p:cTn>
                                        <p:tgtEl>
                                          <p:spTgt spid="29711"/>
                                        </p:tgtEl>
                                        <p:attrNameLst>
                                          <p:attrName>style.visibility</p:attrName>
                                        </p:attrNameLst>
                                      </p:cBhvr>
                                      <p:to>
                                        <p:strVal val="visible"/>
                                      </p:to>
                                    </p:set>
                                    <p:anim calcmode="discrete" valueType="clr">
                                      <p:cBhvr override="childStyle">
                                        <p:cTn id="73" dur="80"/>
                                        <p:tgtEl>
                                          <p:spTgt spid="29711"/>
                                        </p:tgtEl>
                                        <p:attrNameLst>
                                          <p:attrName>style.color</p:attrName>
                                        </p:attrNameLst>
                                      </p:cBhvr>
                                      <p:tavLst>
                                        <p:tav tm="0">
                                          <p:val>
                                            <p:clrVal>
                                              <a:schemeClr val="accent2"/>
                                            </p:clrVal>
                                          </p:val>
                                        </p:tav>
                                        <p:tav tm="50000">
                                          <p:val>
                                            <p:clrVal>
                                              <a:schemeClr val="hlink"/>
                                            </p:clrVal>
                                          </p:val>
                                        </p:tav>
                                      </p:tavLst>
                                    </p:anim>
                                    <p:anim calcmode="discrete" valueType="clr">
                                      <p:cBhvr>
                                        <p:cTn id="74" dur="80"/>
                                        <p:tgtEl>
                                          <p:spTgt spid="29711"/>
                                        </p:tgtEl>
                                        <p:attrNameLst>
                                          <p:attrName>fillcolor</p:attrName>
                                        </p:attrNameLst>
                                      </p:cBhvr>
                                      <p:tavLst>
                                        <p:tav tm="0">
                                          <p:val>
                                            <p:clrVal>
                                              <a:schemeClr val="accent2"/>
                                            </p:clrVal>
                                          </p:val>
                                        </p:tav>
                                        <p:tav tm="50000">
                                          <p:val>
                                            <p:clrVal>
                                              <a:schemeClr val="hlink"/>
                                            </p:clrVal>
                                          </p:val>
                                        </p:tav>
                                      </p:tavLst>
                                    </p:anim>
                                    <p:set>
                                      <p:cBhvr>
                                        <p:cTn id="75" dur="80"/>
                                        <p:tgtEl>
                                          <p:spTgt spid="29711"/>
                                        </p:tgtEl>
                                        <p:attrNameLst>
                                          <p:attrName>fill.type</p:attrName>
                                        </p:attrNameLst>
                                      </p:cBhvr>
                                      <p:to>
                                        <p:strVal val="solid"/>
                                      </p:to>
                                    </p:set>
                                  </p:childTnLst>
                                </p:cTn>
                              </p:par>
                            </p:childTnLst>
                          </p:cTn>
                        </p:par>
                        <p:par>
                          <p:cTn id="76" fill="hold">
                            <p:stCondLst>
                              <p:cond delay="559"/>
                            </p:stCondLst>
                            <p:childTnLst>
                              <p:par>
                                <p:cTn id="77" presetID="27" presetClass="entr" presetSubtype="0" fill="hold" grpId="0" nodeType="afterEffect">
                                  <p:stCondLst>
                                    <p:cond delay="0"/>
                                  </p:stCondLst>
                                  <p:iterate type="lt">
                                    <p:tmPct val="50000"/>
                                  </p:iterate>
                                  <p:childTnLst>
                                    <p:set>
                                      <p:cBhvr>
                                        <p:cTn id="78" dur="1" fill="hold">
                                          <p:stCondLst>
                                            <p:cond delay="0"/>
                                          </p:stCondLst>
                                        </p:cTn>
                                        <p:tgtEl>
                                          <p:spTgt spid="29712"/>
                                        </p:tgtEl>
                                        <p:attrNameLst>
                                          <p:attrName>style.visibility</p:attrName>
                                        </p:attrNameLst>
                                      </p:cBhvr>
                                      <p:to>
                                        <p:strVal val="visible"/>
                                      </p:to>
                                    </p:set>
                                    <p:anim calcmode="discrete" valueType="clr">
                                      <p:cBhvr override="childStyle">
                                        <p:cTn id="79" dur="80"/>
                                        <p:tgtEl>
                                          <p:spTgt spid="29712"/>
                                        </p:tgtEl>
                                        <p:attrNameLst>
                                          <p:attrName>style.color</p:attrName>
                                        </p:attrNameLst>
                                      </p:cBhvr>
                                      <p:tavLst>
                                        <p:tav tm="0">
                                          <p:val>
                                            <p:clrVal>
                                              <a:schemeClr val="accent2"/>
                                            </p:clrVal>
                                          </p:val>
                                        </p:tav>
                                        <p:tav tm="50000">
                                          <p:val>
                                            <p:clrVal>
                                              <a:schemeClr val="hlink"/>
                                            </p:clrVal>
                                          </p:val>
                                        </p:tav>
                                      </p:tavLst>
                                    </p:anim>
                                    <p:anim calcmode="discrete" valueType="clr">
                                      <p:cBhvr>
                                        <p:cTn id="80" dur="80"/>
                                        <p:tgtEl>
                                          <p:spTgt spid="29712"/>
                                        </p:tgtEl>
                                        <p:attrNameLst>
                                          <p:attrName>fillcolor</p:attrName>
                                        </p:attrNameLst>
                                      </p:cBhvr>
                                      <p:tavLst>
                                        <p:tav tm="0">
                                          <p:val>
                                            <p:clrVal>
                                              <a:schemeClr val="accent2"/>
                                            </p:clrVal>
                                          </p:val>
                                        </p:tav>
                                        <p:tav tm="50000">
                                          <p:val>
                                            <p:clrVal>
                                              <a:schemeClr val="hlink"/>
                                            </p:clrVal>
                                          </p:val>
                                        </p:tav>
                                      </p:tavLst>
                                    </p:anim>
                                    <p:set>
                                      <p:cBhvr>
                                        <p:cTn id="81" dur="80"/>
                                        <p:tgtEl>
                                          <p:spTgt spid="29712"/>
                                        </p:tgtEl>
                                        <p:attrNameLst>
                                          <p:attrName>fill.type</p:attrName>
                                        </p:attrNameLst>
                                      </p:cBhvr>
                                      <p:to>
                                        <p:strVal val="solid"/>
                                      </p:to>
                                    </p:set>
                                  </p:childTnLst>
                                </p:cTn>
                              </p:par>
                            </p:childTnLst>
                          </p:cTn>
                        </p:par>
                        <p:par>
                          <p:cTn id="82" fill="hold">
                            <p:stCondLst>
                              <p:cond delay="959"/>
                            </p:stCondLst>
                            <p:childTnLst>
                              <p:par>
                                <p:cTn id="83" presetID="1" presetClass="entr" presetSubtype="0" fill="hold" nodeType="after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9702" grpId="1"/>
      <p:bldP spid="29697" grpId="0"/>
      <p:bldP spid="29697" grpId="1"/>
      <p:bldP spid="29700" grpId="0"/>
      <p:bldP spid="29700" grpId="1"/>
      <p:bldP spid="29701" grpId="0"/>
      <p:bldP spid="29701" grpId="1"/>
      <p:bldP spid="29703" grpId="0"/>
      <p:bldP spid="29703" grpId="1"/>
      <p:bldP spid="29713" grpId="0"/>
      <p:bldP spid="29713" grpId="1"/>
      <p:bldP spid="29705" grpId="0"/>
      <p:bldP spid="29705" grpId="1"/>
      <p:bldP spid="29706" grpId="0"/>
      <p:bldP spid="29706" grpId="1"/>
      <p:bldP spid="29709" grpId="0"/>
      <p:bldP spid="29709" grpId="1"/>
      <p:bldP spid="29711" grpId="0"/>
      <p:bldP spid="29711" grpId="1"/>
      <p:bldP spid="29712" grpId="0"/>
      <p:bldP spid="2971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29697"/>
          <p:cNvSpPr txBox="1"/>
          <p:nvPr/>
        </p:nvSpPr>
        <p:spPr>
          <a:xfrm>
            <a:off x="949325" y="4929188"/>
            <a:ext cx="7807325" cy="368300"/>
          </a:xfrm>
          <a:prstGeom prst="rect">
            <a:avLst/>
          </a:prstGeom>
          <a:noFill/>
          <a:ln w="9525">
            <a:noFill/>
          </a:ln>
        </p:spPr>
        <p:txBody>
          <a:bodyPr wrap="square" anchor="t" anchorCtr="0">
            <a:spAutoFit/>
          </a:bodyPr>
          <a:p>
            <a:pPr eaLnBrk="0" hangingPunct="0"/>
            <a:r>
              <a:rPr lang="zh-CN" altLang="en-US" dirty="0">
                <a:latin typeface="Comic Sans MS" panose="030F0702030302020204" pitchFamily="2" charset="0"/>
                <a:ea typeface="宋体" panose="02010600030101010101" pitchFamily="2" charset="-122"/>
                <a:sym typeface="Wingdings" panose="05000000000000000000" pitchFamily="2" charset="2"/>
              </a:rPr>
              <a:t> </a:t>
            </a:r>
            <a:r>
              <a:rPr lang="en-US" altLang="zh-CN" dirty="0">
                <a:latin typeface="Comic Sans MS" panose="030F0702030302020204" pitchFamily="2" charset="0"/>
                <a:ea typeface="宋体" panose="02010600030101010101" pitchFamily="2" charset="-122"/>
                <a:sym typeface="Wingdings" panose="05000000000000000000" pitchFamily="2" charset="2"/>
              </a:rPr>
              <a:t>(4) </a:t>
            </a:r>
            <a:r>
              <a:rPr lang="en-US" altLang="zh-CN" dirty="0">
                <a:solidFill>
                  <a:srgbClr val="0070C0"/>
                </a:solidFill>
                <a:latin typeface="Comic Sans MS" panose="030F0702030302020204" pitchFamily="2" charset="0"/>
                <a:ea typeface="宋体" panose="02010600030101010101" pitchFamily="2" charset="-122"/>
                <a:sym typeface="Wingdings" panose="05000000000000000000" pitchFamily="2" charset="2"/>
              </a:rPr>
              <a:t>CLK下降沿到来时</a:t>
            </a:r>
            <a:r>
              <a:rPr lang="zh-CN" altLang="en-US" dirty="0">
                <a:solidFill>
                  <a:srgbClr val="0070C0"/>
                </a:solidFill>
                <a:latin typeface="Comic Sans MS" panose="030F0702030302020204" pitchFamily="2" charset="0"/>
                <a:ea typeface="宋体" panose="02010600030101010101" pitchFamily="2" charset="-122"/>
                <a:sym typeface="Wingdings" panose="05000000000000000000" pitchFamily="2" charset="2"/>
              </a:rPr>
              <a:t>：</a:t>
            </a:r>
            <a:r>
              <a:rPr lang="zh-CN" altLang="en-US" dirty="0">
                <a:latin typeface="Comic Sans MS" panose="030F0702030302020204" pitchFamily="2" charset="0"/>
                <a:ea typeface="宋体" panose="02010600030101010101" pitchFamily="2" charset="-122"/>
                <a:sym typeface="Wingdings" panose="05000000000000000000" pitchFamily="2" charset="2"/>
              </a:rPr>
              <a:t>主锁存器转为保持</a:t>
            </a:r>
            <a:r>
              <a:rPr lang="en-US" altLang="zh-CN" dirty="0">
                <a:latin typeface="Comic Sans MS" panose="030F0702030302020204" pitchFamily="2" charset="0"/>
                <a:ea typeface="宋体" panose="02010600030101010101" pitchFamily="2" charset="-122"/>
                <a:sym typeface="Wingdings" panose="05000000000000000000" pitchFamily="2" charset="2"/>
              </a:rPr>
              <a:t>,</a:t>
            </a:r>
            <a:r>
              <a:rPr lang="zh-CN" altLang="en-US" dirty="0">
                <a:latin typeface="Comic Sans MS" panose="030F0702030302020204" pitchFamily="2" charset="0"/>
                <a:ea typeface="宋体" panose="02010600030101010101" pitchFamily="2" charset="-122"/>
                <a:sym typeface="Wingdings" panose="05000000000000000000" pitchFamily="2" charset="2"/>
              </a:rPr>
              <a:t>从锁存器开始工作</a:t>
            </a:r>
            <a:r>
              <a:rPr lang="en-US" altLang="zh-CN" dirty="0">
                <a:latin typeface="Comic Sans MS" panose="030F0702030302020204" pitchFamily="2" charset="0"/>
                <a:ea typeface="宋体" panose="02010600030101010101" pitchFamily="2" charset="-122"/>
                <a:sym typeface="Wingdings" panose="05000000000000000000" pitchFamily="2" charset="2"/>
              </a:rPr>
              <a:t>,Qm</a:t>
            </a:r>
            <a:r>
              <a:rPr lang="en-US" altLang="zh-CN"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Comic Sans MS" panose="030F0702030302020204" pitchFamily="2" charset="0"/>
                <a:ea typeface="宋体" panose="02010600030101010101" pitchFamily="2" charset="-122"/>
                <a:sym typeface="Wingdings" panose="05000000000000000000" pitchFamily="2" charset="2"/>
              </a:rPr>
              <a:t>Q.</a:t>
            </a:r>
            <a:r>
              <a:rPr lang="zh-CN" altLang="en-US" dirty="0">
                <a:latin typeface="宋体" panose="02010600030101010101" pitchFamily="2" charset="-122"/>
                <a:ea typeface="宋体" panose="02010600030101010101" pitchFamily="2" charset="-122"/>
                <a:sym typeface="Wingdings" panose="05000000000000000000" pitchFamily="2" charset="2"/>
              </a:rPr>
              <a:t> </a:t>
            </a:r>
            <a:endParaRPr lang="zh-CN" altLang="en-US" dirty="0">
              <a:solidFill>
                <a:srgbClr val="C0C0C0"/>
              </a:solidFill>
              <a:latin typeface="宋体" panose="02010600030101010101" pitchFamily="2" charset="-122"/>
              <a:ea typeface="宋体" panose="02010600030101010101" pitchFamily="2" charset="-122"/>
              <a:sym typeface="Wingdings" panose="05000000000000000000" pitchFamily="2" charset="2"/>
            </a:endParaRPr>
          </a:p>
        </p:txBody>
      </p:sp>
      <p:sp>
        <p:nvSpPr>
          <p:cNvPr id="30722" name="文本框 2"/>
          <p:cNvSpPr txBox="1"/>
          <p:nvPr/>
        </p:nvSpPr>
        <p:spPr>
          <a:xfrm>
            <a:off x="852488" y="5368925"/>
            <a:ext cx="7904162" cy="922020"/>
          </a:xfrm>
          <a:prstGeom prst="rect">
            <a:avLst/>
          </a:prstGeom>
          <a:noFill/>
          <a:ln w="9525">
            <a:noFill/>
          </a:ln>
        </p:spPr>
        <p:txBody>
          <a:bodyPr wrap="square" anchor="t" anchorCtr="0">
            <a:spAutoFit/>
          </a:bodyPr>
          <a:p>
            <a:pPr eaLnBrk="0" hangingPunct="0">
              <a:lnSpc>
                <a:spcPct val="150000"/>
              </a:lnSpc>
            </a:pPr>
            <a:r>
              <a:rPr lang="en-US" altLang="zh-CN" dirty="0">
                <a:solidFill>
                  <a:srgbClr val="C00000"/>
                </a:solidFill>
                <a:latin typeface="Comic Sans MS" panose="030F0702030302020204" pitchFamily="2" charset="0"/>
                <a:ea typeface="宋体" panose="02010600030101010101" pitchFamily="2" charset="-122"/>
                <a:sym typeface="Wingdings" panose="05000000000000000000" pitchFamily="2" charset="2"/>
              </a:rPr>
              <a:t>  </a:t>
            </a:r>
            <a:r>
              <a:rPr lang="zh-CN" altLang="en-US" dirty="0">
                <a:solidFill>
                  <a:srgbClr val="C00000"/>
                </a:solidFill>
                <a:latin typeface="Comic Sans MS" panose="030F0702030302020204" pitchFamily="2" charset="0"/>
                <a:ea typeface="宋体" panose="02010600030101010101" pitchFamily="2" charset="-122"/>
                <a:sym typeface="Wingdings" panose="05000000000000000000" pitchFamily="2" charset="2"/>
              </a:rPr>
              <a:t>结论：</a:t>
            </a:r>
            <a:r>
              <a:rPr lang="zh-CN" altLang="en-US" dirty="0">
                <a:solidFill>
                  <a:srgbClr val="0070C0"/>
                </a:solidFill>
                <a:latin typeface="Comic Sans MS" panose="030F0702030302020204" pitchFamily="2" charset="0"/>
                <a:ea typeface="宋体" panose="02010600030101010101" pitchFamily="2" charset="-122"/>
                <a:sym typeface="Wingdings" panose="05000000000000000000" pitchFamily="2" charset="2"/>
              </a:rPr>
              <a:t>主从式</a:t>
            </a:r>
            <a:r>
              <a:rPr lang="en-US" altLang="zh-CN" dirty="0">
                <a:solidFill>
                  <a:srgbClr val="0070C0"/>
                </a:solidFill>
                <a:latin typeface="Comic Sans MS" panose="030F0702030302020204" pitchFamily="2" charset="0"/>
                <a:ea typeface="宋体" panose="02010600030101010101" pitchFamily="2" charset="-122"/>
                <a:sym typeface="Wingdings" panose="05000000000000000000" pitchFamily="2" charset="2"/>
              </a:rPr>
              <a:t>SR</a:t>
            </a:r>
            <a:r>
              <a:rPr lang="zh-CN" altLang="en-US" dirty="0">
                <a:solidFill>
                  <a:srgbClr val="0070C0"/>
                </a:solidFill>
                <a:latin typeface="Comic Sans MS" panose="030F0702030302020204" pitchFamily="2" charset="0"/>
                <a:ea typeface="宋体" panose="02010600030101010101" pitchFamily="2" charset="-122"/>
                <a:sym typeface="Wingdings" panose="05000000000000000000" pitchFamily="2" charset="2"/>
              </a:rPr>
              <a:t>触发器的输出为下降沿到来时主锁存器的状态，而主锁存器的状态是由时钟脉冲为高电平期间</a:t>
            </a:r>
            <a:r>
              <a:rPr lang="en-US" altLang="zh-CN" dirty="0">
                <a:solidFill>
                  <a:srgbClr val="0070C0"/>
                </a:solidFill>
                <a:latin typeface="Comic Sans MS" panose="030F0702030302020204" pitchFamily="2" charset="0"/>
                <a:ea typeface="宋体" panose="02010600030101010101" pitchFamily="2" charset="-122"/>
                <a:sym typeface="Wingdings" panose="05000000000000000000" pitchFamily="2" charset="2"/>
              </a:rPr>
              <a:t>S</a:t>
            </a:r>
            <a:r>
              <a:rPr lang="zh-CN" altLang="en-US" dirty="0">
                <a:solidFill>
                  <a:srgbClr val="0070C0"/>
                </a:solidFill>
                <a:latin typeface="Comic Sans MS" panose="030F0702030302020204" pitchFamily="2" charset="0"/>
                <a:ea typeface="宋体" panose="02010600030101010101" pitchFamily="2" charset="-122"/>
                <a:sym typeface="Wingdings" panose="05000000000000000000" pitchFamily="2" charset="2"/>
              </a:rPr>
              <a:t>、</a:t>
            </a:r>
            <a:r>
              <a:rPr lang="en-US" altLang="zh-CN" dirty="0">
                <a:solidFill>
                  <a:srgbClr val="0070C0"/>
                </a:solidFill>
                <a:latin typeface="Comic Sans MS" panose="030F0702030302020204" pitchFamily="2" charset="0"/>
                <a:ea typeface="宋体" panose="02010600030101010101" pitchFamily="2" charset="-122"/>
                <a:sym typeface="Wingdings" panose="05000000000000000000" pitchFamily="2" charset="2"/>
              </a:rPr>
              <a:t>R</a:t>
            </a:r>
            <a:r>
              <a:rPr lang="zh-CN" altLang="en-US" dirty="0">
                <a:solidFill>
                  <a:srgbClr val="0070C0"/>
                </a:solidFill>
                <a:latin typeface="Comic Sans MS" panose="030F0702030302020204" pitchFamily="2" charset="0"/>
                <a:ea typeface="宋体" panose="02010600030101010101" pitchFamily="2" charset="-122"/>
                <a:sym typeface="Wingdings" panose="05000000000000000000" pitchFamily="2" charset="2"/>
              </a:rPr>
              <a:t>信号和现态决定的。</a:t>
            </a:r>
            <a:endParaRPr lang="zh-CN" altLang="en-US" dirty="0">
              <a:solidFill>
                <a:srgbClr val="0070C0"/>
              </a:solidFill>
              <a:latin typeface="Comic Sans MS" panose="030F0702030302020204" pitchFamily="2" charset="0"/>
              <a:ea typeface="宋体" panose="02010600030101010101" pitchFamily="2" charset="-122"/>
              <a:sym typeface="Wingdings" panose="05000000000000000000" pitchFamily="2" charset="2"/>
            </a:endParaRPr>
          </a:p>
        </p:txBody>
      </p:sp>
      <p:graphicFrame>
        <p:nvGraphicFramePr>
          <p:cNvPr id="27651" name="对象 -2147482306"/>
          <p:cNvGraphicFramePr/>
          <p:nvPr/>
        </p:nvGraphicFramePr>
        <p:xfrm>
          <a:off x="1565275" y="661988"/>
          <a:ext cx="5761038" cy="2165350"/>
        </p:xfrm>
        <a:graphic>
          <a:graphicData uri="http://schemas.openxmlformats.org/presentationml/2006/ole">
            <mc:AlternateContent xmlns:mc="http://schemas.openxmlformats.org/markup-compatibility/2006">
              <mc:Choice xmlns:v="urn:schemas-microsoft-com:vml" Requires="v">
                <p:oleObj spid="_x0000_s3078" name="" r:id="rId1" imgW="5588000" imgH="2387600" progId="Visio.Drawing.11">
                  <p:embed/>
                </p:oleObj>
              </mc:Choice>
              <mc:Fallback>
                <p:oleObj name="" r:id="rId1" imgW="5588000" imgH="2387600" progId="Visio.Drawing.11">
                  <p:embed/>
                  <p:pic>
                    <p:nvPicPr>
                      <p:cNvPr id="0" name="图片 3077"/>
                      <p:cNvPicPr/>
                      <p:nvPr/>
                    </p:nvPicPr>
                    <p:blipFill>
                      <a:blip r:embed="rId2"/>
                      <a:stretch>
                        <a:fillRect/>
                      </a:stretch>
                    </p:blipFill>
                    <p:spPr>
                      <a:xfrm>
                        <a:off x="1565275" y="661988"/>
                        <a:ext cx="5761038" cy="2165350"/>
                      </a:xfrm>
                      <a:prstGeom prst="rect">
                        <a:avLst/>
                      </a:prstGeom>
                      <a:noFill/>
                      <a:ln w="38100">
                        <a:noFill/>
                        <a:miter/>
                      </a:ln>
                    </p:spPr>
                  </p:pic>
                </p:oleObj>
              </mc:Fallback>
            </mc:AlternateContent>
          </a:graphicData>
        </a:graphic>
      </p:graphicFrame>
      <p:sp>
        <p:nvSpPr>
          <p:cNvPr id="30724" name="文本框 1"/>
          <p:cNvSpPr txBox="1"/>
          <p:nvPr/>
        </p:nvSpPr>
        <p:spPr>
          <a:xfrm>
            <a:off x="852488" y="2827338"/>
            <a:ext cx="3575050" cy="368300"/>
          </a:xfrm>
          <a:prstGeom prst="rect">
            <a:avLst/>
          </a:prstGeom>
          <a:noFill/>
          <a:ln w="9525">
            <a:noFill/>
          </a:ln>
        </p:spPr>
        <p:txBody>
          <a:bodyPr wrap="none" anchor="t" anchorCtr="0">
            <a:spAutoFit/>
          </a:bodyPr>
          <a:p>
            <a:r>
              <a:rPr lang="zh-CN" altLang="zh-CN" dirty="0">
                <a:solidFill>
                  <a:srgbClr val="C00000"/>
                </a:solidFill>
                <a:latin typeface="Comic Sans MS" panose="030F0702030302020204" pitchFamily="2" charset="0"/>
                <a:ea typeface="宋体" panose="02010600030101010101" pitchFamily="2" charset="-122"/>
              </a:rPr>
              <a:t>主从式</a:t>
            </a:r>
            <a:r>
              <a:rPr lang="en-US" altLang="zh-CN" dirty="0">
                <a:solidFill>
                  <a:srgbClr val="C00000"/>
                </a:solidFill>
                <a:latin typeface="Comic Sans MS" panose="030F0702030302020204" pitchFamily="2" charset="0"/>
                <a:ea typeface="宋体" panose="02010600030101010101" pitchFamily="2" charset="-122"/>
              </a:rPr>
              <a:t>SR</a:t>
            </a:r>
            <a:r>
              <a:rPr lang="zh-CN" altLang="en-US" dirty="0">
                <a:solidFill>
                  <a:srgbClr val="C00000"/>
                </a:solidFill>
                <a:latin typeface="Comic Sans MS" panose="030F0702030302020204" pitchFamily="2" charset="0"/>
                <a:ea typeface="宋体" panose="02010600030101010101" pitchFamily="2" charset="-122"/>
              </a:rPr>
              <a:t>触发器的工作过程分析</a:t>
            </a:r>
            <a:r>
              <a:rPr lang="en-US" altLang="zh-CN" dirty="0">
                <a:solidFill>
                  <a:srgbClr val="C00000"/>
                </a:solidFill>
                <a:latin typeface="Comic Sans MS" panose="030F0702030302020204" pitchFamily="2" charset="0"/>
                <a:ea typeface="宋体" panose="02010600030101010101" pitchFamily="2" charset="-122"/>
                <a:sym typeface="Wingdings" panose="05000000000000000000" pitchFamily="2" charset="2"/>
              </a:rPr>
              <a:t>:</a:t>
            </a:r>
            <a:endParaRPr lang="en-US" altLang="zh-CN" dirty="0">
              <a:solidFill>
                <a:srgbClr val="C00000"/>
              </a:solidFill>
              <a:latin typeface="Comic Sans MS" panose="030F0702030302020204" pitchFamily="2" charset="0"/>
              <a:ea typeface="宋体" panose="02010600030101010101" pitchFamily="2" charset="-122"/>
              <a:sym typeface="Wingdings" panose="05000000000000000000" pitchFamily="2" charset="2"/>
            </a:endParaRPr>
          </a:p>
        </p:txBody>
      </p:sp>
      <p:sp>
        <p:nvSpPr>
          <p:cNvPr id="30725" name="文本框 1"/>
          <p:cNvSpPr txBox="1"/>
          <p:nvPr/>
        </p:nvSpPr>
        <p:spPr>
          <a:xfrm>
            <a:off x="1003300" y="3244850"/>
            <a:ext cx="7431088" cy="368300"/>
          </a:xfrm>
          <a:prstGeom prst="rect">
            <a:avLst/>
          </a:prstGeom>
          <a:noFill/>
          <a:ln w="9525">
            <a:noFill/>
          </a:ln>
        </p:spPr>
        <p:txBody>
          <a:bodyPr wrap="none" anchor="t" anchorCtr="0">
            <a:spAutoFit/>
          </a:bodyPr>
          <a:p>
            <a:pPr eaLnBrk="0" hangingPunct="0"/>
            <a:r>
              <a:rPr lang="en-US" altLang="zh-CN" dirty="0">
                <a:latin typeface="Comic Sans MS" panose="030F0702030302020204" pitchFamily="2" charset="0"/>
                <a:ea typeface="宋体" panose="02010600030101010101" pitchFamily="2" charset="-122"/>
                <a:sym typeface="Wingdings" panose="05000000000000000000" pitchFamily="2" charset="2"/>
              </a:rPr>
              <a:t>(1) </a:t>
            </a:r>
            <a:r>
              <a:rPr lang="en-US" altLang="zh-CN" dirty="0">
                <a:solidFill>
                  <a:srgbClr val="0070C0"/>
                </a:solidFill>
                <a:latin typeface="Comic Sans MS" panose="030F0702030302020204" pitchFamily="2" charset="0"/>
                <a:ea typeface="宋体" panose="02010600030101010101" pitchFamily="2" charset="-122"/>
                <a:sym typeface="Wingdings" panose="05000000000000000000" pitchFamily="2" charset="2"/>
              </a:rPr>
              <a:t>CLK=0</a:t>
            </a:r>
            <a:r>
              <a:rPr lang="zh-CN" altLang="en-US" dirty="0">
                <a:solidFill>
                  <a:srgbClr val="0070C0"/>
                </a:solidFill>
                <a:latin typeface="Comic Sans MS" panose="030F0702030302020204" pitchFamily="2" charset="0"/>
                <a:ea typeface="宋体" panose="02010600030101010101" pitchFamily="2" charset="-122"/>
                <a:sym typeface="Wingdings" panose="05000000000000000000" pitchFamily="2" charset="2"/>
              </a:rPr>
              <a:t>时：</a:t>
            </a:r>
            <a:r>
              <a:rPr lang="en-US" altLang="zh-CN" dirty="0">
                <a:latin typeface="Comic Sans MS" panose="030F0702030302020204" pitchFamily="2" charset="0"/>
                <a:ea typeface="宋体" panose="02010600030101010101" pitchFamily="2" charset="-122"/>
                <a:sym typeface="Wingdings" panose="05000000000000000000" pitchFamily="2" charset="2"/>
              </a:rPr>
              <a:t>CLK</a:t>
            </a:r>
            <a:r>
              <a:rPr lang="en-US" altLang="zh-CN" baseline="-25000" dirty="0">
                <a:latin typeface="Comic Sans MS" panose="030F0702030302020204" pitchFamily="2" charset="0"/>
                <a:ea typeface="宋体" panose="02010600030101010101" pitchFamily="2" charset="-122"/>
                <a:sym typeface="Wingdings" panose="05000000000000000000" pitchFamily="2" charset="2"/>
              </a:rPr>
              <a:t>1</a:t>
            </a:r>
            <a:r>
              <a:rPr lang="en-US" altLang="zh-CN" dirty="0">
                <a:latin typeface="Comic Sans MS" panose="030F0702030302020204" pitchFamily="2" charset="0"/>
                <a:ea typeface="宋体" panose="02010600030101010101" pitchFamily="2" charset="-122"/>
                <a:sym typeface="Wingdings" panose="05000000000000000000" pitchFamily="2" charset="2"/>
              </a:rPr>
              <a:t>=0,</a:t>
            </a:r>
            <a:r>
              <a:rPr lang="zh-CN" altLang="en-US" dirty="0">
                <a:latin typeface="Comic Sans MS" panose="030F0702030302020204" pitchFamily="2" charset="0"/>
                <a:ea typeface="宋体" panose="02010600030101010101" pitchFamily="2" charset="-122"/>
                <a:sym typeface="Wingdings" panose="05000000000000000000" pitchFamily="2" charset="2"/>
              </a:rPr>
              <a:t>主锁存器保持；</a:t>
            </a:r>
            <a:r>
              <a:rPr lang="en-US" altLang="zh-CN" dirty="0">
                <a:latin typeface="Comic Sans MS" panose="030F0702030302020204" pitchFamily="2" charset="0"/>
                <a:ea typeface="宋体" panose="02010600030101010101" pitchFamily="2" charset="-122"/>
                <a:sym typeface="Wingdings" panose="05000000000000000000" pitchFamily="2" charset="2"/>
              </a:rPr>
              <a:t>CLK</a:t>
            </a:r>
            <a:r>
              <a:rPr lang="en-US" altLang="zh-CN" baseline="-25000" dirty="0">
                <a:latin typeface="Comic Sans MS" panose="030F0702030302020204" pitchFamily="2" charset="0"/>
                <a:ea typeface="宋体" panose="02010600030101010101" pitchFamily="2" charset="-122"/>
                <a:sym typeface="Wingdings" panose="05000000000000000000" pitchFamily="2" charset="2"/>
              </a:rPr>
              <a:t>2</a:t>
            </a:r>
            <a:r>
              <a:rPr lang="en-US" altLang="zh-CN" dirty="0">
                <a:latin typeface="Comic Sans MS" panose="030F0702030302020204" pitchFamily="2" charset="0"/>
                <a:ea typeface="宋体" panose="02010600030101010101" pitchFamily="2" charset="-122"/>
                <a:sym typeface="Wingdings" panose="05000000000000000000" pitchFamily="2" charset="2"/>
              </a:rPr>
              <a:t>=1,</a:t>
            </a:r>
            <a:r>
              <a:rPr lang="zh-CN" altLang="en-US" dirty="0">
                <a:latin typeface="Comic Sans MS" panose="030F0702030302020204" pitchFamily="2" charset="0"/>
                <a:ea typeface="宋体" panose="02010600030101010101" pitchFamily="2" charset="-122"/>
                <a:sym typeface="Wingdings" panose="05000000000000000000" pitchFamily="2" charset="2"/>
              </a:rPr>
              <a:t>从触发器工作</a:t>
            </a:r>
            <a:r>
              <a:rPr lang="en-US" altLang="zh-CN" dirty="0">
                <a:latin typeface="Comic Sans MS" panose="030F0702030302020204" pitchFamily="2" charset="0"/>
                <a:ea typeface="宋体" panose="02010600030101010101" pitchFamily="2" charset="-122"/>
                <a:sym typeface="Wingdings" panose="05000000000000000000" pitchFamily="2" charset="2"/>
              </a:rPr>
              <a:t>, Q</a:t>
            </a:r>
            <a:r>
              <a:rPr lang="en-US" altLang="zh-CN" baseline="-25000" dirty="0">
                <a:latin typeface="Comic Sans MS" panose="030F0702030302020204" pitchFamily="2" charset="0"/>
                <a:ea typeface="宋体" panose="02010600030101010101" pitchFamily="2" charset="-122"/>
                <a:sym typeface="Wingdings" panose="05000000000000000000" pitchFamily="2" charset="2"/>
              </a:rPr>
              <a:t>m</a:t>
            </a:r>
            <a:r>
              <a:rPr lang="en-US" altLang="zh-CN" dirty="0">
                <a:latin typeface="Comic Sans MS" panose="030F0702030302020204" pitchFamily="2" charset="0"/>
                <a:ea typeface="宋体" panose="02010600030101010101" pitchFamily="2" charset="-122"/>
                <a:sym typeface="Wingdings" panose="05000000000000000000" pitchFamily="2" charset="2"/>
              </a:rPr>
              <a:t>=Q.</a:t>
            </a:r>
            <a:endParaRPr lang="zh-CN" altLang="en-US">
              <a:latin typeface="Arial" panose="020B0604020202020204" pitchFamily="34" charset="0"/>
              <a:ea typeface="仿宋_GB2312" pitchFamily="1" charset="-122"/>
            </a:endParaRPr>
          </a:p>
        </p:txBody>
      </p:sp>
      <p:sp>
        <p:nvSpPr>
          <p:cNvPr id="30726" name="文本框 2"/>
          <p:cNvSpPr txBox="1"/>
          <p:nvPr/>
        </p:nvSpPr>
        <p:spPr>
          <a:xfrm>
            <a:off x="1003300" y="3559175"/>
            <a:ext cx="8008938" cy="92075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Wingdings" panose="05000000000000000000" pitchFamily="2" charset="2"/>
              </a:rPr>
              <a:t>(2) </a:t>
            </a:r>
            <a:r>
              <a:rPr lang="en-US" altLang="zh-CN" dirty="0">
                <a:solidFill>
                  <a:srgbClr val="0070C0"/>
                </a:solidFill>
                <a:latin typeface="Comic Sans MS" panose="030F0702030302020204" pitchFamily="2" charset="0"/>
                <a:ea typeface="宋体" panose="02010600030101010101" pitchFamily="2" charset="-122"/>
                <a:sym typeface="Wingdings" panose="05000000000000000000" pitchFamily="2" charset="2"/>
              </a:rPr>
              <a:t>CLK上升沿到来时</a:t>
            </a:r>
            <a:r>
              <a:rPr lang="zh-CN" altLang="en-US" dirty="0">
                <a:solidFill>
                  <a:srgbClr val="0070C0"/>
                </a:solidFill>
                <a:latin typeface="Comic Sans MS" panose="030F0702030302020204" pitchFamily="2" charset="0"/>
                <a:ea typeface="宋体" panose="02010600030101010101" pitchFamily="2" charset="-122"/>
                <a:sym typeface="Wingdings" panose="05000000000000000000" pitchFamily="2" charset="2"/>
              </a:rPr>
              <a:t>：</a:t>
            </a:r>
            <a:r>
              <a:rPr lang="zh-CN" altLang="en-US" dirty="0">
                <a:latin typeface="Comic Sans MS" panose="030F0702030302020204" pitchFamily="2" charset="0"/>
                <a:ea typeface="宋体" panose="02010600030101010101" pitchFamily="2" charset="-122"/>
                <a:sym typeface="Wingdings" panose="05000000000000000000" pitchFamily="2" charset="2"/>
              </a:rPr>
              <a:t>主锁存器开始工作，根椐</a:t>
            </a:r>
            <a:r>
              <a:rPr lang="en-US" altLang="zh-CN" dirty="0">
                <a:latin typeface="Comic Sans MS" panose="030F0702030302020204" pitchFamily="2" charset="0"/>
                <a:ea typeface="宋体" panose="02010600030101010101" pitchFamily="2" charset="-122"/>
                <a:sym typeface="Wingdings" panose="05000000000000000000" pitchFamily="2" charset="2"/>
              </a:rPr>
              <a:t>S</a:t>
            </a:r>
            <a:r>
              <a:rPr lang="zh-CN" altLang="en-US" dirty="0">
                <a:latin typeface="Comic Sans MS" panose="030F0702030302020204" pitchFamily="2" charset="0"/>
                <a:ea typeface="宋体" panose="02010600030101010101" pitchFamily="2" charset="-122"/>
                <a:sym typeface="Wingdings" panose="05000000000000000000" pitchFamily="2" charset="2"/>
              </a:rPr>
              <a:t>和</a:t>
            </a:r>
            <a:r>
              <a:rPr lang="en-US" altLang="zh-CN" dirty="0">
                <a:latin typeface="Comic Sans MS" panose="030F0702030302020204" pitchFamily="2" charset="0"/>
                <a:ea typeface="宋体" panose="02010600030101010101" pitchFamily="2" charset="-122"/>
                <a:sym typeface="Wingdings" panose="05000000000000000000" pitchFamily="2" charset="2"/>
              </a:rPr>
              <a:t>R</a:t>
            </a:r>
            <a:r>
              <a:rPr lang="zh-CN" altLang="en-US" dirty="0">
                <a:latin typeface="Comic Sans MS" panose="030F0702030302020204" pitchFamily="2" charset="0"/>
                <a:ea typeface="宋体" panose="02010600030101010101" pitchFamily="2" charset="-122"/>
                <a:sym typeface="Wingdings" panose="05000000000000000000" pitchFamily="2" charset="2"/>
              </a:rPr>
              <a:t>更新主锁存器的状态；从锁存器转为保持；</a:t>
            </a:r>
            <a:endParaRPr lang="zh-CN" altLang="en-US">
              <a:latin typeface="Arial" panose="020B0604020202020204" pitchFamily="34" charset="0"/>
              <a:ea typeface="仿宋_GB2312" pitchFamily="1" charset="-122"/>
            </a:endParaRPr>
          </a:p>
        </p:txBody>
      </p:sp>
      <p:sp>
        <p:nvSpPr>
          <p:cNvPr id="30727" name="文本框 3"/>
          <p:cNvSpPr txBox="1"/>
          <p:nvPr/>
        </p:nvSpPr>
        <p:spPr>
          <a:xfrm>
            <a:off x="1065213" y="4479925"/>
            <a:ext cx="7854950" cy="368300"/>
          </a:xfrm>
          <a:prstGeom prst="rect">
            <a:avLst/>
          </a:prstGeom>
          <a:noFill/>
          <a:ln w="9525">
            <a:noFill/>
          </a:ln>
        </p:spPr>
        <p:txBody>
          <a:bodyPr wrap="none" anchor="t" anchorCtr="0">
            <a:spAutoFit/>
          </a:bodyPr>
          <a:p>
            <a:pPr eaLnBrk="0" hangingPunct="0"/>
            <a:r>
              <a:rPr lang="en-US" altLang="zh-CN" dirty="0">
                <a:latin typeface="Comic Sans MS" panose="030F0702030302020204" pitchFamily="2" charset="0"/>
                <a:ea typeface="宋体" panose="02010600030101010101" pitchFamily="2" charset="-122"/>
                <a:sym typeface="Wingdings" panose="05000000000000000000" pitchFamily="2" charset="2"/>
              </a:rPr>
              <a:t>(3) </a:t>
            </a:r>
            <a:r>
              <a:rPr lang="en-US" altLang="zh-CN" dirty="0">
                <a:solidFill>
                  <a:srgbClr val="0070C0"/>
                </a:solidFill>
                <a:latin typeface="Comic Sans MS" panose="030F0702030302020204" pitchFamily="2" charset="0"/>
                <a:ea typeface="宋体" panose="02010600030101010101" pitchFamily="2" charset="-122"/>
                <a:sym typeface="Wingdings" panose="05000000000000000000" pitchFamily="2" charset="2"/>
              </a:rPr>
              <a:t>CLK=1</a:t>
            </a:r>
            <a:r>
              <a:rPr lang="zh-CN" altLang="en-US" dirty="0">
                <a:solidFill>
                  <a:srgbClr val="0070C0"/>
                </a:solidFill>
                <a:latin typeface="Comic Sans MS" panose="030F0702030302020204" pitchFamily="2" charset="0"/>
                <a:ea typeface="宋体" panose="02010600030101010101" pitchFamily="2" charset="-122"/>
                <a:sym typeface="Wingdings" panose="05000000000000000000" pitchFamily="2" charset="2"/>
              </a:rPr>
              <a:t>时：</a:t>
            </a:r>
            <a:r>
              <a:rPr lang="en-US" altLang="zh-CN" dirty="0">
                <a:latin typeface="Comic Sans MS" panose="030F0702030302020204" pitchFamily="2" charset="0"/>
                <a:ea typeface="宋体" panose="02010600030101010101" pitchFamily="2" charset="-122"/>
                <a:sym typeface="Wingdings" panose="05000000000000000000" pitchFamily="2" charset="2"/>
              </a:rPr>
              <a:t>CLK</a:t>
            </a:r>
            <a:r>
              <a:rPr lang="en-US" altLang="zh-CN" baseline="-25000" dirty="0">
                <a:latin typeface="Comic Sans MS" panose="030F0702030302020204" pitchFamily="2" charset="0"/>
                <a:ea typeface="宋体" panose="02010600030101010101" pitchFamily="2" charset="-122"/>
                <a:sym typeface="Wingdings" panose="05000000000000000000" pitchFamily="2" charset="2"/>
              </a:rPr>
              <a:t>1</a:t>
            </a:r>
            <a:r>
              <a:rPr lang="en-US" altLang="zh-CN" dirty="0">
                <a:latin typeface="Comic Sans MS" panose="030F0702030302020204" pitchFamily="2" charset="0"/>
                <a:ea typeface="宋体" panose="02010600030101010101" pitchFamily="2" charset="-122"/>
                <a:sym typeface="Wingdings" panose="05000000000000000000" pitchFamily="2" charset="2"/>
              </a:rPr>
              <a:t>=1,</a:t>
            </a:r>
            <a:r>
              <a:rPr lang="zh-CN" altLang="en-US" dirty="0">
                <a:latin typeface="Comic Sans MS" panose="030F0702030302020204" pitchFamily="2" charset="0"/>
                <a:ea typeface="宋体" panose="02010600030101010101" pitchFamily="2" charset="-122"/>
                <a:sym typeface="Wingdings" panose="05000000000000000000" pitchFamily="2" charset="2"/>
              </a:rPr>
              <a:t>主锁存器继续工作；</a:t>
            </a:r>
            <a:r>
              <a:rPr lang="en-US" altLang="zh-CN" dirty="0">
                <a:latin typeface="Comic Sans MS" panose="030F0702030302020204" pitchFamily="2" charset="0"/>
                <a:ea typeface="宋体" panose="02010600030101010101" pitchFamily="2" charset="-122"/>
                <a:sym typeface="Wingdings" panose="05000000000000000000" pitchFamily="2" charset="2"/>
              </a:rPr>
              <a:t>CLK</a:t>
            </a:r>
            <a:r>
              <a:rPr lang="en-US" altLang="zh-CN" baseline="-25000" dirty="0">
                <a:latin typeface="Comic Sans MS" panose="030F0702030302020204" pitchFamily="2" charset="0"/>
                <a:ea typeface="宋体" panose="02010600030101010101" pitchFamily="2" charset="-122"/>
                <a:sym typeface="Wingdings" panose="05000000000000000000" pitchFamily="2" charset="2"/>
              </a:rPr>
              <a:t>2</a:t>
            </a:r>
            <a:r>
              <a:rPr lang="en-US" altLang="zh-CN" dirty="0">
                <a:latin typeface="Comic Sans MS" panose="030F0702030302020204" pitchFamily="2" charset="0"/>
                <a:ea typeface="宋体" panose="02010600030101010101" pitchFamily="2" charset="-122"/>
                <a:sym typeface="Wingdings" panose="05000000000000000000" pitchFamily="2" charset="2"/>
              </a:rPr>
              <a:t>=0,</a:t>
            </a:r>
            <a:r>
              <a:rPr lang="zh-CN" altLang="en-US" dirty="0">
                <a:latin typeface="Comic Sans MS" panose="030F0702030302020204" pitchFamily="2" charset="0"/>
                <a:ea typeface="宋体" panose="02010600030101010101" pitchFamily="2" charset="-122"/>
                <a:sym typeface="Wingdings" panose="05000000000000000000" pitchFamily="2" charset="2"/>
              </a:rPr>
              <a:t>从锁存器器继续保持；</a:t>
            </a:r>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0724"/>
                                        </p:tgtEl>
                                        <p:attrNameLst>
                                          <p:attrName>style.visibility</p:attrName>
                                        </p:attrNameLst>
                                      </p:cBhvr>
                                      <p:to>
                                        <p:strVal val="visible"/>
                                      </p:to>
                                    </p:set>
                                    <p:anim calcmode="discrete" valueType="clr">
                                      <p:cBhvr override="childStyle">
                                        <p:cTn id="7" dur="80"/>
                                        <p:tgtEl>
                                          <p:spTgt spid="3072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24"/>
                                        </p:tgtEl>
                                        <p:attrNameLst>
                                          <p:attrName>fillcolor</p:attrName>
                                        </p:attrNameLst>
                                      </p:cBhvr>
                                      <p:tavLst>
                                        <p:tav tm="0">
                                          <p:val>
                                            <p:clrVal>
                                              <a:schemeClr val="accent2"/>
                                            </p:clrVal>
                                          </p:val>
                                        </p:tav>
                                        <p:tav tm="50000">
                                          <p:val>
                                            <p:clrVal>
                                              <a:schemeClr val="hlink"/>
                                            </p:clrVal>
                                          </p:val>
                                        </p:tav>
                                      </p:tavLst>
                                    </p:anim>
                                    <p:set>
                                      <p:cBhvr>
                                        <p:cTn id="9" dur="80"/>
                                        <p:tgtEl>
                                          <p:spTgt spid="3072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0725"/>
                                        </p:tgtEl>
                                        <p:attrNameLst>
                                          <p:attrName>style.visibility</p:attrName>
                                        </p:attrNameLst>
                                      </p:cBhvr>
                                      <p:to>
                                        <p:strVal val="visible"/>
                                      </p:to>
                                    </p:set>
                                    <p:animEffect transition="in" filter="wipe(left)">
                                      <p:cBhvr>
                                        <p:cTn id="14" dur="500"/>
                                        <p:tgtEl>
                                          <p:spTgt spid="3072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0726"/>
                                        </p:tgtEl>
                                        <p:attrNameLst>
                                          <p:attrName>style.visibility</p:attrName>
                                        </p:attrNameLst>
                                      </p:cBhvr>
                                      <p:to>
                                        <p:strVal val="visible"/>
                                      </p:to>
                                    </p:set>
                                    <p:animEffect transition="in" filter="wipe(left)">
                                      <p:cBhvr>
                                        <p:cTn id="19" dur="500"/>
                                        <p:tgtEl>
                                          <p:spTgt spid="307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727"/>
                                        </p:tgtEl>
                                        <p:attrNameLst>
                                          <p:attrName>style.visibility</p:attrName>
                                        </p:attrNameLst>
                                      </p:cBhvr>
                                      <p:to>
                                        <p:strVal val="visible"/>
                                      </p:to>
                                    </p:set>
                                    <p:animEffect transition="in" filter="wipe(left)">
                                      <p:cBhvr>
                                        <p:cTn id="24" dur="500"/>
                                        <p:tgtEl>
                                          <p:spTgt spid="307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721"/>
                                        </p:tgtEl>
                                        <p:attrNameLst>
                                          <p:attrName>style.visibility</p:attrName>
                                        </p:attrNameLst>
                                      </p:cBhvr>
                                      <p:to>
                                        <p:strVal val="visible"/>
                                      </p:to>
                                    </p:set>
                                    <p:animEffect transition="in" filter="wipe(left)">
                                      <p:cBhvr>
                                        <p:cTn id="29" dur="500"/>
                                        <p:tgtEl>
                                          <p:spTgt spid="307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0722"/>
                                        </p:tgtEl>
                                        <p:attrNameLst>
                                          <p:attrName>style.visibility</p:attrName>
                                        </p:attrNameLst>
                                      </p:cBhvr>
                                      <p:to>
                                        <p:strVal val="visible"/>
                                      </p:to>
                                    </p:set>
                                    <p:animEffect transition="in" filter="wipe(up)">
                                      <p:cBhvr>
                                        <p:cTn id="34"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4" grpId="1"/>
      <p:bldP spid="30725" grpId="0"/>
      <p:bldP spid="30725" grpId="1"/>
      <p:bldP spid="30726" grpId="0"/>
      <p:bldP spid="30726" grpId="1"/>
      <p:bldP spid="30727" grpId="0"/>
      <p:bldP spid="30727" grpId="1"/>
      <p:bldP spid="30721" grpId="0"/>
      <p:bldP spid="30721" grpId="1"/>
      <p:bldP spid="30722" grpId="0"/>
      <p:bldP spid="3072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9698"/>
          <p:cNvSpPr txBox="1"/>
          <p:nvPr/>
        </p:nvSpPr>
        <p:spPr>
          <a:xfrm>
            <a:off x="722313" y="2257425"/>
            <a:ext cx="7851775"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zh-CN" dirty="0">
                <a:latin typeface="Comic Sans MS" panose="030F0702030302020204" pitchFamily="2" charset="0"/>
                <a:ea typeface="宋体" panose="02010600030101010101" pitchFamily="2" charset="-122"/>
              </a:rPr>
              <a:t>把这种上升沿已经开始工作、下降沿才能进行状态更新的动作特点称为延迟输出，用符号“  ”表示。因此，脉冲SR触发器的图形符号如下图所示。</a:t>
            </a:r>
            <a:endParaRPr lang="zh-CN" altLang="zh-CN" dirty="0">
              <a:latin typeface="Comic Sans MS" panose="030F0702030302020204" pitchFamily="2" charset="0"/>
              <a:ea typeface="宋体" panose="02010600030101010101" pitchFamily="2" charset="-122"/>
            </a:endParaRPr>
          </a:p>
        </p:txBody>
      </p:sp>
      <p:sp>
        <p:nvSpPr>
          <p:cNvPr id="31746" name="文本框 29698"/>
          <p:cNvSpPr txBox="1"/>
          <p:nvPr/>
        </p:nvSpPr>
        <p:spPr>
          <a:xfrm>
            <a:off x="722313" y="919163"/>
            <a:ext cx="7775575" cy="1338262"/>
          </a:xfrm>
          <a:prstGeom prst="rect">
            <a:avLst/>
          </a:prstGeom>
          <a:noFill/>
          <a:ln w="9525">
            <a:noFill/>
          </a:ln>
        </p:spPr>
        <p:txBody>
          <a:bodyPr anchor="t" anchorCtr="0">
            <a:spAutoFit/>
          </a:bodyPr>
          <a:p>
            <a:pPr eaLnBrk="0" hangingPunct="0">
              <a:lnSpc>
                <a:spcPct val="150000"/>
              </a:lnSpc>
            </a:pPr>
            <a:r>
              <a:rPr lang="en-US" altLang="zh-CN" dirty="0">
                <a:latin typeface="宋体" panose="02010600030101010101" pitchFamily="2" charset="-122"/>
                <a:ea typeface="宋体" panose="02010600030101010101" pitchFamily="2" charset="-122"/>
                <a:sym typeface="Wingdings" panose="05000000000000000000" pitchFamily="2" charset="2"/>
              </a:rPr>
              <a:t>  </a:t>
            </a:r>
            <a:r>
              <a:rPr lang="zh-CN" altLang="zh-CN" dirty="0">
                <a:latin typeface="Comic Sans MS" panose="030F0702030302020204" pitchFamily="2" charset="0"/>
                <a:ea typeface="宋体" panose="02010600030101010101" pitchFamily="2" charset="-122"/>
                <a:sym typeface="Wingdings" panose="05000000000000000000" pitchFamily="2" charset="2"/>
              </a:rPr>
              <a:t>当时钟脉冲的上升沿到来时，SR触发器已经开始工作，但需要等到时钟脉冲的下降沿到来时才能进行状态更新，所以这种主从式触发器完成一次状态更新需要一个完整的时钟脉冲，因此称为</a:t>
            </a:r>
            <a:r>
              <a:rPr lang="zh-CN" altLang="zh-CN" dirty="0">
                <a:solidFill>
                  <a:srgbClr val="0070C0"/>
                </a:solidFill>
                <a:latin typeface="Comic Sans MS" panose="030F0702030302020204" pitchFamily="2" charset="0"/>
                <a:ea typeface="宋体" panose="02010600030101010101" pitchFamily="2" charset="-122"/>
                <a:sym typeface="Wingdings" panose="05000000000000000000" pitchFamily="2" charset="2"/>
              </a:rPr>
              <a:t>脉冲触发器</a:t>
            </a:r>
            <a:r>
              <a:rPr lang="zh-CN" altLang="zh-CN" dirty="0">
                <a:latin typeface="Comic Sans MS" panose="030F0702030302020204" pitchFamily="2" charset="0"/>
                <a:ea typeface="宋体" panose="02010600030101010101" pitchFamily="2" charset="-122"/>
                <a:sym typeface="Wingdings" panose="05000000000000000000" pitchFamily="2" charset="2"/>
              </a:rPr>
              <a:t>。</a:t>
            </a:r>
            <a:endParaRPr lang="zh-CN" altLang="zh-CN" dirty="0">
              <a:latin typeface="Comic Sans MS" panose="030F0702030302020204" pitchFamily="2" charset="0"/>
              <a:ea typeface="宋体" panose="02010600030101010101" pitchFamily="2" charset="-122"/>
              <a:sym typeface="Wingdings" panose="05000000000000000000" pitchFamily="2" charset="2"/>
            </a:endParaRPr>
          </a:p>
        </p:txBody>
      </p:sp>
      <p:pic>
        <p:nvPicPr>
          <p:cNvPr id="31747" name="图片 660"/>
          <p:cNvPicPr>
            <a:picLocks noChangeAspect="1"/>
          </p:cNvPicPr>
          <p:nvPr/>
        </p:nvPicPr>
        <p:blipFill>
          <a:blip r:embed="rId1"/>
          <a:stretch>
            <a:fillRect/>
          </a:stretch>
        </p:blipFill>
        <p:spPr>
          <a:xfrm>
            <a:off x="2701925" y="2925763"/>
            <a:ext cx="153988" cy="117475"/>
          </a:xfrm>
          <a:prstGeom prst="rect">
            <a:avLst/>
          </a:prstGeom>
          <a:noFill/>
          <a:ln w="9525">
            <a:noFill/>
          </a:ln>
        </p:spPr>
      </p:pic>
      <p:graphicFrame>
        <p:nvGraphicFramePr>
          <p:cNvPr id="31748" name="对象 -2147482305"/>
          <p:cNvGraphicFramePr>
            <a:graphicFrameLocks noChangeAspect="1"/>
          </p:cNvGraphicFramePr>
          <p:nvPr/>
        </p:nvGraphicFramePr>
        <p:xfrm>
          <a:off x="1270000" y="3478213"/>
          <a:ext cx="2730500" cy="1562100"/>
        </p:xfrm>
        <a:graphic>
          <a:graphicData uri="http://schemas.openxmlformats.org/presentationml/2006/ole">
            <mc:AlternateContent xmlns:mc="http://schemas.openxmlformats.org/markup-compatibility/2006">
              <mc:Choice xmlns:v="urn:schemas-microsoft-com:vml" Requires="v">
                <p:oleObj spid="_x0000_s3103" name="" r:id="rId2" imgW="1689100" imgH="952500" progId="Visio.Drawing.11">
                  <p:embed/>
                </p:oleObj>
              </mc:Choice>
              <mc:Fallback>
                <p:oleObj name="" r:id="rId2" imgW="1689100" imgH="952500" progId="Visio.Drawing.11">
                  <p:embed/>
                  <p:pic>
                    <p:nvPicPr>
                      <p:cNvPr id="0" name="图片 3102"/>
                      <p:cNvPicPr/>
                      <p:nvPr/>
                    </p:nvPicPr>
                    <p:blipFill>
                      <a:blip r:embed="rId3"/>
                      <a:stretch>
                        <a:fillRect/>
                      </a:stretch>
                    </p:blipFill>
                    <p:spPr>
                      <a:xfrm>
                        <a:off x="1270000" y="3478213"/>
                        <a:ext cx="2730500" cy="1562100"/>
                      </a:xfrm>
                      <a:prstGeom prst="rect">
                        <a:avLst/>
                      </a:prstGeom>
                      <a:noFill/>
                      <a:ln w="38100">
                        <a:noFill/>
                        <a:miter/>
                      </a:ln>
                    </p:spPr>
                  </p:pic>
                </p:oleObj>
              </mc:Fallback>
            </mc:AlternateContent>
          </a:graphicData>
        </a:graphic>
      </p:graphicFrame>
      <p:sp>
        <p:nvSpPr>
          <p:cNvPr id="31749" name="文本框 1"/>
          <p:cNvSpPr txBox="1"/>
          <p:nvPr/>
        </p:nvSpPr>
        <p:spPr>
          <a:xfrm>
            <a:off x="4964113" y="3795713"/>
            <a:ext cx="3033712" cy="1336675"/>
          </a:xfrm>
          <a:prstGeom prst="rect">
            <a:avLst/>
          </a:prstGeom>
          <a:noFill/>
          <a:ln w="9525">
            <a:noFill/>
          </a:ln>
        </p:spPr>
        <p:txBody>
          <a:bodyPr wrap="square" anchor="t" anchorCtr="0">
            <a:spAutoFit/>
          </a:bodyPr>
          <a:p>
            <a:pPr>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脉冲</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SR</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触发器的特性方程</a:t>
            </a:r>
            <a:r>
              <a:rPr lang="zh-CN" altLang="en-US" dirty="0">
                <a:latin typeface="Comic Sans MS" panose="030F0702030302020204" pitchFamily="2" charset="0"/>
                <a:ea typeface="宋体" panose="02010600030101010101" pitchFamily="2" charset="-122"/>
                <a:sym typeface="宋体" panose="02010600030101010101" pitchFamily="2" charset="-122"/>
              </a:rPr>
              <a:t> </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Q*=S+R'·Q，</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其中</a:t>
            </a:r>
            <a:r>
              <a:rPr lang="en-US" altLang="zh-CN" dirty="0">
                <a:latin typeface="Comic Sans MS" panose="030F0702030302020204" pitchFamily="2" charset="0"/>
                <a:ea typeface="宋体" panose="02010600030101010101" pitchFamily="2" charset="-122"/>
                <a:sym typeface="宋体" panose="02010600030101010101" pitchFamily="2" charset="-122"/>
              </a:rPr>
              <a:t>SR=0</a:t>
            </a:r>
            <a:endParaRPr lang="zh-CN" altLang="en-US">
              <a:latin typeface="Arial" panose="020B0604020202020204" pitchFamily="34" charset="0"/>
              <a:ea typeface="仿宋_GB2312" pitchFamily="1" charset="-122"/>
            </a:endParaRPr>
          </a:p>
        </p:txBody>
      </p:sp>
      <p:sp>
        <p:nvSpPr>
          <p:cNvPr id="31750" name="文本框 1"/>
          <p:cNvSpPr txBox="1"/>
          <p:nvPr/>
        </p:nvSpPr>
        <p:spPr>
          <a:xfrm>
            <a:off x="773748" y="568325"/>
            <a:ext cx="3255962" cy="398463"/>
          </a:xfrm>
          <a:prstGeom prst="rect">
            <a:avLst/>
          </a:prstGeom>
          <a:noFill/>
          <a:ln w="9525">
            <a:noFill/>
          </a:ln>
        </p:spPr>
        <p:txBody>
          <a:bodyPr wrap="none" anchor="t" anchorCtr="0">
            <a:spAutoFit/>
          </a:bodyPr>
          <a:p>
            <a:pPr eaLnBrk="0" hangingPunct="0"/>
            <a:r>
              <a:rPr lang="en-US" altLang="zh-CN" sz="2000" dirty="0">
                <a:solidFill>
                  <a:srgbClr val="C00000"/>
                </a:solidFill>
                <a:latin typeface="Comic Sans MS" panose="030F0702030302020204" pitchFamily="2" charset="0"/>
                <a:ea typeface="宋体" panose="02010600030101010101" pitchFamily="2" charset="-122"/>
              </a:rPr>
              <a:t>2.</a:t>
            </a:r>
            <a:r>
              <a:rPr lang="zh-CN" altLang="en-US" sz="2000" dirty="0">
                <a:solidFill>
                  <a:srgbClr val="C00000"/>
                </a:solidFill>
                <a:latin typeface="Comic Sans MS" panose="030F0702030302020204" pitchFamily="2" charset="0"/>
                <a:ea typeface="宋体" panose="02010600030101010101" pitchFamily="2" charset="-122"/>
              </a:rPr>
              <a:t>主从式触发器的动作特点</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31751" name="文本框 10"/>
          <p:cNvSpPr txBox="1"/>
          <p:nvPr/>
        </p:nvSpPr>
        <p:spPr>
          <a:xfrm>
            <a:off x="1385888" y="5132388"/>
            <a:ext cx="2786062"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脉冲</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SR</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触发器的</a:t>
            </a:r>
            <a:r>
              <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图形符号</a:t>
            </a:r>
            <a:endPar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1750"/>
                                        </p:tgtEl>
                                        <p:attrNameLst>
                                          <p:attrName>style.visibility</p:attrName>
                                        </p:attrNameLst>
                                      </p:cBhvr>
                                      <p:to>
                                        <p:strVal val="visible"/>
                                      </p:to>
                                    </p:set>
                                    <p:anim calcmode="discrete" valueType="clr">
                                      <p:cBhvr override="childStyle">
                                        <p:cTn id="7" dur="80"/>
                                        <p:tgtEl>
                                          <p:spTgt spid="317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750"/>
                                        </p:tgtEl>
                                        <p:attrNameLst>
                                          <p:attrName>fillcolor</p:attrName>
                                        </p:attrNameLst>
                                      </p:cBhvr>
                                      <p:tavLst>
                                        <p:tav tm="0">
                                          <p:val>
                                            <p:clrVal>
                                              <a:schemeClr val="accent2"/>
                                            </p:clrVal>
                                          </p:val>
                                        </p:tav>
                                        <p:tav tm="50000">
                                          <p:val>
                                            <p:clrVal>
                                              <a:schemeClr val="hlink"/>
                                            </p:clrVal>
                                          </p:val>
                                        </p:tav>
                                      </p:tavLst>
                                    </p:anim>
                                    <p:set>
                                      <p:cBhvr>
                                        <p:cTn id="9" dur="80"/>
                                        <p:tgtEl>
                                          <p:spTgt spid="3175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1746"/>
                                        </p:tgtEl>
                                        <p:attrNameLst>
                                          <p:attrName>style.visibility</p:attrName>
                                        </p:attrNameLst>
                                      </p:cBhvr>
                                      <p:to>
                                        <p:strVal val="visible"/>
                                      </p:to>
                                    </p:set>
                                    <p:animEffect transition="in" filter="wipe(left)">
                                      <p:cBhvr>
                                        <p:cTn id="14" dur="500"/>
                                        <p:tgtEl>
                                          <p:spTgt spid="317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1745"/>
                                        </p:tgtEl>
                                        <p:attrNameLst>
                                          <p:attrName>style.visibility</p:attrName>
                                        </p:attrNameLst>
                                      </p:cBhvr>
                                      <p:to>
                                        <p:strVal val="visible"/>
                                      </p:to>
                                    </p:set>
                                    <p:animEffect transition="in" filter="wipe(left)">
                                      <p:cBhvr>
                                        <p:cTn id="19" dur="500"/>
                                        <p:tgtEl>
                                          <p:spTgt spid="31745"/>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17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748"/>
                                        </p:tgtEl>
                                        <p:attrNameLst>
                                          <p:attrName>style.visibility</p:attrName>
                                        </p:attrNameLst>
                                      </p:cBhvr>
                                      <p:to>
                                        <p:strVal val="visible"/>
                                      </p:to>
                                    </p:set>
                                    <p:animEffect transition="in" filter="dissolve">
                                      <p:cBhvr>
                                        <p:cTn id="27" dur="500"/>
                                        <p:tgtEl>
                                          <p:spTgt spid="31748"/>
                                        </p:tgtEl>
                                      </p:cBhvr>
                                    </p:animEffect>
                                  </p:childTnLst>
                                </p:cTn>
                              </p:par>
                            </p:childTnLst>
                          </p:cTn>
                        </p:par>
                        <p:par>
                          <p:cTn id="28" fill="hold">
                            <p:stCondLst>
                              <p:cond delay="500"/>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31751"/>
                                        </p:tgtEl>
                                        <p:attrNameLst>
                                          <p:attrName>style.visibility</p:attrName>
                                        </p:attrNameLst>
                                      </p:cBhvr>
                                      <p:to>
                                        <p:strVal val="visible"/>
                                      </p:to>
                                    </p:set>
                                    <p:anim calcmode="discrete" valueType="clr">
                                      <p:cBhvr override="childStyle">
                                        <p:cTn id="31" dur="80"/>
                                        <p:tgtEl>
                                          <p:spTgt spid="31751"/>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1751"/>
                                        </p:tgtEl>
                                        <p:attrNameLst>
                                          <p:attrName>fillcolor</p:attrName>
                                        </p:attrNameLst>
                                      </p:cBhvr>
                                      <p:tavLst>
                                        <p:tav tm="0">
                                          <p:val>
                                            <p:clrVal>
                                              <a:schemeClr val="accent2"/>
                                            </p:clrVal>
                                          </p:val>
                                        </p:tav>
                                        <p:tav tm="50000">
                                          <p:val>
                                            <p:clrVal>
                                              <a:schemeClr val="hlink"/>
                                            </p:clrVal>
                                          </p:val>
                                        </p:tav>
                                      </p:tavLst>
                                    </p:anim>
                                    <p:set>
                                      <p:cBhvr>
                                        <p:cTn id="33" dur="80"/>
                                        <p:tgtEl>
                                          <p:spTgt spid="31751"/>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31749"/>
                                        </p:tgtEl>
                                        <p:attrNameLst>
                                          <p:attrName>style.visibility</p:attrName>
                                        </p:attrNameLst>
                                      </p:cBhvr>
                                      <p:to>
                                        <p:strVal val="visible"/>
                                      </p:to>
                                    </p:set>
                                    <p:anim calcmode="discrete" valueType="clr">
                                      <p:cBhvr override="childStyle">
                                        <p:cTn id="38" dur="80"/>
                                        <p:tgtEl>
                                          <p:spTgt spid="31749"/>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31749"/>
                                        </p:tgtEl>
                                        <p:attrNameLst>
                                          <p:attrName>fillcolor</p:attrName>
                                        </p:attrNameLst>
                                      </p:cBhvr>
                                      <p:tavLst>
                                        <p:tav tm="0">
                                          <p:val>
                                            <p:clrVal>
                                              <a:schemeClr val="accent2"/>
                                            </p:clrVal>
                                          </p:val>
                                        </p:tav>
                                        <p:tav tm="50000">
                                          <p:val>
                                            <p:clrVal>
                                              <a:schemeClr val="hlink"/>
                                            </p:clrVal>
                                          </p:val>
                                        </p:tav>
                                      </p:tavLst>
                                    </p:anim>
                                    <p:set>
                                      <p:cBhvr>
                                        <p:cTn id="40" dur="80"/>
                                        <p:tgtEl>
                                          <p:spTgt spid="317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0" grpId="1"/>
      <p:bldP spid="31746" grpId="0"/>
      <p:bldP spid="31746" grpId="1"/>
      <p:bldP spid="31745" grpId="0"/>
      <p:bldP spid="31745" grpId="1"/>
      <p:bldP spid="31751" grpId="0"/>
      <p:bldP spid="31751" grpId="1"/>
      <p:bldP spid="31749" grpId="0"/>
      <p:bldP spid="3174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28678"/>
          <p:cNvSpPr txBox="1"/>
          <p:nvPr/>
        </p:nvSpPr>
        <p:spPr>
          <a:xfrm>
            <a:off x="722313" y="592138"/>
            <a:ext cx="2298700" cy="398462"/>
          </a:xfrm>
          <a:prstGeom prst="rect">
            <a:avLst/>
          </a:prstGeom>
          <a:noFill/>
          <a:ln w="9525">
            <a:noFill/>
          </a:ln>
        </p:spPr>
        <p:txBody>
          <a:bodyPr wrap="square" anchor="t" anchorCtr="0">
            <a:spAutoFit/>
          </a:bodyPr>
          <a:p>
            <a:pPr eaLnBrk="0" hangingPunct="0">
              <a:spcBef>
                <a:spcPct val="50000"/>
              </a:spcBef>
            </a:pPr>
            <a:r>
              <a:rPr lang="en-US" altLang="zh-CN" sz="2000" dirty="0">
                <a:solidFill>
                  <a:srgbClr val="C00000"/>
                </a:solidFill>
                <a:latin typeface="Comic Sans MS" panose="030F0702030302020204" pitchFamily="2" charset="0"/>
                <a:ea typeface="宋体" panose="02010600030101010101" pitchFamily="2" charset="-122"/>
              </a:rPr>
              <a:t>3. </a:t>
            </a:r>
            <a:r>
              <a:rPr lang="zh-CN" altLang="en-US" sz="2000" dirty="0">
                <a:solidFill>
                  <a:srgbClr val="C00000"/>
                </a:solidFill>
                <a:latin typeface="Comic Sans MS" panose="030F0702030302020204" pitchFamily="2" charset="0"/>
                <a:ea typeface="宋体" panose="02010600030101010101" pitchFamily="2" charset="-122"/>
              </a:rPr>
              <a:t>脉冲</a:t>
            </a:r>
            <a:r>
              <a:rPr lang="en-US" altLang="zh-CN" sz="2000" dirty="0">
                <a:solidFill>
                  <a:srgbClr val="C00000"/>
                </a:solidFill>
                <a:latin typeface="Comic Sans MS" panose="030F0702030302020204" pitchFamily="2" charset="0"/>
                <a:ea typeface="宋体" panose="02010600030101010101" pitchFamily="2" charset="-122"/>
              </a:rPr>
              <a:t>JK</a:t>
            </a:r>
            <a:r>
              <a:rPr lang="zh-CN" altLang="en-US" sz="2000" dirty="0">
                <a:solidFill>
                  <a:srgbClr val="C00000"/>
                </a:solidFill>
                <a:latin typeface="Comic Sans MS" panose="030F0702030302020204" pitchFamily="2" charset="0"/>
                <a:ea typeface="宋体" panose="02010600030101010101" pitchFamily="2" charset="-122"/>
              </a:rPr>
              <a:t>触发器</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32770" name="文本框 29698"/>
          <p:cNvSpPr txBox="1"/>
          <p:nvPr/>
        </p:nvSpPr>
        <p:spPr>
          <a:xfrm>
            <a:off x="6238875" y="1784350"/>
            <a:ext cx="2819400" cy="922338"/>
          </a:xfrm>
          <a:prstGeom prst="rect">
            <a:avLst/>
          </a:prstGeom>
          <a:noFill/>
          <a:ln w="9525">
            <a:noFill/>
          </a:ln>
        </p:spPr>
        <p:txBody>
          <a:bodyPr wrap="square" anchor="t" anchorCtr="0">
            <a:spAutoFit/>
          </a:bodyPr>
          <a:p>
            <a:pPr eaLnBrk="0" hangingPunct="0">
              <a:lnSpc>
                <a:spcPct val="150000"/>
              </a:lnSpc>
            </a:pPr>
            <a:r>
              <a:rPr lang="zh-CN" altLang="zh-CN" dirty="0">
                <a:solidFill>
                  <a:srgbClr val="0070C0"/>
                </a:solidFill>
                <a:latin typeface="Comic Sans MS" panose="030F0702030302020204" pitchFamily="2" charset="0"/>
                <a:ea typeface="宋体" panose="02010600030101010101" pitchFamily="2" charset="-122"/>
              </a:rPr>
              <a:t>所以JK触发器对输入信号J、K没有限制。</a:t>
            </a:r>
            <a:endParaRPr lang="zh-CN" altLang="zh-CN" dirty="0">
              <a:solidFill>
                <a:srgbClr val="0070C0"/>
              </a:solidFill>
              <a:latin typeface="Comic Sans MS" panose="030F0702030302020204" pitchFamily="2" charset="0"/>
              <a:ea typeface="宋体" panose="02010600030101010101" pitchFamily="2" charset="-122"/>
            </a:endParaRPr>
          </a:p>
        </p:txBody>
      </p:sp>
      <p:graphicFrame>
        <p:nvGraphicFramePr>
          <p:cNvPr id="32771" name="对象 -2147482304"/>
          <p:cNvGraphicFramePr/>
          <p:nvPr/>
        </p:nvGraphicFramePr>
        <p:xfrm>
          <a:off x="722313" y="1058863"/>
          <a:ext cx="5297487" cy="2374900"/>
        </p:xfrm>
        <a:graphic>
          <a:graphicData uri="http://schemas.openxmlformats.org/presentationml/2006/ole">
            <mc:AlternateContent xmlns:mc="http://schemas.openxmlformats.org/markup-compatibility/2006">
              <mc:Choice xmlns:v="urn:schemas-microsoft-com:vml" Requires="v">
                <p:oleObj spid="_x0000_s3104" name="" r:id="rId1" imgW="5791200" imgH="2603500" progId="Visio.Drawing.11">
                  <p:embed/>
                </p:oleObj>
              </mc:Choice>
              <mc:Fallback>
                <p:oleObj name="" r:id="rId1" imgW="5791200" imgH="2603500" progId="Visio.Drawing.11">
                  <p:embed/>
                  <p:pic>
                    <p:nvPicPr>
                      <p:cNvPr id="0" name="图片 3103"/>
                      <p:cNvPicPr/>
                      <p:nvPr/>
                    </p:nvPicPr>
                    <p:blipFill>
                      <a:blip r:embed="rId2"/>
                      <a:stretch>
                        <a:fillRect/>
                      </a:stretch>
                    </p:blipFill>
                    <p:spPr>
                      <a:xfrm>
                        <a:off x="722313" y="1058863"/>
                        <a:ext cx="5297487" cy="2374900"/>
                      </a:xfrm>
                      <a:prstGeom prst="rect">
                        <a:avLst/>
                      </a:prstGeom>
                      <a:noFill/>
                      <a:ln w="38100">
                        <a:noFill/>
                        <a:miter/>
                      </a:ln>
                    </p:spPr>
                  </p:pic>
                </p:oleObj>
              </mc:Fallback>
            </mc:AlternateContent>
          </a:graphicData>
        </a:graphic>
      </p:graphicFrame>
      <p:sp>
        <p:nvSpPr>
          <p:cNvPr id="32772" name="文本框 1"/>
          <p:cNvSpPr txBox="1"/>
          <p:nvPr/>
        </p:nvSpPr>
        <p:spPr>
          <a:xfrm>
            <a:off x="6200775" y="990600"/>
            <a:ext cx="2298700"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rPr>
              <a:t>S=J·Q'、R=K·Q，</a:t>
            </a:r>
            <a:endParaRPr lang="zh-CN" altLang="zh-CN" dirty="0">
              <a:solidFill>
                <a:srgbClr val="0070C0"/>
              </a:solidFill>
              <a:latin typeface="Comic Sans MS" panose="030F0702030302020204" pitchFamily="2" charset="0"/>
              <a:ea typeface="宋体" panose="02010600030101010101" pitchFamily="2" charset="-122"/>
            </a:endParaRPr>
          </a:p>
        </p:txBody>
      </p:sp>
      <p:sp>
        <p:nvSpPr>
          <p:cNvPr id="32773" name="文本框 2"/>
          <p:cNvSpPr txBox="1"/>
          <p:nvPr/>
        </p:nvSpPr>
        <p:spPr>
          <a:xfrm>
            <a:off x="6237288" y="1416050"/>
            <a:ext cx="3046412"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rPr>
              <a:t>因此 S·R=J·Q'·K·Q=0，</a:t>
            </a:r>
            <a:endParaRPr lang="zh-CN" altLang="zh-CN" dirty="0">
              <a:solidFill>
                <a:srgbClr val="0070C0"/>
              </a:solidFill>
              <a:latin typeface="Comic Sans MS" panose="030F0702030302020204" pitchFamily="2" charset="0"/>
              <a:ea typeface="宋体" panose="02010600030101010101" pitchFamily="2" charset="-122"/>
            </a:endParaRPr>
          </a:p>
        </p:txBody>
      </p:sp>
      <p:sp>
        <p:nvSpPr>
          <p:cNvPr id="32774" name="文本框 3"/>
          <p:cNvSpPr txBox="1"/>
          <p:nvPr/>
        </p:nvSpPr>
        <p:spPr>
          <a:xfrm>
            <a:off x="809625" y="3552825"/>
            <a:ext cx="8166100" cy="506413"/>
          </a:xfrm>
          <a:prstGeom prst="rect">
            <a:avLst/>
          </a:prstGeom>
          <a:noFill/>
          <a:ln w="9525">
            <a:noFill/>
          </a:ln>
        </p:spPr>
        <p:txBody>
          <a:bodyPr wrap="square" anchor="t" anchorCtr="0">
            <a:spAutoFit/>
          </a:bodyPr>
          <a:p>
            <a:pPr>
              <a:lnSpc>
                <a:spcPct val="150000"/>
              </a:lnSpc>
            </a:pPr>
            <a:r>
              <a:rPr lang="zh-CN" altLang="zh-CN" dirty="0">
                <a:latin typeface="Comic Sans MS" panose="030F0702030302020204" pitchFamily="2" charset="0"/>
                <a:ea typeface="宋体" panose="02010600030101010101" pitchFamily="2" charset="-122"/>
              </a:rPr>
              <a:t>将S=J·Q'和R=K·Q代入SR触发器的特性方程即可推出JK触发器的特性方程</a:t>
            </a:r>
            <a:endParaRPr lang="zh-CN" altLang="en-US">
              <a:latin typeface="Arial" panose="020B0604020202020204" pitchFamily="34" charset="0"/>
              <a:ea typeface="仿宋_GB2312" pitchFamily="1" charset="-122"/>
            </a:endParaRPr>
          </a:p>
        </p:txBody>
      </p:sp>
      <p:sp>
        <p:nvSpPr>
          <p:cNvPr id="32775" name="文本框 4"/>
          <p:cNvSpPr txBox="1"/>
          <p:nvPr/>
        </p:nvSpPr>
        <p:spPr>
          <a:xfrm>
            <a:off x="1184275" y="4357688"/>
            <a:ext cx="1725613"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rPr>
              <a:t>Q* = S+R'·Q</a:t>
            </a:r>
            <a:endParaRPr lang="zh-CN" altLang="zh-CN" dirty="0">
              <a:solidFill>
                <a:srgbClr val="0070C0"/>
              </a:solidFill>
              <a:latin typeface="Comic Sans MS" panose="030F0702030302020204" pitchFamily="2" charset="0"/>
              <a:ea typeface="宋体" panose="02010600030101010101" pitchFamily="2" charset="-122"/>
            </a:endParaRPr>
          </a:p>
        </p:txBody>
      </p:sp>
      <p:sp>
        <p:nvSpPr>
          <p:cNvPr id="32776" name="文本框 6"/>
          <p:cNvSpPr txBox="1"/>
          <p:nvPr/>
        </p:nvSpPr>
        <p:spPr>
          <a:xfrm>
            <a:off x="1624013" y="4725988"/>
            <a:ext cx="2100262" cy="368300"/>
          </a:xfrm>
          <a:prstGeom prst="rect">
            <a:avLst/>
          </a:prstGeom>
          <a:noFill/>
          <a:ln w="9525">
            <a:noFill/>
          </a:ln>
        </p:spPr>
        <p:txBody>
          <a:bodyPr wrap="none" anchor="t" anchorCtr="0">
            <a:spAutoFit/>
          </a:bodyPr>
          <a:p>
            <a:pPr eaLnBrk="0" hangingPunct="0"/>
            <a:r>
              <a:rPr lang="zh-CN" altLang="zh-CN" dirty="0">
                <a:solidFill>
                  <a:srgbClr val="0070C0"/>
                </a:solidFill>
                <a:latin typeface="Comic Sans MS" panose="030F0702030302020204" pitchFamily="2" charset="0"/>
                <a:ea typeface="宋体" panose="02010600030101010101" pitchFamily="2" charset="-122"/>
              </a:rPr>
              <a:t>= J·Q'+(KQ)'·Q</a:t>
            </a:r>
            <a:endParaRPr lang="zh-CN" altLang="zh-CN" dirty="0">
              <a:solidFill>
                <a:srgbClr val="0070C0"/>
              </a:solidFill>
              <a:latin typeface="Comic Sans MS" panose="030F0702030302020204" pitchFamily="2" charset="0"/>
              <a:ea typeface="宋体" panose="02010600030101010101" pitchFamily="2" charset="-122"/>
            </a:endParaRPr>
          </a:p>
        </p:txBody>
      </p:sp>
      <p:sp>
        <p:nvSpPr>
          <p:cNvPr id="32777" name="文本框 7"/>
          <p:cNvSpPr txBox="1"/>
          <p:nvPr/>
        </p:nvSpPr>
        <p:spPr>
          <a:xfrm>
            <a:off x="1624013" y="5165725"/>
            <a:ext cx="1731962"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rPr>
              <a:t>= J·Q'+K'·Q</a:t>
            </a:r>
            <a:endParaRPr lang="zh-CN" altLang="zh-CN" dirty="0">
              <a:solidFill>
                <a:srgbClr val="0070C0"/>
              </a:solidFill>
              <a:latin typeface="Comic Sans MS" panose="030F0702030302020204" pitchFamily="2" charset="0"/>
              <a:ea typeface="宋体" panose="02010600030101010101" pitchFamily="2" charset="-122"/>
            </a:endParaRPr>
          </a:p>
        </p:txBody>
      </p:sp>
      <p:graphicFrame>
        <p:nvGraphicFramePr>
          <p:cNvPr id="9" name="表格 8"/>
          <p:cNvGraphicFramePr/>
          <p:nvPr/>
        </p:nvGraphicFramePr>
        <p:xfrm>
          <a:off x="5148263" y="4213225"/>
          <a:ext cx="2823210" cy="1697355"/>
        </p:xfrm>
        <a:graphic>
          <a:graphicData uri="http://schemas.openxmlformats.org/drawingml/2006/table">
            <a:tbl>
              <a:tblPr firstRow="1" bandRow="1">
                <a:tableStyleId>{5940675A-B579-460E-94D1-54222C63F5DA}</a:tableStyleId>
              </a:tblPr>
              <a:tblGrid>
                <a:gridCol w="967105"/>
                <a:gridCol w="754380"/>
                <a:gridCol w="1101725"/>
              </a:tblGrid>
              <a:tr h="555625">
                <a:tc>
                  <a:txBody>
                    <a:bodyPr/>
                    <a:p>
                      <a:pPr>
                        <a:buNone/>
                      </a:pPr>
                      <a:r>
                        <a:rPr lang="en-US" sz="1600" b="0" i="1">
                          <a:latin typeface="Comic Sans MS" panose="030F0702030302020204" pitchFamily="2" charset="0"/>
                          <a:ea typeface="宋体" panose="02010600030101010101" pitchFamily="2" charset="-122"/>
                          <a:cs typeface="Comic Sans MS" panose="030F0702030302020204" pitchFamily="2" charset="0"/>
                        </a:rPr>
                        <a:t>   J    K</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宋体" panose="02010600030101010101" pitchFamily="2" charset="-122"/>
                        </a:rPr>
                        <a:t>功能说明</a:t>
                      </a:r>
                      <a:endParaRPr lang="en-US" altLang="en-US" sz="1600" b="0">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宋体" panose="02010600030101010101" pitchFamily="2" charset="-122"/>
                        </a:rPr>
                        <a:t>保持</a:t>
                      </a:r>
                      <a:endParaRPr lang="en-US" altLang="en-US" sz="1600" b="0">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76860">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0    1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置0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278130">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置1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08610">
                <a:tc>
                  <a:txBody>
                    <a:bodyPr/>
                    <a:p>
                      <a:pPr algn="ctr">
                        <a:buNone/>
                      </a:pPr>
                      <a:r>
                        <a:rPr lang="en-US" sz="1600" b="0">
                          <a:solidFill>
                            <a:srgbClr val="FF0000"/>
                          </a:solidFill>
                          <a:latin typeface="Comic Sans MS" panose="030F0702030302020204" pitchFamily="2" charset="0"/>
                          <a:ea typeface="宋体" panose="02010600030101010101" pitchFamily="2" charset="-122"/>
                          <a:cs typeface="Comic Sans MS" panose="030F0702030302020204" pitchFamily="2" charset="0"/>
                        </a:rPr>
                        <a:t>1    1</a:t>
                      </a:r>
                      <a:endParaRPr lang="en-US" altLang="en-US" sz="1600" b="0">
                        <a:solidFill>
                          <a:srgbClr val="FF0000"/>
                        </a:solidFill>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solidFill>
                            <a:srgbClr val="FF0000"/>
                          </a:solidFill>
                          <a:latin typeface="Comic Sans MS" panose="030F0702030302020204" pitchFamily="2" charset="0"/>
                          <a:ea typeface="宋体" panose="02010600030101010101" pitchFamily="2" charset="-122"/>
                          <a:cs typeface="Comic Sans MS" panose="030F0702030302020204" pitchFamily="2" charset="0"/>
                        </a:rPr>
                        <a:t>Q</a:t>
                      </a:r>
                      <a:r>
                        <a:rPr lang="en-US" sz="1600" b="0" i="1">
                          <a:solidFill>
                            <a:srgbClr val="FF0000"/>
                          </a:solidFill>
                          <a:latin typeface="Comic Sans MS" panose="030F0702030302020204" pitchFamily="2" charset="0"/>
                          <a:cs typeface="Comic Sans MS" panose="030F0702030302020204" pitchFamily="2" charset="0"/>
                        </a:rPr>
                        <a:t>'</a:t>
                      </a:r>
                      <a:endParaRPr lang="en-US" altLang="en-US" sz="1600" b="0" i="1">
                        <a:solidFill>
                          <a:srgbClr val="FF0000"/>
                        </a:solidFill>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solidFill>
                            <a:srgbClr val="FF0000"/>
                          </a:solidFill>
                          <a:latin typeface="Comic Sans MS" panose="030F0702030302020204" pitchFamily="2" charset="0"/>
                          <a:ea typeface="宋体" panose="02010600030101010101" pitchFamily="2" charset="-122"/>
                          <a:cs typeface="宋体" panose="02010600030101010101" pitchFamily="2" charset="-122"/>
                        </a:rPr>
                        <a:t>翻转</a:t>
                      </a:r>
                      <a:endParaRPr lang="en-US" altLang="en-US" sz="1600" b="0">
                        <a:solidFill>
                          <a:srgbClr val="FF0000"/>
                        </a:solidFill>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7650" name="矩形 25606"/>
          <p:cNvSpPr/>
          <p:nvPr/>
        </p:nvSpPr>
        <p:spPr>
          <a:xfrm>
            <a:off x="1263650" y="1416050"/>
            <a:ext cx="504825" cy="1370013"/>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2769"/>
                                        </p:tgtEl>
                                        <p:attrNameLst>
                                          <p:attrName>style.visibility</p:attrName>
                                        </p:attrNameLst>
                                      </p:cBhvr>
                                      <p:to>
                                        <p:strVal val="visible"/>
                                      </p:to>
                                    </p:set>
                                    <p:anim calcmode="discrete" valueType="clr">
                                      <p:cBhvr override="childStyle">
                                        <p:cTn id="7" dur="80"/>
                                        <p:tgtEl>
                                          <p:spTgt spid="3276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769"/>
                                        </p:tgtEl>
                                        <p:attrNameLst>
                                          <p:attrName>fillcolor</p:attrName>
                                        </p:attrNameLst>
                                      </p:cBhvr>
                                      <p:tavLst>
                                        <p:tav tm="0">
                                          <p:val>
                                            <p:clrVal>
                                              <a:schemeClr val="accent2"/>
                                            </p:clrVal>
                                          </p:val>
                                        </p:tav>
                                        <p:tav tm="50000">
                                          <p:val>
                                            <p:clrVal>
                                              <a:schemeClr val="hlink"/>
                                            </p:clrVal>
                                          </p:val>
                                        </p:tav>
                                      </p:tavLst>
                                    </p:anim>
                                    <p:set>
                                      <p:cBhvr>
                                        <p:cTn id="9" dur="80"/>
                                        <p:tgtEl>
                                          <p:spTgt spid="3276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32771"/>
                                        </p:tgtEl>
                                        <p:attrNameLst>
                                          <p:attrName>style.visibility</p:attrName>
                                        </p:attrNameLst>
                                      </p:cBhvr>
                                      <p:to>
                                        <p:strVal val="visible"/>
                                      </p:to>
                                    </p:set>
                                    <p:animEffect transition="in" filter="dissolve">
                                      <p:cBhvr>
                                        <p:cTn id="14" dur="500"/>
                                        <p:tgtEl>
                                          <p:spTgt spid="3277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7650"/>
                                        </p:tgtEl>
                                        <p:attrNameLst>
                                          <p:attrName>style.visibility</p:attrName>
                                        </p:attrNameLst>
                                      </p:cBhvr>
                                      <p:to>
                                        <p:strVal val="visible"/>
                                      </p:to>
                                    </p:set>
                                    <p:animEffect transition="in" filter="dissolve">
                                      <p:cBhvr>
                                        <p:cTn id="19" dur="500"/>
                                        <p:tgtEl>
                                          <p:spTgt spid="27650"/>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32772"/>
                                        </p:tgtEl>
                                        <p:attrNameLst>
                                          <p:attrName>style.visibility</p:attrName>
                                        </p:attrNameLst>
                                      </p:cBhvr>
                                      <p:to>
                                        <p:strVal val="visible"/>
                                      </p:to>
                                    </p:set>
                                    <p:anim calcmode="discrete" valueType="clr">
                                      <p:cBhvr override="childStyle">
                                        <p:cTn id="24" dur="80"/>
                                        <p:tgtEl>
                                          <p:spTgt spid="32772"/>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32772"/>
                                        </p:tgtEl>
                                        <p:attrNameLst>
                                          <p:attrName>fillcolor</p:attrName>
                                        </p:attrNameLst>
                                      </p:cBhvr>
                                      <p:tavLst>
                                        <p:tav tm="0">
                                          <p:val>
                                            <p:clrVal>
                                              <a:schemeClr val="accent2"/>
                                            </p:clrVal>
                                          </p:val>
                                        </p:tav>
                                        <p:tav tm="50000">
                                          <p:val>
                                            <p:clrVal>
                                              <a:schemeClr val="hlink"/>
                                            </p:clrVal>
                                          </p:val>
                                        </p:tav>
                                      </p:tavLst>
                                    </p:anim>
                                    <p:set>
                                      <p:cBhvr>
                                        <p:cTn id="26" dur="80"/>
                                        <p:tgtEl>
                                          <p:spTgt spid="32772"/>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32773"/>
                                        </p:tgtEl>
                                        <p:attrNameLst>
                                          <p:attrName>style.visibility</p:attrName>
                                        </p:attrNameLst>
                                      </p:cBhvr>
                                      <p:to>
                                        <p:strVal val="visible"/>
                                      </p:to>
                                    </p:set>
                                    <p:anim calcmode="discrete" valueType="clr">
                                      <p:cBhvr override="childStyle">
                                        <p:cTn id="31" dur="80"/>
                                        <p:tgtEl>
                                          <p:spTgt spid="32773"/>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2773"/>
                                        </p:tgtEl>
                                        <p:attrNameLst>
                                          <p:attrName>fillcolor</p:attrName>
                                        </p:attrNameLst>
                                      </p:cBhvr>
                                      <p:tavLst>
                                        <p:tav tm="0">
                                          <p:val>
                                            <p:clrVal>
                                              <a:schemeClr val="accent2"/>
                                            </p:clrVal>
                                          </p:val>
                                        </p:tav>
                                        <p:tav tm="50000">
                                          <p:val>
                                            <p:clrVal>
                                              <a:schemeClr val="hlink"/>
                                            </p:clrVal>
                                          </p:val>
                                        </p:tav>
                                      </p:tavLst>
                                    </p:anim>
                                    <p:set>
                                      <p:cBhvr>
                                        <p:cTn id="33" dur="80"/>
                                        <p:tgtEl>
                                          <p:spTgt spid="32773"/>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32770"/>
                                        </p:tgtEl>
                                        <p:attrNameLst>
                                          <p:attrName>style.visibility</p:attrName>
                                        </p:attrNameLst>
                                      </p:cBhvr>
                                      <p:to>
                                        <p:strVal val="visible"/>
                                      </p:to>
                                    </p:set>
                                    <p:anim calcmode="discrete" valueType="clr">
                                      <p:cBhvr override="childStyle">
                                        <p:cTn id="38" dur="80"/>
                                        <p:tgtEl>
                                          <p:spTgt spid="32770"/>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32770"/>
                                        </p:tgtEl>
                                        <p:attrNameLst>
                                          <p:attrName>fillcolor</p:attrName>
                                        </p:attrNameLst>
                                      </p:cBhvr>
                                      <p:tavLst>
                                        <p:tav tm="0">
                                          <p:val>
                                            <p:clrVal>
                                              <a:schemeClr val="accent2"/>
                                            </p:clrVal>
                                          </p:val>
                                        </p:tav>
                                        <p:tav tm="50000">
                                          <p:val>
                                            <p:clrVal>
                                              <a:schemeClr val="hlink"/>
                                            </p:clrVal>
                                          </p:val>
                                        </p:tav>
                                      </p:tavLst>
                                    </p:anim>
                                    <p:set>
                                      <p:cBhvr>
                                        <p:cTn id="40" dur="80"/>
                                        <p:tgtEl>
                                          <p:spTgt spid="32770"/>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2774"/>
                                        </p:tgtEl>
                                        <p:attrNameLst>
                                          <p:attrName>style.visibility</p:attrName>
                                        </p:attrNameLst>
                                      </p:cBhvr>
                                      <p:to>
                                        <p:strVal val="visible"/>
                                      </p:to>
                                    </p:set>
                                    <p:animEffect transition="in" filter="wipe(left)">
                                      <p:cBhvr>
                                        <p:cTn id="45" dur="500"/>
                                        <p:tgtEl>
                                          <p:spTgt spid="32774"/>
                                        </p:tgtEl>
                                      </p:cBhvr>
                                    </p:animEffec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32775"/>
                                        </p:tgtEl>
                                        <p:attrNameLst>
                                          <p:attrName>style.visibility</p:attrName>
                                        </p:attrNameLst>
                                      </p:cBhvr>
                                      <p:to>
                                        <p:strVal val="visible"/>
                                      </p:to>
                                    </p:set>
                                    <p:anim calcmode="discrete" valueType="clr">
                                      <p:cBhvr override="childStyle">
                                        <p:cTn id="50" dur="80"/>
                                        <p:tgtEl>
                                          <p:spTgt spid="32775"/>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32775"/>
                                        </p:tgtEl>
                                        <p:attrNameLst>
                                          <p:attrName>fillcolor</p:attrName>
                                        </p:attrNameLst>
                                      </p:cBhvr>
                                      <p:tavLst>
                                        <p:tav tm="0">
                                          <p:val>
                                            <p:clrVal>
                                              <a:schemeClr val="accent2"/>
                                            </p:clrVal>
                                          </p:val>
                                        </p:tav>
                                        <p:tav tm="50000">
                                          <p:val>
                                            <p:clrVal>
                                              <a:schemeClr val="hlink"/>
                                            </p:clrVal>
                                          </p:val>
                                        </p:tav>
                                      </p:tavLst>
                                    </p:anim>
                                    <p:set>
                                      <p:cBhvr>
                                        <p:cTn id="52" dur="80"/>
                                        <p:tgtEl>
                                          <p:spTgt spid="32775"/>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grpId="0" nodeType="clickEffect">
                                  <p:stCondLst>
                                    <p:cond delay="0"/>
                                  </p:stCondLst>
                                  <p:iterate type="lt">
                                    <p:tmPct val="50000"/>
                                  </p:iterate>
                                  <p:childTnLst>
                                    <p:set>
                                      <p:cBhvr>
                                        <p:cTn id="56" dur="1" fill="hold">
                                          <p:stCondLst>
                                            <p:cond delay="0"/>
                                          </p:stCondLst>
                                        </p:cTn>
                                        <p:tgtEl>
                                          <p:spTgt spid="32776"/>
                                        </p:tgtEl>
                                        <p:attrNameLst>
                                          <p:attrName>style.visibility</p:attrName>
                                        </p:attrNameLst>
                                      </p:cBhvr>
                                      <p:to>
                                        <p:strVal val="visible"/>
                                      </p:to>
                                    </p:set>
                                    <p:anim calcmode="discrete" valueType="clr">
                                      <p:cBhvr override="childStyle">
                                        <p:cTn id="57" dur="80"/>
                                        <p:tgtEl>
                                          <p:spTgt spid="32776"/>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32776"/>
                                        </p:tgtEl>
                                        <p:attrNameLst>
                                          <p:attrName>fillcolor</p:attrName>
                                        </p:attrNameLst>
                                      </p:cBhvr>
                                      <p:tavLst>
                                        <p:tav tm="0">
                                          <p:val>
                                            <p:clrVal>
                                              <a:schemeClr val="accent2"/>
                                            </p:clrVal>
                                          </p:val>
                                        </p:tav>
                                        <p:tav tm="50000">
                                          <p:val>
                                            <p:clrVal>
                                              <a:schemeClr val="hlink"/>
                                            </p:clrVal>
                                          </p:val>
                                        </p:tav>
                                      </p:tavLst>
                                    </p:anim>
                                    <p:set>
                                      <p:cBhvr>
                                        <p:cTn id="59" dur="80"/>
                                        <p:tgtEl>
                                          <p:spTgt spid="32776"/>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27" presetClass="entr" presetSubtype="0" fill="hold" grpId="0" nodeType="clickEffect">
                                  <p:stCondLst>
                                    <p:cond delay="0"/>
                                  </p:stCondLst>
                                  <p:iterate type="lt">
                                    <p:tmPct val="50000"/>
                                  </p:iterate>
                                  <p:childTnLst>
                                    <p:set>
                                      <p:cBhvr>
                                        <p:cTn id="63" dur="1" fill="hold">
                                          <p:stCondLst>
                                            <p:cond delay="0"/>
                                          </p:stCondLst>
                                        </p:cTn>
                                        <p:tgtEl>
                                          <p:spTgt spid="32777"/>
                                        </p:tgtEl>
                                        <p:attrNameLst>
                                          <p:attrName>style.visibility</p:attrName>
                                        </p:attrNameLst>
                                      </p:cBhvr>
                                      <p:to>
                                        <p:strVal val="visible"/>
                                      </p:to>
                                    </p:set>
                                    <p:anim calcmode="discrete" valueType="clr">
                                      <p:cBhvr override="childStyle">
                                        <p:cTn id="64" dur="80"/>
                                        <p:tgtEl>
                                          <p:spTgt spid="32777"/>
                                        </p:tgtEl>
                                        <p:attrNameLst>
                                          <p:attrName>style.color</p:attrName>
                                        </p:attrNameLst>
                                      </p:cBhvr>
                                      <p:tavLst>
                                        <p:tav tm="0">
                                          <p:val>
                                            <p:clrVal>
                                              <a:schemeClr val="accent2"/>
                                            </p:clrVal>
                                          </p:val>
                                        </p:tav>
                                        <p:tav tm="50000">
                                          <p:val>
                                            <p:clrVal>
                                              <a:schemeClr val="hlink"/>
                                            </p:clrVal>
                                          </p:val>
                                        </p:tav>
                                      </p:tavLst>
                                    </p:anim>
                                    <p:anim calcmode="discrete" valueType="clr">
                                      <p:cBhvr>
                                        <p:cTn id="65" dur="80"/>
                                        <p:tgtEl>
                                          <p:spTgt spid="32777"/>
                                        </p:tgtEl>
                                        <p:attrNameLst>
                                          <p:attrName>fillcolor</p:attrName>
                                        </p:attrNameLst>
                                      </p:cBhvr>
                                      <p:tavLst>
                                        <p:tav tm="0">
                                          <p:val>
                                            <p:clrVal>
                                              <a:schemeClr val="accent2"/>
                                            </p:clrVal>
                                          </p:val>
                                        </p:tav>
                                        <p:tav tm="50000">
                                          <p:val>
                                            <p:clrVal>
                                              <a:schemeClr val="hlink"/>
                                            </p:clrVal>
                                          </p:val>
                                        </p:tav>
                                      </p:tavLst>
                                    </p:anim>
                                    <p:set>
                                      <p:cBhvr>
                                        <p:cTn id="66" dur="80"/>
                                        <p:tgtEl>
                                          <p:spTgt spid="32777"/>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up)">
                                      <p:cBhvr>
                                        <p:cTn id="7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 grpId="0"/>
      <p:bldP spid="32769" grpId="1"/>
      <p:bldP spid="27650" grpId="0" bldLvl="0" animBg="1"/>
      <p:bldP spid="27650" grpId="1" animBg="1"/>
      <p:bldP spid="32774" grpId="0"/>
      <p:bldP spid="32774" grpId="1"/>
      <p:bldP spid="32775" grpId="0"/>
      <p:bldP spid="32775" grpId="1"/>
      <p:bldP spid="32776" grpId="0"/>
      <p:bldP spid="32776" grpId="1"/>
      <p:bldP spid="32777" grpId="0"/>
      <p:bldP spid="32777" grpId="1"/>
      <p:bldP spid="32772" grpId="0"/>
      <p:bldP spid="32772" grpId="1"/>
      <p:bldP spid="32773" grpId="0"/>
      <p:bldP spid="32773" grpId="1"/>
      <p:bldP spid="32770" grpId="0"/>
      <p:bldP spid="3277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3" name="对象 -2147482302"/>
          <p:cNvGraphicFramePr/>
          <p:nvPr/>
        </p:nvGraphicFramePr>
        <p:xfrm>
          <a:off x="1327150" y="4217988"/>
          <a:ext cx="3695700" cy="1622425"/>
        </p:xfrm>
        <a:graphic>
          <a:graphicData uri="http://schemas.openxmlformats.org/presentationml/2006/ole">
            <mc:AlternateContent xmlns:mc="http://schemas.openxmlformats.org/markup-compatibility/2006">
              <mc:Choice xmlns:v="urn:schemas-microsoft-com:vml" Requires="v">
                <p:oleObj spid="_x0000_s3105" name="" r:id="rId1" imgW="3962400" imgH="1651000" progId="Visio.Drawing.11">
                  <p:embed/>
                </p:oleObj>
              </mc:Choice>
              <mc:Fallback>
                <p:oleObj name="" r:id="rId1" imgW="3962400" imgH="1651000" progId="Visio.Drawing.11">
                  <p:embed/>
                  <p:pic>
                    <p:nvPicPr>
                      <p:cNvPr id="0" name="图片 3104"/>
                      <p:cNvPicPr/>
                      <p:nvPr/>
                    </p:nvPicPr>
                    <p:blipFill>
                      <a:blip r:embed="rId2"/>
                      <a:stretch>
                        <a:fillRect/>
                      </a:stretch>
                    </p:blipFill>
                    <p:spPr>
                      <a:xfrm>
                        <a:off x="1327150" y="4217988"/>
                        <a:ext cx="3695700" cy="1622425"/>
                      </a:xfrm>
                      <a:prstGeom prst="rect">
                        <a:avLst/>
                      </a:prstGeom>
                      <a:noFill/>
                      <a:ln w="38100">
                        <a:noFill/>
                        <a:miter/>
                      </a:ln>
                    </p:spPr>
                  </p:pic>
                </p:oleObj>
              </mc:Fallback>
            </mc:AlternateContent>
          </a:graphicData>
        </a:graphic>
      </p:graphicFrame>
      <p:pic>
        <p:nvPicPr>
          <p:cNvPr id="33794" name="图片 33794"/>
          <p:cNvPicPr>
            <a:picLocks noChangeAspect="1"/>
          </p:cNvPicPr>
          <p:nvPr/>
        </p:nvPicPr>
        <p:blipFill>
          <a:blip r:embed="rId3"/>
          <a:srcRect t="6778"/>
          <a:stretch>
            <a:fillRect/>
          </a:stretch>
        </p:blipFill>
        <p:spPr>
          <a:xfrm>
            <a:off x="1427163" y="758825"/>
            <a:ext cx="6289675" cy="3279775"/>
          </a:xfrm>
          <a:prstGeom prst="rect">
            <a:avLst/>
          </a:prstGeom>
          <a:noFill/>
          <a:ln w="9525">
            <a:noFill/>
          </a:ln>
        </p:spPr>
      </p:pic>
      <p:sp>
        <p:nvSpPr>
          <p:cNvPr id="33795" name="文本框 33793"/>
          <p:cNvSpPr txBox="1"/>
          <p:nvPr/>
        </p:nvSpPr>
        <p:spPr>
          <a:xfrm>
            <a:off x="5940425" y="4217988"/>
            <a:ext cx="2619375" cy="1752600"/>
          </a:xfrm>
          <a:prstGeom prst="rect">
            <a:avLst/>
          </a:prstGeom>
          <a:no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   在时钟作用下，具有置</a:t>
            </a:r>
            <a:r>
              <a:rPr lang="en-US" altLang="zh-CN" dirty="0">
                <a:solidFill>
                  <a:srgbClr val="0070C0"/>
                </a:solidFill>
                <a:latin typeface="Comic Sans MS" panose="030F0702030302020204" pitchFamily="2" charset="0"/>
                <a:ea typeface="宋体" panose="02010600030101010101" pitchFamily="2" charset="-122"/>
              </a:rPr>
              <a:t>0</a:t>
            </a:r>
            <a:r>
              <a:rPr lang="zh-CN" altLang="en-US" dirty="0">
                <a:solidFill>
                  <a:srgbClr val="0070C0"/>
                </a:solidFill>
                <a:latin typeface="Comic Sans MS" panose="030F0702030302020204" pitchFamily="2" charset="0"/>
                <a:ea typeface="宋体" panose="02010600030101010101" pitchFamily="2" charset="-122"/>
              </a:rPr>
              <a:t>、置</a:t>
            </a:r>
            <a:r>
              <a:rPr lang="en-US" altLang="zh-CN" dirty="0">
                <a:solidFill>
                  <a:srgbClr val="0070C0"/>
                </a:solidFill>
                <a:latin typeface="Comic Sans MS" panose="030F0702030302020204" pitchFamily="2" charset="0"/>
                <a:ea typeface="宋体" panose="02010600030101010101" pitchFamily="2" charset="-122"/>
              </a:rPr>
              <a:t>1</a:t>
            </a:r>
            <a:r>
              <a:rPr lang="zh-CN" altLang="en-US" dirty="0">
                <a:solidFill>
                  <a:srgbClr val="0070C0"/>
                </a:solidFill>
                <a:latin typeface="Comic Sans MS" panose="030F0702030302020204" pitchFamily="2" charset="0"/>
                <a:ea typeface="宋体" panose="02010600030101010101" pitchFamily="2" charset="-122"/>
              </a:rPr>
              <a:t>、保持和翻转功能的触发器称为</a:t>
            </a:r>
            <a:r>
              <a:rPr lang="en-US" altLang="zh-CN" dirty="0">
                <a:solidFill>
                  <a:srgbClr val="0070C0"/>
                </a:solidFill>
                <a:latin typeface="Comic Sans MS" panose="030F0702030302020204" pitchFamily="2" charset="0"/>
                <a:ea typeface="宋体" panose="02010600030101010101" pitchFamily="2" charset="-122"/>
              </a:rPr>
              <a:t>JK</a:t>
            </a:r>
            <a:r>
              <a:rPr lang="zh-CN" altLang="en-US" dirty="0">
                <a:solidFill>
                  <a:srgbClr val="0070C0"/>
                </a:solidFill>
                <a:latin typeface="Comic Sans MS" panose="030F0702030302020204" pitchFamily="2" charset="0"/>
                <a:ea typeface="宋体" panose="02010600030101010101" pitchFamily="2" charset="-122"/>
              </a:rPr>
              <a:t>触发器。</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27650" name="矩形 25606"/>
          <p:cNvSpPr/>
          <p:nvPr/>
        </p:nvSpPr>
        <p:spPr>
          <a:xfrm>
            <a:off x="3232150" y="1416050"/>
            <a:ext cx="4232275" cy="5683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2" name="矩形 25606"/>
          <p:cNvSpPr/>
          <p:nvPr/>
        </p:nvSpPr>
        <p:spPr>
          <a:xfrm>
            <a:off x="3232150" y="2114550"/>
            <a:ext cx="4232275" cy="5683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3" name="矩形 25606"/>
          <p:cNvSpPr/>
          <p:nvPr/>
        </p:nvSpPr>
        <p:spPr>
          <a:xfrm>
            <a:off x="3232150" y="2746375"/>
            <a:ext cx="4232275" cy="5683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4" name="矩形 25606"/>
          <p:cNvSpPr/>
          <p:nvPr/>
        </p:nvSpPr>
        <p:spPr>
          <a:xfrm>
            <a:off x="3216275" y="3384550"/>
            <a:ext cx="4248150" cy="5683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5" name="矩形 25606"/>
          <p:cNvSpPr/>
          <p:nvPr/>
        </p:nvSpPr>
        <p:spPr>
          <a:xfrm flipH="1">
            <a:off x="2386013" y="1416050"/>
            <a:ext cx="76200" cy="2538413"/>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dissolve">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50"/>
                                        </p:tgtEl>
                                        <p:attrNameLst>
                                          <p:attrName>style.visibility</p:attrName>
                                        </p:attrNameLst>
                                      </p:cBhvr>
                                      <p:to>
                                        <p:strVal val="visible"/>
                                      </p:to>
                                    </p:set>
                                    <p:animEffect transition="in" filter="dissolve">
                                      <p:cBhvr>
                                        <p:cTn id="17" dur="500"/>
                                        <p:tgtEl>
                                          <p:spTgt spid="276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3793"/>
                                        </p:tgtEl>
                                        <p:attrNameLst>
                                          <p:attrName>style.visibility</p:attrName>
                                        </p:attrNameLst>
                                      </p:cBhvr>
                                      <p:to>
                                        <p:strVal val="visible"/>
                                      </p:to>
                                    </p:set>
                                    <p:animEffect transition="in" filter="dissolve">
                                      <p:cBhvr>
                                        <p:cTn id="37" dur="500"/>
                                        <p:tgtEl>
                                          <p:spTgt spid="337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795"/>
                                        </p:tgtEl>
                                        <p:attrNameLst>
                                          <p:attrName>style.visibility</p:attrName>
                                        </p:attrNameLst>
                                      </p:cBhvr>
                                      <p:to>
                                        <p:strVal val="visible"/>
                                      </p:to>
                                    </p:set>
                                    <p:animEffect transition="in" filter="wipe(up)">
                                      <p:cBhvr>
                                        <p:cTn id="42"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P spid="27650" grpId="1" animBg="1"/>
      <p:bldP spid="2" grpId="0" bldLvl="0" animBg="1"/>
      <p:bldP spid="2" grpId="1" animBg="1"/>
      <p:bldP spid="3" grpId="0" bldLvl="0" animBg="1"/>
      <p:bldP spid="3" grpId="1" animBg="1"/>
      <p:bldP spid="4" grpId="0" bldLvl="0" animBg="1"/>
      <p:bldP spid="4" grpId="1" animBg="1"/>
      <p:bldP spid="33795" grpId="0"/>
      <p:bldP spid="33795" grpId="1"/>
      <p:bldP spid="5" grpId="0" bldLvl="0" animBg="1"/>
      <p:bldP spid="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3"/>
          <p:cNvSpPr txBox="1"/>
          <p:nvPr/>
        </p:nvSpPr>
        <p:spPr>
          <a:xfrm>
            <a:off x="777875" y="912813"/>
            <a:ext cx="8126413" cy="922337"/>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rPr>
              <a:t>(1) </a:t>
            </a:r>
            <a:r>
              <a:rPr lang="zh-CN" altLang="en-US" dirty="0">
                <a:solidFill>
                  <a:srgbClr val="0070C0"/>
                </a:solidFill>
                <a:latin typeface="Comic Sans MS" panose="030F0702030302020204" pitchFamily="2" charset="0"/>
                <a:ea typeface="宋体" panose="02010600030101010101" pitchFamily="2" charset="-122"/>
              </a:rPr>
              <a:t>由于主锁存器在</a:t>
            </a:r>
            <a:r>
              <a:rPr lang="en-US" altLang="zh-CN" dirty="0">
                <a:solidFill>
                  <a:srgbClr val="0070C0"/>
                </a:solidFill>
                <a:latin typeface="Comic Sans MS" panose="030F0702030302020204" pitchFamily="2" charset="0"/>
                <a:ea typeface="宋体" panose="02010600030101010101" pitchFamily="2" charset="-122"/>
              </a:rPr>
              <a:t>CLK=1</a:t>
            </a:r>
            <a:r>
              <a:rPr lang="zh-CN" altLang="en-US" dirty="0">
                <a:solidFill>
                  <a:srgbClr val="0070C0"/>
                </a:solidFill>
                <a:latin typeface="Comic Sans MS" panose="030F0702030302020204" pitchFamily="2" charset="0"/>
                <a:ea typeface="宋体" panose="02010600030101010101" pitchFamily="2" charset="-122"/>
              </a:rPr>
              <a:t>期间始终处于工作状态，所以必须考虑整个</a:t>
            </a:r>
            <a:r>
              <a:rPr lang="en-US" altLang="zh-CN" dirty="0">
                <a:solidFill>
                  <a:srgbClr val="0070C0"/>
                </a:solidFill>
                <a:latin typeface="Comic Sans MS" panose="030F0702030302020204" pitchFamily="2" charset="0"/>
                <a:ea typeface="宋体" panose="02010600030101010101" pitchFamily="2" charset="-122"/>
              </a:rPr>
              <a:t>CLK=1</a:t>
            </a:r>
            <a:r>
              <a:rPr lang="zh-CN" altLang="en-US" dirty="0">
                <a:solidFill>
                  <a:srgbClr val="0070C0"/>
                </a:solidFill>
                <a:latin typeface="Comic Sans MS" panose="030F0702030302020204" pitchFamily="2" charset="0"/>
                <a:ea typeface="宋体" panose="02010600030101010101" pitchFamily="2" charset="-122"/>
              </a:rPr>
              <a:t>期间输入信号的变化才能确定触发器的次态；</a:t>
            </a:r>
            <a:endParaRPr lang="zh-CN" altLang="en-US" dirty="0">
              <a:solidFill>
                <a:srgbClr val="0070C0"/>
              </a:solidFill>
              <a:latin typeface="Comic Sans MS" panose="030F0702030302020204" pitchFamily="2" charset="0"/>
              <a:ea typeface="宋体" panose="02010600030101010101" pitchFamily="2" charset="-122"/>
            </a:endParaRPr>
          </a:p>
        </p:txBody>
      </p:sp>
      <p:graphicFrame>
        <p:nvGraphicFramePr>
          <p:cNvPr id="34818" name="对象 -2147482304"/>
          <p:cNvGraphicFramePr/>
          <p:nvPr/>
        </p:nvGraphicFramePr>
        <p:xfrm>
          <a:off x="776288" y="2392363"/>
          <a:ext cx="4568825" cy="2230437"/>
        </p:xfrm>
        <a:graphic>
          <a:graphicData uri="http://schemas.openxmlformats.org/presentationml/2006/ole">
            <mc:AlternateContent xmlns:mc="http://schemas.openxmlformats.org/markup-compatibility/2006">
              <mc:Choice xmlns:v="urn:schemas-microsoft-com:vml" Requires="v">
                <p:oleObj spid="_x0000_s3106" name="" r:id="rId1" imgW="5791200" imgH="2603500" progId="Visio.Drawing.11">
                  <p:embed/>
                </p:oleObj>
              </mc:Choice>
              <mc:Fallback>
                <p:oleObj name="" r:id="rId1" imgW="5791200" imgH="2603500" progId="Visio.Drawing.11">
                  <p:embed/>
                  <p:pic>
                    <p:nvPicPr>
                      <p:cNvPr id="0" name="图片 3105"/>
                      <p:cNvPicPr/>
                      <p:nvPr/>
                    </p:nvPicPr>
                    <p:blipFill>
                      <a:blip r:embed="rId2"/>
                      <a:stretch>
                        <a:fillRect/>
                      </a:stretch>
                    </p:blipFill>
                    <p:spPr>
                      <a:xfrm>
                        <a:off x="776288" y="2392363"/>
                        <a:ext cx="4568825" cy="2230437"/>
                      </a:xfrm>
                      <a:prstGeom prst="rect">
                        <a:avLst/>
                      </a:prstGeom>
                      <a:noFill/>
                      <a:ln w="38100">
                        <a:noFill/>
                        <a:miter/>
                      </a:ln>
                    </p:spPr>
                  </p:pic>
                </p:oleObj>
              </mc:Fallback>
            </mc:AlternateContent>
          </a:graphicData>
        </a:graphic>
      </p:graphicFrame>
      <p:graphicFrame>
        <p:nvGraphicFramePr>
          <p:cNvPr id="6" name="表格 5"/>
          <p:cNvGraphicFramePr/>
          <p:nvPr/>
        </p:nvGraphicFramePr>
        <p:xfrm>
          <a:off x="5845175" y="2641600"/>
          <a:ext cx="2567305" cy="1622425"/>
        </p:xfrm>
        <a:graphic>
          <a:graphicData uri="http://schemas.openxmlformats.org/drawingml/2006/table">
            <a:tbl>
              <a:tblPr firstRow="1" bandRow="1">
                <a:tableStyleId>{5940675A-B579-460E-94D1-54222C63F5DA}</a:tableStyleId>
              </a:tblPr>
              <a:tblGrid>
                <a:gridCol w="880110"/>
                <a:gridCol w="685800"/>
                <a:gridCol w="1001395"/>
              </a:tblGrid>
              <a:tr h="531495">
                <a:tc>
                  <a:txBody>
                    <a:bodyPr/>
                    <a:p>
                      <a:pPr>
                        <a:buNone/>
                      </a:pPr>
                      <a:r>
                        <a:rPr lang="en-US" sz="1600" b="0" i="1">
                          <a:latin typeface="Comic Sans MS" panose="030F0702030302020204" pitchFamily="2" charset="0"/>
                          <a:ea typeface="宋体" panose="02010600030101010101" pitchFamily="2" charset="-122"/>
                          <a:cs typeface="Comic Sans MS" panose="030F0702030302020204" pitchFamily="2" charset="0"/>
                        </a:rPr>
                        <a:t>   J    K</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宋体" panose="02010600030101010101" pitchFamily="2" charset="-122"/>
                        </a:rPr>
                        <a:t>功能说明</a:t>
                      </a:r>
                      <a:endParaRPr lang="en-US" altLang="en-US" sz="1600" b="0">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宋体" panose="02010600030101010101" pitchFamily="2" charset="-122"/>
                        </a:rPr>
                        <a:t>保持</a:t>
                      </a:r>
                      <a:endParaRPr lang="en-US" altLang="en-US" sz="1600" b="0">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64795">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0    1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置0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265430">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置1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295275">
                <a:tc>
                  <a:txBody>
                    <a:bodyPr/>
                    <a:p>
                      <a:pPr algn="ctr">
                        <a:buNone/>
                      </a:pPr>
                      <a:r>
                        <a:rPr lang="en-US" sz="1600" b="0">
                          <a:solidFill>
                            <a:srgbClr val="FF0000"/>
                          </a:solidFill>
                          <a:latin typeface="Comic Sans MS" panose="030F0702030302020204" pitchFamily="2" charset="0"/>
                          <a:ea typeface="宋体" panose="02010600030101010101" pitchFamily="2" charset="-122"/>
                          <a:cs typeface="Comic Sans MS" panose="030F0702030302020204" pitchFamily="2" charset="0"/>
                        </a:rPr>
                        <a:t>1    1</a:t>
                      </a:r>
                      <a:endParaRPr lang="en-US" altLang="en-US" sz="1600" b="0">
                        <a:solidFill>
                          <a:srgbClr val="FF0000"/>
                        </a:solidFill>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solidFill>
                            <a:srgbClr val="FF0000"/>
                          </a:solidFill>
                          <a:latin typeface="Comic Sans MS" panose="030F0702030302020204" pitchFamily="2" charset="0"/>
                          <a:ea typeface="宋体" panose="02010600030101010101" pitchFamily="2" charset="-122"/>
                          <a:cs typeface="Comic Sans MS" panose="030F0702030302020204" pitchFamily="2" charset="0"/>
                        </a:rPr>
                        <a:t>Q</a:t>
                      </a:r>
                      <a:r>
                        <a:rPr lang="en-US" sz="1600" b="0" i="1">
                          <a:solidFill>
                            <a:srgbClr val="FF0000"/>
                          </a:solidFill>
                          <a:latin typeface="Comic Sans MS" panose="030F0702030302020204" pitchFamily="2" charset="0"/>
                          <a:cs typeface="Comic Sans MS" panose="030F0702030302020204" pitchFamily="2" charset="0"/>
                        </a:rPr>
                        <a:t>'</a:t>
                      </a:r>
                      <a:endParaRPr lang="en-US" altLang="en-US" sz="1600" b="0" i="1">
                        <a:solidFill>
                          <a:srgbClr val="FF0000"/>
                        </a:solidFill>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solidFill>
                            <a:srgbClr val="FF0000"/>
                          </a:solidFill>
                          <a:latin typeface="Comic Sans MS" panose="030F0702030302020204" pitchFamily="2" charset="0"/>
                          <a:ea typeface="宋体" panose="02010600030101010101" pitchFamily="2" charset="-122"/>
                          <a:cs typeface="宋体" panose="02010600030101010101" pitchFamily="2" charset="-122"/>
                        </a:rPr>
                        <a:t>翻转</a:t>
                      </a:r>
                      <a:endParaRPr lang="en-US" altLang="en-US" sz="1600" b="0">
                        <a:solidFill>
                          <a:srgbClr val="FF0000"/>
                        </a:solidFill>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4845" name="文本框 1"/>
          <p:cNvSpPr txBox="1"/>
          <p:nvPr/>
        </p:nvSpPr>
        <p:spPr>
          <a:xfrm>
            <a:off x="778193" y="600075"/>
            <a:ext cx="6619875" cy="368300"/>
          </a:xfrm>
          <a:prstGeom prst="rect">
            <a:avLst/>
          </a:prstGeom>
          <a:noFill/>
          <a:ln w="9525">
            <a:noFill/>
          </a:ln>
        </p:spPr>
        <p:txBody>
          <a:bodyPr wrap="none" anchor="t" anchorCtr="0">
            <a:spAutoFit/>
          </a:bodyPr>
          <a:p>
            <a:pPr eaLnBrk="0" hangingPunct="0"/>
            <a:r>
              <a:rPr lang="zh-CN" altLang="en-US" dirty="0">
                <a:solidFill>
                  <a:srgbClr val="C00000"/>
                </a:solidFill>
                <a:latin typeface="宋体" panose="02010600030101010101" pitchFamily="2" charset="-122"/>
                <a:ea typeface="宋体" panose="02010600030101010101" pitchFamily="2" charset="-122"/>
              </a:rPr>
              <a:t>根据脉冲触发器的动作特点，在使用时需要注意以下两个问题：</a:t>
            </a:r>
            <a:endParaRPr lang="zh-CN" altLang="en-US" dirty="0">
              <a:solidFill>
                <a:srgbClr val="C00000"/>
              </a:solidFill>
              <a:latin typeface="宋体" panose="02010600030101010101" pitchFamily="2" charset="-122"/>
              <a:ea typeface="宋体" panose="02010600030101010101" pitchFamily="2" charset="-122"/>
            </a:endParaRPr>
          </a:p>
        </p:txBody>
      </p:sp>
      <p:sp>
        <p:nvSpPr>
          <p:cNvPr id="34846" name="AutoShape 5"/>
          <p:cNvSpPr/>
          <p:nvPr/>
        </p:nvSpPr>
        <p:spPr>
          <a:xfrm>
            <a:off x="684530" y="4800600"/>
            <a:ext cx="8061325" cy="1301750"/>
          </a:xfrm>
          <a:prstGeom prst="roundRect">
            <a:avLst>
              <a:gd name="adj" fmla="val 11921"/>
            </a:avLst>
          </a:prstGeom>
          <a:gradFill rotWithShape="1">
            <a:gsLst>
              <a:gs pos="0">
                <a:schemeClr val="hlink"/>
              </a:gs>
              <a:gs pos="100000">
                <a:srgbClr val="006B6B"/>
              </a:gs>
            </a:gsLst>
            <a:lin ang="5400000" scaled="1"/>
            <a:tileRect/>
          </a:gradFill>
          <a:ln w="25400" cap="flat" cmpd="sng">
            <a:solidFill>
              <a:srgbClr val="FEFFFF"/>
            </a:solidFill>
            <a:prstDash val="solid"/>
            <a:round/>
            <a:headEnd type="none" w="med" len="med"/>
            <a:tailEnd type="none" w="med" len="med"/>
          </a:ln>
          <a:effectLst>
            <a:outerShdw dist="53882" dir="2699999" algn="ctr" rotWithShape="0">
              <a:srgbClr val="000000">
                <a:alpha val="50000"/>
              </a:srgbClr>
            </a:outerShdw>
          </a:effectLst>
        </p:spPr>
        <p:txBody>
          <a:bodyPr wrap="none" anchor="ctr" anchorCtr="0"/>
          <a:p>
            <a:pPr>
              <a:lnSpc>
                <a:spcPct val="120000"/>
              </a:lnSpc>
              <a:spcBef>
                <a:spcPct val="20000"/>
              </a:spcBef>
              <a:buFont typeface="Arial" panose="020B0604020202020204" pitchFamily="34" charset="0"/>
              <a:buChar char="•"/>
            </a:pPr>
            <a:endParaRPr lang="zh-CN" altLang="en-US" dirty="0">
              <a:solidFill>
                <a:srgbClr val="000000"/>
              </a:solidFill>
              <a:latin typeface="Arial" panose="020B0604020202020204" pitchFamily="34" charset="0"/>
              <a:ea typeface="宋体" panose="02010600030101010101" pitchFamily="2" charset="-122"/>
            </a:endParaRPr>
          </a:p>
        </p:txBody>
      </p:sp>
      <p:sp>
        <p:nvSpPr>
          <p:cNvPr id="100" name="文本框 99"/>
          <p:cNvSpPr txBox="1"/>
          <p:nvPr/>
        </p:nvSpPr>
        <p:spPr>
          <a:xfrm>
            <a:off x="748030" y="4764088"/>
            <a:ext cx="7997825" cy="1336675"/>
          </a:xfrm>
          <a:prstGeom prst="rect">
            <a:avLst/>
          </a:prstGeom>
          <a:noFill/>
          <a:ln w="9525">
            <a:noFill/>
          </a:ln>
        </p:spPr>
        <p:txBody>
          <a:bodyPr wrap="square">
            <a:spAutoFit/>
          </a:bodyPr>
          <a:p>
            <a:pPr>
              <a:lnSpc>
                <a:spcPct val="150000"/>
              </a:lnSpc>
            </a:pPr>
            <a:r>
              <a:rPr lang="en-US" noProof="1">
                <a:latin typeface="Times New Roman" panose="02020603050405020304" pitchFamily="2" charset="0"/>
                <a:ea typeface="宋体" panose="02010600030101010101" pitchFamily="2" charset="-122"/>
                <a:cs typeface="Times New Roman" panose="02020603050405020304" pitchFamily="2" charset="0"/>
              </a:rPr>
              <a:t> </a:t>
            </a:r>
            <a:r>
              <a:rPr lang="zh-CN"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【例</a:t>
            </a:r>
            <a:r>
              <a:rPr lang="en-US"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5-3</a:t>
            </a:r>
            <a:r>
              <a:rPr lang="zh-CN"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】对于脉冲</a:t>
            </a:r>
            <a:r>
              <a:rPr lang="en-US" i="1"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JK</a:t>
            </a:r>
            <a:r>
              <a:rPr lang="zh-CN"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触发器，已知时钟脉冲</a:t>
            </a:r>
            <a:r>
              <a:rPr lang="en-US" i="1"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CLK</a:t>
            </a:r>
            <a:r>
              <a:rPr lang="zh-CN"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、输入信号</a:t>
            </a:r>
            <a:r>
              <a:rPr lang="en-US" i="1"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JK</a:t>
            </a:r>
            <a:r>
              <a:rPr lang="zh-CN"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的波形如下图所示。分析触发器的工作过程，画出输出</a:t>
            </a:r>
            <a:r>
              <a:rPr lang="en-US" i="1"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Q</a:t>
            </a:r>
            <a:r>
              <a:rPr lang="zh-CN"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和</a:t>
            </a:r>
            <a:r>
              <a:rPr lang="en-US" i="1"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Q'</a:t>
            </a:r>
            <a:r>
              <a:rPr lang="zh-CN"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的波形。假设触发器的初始状态为</a:t>
            </a:r>
            <a:r>
              <a:rPr lang="en-US"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0</a:t>
            </a:r>
            <a:r>
              <a:rPr lang="zh-CN" noProof="1">
                <a:solidFill>
                  <a:schemeClr val="accent3"/>
                </a:solidFill>
                <a:latin typeface="Comic Sans MS" panose="030F0702030302020204" pitchFamily="2" charset="0"/>
                <a:ea typeface="宋体" panose="02010600030101010101" pitchFamily="2" charset="-122"/>
                <a:cs typeface="Comic Sans MS" panose="030F0702030302020204" pitchFamily="2" charset="0"/>
              </a:rPr>
              <a:t>。</a:t>
            </a:r>
            <a:endParaRPr lang="zh-CN" altLang="en-US" noProof="1">
              <a:solidFill>
                <a:schemeClr val="accent3"/>
              </a:solidFill>
              <a:latin typeface="Comic Sans MS" panose="030F0702030302020204" pitchFamily="2" charset="0"/>
              <a:ea typeface="宋体" panose="02010600030101010101" pitchFamily="2" charset="-122"/>
              <a:cs typeface="Comic Sans MS" panose="030F0702030302020204" pitchFamily="2" charset="0"/>
            </a:endParaRPr>
          </a:p>
        </p:txBody>
      </p:sp>
      <p:sp>
        <p:nvSpPr>
          <p:cNvPr id="34848" name="文本框 2"/>
          <p:cNvSpPr txBox="1"/>
          <p:nvPr/>
        </p:nvSpPr>
        <p:spPr>
          <a:xfrm>
            <a:off x="866775" y="1835150"/>
            <a:ext cx="4557713" cy="368300"/>
          </a:xfrm>
          <a:prstGeom prst="rect">
            <a:avLst/>
          </a:prstGeom>
          <a:noFill/>
          <a:ln w="9525">
            <a:noFill/>
          </a:ln>
        </p:spPr>
        <p:txBody>
          <a:bodyPr wrap="none" anchor="t" anchorCtr="0">
            <a:spAutoFit/>
          </a:bodyPr>
          <a:p>
            <a:pPr eaLnBrk="0" hangingPunct="0"/>
            <a:r>
              <a:rPr lang="en-US" altLang="zh-CN" dirty="0">
                <a:solidFill>
                  <a:srgbClr val="FF0000"/>
                </a:solidFill>
                <a:latin typeface="Comic Sans MS" panose="030F0702030302020204" pitchFamily="2" charset="0"/>
                <a:ea typeface="宋体" panose="02010600030101010101" pitchFamily="2" charset="-122"/>
              </a:rPr>
              <a:t>(2) </a:t>
            </a:r>
            <a:r>
              <a:rPr lang="zh-CN" altLang="en-US" dirty="0">
                <a:solidFill>
                  <a:srgbClr val="FF0000"/>
                </a:solidFill>
                <a:latin typeface="Comic Sans MS" panose="030F0702030302020204" pitchFamily="2" charset="0"/>
                <a:ea typeface="宋体" panose="02010600030101010101" pitchFamily="2" charset="-122"/>
              </a:rPr>
              <a:t>主从式</a:t>
            </a:r>
            <a:r>
              <a:rPr lang="en-US" altLang="zh-CN" dirty="0">
                <a:solidFill>
                  <a:srgbClr val="FF0000"/>
                </a:solidFill>
                <a:latin typeface="Comic Sans MS" panose="030F0702030302020204" pitchFamily="2" charset="0"/>
                <a:ea typeface="宋体" panose="02010600030101010101" pitchFamily="2" charset="-122"/>
              </a:rPr>
              <a:t>JK</a:t>
            </a:r>
            <a:r>
              <a:rPr lang="zh-CN" altLang="en-US" dirty="0">
                <a:solidFill>
                  <a:srgbClr val="FF0000"/>
                </a:solidFill>
                <a:latin typeface="Comic Sans MS" panose="030F0702030302020204" pitchFamily="2" charset="0"/>
                <a:ea typeface="宋体" panose="02010600030101010101" pitchFamily="2" charset="-122"/>
              </a:rPr>
              <a:t>触发器还存在一次翻转现象！</a:t>
            </a:r>
            <a:endParaRPr lang="zh-CN" altLang="en-US">
              <a:latin typeface="Comic Sans MS" panose="030F070203030202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45"/>
                                        </p:tgtEl>
                                        <p:attrNameLst>
                                          <p:attrName>style.visibility</p:attrName>
                                        </p:attrNameLst>
                                      </p:cBhvr>
                                      <p:to>
                                        <p:strVal val="visible"/>
                                      </p:to>
                                    </p:set>
                                    <p:animEffect transition="in" filter="wipe(left)">
                                      <p:cBhvr>
                                        <p:cTn id="7" dur="500"/>
                                        <p:tgtEl>
                                          <p:spTgt spid="348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7"/>
                                        </p:tgtEl>
                                        <p:attrNameLst>
                                          <p:attrName>style.visibility</p:attrName>
                                        </p:attrNameLst>
                                      </p:cBhvr>
                                      <p:to>
                                        <p:strVal val="visible"/>
                                      </p:to>
                                    </p:set>
                                    <p:animEffect transition="in" filter="wipe(left)">
                                      <p:cBhvr>
                                        <p:cTn id="12" dur="500"/>
                                        <p:tgtEl>
                                          <p:spTgt spid="348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48"/>
                                        </p:tgtEl>
                                        <p:attrNameLst>
                                          <p:attrName>style.visibility</p:attrName>
                                        </p:attrNameLst>
                                      </p:cBhvr>
                                      <p:to>
                                        <p:strVal val="visible"/>
                                      </p:to>
                                    </p:set>
                                    <p:animEffect transition="in" filter="wipe(left)">
                                      <p:cBhvr>
                                        <p:cTn id="17" dur="500"/>
                                        <p:tgtEl>
                                          <p:spTgt spid="348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4818"/>
                                        </p:tgtEl>
                                        <p:attrNameLst>
                                          <p:attrName>style.visibility</p:attrName>
                                        </p:attrNameLst>
                                      </p:cBhvr>
                                      <p:to>
                                        <p:strVal val="visible"/>
                                      </p:to>
                                    </p:set>
                                    <p:animEffect transition="in" filter="dissolve">
                                      <p:cBhvr>
                                        <p:cTn id="22" dur="500"/>
                                        <p:tgtEl>
                                          <p:spTgt spid="348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846"/>
                                        </p:tgtEl>
                                        <p:attrNameLst>
                                          <p:attrName>style.visibility</p:attrName>
                                        </p:attrNameLst>
                                      </p:cBhvr>
                                      <p:to>
                                        <p:strVal val="visible"/>
                                      </p:to>
                                    </p:set>
                                  </p:childTnLst>
                                </p:cTn>
                              </p:par>
                            </p:childTnLst>
                          </p:cTn>
                        </p:par>
                        <p:par>
                          <p:cTn id="32" fill="hold">
                            <p:stCondLst>
                              <p:cond delay="0"/>
                            </p:stCondLst>
                            <p:childTnLst>
                              <p:par>
                                <p:cTn id="33" presetID="22" presetClass="entr" presetSubtype="8" fill="hold" grpId="0"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wipe(left)">
                                      <p:cBhvr>
                                        <p:cTn id="3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5" grpId="0"/>
      <p:bldP spid="34845" grpId="1"/>
      <p:bldP spid="34817" grpId="0"/>
      <p:bldP spid="34817" grpId="1"/>
      <p:bldP spid="34848" grpId="0"/>
      <p:bldP spid="34848" grpId="1"/>
      <p:bldP spid="34846" grpId="0" bldLvl="0" animBg="1"/>
      <p:bldP spid="34846" grpId="1" animBg="1"/>
      <p:bldP spid="100" grpId="0"/>
      <p:bldP spid="10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AutoShape 10"/>
          <p:cNvSpPr/>
          <p:nvPr/>
        </p:nvSpPr>
        <p:spPr>
          <a:xfrm>
            <a:off x="2268538" y="1381760"/>
            <a:ext cx="2684462" cy="46355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5122" name="Rectangle 9"/>
          <p:cNvSpPr/>
          <p:nvPr/>
        </p:nvSpPr>
        <p:spPr>
          <a:xfrm>
            <a:off x="2484438" y="1388110"/>
            <a:ext cx="5832475" cy="460375"/>
          </a:xfrm>
          <a:prstGeom prst="rect">
            <a:avLst/>
          </a:prstGeom>
          <a:noFill/>
          <a:ln w="9525">
            <a:noFill/>
          </a:ln>
        </p:spPr>
        <p:txBody>
          <a:bodyPr anchor="t" anchorCtr="0">
            <a:spAutoFit/>
          </a:bodyPr>
          <a:p>
            <a:r>
              <a:rPr lang="zh-CN" altLang="en-US" sz="2400" b="0" dirty="0">
                <a:solidFill>
                  <a:schemeClr val="bg1"/>
                </a:solidFill>
                <a:latin typeface="Arial" panose="020B0604020202020204" pitchFamily="34" charset="0"/>
                <a:ea typeface="黑体" panose="02010609060101010101" pitchFamily="2" charset="-122"/>
              </a:rPr>
              <a:t> </a:t>
            </a:r>
            <a:r>
              <a:rPr lang="en-US" altLang="zh-CN" sz="2400" b="0" dirty="0">
                <a:solidFill>
                  <a:schemeClr val="bg1"/>
                </a:solidFill>
                <a:latin typeface="Arial" panose="020B0604020202020204" pitchFamily="34" charset="0"/>
                <a:ea typeface="黑体" panose="02010609060101010101" pitchFamily="2" charset="-122"/>
              </a:rPr>
              <a:t>5.2 </a:t>
            </a:r>
            <a:r>
              <a:rPr lang="zh-CN" altLang="en-US" sz="2400" b="0" dirty="0">
                <a:solidFill>
                  <a:schemeClr val="bg1"/>
                </a:solidFill>
                <a:latin typeface="Arial" panose="020B0604020202020204" pitchFamily="34" charset="0"/>
                <a:ea typeface="黑体" panose="02010609060101010101" pitchFamily="2" charset="-122"/>
              </a:rPr>
              <a:t>门控锁存器</a:t>
            </a:r>
            <a:endParaRPr lang="zh-CN" altLang="en-US" sz="2400" b="0" dirty="0">
              <a:solidFill>
                <a:schemeClr val="bg1"/>
              </a:solidFill>
              <a:latin typeface="Arial" panose="020B0604020202020204" pitchFamily="34" charset="0"/>
              <a:ea typeface="黑体" panose="02010609060101010101" pitchFamily="2" charset="-122"/>
            </a:endParaRPr>
          </a:p>
        </p:txBody>
      </p:sp>
      <p:sp>
        <p:nvSpPr>
          <p:cNvPr id="5123" name="AutoShape 13"/>
          <p:cNvSpPr/>
          <p:nvPr/>
        </p:nvSpPr>
        <p:spPr>
          <a:xfrm>
            <a:off x="2484438" y="2061210"/>
            <a:ext cx="2935287" cy="46990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5124" name="Rectangle 12"/>
          <p:cNvSpPr/>
          <p:nvPr/>
        </p:nvSpPr>
        <p:spPr>
          <a:xfrm>
            <a:off x="2700338" y="2061210"/>
            <a:ext cx="3530600" cy="457200"/>
          </a:xfrm>
          <a:prstGeom prst="rect">
            <a:avLst/>
          </a:prstGeom>
          <a:noFill/>
          <a:ln w="9525">
            <a:noFill/>
          </a:ln>
        </p:spPr>
        <p:txBody>
          <a:bodyPr wrap="none" anchor="ctr" anchorCtr="0"/>
          <a:p>
            <a:r>
              <a:rPr lang="zh-CN" altLang="en-US" sz="2400" b="0" dirty="0">
                <a:solidFill>
                  <a:schemeClr val="bg1"/>
                </a:solidFill>
                <a:latin typeface="Arial" panose="020B0604020202020204" pitchFamily="34" charset="0"/>
                <a:ea typeface="黑体" panose="02010609060101010101" pitchFamily="2" charset="-122"/>
              </a:rPr>
              <a:t> </a:t>
            </a:r>
            <a:r>
              <a:rPr lang="en-US" altLang="zh-CN" sz="2400" b="0" dirty="0">
                <a:solidFill>
                  <a:schemeClr val="bg1"/>
                </a:solidFill>
                <a:latin typeface="Arial" panose="020B0604020202020204" pitchFamily="34" charset="0"/>
                <a:ea typeface="黑体" panose="02010609060101010101" pitchFamily="2" charset="-122"/>
              </a:rPr>
              <a:t>5.3 </a:t>
            </a:r>
            <a:r>
              <a:rPr lang="zh-CN" altLang="en-US" sz="2400" b="0" dirty="0">
                <a:solidFill>
                  <a:schemeClr val="bg1"/>
                </a:solidFill>
                <a:latin typeface="Arial" panose="020B0604020202020204" pitchFamily="34" charset="0"/>
                <a:ea typeface="黑体" panose="02010609060101010101" pitchFamily="2" charset="-122"/>
              </a:rPr>
              <a:t>脉冲触发器</a:t>
            </a:r>
            <a:endParaRPr lang="zh-CN" altLang="en-US" sz="2400" b="0" dirty="0">
              <a:solidFill>
                <a:schemeClr val="bg1"/>
              </a:solidFill>
              <a:latin typeface="Arial" panose="020B0604020202020204" pitchFamily="34" charset="0"/>
              <a:ea typeface="黑体" panose="02010609060101010101" pitchFamily="2" charset="-122"/>
            </a:endParaRPr>
          </a:p>
        </p:txBody>
      </p:sp>
      <p:sp>
        <p:nvSpPr>
          <p:cNvPr id="5125" name="AutoShape 16"/>
          <p:cNvSpPr/>
          <p:nvPr/>
        </p:nvSpPr>
        <p:spPr>
          <a:xfrm>
            <a:off x="2627313" y="2756535"/>
            <a:ext cx="2903537" cy="45720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5126" name="Rectangle 15"/>
          <p:cNvSpPr/>
          <p:nvPr/>
        </p:nvSpPr>
        <p:spPr>
          <a:xfrm>
            <a:off x="2700338" y="2756535"/>
            <a:ext cx="2806700" cy="457200"/>
          </a:xfrm>
          <a:prstGeom prst="rect">
            <a:avLst/>
          </a:prstGeom>
          <a:noFill/>
          <a:ln w="9525">
            <a:noFill/>
          </a:ln>
        </p:spPr>
        <p:txBody>
          <a:bodyPr wrap="none" anchor="ctr" anchorCtr="0"/>
          <a:p>
            <a:r>
              <a:rPr lang="zh-CN" altLang="en-US" sz="2400" b="0" dirty="0">
                <a:solidFill>
                  <a:schemeClr val="bg1"/>
                </a:solidFill>
                <a:latin typeface="Arial" panose="020B0604020202020204" pitchFamily="34" charset="0"/>
                <a:ea typeface="黑体" panose="02010609060101010101" pitchFamily="2" charset="-122"/>
              </a:rPr>
              <a:t>  </a:t>
            </a:r>
            <a:r>
              <a:rPr lang="en-US" altLang="zh-CN" sz="2400" b="0" dirty="0">
                <a:solidFill>
                  <a:schemeClr val="bg1"/>
                </a:solidFill>
                <a:latin typeface="Arial" panose="020B0604020202020204" pitchFamily="34" charset="0"/>
                <a:ea typeface="黑体" panose="02010609060101010101" pitchFamily="2" charset="-122"/>
              </a:rPr>
              <a:t>5.4 </a:t>
            </a:r>
            <a:r>
              <a:rPr lang="zh-CN" altLang="en-US" sz="2400" b="0" dirty="0">
                <a:solidFill>
                  <a:schemeClr val="bg1"/>
                </a:solidFill>
                <a:latin typeface="Arial" panose="020B0604020202020204" pitchFamily="34" charset="0"/>
                <a:ea typeface="黑体" panose="02010609060101010101" pitchFamily="2" charset="-122"/>
              </a:rPr>
              <a:t>边沿触发器</a:t>
            </a:r>
            <a:endParaRPr lang="zh-CN" altLang="en-US" sz="2400" b="0" dirty="0">
              <a:solidFill>
                <a:schemeClr val="bg1"/>
              </a:solidFill>
              <a:latin typeface="Arial" panose="020B0604020202020204" pitchFamily="34" charset="0"/>
              <a:ea typeface="黑体" panose="02010609060101010101" pitchFamily="2" charset="-122"/>
            </a:endParaRPr>
          </a:p>
        </p:txBody>
      </p:sp>
      <p:pic>
        <p:nvPicPr>
          <p:cNvPr id="5127" name="Picture 2"/>
          <p:cNvPicPr>
            <a:picLocks noChangeAspect="1"/>
          </p:cNvPicPr>
          <p:nvPr/>
        </p:nvPicPr>
        <p:blipFill>
          <a:blip r:embed="rId1"/>
          <a:stretch>
            <a:fillRect/>
          </a:stretch>
        </p:blipFill>
        <p:spPr>
          <a:xfrm>
            <a:off x="179388" y="765175"/>
            <a:ext cx="1946275" cy="5487988"/>
          </a:xfrm>
          <a:prstGeom prst="rect">
            <a:avLst/>
          </a:prstGeom>
          <a:noFill/>
          <a:ln w="9525">
            <a:noFill/>
          </a:ln>
        </p:spPr>
      </p:pic>
      <p:sp>
        <p:nvSpPr>
          <p:cNvPr id="6153" name="Text Box 3"/>
          <p:cNvSpPr txBox="1"/>
          <p:nvPr/>
        </p:nvSpPr>
        <p:spPr>
          <a:xfrm>
            <a:off x="536575" y="2781300"/>
            <a:ext cx="723900" cy="1724025"/>
          </a:xfrm>
          <a:prstGeom prst="rect">
            <a:avLst/>
          </a:prstGeom>
          <a:noFill/>
          <a:ln w="9525">
            <a:noFill/>
          </a:ln>
        </p:spPr>
        <p:txBody>
          <a:bodyPr vert="eaVert" wrap="none">
            <a:spAutoFit/>
          </a:bodyPr>
          <a:p>
            <a:pPr marR="0" defTabSz="914400">
              <a:lnSpc>
                <a:spcPct val="110000"/>
              </a:lnSpc>
            </a:pPr>
            <a:r>
              <a:rPr kumimoji="0" lang="zh-CN" altLang="zh-CN" sz="3200" kern="1200" cap="none" spc="0" normalizeH="0" baseline="0" noProof="1" dirty="0">
                <a:solidFill>
                  <a:schemeClr val="bg1"/>
                </a:solidFill>
                <a:effectLst>
                  <a:outerShdw blurRad="38100" dist="38100" dir="2700000">
                    <a:srgbClr val="C0C0C0"/>
                  </a:outerShdw>
                </a:effectLst>
                <a:latin typeface="Arial" panose="020B0604020202020204" pitchFamily="34" charset="0"/>
                <a:ea typeface="黑体" panose="02010609060101010101" pitchFamily="2" charset="-122"/>
                <a:cs typeface="+mn-cs"/>
                <a:sym typeface="+mn-ea"/>
              </a:rPr>
              <a:t>本章内容</a:t>
            </a:r>
            <a:endParaRPr kumimoji="0" lang="en-US" altLang="zh-CN" sz="3200" kern="1200" cap="none" spc="0" normalizeH="0" baseline="0" noProof="1" dirty="0">
              <a:solidFill>
                <a:schemeClr val="bg1"/>
              </a:solidFill>
              <a:effectLst>
                <a:outerShdw blurRad="38100" dist="38100" dir="2700000">
                  <a:srgbClr val="C0C0C0"/>
                </a:outerShdw>
              </a:effectLst>
              <a:latin typeface="Arial" panose="020B0604020202020204" pitchFamily="34" charset="0"/>
              <a:ea typeface="黑体" panose="02010609060101010101" pitchFamily="2" charset="-122"/>
              <a:cs typeface="+mn-cs"/>
              <a:sym typeface="+mn-ea"/>
            </a:endParaRPr>
          </a:p>
        </p:txBody>
      </p:sp>
      <p:pic>
        <p:nvPicPr>
          <p:cNvPr id="5129" name="Picture 4" descr="circle"/>
          <p:cNvPicPr>
            <a:picLocks noChangeAspect="1"/>
          </p:cNvPicPr>
          <p:nvPr/>
        </p:nvPicPr>
        <p:blipFill>
          <a:blip r:embed="rId2"/>
          <a:stretch>
            <a:fillRect/>
          </a:stretch>
        </p:blipFill>
        <p:spPr>
          <a:xfrm>
            <a:off x="900113" y="908050"/>
            <a:ext cx="865187" cy="647700"/>
          </a:xfrm>
          <a:prstGeom prst="rect">
            <a:avLst/>
          </a:prstGeom>
          <a:noFill/>
          <a:ln w="9525">
            <a:noFill/>
          </a:ln>
        </p:spPr>
      </p:pic>
      <p:pic>
        <p:nvPicPr>
          <p:cNvPr id="5130" name="Picture 20" descr="circle"/>
          <p:cNvPicPr>
            <a:picLocks noChangeAspect="1"/>
          </p:cNvPicPr>
          <p:nvPr/>
        </p:nvPicPr>
        <p:blipFill>
          <a:blip r:embed="rId2"/>
          <a:stretch>
            <a:fillRect/>
          </a:stretch>
        </p:blipFill>
        <p:spPr>
          <a:xfrm>
            <a:off x="1258888" y="1484313"/>
            <a:ext cx="865187" cy="647700"/>
          </a:xfrm>
          <a:prstGeom prst="rect">
            <a:avLst/>
          </a:prstGeom>
          <a:noFill/>
          <a:ln w="9525">
            <a:noFill/>
          </a:ln>
        </p:spPr>
      </p:pic>
      <p:pic>
        <p:nvPicPr>
          <p:cNvPr id="5131" name="Picture 24" descr="circle"/>
          <p:cNvPicPr>
            <a:picLocks noChangeAspect="1"/>
          </p:cNvPicPr>
          <p:nvPr/>
        </p:nvPicPr>
        <p:blipFill>
          <a:blip r:embed="rId2"/>
          <a:stretch>
            <a:fillRect/>
          </a:stretch>
        </p:blipFill>
        <p:spPr>
          <a:xfrm>
            <a:off x="1476375" y="4292600"/>
            <a:ext cx="865188" cy="647700"/>
          </a:xfrm>
          <a:prstGeom prst="rect">
            <a:avLst/>
          </a:prstGeom>
          <a:noFill/>
          <a:ln w="9525">
            <a:noFill/>
          </a:ln>
        </p:spPr>
      </p:pic>
      <p:pic>
        <p:nvPicPr>
          <p:cNvPr id="5132" name="Picture 25" descr="circle"/>
          <p:cNvPicPr>
            <a:picLocks noChangeAspect="1"/>
          </p:cNvPicPr>
          <p:nvPr/>
        </p:nvPicPr>
        <p:blipFill>
          <a:blip r:embed="rId2"/>
          <a:stretch>
            <a:fillRect/>
          </a:stretch>
        </p:blipFill>
        <p:spPr>
          <a:xfrm>
            <a:off x="1187450" y="5013325"/>
            <a:ext cx="865188" cy="647700"/>
          </a:xfrm>
          <a:prstGeom prst="rect">
            <a:avLst/>
          </a:prstGeom>
          <a:noFill/>
          <a:ln w="9525">
            <a:noFill/>
          </a:ln>
        </p:spPr>
      </p:pic>
      <p:pic>
        <p:nvPicPr>
          <p:cNvPr id="5133" name="Picture 21" descr="circle"/>
          <p:cNvPicPr>
            <a:picLocks noChangeAspect="1"/>
          </p:cNvPicPr>
          <p:nvPr/>
        </p:nvPicPr>
        <p:blipFill>
          <a:blip r:embed="rId2"/>
          <a:stretch>
            <a:fillRect/>
          </a:stretch>
        </p:blipFill>
        <p:spPr>
          <a:xfrm>
            <a:off x="1547813" y="2205038"/>
            <a:ext cx="865187" cy="647700"/>
          </a:xfrm>
          <a:prstGeom prst="rect">
            <a:avLst/>
          </a:prstGeom>
          <a:noFill/>
          <a:ln w="9525">
            <a:noFill/>
          </a:ln>
        </p:spPr>
      </p:pic>
      <p:pic>
        <p:nvPicPr>
          <p:cNvPr id="5134" name="Picture 22" descr="circle"/>
          <p:cNvPicPr>
            <a:picLocks noChangeAspect="1"/>
          </p:cNvPicPr>
          <p:nvPr/>
        </p:nvPicPr>
        <p:blipFill>
          <a:blip r:embed="rId2"/>
          <a:stretch>
            <a:fillRect/>
          </a:stretch>
        </p:blipFill>
        <p:spPr>
          <a:xfrm>
            <a:off x="1619250" y="2924175"/>
            <a:ext cx="865188" cy="647700"/>
          </a:xfrm>
          <a:prstGeom prst="rect">
            <a:avLst/>
          </a:prstGeom>
          <a:noFill/>
          <a:ln w="9525">
            <a:noFill/>
          </a:ln>
        </p:spPr>
      </p:pic>
      <p:pic>
        <p:nvPicPr>
          <p:cNvPr id="5135" name="Picture 23" descr="circle"/>
          <p:cNvPicPr>
            <a:picLocks noChangeAspect="1"/>
          </p:cNvPicPr>
          <p:nvPr/>
        </p:nvPicPr>
        <p:blipFill>
          <a:blip r:embed="rId2"/>
          <a:stretch>
            <a:fillRect/>
          </a:stretch>
        </p:blipFill>
        <p:spPr>
          <a:xfrm>
            <a:off x="1619250" y="3571875"/>
            <a:ext cx="865188" cy="647700"/>
          </a:xfrm>
          <a:prstGeom prst="rect">
            <a:avLst/>
          </a:prstGeom>
          <a:noFill/>
          <a:ln w="9525">
            <a:noFill/>
          </a:ln>
        </p:spPr>
      </p:pic>
      <p:sp>
        <p:nvSpPr>
          <p:cNvPr id="5136" name="AutoShape 19"/>
          <p:cNvSpPr/>
          <p:nvPr/>
        </p:nvSpPr>
        <p:spPr>
          <a:xfrm>
            <a:off x="2627630" y="3356610"/>
            <a:ext cx="3975735" cy="64770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5137" name="Rectangle 18"/>
          <p:cNvSpPr/>
          <p:nvPr/>
        </p:nvSpPr>
        <p:spPr>
          <a:xfrm>
            <a:off x="2771775" y="3458210"/>
            <a:ext cx="3808095" cy="460375"/>
          </a:xfrm>
          <a:prstGeom prst="rect">
            <a:avLst/>
          </a:prstGeom>
          <a:noFill/>
          <a:ln w="9525">
            <a:noFill/>
          </a:ln>
        </p:spPr>
        <p:txBody>
          <a:bodyPr wrap="square" anchor="t" anchorCtr="0">
            <a:spAutoFit/>
          </a:bodyPr>
          <a:p>
            <a:r>
              <a:rPr lang="zh-CN" altLang="en-US" sz="2400" b="0" dirty="0">
                <a:solidFill>
                  <a:schemeClr val="bg1"/>
                </a:solidFill>
                <a:latin typeface="Arial" panose="020B0604020202020204" pitchFamily="34" charset="0"/>
                <a:ea typeface="黑体" panose="02010609060101010101" pitchFamily="2" charset="-122"/>
              </a:rPr>
              <a:t> </a:t>
            </a:r>
            <a:r>
              <a:rPr lang="en-US" altLang="zh-CN" sz="2400" b="0" dirty="0">
                <a:solidFill>
                  <a:schemeClr val="bg1"/>
                </a:solidFill>
                <a:latin typeface="Arial" panose="020B0604020202020204" pitchFamily="34" charset="0"/>
                <a:ea typeface="黑体" panose="02010609060101010101" pitchFamily="2" charset="-122"/>
              </a:rPr>
              <a:t>5.5 </a:t>
            </a:r>
            <a:r>
              <a:rPr lang="zh-CN" altLang="en-US" sz="2400" b="0" dirty="0">
                <a:solidFill>
                  <a:schemeClr val="bg1"/>
                </a:solidFill>
                <a:latin typeface="Arial" panose="020B0604020202020204" pitchFamily="34" charset="0"/>
                <a:ea typeface="黑体" panose="02010609060101010101" pitchFamily="2" charset="-122"/>
              </a:rPr>
              <a:t>逻辑功能与动作特点</a:t>
            </a:r>
            <a:endParaRPr lang="zh-CN" altLang="en-US" sz="2400" b="0" dirty="0">
              <a:solidFill>
                <a:schemeClr val="bg1"/>
              </a:solidFill>
              <a:latin typeface="Arial" panose="020B0604020202020204" pitchFamily="34" charset="0"/>
              <a:ea typeface="黑体" panose="02010609060101010101" pitchFamily="2" charset="-122"/>
            </a:endParaRPr>
          </a:p>
        </p:txBody>
      </p:sp>
      <p:sp>
        <p:nvSpPr>
          <p:cNvPr id="5138" name="AutoShape 35"/>
          <p:cNvSpPr/>
          <p:nvPr/>
        </p:nvSpPr>
        <p:spPr>
          <a:xfrm>
            <a:off x="2483485" y="5707380"/>
            <a:ext cx="2663825" cy="52070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5139" name="Rectangle 34"/>
          <p:cNvSpPr/>
          <p:nvPr/>
        </p:nvSpPr>
        <p:spPr>
          <a:xfrm>
            <a:off x="2483485" y="5724843"/>
            <a:ext cx="1884363" cy="457200"/>
          </a:xfrm>
          <a:prstGeom prst="rect">
            <a:avLst/>
          </a:prstGeom>
          <a:noFill/>
          <a:ln w="9525">
            <a:noFill/>
          </a:ln>
        </p:spPr>
        <p:txBody>
          <a:bodyPr wrap="none" anchor="ctr" anchorCtr="0"/>
          <a:p>
            <a:pPr>
              <a:spcBef>
                <a:spcPct val="20000"/>
              </a:spcBef>
            </a:pPr>
            <a:r>
              <a:rPr lang="zh-CN" altLang="en-US" sz="2400" b="0" dirty="0">
                <a:solidFill>
                  <a:schemeClr val="bg1"/>
                </a:solidFill>
                <a:latin typeface="Arial" panose="020B0604020202020204" pitchFamily="34" charset="0"/>
                <a:ea typeface="黑体" panose="02010609060101010101" pitchFamily="2" charset="-122"/>
              </a:rPr>
              <a:t>   本章小结</a:t>
            </a:r>
            <a:r>
              <a:rPr lang="en-US" altLang="zh-CN" sz="2400" b="0" dirty="0">
                <a:solidFill>
                  <a:schemeClr val="bg1"/>
                </a:solidFill>
                <a:latin typeface="Arial" panose="020B0604020202020204" pitchFamily="34" charset="0"/>
                <a:ea typeface="黑体" panose="02010609060101010101" pitchFamily="2" charset="-122"/>
              </a:rPr>
              <a:t>,</a:t>
            </a:r>
            <a:r>
              <a:rPr lang="zh-CN" altLang="en-US" sz="2400" b="0" dirty="0">
                <a:solidFill>
                  <a:schemeClr val="bg1"/>
                </a:solidFill>
                <a:latin typeface="Arial" panose="020B0604020202020204" pitchFamily="34" charset="0"/>
                <a:ea typeface="黑体" panose="02010609060101010101" pitchFamily="2" charset="-122"/>
              </a:rPr>
              <a:t>习题</a:t>
            </a:r>
            <a:endParaRPr lang="zh-CN" altLang="en-US" sz="2400" b="0" dirty="0">
              <a:solidFill>
                <a:schemeClr val="bg1"/>
              </a:solidFill>
              <a:latin typeface="Arial" panose="020B0604020202020204" pitchFamily="34" charset="0"/>
              <a:ea typeface="黑体" panose="02010609060101010101" pitchFamily="2" charset="-122"/>
            </a:endParaRPr>
          </a:p>
        </p:txBody>
      </p:sp>
      <p:sp>
        <p:nvSpPr>
          <p:cNvPr id="5140" name="AutoShape 10"/>
          <p:cNvSpPr/>
          <p:nvPr/>
        </p:nvSpPr>
        <p:spPr>
          <a:xfrm>
            <a:off x="1835150" y="692785"/>
            <a:ext cx="4930775" cy="46355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5141" name="Rectangle 6"/>
          <p:cNvSpPr/>
          <p:nvPr/>
        </p:nvSpPr>
        <p:spPr>
          <a:xfrm>
            <a:off x="1835150" y="692785"/>
            <a:ext cx="4854575" cy="460375"/>
          </a:xfrm>
          <a:prstGeom prst="rect">
            <a:avLst/>
          </a:prstGeom>
          <a:solidFill>
            <a:schemeClr val="bg1">
              <a:alpha val="0"/>
            </a:schemeClr>
          </a:solidFill>
          <a:ln w="9525">
            <a:noFill/>
          </a:ln>
        </p:spPr>
        <p:txBody>
          <a:bodyPr wrap="square" anchor="t" anchorCtr="0">
            <a:spAutoFit/>
          </a:bodyPr>
          <a:p>
            <a:pPr algn="ctr">
              <a:spcBef>
                <a:spcPct val="20000"/>
              </a:spcBef>
            </a:pPr>
            <a:r>
              <a:rPr lang="en-US" altLang="zh-CN" sz="2400" b="0" dirty="0">
                <a:solidFill>
                  <a:schemeClr val="bg1"/>
                </a:solidFill>
                <a:latin typeface="Arial" panose="020B0604020202020204" pitchFamily="34" charset="0"/>
                <a:ea typeface="黑体" panose="02010609060101010101" pitchFamily="2" charset="-122"/>
              </a:rPr>
              <a:t>5.1 </a:t>
            </a:r>
            <a:r>
              <a:rPr lang="zh-CN" altLang="en-US" sz="2400" b="0" dirty="0">
                <a:solidFill>
                  <a:schemeClr val="bg1"/>
                </a:solidFill>
                <a:latin typeface="Arial" panose="020B0604020202020204" pitchFamily="34" charset="0"/>
                <a:ea typeface="黑体" panose="02010609060101010101" pitchFamily="2" charset="-122"/>
              </a:rPr>
              <a:t>基本锁存器及其功能描述方法</a:t>
            </a:r>
            <a:endParaRPr lang="zh-CN" altLang="en-US" sz="2400" b="0" dirty="0">
              <a:solidFill>
                <a:schemeClr val="bg1"/>
              </a:solidFill>
              <a:latin typeface="Arial" panose="020B0604020202020204" pitchFamily="34" charset="0"/>
              <a:ea typeface="黑体" panose="02010609060101010101" pitchFamily="2" charset="-122"/>
            </a:endParaRPr>
          </a:p>
        </p:txBody>
      </p:sp>
      <p:sp>
        <p:nvSpPr>
          <p:cNvPr id="5142" name="AutoShape 19"/>
          <p:cNvSpPr/>
          <p:nvPr/>
        </p:nvSpPr>
        <p:spPr>
          <a:xfrm>
            <a:off x="2627313" y="4150360"/>
            <a:ext cx="4713287" cy="64770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5143" name="Rectangle 18"/>
          <p:cNvSpPr/>
          <p:nvPr/>
        </p:nvSpPr>
        <p:spPr>
          <a:xfrm>
            <a:off x="2824480" y="4244340"/>
            <a:ext cx="4531360" cy="460375"/>
          </a:xfrm>
          <a:prstGeom prst="rect">
            <a:avLst/>
          </a:prstGeom>
          <a:noFill/>
          <a:ln w="9525">
            <a:noFill/>
          </a:ln>
        </p:spPr>
        <p:txBody>
          <a:bodyPr wrap="square" anchor="t" anchorCtr="0">
            <a:spAutoFit/>
          </a:bodyPr>
          <a:p>
            <a:r>
              <a:rPr lang="zh-CN" altLang="en-US" sz="2400" b="0" dirty="0">
                <a:solidFill>
                  <a:schemeClr val="bg1"/>
                </a:solidFill>
                <a:latin typeface="Arial" panose="020B0604020202020204" pitchFamily="34" charset="0"/>
                <a:ea typeface="黑体" panose="02010609060101010101" pitchFamily="2" charset="-122"/>
              </a:rPr>
              <a:t> </a:t>
            </a:r>
            <a:r>
              <a:rPr lang="en-US" altLang="zh-CN" sz="2400" b="0" dirty="0">
                <a:solidFill>
                  <a:schemeClr val="bg1"/>
                </a:solidFill>
                <a:latin typeface="Arial" panose="020B0604020202020204" pitchFamily="34" charset="0"/>
                <a:ea typeface="黑体" panose="02010609060101010101" pitchFamily="2" charset="-122"/>
              </a:rPr>
              <a:t>5.6 </a:t>
            </a:r>
            <a:r>
              <a:rPr lang="zh-CN" altLang="en-US" sz="2400" b="0" dirty="0">
                <a:solidFill>
                  <a:schemeClr val="bg1"/>
                </a:solidFill>
                <a:latin typeface="Arial" panose="020B0604020202020204" pitchFamily="34" charset="0"/>
                <a:ea typeface="黑体" panose="02010609060101010101" pitchFamily="2" charset="-122"/>
              </a:rPr>
              <a:t>锁存器</a:t>
            </a:r>
            <a:r>
              <a:rPr lang="en-US" altLang="zh-CN" sz="2400" b="0" dirty="0">
                <a:solidFill>
                  <a:schemeClr val="bg1"/>
                </a:solidFill>
                <a:latin typeface="Arial" panose="020B0604020202020204" pitchFamily="34" charset="0"/>
                <a:ea typeface="黑体" panose="02010609060101010101" pitchFamily="2" charset="-122"/>
              </a:rPr>
              <a:t>/</a:t>
            </a:r>
            <a:r>
              <a:rPr lang="zh-CN" altLang="en-US" sz="2400" b="0" dirty="0">
                <a:solidFill>
                  <a:schemeClr val="bg1"/>
                </a:solidFill>
                <a:latin typeface="Arial" panose="020B0604020202020204" pitchFamily="34" charset="0"/>
                <a:ea typeface="黑体" panose="02010609060101010101" pitchFamily="2" charset="-122"/>
              </a:rPr>
              <a:t>触发器的动态特性</a:t>
            </a:r>
            <a:endParaRPr lang="zh-CN" altLang="en-US" sz="2400" b="0" dirty="0">
              <a:solidFill>
                <a:schemeClr val="bg1"/>
              </a:solidFill>
              <a:latin typeface="Arial" panose="020B0604020202020204" pitchFamily="34" charset="0"/>
              <a:ea typeface="黑体" panose="02010609060101010101" pitchFamily="2" charset="-122"/>
            </a:endParaRPr>
          </a:p>
        </p:txBody>
      </p:sp>
      <p:sp>
        <p:nvSpPr>
          <p:cNvPr id="2" name="AutoShape 35"/>
          <p:cNvSpPr/>
          <p:nvPr/>
        </p:nvSpPr>
        <p:spPr>
          <a:xfrm>
            <a:off x="2752725" y="5001260"/>
            <a:ext cx="2663825" cy="52070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3" name="Rectangle 34"/>
          <p:cNvSpPr/>
          <p:nvPr/>
        </p:nvSpPr>
        <p:spPr>
          <a:xfrm>
            <a:off x="2752725" y="5018723"/>
            <a:ext cx="1884363" cy="457200"/>
          </a:xfrm>
          <a:prstGeom prst="rect">
            <a:avLst/>
          </a:prstGeom>
          <a:noFill/>
          <a:ln w="9525">
            <a:noFill/>
          </a:ln>
        </p:spPr>
        <p:txBody>
          <a:bodyPr wrap="none" anchor="ctr" anchorCtr="0"/>
          <a:p>
            <a:pPr>
              <a:spcBef>
                <a:spcPct val="20000"/>
              </a:spcBef>
            </a:pPr>
            <a:r>
              <a:rPr lang="zh-CN" altLang="en-US" sz="2400" b="0" dirty="0">
                <a:solidFill>
                  <a:schemeClr val="bg1"/>
                </a:solidFill>
                <a:latin typeface="Arial" panose="020B0604020202020204" pitchFamily="34" charset="0"/>
                <a:ea typeface="黑体" panose="02010609060101010101" pitchFamily="2" charset="-122"/>
              </a:rPr>
              <a:t>   </a:t>
            </a:r>
            <a:r>
              <a:rPr lang="en-US" altLang="zh-CN" sz="2400" b="0" dirty="0">
                <a:solidFill>
                  <a:schemeClr val="bg1"/>
                </a:solidFill>
                <a:latin typeface="Arial" panose="020B0604020202020204" pitchFamily="34" charset="0"/>
                <a:ea typeface="黑体" panose="02010609060101010101" pitchFamily="2" charset="-122"/>
              </a:rPr>
              <a:t>5.7 </a:t>
            </a:r>
            <a:r>
              <a:rPr lang="zh-CN" altLang="zh-CN" sz="2400" b="0" dirty="0">
                <a:solidFill>
                  <a:schemeClr val="bg1"/>
                </a:solidFill>
                <a:latin typeface="Arial" panose="020B0604020202020204" pitchFamily="34" charset="0"/>
                <a:ea typeface="黑体" panose="02010609060101010101" pitchFamily="2" charset="-122"/>
              </a:rPr>
              <a:t>设计实践</a:t>
            </a:r>
            <a:endParaRPr lang="zh-CN" altLang="zh-CN" sz="2400" b="0" dirty="0">
              <a:solidFill>
                <a:schemeClr val="bg1"/>
              </a:solidFill>
              <a:latin typeface="Arial" panose="020B0604020202020204" pitchFamily="34" charset="0"/>
              <a:ea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对象 5"/>
          <p:cNvGraphicFramePr/>
          <p:nvPr/>
        </p:nvGraphicFramePr>
        <p:xfrm>
          <a:off x="781685" y="711200"/>
          <a:ext cx="4013200" cy="3687763"/>
        </p:xfrm>
        <a:graphic>
          <a:graphicData uri="http://schemas.openxmlformats.org/presentationml/2006/ole">
            <mc:AlternateContent xmlns:mc="http://schemas.openxmlformats.org/markup-compatibility/2006">
              <mc:Choice xmlns:v="urn:schemas-microsoft-com:vml" Requires="v">
                <p:oleObj spid="_x0000_s3108" name="" r:id="rId1" imgW="4010025" imgH="3686175" progId="Paint.Picture">
                  <p:embed/>
                </p:oleObj>
              </mc:Choice>
              <mc:Fallback>
                <p:oleObj name="" r:id="rId1" imgW="4010025" imgH="3686175" progId="Paint.Picture">
                  <p:embed/>
                  <p:pic>
                    <p:nvPicPr>
                      <p:cNvPr id="0" name="图片 3107"/>
                      <p:cNvPicPr/>
                      <p:nvPr/>
                    </p:nvPicPr>
                    <p:blipFill>
                      <a:blip r:embed="rId2"/>
                      <a:stretch>
                        <a:fillRect/>
                      </a:stretch>
                    </p:blipFill>
                    <p:spPr>
                      <a:xfrm>
                        <a:off x="781685" y="711200"/>
                        <a:ext cx="4013200" cy="3687763"/>
                      </a:xfrm>
                      <a:prstGeom prst="rect">
                        <a:avLst/>
                      </a:prstGeom>
                      <a:noFill/>
                      <a:ln w="38100">
                        <a:noFill/>
                        <a:miter/>
                      </a:ln>
                    </p:spPr>
                  </p:pic>
                </p:oleObj>
              </mc:Fallback>
            </mc:AlternateContent>
          </a:graphicData>
        </a:graphic>
      </p:graphicFrame>
      <p:sp>
        <p:nvSpPr>
          <p:cNvPr id="35842" name="文本框 3"/>
          <p:cNvSpPr txBox="1"/>
          <p:nvPr/>
        </p:nvSpPr>
        <p:spPr>
          <a:xfrm>
            <a:off x="903288" y="5235575"/>
            <a:ext cx="6594475" cy="784225"/>
          </a:xfrm>
          <a:prstGeom prst="rect">
            <a:avLst/>
          </a:prstGeom>
          <a:noFill/>
          <a:ln w="9525">
            <a:noFill/>
          </a:ln>
        </p:spPr>
        <p:txBody>
          <a:bodyPr wrap="square" anchor="t" anchorCtr="0">
            <a:spAutoFit/>
          </a:bodyPr>
          <a:p>
            <a:pPr eaLnBrk="0" hangingPunct="0">
              <a:spcBef>
                <a:spcPct val="50000"/>
              </a:spcBef>
            </a:pPr>
            <a:r>
              <a:rPr lang="zh-CN" altLang="en-US">
                <a:solidFill>
                  <a:srgbClr val="0070C0"/>
                </a:solidFill>
                <a:latin typeface="Comic Sans MS" panose="030F0702030302020204" pitchFamily="2" charset="0"/>
                <a:ea typeface="宋体" panose="02010600030101010101" pitchFamily="2" charset="-122"/>
              </a:rPr>
              <a:t>5-4. 为什么脉冲JK触发器存在一次翻转现象？试分析说明。</a:t>
            </a:r>
            <a:endParaRPr lang="zh-CN" altLang="en-US">
              <a:solidFill>
                <a:srgbClr val="0070C0"/>
              </a:solidFill>
              <a:latin typeface="Comic Sans MS" panose="030F0702030302020204" pitchFamily="2" charset="0"/>
              <a:ea typeface="宋体" panose="02010600030101010101" pitchFamily="2" charset="-122"/>
            </a:endParaRPr>
          </a:p>
          <a:p>
            <a:pPr eaLnBrk="0" hangingPunct="0">
              <a:spcBef>
                <a:spcPct val="50000"/>
              </a:spcBef>
            </a:pPr>
            <a:r>
              <a:rPr lang="zh-CN" altLang="en-US">
                <a:solidFill>
                  <a:srgbClr val="0070C0"/>
                </a:solidFill>
                <a:latin typeface="Comic Sans MS" panose="030F0702030302020204" pitchFamily="2" charset="0"/>
                <a:ea typeface="宋体" panose="02010600030101010101" pitchFamily="2" charset="-122"/>
              </a:rPr>
              <a:t>5-5. 脉冲SR触发器是否存在一次翻转现象？试分析说明。</a:t>
            </a:r>
            <a:endParaRPr lang="zh-CN" altLang="en-US">
              <a:solidFill>
                <a:srgbClr val="0070C0"/>
              </a:solidFill>
              <a:latin typeface="Comic Sans MS" panose="030F0702030302020204" pitchFamily="2" charset="0"/>
              <a:ea typeface="宋体" panose="02010600030101010101" pitchFamily="2" charset="-122"/>
            </a:endParaRPr>
          </a:p>
        </p:txBody>
      </p:sp>
      <p:sp>
        <p:nvSpPr>
          <p:cNvPr id="2" name="文本框 1"/>
          <p:cNvSpPr txBox="1"/>
          <p:nvPr/>
        </p:nvSpPr>
        <p:spPr>
          <a:xfrm>
            <a:off x="903288" y="4638675"/>
            <a:ext cx="2017712" cy="460375"/>
          </a:xfrm>
          <a:prstGeom prst="rect">
            <a:avLst/>
          </a:prstGeom>
          <a:noFill/>
          <a:ln w="9525">
            <a:noFill/>
          </a:ln>
        </p:spPr>
        <p:txBody>
          <a:bodyPr wrap="none" anchor="t" anchorCtr="0">
            <a:spAutoFit/>
          </a:bodyPr>
          <a:p>
            <a:pPr eaLnBrk="0" hangingPunct="0">
              <a:spcBef>
                <a:spcPct val="50000"/>
              </a:spcBef>
            </a:pPr>
            <a:r>
              <a:rPr lang="en-US" altLang="zh-CN" sz="2400" dirty="0">
                <a:solidFill>
                  <a:srgbClr val="C00000"/>
                </a:solidFill>
                <a:latin typeface="Comic Sans MS" panose="030F0702030302020204" pitchFamily="2" charset="0"/>
                <a:ea typeface="宋体" panose="02010600030101010101" pitchFamily="2" charset="-122"/>
                <a:sym typeface="Wingdings" panose="05000000000000000000" charset="0"/>
              </a:rPr>
              <a:t>? </a:t>
            </a:r>
            <a:r>
              <a:rPr lang="zh-CN" altLang="zh-CN" sz="2400">
                <a:solidFill>
                  <a:srgbClr val="C00000"/>
                </a:solidFill>
                <a:latin typeface="Comic Sans MS" panose="030F0702030302020204" pitchFamily="2" charset="0"/>
                <a:ea typeface="宋体" panose="02010600030101010101" pitchFamily="2" charset="-122"/>
                <a:sym typeface="宋体" panose="02010600030101010101" pitchFamily="2" charset="-122"/>
              </a:rPr>
              <a:t>思考与练习</a:t>
            </a:r>
            <a:endParaRPr lang="zh-CN" altLang="en-US" sz="240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7650" name="矩形 25606"/>
          <p:cNvSpPr/>
          <p:nvPr/>
        </p:nvSpPr>
        <p:spPr>
          <a:xfrm>
            <a:off x="1637348" y="954088"/>
            <a:ext cx="257175" cy="320198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3" name="矩形 25606"/>
          <p:cNvSpPr/>
          <p:nvPr/>
        </p:nvSpPr>
        <p:spPr>
          <a:xfrm>
            <a:off x="2162810" y="954088"/>
            <a:ext cx="290513" cy="320198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4" name="矩形 25606"/>
          <p:cNvSpPr/>
          <p:nvPr/>
        </p:nvSpPr>
        <p:spPr>
          <a:xfrm>
            <a:off x="2713673" y="954088"/>
            <a:ext cx="273050" cy="320198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5" name="矩形 25606"/>
          <p:cNvSpPr/>
          <p:nvPr/>
        </p:nvSpPr>
        <p:spPr>
          <a:xfrm>
            <a:off x="3247073" y="954088"/>
            <a:ext cx="238125" cy="320198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graphicFrame>
        <p:nvGraphicFramePr>
          <p:cNvPr id="8" name="对象 7"/>
          <p:cNvGraphicFramePr/>
          <p:nvPr/>
        </p:nvGraphicFramePr>
        <p:xfrm>
          <a:off x="4709160" y="711200"/>
          <a:ext cx="4032250" cy="3687763"/>
        </p:xfrm>
        <a:graphic>
          <a:graphicData uri="http://schemas.openxmlformats.org/presentationml/2006/ole">
            <mc:AlternateContent xmlns:mc="http://schemas.openxmlformats.org/markup-compatibility/2006">
              <mc:Choice xmlns:v="urn:schemas-microsoft-com:vml" Requires="v">
                <p:oleObj spid="_x0000_s3107" name="" r:id="rId3" imgW="4029075" imgH="3686175" progId="Paint.Picture">
                  <p:embed/>
                </p:oleObj>
              </mc:Choice>
              <mc:Fallback>
                <p:oleObj name="" r:id="rId3" imgW="4029075" imgH="3686175" progId="Paint.Picture">
                  <p:embed/>
                  <p:pic>
                    <p:nvPicPr>
                      <p:cNvPr id="0" name="图片 3106"/>
                      <p:cNvPicPr/>
                      <p:nvPr/>
                    </p:nvPicPr>
                    <p:blipFill>
                      <a:blip r:embed="rId4"/>
                      <a:stretch>
                        <a:fillRect/>
                      </a:stretch>
                    </p:blipFill>
                    <p:spPr>
                      <a:xfrm>
                        <a:off x="4709160" y="711200"/>
                        <a:ext cx="4032250" cy="3687763"/>
                      </a:xfrm>
                      <a:prstGeom prst="rect">
                        <a:avLst/>
                      </a:prstGeom>
                      <a:noFill/>
                      <a:ln w="38100">
                        <a:noFill/>
                        <a:miter/>
                      </a:ln>
                    </p:spPr>
                  </p:pic>
                </p:oleObj>
              </mc:Fallback>
            </mc:AlternateContent>
          </a:graphicData>
        </a:graphic>
      </p:graphicFrame>
      <p:sp>
        <p:nvSpPr>
          <p:cNvPr id="10" name="矩形 25606"/>
          <p:cNvSpPr/>
          <p:nvPr/>
        </p:nvSpPr>
        <p:spPr>
          <a:xfrm>
            <a:off x="5877560" y="2832100"/>
            <a:ext cx="76200" cy="6699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11" name="矩形 25606"/>
          <p:cNvSpPr/>
          <p:nvPr/>
        </p:nvSpPr>
        <p:spPr>
          <a:xfrm>
            <a:off x="6422073" y="2832100"/>
            <a:ext cx="76200" cy="6699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12" name="矩形 25606"/>
          <p:cNvSpPr/>
          <p:nvPr/>
        </p:nvSpPr>
        <p:spPr>
          <a:xfrm>
            <a:off x="6934835" y="2832100"/>
            <a:ext cx="76200" cy="6699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13" name="矩形 25606"/>
          <p:cNvSpPr/>
          <p:nvPr/>
        </p:nvSpPr>
        <p:spPr>
          <a:xfrm>
            <a:off x="7453948" y="2832100"/>
            <a:ext cx="76200" cy="6699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dissolve">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grpId="0" nodeType="clickEffect">
                                  <p:stCondLst>
                                    <p:cond delay="0"/>
                                  </p:stCondLst>
                                  <p:iterate type="lt">
                                    <p:tmPct val="50000"/>
                                  </p:iterate>
                                  <p:childTnLst>
                                    <p:set>
                                      <p:cBhvr>
                                        <p:cTn id="56" dur="1" fill="hold">
                                          <p:stCondLst>
                                            <p:cond delay="0"/>
                                          </p:stCondLst>
                                        </p:cTn>
                                        <p:tgtEl>
                                          <p:spTgt spid="2"/>
                                        </p:tgtEl>
                                        <p:attrNameLst>
                                          <p:attrName>style.visibility</p:attrName>
                                        </p:attrNameLst>
                                      </p:cBhvr>
                                      <p:to>
                                        <p:strVal val="visible"/>
                                      </p:to>
                                    </p:set>
                                    <p:anim calcmode="discrete" valueType="clr">
                                      <p:cBhvr override="childStyle">
                                        <p:cTn id="5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2"/>
                                        </p:tgtEl>
                                        <p:attrNameLst>
                                          <p:attrName>fillcolor</p:attrName>
                                        </p:attrNameLst>
                                      </p:cBhvr>
                                      <p:tavLst>
                                        <p:tav tm="0">
                                          <p:val>
                                            <p:clrVal>
                                              <a:schemeClr val="accent2"/>
                                            </p:clrVal>
                                          </p:val>
                                        </p:tav>
                                        <p:tav tm="50000">
                                          <p:val>
                                            <p:clrVal>
                                              <a:schemeClr val="hlink"/>
                                            </p:clrVal>
                                          </p:val>
                                        </p:tav>
                                      </p:tavLst>
                                    </p:anim>
                                    <p:set>
                                      <p:cBhvr>
                                        <p:cTn id="59" dur="80"/>
                                        <p:tgtEl>
                                          <p:spTgt spid="2"/>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5842"/>
                                        </p:tgtEl>
                                        <p:attrNameLst>
                                          <p:attrName>style.visibility</p:attrName>
                                        </p:attrNameLst>
                                      </p:cBhvr>
                                      <p:to>
                                        <p:strVal val="visible"/>
                                      </p:to>
                                    </p:set>
                                    <p:animEffect transition="in" filter="wipe(left)">
                                      <p:cBhvr>
                                        <p:cTn id="64"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P spid="27650" grpId="1" animBg="1"/>
      <p:bldP spid="3" grpId="0" bldLvl="0" animBg="1"/>
      <p:bldP spid="3" grpId="1" animBg="1"/>
      <p:bldP spid="4" grpId="0" bldLvl="0" animBg="1"/>
      <p:bldP spid="4" grpId="1" animBg="1"/>
      <p:bldP spid="5" grpId="0" bldLvl="0" animBg="1"/>
      <p:bldP spid="5" grpId="1" animBg="1"/>
      <p:bldP spid="2" grpId="0"/>
      <p:bldP spid="2" grpId="1"/>
      <p:bldP spid="35842" grpId="0"/>
      <p:bldP spid="35842" grpId="1"/>
      <p:bldP spid="10" grpId="0" bldLvl="0" animBg="1"/>
      <p:bldP spid="10" grpId="1" animBg="1"/>
      <p:bldP spid="11" grpId="0" bldLvl="0" animBg="1"/>
      <p:bldP spid="11" grpId="1" animBg="1"/>
      <p:bldP spid="12" grpId="0" bldLvl="0" animBg="1"/>
      <p:bldP spid="12" grpId="1" animBg="1"/>
      <p:bldP spid="13" grpId="0" bldLvl="0" animBg="1"/>
      <p:bldP spid="1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txBox="1"/>
          <p:nvPr/>
        </p:nvSpPr>
        <p:spPr>
          <a:xfrm>
            <a:off x="1547813" y="2276475"/>
            <a:ext cx="6335712" cy="1092200"/>
          </a:xfrm>
          <a:prstGeom prst="rect">
            <a:avLst/>
          </a:prstGeom>
          <a:noFill/>
          <a:ln w="9525">
            <a:noFill/>
          </a:ln>
          <a:effectLst>
            <a:outerShdw dist="38100" dir="8100000" algn="ctr" rotWithShape="0">
              <a:srgbClr val="000000">
                <a:alpha val="34998"/>
              </a:srgbClr>
            </a:outerShdw>
          </a:effectLst>
        </p:spPr>
        <p:txBody>
          <a:bodyPr anchor="t" anchorCtr="0"/>
          <a:p>
            <a:pPr algn="ctr">
              <a:lnSpc>
                <a:spcPct val="120000"/>
              </a:lnSpc>
            </a:pPr>
            <a:r>
              <a:rPr lang="en-US" altLang="zh-CN" sz="4800" b="0" dirty="0">
                <a:latin typeface="Comic Sans MS" panose="030F0702030302020204" pitchFamily="2" charset="0"/>
                <a:ea typeface="黑体" panose="02010609060101010101" pitchFamily="2" charset="-122"/>
              </a:rPr>
              <a:t>5.4 </a:t>
            </a:r>
            <a:r>
              <a:rPr lang="zh-CN" altLang="en-US" sz="4800" b="0" dirty="0">
                <a:latin typeface="Comic Sans MS" panose="030F0702030302020204" pitchFamily="2" charset="0"/>
                <a:ea typeface="黑体" panose="02010609060101010101" pitchFamily="2" charset="-122"/>
              </a:rPr>
              <a:t>边沿触发器</a:t>
            </a:r>
            <a:endParaRPr lang="zh-CN" altLang="en-US" sz="4800" b="0" dirty="0">
              <a:latin typeface="Comic Sans MS" panose="030F0702030302020204" pitchFamily="2" charset="0"/>
              <a:ea typeface="黑体" panose="0201060906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3" name="文本框 1"/>
          <p:cNvSpPr txBox="1"/>
          <p:nvPr/>
        </p:nvSpPr>
        <p:spPr>
          <a:xfrm>
            <a:off x="750888" y="614363"/>
            <a:ext cx="2152650" cy="460375"/>
          </a:xfrm>
          <a:prstGeom prst="rect">
            <a:avLst/>
          </a:prstGeom>
          <a:noFill/>
          <a:ln w="9525">
            <a:noFill/>
          </a:ln>
        </p:spPr>
        <p:txBody>
          <a:bodyPr wrap="none" anchor="t" anchorCtr="0">
            <a:spAutoFit/>
          </a:bodyPr>
          <a:p>
            <a:r>
              <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 产生的背景</a:t>
            </a:r>
            <a:r>
              <a:rPr lang="en-US" altLang="zh-CN" sz="2400" dirty="0">
                <a:solidFill>
                  <a:srgbClr val="C0C0C0"/>
                </a:solidFill>
                <a:latin typeface="Arial" panose="020B0604020202020204" pitchFamily="34" charset="0"/>
                <a:ea typeface="仿宋_GB2312" pitchFamily="1" charset="-122"/>
              </a:rPr>
              <a:t>  </a:t>
            </a:r>
            <a:endParaRPr lang="zh-CN" altLang="en-US" sz="2400">
              <a:latin typeface="Arial" panose="020B0604020202020204" pitchFamily="34" charset="0"/>
              <a:ea typeface="仿宋_GB2312" pitchFamily="1" charset="-122"/>
            </a:endParaRPr>
          </a:p>
        </p:txBody>
      </p:sp>
      <p:graphicFrame>
        <p:nvGraphicFramePr>
          <p:cNvPr id="4" name="对象 3"/>
          <p:cNvGraphicFramePr/>
          <p:nvPr/>
        </p:nvGraphicFramePr>
        <p:xfrm>
          <a:off x="1003300" y="1169988"/>
          <a:ext cx="2138363" cy="1322387"/>
        </p:xfrm>
        <a:graphic>
          <a:graphicData uri="http://schemas.openxmlformats.org/presentationml/2006/ole">
            <mc:AlternateContent xmlns:mc="http://schemas.openxmlformats.org/markup-compatibility/2006">
              <mc:Choice xmlns:v="urn:schemas-microsoft-com:vml" Requires="v">
                <p:oleObj spid="_x0000_s3095" name="" r:id="rId1" imgW="2457450" imgH="1628775" progId="Paint.Picture">
                  <p:embed/>
                </p:oleObj>
              </mc:Choice>
              <mc:Fallback>
                <p:oleObj name="" r:id="rId1" imgW="2457450" imgH="1628775" progId="Paint.Picture">
                  <p:embed/>
                  <p:pic>
                    <p:nvPicPr>
                      <p:cNvPr id="0" name="图片 3094"/>
                      <p:cNvPicPr/>
                      <p:nvPr/>
                    </p:nvPicPr>
                    <p:blipFill>
                      <a:blip r:embed="rId2"/>
                      <a:stretch>
                        <a:fillRect/>
                      </a:stretch>
                    </p:blipFill>
                    <p:spPr>
                      <a:xfrm>
                        <a:off x="1003300" y="1169988"/>
                        <a:ext cx="2138363" cy="1322387"/>
                      </a:xfrm>
                      <a:prstGeom prst="rect">
                        <a:avLst/>
                      </a:prstGeom>
                      <a:noFill/>
                      <a:ln w="38100">
                        <a:noFill/>
                        <a:miter/>
                      </a:ln>
                    </p:spPr>
                  </p:pic>
                </p:oleObj>
              </mc:Fallback>
            </mc:AlternateContent>
          </a:graphicData>
        </a:graphic>
      </p:graphicFrame>
      <p:graphicFrame>
        <p:nvGraphicFramePr>
          <p:cNvPr id="24578" name="对象 -2147482311"/>
          <p:cNvGraphicFramePr/>
          <p:nvPr/>
        </p:nvGraphicFramePr>
        <p:xfrm>
          <a:off x="3448050" y="709613"/>
          <a:ext cx="3230563" cy="1354137"/>
        </p:xfrm>
        <a:graphic>
          <a:graphicData uri="http://schemas.openxmlformats.org/presentationml/2006/ole">
            <mc:AlternateContent xmlns:mc="http://schemas.openxmlformats.org/markup-compatibility/2006">
              <mc:Choice xmlns:v="urn:schemas-microsoft-com:vml" Requires="v">
                <p:oleObj spid="_x0000_s3099" name="" r:id="rId3" imgW="3326765" imgH="1605280" progId="Visio.Drawing.11">
                  <p:embed/>
                </p:oleObj>
              </mc:Choice>
              <mc:Fallback>
                <p:oleObj name="" r:id="rId3" imgW="3326765" imgH="1605280" progId="Visio.Drawing.11">
                  <p:embed/>
                  <p:pic>
                    <p:nvPicPr>
                      <p:cNvPr id="0" name="图片 3098"/>
                      <p:cNvPicPr/>
                      <p:nvPr/>
                    </p:nvPicPr>
                    <p:blipFill>
                      <a:blip r:embed="rId4"/>
                      <a:stretch>
                        <a:fillRect/>
                      </a:stretch>
                    </p:blipFill>
                    <p:spPr>
                      <a:xfrm>
                        <a:off x="3448050" y="709613"/>
                        <a:ext cx="3230563" cy="1354137"/>
                      </a:xfrm>
                      <a:prstGeom prst="rect">
                        <a:avLst/>
                      </a:prstGeom>
                      <a:noFill/>
                      <a:ln w="38100">
                        <a:noFill/>
                        <a:miter/>
                      </a:ln>
                    </p:spPr>
                  </p:pic>
                </p:oleObj>
              </mc:Fallback>
            </mc:AlternateContent>
          </a:graphicData>
        </a:graphic>
      </p:graphicFrame>
      <p:graphicFrame>
        <p:nvGraphicFramePr>
          <p:cNvPr id="29704" name="对象 -2147482306"/>
          <p:cNvGraphicFramePr/>
          <p:nvPr/>
        </p:nvGraphicFramePr>
        <p:xfrm>
          <a:off x="4744720" y="4157663"/>
          <a:ext cx="3557588" cy="1733550"/>
        </p:xfrm>
        <a:graphic>
          <a:graphicData uri="http://schemas.openxmlformats.org/presentationml/2006/ole">
            <mc:AlternateContent xmlns:mc="http://schemas.openxmlformats.org/markup-compatibility/2006">
              <mc:Choice xmlns:v="urn:schemas-microsoft-com:vml" Requires="v">
                <p:oleObj spid="_x0000_s3096" name="" r:id="rId5" imgW="5588000" imgH="2387600" progId="Visio.Drawing.11">
                  <p:embed/>
                </p:oleObj>
              </mc:Choice>
              <mc:Fallback>
                <p:oleObj name="" r:id="rId5" imgW="5588000" imgH="2387600" progId="Visio.Drawing.11">
                  <p:embed/>
                  <p:pic>
                    <p:nvPicPr>
                      <p:cNvPr id="0" name="图片 3095"/>
                      <p:cNvPicPr/>
                      <p:nvPr/>
                    </p:nvPicPr>
                    <p:blipFill>
                      <a:blip r:embed="rId6"/>
                      <a:stretch>
                        <a:fillRect/>
                      </a:stretch>
                    </p:blipFill>
                    <p:spPr>
                      <a:xfrm>
                        <a:off x="4744720" y="4157663"/>
                        <a:ext cx="3557588" cy="1733550"/>
                      </a:xfrm>
                      <a:prstGeom prst="rect">
                        <a:avLst/>
                      </a:prstGeom>
                      <a:noFill/>
                      <a:ln w="38100">
                        <a:noFill/>
                        <a:miter/>
                      </a:ln>
                    </p:spPr>
                  </p:pic>
                </p:oleObj>
              </mc:Fallback>
            </mc:AlternateContent>
          </a:graphicData>
        </a:graphic>
      </p:graphicFrame>
      <p:graphicFrame>
        <p:nvGraphicFramePr>
          <p:cNvPr id="34818" name="对象 -2147482304"/>
          <p:cNvGraphicFramePr/>
          <p:nvPr/>
        </p:nvGraphicFramePr>
        <p:xfrm>
          <a:off x="861695" y="3665538"/>
          <a:ext cx="3381375" cy="1790700"/>
        </p:xfrm>
        <a:graphic>
          <a:graphicData uri="http://schemas.openxmlformats.org/presentationml/2006/ole">
            <mc:AlternateContent xmlns:mc="http://schemas.openxmlformats.org/markup-compatibility/2006">
              <mc:Choice xmlns:v="urn:schemas-microsoft-com:vml" Requires="v">
                <p:oleObj spid="_x0000_s3101" name="" r:id="rId7" imgW="5791200" imgH="2603500" progId="Visio.Drawing.11">
                  <p:embed/>
                </p:oleObj>
              </mc:Choice>
              <mc:Fallback>
                <p:oleObj name="" r:id="rId7" imgW="5791200" imgH="2603500" progId="Visio.Drawing.11">
                  <p:embed/>
                  <p:pic>
                    <p:nvPicPr>
                      <p:cNvPr id="0" name="图片 3100"/>
                      <p:cNvPicPr/>
                      <p:nvPr/>
                    </p:nvPicPr>
                    <p:blipFill>
                      <a:blip r:embed="rId8"/>
                      <a:stretch>
                        <a:fillRect/>
                      </a:stretch>
                    </p:blipFill>
                    <p:spPr>
                      <a:xfrm>
                        <a:off x="861695" y="3665538"/>
                        <a:ext cx="3381375" cy="1790700"/>
                      </a:xfrm>
                      <a:prstGeom prst="rect">
                        <a:avLst/>
                      </a:prstGeom>
                      <a:noFill/>
                      <a:ln w="38100">
                        <a:noFill/>
                        <a:miter/>
                      </a:ln>
                    </p:spPr>
                  </p:pic>
                </p:oleObj>
              </mc:Fallback>
            </mc:AlternateContent>
          </a:graphicData>
        </a:graphic>
      </p:graphicFrame>
      <p:sp>
        <p:nvSpPr>
          <p:cNvPr id="6" name="文本框 5"/>
          <p:cNvSpPr txBox="1"/>
          <p:nvPr/>
        </p:nvSpPr>
        <p:spPr>
          <a:xfrm>
            <a:off x="1254125" y="2613025"/>
            <a:ext cx="1636713" cy="368300"/>
          </a:xfrm>
          <a:prstGeom prst="rect">
            <a:avLst/>
          </a:prstGeom>
          <a:noFill/>
          <a:ln w="9525">
            <a:noFill/>
          </a:ln>
        </p:spPr>
        <p:txBody>
          <a:bodyPr wrap="none" anchor="t" anchorCtr="0">
            <a:spAutoFit/>
          </a:bodyPr>
          <a:p>
            <a:r>
              <a:rPr lang="zh-CN" altLang="zh-CN">
                <a:latin typeface="Comic Sans MS" panose="030F0702030302020204" pitchFamily="2" charset="0"/>
                <a:ea typeface="宋体" panose="02010600030101010101" pitchFamily="2" charset="-122"/>
              </a:rPr>
              <a:t>基本</a:t>
            </a:r>
            <a:r>
              <a:rPr lang="en-US" altLang="zh-CN">
                <a:latin typeface="Comic Sans MS" panose="030F0702030302020204" pitchFamily="2" charset="0"/>
                <a:ea typeface="宋体" panose="02010600030101010101" pitchFamily="2" charset="-122"/>
              </a:rPr>
              <a:t>SR</a:t>
            </a:r>
            <a:r>
              <a:rPr lang="zh-CN" altLang="en-US">
                <a:latin typeface="Comic Sans MS" panose="030F0702030302020204" pitchFamily="2" charset="0"/>
                <a:ea typeface="宋体" panose="02010600030101010101" pitchFamily="2" charset="-122"/>
              </a:rPr>
              <a:t>锁存器</a:t>
            </a:r>
            <a:endParaRPr lang="zh-CN" altLang="en-US">
              <a:latin typeface="Comic Sans MS" panose="030F0702030302020204" pitchFamily="2" charset="0"/>
              <a:ea typeface="宋体" panose="02010600030101010101" pitchFamily="2" charset="-122"/>
            </a:endParaRPr>
          </a:p>
        </p:txBody>
      </p:sp>
      <p:sp>
        <p:nvSpPr>
          <p:cNvPr id="7" name="文本框 6"/>
          <p:cNvSpPr txBox="1"/>
          <p:nvPr/>
        </p:nvSpPr>
        <p:spPr>
          <a:xfrm>
            <a:off x="4457700" y="2063750"/>
            <a:ext cx="1638300" cy="368300"/>
          </a:xfrm>
          <a:prstGeom prst="rect">
            <a:avLst/>
          </a:prstGeom>
          <a:noFill/>
          <a:ln w="9525">
            <a:noFill/>
          </a:ln>
        </p:spPr>
        <p:txBody>
          <a:bodyPr wrap="none" anchor="t" anchorCtr="0">
            <a:spAutoFit/>
          </a:bodyPr>
          <a:p>
            <a:r>
              <a:rPr lang="zh-CN" altLang="en-US">
                <a:latin typeface="Comic Sans MS" panose="030F0702030302020204" pitchFamily="2" charset="0"/>
                <a:ea typeface="宋体" panose="02010600030101010101" pitchFamily="2" charset="-122"/>
              </a:rPr>
              <a:t>门控</a:t>
            </a:r>
            <a:r>
              <a:rPr lang="en-US" altLang="zh-CN">
                <a:latin typeface="Comic Sans MS" panose="030F0702030302020204" pitchFamily="2" charset="0"/>
                <a:ea typeface="宋体" panose="02010600030101010101" pitchFamily="2" charset="-122"/>
              </a:rPr>
              <a:t>SR</a:t>
            </a:r>
            <a:r>
              <a:rPr lang="zh-CN" altLang="en-US">
                <a:latin typeface="Comic Sans MS" panose="030F0702030302020204" pitchFamily="2" charset="0"/>
                <a:ea typeface="宋体" panose="02010600030101010101" pitchFamily="2" charset="-122"/>
              </a:rPr>
              <a:t>锁存器</a:t>
            </a:r>
            <a:endParaRPr lang="zh-CN" altLang="en-US">
              <a:latin typeface="Comic Sans MS" panose="030F0702030302020204" pitchFamily="2" charset="0"/>
              <a:ea typeface="宋体" panose="02010600030101010101" pitchFamily="2" charset="-122"/>
            </a:endParaRPr>
          </a:p>
        </p:txBody>
      </p:sp>
      <p:sp>
        <p:nvSpPr>
          <p:cNvPr id="8" name="文本框 7"/>
          <p:cNvSpPr txBox="1"/>
          <p:nvPr/>
        </p:nvSpPr>
        <p:spPr>
          <a:xfrm>
            <a:off x="5851208" y="5891213"/>
            <a:ext cx="1636712" cy="368300"/>
          </a:xfrm>
          <a:prstGeom prst="rect">
            <a:avLst/>
          </a:prstGeom>
          <a:noFill/>
          <a:ln w="9525">
            <a:noFill/>
          </a:ln>
        </p:spPr>
        <p:txBody>
          <a:bodyPr wrap="none" anchor="t" anchorCtr="0">
            <a:spAutoFit/>
          </a:bodyPr>
          <a:p>
            <a:r>
              <a:rPr lang="zh-CN" altLang="en-US">
                <a:latin typeface="Comic Sans MS" panose="030F0702030302020204" pitchFamily="2" charset="0"/>
                <a:ea typeface="宋体" panose="02010600030101010101" pitchFamily="2" charset="-122"/>
              </a:rPr>
              <a:t>脉冲</a:t>
            </a:r>
            <a:r>
              <a:rPr lang="en-US" altLang="zh-CN">
                <a:latin typeface="Comic Sans MS" panose="030F0702030302020204" pitchFamily="2" charset="0"/>
                <a:ea typeface="宋体" panose="02010600030101010101" pitchFamily="2" charset="-122"/>
              </a:rPr>
              <a:t>SR</a:t>
            </a:r>
            <a:r>
              <a:rPr lang="zh-CN" altLang="en-US">
                <a:latin typeface="Comic Sans MS" panose="030F0702030302020204" pitchFamily="2" charset="0"/>
                <a:ea typeface="宋体" panose="02010600030101010101" pitchFamily="2" charset="-122"/>
              </a:rPr>
              <a:t>触发器</a:t>
            </a:r>
            <a:endParaRPr lang="zh-CN" altLang="en-US">
              <a:latin typeface="Comic Sans MS" panose="030F0702030302020204" pitchFamily="2" charset="0"/>
              <a:ea typeface="宋体" panose="02010600030101010101" pitchFamily="2" charset="-122"/>
            </a:endParaRPr>
          </a:p>
        </p:txBody>
      </p:sp>
      <p:sp>
        <p:nvSpPr>
          <p:cNvPr id="9" name="文本框 8"/>
          <p:cNvSpPr txBox="1"/>
          <p:nvPr/>
        </p:nvSpPr>
        <p:spPr>
          <a:xfrm>
            <a:off x="1984058" y="5595938"/>
            <a:ext cx="1624012" cy="368300"/>
          </a:xfrm>
          <a:prstGeom prst="rect">
            <a:avLst/>
          </a:prstGeom>
          <a:noFill/>
          <a:ln w="9525">
            <a:noFill/>
          </a:ln>
        </p:spPr>
        <p:txBody>
          <a:bodyPr wrap="none" anchor="t" anchorCtr="0">
            <a:spAutoFit/>
          </a:bodyPr>
          <a:p>
            <a:r>
              <a:rPr lang="zh-CN" altLang="en-US">
                <a:solidFill>
                  <a:srgbClr val="0070C0"/>
                </a:solidFill>
                <a:latin typeface="Comic Sans MS" panose="030F0702030302020204" pitchFamily="2" charset="0"/>
                <a:ea typeface="宋体" panose="02010600030101010101" pitchFamily="2" charset="-122"/>
              </a:rPr>
              <a:t>脉冲</a:t>
            </a:r>
            <a:r>
              <a:rPr lang="en-US" altLang="zh-CN">
                <a:solidFill>
                  <a:srgbClr val="0070C0"/>
                </a:solidFill>
                <a:latin typeface="Comic Sans MS" panose="030F0702030302020204" pitchFamily="2" charset="0"/>
                <a:ea typeface="宋体" panose="02010600030101010101" pitchFamily="2" charset="-122"/>
              </a:rPr>
              <a:t>JK</a:t>
            </a:r>
            <a:r>
              <a:rPr lang="zh-CN" altLang="en-US">
                <a:solidFill>
                  <a:srgbClr val="0070C0"/>
                </a:solidFill>
                <a:latin typeface="Comic Sans MS" panose="030F0702030302020204" pitchFamily="2" charset="0"/>
                <a:ea typeface="宋体" panose="02010600030101010101" pitchFamily="2" charset="-122"/>
              </a:rPr>
              <a:t>触发器</a:t>
            </a:r>
            <a:endParaRPr lang="zh-CN" altLang="en-US">
              <a:solidFill>
                <a:srgbClr val="0070C0"/>
              </a:solidFill>
              <a:latin typeface="Comic Sans MS" panose="030F0702030302020204" pitchFamily="2" charset="0"/>
              <a:ea typeface="宋体" panose="02010600030101010101" pitchFamily="2" charset="-122"/>
            </a:endParaRPr>
          </a:p>
        </p:txBody>
      </p:sp>
      <p:graphicFrame>
        <p:nvGraphicFramePr>
          <p:cNvPr id="25602" name="对象 -2147482309"/>
          <p:cNvGraphicFramePr/>
          <p:nvPr/>
        </p:nvGraphicFramePr>
        <p:xfrm>
          <a:off x="6019800" y="2170113"/>
          <a:ext cx="2863850" cy="1497012"/>
        </p:xfrm>
        <a:graphic>
          <a:graphicData uri="http://schemas.openxmlformats.org/presentationml/2006/ole">
            <mc:AlternateContent xmlns:mc="http://schemas.openxmlformats.org/markup-compatibility/2006">
              <mc:Choice xmlns:v="urn:schemas-microsoft-com:vml" Requires="v">
                <p:oleObj spid="_x0000_s3100" name="" r:id="rId9" imgW="2752725" imgH="1157605" progId="Visio.Drawing.11">
                  <p:embed/>
                </p:oleObj>
              </mc:Choice>
              <mc:Fallback>
                <p:oleObj name="" r:id="rId9" imgW="2752725" imgH="1157605" progId="Visio.Drawing.11">
                  <p:embed/>
                  <p:pic>
                    <p:nvPicPr>
                      <p:cNvPr id="0" name="图片 3099"/>
                      <p:cNvPicPr/>
                      <p:nvPr/>
                    </p:nvPicPr>
                    <p:blipFill>
                      <a:blip r:embed="rId10"/>
                      <a:stretch>
                        <a:fillRect/>
                      </a:stretch>
                    </p:blipFill>
                    <p:spPr>
                      <a:xfrm>
                        <a:off x="6019800" y="2170113"/>
                        <a:ext cx="2863850" cy="1497012"/>
                      </a:xfrm>
                      <a:prstGeom prst="rect">
                        <a:avLst/>
                      </a:prstGeom>
                      <a:noFill/>
                      <a:ln w="38100">
                        <a:noFill/>
                        <a:miter/>
                      </a:ln>
                    </p:spPr>
                  </p:pic>
                </p:oleObj>
              </mc:Fallback>
            </mc:AlternateContent>
          </a:graphicData>
        </a:graphic>
      </p:graphicFrame>
      <p:sp>
        <p:nvSpPr>
          <p:cNvPr id="10" name="文本框 9"/>
          <p:cNvSpPr txBox="1"/>
          <p:nvPr/>
        </p:nvSpPr>
        <p:spPr>
          <a:xfrm>
            <a:off x="6968808" y="3667125"/>
            <a:ext cx="1497012" cy="368300"/>
          </a:xfrm>
          <a:prstGeom prst="rect">
            <a:avLst/>
          </a:prstGeom>
          <a:noFill/>
          <a:ln w="9525">
            <a:noFill/>
          </a:ln>
        </p:spPr>
        <p:txBody>
          <a:bodyPr wrap="none" anchor="t" anchorCtr="0">
            <a:spAutoFit/>
          </a:bodyPr>
          <a:p>
            <a:r>
              <a:rPr lang="zh-CN" altLang="en-US">
                <a:solidFill>
                  <a:srgbClr val="0070C0"/>
                </a:solidFill>
                <a:latin typeface="Comic Sans MS" panose="030F0702030302020204" pitchFamily="2" charset="0"/>
                <a:ea typeface="宋体" panose="02010600030101010101" pitchFamily="2" charset="-122"/>
              </a:rPr>
              <a:t>门控</a:t>
            </a:r>
            <a:r>
              <a:rPr lang="en-US" altLang="zh-CN">
                <a:solidFill>
                  <a:srgbClr val="0070C0"/>
                </a:solidFill>
                <a:latin typeface="Comic Sans MS" panose="030F0702030302020204" pitchFamily="2" charset="0"/>
                <a:ea typeface="宋体" panose="02010600030101010101" pitchFamily="2" charset="-122"/>
              </a:rPr>
              <a:t>D</a:t>
            </a:r>
            <a:r>
              <a:rPr lang="zh-CN" altLang="en-US">
                <a:solidFill>
                  <a:srgbClr val="0070C0"/>
                </a:solidFill>
                <a:latin typeface="Comic Sans MS" panose="030F0702030302020204" pitchFamily="2" charset="0"/>
                <a:ea typeface="宋体" panose="02010600030101010101" pitchFamily="2" charset="-122"/>
              </a:rPr>
              <a:t>锁存器</a:t>
            </a:r>
            <a:endParaRPr lang="zh-CN" altLang="en-US">
              <a:solidFill>
                <a:srgbClr val="0070C0"/>
              </a:solidFill>
              <a:latin typeface="Comic Sans MS" panose="030F0702030302020204" pitchFamily="2" charset="0"/>
              <a:ea typeface="宋体" panose="02010600030101010101" pitchFamily="2" charset="-122"/>
            </a:endParaRPr>
          </a:p>
        </p:txBody>
      </p:sp>
      <p:sp>
        <p:nvSpPr>
          <p:cNvPr id="11" name="右箭头 10"/>
          <p:cNvSpPr/>
          <p:nvPr/>
        </p:nvSpPr>
        <p:spPr>
          <a:xfrm>
            <a:off x="3203575" y="1557338"/>
            <a:ext cx="215900" cy="2159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5" name="直接箭头连接符 14"/>
          <p:cNvCxnSpPr/>
          <p:nvPr/>
        </p:nvCxnSpPr>
        <p:spPr>
          <a:xfrm>
            <a:off x="6692900" y="1395413"/>
            <a:ext cx="687388" cy="665163"/>
          </a:xfrm>
          <a:prstGeom prst="straightConnector1">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sp>
        <p:nvSpPr>
          <p:cNvPr id="16" name="下箭头 15"/>
          <p:cNvSpPr/>
          <p:nvPr/>
        </p:nvSpPr>
        <p:spPr>
          <a:xfrm>
            <a:off x="5502275" y="3089275"/>
            <a:ext cx="215900" cy="576263"/>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8" name="直接箭头连接符 17"/>
          <p:cNvCxnSpPr>
            <a:stCxn id="29704" idx="1"/>
          </p:cNvCxnSpPr>
          <p:nvPr/>
        </p:nvCxnSpPr>
        <p:spPr>
          <a:xfrm flipH="1" flipV="1">
            <a:off x="4401820" y="4941888"/>
            <a:ext cx="342900" cy="82550"/>
          </a:xfrm>
          <a:prstGeom prst="straightConnector1">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3448050" y="2981325"/>
            <a:ext cx="2019300" cy="460375"/>
          </a:xfrm>
          <a:prstGeom prst="rect">
            <a:avLst/>
          </a:prstGeom>
          <a:noFill/>
          <a:ln w="9525">
            <a:noFill/>
          </a:ln>
        </p:spPr>
        <p:txBody>
          <a:bodyPr wrap="none" anchor="t" anchorCtr="0">
            <a:spAutoFit/>
          </a:bodyPr>
          <a:p>
            <a:r>
              <a:rPr lang="zh-CN" altLang="en-US" sz="2400">
                <a:solidFill>
                  <a:srgbClr val="C00000"/>
                </a:solidFill>
                <a:latin typeface="Comic Sans MS" panose="030F0702030302020204" pitchFamily="2" charset="0"/>
                <a:ea typeface="宋体" panose="02010600030101010101" pitchFamily="2" charset="-122"/>
              </a:rPr>
              <a:t>边沿触发器！</a:t>
            </a:r>
            <a:endParaRPr lang="zh-CN" altLang="en-US" sz="2400">
              <a:solidFill>
                <a:srgbClr val="C00000"/>
              </a:solidFill>
              <a:latin typeface="Comic Sans MS" panose="030F070203030202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893"/>
                                        </p:tgtEl>
                                        <p:attrNameLst>
                                          <p:attrName>style.visibility</p:attrName>
                                        </p:attrNameLst>
                                      </p:cBhvr>
                                      <p:to>
                                        <p:strVal val="visible"/>
                                      </p:to>
                                    </p:set>
                                    <p:anim calcmode="discrete" valueType="clr">
                                      <p:cBhvr override="childStyle">
                                        <p:cTn id="7" dur="80"/>
                                        <p:tgtEl>
                                          <p:spTgt spid="3789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893"/>
                                        </p:tgtEl>
                                        <p:attrNameLst>
                                          <p:attrName>fillcolor</p:attrName>
                                        </p:attrNameLst>
                                      </p:cBhvr>
                                      <p:tavLst>
                                        <p:tav tm="0">
                                          <p:val>
                                            <p:clrVal>
                                              <a:schemeClr val="accent2"/>
                                            </p:clrVal>
                                          </p:val>
                                        </p:tav>
                                        <p:tav tm="50000">
                                          <p:val>
                                            <p:clrVal>
                                              <a:schemeClr val="hlink"/>
                                            </p:clrVal>
                                          </p:val>
                                        </p:tav>
                                      </p:tavLst>
                                    </p:anim>
                                    <p:set>
                                      <p:cBhvr>
                                        <p:cTn id="9" dur="80"/>
                                        <p:tgtEl>
                                          <p:spTgt spid="3789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par>
                          <p:cTn id="15" fill="hold">
                            <p:stCondLst>
                              <p:cond delay="500"/>
                            </p:stCondLst>
                            <p:childTnLst>
                              <p:par>
                                <p:cTn id="16" presetID="27" presetClass="entr" presetSubtype="0" fill="hold" grpId="0" nodeType="afterEffect">
                                  <p:stCondLst>
                                    <p:cond delay="0"/>
                                  </p:stCondLst>
                                  <p:iterate type="lt">
                                    <p:tmPct val="50000"/>
                                  </p:iterate>
                                  <p:childTnLst>
                                    <p:set>
                                      <p:cBhvr>
                                        <p:cTn id="17" dur="1" fill="hold">
                                          <p:stCondLst>
                                            <p:cond delay="0"/>
                                          </p:stCondLst>
                                        </p:cTn>
                                        <p:tgtEl>
                                          <p:spTgt spid="6"/>
                                        </p:tgtEl>
                                        <p:attrNameLst>
                                          <p:attrName>style.visibility</p:attrName>
                                        </p:attrNameLst>
                                      </p:cBhvr>
                                      <p:to>
                                        <p:strVal val="visible"/>
                                      </p:to>
                                    </p:set>
                                    <p:anim calcmode="discrete" valueType="clr">
                                      <p:cBhvr override="childStyle">
                                        <p:cTn id="18"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6"/>
                                        </p:tgtEl>
                                        <p:attrNameLst>
                                          <p:attrName>fillcolor</p:attrName>
                                        </p:attrNameLst>
                                      </p:cBhvr>
                                      <p:tavLst>
                                        <p:tav tm="0">
                                          <p:val>
                                            <p:clrVal>
                                              <a:schemeClr val="accent2"/>
                                            </p:clrVal>
                                          </p:val>
                                        </p:tav>
                                        <p:tav tm="50000">
                                          <p:val>
                                            <p:clrVal>
                                              <a:schemeClr val="hlink"/>
                                            </p:clrVal>
                                          </p:val>
                                        </p:tav>
                                      </p:tavLst>
                                    </p:anim>
                                    <p:set>
                                      <p:cBhvr>
                                        <p:cTn id="20" dur="80"/>
                                        <p:tgtEl>
                                          <p:spTgt spid="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0"/>
                            </p:stCondLst>
                            <p:childTnLst>
                              <p:par>
                                <p:cTn id="26" presetID="9" presetClass="entr" presetSubtype="0" fill="hold" nodeType="afterEffect">
                                  <p:stCondLst>
                                    <p:cond delay="0"/>
                                  </p:stCondLst>
                                  <p:childTnLst>
                                    <p:set>
                                      <p:cBhvr>
                                        <p:cTn id="27" dur="1" fill="hold">
                                          <p:stCondLst>
                                            <p:cond delay="0"/>
                                          </p:stCondLst>
                                        </p:cTn>
                                        <p:tgtEl>
                                          <p:spTgt spid="24578"/>
                                        </p:tgtEl>
                                        <p:attrNameLst>
                                          <p:attrName>style.visibility</p:attrName>
                                        </p:attrNameLst>
                                      </p:cBhvr>
                                      <p:to>
                                        <p:strVal val="visible"/>
                                      </p:to>
                                    </p:set>
                                    <p:animEffect transition="in" filter="dissolve">
                                      <p:cBhvr>
                                        <p:cTn id="28" dur="500"/>
                                        <p:tgtEl>
                                          <p:spTgt spid="24578"/>
                                        </p:tgtEl>
                                      </p:cBhvr>
                                    </p:animEffect>
                                  </p:childTnLst>
                                </p:cTn>
                              </p:par>
                            </p:childTnLst>
                          </p:cTn>
                        </p:par>
                        <p:par>
                          <p:cTn id="29" fill="hold">
                            <p:stCondLst>
                              <p:cond delay="500"/>
                            </p:stCondLst>
                            <p:childTnLst>
                              <p:par>
                                <p:cTn id="30" presetID="27" presetClass="entr" presetSubtype="0" fill="hold" grpId="0" nodeType="afterEffect">
                                  <p:stCondLst>
                                    <p:cond delay="0"/>
                                  </p:stCondLst>
                                  <p:iterate type="lt">
                                    <p:tmPct val="50000"/>
                                  </p:iterate>
                                  <p:childTnLst>
                                    <p:set>
                                      <p:cBhvr>
                                        <p:cTn id="31" dur="1" fill="hold">
                                          <p:stCondLst>
                                            <p:cond delay="0"/>
                                          </p:stCondLst>
                                        </p:cTn>
                                        <p:tgtEl>
                                          <p:spTgt spid="7"/>
                                        </p:tgtEl>
                                        <p:attrNameLst>
                                          <p:attrName>style.visibility</p:attrName>
                                        </p:attrNameLst>
                                      </p:cBhvr>
                                      <p:to>
                                        <p:strVal val="visible"/>
                                      </p:to>
                                    </p:set>
                                    <p:anim calcmode="discrete" valueType="clr">
                                      <p:cBhvr override="childStyle">
                                        <p:cTn id="32"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7"/>
                                        </p:tgtEl>
                                        <p:attrNameLst>
                                          <p:attrName>fillcolor</p:attrName>
                                        </p:attrNameLst>
                                      </p:cBhvr>
                                      <p:tavLst>
                                        <p:tav tm="0">
                                          <p:val>
                                            <p:clrVal>
                                              <a:schemeClr val="accent2"/>
                                            </p:clrVal>
                                          </p:val>
                                        </p:tav>
                                        <p:tav tm="50000">
                                          <p:val>
                                            <p:clrVal>
                                              <a:schemeClr val="hlink"/>
                                            </p:clrVal>
                                          </p:val>
                                        </p:tav>
                                      </p:tavLst>
                                    </p:anim>
                                    <p:set>
                                      <p:cBhvr>
                                        <p:cTn id="34" dur="80"/>
                                        <p:tgtEl>
                                          <p:spTgt spid="7"/>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par>
                          <p:cTn id="39" fill="hold">
                            <p:stCondLst>
                              <p:cond delay="0"/>
                            </p:stCondLst>
                            <p:childTnLst>
                              <p:par>
                                <p:cTn id="40" presetID="9" presetClass="entr" presetSubtype="0" fill="hold" nodeType="afterEffect">
                                  <p:stCondLst>
                                    <p:cond delay="0"/>
                                  </p:stCondLst>
                                  <p:childTnLst>
                                    <p:set>
                                      <p:cBhvr>
                                        <p:cTn id="41" dur="1" fill="hold">
                                          <p:stCondLst>
                                            <p:cond delay="0"/>
                                          </p:stCondLst>
                                        </p:cTn>
                                        <p:tgtEl>
                                          <p:spTgt spid="25602"/>
                                        </p:tgtEl>
                                        <p:attrNameLst>
                                          <p:attrName>style.visibility</p:attrName>
                                        </p:attrNameLst>
                                      </p:cBhvr>
                                      <p:to>
                                        <p:strVal val="visible"/>
                                      </p:to>
                                    </p:set>
                                    <p:animEffect transition="in" filter="dissolve">
                                      <p:cBhvr>
                                        <p:cTn id="42" dur="500"/>
                                        <p:tgtEl>
                                          <p:spTgt spid="25602"/>
                                        </p:tgtEl>
                                      </p:cBhvr>
                                    </p:animEffect>
                                  </p:childTnLst>
                                </p:cTn>
                              </p:par>
                            </p:childTnLst>
                          </p:cTn>
                        </p:par>
                        <p:par>
                          <p:cTn id="43" fill="hold">
                            <p:stCondLst>
                              <p:cond delay="500"/>
                            </p:stCondLst>
                            <p:childTnLst>
                              <p:par>
                                <p:cTn id="44" presetID="27" presetClass="entr" presetSubtype="0" fill="hold" grpId="0" nodeType="afterEffect">
                                  <p:stCondLst>
                                    <p:cond delay="0"/>
                                  </p:stCondLst>
                                  <p:iterate type="lt">
                                    <p:tmPct val="50000"/>
                                  </p:iterate>
                                  <p:childTnLst>
                                    <p:set>
                                      <p:cBhvr>
                                        <p:cTn id="45" dur="1" fill="hold">
                                          <p:stCondLst>
                                            <p:cond delay="0"/>
                                          </p:stCondLst>
                                        </p:cTn>
                                        <p:tgtEl>
                                          <p:spTgt spid="10"/>
                                        </p:tgtEl>
                                        <p:attrNameLst>
                                          <p:attrName>style.visibility</p:attrName>
                                        </p:attrNameLst>
                                      </p:cBhvr>
                                      <p:to>
                                        <p:strVal val="visible"/>
                                      </p:to>
                                    </p:set>
                                    <p:anim calcmode="discrete" valueType="clr">
                                      <p:cBhvr override="childStyle">
                                        <p:cTn id="46"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10"/>
                                        </p:tgtEl>
                                        <p:attrNameLst>
                                          <p:attrName>fillcolor</p:attrName>
                                        </p:attrNameLst>
                                      </p:cBhvr>
                                      <p:tavLst>
                                        <p:tav tm="0">
                                          <p:val>
                                            <p:clrVal>
                                              <a:schemeClr val="accent2"/>
                                            </p:clrVal>
                                          </p:val>
                                        </p:tav>
                                        <p:tav tm="50000">
                                          <p:val>
                                            <p:clrVal>
                                              <a:schemeClr val="hlink"/>
                                            </p:clrVal>
                                          </p:val>
                                        </p:tav>
                                      </p:tavLst>
                                    </p:anim>
                                    <p:set>
                                      <p:cBhvr>
                                        <p:cTn id="48" dur="80"/>
                                        <p:tgtEl>
                                          <p:spTgt spid="10"/>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par>
                          <p:cTn id="53" fill="hold">
                            <p:stCondLst>
                              <p:cond delay="0"/>
                            </p:stCondLst>
                            <p:childTnLst>
                              <p:par>
                                <p:cTn id="54" presetID="9" presetClass="entr" presetSubtype="0" fill="hold" nodeType="afterEffect">
                                  <p:stCondLst>
                                    <p:cond delay="0"/>
                                  </p:stCondLst>
                                  <p:childTnLst>
                                    <p:set>
                                      <p:cBhvr>
                                        <p:cTn id="55" dur="1" fill="hold">
                                          <p:stCondLst>
                                            <p:cond delay="0"/>
                                          </p:stCondLst>
                                        </p:cTn>
                                        <p:tgtEl>
                                          <p:spTgt spid="29704"/>
                                        </p:tgtEl>
                                        <p:attrNameLst>
                                          <p:attrName>style.visibility</p:attrName>
                                        </p:attrNameLst>
                                      </p:cBhvr>
                                      <p:to>
                                        <p:strVal val="visible"/>
                                      </p:to>
                                    </p:set>
                                    <p:animEffect transition="in" filter="dissolve">
                                      <p:cBhvr>
                                        <p:cTn id="56" dur="500"/>
                                        <p:tgtEl>
                                          <p:spTgt spid="29704"/>
                                        </p:tgtEl>
                                      </p:cBhvr>
                                    </p:animEffect>
                                  </p:childTnLst>
                                </p:cTn>
                              </p:par>
                            </p:childTnLst>
                          </p:cTn>
                        </p:par>
                        <p:par>
                          <p:cTn id="57" fill="hold">
                            <p:stCondLst>
                              <p:cond delay="500"/>
                            </p:stCondLst>
                            <p:childTnLst>
                              <p:par>
                                <p:cTn id="58" presetID="27" presetClass="entr" presetSubtype="0" fill="hold" grpId="0" nodeType="afterEffect">
                                  <p:stCondLst>
                                    <p:cond delay="0"/>
                                  </p:stCondLst>
                                  <p:iterate type="lt">
                                    <p:tmPct val="50000"/>
                                  </p:iterate>
                                  <p:childTnLst>
                                    <p:set>
                                      <p:cBhvr>
                                        <p:cTn id="59" dur="1" fill="hold">
                                          <p:stCondLst>
                                            <p:cond delay="0"/>
                                          </p:stCondLst>
                                        </p:cTn>
                                        <p:tgtEl>
                                          <p:spTgt spid="8"/>
                                        </p:tgtEl>
                                        <p:attrNameLst>
                                          <p:attrName>style.visibility</p:attrName>
                                        </p:attrNameLst>
                                      </p:cBhvr>
                                      <p:to>
                                        <p:strVal val="visible"/>
                                      </p:to>
                                    </p:set>
                                    <p:anim calcmode="discrete" valueType="clr">
                                      <p:cBhvr override="childStyle">
                                        <p:cTn id="60"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8"/>
                                        </p:tgtEl>
                                        <p:attrNameLst>
                                          <p:attrName>fillcolor</p:attrName>
                                        </p:attrNameLst>
                                      </p:cBhvr>
                                      <p:tavLst>
                                        <p:tav tm="0">
                                          <p:val>
                                            <p:clrVal>
                                              <a:schemeClr val="accent2"/>
                                            </p:clrVal>
                                          </p:val>
                                        </p:tav>
                                        <p:tav tm="50000">
                                          <p:val>
                                            <p:clrVal>
                                              <a:schemeClr val="hlink"/>
                                            </p:clrVal>
                                          </p:val>
                                        </p:tav>
                                      </p:tavLst>
                                    </p:anim>
                                    <p:set>
                                      <p:cBhvr>
                                        <p:cTn id="62" dur="80"/>
                                        <p:tgtEl>
                                          <p:spTgt spid="8"/>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par>
                          <p:cTn id="67" fill="hold">
                            <p:stCondLst>
                              <p:cond delay="0"/>
                            </p:stCondLst>
                            <p:childTnLst>
                              <p:par>
                                <p:cTn id="68" presetID="9" presetClass="entr" presetSubtype="0" fill="hold" nodeType="afterEffect">
                                  <p:stCondLst>
                                    <p:cond delay="0"/>
                                  </p:stCondLst>
                                  <p:childTnLst>
                                    <p:set>
                                      <p:cBhvr>
                                        <p:cTn id="69" dur="1" fill="hold">
                                          <p:stCondLst>
                                            <p:cond delay="0"/>
                                          </p:stCondLst>
                                        </p:cTn>
                                        <p:tgtEl>
                                          <p:spTgt spid="34818"/>
                                        </p:tgtEl>
                                        <p:attrNameLst>
                                          <p:attrName>style.visibility</p:attrName>
                                        </p:attrNameLst>
                                      </p:cBhvr>
                                      <p:to>
                                        <p:strVal val="visible"/>
                                      </p:to>
                                    </p:set>
                                    <p:animEffect transition="in" filter="dissolve">
                                      <p:cBhvr>
                                        <p:cTn id="70" dur="500"/>
                                        <p:tgtEl>
                                          <p:spTgt spid="34818"/>
                                        </p:tgtEl>
                                      </p:cBhvr>
                                    </p:animEffect>
                                  </p:childTnLst>
                                </p:cTn>
                              </p:par>
                            </p:childTnLst>
                          </p:cTn>
                        </p:par>
                        <p:par>
                          <p:cTn id="71" fill="hold">
                            <p:stCondLst>
                              <p:cond delay="500"/>
                            </p:stCondLst>
                            <p:childTnLst>
                              <p:par>
                                <p:cTn id="72" presetID="27" presetClass="entr" presetSubtype="0" fill="hold" grpId="0" nodeType="afterEffect">
                                  <p:stCondLst>
                                    <p:cond delay="0"/>
                                  </p:stCondLst>
                                  <p:iterate type="lt">
                                    <p:tmPct val="50000"/>
                                  </p:iterate>
                                  <p:childTnLst>
                                    <p:set>
                                      <p:cBhvr>
                                        <p:cTn id="73" dur="1" fill="hold">
                                          <p:stCondLst>
                                            <p:cond delay="0"/>
                                          </p:stCondLst>
                                        </p:cTn>
                                        <p:tgtEl>
                                          <p:spTgt spid="9"/>
                                        </p:tgtEl>
                                        <p:attrNameLst>
                                          <p:attrName>style.visibility</p:attrName>
                                        </p:attrNameLst>
                                      </p:cBhvr>
                                      <p:to>
                                        <p:strVal val="visible"/>
                                      </p:to>
                                    </p:set>
                                    <p:anim calcmode="discrete" valueType="clr">
                                      <p:cBhvr override="childStyle">
                                        <p:cTn id="74"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75" dur="80"/>
                                        <p:tgtEl>
                                          <p:spTgt spid="9"/>
                                        </p:tgtEl>
                                        <p:attrNameLst>
                                          <p:attrName>fillcolor</p:attrName>
                                        </p:attrNameLst>
                                      </p:cBhvr>
                                      <p:tavLst>
                                        <p:tav tm="0">
                                          <p:val>
                                            <p:clrVal>
                                              <a:schemeClr val="accent2"/>
                                            </p:clrVal>
                                          </p:val>
                                        </p:tav>
                                        <p:tav tm="50000">
                                          <p:val>
                                            <p:clrVal>
                                              <a:schemeClr val="hlink"/>
                                            </p:clrVal>
                                          </p:val>
                                        </p:tav>
                                      </p:tavLst>
                                    </p:anim>
                                    <p:set>
                                      <p:cBhvr>
                                        <p:cTn id="76" dur="80"/>
                                        <p:tgtEl>
                                          <p:spTgt spid="9"/>
                                        </p:tgtEl>
                                        <p:attrNameLst>
                                          <p:attrName>fill.type</p:attrName>
                                        </p:attrNameLst>
                                      </p:cBhvr>
                                      <p:to>
                                        <p:strVal val="solid"/>
                                      </p:to>
                                    </p:set>
                                  </p:childTnLst>
                                </p:cTn>
                              </p:par>
                            </p:childTnLst>
                          </p:cTn>
                        </p:par>
                      </p:childTnLst>
                    </p:cTn>
                  </p:par>
                  <p:par>
                    <p:cTn id="77" fill="hold">
                      <p:stCondLst>
                        <p:cond delay="indefinite"/>
                      </p:stCondLst>
                      <p:childTnLst>
                        <p:par>
                          <p:cTn id="78" fill="hold">
                            <p:stCondLst>
                              <p:cond delay="0"/>
                            </p:stCondLst>
                            <p:childTnLst>
                              <p:par>
                                <p:cTn id="79" presetID="27" presetClass="entr" presetSubtype="0" fill="hold" grpId="0" nodeType="clickEffect">
                                  <p:stCondLst>
                                    <p:cond delay="0"/>
                                  </p:stCondLst>
                                  <p:iterate type="lt">
                                    <p:tmPct val="50000"/>
                                  </p:iterate>
                                  <p:childTnLst>
                                    <p:set>
                                      <p:cBhvr>
                                        <p:cTn id="80" dur="1" fill="hold">
                                          <p:stCondLst>
                                            <p:cond delay="0"/>
                                          </p:stCondLst>
                                        </p:cTn>
                                        <p:tgtEl>
                                          <p:spTgt spid="19"/>
                                        </p:tgtEl>
                                        <p:attrNameLst>
                                          <p:attrName>style.visibility</p:attrName>
                                        </p:attrNameLst>
                                      </p:cBhvr>
                                      <p:to>
                                        <p:strVal val="visible"/>
                                      </p:to>
                                    </p:set>
                                    <p:anim calcmode="discrete" valueType="clr">
                                      <p:cBhvr override="childStyle">
                                        <p:cTn id="81" dur="80"/>
                                        <p:tgtEl>
                                          <p:spTgt spid="19"/>
                                        </p:tgtEl>
                                        <p:attrNameLst>
                                          <p:attrName>style.color</p:attrName>
                                        </p:attrNameLst>
                                      </p:cBhvr>
                                      <p:tavLst>
                                        <p:tav tm="0">
                                          <p:val>
                                            <p:clrVal>
                                              <a:schemeClr val="accent2"/>
                                            </p:clrVal>
                                          </p:val>
                                        </p:tav>
                                        <p:tav tm="50000">
                                          <p:val>
                                            <p:clrVal>
                                              <a:schemeClr val="hlink"/>
                                            </p:clrVal>
                                          </p:val>
                                        </p:tav>
                                      </p:tavLst>
                                    </p:anim>
                                    <p:anim calcmode="discrete" valueType="clr">
                                      <p:cBhvr>
                                        <p:cTn id="82" dur="80"/>
                                        <p:tgtEl>
                                          <p:spTgt spid="19"/>
                                        </p:tgtEl>
                                        <p:attrNameLst>
                                          <p:attrName>fillcolor</p:attrName>
                                        </p:attrNameLst>
                                      </p:cBhvr>
                                      <p:tavLst>
                                        <p:tav tm="0">
                                          <p:val>
                                            <p:clrVal>
                                              <a:schemeClr val="accent2"/>
                                            </p:clrVal>
                                          </p:val>
                                        </p:tav>
                                        <p:tav tm="50000">
                                          <p:val>
                                            <p:clrVal>
                                              <a:schemeClr val="hlink"/>
                                            </p:clrVal>
                                          </p:val>
                                        </p:tav>
                                      </p:tavLst>
                                    </p:anim>
                                    <p:set>
                                      <p:cBhvr>
                                        <p:cTn id="83" dur="80"/>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3" grpId="1"/>
      <p:bldP spid="6" grpId="0"/>
      <p:bldP spid="6" grpId="1"/>
      <p:bldP spid="11" grpId="0" animBg="1"/>
      <p:bldP spid="11" grpId="1" animBg="1"/>
      <p:bldP spid="7" grpId="0"/>
      <p:bldP spid="7" grpId="1"/>
      <p:bldP spid="10" grpId="0"/>
      <p:bldP spid="10" grpId="1"/>
      <p:bldP spid="16" grpId="0" animBg="1"/>
      <p:bldP spid="16" grpId="1" animBg="1"/>
      <p:bldP spid="8" grpId="0"/>
      <p:bldP spid="8" grpId="1"/>
      <p:bldP spid="9" grpId="0"/>
      <p:bldP spid="9" grpId="1"/>
      <p:bldP spid="19" grpId="0"/>
      <p:bldP spid="1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文本框 99"/>
          <p:cNvSpPr txBox="1"/>
          <p:nvPr/>
        </p:nvSpPr>
        <p:spPr>
          <a:xfrm>
            <a:off x="671513" y="558800"/>
            <a:ext cx="8167687" cy="1338263"/>
          </a:xfrm>
          <a:prstGeom prst="rect">
            <a:avLst/>
          </a:prstGeom>
          <a:noFill/>
          <a:ln w="9525">
            <a:noFill/>
          </a:ln>
        </p:spPr>
        <p:txBody>
          <a:bodyPr wrap="square" anchor="t" anchorCtr="0">
            <a:spAutoFit/>
          </a:bodyPr>
          <a:p>
            <a:pPr indent="266700">
              <a:lnSpc>
                <a:spcPct val="150000"/>
              </a:lnSpc>
            </a:pPr>
            <a:r>
              <a:rPr lang="zh-CN" altLang="zh-CN">
                <a:latin typeface="Arial" panose="020B0604020202020204" pitchFamily="34" charset="0"/>
                <a:ea typeface="宋体" panose="02010600030101010101" pitchFamily="2" charset="-122"/>
              </a:rPr>
              <a:t>边沿触发器是只在时钟脉冲的边沿瞬间</a:t>
            </a:r>
            <a:r>
              <a:rPr lang="zh-CN" altLang="zh-CN">
                <a:latin typeface="Times New Roman" panose="02020603050405020304" pitchFamily="2" charset="0"/>
                <a:ea typeface="宋体" panose="02010600030101010101" pitchFamily="2" charset="-122"/>
              </a:rPr>
              <a:t>（上升沿</a:t>
            </a:r>
            <a:r>
              <a:rPr lang="en-US" altLang="zh-CN">
                <a:latin typeface="Times New Roman" panose="02020603050405020304" pitchFamily="2" charset="0"/>
                <a:ea typeface="宋体" panose="02010600030101010101" pitchFamily="2" charset="-122"/>
              </a:rPr>
              <a:t>/</a:t>
            </a:r>
            <a:r>
              <a:rPr lang="zh-CN" altLang="zh-CN">
                <a:latin typeface="Times New Roman" panose="02020603050405020304" pitchFamily="2" charset="0"/>
                <a:ea typeface="宋体" panose="02010600030101010101" pitchFamily="2" charset="-122"/>
              </a:rPr>
              <a:t>下降沿）</a:t>
            </a:r>
            <a:r>
              <a:rPr lang="zh-CN" altLang="zh-CN">
                <a:latin typeface="Arial" panose="020B0604020202020204" pitchFamily="34" charset="0"/>
                <a:ea typeface="宋体" panose="02010600030101010101" pitchFamily="2" charset="-122"/>
              </a:rPr>
              <a:t>工作的存储电路。由于</a:t>
            </a:r>
            <a:r>
              <a:rPr lang="zh-CN" altLang="zh-CN">
                <a:latin typeface="Times New Roman" panose="02020603050405020304" pitchFamily="2" charset="0"/>
                <a:ea typeface="宋体" panose="02010600030101010101" pitchFamily="2" charset="-122"/>
              </a:rPr>
              <a:t>边沿触发器的</a:t>
            </a:r>
            <a:r>
              <a:rPr lang="zh-CN" altLang="zh-CN">
                <a:latin typeface="Arial" panose="020B0604020202020204" pitchFamily="34" charset="0"/>
                <a:ea typeface="宋体" panose="02010600030101010101" pitchFamily="2" charset="-122"/>
              </a:rPr>
              <a:t>工作时间</a:t>
            </a:r>
            <a:r>
              <a:rPr lang="zh-CN" altLang="zh-CN">
                <a:latin typeface="Times New Roman" panose="02020603050405020304" pitchFamily="2" charset="0"/>
                <a:ea typeface="宋体" panose="02010600030101010101" pitchFamily="2" charset="-122"/>
              </a:rPr>
              <a:t>很</a:t>
            </a:r>
            <a:r>
              <a:rPr lang="zh-CN" altLang="zh-CN">
                <a:latin typeface="Arial" panose="020B0604020202020204" pitchFamily="34" charset="0"/>
                <a:ea typeface="宋体" panose="02010600030101010101" pitchFamily="2" charset="-122"/>
              </a:rPr>
              <a:t>短，受到干扰的概率小，所以</a:t>
            </a:r>
            <a:r>
              <a:rPr lang="zh-CN" altLang="zh-CN">
                <a:latin typeface="Times New Roman" panose="02020603050405020304" pitchFamily="2" charset="0"/>
                <a:ea typeface="宋体" panose="02010600030101010101" pitchFamily="2" charset="-122"/>
              </a:rPr>
              <a:t>边沿触发器</a:t>
            </a:r>
            <a:r>
              <a:rPr lang="zh-CN" altLang="zh-CN">
                <a:latin typeface="Arial" panose="020B0604020202020204" pitchFamily="34" charset="0"/>
                <a:ea typeface="宋体" panose="02010600030101010101" pitchFamily="2" charset="-122"/>
              </a:rPr>
              <a:t>具有很强的抗干扰能力。</a:t>
            </a:r>
            <a:endParaRPr lang="zh-CN" altLang="zh-CN">
              <a:latin typeface="Arial" panose="020B0604020202020204" pitchFamily="34" charset="0"/>
              <a:ea typeface="宋体" panose="02010600030101010101" pitchFamily="2" charset="-122"/>
            </a:endParaRPr>
          </a:p>
        </p:txBody>
      </p:sp>
      <p:graphicFrame>
        <p:nvGraphicFramePr>
          <p:cNvPr id="37891" name="对象 -2147482300"/>
          <p:cNvGraphicFramePr/>
          <p:nvPr/>
        </p:nvGraphicFramePr>
        <p:xfrm>
          <a:off x="1568450" y="2293938"/>
          <a:ext cx="6327775" cy="2276475"/>
        </p:xfrm>
        <a:graphic>
          <a:graphicData uri="http://schemas.openxmlformats.org/presentationml/2006/ole">
            <mc:AlternateContent xmlns:mc="http://schemas.openxmlformats.org/markup-compatibility/2006">
              <mc:Choice xmlns:v="urn:schemas-microsoft-com:vml" Requires="v">
                <p:oleObj spid="_x0000_s3102" name="" r:id="rId1" imgW="6743700" imgH="2387600" progId="Visio.Drawing.11">
                  <p:embed/>
                </p:oleObj>
              </mc:Choice>
              <mc:Fallback>
                <p:oleObj name="" r:id="rId1" imgW="6743700" imgH="2387600" progId="Visio.Drawing.11">
                  <p:embed/>
                  <p:pic>
                    <p:nvPicPr>
                      <p:cNvPr id="0" name="图片 3101"/>
                      <p:cNvPicPr/>
                      <p:nvPr/>
                    </p:nvPicPr>
                    <p:blipFill>
                      <a:blip r:embed="rId2"/>
                      <a:stretch>
                        <a:fillRect/>
                      </a:stretch>
                    </p:blipFill>
                    <p:spPr>
                      <a:xfrm>
                        <a:off x="1568450" y="2293938"/>
                        <a:ext cx="6327775" cy="2276475"/>
                      </a:xfrm>
                      <a:prstGeom prst="rect">
                        <a:avLst/>
                      </a:prstGeom>
                      <a:noFill/>
                      <a:ln w="38100">
                        <a:noFill/>
                        <a:miter/>
                      </a:ln>
                    </p:spPr>
                  </p:pic>
                </p:oleObj>
              </mc:Fallback>
            </mc:AlternateContent>
          </a:graphicData>
        </a:graphic>
      </p:graphicFrame>
      <p:sp>
        <p:nvSpPr>
          <p:cNvPr id="37892" name="文本框 28678"/>
          <p:cNvSpPr txBox="1"/>
          <p:nvPr/>
        </p:nvSpPr>
        <p:spPr>
          <a:xfrm>
            <a:off x="820738" y="1895475"/>
            <a:ext cx="1984375" cy="398463"/>
          </a:xfrm>
          <a:prstGeom prst="rect">
            <a:avLst/>
          </a:prstGeom>
          <a:noFill/>
          <a:ln w="9525">
            <a:noFill/>
          </a:ln>
        </p:spPr>
        <p:txBody>
          <a:bodyPr wrap="square" anchor="t" anchorCtr="0">
            <a:spAutoFit/>
          </a:bodyPr>
          <a:p>
            <a:pPr eaLnBrk="0" hangingPunct="0">
              <a:spcBef>
                <a:spcPct val="50000"/>
              </a:spcBef>
            </a:pPr>
            <a:r>
              <a:rPr lang="en-US" altLang="zh-CN" sz="2000" dirty="0">
                <a:solidFill>
                  <a:srgbClr val="C00000"/>
                </a:solidFill>
                <a:latin typeface="Comic Sans MS" panose="030F0702030302020204" pitchFamily="2" charset="0"/>
                <a:ea typeface="宋体" panose="02010600030101010101" pitchFamily="2" charset="-122"/>
              </a:rPr>
              <a:t>1.</a:t>
            </a:r>
            <a:r>
              <a:rPr lang="zh-CN" altLang="en-US" sz="2000" dirty="0">
                <a:solidFill>
                  <a:srgbClr val="C00000"/>
                </a:solidFill>
                <a:latin typeface="Comic Sans MS" panose="030F0702030302020204" pitchFamily="2" charset="0"/>
                <a:ea typeface="宋体" panose="02010600030101010101" pitchFamily="2" charset="-122"/>
              </a:rPr>
              <a:t>边沿</a:t>
            </a:r>
            <a:r>
              <a:rPr lang="en-US" altLang="zh-CN" sz="2000" dirty="0">
                <a:solidFill>
                  <a:srgbClr val="C00000"/>
                </a:solidFill>
                <a:latin typeface="Comic Sans MS" panose="030F0702030302020204" pitchFamily="2" charset="0"/>
                <a:ea typeface="宋体" panose="02010600030101010101" pitchFamily="2" charset="-122"/>
              </a:rPr>
              <a:t>D</a:t>
            </a:r>
            <a:r>
              <a:rPr lang="zh-CN" altLang="en-US" sz="2000" dirty="0">
                <a:solidFill>
                  <a:srgbClr val="C00000"/>
                </a:solidFill>
                <a:latin typeface="Comic Sans MS" panose="030F0702030302020204" pitchFamily="2" charset="0"/>
                <a:ea typeface="宋体" panose="02010600030101010101" pitchFamily="2" charset="-122"/>
              </a:rPr>
              <a:t>触发器</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37897" name="文本框 8"/>
          <p:cNvSpPr txBox="1"/>
          <p:nvPr/>
        </p:nvSpPr>
        <p:spPr>
          <a:xfrm>
            <a:off x="3584575" y="4476750"/>
            <a:ext cx="1198563" cy="336550"/>
          </a:xfrm>
          <a:prstGeom prst="rect">
            <a:avLst/>
          </a:prstGeom>
          <a:noFill/>
          <a:ln w="9525">
            <a:noFill/>
          </a:ln>
        </p:spPr>
        <p:txBody>
          <a:bodyPr wrap="none" anchor="t" anchorCtr="0">
            <a:spAutoFit/>
          </a:bodyPr>
          <a:p>
            <a:r>
              <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CLK</a:t>
            </a:r>
            <a:r>
              <a:rPr lang="en-US" altLang="zh-CN" sz="1600"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rPr>
              <a:t>1</a:t>
            </a:r>
            <a:r>
              <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=CLK'</a:t>
            </a:r>
            <a:endPar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37898" name="文本框 9"/>
          <p:cNvSpPr txBox="1"/>
          <p:nvPr/>
        </p:nvSpPr>
        <p:spPr>
          <a:xfrm>
            <a:off x="5399088" y="4476750"/>
            <a:ext cx="1109662" cy="336550"/>
          </a:xfrm>
          <a:prstGeom prst="rect">
            <a:avLst/>
          </a:prstGeom>
          <a:noFill/>
          <a:ln w="9525">
            <a:noFill/>
          </a:ln>
        </p:spPr>
        <p:txBody>
          <a:bodyPr wrap="none" anchor="t" anchorCtr="0">
            <a:spAutoFit/>
          </a:bodyPr>
          <a:p>
            <a:r>
              <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CLK</a:t>
            </a:r>
            <a:r>
              <a:rPr lang="en-US" altLang="zh-CN" sz="1600"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rPr>
              <a:t>2</a:t>
            </a:r>
            <a:r>
              <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=CLK</a:t>
            </a:r>
            <a:endPar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38915" name="对象 -2147482299"/>
          <p:cNvGraphicFramePr/>
          <p:nvPr/>
        </p:nvGraphicFramePr>
        <p:xfrm>
          <a:off x="1490663" y="5019675"/>
          <a:ext cx="3665537" cy="1270000"/>
        </p:xfrm>
        <a:graphic>
          <a:graphicData uri="http://schemas.openxmlformats.org/presentationml/2006/ole">
            <mc:AlternateContent xmlns:mc="http://schemas.openxmlformats.org/markup-compatibility/2006">
              <mc:Choice xmlns:v="urn:schemas-microsoft-com:vml" Requires="v">
                <p:oleObj spid="_x0000_s3098" name="" r:id="rId3" imgW="3192145" imgH="840740" progId="Visio.Drawing.11">
                  <p:embed/>
                </p:oleObj>
              </mc:Choice>
              <mc:Fallback>
                <p:oleObj name="" r:id="rId3" imgW="3192145" imgH="840740" progId="Visio.Drawing.11">
                  <p:embed/>
                  <p:pic>
                    <p:nvPicPr>
                      <p:cNvPr id="0" name="图片 3097"/>
                      <p:cNvPicPr/>
                      <p:nvPr/>
                    </p:nvPicPr>
                    <p:blipFill>
                      <a:blip r:embed="rId4"/>
                      <a:stretch>
                        <a:fillRect/>
                      </a:stretch>
                    </p:blipFill>
                    <p:spPr>
                      <a:xfrm>
                        <a:off x="1490663" y="5019675"/>
                        <a:ext cx="3665537" cy="1270000"/>
                      </a:xfrm>
                      <a:prstGeom prst="rect">
                        <a:avLst/>
                      </a:prstGeom>
                      <a:noFill/>
                      <a:ln w="38100">
                        <a:noFill/>
                        <a:miter/>
                      </a:ln>
                    </p:spPr>
                  </p:pic>
                </p:oleObj>
              </mc:Fallback>
            </mc:AlternateContent>
          </a:graphicData>
        </a:graphic>
      </p:graphicFrame>
      <p:sp>
        <p:nvSpPr>
          <p:cNvPr id="2" name="下箭头 1"/>
          <p:cNvSpPr/>
          <p:nvPr/>
        </p:nvSpPr>
        <p:spPr>
          <a:xfrm>
            <a:off x="3060700" y="4724400"/>
            <a:ext cx="142875" cy="360363"/>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29704" name="对象 -2147482306"/>
          <p:cNvGraphicFramePr/>
          <p:nvPr/>
        </p:nvGraphicFramePr>
        <p:xfrm>
          <a:off x="6100763" y="4965700"/>
          <a:ext cx="2738437" cy="1323975"/>
        </p:xfrm>
        <a:graphic>
          <a:graphicData uri="http://schemas.openxmlformats.org/presentationml/2006/ole">
            <mc:AlternateContent xmlns:mc="http://schemas.openxmlformats.org/markup-compatibility/2006">
              <mc:Choice xmlns:v="urn:schemas-microsoft-com:vml" Requires="v">
                <p:oleObj spid="_x0000_s3116" name="" r:id="rId5" imgW="5588000" imgH="2387600" progId="Visio.Drawing.11">
                  <p:embed/>
                </p:oleObj>
              </mc:Choice>
              <mc:Fallback>
                <p:oleObj name="" r:id="rId5" imgW="5588000" imgH="2387600" progId="Visio.Drawing.11">
                  <p:embed/>
                  <p:pic>
                    <p:nvPicPr>
                      <p:cNvPr id="0" name="图片 3115"/>
                      <p:cNvPicPr/>
                      <p:nvPr/>
                    </p:nvPicPr>
                    <p:blipFill>
                      <a:blip r:embed="rId6"/>
                      <a:stretch>
                        <a:fillRect/>
                      </a:stretch>
                    </p:blipFill>
                    <p:spPr>
                      <a:xfrm>
                        <a:off x="6100763" y="4965700"/>
                        <a:ext cx="2738437" cy="1323975"/>
                      </a:xfrm>
                      <a:prstGeom prst="rect">
                        <a:avLst/>
                      </a:prstGeom>
                      <a:noFill/>
                      <a:ln w="38100">
                        <a:noFill/>
                        <a:miter/>
                      </a:ln>
                    </p:spPr>
                  </p:pic>
                </p:oleObj>
              </mc:Fallback>
            </mc:AlternateContent>
          </a:graphicData>
        </a:graphic>
      </p:graphicFrame>
      <p:sp>
        <p:nvSpPr>
          <p:cNvPr id="3" name="上下箭头 2"/>
          <p:cNvSpPr/>
          <p:nvPr/>
        </p:nvSpPr>
        <p:spPr>
          <a:xfrm>
            <a:off x="7091363" y="4510088"/>
            <a:ext cx="144463" cy="431800"/>
          </a:xfrm>
          <a:prstGeom prst="up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文本框 9"/>
          <p:cNvSpPr txBox="1"/>
          <p:nvPr/>
        </p:nvSpPr>
        <p:spPr>
          <a:xfrm>
            <a:off x="7385050" y="4627563"/>
            <a:ext cx="381000" cy="338137"/>
          </a:xfrm>
          <a:prstGeom prst="rect">
            <a:avLst/>
          </a:prstGeom>
          <a:noFill/>
          <a:ln w="9525">
            <a:noFill/>
          </a:ln>
        </p:spPr>
        <p:txBody>
          <a:bodyPr wrap="none" anchor="t" anchorCtr="0">
            <a:spAutoFit/>
          </a:bodyPr>
          <a:p>
            <a:r>
              <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vs</a:t>
            </a:r>
            <a:endParaRPr lang="en-US" altLang="zh-CN"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7892"/>
                                        </p:tgtEl>
                                        <p:attrNameLst>
                                          <p:attrName>style.visibility</p:attrName>
                                        </p:attrNameLst>
                                      </p:cBhvr>
                                      <p:to>
                                        <p:strVal val="visible"/>
                                      </p:to>
                                    </p:set>
                                    <p:anim calcmode="discrete" valueType="clr">
                                      <p:cBhvr override="childStyle">
                                        <p:cTn id="12" dur="80"/>
                                        <p:tgtEl>
                                          <p:spTgt spid="37892"/>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7892"/>
                                        </p:tgtEl>
                                        <p:attrNameLst>
                                          <p:attrName>fillcolor</p:attrName>
                                        </p:attrNameLst>
                                      </p:cBhvr>
                                      <p:tavLst>
                                        <p:tav tm="0">
                                          <p:val>
                                            <p:clrVal>
                                              <a:schemeClr val="accent2"/>
                                            </p:clrVal>
                                          </p:val>
                                        </p:tav>
                                        <p:tav tm="50000">
                                          <p:val>
                                            <p:clrVal>
                                              <a:schemeClr val="hlink"/>
                                            </p:clrVal>
                                          </p:val>
                                        </p:tav>
                                      </p:tavLst>
                                    </p:anim>
                                    <p:set>
                                      <p:cBhvr>
                                        <p:cTn id="14" dur="80"/>
                                        <p:tgtEl>
                                          <p:spTgt spid="3789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7891"/>
                                        </p:tgtEl>
                                        <p:attrNameLst>
                                          <p:attrName>style.visibility</p:attrName>
                                        </p:attrNameLst>
                                      </p:cBhvr>
                                      <p:to>
                                        <p:strVal val="visible"/>
                                      </p:to>
                                    </p:set>
                                    <p:animEffect transition="in" filter="dissolve">
                                      <p:cBhvr>
                                        <p:cTn id="19" dur="500"/>
                                        <p:tgtEl>
                                          <p:spTgt spid="37891"/>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37897"/>
                                        </p:tgtEl>
                                        <p:attrNameLst>
                                          <p:attrName>style.visibility</p:attrName>
                                        </p:attrNameLst>
                                      </p:cBhvr>
                                      <p:to>
                                        <p:strVal val="visible"/>
                                      </p:to>
                                    </p:set>
                                    <p:anim calcmode="discrete" valueType="clr">
                                      <p:cBhvr override="childStyle">
                                        <p:cTn id="24" dur="80"/>
                                        <p:tgtEl>
                                          <p:spTgt spid="37897"/>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37897"/>
                                        </p:tgtEl>
                                        <p:attrNameLst>
                                          <p:attrName>fillcolor</p:attrName>
                                        </p:attrNameLst>
                                      </p:cBhvr>
                                      <p:tavLst>
                                        <p:tav tm="0">
                                          <p:val>
                                            <p:clrVal>
                                              <a:schemeClr val="accent2"/>
                                            </p:clrVal>
                                          </p:val>
                                        </p:tav>
                                        <p:tav tm="50000">
                                          <p:val>
                                            <p:clrVal>
                                              <a:schemeClr val="hlink"/>
                                            </p:clrVal>
                                          </p:val>
                                        </p:tav>
                                      </p:tavLst>
                                    </p:anim>
                                    <p:set>
                                      <p:cBhvr>
                                        <p:cTn id="26" dur="80"/>
                                        <p:tgtEl>
                                          <p:spTgt spid="37897"/>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37898"/>
                                        </p:tgtEl>
                                        <p:attrNameLst>
                                          <p:attrName>style.visibility</p:attrName>
                                        </p:attrNameLst>
                                      </p:cBhvr>
                                      <p:to>
                                        <p:strVal val="visible"/>
                                      </p:to>
                                    </p:set>
                                    <p:anim calcmode="discrete" valueType="clr">
                                      <p:cBhvr override="childStyle">
                                        <p:cTn id="31" dur="80"/>
                                        <p:tgtEl>
                                          <p:spTgt spid="37898"/>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7898"/>
                                        </p:tgtEl>
                                        <p:attrNameLst>
                                          <p:attrName>fillcolor</p:attrName>
                                        </p:attrNameLst>
                                      </p:cBhvr>
                                      <p:tavLst>
                                        <p:tav tm="0">
                                          <p:val>
                                            <p:clrVal>
                                              <a:schemeClr val="accent2"/>
                                            </p:clrVal>
                                          </p:val>
                                        </p:tav>
                                        <p:tav tm="50000">
                                          <p:val>
                                            <p:clrVal>
                                              <a:schemeClr val="hlink"/>
                                            </p:clrVal>
                                          </p:val>
                                        </p:tav>
                                      </p:tavLst>
                                    </p:anim>
                                    <p:set>
                                      <p:cBhvr>
                                        <p:cTn id="33" dur="80"/>
                                        <p:tgtEl>
                                          <p:spTgt spid="37898"/>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par>
                          <p:cTn id="38" fill="hold">
                            <p:stCondLst>
                              <p:cond delay="0"/>
                            </p:stCondLst>
                            <p:childTnLst>
                              <p:par>
                                <p:cTn id="39" presetID="9" presetClass="entr" presetSubtype="0" fill="hold" nodeType="afterEffect">
                                  <p:stCondLst>
                                    <p:cond delay="0"/>
                                  </p:stCondLst>
                                  <p:childTnLst>
                                    <p:set>
                                      <p:cBhvr>
                                        <p:cTn id="40" dur="1" fill="hold">
                                          <p:stCondLst>
                                            <p:cond delay="0"/>
                                          </p:stCondLst>
                                        </p:cTn>
                                        <p:tgtEl>
                                          <p:spTgt spid="29704"/>
                                        </p:tgtEl>
                                        <p:attrNameLst>
                                          <p:attrName>style.visibility</p:attrName>
                                        </p:attrNameLst>
                                      </p:cBhvr>
                                      <p:to>
                                        <p:strVal val="visible"/>
                                      </p:to>
                                    </p:set>
                                    <p:animEffect transition="in" filter="dissolve">
                                      <p:cBhvr>
                                        <p:cTn id="41" dur="500"/>
                                        <p:tgtEl>
                                          <p:spTgt spid="29704"/>
                                        </p:tgtEl>
                                      </p:cBhvr>
                                    </p:animEffect>
                                  </p:childTnLst>
                                </p:cTn>
                              </p:par>
                            </p:childTnLst>
                          </p:cTn>
                        </p:par>
                        <p:par>
                          <p:cTn id="42" fill="hold">
                            <p:stCondLst>
                              <p:cond delay="500"/>
                            </p:stCondLst>
                            <p:childTnLst>
                              <p:par>
                                <p:cTn id="43" presetID="27" presetClass="entr" presetSubtype="0" fill="hold" grpId="0" nodeType="afterEffect">
                                  <p:stCondLst>
                                    <p:cond delay="0"/>
                                  </p:stCondLst>
                                  <p:iterate type="lt">
                                    <p:tmPct val="50000"/>
                                  </p:iterate>
                                  <p:childTnLst>
                                    <p:set>
                                      <p:cBhvr>
                                        <p:cTn id="44" dur="1" fill="hold">
                                          <p:stCondLst>
                                            <p:cond delay="0"/>
                                          </p:stCondLst>
                                        </p:cTn>
                                        <p:tgtEl>
                                          <p:spTgt spid="4"/>
                                        </p:tgtEl>
                                        <p:attrNameLst>
                                          <p:attrName>style.visibility</p:attrName>
                                        </p:attrNameLst>
                                      </p:cBhvr>
                                      <p:to>
                                        <p:strVal val="visible"/>
                                      </p:to>
                                    </p:set>
                                    <p:anim calcmode="discrete" valueType="clr">
                                      <p:cBhvr override="childStyle">
                                        <p:cTn id="45"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4"/>
                                        </p:tgtEl>
                                        <p:attrNameLst>
                                          <p:attrName>fillcolor</p:attrName>
                                        </p:attrNameLst>
                                      </p:cBhvr>
                                      <p:tavLst>
                                        <p:tav tm="0">
                                          <p:val>
                                            <p:clrVal>
                                              <a:schemeClr val="accent2"/>
                                            </p:clrVal>
                                          </p:val>
                                        </p:tav>
                                        <p:tav tm="50000">
                                          <p:val>
                                            <p:clrVal>
                                              <a:schemeClr val="hlink"/>
                                            </p:clrVal>
                                          </p:val>
                                        </p:tav>
                                      </p:tavLst>
                                    </p:anim>
                                    <p:set>
                                      <p:cBhvr>
                                        <p:cTn id="47" dur="80"/>
                                        <p:tgtEl>
                                          <p:spTgt spid="4"/>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childTnLst>
                                </p:cTn>
                              </p:par>
                            </p:childTnLst>
                          </p:cTn>
                        </p:par>
                        <p:par>
                          <p:cTn id="52" fill="hold">
                            <p:stCondLst>
                              <p:cond delay="0"/>
                            </p:stCondLst>
                            <p:childTnLst>
                              <p:par>
                                <p:cTn id="53" presetID="9" presetClass="entr" presetSubtype="0" fill="hold" nodeType="afterEffect">
                                  <p:stCondLst>
                                    <p:cond delay="0"/>
                                  </p:stCondLst>
                                  <p:childTnLst>
                                    <p:set>
                                      <p:cBhvr>
                                        <p:cTn id="54" dur="1" fill="hold">
                                          <p:stCondLst>
                                            <p:cond delay="0"/>
                                          </p:stCondLst>
                                        </p:cTn>
                                        <p:tgtEl>
                                          <p:spTgt spid="38915"/>
                                        </p:tgtEl>
                                        <p:attrNameLst>
                                          <p:attrName>style.visibility</p:attrName>
                                        </p:attrNameLst>
                                      </p:cBhvr>
                                      <p:to>
                                        <p:strVal val="visible"/>
                                      </p:to>
                                    </p:set>
                                    <p:animEffect transition="in" filter="dissolve">
                                      <p:cBhvr>
                                        <p:cTn id="55"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0" grpId="1"/>
      <p:bldP spid="37892" grpId="0"/>
      <p:bldP spid="37892" grpId="1"/>
      <p:bldP spid="2" grpId="0" animBg="1"/>
      <p:bldP spid="2" grpId="1" animBg="1"/>
      <p:bldP spid="37897" grpId="0"/>
      <p:bldP spid="37897" grpId="1"/>
      <p:bldP spid="37898" grpId="0"/>
      <p:bldP spid="37898" grpId="1"/>
      <p:bldP spid="3" grpId="0" bldLvl="0" animBg="1"/>
      <p:bldP spid="3" grpId="1" animBg="1"/>
      <p:bldP spid="4" grpId="0"/>
      <p:bldP spid="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914" name="对象 -2147482300"/>
          <p:cNvGraphicFramePr/>
          <p:nvPr/>
        </p:nvGraphicFramePr>
        <p:xfrm>
          <a:off x="1182688" y="1600200"/>
          <a:ext cx="6245225" cy="1911350"/>
        </p:xfrm>
        <a:graphic>
          <a:graphicData uri="http://schemas.openxmlformats.org/presentationml/2006/ole">
            <mc:AlternateContent xmlns:mc="http://schemas.openxmlformats.org/markup-compatibility/2006">
              <mc:Choice xmlns:v="urn:schemas-microsoft-com:vml" Requires="v">
                <p:oleObj spid="_x0000_s3118" name="" r:id="rId1" imgW="6743700" imgH="2387600" progId="Visio.Drawing.11">
                  <p:embed/>
                </p:oleObj>
              </mc:Choice>
              <mc:Fallback>
                <p:oleObj name="" r:id="rId1" imgW="6743700" imgH="2387600" progId="Visio.Drawing.11">
                  <p:embed/>
                  <p:pic>
                    <p:nvPicPr>
                      <p:cNvPr id="0" name="图片 3117"/>
                      <p:cNvPicPr/>
                      <p:nvPr/>
                    </p:nvPicPr>
                    <p:blipFill>
                      <a:blip r:embed="rId2"/>
                      <a:stretch>
                        <a:fillRect/>
                      </a:stretch>
                    </p:blipFill>
                    <p:spPr>
                      <a:xfrm>
                        <a:off x="1182688" y="1600200"/>
                        <a:ext cx="6245225" cy="1911350"/>
                      </a:xfrm>
                      <a:prstGeom prst="rect">
                        <a:avLst/>
                      </a:prstGeom>
                      <a:noFill/>
                      <a:ln w="38100">
                        <a:noFill/>
                        <a:miter/>
                      </a:ln>
                    </p:spPr>
                  </p:pic>
                </p:oleObj>
              </mc:Fallback>
            </mc:AlternateContent>
          </a:graphicData>
        </a:graphic>
      </p:graphicFrame>
      <p:sp>
        <p:nvSpPr>
          <p:cNvPr id="4" name="文本框 3"/>
          <p:cNvSpPr txBox="1"/>
          <p:nvPr/>
        </p:nvSpPr>
        <p:spPr>
          <a:xfrm>
            <a:off x="730250" y="1066800"/>
            <a:ext cx="2987675" cy="368300"/>
          </a:xfrm>
          <a:prstGeom prst="rect">
            <a:avLst/>
          </a:prstGeom>
          <a:noFill/>
          <a:ln w="9525">
            <a:noFill/>
          </a:ln>
        </p:spPr>
        <p:txBody>
          <a:bodyPr wrap="none" anchor="t" anchorCtr="0">
            <a:spAutoFit/>
          </a:bodyPr>
          <a:p>
            <a:pPr eaLnBrk="0" hangingPunct="0"/>
            <a:r>
              <a:rPr lang="zh-CN" altLang="zh-CN" dirty="0">
                <a:solidFill>
                  <a:srgbClr val="C00000"/>
                </a:solidFill>
                <a:latin typeface="Comic Sans MS" panose="030F0702030302020204" pitchFamily="2" charset="0"/>
                <a:ea typeface="仿宋_GB2312" pitchFamily="1" charset="-122"/>
              </a:rPr>
              <a:t> </a:t>
            </a:r>
            <a:r>
              <a:rPr lang="en-US" altLang="zh-CN" dirty="0">
                <a:solidFill>
                  <a:srgbClr val="C00000"/>
                </a:solidFill>
                <a:latin typeface="Comic Sans MS" panose="030F0702030302020204" pitchFamily="2" charset="0"/>
                <a:ea typeface="宋体" panose="02010600030101010101" pitchFamily="2" charset="-122"/>
              </a:rPr>
              <a:t>(</a:t>
            </a:r>
            <a:r>
              <a:rPr lang="zh-CN" altLang="zh-CN" dirty="0">
                <a:solidFill>
                  <a:srgbClr val="C00000"/>
                </a:solidFill>
                <a:latin typeface="Comic Sans MS" panose="030F0702030302020204" pitchFamily="2" charset="0"/>
                <a:ea typeface="宋体" panose="02010600030101010101" pitchFamily="2" charset="-122"/>
              </a:rPr>
              <a:t>1</a:t>
            </a:r>
            <a:r>
              <a:rPr lang="en-US" altLang="zh-CN" dirty="0">
                <a:solidFill>
                  <a:srgbClr val="C00000"/>
                </a:solidFill>
                <a:latin typeface="Comic Sans MS" panose="030F0702030302020204" pitchFamily="2" charset="0"/>
                <a:ea typeface="宋体" panose="02010600030101010101" pitchFamily="2" charset="-122"/>
              </a:rPr>
              <a:t>) </a:t>
            </a:r>
            <a:r>
              <a:rPr lang="zh-CN" altLang="zh-CN" dirty="0">
                <a:solidFill>
                  <a:srgbClr val="C00000"/>
                </a:solidFill>
                <a:latin typeface="Comic Sans MS" panose="030F0702030302020204" pitchFamily="2" charset="0"/>
                <a:ea typeface="宋体" panose="02010600030101010101" pitchFamily="2" charset="-122"/>
              </a:rPr>
              <a:t>时钟脉冲在低电平期间</a:t>
            </a:r>
            <a:endParaRPr lang="zh-CN" altLang="zh-CN" dirty="0">
              <a:solidFill>
                <a:srgbClr val="C00000"/>
              </a:solidFill>
              <a:latin typeface="Comic Sans MS" panose="030F0702030302020204" pitchFamily="2" charset="0"/>
              <a:ea typeface="宋体" panose="02010600030101010101" pitchFamily="2" charset="-122"/>
            </a:endParaRPr>
          </a:p>
        </p:txBody>
      </p:sp>
      <p:sp>
        <p:nvSpPr>
          <p:cNvPr id="5" name="文本框 4"/>
          <p:cNvSpPr txBox="1"/>
          <p:nvPr/>
        </p:nvSpPr>
        <p:spPr>
          <a:xfrm>
            <a:off x="2152650" y="2813050"/>
            <a:ext cx="322263" cy="368300"/>
          </a:xfrm>
          <a:prstGeom prst="rect">
            <a:avLst/>
          </a:prstGeom>
          <a:noFill/>
          <a:ln w="9525">
            <a:noFill/>
          </a:ln>
        </p:spPr>
        <p:txBody>
          <a:bodyPr wrap="none" anchor="t" anchorCtr="0">
            <a:spAutoFit/>
          </a:bodyPr>
          <a:p>
            <a:r>
              <a:rPr lang="zh-CN" altLang="zh-CN" dirty="0">
                <a:solidFill>
                  <a:srgbClr val="C00000"/>
                </a:solidFill>
                <a:latin typeface="Comic Sans MS" panose="030F0702030302020204" pitchFamily="2" charset="0"/>
                <a:ea typeface="宋体" panose="02010600030101010101" pitchFamily="2" charset="-122"/>
              </a:rPr>
              <a:t>0</a:t>
            </a:r>
            <a:endParaRPr lang="zh-CN" altLang="zh-CN" dirty="0">
              <a:solidFill>
                <a:srgbClr val="C00000"/>
              </a:solidFill>
              <a:latin typeface="Comic Sans MS" panose="030F0702030302020204" pitchFamily="2" charset="0"/>
              <a:ea typeface="宋体" panose="02010600030101010101" pitchFamily="2" charset="-122"/>
            </a:endParaRPr>
          </a:p>
        </p:txBody>
      </p:sp>
      <p:sp>
        <p:nvSpPr>
          <p:cNvPr id="6" name="文本框 5"/>
          <p:cNvSpPr txBox="1"/>
          <p:nvPr/>
        </p:nvSpPr>
        <p:spPr>
          <a:xfrm>
            <a:off x="3673475" y="2551113"/>
            <a:ext cx="322263"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endPar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7" name="文本框 6"/>
          <p:cNvSpPr txBox="1"/>
          <p:nvPr/>
        </p:nvSpPr>
        <p:spPr>
          <a:xfrm>
            <a:off x="5329238" y="2444750"/>
            <a:ext cx="322262" cy="368300"/>
          </a:xfrm>
          <a:prstGeom prst="rect">
            <a:avLst/>
          </a:prstGeom>
          <a:noFill/>
          <a:ln w="9525">
            <a:noFill/>
          </a:ln>
        </p:spPr>
        <p:txBody>
          <a:bodyPr wrap="none" anchor="t" anchorCtr="0">
            <a:spAutoFit/>
          </a:bodyPr>
          <a:p>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endPar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8" name="文本框 7"/>
          <p:cNvSpPr txBox="1"/>
          <p:nvPr/>
        </p:nvSpPr>
        <p:spPr>
          <a:xfrm>
            <a:off x="4402138" y="1292225"/>
            <a:ext cx="642937" cy="368300"/>
          </a:xfrm>
          <a:prstGeom prst="rect">
            <a:avLst/>
          </a:prstGeom>
          <a:noFill/>
          <a:ln w="9525">
            <a:noFill/>
          </a:ln>
        </p:spPr>
        <p:txBody>
          <a:bodyPr wrap="none" anchor="t" anchorCtr="0">
            <a:spAutoFit/>
          </a:bodyPr>
          <a:p>
            <a:r>
              <a:rPr lang="zh-CN" altLang="zh-CN" dirty="0">
                <a:latin typeface="Comic Sans MS" panose="030F0702030302020204" pitchFamily="2" charset="0"/>
                <a:ea typeface="宋体" panose="02010600030101010101" pitchFamily="2" charset="-122"/>
              </a:rPr>
              <a:t>工作</a:t>
            </a:r>
            <a:endParaRPr lang="zh-CN" altLang="en-US">
              <a:latin typeface="Arial" panose="020B0604020202020204" pitchFamily="34" charset="0"/>
              <a:ea typeface="仿宋_GB2312" pitchFamily="1" charset="-122"/>
            </a:endParaRPr>
          </a:p>
        </p:txBody>
      </p:sp>
      <p:sp>
        <p:nvSpPr>
          <p:cNvPr id="9" name="文本框 8"/>
          <p:cNvSpPr txBox="1"/>
          <p:nvPr/>
        </p:nvSpPr>
        <p:spPr>
          <a:xfrm>
            <a:off x="5969000" y="1292225"/>
            <a:ext cx="641350" cy="368300"/>
          </a:xfrm>
          <a:prstGeom prst="rect">
            <a:avLst/>
          </a:prstGeom>
          <a:noFill/>
          <a:ln w="9525">
            <a:noFill/>
          </a:ln>
        </p:spPr>
        <p:txBody>
          <a:bodyPr wrap="none" anchor="t" anchorCtr="0">
            <a:spAutoFit/>
          </a:bodyPr>
          <a:p>
            <a:r>
              <a:rPr lang="zh-CN" altLang="zh-CN" dirty="0">
                <a:latin typeface="Comic Sans MS" panose="030F0702030302020204" pitchFamily="2" charset="0"/>
                <a:ea typeface="宋体" panose="02010600030101010101" pitchFamily="2" charset="-122"/>
              </a:rPr>
              <a:t>保持</a:t>
            </a:r>
            <a:endParaRPr lang="zh-CN" altLang="en-US">
              <a:latin typeface="Arial" panose="020B0604020202020204" pitchFamily="34" charset="0"/>
              <a:ea typeface="仿宋_GB2312" pitchFamily="1" charset="-122"/>
            </a:endParaRPr>
          </a:p>
        </p:txBody>
      </p:sp>
      <p:sp>
        <p:nvSpPr>
          <p:cNvPr id="10" name="文本框 2"/>
          <p:cNvSpPr txBox="1"/>
          <p:nvPr/>
        </p:nvSpPr>
        <p:spPr>
          <a:xfrm>
            <a:off x="628650" y="590550"/>
            <a:ext cx="3684588" cy="398463"/>
          </a:xfrm>
          <a:prstGeom prst="rect">
            <a:avLst/>
          </a:prstGeom>
          <a:noFill/>
          <a:ln w="9525">
            <a:noFill/>
          </a:ln>
        </p:spPr>
        <p:txBody>
          <a:bodyPr wrap="none" anchor="t" anchorCtr="0">
            <a:spAutoFit/>
          </a:bodyPr>
          <a:p>
            <a:pPr eaLnBrk="0" hangingPunct="0"/>
            <a:r>
              <a:rPr lang="zh-CN" altLang="en-US" sz="2000" dirty="0">
                <a:latin typeface="Comic Sans MS" panose="030F0702030302020204" pitchFamily="2" charset="0"/>
                <a:ea typeface="宋体" panose="02010600030101010101" pitchFamily="2" charset="-122"/>
              </a:rPr>
              <a:t>边沿</a:t>
            </a:r>
            <a:r>
              <a:rPr lang="en-US" altLang="zh-CN" sz="2000" dirty="0">
                <a:latin typeface="Comic Sans MS" panose="030F0702030302020204" pitchFamily="2" charset="0"/>
                <a:ea typeface="宋体" panose="02010600030101010101" pitchFamily="2" charset="-122"/>
              </a:rPr>
              <a:t>D</a:t>
            </a:r>
            <a:r>
              <a:rPr lang="zh-CN" altLang="en-US" sz="2000" dirty="0">
                <a:latin typeface="Comic Sans MS" panose="030F0702030302020204" pitchFamily="2" charset="0"/>
                <a:ea typeface="宋体" panose="02010600030101010101" pitchFamily="2" charset="-122"/>
              </a:rPr>
              <a:t>触发器的工作原理分析：</a:t>
            </a:r>
            <a:endParaRPr lang="zh-CN" altLang="en-US" sz="2000" dirty="0">
              <a:latin typeface="Comic Sans MS" panose="030F0702030302020204" pitchFamily="2" charset="0"/>
              <a:ea typeface="宋体" panose="02010600030101010101" pitchFamily="2" charset="-122"/>
            </a:endParaRPr>
          </a:p>
        </p:txBody>
      </p:sp>
      <p:graphicFrame>
        <p:nvGraphicFramePr>
          <p:cNvPr id="11" name="对象 10"/>
          <p:cNvGraphicFramePr/>
          <p:nvPr/>
        </p:nvGraphicFramePr>
        <p:xfrm>
          <a:off x="746760" y="1822450"/>
          <a:ext cx="1094740" cy="438150"/>
        </p:xfrm>
        <a:graphic>
          <a:graphicData uri="http://schemas.openxmlformats.org/presentationml/2006/ole">
            <mc:AlternateContent xmlns:mc="http://schemas.openxmlformats.org/markup-compatibility/2006">
              <mc:Choice xmlns:v="urn:schemas-microsoft-com:vml" Requires="v">
                <p:oleObj spid="_x0000_s3119" name="" r:id="rId3" imgW="1371600" imgH="542925" progId="Paint.Picture">
                  <p:embed/>
                </p:oleObj>
              </mc:Choice>
              <mc:Fallback>
                <p:oleObj name="" r:id="rId3" imgW="1371600" imgH="542925" progId="Paint.Picture">
                  <p:embed/>
                  <p:pic>
                    <p:nvPicPr>
                      <p:cNvPr id="0" name="图片 3118"/>
                      <p:cNvPicPr/>
                      <p:nvPr/>
                    </p:nvPicPr>
                    <p:blipFill>
                      <a:blip r:embed="rId4"/>
                      <a:stretch>
                        <a:fillRect/>
                      </a:stretch>
                    </p:blipFill>
                    <p:spPr>
                      <a:xfrm>
                        <a:off x="746760" y="1822450"/>
                        <a:ext cx="1094740" cy="438150"/>
                      </a:xfrm>
                      <a:prstGeom prst="rect">
                        <a:avLst/>
                      </a:prstGeom>
                      <a:noFill/>
                      <a:ln w="38100">
                        <a:noFill/>
                        <a:miter/>
                      </a:ln>
                    </p:spPr>
                  </p:pic>
                </p:oleObj>
              </mc:Fallback>
            </mc:AlternateContent>
          </a:graphicData>
        </a:graphic>
      </p:graphicFrame>
      <p:graphicFrame>
        <p:nvGraphicFramePr>
          <p:cNvPr id="13" name="对象 12"/>
          <p:cNvGraphicFramePr/>
          <p:nvPr/>
        </p:nvGraphicFramePr>
        <p:xfrm>
          <a:off x="5164138" y="827088"/>
          <a:ext cx="1239837" cy="339725"/>
        </p:xfrm>
        <a:graphic>
          <a:graphicData uri="http://schemas.openxmlformats.org/presentationml/2006/ole">
            <mc:AlternateContent xmlns:mc="http://schemas.openxmlformats.org/markup-compatibility/2006">
              <mc:Choice xmlns:v="urn:schemas-microsoft-com:vml" Requires="v">
                <p:oleObj spid="_x0000_s3120" name="" r:id="rId5" imgW="1371600" imgH="542925" progId="Paint.Picture">
                  <p:embed/>
                </p:oleObj>
              </mc:Choice>
              <mc:Fallback>
                <p:oleObj name="" r:id="rId5" imgW="1371600" imgH="542925" progId="Paint.Picture">
                  <p:embed/>
                  <p:pic>
                    <p:nvPicPr>
                      <p:cNvPr id="0" name="图片 3119"/>
                      <p:cNvPicPr/>
                      <p:nvPr/>
                    </p:nvPicPr>
                    <p:blipFill>
                      <a:blip r:embed="rId4"/>
                      <a:stretch>
                        <a:fillRect/>
                      </a:stretch>
                    </p:blipFill>
                    <p:spPr>
                      <a:xfrm>
                        <a:off x="5164138" y="827088"/>
                        <a:ext cx="1239837" cy="339725"/>
                      </a:xfrm>
                      <a:prstGeom prst="rect">
                        <a:avLst/>
                      </a:prstGeom>
                      <a:noFill/>
                      <a:ln w="38100">
                        <a:noFill/>
                        <a:miter/>
                      </a:ln>
                    </p:spPr>
                  </p:pic>
                </p:oleObj>
              </mc:Fallback>
            </mc:AlternateContent>
          </a:graphicData>
        </a:graphic>
      </p:graphicFrame>
      <p:cxnSp>
        <p:nvCxnSpPr>
          <p:cNvPr id="15" name="直接箭头连接符 14"/>
          <p:cNvCxnSpPr/>
          <p:nvPr/>
        </p:nvCxnSpPr>
        <p:spPr>
          <a:xfrm flipH="1">
            <a:off x="5651500" y="1244600"/>
            <a:ext cx="15875" cy="889000"/>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869950" y="3625850"/>
            <a:ext cx="2887663" cy="368300"/>
          </a:xfrm>
          <a:prstGeom prst="rect">
            <a:avLst/>
          </a:prstGeom>
          <a:noFill/>
          <a:ln w="9525">
            <a:noFill/>
          </a:ln>
        </p:spPr>
        <p:txBody>
          <a:bodyPr wrap="none" anchor="t" anchorCtr="0">
            <a:spAutoFit/>
          </a:bodyPr>
          <a:p>
            <a:pPr eaLnBrk="0" hangingPunct="0"/>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2</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 </a:t>
            </a:r>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时钟脉冲上升沿到来时</a:t>
            </a:r>
            <a:endPar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39938" name="对象 -2147482300"/>
          <p:cNvGraphicFramePr/>
          <p:nvPr/>
        </p:nvGraphicFramePr>
        <p:xfrm>
          <a:off x="1352550" y="4191000"/>
          <a:ext cx="6350000" cy="2073275"/>
        </p:xfrm>
        <a:graphic>
          <a:graphicData uri="http://schemas.openxmlformats.org/presentationml/2006/ole">
            <mc:AlternateContent xmlns:mc="http://schemas.openxmlformats.org/markup-compatibility/2006">
              <mc:Choice xmlns:v="urn:schemas-microsoft-com:vml" Requires="v">
                <p:oleObj spid="_x0000_s3117" name="" r:id="rId6" imgW="6743700" imgH="2387600" progId="Visio.Drawing.11">
                  <p:embed/>
                </p:oleObj>
              </mc:Choice>
              <mc:Fallback>
                <p:oleObj name="" r:id="rId6" imgW="6743700" imgH="2387600" progId="Visio.Drawing.11">
                  <p:embed/>
                  <p:pic>
                    <p:nvPicPr>
                      <p:cNvPr id="0" name="图片 3116"/>
                      <p:cNvPicPr/>
                      <p:nvPr/>
                    </p:nvPicPr>
                    <p:blipFill>
                      <a:blip r:embed="rId2"/>
                      <a:stretch>
                        <a:fillRect/>
                      </a:stretch>
                    </p:blipFill>
                    <p:spPr>
                      <a:xfrm>
                        <a:off x="1352550" y="4191000"/>
                        <a:ext cx="6350000" cy="2073275"/>
                      </a:xfrm>
                      <a:prstGeom prst="rect">
                        <a:avLst/>
                      </a:prstGeom>
                      <a:noFill/>
                      <a:ln w="38100">
                        <a:noFill/>
                        <a:miter/>
                      </a:ln>
                    </p:spPr>
                  </p:pic>
                </p:oleObj>
              </mc:Fallback>
            </mc:AlternateContent>
          </a:graphicData>
        </a:graphic>
      </p:graphicFrame>
      <p:sp>
        <p:nvSpPr>
          <p:cNvPr id="17" name="上箭头 16"/>
          <p:cNvSpPr/>
          <p:nvPr/>
        </p:nvSpPr>
        <p:spPr>
          <a:xfrm>
            <a:off x="2266950" y="5518150"/>
            <a:ext cx="144463" cy="2159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 name="上箭头 17"/>
          <p:cNvSpPr/>
          <p:nvPr/>
        </p:nvSpPr>
        <p:spPr>
          <a:xfrm>
            <a:off x="5651500" y="5302250"/>
            <a:ext cx="144463" cy="2159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9" name="下箭头 18"/>
          <p:cNvSpPr/>
          <p:nvPr/>
        </p:nvSpPr>
        <p:spPr>
          <a:xfrm>
            <a:off x="3995738" y="5302250"/>
            <a:ext cx="144463" cy="2159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0" name="文本框 19"/>
          <p:cNvSpPr txBox="1"/>
          <p:nvPr/>
        </p:nvSpPr>
        <p:spPr>
          <a:xfrm>
            <a:off x="4313238" y="3822700"/>
            <a:ext cx="1103312" cy="368300"/>
          </a:xfrm>
          <a:prstGeom prst="rect">
            <a:avLst/>
          </a:prstGeom>
          <a:noFill/>
          <a:ln w="9525">
            <a:noFill/>
          </a:ln>
        </p:spPr>
        <p:txBody>
          <a:bodyPr wrap="none" anchor="t" anchorCtr="0">
            <a:spAutoFit/>
          </a:bodyPr>
          <a:p>
            <a:r>
              <a:rPr lang="zh-CN" altLang="zh-CN" dirty="0">
                <a:latin typeface="Comic Sans MS" panose="030F0702030302020204" pitchFamily="2" charset="0"/>
                <a:ea typeface="宋体" panose="02010600030101010101" pitchFamily="2" charset="-122"/>
                <a:sym typeface="宋体" panose="02010600030101010101" pitchFamily="2" charset="-122"/>
              </a:rPr>
              <a:t>转为保持</a:t>
            </a:r>
            <a:endParaRPr lang="zh-CN" altLang="en-US">
              <a:latin typeface="Arial" panose="020B0604020202020204" pitchFamily="34" charset="0"/>
              <a:ea typeface="仿宋_GB2312" pitchFamily="1" charset="-122"/>
            </a:endParaRPr>
          </a:p>
        </p:txBody>
      </p:sp>
      <p:sp>
        <p:nvSpPr>
          <p:cNvPr id="21" name="文本框 20"/>
          <p:cNvSpPr txBox="1"/>
          <p:nvPr/>
        </p:nvSpPr>
        <p:spPr>
          <a:xfrm>
            <a:off x="5838825" y="3781425"/>
            <a:ext cx="1103313" cy="368300"/>
          </a:xfrm>
          <a:prstGeom prst="rect">
            <a:avLst/>
          </a:prstGeom>
          <a:noFill/>
          <a:ln w="9525">
            <a:noFill/>
          </a:ln>
        </p:spPr>
        <p:txBody>
          <a:bodyPr wrap="none" anchor="t" anchorCtr="0">
            <a:spAutoFit/>
          </a:bodyPr>
          <a:p>
            <a:r>
              <a:rPr lang="zh-CN" altLang="zh-CN" dirty="0">
                <a:latin typeface="Comic Sans MS" panose="030F0702030302020204" pitchFamily="2" charset="0"/>
                <a:ea typeface="宋体" panose="02010600030101010101" pitchFamily="2" charset="-122"/>
                <a:sym typeface="宋体" panose="02010600030101010101" pitchFamily="2" charset="-122"/>
              </a:rPr>
              <a:t>转为工作</a:t>
            </a:r>
            <a:endParaRPr lang="zh-CN" altLang="en-US">
              <a:latin typeface="Arial" panose="020B0604020202020204" pitchFamily="34" charset="0"/>
              <a:ea typeface="仿宋_GB2312" pitchFamily="1" charset="-122"/>
            </a:endParaRPr>
          </a:p>
        </p:txBody>
      </p:sp>
      <p:sp>
        <p:nvSpPr>
          <p:cNvPr id="22" name="上弧形箭头 21"/>
          <p:cNvSpPr/>
          <p:nvPr/>
        </p:nvSpPr>
        <p:spPr>
          <a:xfrm>
            <a:off x="2266950" y="4010025"/>
            <a:ext cx="3336925" cy="542925"/>
          </a:xfrm>
          <a:prstGeom prst="curved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3" name="文本框 22"/>
          <p:cNvSpPr txBox="1"/>
          <p:nvPr/>
        </p:nvSpPr>
        <p:spPr>
          <a:xfrm>
            <a:off x="7785100" y="4552950"/>
            <a:ext cx="1119188"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rPr>
              <a:t>Q=Q</a:t>
            </a:r>
            <a:r>
              <a:rPr lang="zh-CN" altLang="zh-CN" baseline="-25000" dirty="0">
                <a:solidFill>
                  <a:srgbClr val="0070C0"/>
                </a:solidFill>
                <a:latin typeface="Comic Sans MS" panose="030F0702030302020204" pitchFamily="2" charset="0"/>
                <a:ea typeface="宋体" panose="02010600030101010101" pitchFamily="2" charset="-122"/>
              </a:rPr>
              <a:t>1</a:t>
            </a:r>
            <a:r>
              <a:rPr lang="zh-CN" altLang="zh-CN" dirty="0">
                <a:solidFill>
                  <a:srgbClr val="0070C0"/>
                </a:solidFill>
                <a:latin typeface="Comic Sans MS" panose="030F0702030302020204" pitchFamily="2" charset="0"/>
                <a:ea typeface="宋体" panose="02010600030101010101" pitchFamily="2" charset="-122"/>
              </a:rPr>
              <a:t>=D</a:t>
            </a:r>
            <a:endParaRPr lang="zh-CN" altLang="en-US">
              <a:latin typeface="Arial" panose="020B0604020202020204" pitchFamily="34" charset="0"/>
              <a:ea typeface="仿宋_GB2312" pitchFamily="1" charset="-122"/>
            </a:endParaRPr>
          </a:p>
        </p:txBody>
      </p:sp>
      <p:graphicFrame>
        <p:nvGraphicFramePr>
          <p:cNvPr id="25" name="对象 24"/>
          <p:cNvGraphicFramePr/>
          <p:nvPr/>
        </p:nvGraphicFramePr>
        <p:xfrm>
          <a:off x="1352550" y="4921250"/>
          <a:ext cx="1314450" cy="436563"/>
        </p:xfrm>
        <a:graphic>
          <a:graphicData uri="http://schemas.openxmlformats.org/presentationml/2006/ole">
            <mc:AlternateContent xmlns:mc="http://schemas.openxmlformats.org/markup-compatibility/2006">
              <mc:Choice xmlns:v="urn:schemas-microsoft-com:vml" Requires="v">
                <p:oleObj spid="_x0000_s3121" name="" r:id="rId7" imgW="1371600" imgH="542925" progId="Paint.Picture">
                  <p:embed/>
                </p:oleObj>
              </mc:Choice>
              <mc:Fallback>
                <p:oleObj name="" r:id="rId7" imgW="1371600" imgH="542925" progId="Paint.Picture">
                  <p:embed/>
                  <p:pic>
                    <p:nvPicPr>
                      <p:cNvPr id="0" name="图片 3120"/>
                      <p:cNvPicPr/>
                      <p:nvPr/>
                    </p:nvPicPr>
                    <p:blipFill>
                      <a:blip r:embed="rId4"/>
                      <a:stretch>
                        <a:fillRect/>
                      </a:stretch>
                    </p:blipFill>
                    <p:spPr>
                      <a:xfrm>
                        <a:off x="1352550" y="4921250"/>
                        <a:ext cx="1314450" cy="436563"/>
                      </a:xfrm>
                      <a:prstGeom prst="rect">
                        <a:avLst/>
                      </a:prstGeom>
                      <a:noFill/>
                      <a:ln w="38100">
                        <a:noFill/>
                        <a:miter/>
                      </a:ln>
                    </p:spPr>
                  </p:pic>
                </p:oleObj>
              </mc:Fallback>
            </mc:AlternateContent>
          </a:graphicData>
        </a:graphic>
      </p:graphicFrame>
      <p:sp>
        <p:nvSpPr>
          <p:cNvPr id="27" name="矩形 25606"/>
          <p:cNvSpPr/>
          <p:nvPr/>
        </p:nvSpPr>
        <p:spPr>
          <a:xfrm>
            <a:off x="2301875" y="4803775"/>
            <a:ext cx="76200" cy="66992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28" name="文本框 27"/>
          <p:cNvSpPr txBox="1"/>
          <p:nvPr/>
        </p:nvSpPr>
        <p:spPr>
          <a:xfrm>
            <a:off x="7589838" y="1892300"/>
            <a:ext cx="614362"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Q</a:t>
            </a:r>
            <a:r>
              <a:rPr lang="en-US" altLang="zh-CN"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rPr>
              <a:t>0</a:t>
            </a:r>
            <a:endParaRPr lang="en-US" altLang="zh-CN"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 name="上弧形箭头 1"/>
          <p:cNvSpPr/>
          <p:nvPr/>
        </p:nvSpPr>
        <p:spPr>
          <a:xfrm>
            <a:off x="5794375" y="4205288"/>
            <a:ext cx="1712913" cy="457200"/>
          </a:xfrm>
          <a:prstGeom prst="curved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
                                        </p:tgtEl>
                                        <p:attrNameLst>
                                          <p:attrName>style.visibility</p:attrName>
                                        </p:attrNameLst>
                                      </p:cBhvr>
                                      <p:to>
                                        <p:strVal val="visible"/>
                                      </p:to>
                                    </p:set>
                                    <p:anim calcmode="discrete" valueType="clr">
                                      <p:cBhvr override="childStyle">
                                        <p:cTn id="7"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gtEl>
                                        <p:attrNameLst>
                                          <p:attrName>fillcolor</p:attrName>
                                        </p:attrNameLst>
                                      </p:cBhvr>
                                      <p:tavLst>
                                        <p:tav tm="0">
                                          <p:val>
                                            <p:clrVal>
                                              <a:schemeClr val="accent2"/>
                                            </p:clrVal>
                                          </p:val>
                                        </p:tav>
                                        <p:tav tm="50000">
                                          <p:val>
                                            <p:clrVal>
                                              <a:schemeClr val="hlink"/>
                                            </p:clrVal>
                                          </p:val>
                                        </p:tav>
                                      </p:tavLst>
                                    </p:anim>
                                    <p:set>
                                      <p:cBhvr>
                                        <p:cTn id="9" dur="80"/>
                                        <p:tgtEl>
                                          <p:spTgt spid="1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
                                        </p:tgtEl>
                                        <p:attrNameLst>
                                          <p:attrName>style.visibility</p:attrName>
                                        </p:attrNameLst>
                                      </p:cBhvr>
                                      <p:to>
                                        <p:strVal val="visible"/>
                                      </p:to>
                                    </p:set>
                                    <p:anim calcmode="discrete" valueType="clr">
                                      <p:cBhvr override="childStyle">
                                        <p:cTn id="14"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gtEl>
                                        <p:attrNameLst>
                                          <p:attrName>fillcolor</p:attrName>
                                        </p:attrNameLst>
                                      </p:cBhvr>
                                      <p:tavLst>
                                        <p:tav tm="0">
                                          <p:val>
                                            <p:clrVal>
                                              <a:schemeClr val="accent2"/>
                                            </p:clrVal>
                                          </p:val>
                                        </p:tav>
                                        <p:tav tm="50000">
                                          <p:val>
                                            <p:clrVal>
                                              <a:schemeClr val="hlink"/>
                                            </p:clrVal>
                                          </p:val>
                                        </p:tav>
                                      </p:tavLst>
                                    </p:anim>
                                    <p:set>
                                      <p:cBhvr>
                                        <p:cTn id="16" dur="80"/>
                                        <p:tgtEl>
                                          <p:spTgt spid="4"/>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8914"/>
                                        </p:tgtEl>
                                        <p:attrNameLst>
                                          <p:attrName>style.visibility</p:attrName>
                                        </p:attrNameLst>
                                      </p:cBhvr>
                                      <p:to>
                                        <p:strVal val="visible"/>
                                      </p:to>
                                    </p:set>
                                    <p:animEffect transition="in" filter="dissolve">
                                      <p:cBhvr>
                                        <p:cTn id="21" dur="500"/>
                                        <p:tgtEl>
                                          <p:spTgt spid="38914"/>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6"/>
                                        </p:tgtEl>
                                        <p:attrNameLst>
                                          <p:attrName>style.visibility</p:attrName>
                                        </p:attrNameLst>
                                      </p:cBhvr>
                                      <p:to>
                                        <p:strVal val="visible"/>
                                      </p:to>
                                    </p:set>
                                    <p:anim calcmode="discrete" valueType="clr">
                                      <p:cBhvr override="childStyle">
                                        <p:cTn id="29"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6"/>
                                        </p:tgtEl>
                                        <p:attrNameLst>
                                          <p:attrName>fillcolor</p:attrName>
                                        </p:attrNameLst>
                                      </p:cBhvr>
                                      <p:tavLst>
                                        <p:tav tm="0">
                                          <p:val>
                                            <p:clrVal>
                                              <a:schemeClr val="accent2"/>
                                            </p:clrVal>
                                          </p:val>
                                        </p:tav>
                                        <p:tav tm="50000">
                                          <p:val>
                                            <p:clrVal>
                                              <a:schemeClr val="hlink"/>
                                            </p:clrVal>
                                          </p:val>
                                        </p:tav>
                                      </p:tavLst>
                                    </p:anim>
                                    <p:set>
                                      <p:cBhvr>
                                        <p:cTn id="31" dur="80"/>
                                        <p:tgtEl>
                                          <p:spTgt spid="6"/>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8"/>
                                        </p:tgtEl>
                                        <p:attrNameLst>
                                          <p:attrName>style.visibility</p:attrName>
                                        </p:attrNameLst>
                                      </p:cBhvr>
                                      <p:to>
                                        <p:strVal val="visible"/>
                                      </p:to>
                                    </p:set>
                                    <p:anim calcmode="discrete" valueType="clr">
                                      <p:cBhvr override="childStyle">
                                        <p:cTn id="36"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8"/>
                                        </p:tgtEl>
                                        <p:attrNameLst>
                                          <p:attrName>fillcolor</p:attrName>
                                        </p:attrNameLst>
                                      </p:cBhvr>
                                      <p:tavLst>
                                        <p:tav tm="0">
                                          <p:val>
                                            <p:clrVal>
                                              <a:schemeClr val="accent2"/>
                                            </p:clrVal>
                                          </p:val>
                                        </p:tav>
                                        <p:tav tm="50000">
                                          <p:val>
                                            <p:clrVal>
                                              <a:schemeClr val="hlink"/>
                                            </p:clrVal>
                                          </p:val>
                                        </p:tav>
                                      </p:tavLst>
                                    </p:anim>
                                    <p:set>
                                      <p:cBhvr>
                                        <p:cTn id="38" dur="80"/>
                                        <p:tgtEl>
                                          <p:spTgt spid="8"/>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7"/>
                                        </p:tgtEl>
                                        <p:attrNameLst>
                                          <p:attrName>style.visibility</p:attrName>
                                        </p:attrNameLst>
                                      </p:cBhvr>
                                      <p:to>
                                        <p:strVal val="visible"/>
                                      </p:to>
                                    </p:set>
                                    <p:anim calcmode="discrete" valueType="clr">
                                      <p:cBhvr override="childStyle">
                                        <p:cTn id="43"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7"/>
                                        </p:tgtEl>
                                        <p:attrNameLst>
                                          <p:attrName>fillcolor</p:attrName>
                                        </p:attrNameLst>
                                      </p:cBhvr>
                                      <p:tavLst>
                                        <p:tav tm="0">
                                          <p:val>
                                            <p:clrVal>
                                              <a:schemeClr val="accent2"/>
                                            </p:clrVal>
                                          </p:val>
                                        </p:tav>
                                        <p:tav tm="50000">
                                          <p:val>
                                            <p:clrVal>
                                              <a:schemeClr val="hlink"/>
                                            </p:clrVal>
                                          </p:val>
                                        </p:tav>
                                      </p:tavLst>
                                    </p:anim>
                                    <p:set>
                                      <p:cBhvr>
                                        <p:cTn id="45" dur="80"/>
                                        <p:tgtEl>
                                          <p:spTgt spid="7"/>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9"/>
                                        </p:tgtEl>
                                        <p:attrNameLst>
                                          <p:attrName>style.visibility</p:attrName>
                                        </p:attrNameLst>
                                      </p:cBhvr>
                                      <p:to>
                                        <p:strVal val="visible"/>
                                      </p:to>
                                    </p:set>
                                    <p:anim calcmode="discrete" valueType="clr">
                                      <p:cBhvr override="childStyle">
                                        <p:cTn id="50"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9"/>
                                        </p:tgtEl>
                                        <p:attrNameLst>
                                          <p:attrName>fillcolor</p:attrName>
                                        </p:attrNameLst>
                                      </p:cBhvr>
                                      <p:tavLst>
                                        <p:tav tm="0">
                                          <p:val>
                                            <p:clrVal>
                                              <a:schemeClr val="accent2"/>
                                            </p:clrVal>
                                          </p:val>
                                        </p:tav>
                                        <p:tav tm="50000">
                                          <p:val>
                                            <p:clrVal>
                                              <a:schemeClr val="hlink"/>
                                            </p:clrVal>
                                          </p:val>
                                        </p:tav>
                                      </p:tavLst>
                                    </p:anim>
                                    <p:set>
                                      <p:cBhvr>
                                        <p:cTn id="52" dur="80"/>
                                        <p:tgtEl>
                                          <p:spTgt spid="9"/>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28"/>
                                        </p:tgtEl>
                                        <p:attrNameLst>
                                          <p:attrName>style.visibility</p:attrName>
                                        </p:attrNameLst>
                                      </p:cBhvr>
                                      <p:to>
                                        <p:strVal val="visible"/>
                                      </p:to>
                                    </p:set>
                                    <p:anim calcmode="discrete" valueType="clr">
                                      <p:cBhvr override="childStyle">
                                        <p:cTn id="70" dur="80"/>
                                        <p:tgtEl>
                                          <p:spTgt spid="28"/>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28"/>
                                        </p:tgtEl>
                                        <p:attrNameLst>
                                          <p:attrName>fillcolor</p:attrName>
                                        </p:attrNameLst>
                                      </p:cBhvr>
                                      <p:tavLst>
                                        <p:tav tm="0">
                                          <p:val>
                                            <p:clrVal>
                                              <a:schemeClr val="accent2"/>
                                            </p:clrVal>
                                          </p:val>
                                        </p:tav>
                                        <p:tav tm="50000">
                                          <p:val>
                                            <p:clrVal>
                                              <a:schemeClr val="hlink"/>
                                            </p:clrVal>
                                          </p:val>
                                        </p:tav>
                                      </p:tavLst>
                                    </p:anim>
                                    <p:set>
                                      <p:cBhvr>
                                        <p:cTn id="72" dur="80"/>
                                        <p:tgtEl>
                                          <p:spTgt spid="28"/>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16"/>
                                        </p:tgtEl>
                                        <p:attrNameLst>
                                          <p:attrName>style.visibility</p:attrName>
                                        </p:attrNameLst>
                                      </p:cBhvr>
                                      <p:to>
                                        <p:strVal val="visible"/>
                                      </p:to>
                                    </p:set>
                                    <p:anim calcmode="discrete" valueType="clr">
                                      <p:cBhvr override="childStyle">
                                        <p:cTn id="77"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16"/>
                                        </p:tgtEl>
                                        <p:attrNameLst>
                                          <p:attrName>fillcolor</p:attrName>
                                        </p:attrNameLst>
                                      </p:cBhvr>
                                      <p:tavLst>
                                        <p:tav tm="0">
                                          <p:val>
                                            <p:clrVal>
                                              <a:schemeClr val="accent2"/>
                                            </p:clrVal>
                                          </p:val>
                                        </p:tav>
                                        <p:tav tm="50000">
                                          <p:val>
                                            <p:clrVal>
                                              <a:schemeClr val="hlink"/>
                                            </p:clrVal>
                                          </p:val>
                                        </p:tav>
                                      </p:tavLst>
                                    </p:anim>
                                    <p:set>
                                      <p:cBhvr>
                                        <p:cTn id="79" dur="80"/>
                                        <p:tgtEl>
                                          <p:spTgt spid="16"/>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39938"/>
                                        </p:tgtEl>
                                        <p:attrNameLst>
                                          <p:attrName>style.visibility</p:attrName>
                                        </p:attrNameLst>
                                      </p:cBhvr>
                                      <p:to>
                                        <p:strVal val="visible"/>
                                      </p:to>
                                    </p:set>
                                    <p:animEffect transition="in" filter="dissolve">
                                      <p:cBhvr>
                                        <p:cTn id="84" dur="500"/>
                                        <p:tgtEl>
                                          <p:spTgt spid="39938"/>
                                        </p:tgtEl>
                                      </p:cBhvr>
                                    </p:animEffec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1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7" presetClass="entr" presetSubtype="0" fill="hold" grpId="0" nodeType="clickEffect">
                                  <p:stCondLst>
                                    <p:cond delay="0"/>
                                  </p:stCondLst>
                                  <p:iterate type="lt">
                                    <p:tmPct val="50000"/>
                                  </p:iterate>
                                  <p:childTnLst>
                                    <p:set>
                                      <p:cBhvr>
                                        <p:cTn id="95" dur="1" fill="hold">
                                          <p:stCondLst>
                                            <p:cond delay="0"/>
                                          </p:stCondLst>
                                        </p:cTn>
                                        <p:tgtEl>
                                          <p:spTgt spid="20"/>
                                        </p:tgtEl>
                                        <p:attrNameLst>
                                          <p:attrName>style.visibility</p:attrName>
                                        </p:attrNameLst>
                                      </p:cBhvr>
                                      <p:to>
                                        <p:strVal val="visible"/>
                                      </p:to>
                                    </p:set>
                                    <p:anim calcmode="discrete" valueType="clr">
                                      <p:cBhvr override="childStyle">
                                        <p:cTn id="96" dur="80"/>
                                        <p:tgtEl>
                                          <p:spTgt spid="20"/>
                                        </p:tgtEl>
                                        <p:attrNameLst>
                                          <p:attrName>style.color</p:attrName>
                                        </p:attrNameLst>
                                      </p:cBhvr>
                                      <p:tavLst>
                                        <p:tav tm="0">
                                          <p:val>
                                            <p:clrVal>
                                              <a:schemeClr val="accent2"/>
                                            </p:clrVal>
                                          </p:val>
                                        </p:tav>
                                        <p:tav tm="50000">
                                          <p:val>
                                            <p:clrVal>
                                              <a:schemeClr val="hlink"/>
                                            </p:clrVal>
                                          </p:val>
                                        </p:tav>
                                      </p:tavLst>
                                    </p:anim>
                                    <p:anim calcmode="discrete" valueType="clr">
                                      <p:cBhvr>
                                        <p:cTn id="97" dur="80"/>
                                        <p:tgtEl>
                                          <p:spTgt spid="20"/>
                                        </p:tgtEl>
                                        <p:attrNameLst>
                                          <p:attrName>fillcolor</p:attrName>
                                        </p:attrNameLst>
                                      </p:cBhvr>
                                      <p:tavLst>
                                        <p:tav tm="0">
                                          <p:val>
                                            <p:clrVal>
                                              <a:schemeClr val="accent2"/>
                                            </p:clrVal>
                                          </p:val>
                                        </p:tav>
                                        <p:tav tm="50000">
                                          <p:val>
                                            <p:clrVal>
                                              <a:schemeClr val="hlink"/>
                                            </p:clrVal>
                                          </p:val>
                                        </p:tav>
                                      </p:tavLst>
                                    </p:anim>
                                    <p:set>
                                      <p:cBhvr>
                                        <p:cTn id="98" dur="80"/>
                                        <p:tgtEl>
                                          <p:spTgt spid="20"/>
                                        </p:tgtEl>
                                        <p:attrNameLst>
                                          <p:attrName>fill.type</p:attrName>
                                        </p:attrNameLst>
                                      </p:cBhvr>
                                      <p:to>
                                        <p:strVal val="solid"/>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7" presetClass="entr" presetSubtype="0" fill="hold" grpId="0" nodeType="clickEffect">
                                  <p:stCondLst>
                                    <p:cond delay="0"/>
                                  </p:stCondLst>
                                  <p:iterate type="lt">
                                    <p:tmPct val="50000"/>
                                  </p:iterate>
                                  <p:childTnLst>
                                    <p:set>
                                      <p:cBhvr>
                                        <p:cTn id="106" dur="1" fill="hold">
                                          <p:stCondLst>
                                            <p:cond delay="0"/>
                                          </p:stCondLst>
                                        </p:cTn>
                                        <p:tgtEl>
                                          <p:spTgt spid="21"/>
                                        </p:tgtEl>
                                        <p:attrNameLst>
                                          <p:attrName>style.visibility</p:attrName>
                                        </p:attrNameLst>
                                      </p:cBhvr>
                                      <p:to>
                                        <p:strVal val="visible"/>
                                      </p:to>
                                    </p:set>
                                    <p:anim calcmode="discrete" valueType="clr">
                                      <p:cBhvr override="childStyle">
                                        <p:cTn id="107"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108" dur="80"/>
                                        <p:tgtEl>
                                          <p:spTgt spid="21"/>
                                        </p:tgtEl>
                                        <p:attrNameLst>
                                          <p:attrName>fillcolor</p:attrName>
                                        </p:attrNameLst>
                                      </p:cBhvr>
                                      <p:tavLst>
                                        <p:tav tm="0">
                                          <p:val>
                                            <p:clrVal>
                                              <a:schemeClr val="accent2"/>
                                            </p:clrVal>
                                          </p:val>
                                        </p:tav>
                                        <p:tav tm="50000">
                                          <p:val>
                                            <p:clrVal>
                                              <a:schemeClr val="hlink"/>
                                            </p:clrVal>
                                          </p:val>
                                        </p:tav>
                                      </p:tavLst>
                                    </p:anim>
                                    <p:set>
                                      <p:cBhvr>
                                        <p:cTn id="109" dur="80"/>
                                        <p:tgtEl>
                                          <p:spTgt spid="21"/>
                                        </p:tgtEl>
                                        <p:attrNameLst>
                                          <p:attrName>fill.type</p:attrName>
                                        </p:attrNameLst>
                                      </p:cBhvr>
                                      <p:to>
                                        <p:strVal val="solid"/>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wipe(left)">
                                      <p:cBhvr>
                                        <p:cTn id="114" dur="500"/>
                                        <p:tgtEl>
                                          <p:spTgt spid="25"/>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wipe(left)">
                                      <p:cBhvr>
                                        <p:cTn id="128" dur="500"/>
                                        <p:tgtEl>
                                          <p:spTgt spid="2"/>
                                        </p:tgtEl>
                                      </p:cBhvr>
                                    </p:animEffect>
                                  </p:childTnLst>
                                </p:cTn>
                              </p:par>
                            </p:childTnLst>
                          </p:cTn>
                        </p:par>
                      </p:childTnLst>
                    </p:cTn>
                  </p:par>
                  <p:par>
                    <p:cTn id="129" fill="hold">
                      <p:stCondLst>
                        <p:cond delay="indefinite"/>
                      </p:stCondLst>
                      <p:childTnLst>
                        <p:par>
                          <p:cTn id="130" fill="hold">
                            <p:stCondLst>
                              <p:cond delay="0"/>
                            </p:stCondLst>
                            <p:childTnLst>
                              <p:par>
                                <p:cTn id="131" presetID="27" presetClass="entr" presetSubtype="0" fill="hold" grpId="0" nodeType="clickEffect">
                                  <p:stCondLst>
                                    <p:cond delay="0"/>
                                  </p:stCondLst>
                                  <p:iterate type="lt">
                                    <p:tmPct val="50000"/>
                                  </p:iterate>
                                  <p:childTnLst>
                                    <p:set>
                                      <p:cBhvr>
                                        <p:cTn id="132" dur="1" fill="hold">
                                          <p:stCondLst>
                                            <p:cond delay="0"/>
                                          </p:stCondLst>
                                        </p:cTn>
                                        <p:tgtEl>
                                          <p:spTgt spid="23"/>
                                        </p:tgtEl>
                                        <p:attrNameLst>
                                          <p:attrName>style.visibility</p:attrName>
                                        </p:attrNameLst>
                                      </p:cBhvr>
                                      <p:to>
                                        <p:strVal val="visible"/>
                                      </p:to>
                                    </p:set>
                                    <p:anim calcmode="discrete" valueType="clr">
                                      <p:cBhvr override="childStyle">
                                        <p:cTn id="133" dur="8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134" dur="80"/>
                                        <p:tgtEl>
                                          <p:spTgt spid="23"/>
                                        </p:tgtEl>
                                        <p:attrNameLst>
                                          <p:attrName>fillcolor</p:attrName>
                                        </p:attrNameLst>
                                      </p:cBhvr>
                                      <p:tavLst>
                                        <p:tav tm="0">
                                          <p:val>
                                            <p:clrVal>
                                              <a:schemeClr val="accent2"/>
                                            </p:clrVal>
                                          </p:val>
                                        </p:tav>
                                        <p:tav tm="50000">
                                          <p:val>
                                            <p:clrVal>
                                              <a:schemeClr val="hlink"/>
                                            </p:clrVal>
                                          </p:val>
                                        </p:tav>
                                      </p:tavLst>
                                    </p:anim>
                                    <p:set>
                                      <p:cBhvr>
                                        <p:cTn id="135" dur="80"/>
                                        <p:tgtEl>
                                          <p:spTgt spid="2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4" grpId="0"/>
      <p:bldP spid="4" grpId="1"/>
      <p:bldP spid="5" grpId="0"/>
      <p:bldP spid="5" grpId="1"/>
      <p:bldP spid="6" grpId="0"/>
      <p:bldP spid="6" grpId="1"/>
      <p:bldP spid="7" grpId="0"/>
      <p:bldP spid="7" grpId="1"/>
      <p:bldP spid="8" grpId="0"/>
      <p:bldP spid="8" grpId="1"/>
      <p:bldP spid="9" grpId="0"/>
      <p:bldP spid="9" grpId="1"/>
      <p:bldP spid="28" grpId="0"/>
      <p:bldP spid="28" grpId="1"/>
      <p:bldP spid="16" grpId="0"/>
      <p:bldP spid="16" grpId="1"/>
      <p:bldP spid="17" grpId="0" animBg="1"/>
      <p:bldP spid="17" grpId="1" animBg="1"/>
      <p:bldP spid="19" grpId="0" animBg="1"/>
      <p:bldP spid="19" grpId="1" animBg="1"/>
      <p:bldP spid="20" grpId="0"/>
      <p:bldP spid="20" grpId="1"/>
      <p:bldP spid="18" grpId="0" animBg="1"/>
      <p:bldP spid="18" grpId="1" animBg="1"/>
      <p:bldP spid="21" grpId="0"/>
      <p:bldP spid="21" grpId="1"/>
      <p:bldP spid="27" grpId="0" animBg="1"/>
      <p:bldP spid="27" grpId="1" animBg="1"/>
      <p:bldP spid="22" grpId="0" bldLvl="0" animBg="1"/>
      <p:bldP spid="22" grpId="1" animBg="1"/>
      <p:bldP spid="23" grpId="0"/>
      <p:bldP spid="23" grpId="1"/>
      <p:bldP spid="2" grpId="0" bldLvl="0" animBg="1"/>
      <p:bldP spid="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61" name="对象 -2147482300"/>
          <p:cNvGraphicFramePr/>
          <p:nvPr/>
        </p:nvGraphicFramePr>
        <p:xfrm>
          <a:off x="1255713" y="1157288"/>
          <a:ext cx="6348412" cy="2073275"/>
        </p:xfrm>
        <a:graphic>
          <a:graphicData uri="http://schemas.openxmlformats.org/presentationml/2006/ole">
            <mc:AlternateContent xmlns:mc="http://schemas.openxmlformats.org/markup-compatibility/2006">
              <mc:Choice xmlns:v="urn:schemas-microsoft-com:vml" Requires="v">
                <p:oleObj spid="_x0000_s3112" name="" r:id="rId1" imgW="6743700" imgH="2387600" progId="Visio.Drawing.11">
                  <p:embed/>
                </p:oleObj>
              </mc:Choice>
              <mc:Fallback>
                <p:oleObj name="" r:id="rId1" imgW="6743700" imgH="2387600" progId="Visio.Drawing.11">
                  <p:embed/>
                  <p:pic>
                    <p:nvPicPr>
                      <p:cNvPr id="0" name="图片 3111"/>
                      <p:cNvPicPr/>
                      <p:nvPr/>
                    </p:nvPicPr>
                    <p:blipFill>
                      <a:blip r:embed="rId2"/>
                      <a:stretch>
                        <a:fillRect/>
                      </a:stretch>
                    </p:blipFill>
                    <p:spPr>
                      <a:xfrm>
                        <a:off x="1255713" y="1157288"/>
                        <a:ext cx="6348412" cy="2073275"/>
                      </a:xfrm>
                      <a:prstGeom prst="rect">
                        <a:avLst/>
                      </a:prstGeom>
                      <a:noFill/>
                      <a:ln w="38100">
                        <a:noFill/>
                        <a:miter/>
                      </a:ln>
                    </p:spPr>
                  </p:pic>
                </p:oleObj>
              </mc:Fallback>
            </mc:AlternateContent>
          </a:graphicData>
        </a:graphic>
      </p:graphicFrame>
      <p:sp>
        <p:nvSpPr>
          <p:cNvPr id="40962" name="文本框 3"/>
          <p:cNvSpPr txBox="1"/>
          <p:nvPr/>
        </p:nvSpPr>
        <p:spPr>
          <a:xfrm>
            <a:off x="889000" y="647700"/>
            <a:ext cx="2889250" cy="368300"/>
          </a:xfrm>
          <a:prstGeom prst="rect">
            <a:avLst/>
          </a:prstGeom>
          <a:noFill/>
          <a:ln w="9525">
            <a:noFill/>
          </a:ln>
        </p:spPr>
        <p:txBody>
          <a:bodyPr wrap="none" anchor="t" anchorCtr="0">
            <a:spAutoFit/>
          </a:bodyPr>
          <a:p>
            <a:pPr eaLnBrk="0" hangingPunct="0"/>
            <a:r>
              <a:rPr lang="en-US" altLang="zh-CN" dirty="0">
                <a:solidFill>
                  <a:srgbClr val="C00000"/>
                </a:solidFill>
                <a:latin typeface="Comic Sans MS" panose="030F0702030302020204" pitchFamily="2" charset="0"/>
                <a:ea typeface="宋体" panose="02010600030101010101" pitchFamily="2" charset="-122"/>
              </a:rPr>
              <a:t>(</a:t>
            </a:r>
            <a:r>
              <a:rPr lang="zh-CN" altLang="zh-CN" dirty="0">
                <a:solidFill>
                  <a:srgbClr val="C00000"/>
                </a:solidFill>
                <a:latin typeface="Comic Sans MS" panose="030F0702030302020204" pitchFamily="2" charset="0"/>
                <a:ea typeface="宋体" panose="02010600030101010101" pitchFamily="2" charset="-122"/>
              </a:rPr>
              <a:t>3</a:t>
            </a:r>
            <a:r>
              <a:rPr lang="en-US" altLang="zh-CN" dirty="0">
                <a:solidFill>
                  <a:srgbClr val="C00000"/>
                </a:solidFill>
                <a:latin typeface="Comic Sans MS" panose="030F0702030302020204" pitchFamily="2" charset="0"/>
                <a:ea typeface="宋体" panose="02010600030101010101" pitchFamily="2" charset="-122"/>
              </a:rPr>
              <a:t>) </a:t>
            </a:r>
            <a:r>
              <a:rPr lang="zh-CN" altLang="zh-CN" dirty="0">
                <a:solidFill>
                  <a:srgbClr val="C00000"/>
                </a:solidFill>
                <a:latin typeface="Comic Sans MS" panose="030F0702030302020204" pitchFamily="2" charset="0"/>
                <a:ea typeface="宋体" panose="02010600030101010101" pitchFamily="2" charset="-122"/>
              </a:rPr>
              <a:t>时钟脉冲在高电平期间</a:t>
            </a:r>
            <a:endParaRPr lang="zh-CN" altLang="zh-CN" dirty="0">
              <a:solidFill>
                <a:srgbClr val="C00000"/>
              </a:solidFill>
              <a:latin typeface="Comic Sans MS" panose="030F0702030302020204" pitchFamily="2" charset="0"/>
              <a:ea typeface="宋体" panose="02010600030101010101" pitchFamily="2" charset="-122"/>
            </a:endParaRPr>
          </a:p>
        </p:txBody>
      </p:sp>
      <p:graphicFrame>
        <p:nvGraphicFramePr>
          <p:cNvPr id="40963" name="对象 10"/>
          <p:cNvGraphicFramePr/>
          <p:nvPr/>
        </p:nvGraphicFramePr>
        <p:xfrm>
          <a:off x="947420" y="1405255"/>
          <a:ext cx="978535" cy="436245"/>
        </p:xfrm>
        <a:graphic>
          <a:graphicData uri="http://schemas.openxmlformats.org/presentationml/2006/ole">
            <mc:AlternateContent xmlns:mc="http://schemas.openxmlformats.org/markup-compatibility/2006">
              <mc:Choice xmlns:v="urn:schemas-microsoft-com:vml" Requires="v">
                <p:oleObj spid="_x0000_s3110" name="" r:id="rId3" imgW="1371600" imgH="542925" progId="Paint.Picture">
                  <p:embed/>
                </p:oleObj>
              </mc:Choice>
              <mc:Fallback>
                <p:oleObj name="" r:id="rId3" imgW="1371600" imgH="542925" progId="Paint.Picture">
                  <p:embed/>
                  <p:pic>
                    <p:nvPicPr>
                      <p:cNvPr id="0" name="图片 3109"/>
                      <p:cNvPicPr/>
                      <p:nvPr/>
                    </p:nvPicPr>
                    <p:blipFill>
                      <a:blip r:embed="rId4"/>
                      <a:stretch>
                        <a:fillRect/>
                      </a:stretch>
                    </p:blipFill>
                    <p:spPr>
                      <a:xfrm>
                        <a:off x="947420" y="1405255"/>
                        <a:ext cx="978535" cy="436245"/>
                      </a:xfrm>
                      <a:prstGeom prst="rect">
                        <a:avLst/>
                      </a:prstGeom>
                      <a:noFill/>
                      <a:ln w="38100">
                        <a:noFill/>
                        <a:miter/>
                      </a:ln>
                    </p:spPr>
                  </p:pic>
                </p:oleObj>
              </mc:Fallback>
            </mc:AlternateContent>
          </a:graphicData>
        </a:graphic>
      </p:graphicFrame>
      <p:sp>
        <p:nvSpPr>
          <p:cNvPr id="40964" name="文本框 5"/>
          <p:cNvSpPr txBox="1"/>
          <p:nvPr/>
        </p:nvSpPr>
        <p:spPr>
          <a:xfrm>
            <a:off x="2081213" y="2328863"/>
            <a:ext cx="322262"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endPar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40965" name="文本框 2"/>
          <p:cNvSpPr txBox="1"/>
          <p:nvPr/>
        </p:nvSpPr>
        <p:spPr>
          <a:xfrm>
            <a:off x="5416550" y="2168525"/>
            <a:ext cx="322263"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endPar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40966" name="文本框 4"/>
          <p:cNvSpPr txBox="1"/>
          <p:nvPr/>
        </p:nvSpPr>
        <p:spPr>
          <a:xfrm>
            <a:off x="3748088" y="2168525"/>
            <a:ext cx="322262" cy="368300"/>
          </a:xfrm>
          <a:prstGeom prst="rect">
            <a:avLst/>
          </a:prstGeom>
          <a:noFill/>
          <a:ln w="9525">
            <a:noFill/>
          </a:ln>
        </p:spPr>
        <p:txBody>
          <a:bodyPr wrap="none" anchor="t" anchorCtr="0">
            <a:spAutoFit/>
          </a:bodyPr>
          <a:p>
            <a:r>
              <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endParaRPr lang="zh-CN"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40967" name="文本框 19"/>
          <p:cNvSpPr txBox="1"/>
          <p:nvPr/>
        </p:nvSpPr>
        <p:spPr>
          <a:xfrm>
            <a:off x="4429125" y="877888"/>
            <a:ext cx="642938" cy="368300"/>
          </a:xfrm>
          <a:prstGeom prst="rect">
            <a:avLst/>
          </a:prstGeom>
          <a:noFill/>
          <a:ln w="9525">
            <a:noFill/>
          </a:ln>
        </p:spPr>
        <p:txBody>
          <a:bodyPr wrap="none" anchor="t" anchorCtr="0">
            <a:spAutoFit/>
          </a:bodyPr>
          <a:p>
            <a:r>
              <a:rPr lang="zh-CN" altLang="zh-CN" dirty="0">
                <a:latin typeface="Comic Sans MS" panose="030F0702030302020204" pitchFamily="2" charset="0"/>
                <a:ea typeface="宋体" panose="02010600030101010101" pitchFamily="2" charset="-122"/>
                <a:sym typeface="宋体" panose="02010600030101010101" pitchFamily="2" charset="-122"/>
              </a:rPr>
              <a:t>保持</a:t>
            </a:r>
            <a:endParaRPr lang="zh-CN" altLang="en-US">
              <a:latin typeface="Arial" panose="020B0604020202020204" pitchFamily="34" charset="0"/>
              <a:ea typeface="仿宋_GB2312" pitchFamily="1" charset="-122"/>
            </a:endParaRPr>
          </a:p>
        </p:txBody>
      </p:sp>
      <p:sp>
        <p:nvSpPr>
          <p:cNvPr id="40968" name="文本框 20"/>
          <p:cNvSpPr txBox="1"/>
          <p:nvPr/>
        </p:nvSpPr>
        <p:spPr>
          <a:xfrm>
            <a:off x="5946775" y="877888"/>
            <a:ext cx="641350" cy="368300"/>
          </a:xfrm>
          <a:prstGeom prst="rect">
            <a:avLst/>
          </a:prstGeom>
          <a:noFill/>
          <a:ln w="9525">
            <a:noFill/>
          </a:ln>
        </p:spPr>
        <p:txBody>
          <a:bodyPr wrap="none" anchor="t" anchorCtr="0">
            <a:spAutoFit/>
          </a:bodyPr>
          <a:p>
            <a:r>
              <a:rPr lang="zh-CN" altLang="zh-CN" dirty="0">
                <a:latin typeface="Comic Sans MS" panose="030F0702030302020204" pitchFamily="2" charset="0"/>
                <a:ea typeface="宋体" panose="02010600030101010101" pitchFamily="2" charset="-122"/>
                <a:sym typeface="宋体" panose="02010600030101010101" pitchFamily="2" charset="-122"/>
              </a:rPr>
              <a:t>工作</a:t>
            </a:r>
            <a:endParaRPr lang="zh-CN" altLang="en-US">
              <a:latin typeface="Arial" panose="020B0604020202020204" pitchFamily="34" charset="0"/>
              <a:ea typeface="仿宋_GB2312" pitchFamily="1" charset="-122"/>
            </a:endParaRPr>
          </a:p>
        </p:txBody>
      </p:sp>
      <p:sp>
        <p:nvSpPr>
          <p:cNvPr id="40969" name="文本框 1"/>
          <p:cNvSpPr txBox="1"/>
          <p:nvPr/>
        </p:nvSpPr>
        <p:spPr>
          <a:xfrm>
            <a:off x="873125" y="3352800"/>
            <a:ext cx="2887663" cy="368300"/>
          </a:xfrm>
          <a:prstGeom prst="rect">
            <a:avLst/>
          </a:prstGeom>
          <a:noFill/>
          <a:ln w="9525">
            <a:noFill/>
          </a:ln>
        </p:spPr>
        <p:txBody>
          <a:bodyPr wrap="none" anchor="t" anchorCtr="0">
            <a:spAutoFit/>
          </a:bodyPr>
          <a:p>
            <a:pPr eaLnBrk="0" hangingPunct="0"/>
            <a:r>
              <a:rPr lang="en-US" altLang="zh-CN" dirty="0">
                <a:solidFill>
                  <a:srgbClr val="C00000"/>
                </a:solidFill>
                <a:latin typeface="Comic Sans MS" panose="030F0702030302020204" pitchFamily="2" charset="0"/>
                <a:ea typeface="宋体" panose="02010600030101010101" pitchFamily="2" charset="-122"/>
              </a:rPr>
              <a:t>(</a:t>
            </a:r>
            <a:r>
              <a:rPr lang="zh-CN" altLang="zh-CN" dirty="0">
                <a:solidFill>
                  <a:srgbClr val="C00000"/>
                </a:solidFill>
                <a:latin typeface="Comic Sans MS" panose="030F0702030302020204" pitchFamily="2" charset="0"/>
                <a:ea typeface="宋体" panose="02010600030101010101" pitchFamily="2" charset="-122"/>
              </a:rPr>
              <a:t>4</a:t>
            </a:r>
            <a:r>
              <a:rPr lang="en-US" altLang="zh-CN" dirty="0">
                <a:solidFill>
                  <a:srgbClr val="C00000"/>
                </a:solidFill>
                <a:latin typeface="Comic Sans MS" panose="030F0702030302020204" pitchFamily="2" charset="0"/>
                <a:ea typeface="宋体" panose="02010600030101010101" pitchFamily="2" charset="-122"/>
              </a:rPr>
              <a:t>) </a:t>
            </a:r>
            <a:r>
              <a:rPr lang="zh-CN" altLang="zh-CN" dirty="0">
                <a:solidFill>
                  <a:srgbClr val="C00000"/>
                </a:solidFill>
                <a:latin typeface="Comic Sans MS" panose="030F0702030302020204" pitchFamily="2" charset="0"/>
                <a:ea typeface="宋体" panose="02010600030101010101" pitchFamily="2" charset="-122"/>
              </a:rPr>
              <a:t>时钟脉冲下降沿到来时</a:t>
            </a:r>
            <a:endParaRPr lang="zh-CN" altLang="zh-CN" dirty="0">
              <a:solidFill>
                <a:srgbClr val="C00000"/>
              </a:solidFill>
              <a:latin typeface="Comic Sans MS" panose="030F0702030302020204" pitchFamily="2" charset="0"/>
              <a:ea typeface="宋体" panose="02010600030101010101" pitchFamily="2" charset="-122"/>
            </a:endParaRPr>
          </a:p>
        </p:txBody>
      </p:sp>
      <p:graphicFrame>
        <p:nvGraphicFramePr>
          <p:cNvPr id="40970" name="对象 -2147482300"/>
          <p:cNvGraphicFramePr/>
          <p:nvPr/>
        </p:nvGraphicFramePr>
        <p:xfrm>
          <a:off x="1255713" y="4133850"/>
          <a:ext cx="6348412" cy="2098675"/>
        </p:xfrm>
        <a:graphic>
          <a:graphicData uri="http://schemas.openxmlformats.org/presentationml/2006/ole">
            <mc:AlternateContent xmlns:mc="http://schemas.openxmlformats.org/markup-compatibility/2006">
              <mc:Choice xmlns:v="urn:schemas-microsoft-com:vml" Requires="v">
                <p:oleObj spid="_x0000_s3115" name="" r:id="rId5" imgW="6743700" imgH="2387600" progId="Visio.Drawing.11">
                  <p:embed/>
                </p:oleObj>
              </mc:Choice>
              <mc:Fallback>
                <p:oleObj name="" r:id="rId5" imgW="6743700" imgH="2387600" progId="Visio.Drawing.11">
                  <p:embed/>
                  <p:pic>
                    <p:nvPicPr>
                      <p:cNvPr id="0" name="图片 3114"/>
                      <p:cNvPicPr/>
                      <p:nvPr/>
                    </p:nvPicPr>
                    <p:blipFill>
                      <a:blip r:embed="rId2"/>
                      <a:stretch>
                        <a:fillRect/>
                      </a:stretch>
                    </p:blipFill>
                    <p:spPr>
                      <a:xfrm>
                        <a:off x="1255713" y="4133850"/>
                        <a:ext cx="6348412" cy="2098675"/>
                      </a:xfrm>
                      <a:prstGeom prst="rect">
                        <a:avLst/>
                      </a:prstGeom>
                      <a:noFill/>
                      <a:ln w="38100">
                        <a:noFill/>
                        <a:miter/>
                      </a:ln>
                    </p:spPr>
                  </p:pic>
                </p:oleObj>
              </mc:Fallback>
            </mc:AlternateContent>
          </a:graphicData>
        </a:graphic>
      </p:graphicFrame>
      <p:sp>
        <p:nvSpPr>
          <p:cNvPr id="19" name="下箭头 18"/>
          <p:cNvSpPr/>
          <p:nvPr/>
        </p:nvSpPr>
        <p:spPr>
          <a:xfrm>
            <a:off x="2260600" y="5508625"/>
            <a:ext cx="142875" cy="2159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下箭头 7"/>
          <p:cNvSpPr/>
          <p:nvPr/>
        </p:nvSpPr>
        <p:spPr>
          <a:xfrm>
            <a:off x="5505450" y="5197475"/>
            <a:ext cx="144463" cy="2159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 name="上箭头 17"/>
          <p:cNvSpPr/>
          <p:nvPr/>
        </p:nvSpPr>
        <p:spPr>
          <a:xfrm>
            <a:off x="3927475" y="5197475"/>
            <a:ext cx="142875" cy="2159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0974" name="文本框 8"/>
          <p:cNvSpPr txBox="1"/>
          <p:nvPr/>
        </p:nvSpPr>
        <p:spPr>
          <a:xfrm>
            <a:off x="4200525" y="3836988"/>
            <a:ext cx="1101725" cy="368300"/>
          </a:xfrm>
          <a:prstGeom prst="rect">
            <a:avLst/>
          </a:prstGeom>
          <a:noFill/>
          <a:ln w="9525">
            <a:noFill/>
          </a:ln>
        </p:spPr>
        <p:txBody>
          <a:bodyPr wrap="none" anchor="t" anchorCtr="0">
            <a:spAutoFit/>
          </a:bodyPr>
          <a:p>
            <a:r>
              <a:rPr lang="zh-CN" altLang="zh-CN" dirty="0">
                <a:latin typeface="Comic Sans MS" panose="030F0702030302020204" pitchFamily="2" charset="0"/>
                <a:ea typeface="宋体" panose="02010600030101010101" pitchFamily="2" charset="-122"/>
                <a:sym typeface="宋体" panose="02010600030101010101" pitchFamily="2" charset="-122"/>
              </a:rPr>
              <a:t>转为工作</a:t>
            </a:r>
            <a:endParaRPr lang="zh-CN" altLang="en-US">
              <a:latin typeface="Arial" panose="020B0604020202020204" pitchFamily="34" charset="0"/>
              <a:ea typeface="仿宋_GB2312" pitchFamily="1" charset="-122"/>
            </a:endParaRPr>
          </a:p>
        </p:txBody>
      </p:sp>
      <p:sp>
        <p:nvSpPr>
          <p:cNvPr id="40975" name="文本框 9"/>
          <p:cNvSpPr txBox="1"/>
          <p:nvPr/>
        </p:nvSpPr>
        <p:spPr>
          <a:xfrm>
            <a:off x="5946775" y="3836988"/>
            <a:ext cx="1101725" cy="368300"/>
          </a:xfrm>
          <a:prstGeom prst="rect">
            <a:avLst/>
          </a:prstGeom>
          <a:noFill/>
          <a:ln w="9525">
            <a:noFill/>
          </a:ln>
        </p:spPr>
        <p:txBody>
          <a:bodyPr wrap="none" anchor="t" anchorCtr="0">
            <a:spAutoFit/>
          </a:bodyPr>
          <a:p>
            <a:r>
              <a:rPr lang="zh-CN" altLang="zh-CN" dirty="0">
                <a:latin typeface="Comic Sans MS" panose="030F0702030302020204" pitchFamily="2" charset="0"/>
                <a:ea typeface="宋体" panose="02010600030101010101" pitchFamily="2" charset="-122"/>
                <a:sym typeface="宋体" panose="02010600030101010101" pitchFamily="2" charset="-122"/>
              </a:rPr>
              <a:t>转为保持</a:t>
            </a:r>
            <a:endParaRPr lang="zh-CN" altLang="en-US">
              <a:latin typeface="Arial" panose="020B0604020202020204" pitchFamily="34" charset="0"/>
              <a:ea typeface="仿宋_GB2312" pitchFamily="1" charset="-122"/>
            </a:endParaRPr>
          </a:p>
        </p:txBody>
      </p:sp>
      <p:sp>
        <p:nvSpPr>
          <p:cNvPr id="40976" name="文本框 22"/>
          <p:cNvSpPr txBox="1"/>
          <p:nvPr/>
        </p:nvSpPr>
        <p:spPr>
          <a:xfrm>
            <a:off x="7750175" y="1535113"/>
            <a:ext cx="487363"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=D</a:t>
            </a:r>
            <a:endParaRPr lang="zh-CN" altLang="en-US">
              <a:latin typeface="Arial" panose="020B0604020202020204" pitchFamily="34" charset="0"/>
              <a:ea typeface="仿宋_GB2312" pitchFamily="1" charset="-122"/>
            </a:endParaRPr>
          </a:p>
        </p:txBody>
      </p:sp>
      <p:sp>
        <p:nvSpPr>
          <p:cNvPr id="40977" name="文本框 12"/>
          <p:cNvSpPr txBox="1"/>
          <p:nvPr/>
        </p:nvSpPr>
        <p:spPr>
          <a:xfrm>
            <a:off x="7604125" y="4511675"/>
            <a:ext cx="488950"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=D</a:t>
            </a:r>
            <a:endParaRPr lang="zh-CN" altLang="en-US">
              <a:latin typeface="Arial" panose="020B0604020202020204" pitchFamily="34" charset="0"/>
              <a:ea typeface="仿宋_GB2312" pitchFamily="1" charset="-122"/>
            </a:endParaRPr>
          </a:p>
        </p:txBody>
      </p:sp>
      <p:graphicFrame>
        <p:nvGraphicFramePr>
          <p:cNvPr id="2" name="对象 10"/>
          <p:cNvGraphicFramePr/>
          <p:nvPr/>
        </p:nvGraphicFramePr>
        <p:xfrm>
          <a:off x="982345" y="4443730"/>
          <a:ext cx="943610" cy="436245"/>
        </p:xfrm>
        <a:graphic>
          <a:graphicData uri="http://schemas.openxmlformats.org/presentationml/2006/ole">
            <mc:AlternateContent xmlns:mc="http://schemas.openxmlformats.org/markup-compatibility/2006">
              <mc:Choice xmlns:v="urn:schemas-microsoft-com:vml" Requires="v">
                <p:oleObj spid="_x0000_s3109" name="" r:id="rId6" imgW="1371600" imgH="542925" progId="Paint.Picture">
                  <p:embed/>
                </p:oleObj>
              </mc:Choice>
              <mc:Fallback>
                <p:oleObj name="" r:id="rId6" imgW="1371600" imgH="542925" progId="Paint.Picture">
                  <p:embed/>
                  <p:pic>
                    <p:nvPicPr>
                      <p:cNvPr id="0" name="图片 3108"/>
                      <p:cNvPicPr/>
                      <p:nvPr/>
                    </p:nvPicPr>
                    <p:blipFill>
                      <a:blip r:embed="rId4"/>
                      <a:stretch>
                        <a:fillRect/>
                      </a:stretch>
                    </p:blipFill>
                    <p:spPr>
                      <a:xfrm>
                        <a:off x="982345" y="4443730"/>
                        <a:ext cx="943610" cy="436245"/>
                      </a:xfrm>
                      <a:prstGeom prst="rect">
                        <a:avLst/>
                      </a:prstGeom>
                      <a:noFill/>
                      <a:ln w="38100">
                        <a:noFill/>
                        <a:miter/>
                      </a:ln>
                    </p:spPr>
                  </p:pic>
                </p:oleObj>
              </mc:Fallback>
            </mc:AlternateContent>
          </a:graphicData>
        </a:graphic>
      </p:graphicFrame>
      <p:graphicFrame>
        <p:nvGraphicFramePr>
          <p:cNvPr id="4" name="对象 10"/>
          <p:cNvGraphicFramePr/>
          <p:nvPr/>
        </p:nvGraphicFramePr>
        <p:xfrm>
          <a:off x="5072063" y="3352800"/>
          <a:ext cx="1052512" cy="436563"/>
        </p:xfrm>
        <a:graphic>
          <a:graphicData uri="http://schemas.openxmlformats.org/presentationml/2006/ole">
            <mc:AlternateContent xmlns:mc="http://schemas.openxmlformats.org/markup-compatibility/2006">
              <mc:Choice xmlns:v="urn:schemas-microsoft-com:vml" Requires="v">
                <p:oleObj spid="_x0000_s3111" name="" r:id="rId7" imgW="1371600" imgH="542925" progId="Paint.Picture">
                  <p:embed/>
                </p:oleObj>
              </mc:Choice>
              <mc:Fallback>
                <p:oleObj name="" r:id="rId7" imgW="1371600" imgH="542925" progId="Paint.Picture">
                  <p:embed/>
                  <p:pic>
                    <p:nvPicPr>
                      <p:cNvPr id="0" name="图片 3110"/>
                      <p:cNvPicPr/>
                      <p:nvPr/>
                    </p:nvPicPr>
                    <p:blipFill>
                      <a:blip r:embed="rId4"/>
                      <a:stretch>
                        <a:fillRect/>
                      </a:stretch>
                    </p:blipFill>
                    <p:spPr>
                      <a:xfrm>
                        <a:off x="5072063" y="3352800"/>
                        <a:ext cx="1052512" cy="436563"/>
                      </a:xfrm>
                      <a:prstGeom prst="rect">
                        <a:avLst/>
                      </a:prstGeom>
                      <a:noFill/>
                      <a:ln w="38100">
                        <a:noFill/>
                        <a:miter/>
                      </a:ln>
                    </p:spPr>
                  </p:pic>
                </p:oleObj>
              </mc:Fallback>
            </mc:AlternateContent>
          </a:graphicData>
        </a:graphic>
      </p:graphicFrame>
      <p:cxnSp>
        <p:nvCxnSpPr>
          <p:cNvPr id="6" name="直接箭头连接符 5"/>
          <p:cNvCxnSpPr/>
          <p:nvPr/>
        </p:nvCxnSpPr>
        <p:spPr>
          <a:xfrm>
            <a:off x="5580063" y="3789363"/>
            <a:ext cx="0" cy="863600"/>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17" name="右箭头 16"/>
          <p:cNvSpPr/>
          <p:nvPr/>
        </p:nvSpPr>
        <p:spPr>
          <a:xfrm>
            <a:off x="2260600" y="1535113"/>
            <a:ext cx="2119313" cy="76200"/>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0962"/>
                                        </p:tgtEl>
                                        <p:attrNameLst>
                                          <p:attrName>style.visibility</p:attrName>
                                        </p:attrNameLst>
                                      </p:cBhvr>
                                      <p:to>
                                        <p:strVal val="visible"/>
                                      </p:to>
                                    </p:set>
                                    <p:anim calcmode="discrete" valueType="clr">
                                      <p:cBhvr override="childStyle">
                                        <p:cTn id="7" dur="80"/>
                                        <p:tgtEl>
                                          <p:spTgt spid="4096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962"/>
                                        </p:tgtEl>
                                        <p:attrNameLst>
                                          <p:attrName>fillcolor</p:attrName>
                                        </p:attrNameLst>
                                      </p:cBhvr>
                                      <p:tavLst>
                                        <p:tav tm="0">
                                          <p:val>
                                            <p:clrVal>
                                              <a:schemeClr val="accent2"/>
                                            </p:clrVal>
                                          </p:val>
                                        </p:tav>
                                        <p:tav tm="50000">
                                          <p:val>
                                            <p:clrVal>
                                              <a:schemeClr val="hlink"/>
                                            </p:clrVal>
                                          </p:val>
                                        </p:tav>
                                      </p:tavLst>
                                    </p:anim>
                                    <p:set>
                                      <p:cBhvr>
                                        <p:cTn id="9" dur="80"/>
                                        <p:tgtEl>
                                          <p:spTgt spid="4096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40961"/>
                                        </p:tgtEl>
                                        <p:attrNameLst>
                                          <p:attrName>style.visibility</p:attrName>
                                        </p:attrNameLst>
                                      </p:cBhvr>
                                      <p:to>
                                        <p:strVal val="visible"/>
                                      </p:to>
                                    </p:set>
                                    <p:animEffect transition="in" filter="dissolve">
                                      <p:cBhvr>
                                        <p:cTn id="14" dur="500"/>
                                        <p:tgtEl>
                                          <p:spTgt spid="40961"/>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09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40966"/>
                                        </p:tgtEl>
                                        <p:attrNameLst>
                                          <p:attrName>style.visibility</p:attrName>
                                        </p:attrNameLst>
                                      </p:cBhvr>
                                      <p:to>
                                        <p:strVal val="visible"/>
                                      </p:to>
                                    </p:set>
                                    <p:anim calcmode="discrete" valueType="clr">
                                      <p:cBhvr override="childStyle">
                                        <p:cTn id="22" dur="80"/>
                                        <p:tgtEl>
                                          <p:spTgt spid="40966"/>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40966"/>
                                        </p:tgtEl>
                                        <p:attrNameLst>
                                          <p:attrName>fillcolor</p:attrName>
                                        </p:attrNameLst>
                                      </p:cBhvr>
                                      <p:tavLst>
                                        <p:tav tm="0">
                                          <p:val>
                                            <p:clrVal>
                                              <a:schemeClr val="accent2"/>
                                            </p:clrVal>
                                          </p:val>
                                        </p:tav>
                                        <p:tav tm="50000">
                                          <p:val>
                                            <p:clrVal>
                                              <a:schemeClr val="hlink"/>
                                            </p:clrVal>
                                          </p:val>
                                        </p:tav>
                                      </p:tavLst>
                                    </p:anim>
                                    <p:set>
                                      <p:cBhvr>
                                        <p:cTn id="24" dur="80"/>
                                        <p:tgtEl>
                                          <p:spTgt spid="40966"/>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40967"/>
                                        </p:tgtEl>
                                        <p:attrNameLst>
                                          <p:attrName>style.visibility</p:attrName>
                                        </p:attrNameLst>
                                      </p:cBhvr>
                                      <p:to>
                                        <p:strVal val="visible"/>
                                      </p:to>
                                    </p:set>
                                    <p:anim calcmode="discrete" valueType="clr">
                                      <p:cBhvr override="childStyle">
                                        <p:cTn id="29" dur="80"/>
                                        <p:tgtEl>
                                          <p:spTgt spid="40967"/>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40967"/>
                                        </p:tgtEl>
                                        <p:attrNameLst>
                                          <p:attrName>fillcolor</p:attrName>
                                        </p:attrNameLst>
                                      </p:cBhvr>
                                      <p:tavLst>
                                        <p:tav tm="0">
                                          <p:val>
                                            <p:clrVal>
                                              <a:schemeClr val="accent2"/>
                                            </p:clrVal>
                                          </p:val>
                                        </p:tav>
                                        <p:tav tm="50000">
                                          <p:val>
                                            <p:clrVal>
                                              <a:schemeClr val="hlink"/>
                                            </p:clrVal>
                                          </p:val>
                                        </p:tav>
                                      </p:tavLst>
                                    </p:anim>
                                    <p:set>
                                      <p:cBhvr>
                                        <p:cTn id="31" dur="80"/>
                                        <p:tgtEl>
                                          <p:spTgt spid="40967"/>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40965"/>
                                        </p:tgtEl>
                                        <p:attrNameLst>
                                          <p:attrName>style.visibility</p:attrName>
                                        </p:attrNameLst>
                                      </p:cBhvr>
                                      <p:to>
                                        <p:strVal val="visible"/>
                                      </p:to>
                                    </p:set>
                                    <p:anim calcmode="discrete" valueType="clr">
                                      <p:cBhvr override="childStyle">
                                        <p:cTn id="36" dur="80"/>
                                        <p:tgtEl>
                                          <p:spTgt spid="40965"/>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40965"/>
                                        </p:tgtEl>
                                        <p:attrNameLst>
                                          <p:attrName>fillcolor</p:attrName>
                                        </p:attrNameLst>
                                      </p:cBhvr>
                                      <p:tavLst>
                                        <p:tav tm="0">
                                          <p:val>
                                            <p:clrVal>
                                              <a:schemeClr val="accent2"/>
                                            </p:clrVal>
                                          </p:val>
                                        </p:tav>
                                        <p:tav tm="50000">
                                          <p:val>
                                            <p:clrVal>
                                              <a:schemeClr val="hlink"/>
                                            </p:clrVal>
                                          </p:val>
                                        </p:tav>
                                      </p:tavLst>
                                    </p:anim>
                                    <p:set>
                                      <p:cBhvr>
                                        <p:cTn id="38" dur="80"/>
                                        <p:tgtEl>
                                          <p:spTgt spid="40965"/>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40968"/>
                                        </p:tgtEl>
                                        <p:attrNameLst>
                                          <p:attrName>style.visibility</p:attrName>
                                        </p:attrNameLst>
                                      </p:cBhvr>
                                      <p:to>
                                        <p:strVal val="visible"/>
                                      </p:to>
                                    </p:set>
                                    <p:anim calcmode="discrete" valueType="clr">
                                      <p:cBhvr override="childStyle">
                                        <p:cTn id="43" dur="80"/>
                                        <p:tgtEl>
                                          <p:spTgt spid="40968"/>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40968"/>
                                        </p:tgtEl>
                                        <p:attrNameLst>
                                          <p:attrName>fillcolor</p:attrName>
                                        </p:attrNameLst>
                                      </p:cBhvr>
                                      <p:tavLst>
                                        <p:tav tm="0">
                                          <p:val>
                                            <p:clrVal>
                                              <a:schemeClr val="accent2"/>
                                            </p:clrVal>
                                          </p:val>
                                        </p:tav>
                                        <p:tav tm="50000">
                                          <p:val>
                                            <p:clrVal>
                                              <a:schemeClr val="hlink"/>
                                            </p:clrVal>
                                          </p:val>
                                        </p:tav>
                                      </p:tavLst>
                                    </p:anim>
                                    <p:set>
                                      <p:cBhvr>
                                        <p:cTn id="45" dur="80"/>
                                        <p:tgtEl>
                                          <p:spTgt spid="40968"/>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40976"/>
                                        </p:tgtEl>
                                        <p:attrNameLst>
                                          <p:attrName>style.visibility</p:attrName>
                                        </p:attrNameLst>
                                      </p:cBhvr>
                                      <p:to>
                                        <p:strVal val="visible"/>
                                      </p:to>
                                    </p:set>
                                    <p:anim calcmode="discrete" valueType="clr">
                                      <p:cBhvr override="childStyle">
                                        <p:cTn id="50" dur="80"/>
                                        <p:tgtEl>
                                          <p:spTgt spid="40976"/>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40976"/>
                                        </p:tgtEl>
                                        <p:attrNameLst>
                                          <p:attrName>fillcolor</p:attrName>
                                        </p:attrNameLst>
                                      </p:cBhvr>
                                      <p:tavLst>
                                        <p:tav tm="0">
                                          <p:val>
                                            <p:clrVal>
                                              <a:schemeClr val="accent2"/>
                                            </p:clrVal>
                                          </p:val>
                                        </p:tav>
                                        <p:tav tm="50000">
                                          <p:val>
                                            <p:clrVal>
                                              <a:schemeClr val="hlink"/>
                                            </p:clrVal>
                                          </p:val>
                                        </p:tav>
                                      </p:tavLst>
                                    </p:anim>
                                    <p:set>
                                      <p:cBhvr>
                                        <p:cTn id="52" dur="80"/>
                                        <p:tgtEl>
                                          <p:spTgt spid="40976"/>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963"/>
                                        </p:tgtEl>
                                        <p:attrNameLst>
                                          <p:attrName>style.visibility</p:attrName>
                                        </p:attrNameLst>
                                      </p:cBhvr>
                                      <p:to>
                                        <p:strVal val="visible"/>
                                      </p:to>
                                    </p:set>
                                    <p:animEffect transition="in" filter="wipe(left)">
                                      <p:cBhvr>
                                        <p:cTn id="57" dur="500"/>
                                        <p:tgtEl>
                                          <p:spTgt spid="4096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000" fill="hold">
                                          <p:stCondLst>
                                            <p:cond delay="0"/>
                                          </p:stCondLst>
                                        </p:cTn>
                                        <p:tgtEl>
                                          <p:spTgt spid="17"/>
                                        </p:tgtEl>
                                        <p:attrNameLst>
                                          <p:attrName>style.visibility</p:attrName>
                                        </p:attrNameLst>
                                      </p:cBhvr>
                                      <p:to>
                                        <p:strVal val="visible"/>
                                      </p:to>
                                    </p:set>
                                    <p:animEffect transition="in" filter="wipe(left)">
                                      <p:cBhvr>
                                        <p:cTn id="61" dur="10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grpId="0" nodeType="clickEffect">
                                  <p:stCondLst>
                                    <p:cond delay="0"/>
                                  </p:stCondLst>
                                  <p:iterate type="lt">
                                    <p:tmPct val="50000"/>
                                  </p:iterate>
                                  <p:childTnLst>
                                    <p:set>
                                      <p:cBhvr>
                                        <p:cTn id="65" dur="1" fill="hold">
                                          <p:stCondLst>
                                            <p:cond delay="0"/>
                                          </p:stCondLst>
                                        </p:cTn>
                                        <p:tgtEl>
                                          <p:spTgt spid="40969"/>
                                        </p:tgtEl>
                                        <p:attrNameLst>
                                          <p:attrName>style.visibility</p:attrName>
                                        </p:attrNameLst>
                                      </p:cBhvr>
                                      <p:to>
                                        <p:strVal val="visible"/>
                                      </p:to>
                                    </p:set>
                                    <p:anim calcmode="discrete" valueType="clr">
                                      <p:cBhvr override="childStyle">
                                        <p:cTn id="66" dur="80"/>
                                        <p:tgtEl>
                                          <p:spTgt spid="40969"/>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40969"/>
                                        </p:tgtEl>
                                        <p:attrNameLst>
                                          <p:attrName>fillcolor</p:attrName>
                                        </p:attrNameLst>
                                      </p:cBhvr>
                                      <p:tavLst>
                                        <p:tav tm="0">
                                          <p:val>
                                            <p:clrVal>
                                              <a:schemeClr val="accent2"/>
                                            </p:clrVal>
                                          </p:val>
                                        </p:tav>
                                        <p:tav tm="50000">
                                          <p:val>
                                            <p:clrVal>
                                              <a:schemeClr val="hlink"/>
                                            </p:clrVal>
                                          </p:val>
                                        </p:tav>
                                      </p:tavLst>
                                    </p:anim>
                                    <p:set>
                                      <p:cBhvr>
                                        <p:cTn id="68" dur="80"/>
                                        <p:tgtEl>
                                          <p:spTgt spid="40969"/>
                                        </p:tgtEl>
                                        <p:attrNameLst>
                                          <p:attrName>fill.type</p:attrName>
                                        </p:attrNameLst>
                                      </p:cBhvr>
                                      <p:to>
                                        <p:strVal val="solid"/>
                                      </p:to>
                                    </p:se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40970"/>
                                        </p:tgtEl>
                                        <p:attrNameLst>
                                          <p:attrName>style.visibility</p:attrName>
                                        </p:attrNameLst>
                                      </p:cBhvr>
                                      <p:to>
                                        <p:strVal val="visible"/>
                                      </p:to>
                                    </p:set>
                                    <p:animEffect transition="in" filter="dissolve">
                                      <p:cBhvr>
                                        <p:cTn id="73" dur="500"/>
                                        <p:tgtEl>
                                          <p:spTgt spid="40970"/>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7" presetClass="entr" presetSubtype="0" fill="hold" grpId="0" nodeType="clickEffect">
                                  <p:stCondLst>
                                    <p:cond delay="0"/>
                                  </p:stCondLst>
                                  <p:iterate type="lt">
                                    <p:tmPct val="50000"/>
                                  </p:iterate>
                                  <p:childTnLst>
                                    <p:set>
                                      <p:cBhvr>
                                        <p:cTn id="84" dur="1" fill="hold">
                                          <p:stCondLst>
                                            <p:cond delay="0"/>
                                          </p:stCondLst>
                                        </p:cTn>
                                        <p:tgtEl>
                                          <p:spTgt spid="40974"/>
                                        </p:tgtEl>
                                        <p:attrNameLst>
                                          <p:attrName>style.visibility</p:attrName>
                                        </p:attrNameLst>
                                      </p:cBhvr>
                                      <p:to>
                                        <p:strVal val="visible"/>
                                      </p:to>
                                    </p:set>
                                    <p:anim calcmode="discrete" valueType="clr">
                                      <p:cBhvr override="childStyle">
                                        <p:cTn id="85" dur="80"/>
                                        <p:tgtEl>
                                          <p:spTgt spid="40974"/>
                                        </p:tgtEl>
                                        <p:attrNameLst>
                                          <p:attrName>style.color</p:attrName>
                                        </p:attrNameLst>
                                      </p:cBhvr>
                                      <p:tavLst>
                                        <p:tav tm="0">
                                          <p:val>
                                            <p:clrVal>
                                              <a:schemeClr val="accent2"/>
                                            </p:clrVal>
                                          </p:val>
                                        </p:tav>
                                        <p:tav tm="50000">
                                          <p:val>
                                            <p:clrVal>
                                              <a:schemeClr val="hlink"/>
                                            </p:clrVal>
                                          </p:val>
                                        </p:tav>
                                      </p:tavLst>
                                    </p:anim>
                                    <p:anim calcmode="discrete" valueType="clr">
                                      <p:cBhvr>
                                        <p:cTn id="86" dur="80"/>
                                        <p:tgtEl>
                                          <p:spTgt spid="40974"/>
                                        </p:tgtEl>
                                        <p:attrNameLst>
                                          <p:attrName>fillcolor</p:attrName>
                                        </p:attrNameLst>
                                      </p:cBhvr>
                                      <p:tavLst>
                                        <p:tav tm="0">
                                          <p:val>
                                            <p:clrVal>
                                              <a:schemeClr val="accent2"/>
                                            </p:clrVal>
                                          </p:val>
                                        </p:tav>
                                        <p:tav tm="50000">
                                          <p:val>
                                            <p:clrVal>
                                              <a:schemeClr val="hlink"/>
                                            </p:clrVal>
                                          </p:val>
                                        </p:tav>
                                      </p:tavLst>
                                    </p:anim>
                                    <p:set>
                                      <p:cBhvr>
                                        <p:cTn id="87" dur="80"/>
                                        <p:tgtEl>
                                          <p:spTgt spid="40974"/>
                                        </p:tgtEl>
                                        <p:attrNameLst>
                                          <p:attrName>fill.type</p:attrName>
                                        </p:attrNameLst>
                                      </p:cBhvr>
                                      <p:to>
                                        <p:strVal val="solid"/>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7" presetClass="entr" presetSubtype="0" fill="hold" grpId="0" nodeType="clickEffect">
                                  <p:stCondLst>
                                    <p:cond delay="0"/>
                                  </p:stCondLst>
                                  <p:iterate type="lt">
                                    <p:tmPct val="50000"/>
                                  </p:iterate>
                                  <p:childTnLst>
                                    <p:set>
                                      <p:cBhvr>
                                        <p:cTn id="95" dur="1" fill="hold">
                                          <p:stCondLst>
                                            <p:cond delay="0"/>
                                          </p:stCondLst>
                                        </p:cTn>
                                        <p:tgtEl>
                                          <p:spTgt spid="40975"/>
                                        </p:tgtEl>
                                        <p:attrNameLst>
                                          <p:attrName>style.visibility</p:attrName>
                                        </p:attrNameLst>
                                      </p:cBhvr>
                                      <p:to>
                                        <p:strVal val="visible"/>
                                      </p:to>
                                    </p:set>
                                    <p:anim calcmode="discrete" valueType="clr">
                                      <p:cBhvr override="childStyle">
                                        <p:cTn id="96" dur="80"/>
                                        <p:tgtEl>
                                          <p:spTgt spid="40975"/>
                                        </p:tgtEl>
                                        <p:attrNameLst>
                                          <p:attrName>style.color</p:attrName>
                                        </p:attrNameLst>
                                      </p:cBhvr>
                                      <p:tavLst>
                                        <p:tav tm="0">
                                          <p:val>
                                            <p:clrVal>
                                              <a:schemeClr val="accent2"/>
                                            </p:clrVal>
                                          </p:val>
                                        </p:tav>
                                        <p:tav tm="50000">
                                          <p:val>
                                            <p:clrVal>
                                              <a:schemeClr val="hlink"/>
                                            </p:clrVal>
                                          </p:val>
                                        </p:tav>
                                      </p:tavLst>
                                    </p:anim>
                                    <p:anim calcmode="discrete" valueType="clr">
                                      <p:cBhvr>
                                        <p:cTn id="97" dur="80"/>
                                        <p:tgtEl>
                                          <p:spTgt spid="40975"/>
                                        </p:tgtEl>
                                        <p:attrNameLst>
                                          <p:attrName>fillcolor</p:attrName>
                                        </p:attrNameLst>
                                      </p:cBhvr>
                                      <p:tavLst>
                                        <p:tav tm="0">
                                          <p:val>
                                            <p:clrVal>
                                              <a:schemeClr val="accent2"/>
                                            </p:clrVal>
                                          </p:val>
                                        </p:tav>
                                        <p:tav tm="50000">
                                          <p:val>
                                            <p:clrVal>
                                              <a:schemeClr val="hlink"/>
                                            </p:clrVal>
                                          </p:val>
                                        </p:tav>
                                      </p:tavLst>
                                    </p:anim>
                                    <p:set>
                                      <p:cBhvr>
                                        <p:cTn id="98" dur="80"/>
                                        <p:tgtEl>
                                          <p:spTgt spid="40975"/>
                                        </p:tgtEl>
                                        <p:attrNameLst>
                                          <p:attrName>fill.type</p:attrName>
                                        </p:attrNameLst>
                                      </p:cBhvr>
                                      <p:to>
                                        <p:strVal val="solid"/>
                                      </p:to>
                                    </p:set>
                                  </p:childTnLst>
                                </p:cTn>
                              </p:par>
                            </p:childTnLst>
                          </p:cTn>
                        </p:par>
                      </p:childTnLst>
                    </p:cTn>
                  </p:par>
                  <p:par>
                    <p:cTn id="99" fill="hold">
                      <p:stCondLst>
                        <p:cond delay="indefinite"/>
                      </p:stCondLst>
                      <p:childTnLst>
                        <p:par>
                          <p:cTn id="100" fill="hold">
                            <p:stCondLst>
                              <p:cond delay="0"/>
                            </p:stCondLst>
                            <p:childTnLst>
                              <p:par>
                                <p:cTn id="101" presetID="27" presetClass="entr" presetSubtype="0" fill="hold" grpId="0" nodeType="clickEffect">
                                  <p:stCondLst>
                                    <p:cond delay="0"/>
                                  </p:stCondLst>
                                  <p:iterate type="lt">
                                    <p:tmPct val="50000"/>
                                  </p:iterate>
                                  <p:childTnLst>
                                    <p:set>
                                      <p:cBhvr>
                                        <p:cTn id="102" dur="1" fill="hold">
                                          <p:stCondLst>
                                            <p:cond delay="0"/>
                                          </p:stCondLst>
                                        </p:cTn>
                                        <p:tgtEl>
                                          <p:spTgt spid="40977"/>
                                        </p:tgtEl>
                                        <p:attrNameLst>
                                          <p:attrName>style.visibility</p:attrName>
                                        </p:attrNameLst>
                                      </p:cBhvr>
                                      <p:to>
                                        <p:strVal val="visible"/>
                                      </p:to>
                                    </p:set>
                                    <p:anim calcmode="discrete" valueType="clr">
                                      <p:cBhvr override="childStyle">
                                        <p:cTn id="103" dur="80"/>
                                        <p:tgtEl>
                                          <p:spTgt spid="40977"/>
                                        </p:tgtEl>
                                        <p:attrNameLst>
                                          <p:attrName>style.color</p:attrName>
                                        </p:attrNameLst>
                                      </p:cBhvr>
                                      <p:tavLst>
                                        <p:tav tm="0">
                                          <p:val>
                                            <p:clrVal>
                                              <a:schemeClr val="accent2"/>
                                            </p:clrVal>
                                          </p:val>
                                        </p:tav>
                                        <p:tav tm="50000">
                                          <p:val>
                                            <p:clrVal>
                                              <a:schemeClr val="hlink"/>
                                            </p:clrVal>
                                          </p:val>
                                        </p:tav>
                                      </p:tavLst>
                                    </p:anim>
                                    <p:anim calcmode="discrete" valueType="clr">
                                      <p:cBhvr>
                                        <p:cTn id="104" dur="80"/>
                                        <p:tgtEl>
                                          <p:spTgt spid="40977"/>
                                        </p:tgtEl>
                                        <p:attrNameLst>
                                          <p:attrName>fillcolor</p:attrName>
                                        </p:attrNameLst>
                                      </p:cBhvr>
                                      <p:tavLst>
                                        <p:tav tm="0">
                                          <p:val>
                                            <p:clrVal>
                                              <a:schemeClr val="accent2"/>
                                            </p:clrVal>
                                          </p:val>
                                        </p:tav>
                                        <p:tav tm="50000">
                                          <p:val>
                                            <p:clrVal>
                                              <a:schemeClr val="hlink"/>
                                            </p:clrVal>
                                          </p:val>
                                        </p:tav>
                                      </p:tavLst>
                                    </p:anim>
                                    <p:set>
                                      <p:cBhvr>
                                        <p:cTn id="105" dur="80"/>
                                        <p:tgtEl>
                                          <p:spTgt spid="40977"/>
                                        </p:tgtEl>
                                        <p:attrNameLst>
                                          <p:attrName>fill.type</p:attrName>
                                        </p:attrNameLst>
                                      </p:cBhvr>
                                      <p:to>
                                        <p:strVal val="solid"/>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2"/>
                                        </p:tgtEl>
                                        <p:attrNameLst>
                                          <p:attrName>style.visibility</p:attrName>
                                        </p:attrNameLst>
                                      </p:cBhvr>
                                      <p:to>
                                        <p:strVal val="visible"/>
                                      </p:to>
                                    </p:set>
                                    <p:animEffect transition="in" filter="wipe(left)">
                                      <p:cBhvr>
                                        <p:cTn id="110" dur="500"/>
                                        <p:tgtEl>
                                          <p:spTgt spid="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4"/>
                                        </p:tgtEl>
                                        <p:attrNameLst>
                                          <p:attrName>style.visibility</p:attrName>
                                        </p:attrNameLst>
                                      </p:cBhvr>
                                      <p:to>
                                        <p:strVal val="visible"/>
                                      </p:to>
                                    </p:set>
                                    <p:animEffect transition="in" filter="wipe(left)">
                                      <p:cBhvr>
                                        <p:cTn id="115" dur="500"/>
                                        <p:tgtEl>
                                          <p:spTgt spid="4"/>
                                        </p:tgtEl>
                                      </p:cBhvr>
                                    </p:animEffect>
                                  </p:childTnLst>
                                </p:cTn>
                              </p:par>
                            </p:childTnLst>
                          </p:cTn>
                        </p:par>
                        <p:par>
                          <p:cTn id="116" fill="hold">
                            <p:stCondLst>
                              <p:cond delay="500"/>
                            </p:stCondLst>
                            <p:childTnLst>
                              <p:par>
                                <p:cTn id="117" presetID="1" presetClass="entr" presetSubtype="0" fill="hold" nodeType="afterEffect">
                                  <p:stCondLst>
                                    <p:cond delay="0"/>
                                  </p:stCondLst>
                                  <p:childTnLst>
                                    <p:set>
                                      <p:cBhvr>
                                        <p:cTn id="1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2" grpId="1"/>
      <p:bldP spid="40964" grpId="0"/>
      <p:bldP spid="40964" grpId="1"/>
      <p:bldP spid="40966" grpId="0"/>
      <p:bldP spid="40966" grpId="1"/>
      <p:bldP spid="40967" grpId="0"/>
      <p:bldP spid="40967" grpId="1"/>
      <p:bldP spid="40965" grpId="0"/>
      <p:bldP spid="40965" grpId="1"/>
      <p:bldP spid="40968" grpId="0"/>
      <p:bldP spid="40968" grpId="1"/>
      <p:bldP spid="40976" grpId="0"/>
      <p:bldP spid="40976" grpId="1"/>
      <p:bldP spid="40969" grpId="0"/>
      <p:bldP spid="40969" grpId="1"/>
      <p:bldP spid="19" grpId="0" bldLvl="0" animBg="1"/>
      <p:bldP spid="19" grpId="1" animBg="1"/>
      <p:bldP spid="18" grpId="0" bldLvl="0" animBg="1"/>
      <p:bldP spid="18" grpId="1" animBg="1"/>
      <p:bldP spid="40974" grpId="0"/>
      <p:bldP spid="40974" grpId="1"/>
      <p:bldP spid="8" grpId="0" bldLvl="0" animBg="1"/>
      <p:bldP spid="8" grpId="1" animBg="1"/>
      <p:bldP spid="40975" grpId="0"/>
      <p:bldP spid="40975" grpId="1"/>
      <p:bldP spid="40977" grpId="0"/>
      <p:bldP spid="40977" grpId="1"/>
      <p:bldP spid="17" grpId="0" bldLvl="0" animBg="1"/>
      <p:bldP spid="1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
          <p:cNvSpPr txBox="1"/>
          <p:nvPr/>
        </p:nvSpPr>
        <p:spPr>
          <a:xfrm>
            <a:off x="582613" y="652463"/>
            <a:ext cx="7800975" cy="1752600"/>
          </a:xfrm>
          <a:prstGeom prst="rect">
            <a:avLst/>
          </a:prstGeom>
          <a:noFill/>
          <a:ln w="9525">
            <a:noFill/>
          </a:ln>
        </p:spPr>
        <p:txBody>
          <a:bodyPr wrap="square" anchor="t" anchorCtr="0">
            <a:spAutoFit/>
          </a:bodyPr>
          <a:p>
            <a:pPr eaLnBrk="0" hangingPunct="0">
              <a:lnSpc>
                <a:spcPct val="150000"/>
              </a:lnSpc>
            </a:pPr>
            <a:r>
              <a:rPr lang="zh-CN" altLang="en-US">
                <a:latin typeface="Arial" panose="020B0604020202020204" pitchFamily="34" charset="0"/>
                <a:ea typeface="仿宋_GB2312" pitchFamily="1" charset="-122"/>
              </a:rPr>
              <a:t>    </a:t>
            </a:r>
            <a:r>
              <a:rPr lang="zh-CN" altLang="en-US">
                <a:solidFill>
                  <a:srgbClr val="D9D9D9"/>
                </a:solidFill>
                <a:latin typeface="Arial" panose="020B0604020202020204" pitchFamily="34" charset="0"/>
                <a:ea typeface="仿宋_GB2312" pitchFamily="1" charset="-122"/>
              </a:rPr>
              <a:t> </a:t>
            </a:r>
            <a:r>
              <a:rPr lang="zh-CN" altLang="en-US">
                <a:solidFill>
                  <a:srgbClr val="C00000"/>
                </a:solidFill>
                <a:latin typeface="Comic Sans MS" panose="030F0702030302020204" pitchFamily="2" charset="0"/>
                <a:ea typeface="宋体" panose="02010600030101010101" pitchFamily="2" charset="-122"/>
              </a:rPr>
              <a:t>根据上述分析过程可知</a:t>
            </a:r>
            <a:r>
              <a:rPr lang="en-US" altLang="zh-CN">
                <a:solidFill>
                  <a:srgbClr val="C00000"/>
                </a:solidFill>
                <a:latin typeface="Comic Sans MS" panose="030F0702030302020204" pitchFamily="2" charset="0"/>
                <a:ea typeface="宋体" panose="02010600030101010101" pitchFamily="2" charset="-122"/>
              </a:rPr>
              <a:t>: </a:t>
            </a:r>
            <a:r>
              <a:rPr lang="zh-CN" altLang="en-US">
                <a:solidFill>
                  <a:srgbClr val="009AD0"/>
                </a:solidFill>
                <a:latin typeface="Comic Sans MS" panose="030F0702030302020204" pitchFamily="2" charset="0"/>
                <a:ea typeface="宋体" panose="02010600030101010101" pitchFamily="2" charset="-122"/>
              </a:rPr>
              <a:t>边沿D触发器的次态仅取决于时钟脉冲上升沿到达时刻输入信号D的值</a:t>
            </a:r>
            <a:r>
              <a:rPr lang="zh-CN" altLang="en-US">
                <a:solidFill>
                  <a:srgbClr val="D9D9D9"/>
                </a:solidFill>
                <a:latin typeface="Comic Sans MS" panose="030F0702030302020204" pitchFamily="2" charset="0"/>
                <a:ea typeface="宋体" panose="02010600030101010101" pitchFamily="2" charset="-122"/>
              </a:rPr>
              <a:t>，其余时间均保持不变，即上升沿之前和之后输入信号D的变化对触发器的状态都没有影响。</a:t>
            </a:r>
            <a:r>
              <a:rPr lang="zh-CN" altLang="en-US">
                <a:solidFill>
                  <a:srgbClr val="009AD0"/>
                </a:solidFill>
                <a:latin typeface="Comic Sans MS" panose="030F0702030302020204" pitchFamily="2" charset="0"/>
                <a:ea typeface="宋体" panose="02010600030101010101" pitchFamily="2" charset="-122"/>
              </a:rPr>
              <a:t>边沿触发器这一特点有效地提高触发器的抗干扰能力，提高了触发器工作的可靠性。</a:t>
            </a:r>
            <a:endParaRPr lang="zh-CN" altLang="en-US">
              <a:solidFill>
                <a:srgbClr val="009AD0"/>
              </a:solidFill>
              <a:latin typeface="Comic Sans MS" panose="030F0702030302020204" pitchFamily="2" charset="0"/>
              <a:ea typeface="宋体" panose="02010600030101010101" pitchFamily="2" charset="-122"/>
            </a:endParaRPr>
          </a:p>
        </p:txBody>
      </p:sp>
      <p:graphicFrame>
        <p:nvGraphicFramePr>
          <p:cNvPr id="40962" name="对象 -2147482298"/>
          <p:cNvGraphicFramePr/>
          <p:nvPr/>
        </p:nvGraphicFramePr>
        <p:xfrm>
          <a:off x="1158875" y="2803525"/>
          <a:ext cx="2581275" cy="1404938"/>
        </p:xfrm>
        <a:graphic>
          <a:graphicData uri="http://schemas.openxmlformats.org/presentationml/2006/ole">
            <mc:AlternateContent xmlns:mc="http://schemas.openxmlformats.org/markup-compatibility/2006">
              <mc:Choice xmlns:v="urn:schemas-microsoft-com:vml" Requires="v">
                <p:oleObj spid="_x0000_s3097" name="" r:id="rId1" imgW="2489200" imgH="1346200" progId="Visio.Drawing.11">
                  <p:embed/>
                </p:oleObj>
              </mc:Choice>
              <mc:Fallback>
                <p:oleObj name="" r:id="rId1" imgW="2489200" imgH="1346200" progId="Visio.Drawing.11">
                  <p:embed/>
                  <p:pic>
                    <p:nvPicPr>
                      <p:cNvPr id="0" name="图片 3096"/>
                      <p:cNvPicPr/>
                      <p:nvPr/>
                    </p:nvPicPr>
                    <p:blipFill>
                      <a:blip r:embed="rId2"/>
                      <a:stretch>
                        <a:fillRect/>
                      </a:stretch>
                    </p:blipFill>
                    <p:spPr>
                      <a:xfrm>
                        <a:off x="1158875" y="2803525"/>
                        <a:ext cx="2581275" cy="1404938"/>
                      </a:xfrm>
                      <a:prstGeom prst="rect">
                        <a:avLst/>
                      </a:prstGeom>
                      <a:noFill/>
                      <a:ln w="38100">
                        <a:noFill/>
                        <a:miter/>
                      </a:ln>
                    </p:spPr>
                  </p:pic>
                </p:oleObj>
              </mc:Fallback>
            </mc:AlternateContent>
          </a:graphicData>
        </a:graphic>
      </p:graphicFrame>
      <p:graphicFrame>
        <p:nvGraphicFramePr>
          <p:cNvPr id="5" name="表格 4"/>
          <p:cNvGraphicFramePr/>
          <p:nvPr/>
        </p:nvGraphicFramePr>
        <p:xfrm>
          <a:off x="4946650" y="2803525"/>
          <a:ext cx="2896235" cy="1435100"/>
        </p:xfrm>
        <a:graphic>
          <a:graphicData uri="http://schemas.openxmlformats.org/drawingml/2006/table">
            <a:tbl>
              <a:tblPr firstRow="1" bandRow="1">
                <a:tableStyleId>{5940675A-B579-460E-94D1-54222C63F5DA}</a:tableStyleId>
              </a:tblPr>
              <a:tblGrid>
                <a:gridCol w="1306195"/>
                <a:gridCol w="759460"/>
                <a:gridCol w="830580"/>
              </a:tblGrid>
              <a:tr h="589915">
                <a:tc>
                  <a:txBody>
                    <a:bodyPr/>
                    <a:p>
                      <a:pPr algn="ctr">
                        <a:buNone/>
                      </a:pPr>
                      <a:r>
                        <a:rPr lang="en-US" sz="1600" b="0" i="1">
                          <a:latin typeface="Comic Sans MS" panose="030F0702030302020204" pitchFamily="2" charset="0"/>
                          <a:cs typeface="Comic Sans MS" panose="030F0702030302020204" pitchFamily="2" charset="0"/>
                        </a:rPr>
                        <a:t>CLK</a:t>
                      </a:r>
                      <a:r>
                        <a:rPr lang="en-US" sz="1600" b="0">
                          <a:latin typeface="Comic Sans MS" panose="030F0702030302020204" pitchFamily="2" charset="0"/>
                          <a:cs typeface="Comic Sans MS" panose="030F0702030302020204" pitchFamily="2" charset="0"/>
                        </a:rPr>
                        <a:t>   </a:t>
                      </a:r>
                      <a:endParaRPr lang="en-US" altLang="en-US" sz="1600" b="0" i="1">
                        <a:latin typeface="Comic Sans MS" panose="030F0702030302020204" pitchFamily="2" charset="0"/>
                        <a:ea typeface="Times New Roman" panose="02020603050405020304" pitchFamily="2" charset="0"/>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cs typeface="Comic Sans MS" panose="030F0702030302020204" pitchFamily="2" charset="0"/>
                        </a:rPr>
                        <a:t>D</a:t>
                      </a:r>
                      <a:endParaRPr lang="en-US" altLang="en-US" sz="1600" b="0" i="1">
                        <a:latin typeface="Comic Sans MS" panose="030F0702030302020204" pitchFamily="2" charset="0"/>
                        <a:ea typeface="Times New Roman" panose="02020603050405020304" pitchFamily="2" charset="0"/>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cs typeface="Comic Sans MS" panose="030F0702030302020204" pitchFamily="2" charset="0"/>
                        </a:rPr>
                        <a:t>Q</a:t>
                      </a:r>
                      <a:r>
                        <a:rPr lang="en-US" sz="1600" b="0">
                          <a:latin typeface="Comic Sans MS" panose="030F0702030302020204" pitchFamily="2" charset="0"/>
                          <a:cs typeface="Comic Sans MS" panose="030F0702030302020204" pitchFamily="2" charset="0"/>
                        </a:rPr>
                        <a:t>*</a:t>
                      </a:r>
                      <a:endParaRPr lang="en-US" altLang="en-US" sz="1600" b="0" i="1">
                        <a:latin typeface="Comic Sans MS" panose="030F0702030302020204" pitchFamily="2" charset="0"/>
                        <a:ea typeface="Times New Roman" panose="02020603050405020304" pitchFamily="2" charset="0"/>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145">
                <a:tc>
                  <a:txBody>
                    <a:bodyPr/>
                    <a:p>
                      <a:pPr algn="ctr">
                        <a:buNone/>
                      </a:pPr>
                      <a:r>
                        <a:rPr lang="en-US" sz="1600" b="0">
                          <a:latin typeface="Comic Sans MS" panose="030F0702030302020204" pitchFamily="2" charset="0"/>
                          <a:cs typeface="Comic Sans MS" panose="030F0702030302020204" pitchFamily="2" charset="0"/>
                        </a:rPr>
                        <a:t>↑     </a:t>
                      </a:r>
                      <a:endParaRPr lang="en-US" altLang="en-US" sz="1600" b="0">
                        <a:latin typeface="Comic Sans MS" panose="030F0702030302020204" pitchFamily="2" charset="0"/>
                        <a:ea typeface="Arial" panose="020B0604020202020204" pitchFamily="34" charset="0"/>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71780">
                <a:tc>
                  <a:txBody>
                    <a:bodyPr/>
                    <a:p>
                      <a:pPr algn="ctr">
                        <a:buNone/>
                      </a:pPr>
                      <a:r>
                        <a:rPr lang="en-US" sz="1600" b="0">
                          <a:latin typeface="Comic Sans MS" panose="030F0702030302020204" pitchFamily="2" charset="0"/>
                          <a:cs typeface="Comic Sans MS" panose="030F0702030302020204" pitchFamily="2" charset="0"/>
                        </a:rPr>
                        <a:t>↑  </a:t>
                      </a:r>
                      <a:r>
                        <a:rPr lang="en-US" sz="1600" b="0">
                          <a:latin typeface="Comic Sans MS" panose="030F0702030302020204" pitchFamily="2" charset="0"/>
                          <a:ea typeface="宋体" panose="02010600030101010101" pitchFamily="2" charset="-122"/>
                          <a:cs typeface="Comic Sans MS" panose="030F0702030302020204" pitchFamily="2" charset="0"/>
                        </a:rPr>
                        <a:t> </a:t>
                      </a:r>
                      <a:r>
                        <a:rPr lang="en-US" sz="1600" b="0">
                          <a:latin typeface="Comic Sans MS" panose="030F0702030302020204" pitchFamily="2" charset="0"/>
                          <a:cs typeface="Comic Sans MS" panose="030F0702030302020204" pitchFamily="2" charset="0"/>
                        </a:rPr>
                        <a:t>    </a:t>
                      </a:r>
                      <a:endParaRPr lang="en-US" altLang="en-US" sz="1600" b="0">
                        <a:latin typeface="Comic Sans MS" panose="030F0702030302020204" pitchFamily="2" charset="0"/>
                        <a:ea typeface="Arial" panose="020B0604020202020204" pitchFamily="34" charset="0"/>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01625">
                <a:tc>
                  <a:txBody>
                    <a:bodyPr/>
                    <a:p>
                      <a:pPr algn="ctr">
                        <a:buNone/>
                      </a:pPr>
                      <a:r>
                        <a:rPr lang="en-US" sz="1600" b="0">
                          <a:latin typeface="Comic Sans MS" panose="030F0702030302020204" pitchFamily="2" charset="0"/>
                          <a:ea typeface="宋体" panose="02010600030101010101" pitchFamily="2" charset="-122"/>
                          <a:cs typeface="宋体" panose="02010600030101010101" pitchFamily="2" charset="-122"/>
                        </a:rPr>
                        <a:t>其它</a:t>
                      </a:r>
                      <a:endParaRPr lang="en-US" altLang="en-US" sz="1600" b="0">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latin typeface="Comic Sans MS" panose="030F0702030302020204" pitchFamily="2" charset="0"/>
                          <a:cs typeface="Times New Roman" panose="02020603050405020304" pitchFamily="2" charset="0"/>
                        </a:rPr>
                        <a:t>×</a:t>
                      </a:r>
                      <a:endParaRPr lang="en-US" altLang="en-US" sz="1600" b="0">
                        <a:latin typeface="Comic Sans MS" panose="030F0702030302020204" pitchFamily="2" charset="0"/>
                        <a:ea typeface="Times New Roman" panose="02020603050405020304" pitchFamily="2" charset="0"/>
                        <a:cs typeface="Times New Roman" panose="020206030504050203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a:t>
                      </a:r>
                      <a:r>
                        <a:rPr lang="en-US" sz="1600" b="0" baseline="-2500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1"/>
                                        </p:tgtEl>
                                        <p:attrNameLst>
                                          <p:attrName>style.visibility</p:attrName>
                                        </p:attrNameLst>
                                      </p:cBhvr>
                                      <p:to>
                                        <p:strVal val="visible"/>
                                      </p:to>
                                    </p:set>
                                    <p:animEffect transition="in" filter="wipe(left)">
                                      <p:cBhvr>
                                        <p:cTn id="7" dur="500"/>
                                        <p:tgtEl>
                                          <p:spTgt spid="409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dissolve">
                                      <p:cBhvr>
                                        <p:cTn id="12" dur="500"/>
                                        <p:tgtEl>
                                          <p:spTgt spid="409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 grpId="0"/>
      <p:bldP spid="40961"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
          <p:cNvSpPr txBox="1"/>
          <p:nvPr/>
        </p:nvSpPr>
        <p:spPr>
          <a:xfrm>
            <a:off x="601663" y="541338"/>
            <a:ext cx="8204200"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仿宋_GB2312" pitchFamily="1" charset="-122"/>
              </a:rPr>
              <a:t>  </a:t>
            </a:r>
            <a:r>
              <a:rPr lang="zh-CN" altLang="zh-CN" dirty="0">
                <a:latin typeface="Comic Sans MS" panose="030F0702030302020204" pitchFamily="2" charset="0"/>
                <a:ea typeface="宋体" panose="02010600030101010101" pitchFamily="2" charset="-122"/>
              </a:rPr>
              <a:t>目前CMOS边沿触发器基于下图所示的原理电路实现，由两级CMOS传输门和反相器组成的D锁存器构成。</a:t>
            </a:r>
            <a:endParaRPr lang="zh-CN" altLang="zh-CN" dirty="0">
              <a:latin typeface="Comic Sans MS" panose="030F0702030302020204" pitchFamily="2" charset="0"/>
              <a:ea typeface="宋体" panose="02010600030101010101" pitchFamily="2" charset="-122"/>
            </a:endParaRPr>
          </a:p>
        </p:txBody>
      </p:sp>
      <p:sp>
        <p:nvSpPr>
          <p:cNvPr id="41986" name="文本框 44035"/>
          <p:cNvSpPr txBox="1"/>
          <p:nvPr/>
        </p:nvSpPr>
        <p:spPr>
          <a:xfrm>
            <a:off x="1096957" y="4187825"/>
            <a:ext cx="3644900" cy="2030095"/>
          </a:xfrm>
          <a:prstGeom prst="rect">
            <a:avLst/>
          </a:prstGeom>
          <a:noFill/>
          <a:ln w="9525">
            <a:noFill/>
          </a:ln>
        </p:spPr>
        <p:txBody>
          <a:bodyPr wrap="square" anchor="t">
            <a:spAutoFit/>
          </a:bodyPr>
          <a:p>
            <a:pPr eaLnBrk="0" hangingPunct="0">
              <a:spcBef>
                <a:spcPct val="50000"/>
              </a:spcBef>
            </a:pPr>
            <a:r>
              <a:rPr lang="zh-CN" altLang="en-US" noProof="1" dirty="0">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rPr>
              <a:t>工作原理</a:t>
            </a:r>
            <a:r>
              <a:rPr lang="zh-CN" altLang="en-US" noProof="1" dirty="0">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sym typeface="+mn-ea"/>
              </a:rPr>
              <a:t>分析</a:t>
            </a:r>
            <a:r>
              <a:rPr lang="en-US" altLang="zh-CN" noProof="1" dirty="0">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rPr>
              <a:t>:</a:t>
            </a:r>
            <a:endParaRPr lang="en-US" altLang="zh-CN" noProof="1" dirty="0">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endParaRPr>
          </a:p>
          <a:p>
            <a:pPr eaLnBrk="0" hangingPunct="0">
              <a:spcBef>
                <a:spcPct val="50000"/>
              </a:spcBef>
            </a:pPr>
            <a:r>
              <a:rPr lang="en-US" altLang="zh-CN" noProof="1" dirty="0">
                <a:solidFill>
                  <a:srgbClr val="009AD0"/>
                </a:solidFill>
                <a:latin typeface="Arial" panose="020B0604020202020204" pitchFamily="34" charset="0"/>
                <a:ea typeface="仿宋_GB2312" pitchFamily="1" charset="-122"/>
                <a:cs typeface="+mn-cs"/>
              </a:rPr>
              <a:t>      (1) </a:t>
            </a:r>
            <a:r>
              <a:rPr lang="en-US" altLang="zh-CN" b="0" i="1" noProof="1">
                <a:latin typeface="Comic Sans MS" panose="030F0702030302020204" pitchFamily="2" charset="0"/>
                <a:ea typeface="仿宋_GB2312" pitchFamily="1" charset="-122"/>
                <a:cs typeface="+mn-cs"/>
              </a:rPr>
              <a:t>CLK</a:t>
            </a:r>
            <a:r>
              <a:rPr lang="en-US" altLang="zh-CN" b="0" noProof="1">
                <a:latin typeface="Comic Sans MS" panose="030F0702030302020204" pitchFamily="2" charset="0"/>
                <a:ea typeface="仿宋_GB2312" pitchFamily="1" charset="-122"/>
                <a:cs typeface="+mn-cs"/>
              </a:rPr>
              <a:t> =0</a:t>
            </a:r>
            <a:r>
              <a:rPr lang="zh-CN" altLang="en-US" b="0" noProof="1">
                <a:latin typeface="Comic Sans MS" panose="030F0702030302020204" pitchFamily="2" charset="0"/>
                <a:ea typeface="仿宋_GB2312" pitchFamily="1" charset="-122"/>
                <a:cs typeface="+mn-cs"/>
              </a:rPr>
              <a:t>时，</a:t>
            </a:r>
            <a:r>
              <a:rPr lang="en-US" altLang="zh-CN" b="0" noProof="1">
                <a:latin typeface="Comic Sans MS" panose="030F0702030302020204" pitchFamily="2" charset="0"/>
                <a:ea typeface="仿宋_GB2312" pitchFamily="1" charset="-122"/>
                <a:cs typeface="+mn-cs"/>
              </a:rPr>
              <a:t>C‘=1</a:t>
            </a:r>
            <a:r>
              <a:rPr lang="zh-CN" altLang="en-US" b="0" noProof="1">
                <a:latin typeface="Comic Sans MS" panose="030F0702030302020204" pitchFamily="2" charset="0"/>
                <a:ea typeface="仿宋_GB2312" pitchFamily="1" charset="-122"/>
                <a:cs typeface="+mn-cs"/>
              </a:rPr>
              <a:t>，</a:t>
            </a:r>
            <a:r>
              <a:rPr lang="en-US" altLang="zh-CN" b="0" noProof="1">
                <a:latin typeface="Comic Sans MS" panose="030F0702030302020204" pitchFamily="2" charset="0"/>
                <a:ea typeface="仿宋_GB2312" pitchFamily="1" charset="-122"/>
                <a:cs typeface="+mn-cs"/>
              </a:rPr>
              <a:t>C=0</a:t>
            </a:r>
            <a:r>
              <a:rPr lang="zh-CN" altLang="en-US" b="0" noProof="1">
                <a:latin typeface="Comic Sans MS" panose="030F0702030302020204" pitchFamily="2" charset="0"/>
                <a:ea typeface="仿宋_GB2312" pitchFamily="1" charset="-122"/>
                <a:cs typeface="+mn-cs"/>
              </a:rPr>
              <a:t>； </a:t>
            </a:r>
            <a:endParaRPr lang="zh-CN" altLang="en-US" b="0" noProof="1">
              <a:latin typeface="Comic Sans MS" panose="030F0702030302020204" pitchFamily="2" charset="0"/>
              <a:ea typeface="仿宋_GB2312" pitchFamily="1" charset="-122"/>
            </a:endParaRPr>
          </a:p>
          <a:p>
            <a:pPr eaLnBrk="0" hangingPunct="0">
              <a:spcBef>
                <a:spcPct val="50000"/>
              </a:spcBef>
            </a:pPr>
            <a:r>
              <a:rPr lang="zh-CN" altLang="en-US" b="0" noProof="1">
                <a:latin typeface="Comic Sans MS" panose="030F0702030302020204" pitchFamily="2" charset="0"/>
                <a:ea typeface="仿宋_GB2312" pitchFamily="1" charset="-122"/>
                <a:cs typeface="+mn-cs"/>
              </a:rPr>
              <a:t>     </a:t>
            </a:r>
            <a:r>
              <a:rPr lang="en-US" altLang="zh-CN" noProof="1" dirty="0">
                <a:solidFill>
                  <a:srgbClr val="009AD0"/>
                </a:solidFill>
                <a:latin typeface="Arial" panose="020B0604020202020204" pitchFamily="34" charset="0"/>
                <a:ea typeface="仿宋_GB2312" pitchFamily="1" charset="-122"/>
                <a:cs typeface="+mn-cs"/>
              </a:rPr>
              <a:t>(2)  </a:t>
            </a:r>
            <a:r>
              <a:rPr lang="en-US" altLang="zh-CN" b="0" i="1" noProof="1">
                <a:latin typeface="Comic Sans MS" panose="030F0702030302020204" pitchFamily="2" charset="0"/>
                <a:ea typeface="仿宋_GB2312" pitchFamily="1" charset="-122"/>
                <a:cs typeface="+mn-cs"/>
              </a:rPr>
              <a:t>CLK</a:t>
            </a:r>
            <a:r>
              <a:rPr lang="en-US" altLang="zh-CN" b="0" noProof="1">
                <a:latin typeface="Comic Sans MS" panose="030F0702030302020204" pitchFamily="2" charset="0"/>
                <a:ea typeface="仿宋_GB2312" pitchFamily="1" charset="-122"/>
                <a:cs typeface="+mn-cs"/>
              </a:rPr>
              <a:t> =↑</a:t>
            </a:r>
            <a:r>
              <a:rPr lang="zh-CN" altLang="en-US" b="0" noProof="1">
                <a:latin typeface="Comic Sans MS" panose="030F0702030302020204" pitchFamily="2" charset="0"/>
                <a:ea typeface="仿宋_GB2312" pitchFamily="1" charset="-122"/>
                <a:cs typeface="+mn-cs"/>
              </a:rPr>
              <a:t>，</a:t>
            </a:r>
            <a:r>
              <a:rPr lang="en-US" altLang="zh-CN" b="0" noProof="1">
                <a:latin typeface="Comic Sans MS" panose="030F0702030302020204" pitchFamily="2" charset="0"/>
                <a:ea typeface="仿宋_GB2312" pitchFamily="1" charset="-122"/>
                <a:cs typeface="+mn-cs"/>
                <a:sym typeface="宋体" panose="02010600030101010101" pitchFamily="2" charset="-122"/>
              </a:rPr>
              <a:t>C‘=</a:t>
            </a:r>
            <a:r>
              <a:rPr lang="en-US" altLang="zh-CN" b="0" noProof="1">
                <a:latin typeface="Arial" panose="020B0604020202020204" pitchFamily="34" charset="0"/>
                <a:ea typeface="仿宋_GB2312" pitchFamily="1" charset="-122"/>
                <a:cs typeface="+mn-cs"/>
                <a:sym typeface="宋体" panose="02010600030101010101" pitchFamily="2" charset="-122"/>
              </a:rPr>
              <a:t>↓</a:t>
            </a:r>
            <a:r>
              <a:rPr lang="zh-CN" altLang="en-US" b="0" noProof="1">
                <a:latin typeface="Comic Sans MS" panose="030F0702030302020204" pitchFamily="2" charset="0"/>
                <a:ea typeface="仿宋_GB2312" pitchFamily="1" charset="-122"/>
                <a:cs typeface="+mn-cs"/>
                <a:sym typeface="宋体" panose="02010600030101010101" pitchFamily="2" charset="-122"/>
              </a:rPr>
              <a:t>，</a:t>
            </a:r>
            <a:r>
              <a:rPr lang="en-US" altLang="zh-CN" b="0" noProof="1">
                <a:latin typeface="Comic Sans MS" panose="030F0702030302020204" pitchFamily="2" charset="0"/>
                <a:ea typeface="仿宋_GB2312" pitchFamily="1" charset="-122"/>
                <a:cs typeface="+mn-cs"/>
                <a:sym typeface="宋体" panose="02010600030101010101" pitchFamily="2" charset="-122"/>
              </a:rPr>
              <a:t>C=</a:t>
            </a:r>
            <a:r>
              <a:rPr lang="en-US" altLang="zh-CN" b="0" noProof="1">
                <a:latin typeface="Comic Sans MS" panose="030F0702030302020204" pitchFamily="2" charset="0"/>
                <a:ea typeface="仿宋_GB2312" pitchFamily="1" charset="-122"/>
                <a:cs typeface="+mn-cs"/>
                <a:sym typeface="+mn-ea"/>
              </a:rPr>
              <a:t>↑</a:t>
            </a:r>
            <a:r>
              <a:rPr lang="zh-CN" altLang="en-US" b="0" noProof="1">
                <a:latin typeface="Comic Sans MS" panose="030F0702030302020204" pitchFamily="2" charset="0"/>
                <a:ea typeface="仿宋_GB2312" pitchFamily="1" charset="-122"/>
                <a:cs typeface="+mn-cs"/>
                <a:sym typeface="宋体" panose="02010600030101010101" pitchFamily="2" charset="-122"/>
              </a:rPr>
              <a:t>；</a:t>
            </a:r>
            <a:r>
              <a:rPr lang="en-US" altLang="zh-CN" b="0" noProof="1">
                <a:latin typeface="Comic Sans MS" panose="030F0702030302020204" pitchFamily="2" charset="0"/>
                <a:ea typeface="仿宋_GB2312" pitchFamily="1" charset="-122"/>
                <a:cs typeface="+mn-cs"/>
              </a:rPr>
              <a:t>   </a:t>
            </a:r>
            <a:endParaRPr lang="en-US" altLang="zh-CN" noProof="1" dirty="0">
              <a:solidFill>
                <a:srgbClr val="009AD0"/>
              </a:solidFill>
              <a:latin typeface="Arial" panose="020B0604020202020204" pitchFamily="34" charset="0"/>
              <a:ea typeface="仿宋_GB2312" pitchFamily="1" charset="-122"/>
            </a:endParaRPr>
          </a:p>
          <a:p>
            <a:pPr eaLnBrk="0" hangingPunct="0">
              <a:spcBef>
                <a:spcPct val="50000"/>
              </a:spcBef>
            </a:pPr>
            <a:r>
              <a:rPr lang="en-US" altLang="zh-CN" noProof="1" dirty="0">
                <a:solidFill>
                  <a:srgbClr val="009AD0"/>
                </a:solidFill>
                <a:latin typeface="Arial" panose="020B0604020202020204" pitchFamily="34" charset="0"/>
                <a:ea typeface="仿宋_GB2312" pitchFamily="1" charset="-122"/>
                <a:cs typeface="+mn-cs"/>
              </a:rPr>
              <a:t>      (3) </a:t>
            </a:r>
            <a:r>
              <a:rPr lang="en-US" altLang="zh-CN" b="0" i="1" noProof="1">
                <a:latin typeface="Comic Sans MS" panose="030F0702030302020204" pitchFamily="2" charset="0"/>
                <a:ea typeface="仿宋_GB2312" pitchFamily="1" charset="-122"/>
                <a:cs typeface="+mn-cs"/>
                <a:sym typeface="宋体" panose="02010600030101010101" pitchFamily="2" charset="-122"/>
              </a:rPr>
              <a:t>CLK</a:t>
            </a:r>
            <a:r>
              <a:rPr lang="en-US" altLang="zh-CN" b="0" noProof="1">
                <a:latin typeface="Comic Sans MS" panose="030F0702030302020204" pitchFamily="2" charset="0"/>
                <a:ea typeface="仿宋_GB2312" pitchFamily="1" charset="-122"/>
                <a:cs typeface="+mn-cs"/>
                <a:sym typeface="宋体" panose="02010600030101010101" pitchFamily="2" charset="-122"/>
              </a:rPr>
              <a:t> =1</a:t>
            </a:r>
            <a:r>
              <a:rPr lang="zh-CN" altLang="en-US" b="0" noProof="1">
                <a:latin typeface="Comic Sans MS" panose="030F0702030302020204" pitchFamily="2" charset="0"/>
                <a:ea typeface="仿宋_GB2312" pitchFamily="1" charset="-122"/>
                <a:cs typeface="+mn-cs"/>
                <a:sym typeface="宋体" panose="02010600030101010101" pitchFamily="2" charset="-122"/>
              </a:rPr>
              <a:t>时，</a:t>
            </a:r>
            <a:r>
              <a:rPr lang="en-US" altLang="zh-CN" b="0" noProof="1">
                <a:latin typeface="Comic Sans MS" panose="030F0702030302020204" pitchFamily="2" charset="0"/>
                <a:ea typeface="仿宋_GB2312" pitchFamily="1" charset="-122"/>
                <a:cs typeface="+mn-cs"/>
                <a:sym typeface="宋体" panose="02010600030101010101" pitchFamily="2" charset="-122"/>
              </a:rPr>
              <a:t>C‘=0</a:t>
            </a:r>
            <a:r>
              <a:rPr lang="zh-CN" altLang="en-US" b="0" noProof="1">
                <a:latin typeface="Comic Sans MS" panose="030F0702030302020204" pitchFamily="2" charset="0"/>
                <a:ea typeface="仿宋_GB2312" pitchFamily="1" charset="-122"/>
                <a:cs typeface="+mn-cs"/>
                <a:sym typeface="宋体" panose="02010600030101010101" pitchFamily="2" charset="-122"/>
              </a:rPr>
              <a:t>，</a:t>
            </a:r>
            <a:r>
              <a:rPr lang="en-US" altLang="zh-CN" b="0" noProof="1">
                <a:latin typeface="Comic Sans MS" panose="030F0702030302020204" pitchFamily="2" charset="0"/>
                <a:ea typeface="仿宋_GB2312" pitchFamily="1" charset="-122"/>
                <a:cs typeface="+mn-cs"/>
                <a:sym typeface="宋体" panose="02010600030101010101" pitchFamily="2" charset="-122"/>
              </a:rPr>
              <a:t>C=1</a:t>
            </a:r>
            <a:r>
              <a:rPr lang="zh-CN" altLang="en-US" b="0" noProof="1">
                <a:latin typeface="Comic Sans MS" panose="030F0702030302020204" pitchFamily="2" charset="0"/>
                <a:ea typeface="仿宋_GB2312" pitchFamily="1" charset="-122"/>
                <a:cs typeface="+mn-cs"/>
                <a:sym typeface="宋体" panose="02010600030101010101" pitchFamily="2" charset="-122"/>
              </a:rPr>
              <a:t>； </a:t>
            </a:r>
            <a:endParaRPr lang="zh-CN" altLang="en-US" b="0" noProof="1">
              <a:latin typeface="Comic Sans MS" panose="030F0702030302020204" pitchFamily="2" charset="0"/>
              <a:ea typeface="仿宋_GB2312" pitchFamily="1" charset="-122"/>
              <a:sym typeface="宋体" panose="02010600030101010101" pitchFamily="2" charset="-122"/>
            </a:endParaRPr>
          </a:p>
          <a:p>
            <a:pPr eaLnBrk="0" hangingPunct="0">
              <a:spcBef>
                <a:spcPct val="50000"/>
              </a:spcBef>
            </a:pPr>
            <a:r>
              <a:rPr lang="zh-CN" altLang="en-US" b="0" noProof="1">
                <a:latin typeface="Comic Sans MS" panose="030F0702030302020204" pitchFamily="2" charset="0"/>
                <a:ea typeface="仿宋_GB2312" pitchFamily="1" charset="-122"/>
                <a:cs typeface="+mn-cs"/>
                <a:sym typeface="宋体" panose="02010600030101010101" pitchFamily="2" charset="-122"/>
              </a:rPr>
              <a:t>     </a:t>
            </a:r>
            <a:r>
              <a:rPr lang="en-US" altLang="zh-CN" noProof="1" dirty="0">
                <a:solidFill>
                  <a:srgbClr val="009AD0"/>
                </a:solidFill>
                <a:latin typeface="Arial" panose="020B0604020202020204" pitchFamily="34" charset="0"/>
                <a:ea typeface="仿宋_GB2312" pitchFamily="1" charset="-122"/>
                <a:cs typeface="+mn-cs"/>
              </a:rPr>
              <a:t>(4)  </a:t>
            </a:r>
            <a:r>
              <a:rPr lang="en-US" altLang="zh-CN" b="0" i="1" noProof="1">
                <a:latin typeface="Comic Sans MS" panose="030F0702030302020204" pitchFamily="2" charset="0"/>
                <a:ea typeface="仿宋_GB2312" pitchFamily="1" charset="-122"/>
                <a:cs typeface="+mn-cs"/>
                <a:sym typeface="宋体" panose="02010600030101010101" pitchFamily="2" charset="-122"/>
              </a:rPr>
              <a:t>CLK</a:t>
            </a:r>
            <a:r>
              <a:rPr lang="en-US" altLang="zh-CN" b="0" noProof="1">
                <a:latin typeface="Comic Sans MS" panose="030F0702030302020204" pitchFamily="2" charset="0"/>
                <a:ea typeface="仿宋_GB2312" pitchFamily="1" charset="-122"/>
                <a:cs typeface="+mn-cs"/>
                <a:sym typeface="宋体" panose="02010600030101010101" pitchFamily="2" charset="-122"/>
              </a:rPr>
              <a:t> =</a:t>
            </a:r>
            <a:r>
              <a:rPr lang="en-US" altLang="zh-CN" b="0" noProof="1">
                <a:latin typeface="Arial" panose="020B0604020202020204" pitchFamily="34" charset="0"/>
                <a:ea typeface="仿宋_GB2312" pitchFamily="1" charset="-122"/>
                <a:cs typeface="+mn-cs"/>
                <a:sym typeface="宋体" panose="02010600030101010101" pitchFamily="2" charset="-122"/>
              </a:rPr>
              <a:t>↓</a:t>
            </a:r>
            <a:r>
              <a:rPr lang="zh-CN" altLang="en-US" b="0" noProof="1">
                <a:latin typeface="Arial" panose="020B0604020202020204" pitchFamily="34" charset="0"/>
                <a:ea typeface="仿宋_GB2312" pitchFamily="1" charset="-122"/>
                <a:cs typeface="+mn-cs"/>
                <a:sym typeface="宋体" panose="02010600030101010101" pitchFamily="2" charset="-122"/>
              </a:rPr>
              <a:t>，</a:t>
            </a:r>
            <a:r>
              <a:rPr lang="en-US" altLang="zh-CN" b="0" noProof="1">
                <a:latin typeface="Comic Sans MS" panose="030F0702030302020204" pitchFamily="2" charset="0"/>
                <a:ea typeface="仿宋_GB2312" pitchFamily="1" charset="-122"/>
                <a:cs typeface="+mn-cs"/>
                <a:sym typeface="宋体" panose="02010600030101010101" pitchFamily="2" charset="-122"/>
              </a:rPr>
              <a:t>C‘=</a:t>
            </a:r>
            <a:r>
              <a:rPr lang="en-US" altLang="zh-CN" b="0" noProof="1">
                <a:latin typeface="Comic Sans MS" panose="030F0702030302020204" pitchFamily="2" charset="0"/>
                <a:ea typeface="仿宋_GB2312" pitchFamily="1" charset="-122"/>
                <a:cs typeface="+mn-cs"/>
                <a:sym typeface="+mn-ea"/>
              </a:rPr>
              <a:t>↑</a:t>
            </a:r>
            <a:r>
              <a:rPr lang="zh-CN" altLang="en-US" b="0" noProof="1">
                <a:latin typeface="Comic Sans MS" panose="030F0702030302020204" pitchFamily="2" charset="0"/>
                <a:ea typeface="仿宋_GB2312" pitchFamily="1" charset="-122"/>
                <a:cs typeface="+mn-cs"/>
                <a:sym typeface="宋体" panose="02010600030101010101" pitchFamily="2" charset="-122"/>
              </a:rPr>
              <a:t>，</a:t>
            </a:r>
            <a:r>
              <a:rPr lang="en-US" altLang="zh-CN" b="0" noProof="1">
                <a:latin typeface="Comic Sans MS" panose="030F0702030302020204" pitchFamily="2" charset="0"/>
                <a:ea typeface="仿宋_GB2312" pitchFamily="1" charset="-122"/>
                <a:cs typeface="+mn-cs"/>
                <a:sym typeface="宋体" panose="02010600030101010101" pitchFamily="2" charset="-122"/>
              </a:rPr>
              <a:t>C=</a:t>
            </a:r>
            <a:r>
              <a:rPr lang="en-US" altLang="zh-CN" b="0" noProof="1">
                <a:latin typeface="Arial" panose="020B0604020202020204" pitchFamily="34" charset="0"/>
                <a:ea typeface="仿宋_GB2312" pitchFamily="1" charset="-122"/>
                <a:cs typeface="+mn-cs"/>
                <a:sym typeface="宋体" panose="02010600030101010101" pitchFamily="2" charset="-122"/>
              </a:rPr>
              <a:t>↓</a:t>
            </a:r>
            <a:r>
              <a:rPr lang="zh-CN" altLang="en-US" b="0" noProof="1">
                <a:latin typeface="Comic Sans MS" panose="030F0702030302020204" pitchFamily="2" charset="0"/>
                <a:ea typeface="仿宋_GB2312" pitchFamily="1" charset="-122"/>
                <a:cs typeface="+mn-cs"/>
                <a:sym typeface="宋体" panose="02010600030101010101" pitchFamily="2" charset="-122"/>
              </a:rPr>
              <a:t>。</a:t>
            </a:r>
            <a:endParaRPr lang="zh-CN" altLang="en-US" b="0" noProof="1" dirty="0">
              <a:solidFill>
                <a:srgbClr val="009AD0"/>
              </a:solidFill>
              <a:latin typeface="Comic Sans MS" panose="030F0702030302020204" pitchFamily="2" charset="0"/>
              <a:ea typeface="仿宋_GB2312" pitchFamily="1" charset="-122"/>
              <a:sym typeface="宋体" panose="02010600030101010101" pitchFamily="2" charset="-122"/>
            </a:endParaRPr>
          </a:p>
        </p:txBody>
      </p:sp>
      <p:pic>
        <p:nvPicPr>
          <p:cNvPr id="41987" name="图片 154" descr="5-5-1b"/>
          <p:cNvPicPr>
            <a:picLocks noChangeAspect="1"/>
          </p:cNvPicPr>
          <p:nvPr/>
        </p:nvPicPr>
        <p:blipFill>
          <a:blip r:embed="rId1"/>
          <a:stretch>
            <a:fillRect/>
          </a:stretch>
        </p:blipFill>
        <p:spPr>
          <a:xfrm>
            <a:off x="981075" y="1517650"/>
            <a:ext cx="7183438" cy="2616200"/>
          </a:xfrm>
          <a:prstGeom prst="rect">
            <a:avLst/>
          </a:prstGeom>
          <a:noFill/>
          <a:ln w="9525">
            <a:noFill/>
          </a:ln>
        </p:spPr>
      </p:pic>
      <p:graphicFrame>
        <p:nvGraphicFramePr>
          <p:cNvPr id="41988" name="对象 -2147482332"/>
          <p:cNvGraphicFramePr>
            <a:graphicFrameLocks noChangeAspect="1"/>
          </p:cNvGraphicFramePr>
          <p:nvPr/>
        </p:nvGraphicFramePr>
        <p:xfrm>
          <a:off x="5907088" y="4435475"/>
          <a:ext cx="2355850" cy="1812925"/>
        </p:xfrm>
        <a:graphic>
          <a:graphicData uri="http://schemas.openxmlformats.org/presentationml/2006/ole">
            <mc:AlternateContent xmlns:mc="http://schemas.openxmlformats.org/markup-compatibility/2006">
              <mc:Choice xmlns:v="urn:schemas-microsoft-com:vml" Requires="v">
                <p:oleObj spid="_x0000_s3128" name="" r:id="rId2" imgW="1993900" imgH="1689100" progId="Visio.Drawing.11">
                  <p:embed/>
                </p:oleObj>
              </mc:Choice>
              <mc:Fallback>
                <p:oleObj name="" r:id="rId2" imgW="1993900" imgH="1689100" progId="Visio.Drawing.11">
                  <p:embed/>
                  <p:pic>
                    <p:nvPicPr>
                      <p:cNvPr id="0" name="图片 3127"/>
                      <p:cNvPicPr/>
                      <p:nvPr/>
                    </p:nvPicPr>
                    <p:blipFill>
                      <a:blip r:embed="rId3"/>
                      <a:stretch>
                        <a:fillRect/>
                      </a:stretch>
                    </p:blipFill>
                    <p:spPr>
                      <a:xfrm>
                        <a:off x="5907088" y="4435475"/>
                        <a:ext cx="2355850" cy="1812925"/>
                      </a:xfrm>
                      <a:prstGeom prst="rect">
                        <a:avLst/>
                      </a:prstGeom>
                      <a:noFill/>
                      <a:ln w="38100">
                        <a:noFill/>
                        <a:miter/>
                      </a:ln>
                    </p:spPr>
                  </p:pic>
                </p:oleObj>
              </mc:Fallback>
            </mc:AlternateContent>
          </a:graphicData>
        </a:graphic>
      </p:graphicFrame>
      <p:cxnSp>
        <p:nvCxnSpPr>
          <p:cNvPr id="3" name="曲线连接符 2"/>
          <p:cNvCxnSpPr/>
          <p:nvPr/>
        </p:nvCxnSpPr>
        <p:spPr>
          <a:xfrm rot="16200000">
            <a:off x="6478588" y="4111625"/>
            <a:ext cx="650875" cy="288925"/>
          </a:xfrm>
          <a:prstGeom prst="curvedConnector3">
            <a:avLst>
              <a:gd name="adj1" fmla="val 49951"/>
            </a:avLst>
          </a:prstGeom>
          <a:ln>
            <a:solidFill>
              <a:srgbClr val="C00000"/>
            </a:solidFill>
            <a:tailEnd type="arrow" w="med" len="med"/>
          </a:ln>
        </p:spPr>
        <p:style>
          <a:lnRef idx="3">
            <a:schemeClr val="accent6"/>
          </a:lnRef>
          <a:fillRef idx="0">
            <a:schemeClr val="accent6"/>
          </a:fillRef>
          <a:effectRef idx="2">
            <a:schemeClr val="accent6"/>
          </a:effectRef>
          <a:fontRef idx="minor">
            <a:schemeClr val="tx1"/>
          </a:fontRef>
        </p:style>
      </p:cxnSp>
      <p:sp>
        <p:nvSpPr>
          <p:cNvPr id="41990" name="矩形 25606"/>
          <p:cNvSpPr/>
          <p:nvPr/>
        </p:nvSpPr>
        <p:spPr>
          <a:xfrm>
            <a:off x="6029325" y="1970088"/>
            <a:ext cx="1536700" cy="1960562"/>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41991" name="矩形 25606"/>
          <p:cNvSpPr/>
          <p:nvPr/>
        </p:nvSpPr>
        <p:spPr>
          <a:xfrm>
            <a:off x="3311525" y="1970088"/>
            <a:ext cx="1538288" cy="1960562"/>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2" name="矩形 25606"/>
          <p:cNvSpPr/>
          <p:nvPr/>
        </p:nvSpPr>
        <p:spPr>
          <a:xfrm>
            <a:off x="1620838" y="2790825"/>
            <a:ext cx="773112" cy="1276350"/>
          </a:xfrm>
          <a:prstGeom prst="rect">
            <a:avLst/>
          </a:prstGeom>
          <a:solidFill>
            <a:srgbClr val="A6A6A6">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4" name="矩形 25606"/>
          <p:cNvSpPr/>
          <p:nvPr/>
        </p:nvSpPr>
        <p:spPr>
          <a:xfrm>
            <a:off x="2532063" y="1654175"/>
            <a:ext cx="2444750" cy="2343150"/>
          </a:xfrm>
          <a:prstGeom prst="rect">
            <a:avLst/>
          </a:prstGeom>
          <a:solidFill>
            <a:srgbClr val="A6A6A6">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5" name="矩形 25606"/>
          <p:cNvSpPr/>
          <p:nvPr/>
        </p:nvSpPr>
        <p:spPr>
          <a:xfrm>
            <a:off x="5133975" y="1654175"/>
            <a:ext cx="2432050" cy="2343150"/>
          </a:xfrm>
          <a:prstGeom prst="rect">
            <a:avLst/>
          </a:prstGeom>
          <a:solidFill>
            <a:srgbClr val="A6A6A6">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cxnSp>
        <p:nvCxnSpPr>
          <p:cNvPr id="6" name="曲线连接符 5"/>
          <p:cNvCxnSpPr/>
          <p:nvPr/>
        </p:nvCxnSpPr>
        <p:spPr>
          <a:xfrm rot="10800000">
            <a:off x="4902200" y="3843338"/>
            <a:ext cx="965200" cy="954088"/>
          </a:xfrm>
          <a:prstGeom prst="curvedConnector3">
            <a:avLst>
              <a:gd name="adj1" fmla="val 49934"/>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5"/>
                                        </p:tgtEl>
                                        <p:attrNameLst>
                                          <p:attrName>style.visibility</p:attrName>
                                        </p:attrNameLst>
                                      </p:cBhvr>
                                      <p:to>
                                        <p:strVal val="visible"/>
                                      </p:to>
                                    </p:set>
                                    <p:animEffect transition="in" filter="wipe(left)">
                                      <p:cBhvr>
                                        <p:cTn id="7" dur="500"/>
                                        <p:tgtEl>
                                          <p:spTgt spid="419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dissolve">
                                      <p:cBhvr>
                                        <p:cTn id="12" dur="500"/>
                                        <p:tgtEl>
                                          <p:spTgt spid="419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41991"/>
                                        </p:tgtEl>
                                        <p:attrNameLst>
                                          <p:attrName>style.visibility</p:attrName>
                                        </p:attrNameLst>
                                      </p:cBhvr>
                                      <p:to>
                                        <p:strVal val="visible"/>
                                      </p:to>
                                    </p:set>
                                    <p:animEffect transition="in" filter="dissolve">
                                      <p:cBhvr>
                                        <p:cTn id="21" dur="500"/>
                                        <p:tgtEl>
                                          <p:spTgt spid="4199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41990"/>
                                        </p:tgtEl>
                                        <p:attrNameLst>
                                          <p:attrName>style.visibility</p:attrName>
                                        </p:attrNameLst>
                                      </p:cBhvr>
                                      <p:to>
                                        <p:strVal val="visible"/>
                                      </p:to>
                                    </p:set>
                                    <p:animEffect transition="in" filter="dissolve">
                                      <p:cBhvr>
                                        <p:cTn id="30" dur="500"/>
                                        <p:tgtEl>
                                          <p:spTgt spid="419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1988"/>
                                        </p:tgtEl>
                                        <p:attrNameLst>
                                          <p:attrName>style.visibility</p:attrName>
                                        </p:attrNameLst>
                                      </p:cBhvr>
                                      <p:to>
                                        <p:strVal val="visible"/>
                                      </p:to>
                                    </p:set>
                                    <p:animEffect transition="in" filter="dissolve">
                                      <p:cBhvr>
                                        <p:cTn id="35" dur="500"/>
                                        <p:tgtEl>
                                          <p:spTgt spid="41988"/>
                                        </p:tgtEl>
                                      </p:cBhvr>
                                    </p:animEffec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dissolve">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1986"/>
                                        </p:tgtEl>
                                        <p:attrNameLst>
                                          <p:attrName>style.visibility</p:attrName>
                                        </p:attrNameLst>
                                      </p:cBhvr>
                                      <p:to>
                                        <p:strVal val="visible"/>
                                      </p:to>
                                    </p:set>
                                    <p:animEffect transition="in" filter="wipe(up)">
                                      <p:cBhvr>
                                        <p:cTn id="51"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 grpId="0"/>
      <p:bldP spid="41985" grpId="1"/>
      <p:bldP spid="41991" grpId="0" animBg="1"/>
      <p:bldP spid="41991" grpId="1" animBg="1"/>
      <p:bldP spid="41990" grpId="0" animBg="1"/>
      <p:bldP spid="41990" grpId="1" animBg="1"/>
      <p:bldP spid="2" grpId="0" animBg="1"/>
      <p:bldP spid="2" grpId="1" animBg="1"/>
      <p:bldP spid="41986" grpId="0"/>
      <p:bldP spid="41986" grpId="1"/>
      <p:bldP spid="4" grpId="0" bldLvl="0" animBg="1"/>
      <p:bldP spid="4" grpId="1" animBg="1"/>
      <p:bldP spid="5" grpId="0" bldLvl="0" animBg="1"/>
      <p:bldP spid="5"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09" name="图片 154" descr="5-5-1b"/>
          <p:cNvPicPr>
            <a:picLocks noChangeAspect="1"/>
          </p:cNvPicPr>
          <p:nvPr/>
        </p:nvPicPr>
        <p:blipFill>
          <a:blip r:embed="rId1"/>
          <a:stretch>
            <a:fillRect/>
          </a:stretch>
        </p:blipFill>
        <p:spPr>
          <a:xfrm>
            <a:off x="800100" y="796925"/>
            <a:ext cx="6997700" cy="2547938"/>
          </a:xfrm>
          <a:prstGeom prst="rect">
            <a:avLst/>
          </a:prstGeom>
          <a:noFill/>
          <a:ln w="9525">
            <a:noFill/>
          </a:ln>
        </p:spPr>
      </p:pic>
      <p:pic>
        <p:nvPicPr>
          <p:cNvPr id="43010" name="图片 154" descr="5-5-1b"/>
          <p:cNvPicPr>
            <a:picLocks noChangeAspect="1"/>
          </p:cNvPicPr>
          <p:nvPr/>
        </p:nvPicPr>
        <p:blipFill>
          <a:blip r:embed="rId1"/>
          <a:stretch>
            <a:fillRect/>
          </a:stretch>
        </p:blipFill>
        <p:spPr>
          <a:xfrm>
            <a:off x="801688" y="3552825"/>
            <a:ext cx="7231062" cy="2633663"/>
          </a:xfrm>
          <a:prstGeom prst="rect">
            <a:avLst/>
          </a:prstGeom>
          <a:noFill/>
          <a:ln w="9525">
            <a:noFill/>
          </a:ln>
        </p:spPr>
      </p:pic>
      <p:sp>
        <p:nvSpPr>
          <p:cNvPr id="43011" name="文本框 5"/>
          <p:cNvSpPr txBox="1"/>
          <p:nvPr/>
        </p:nvSpPr>
        <p:spPr>
          <a:xfrm>
            <a:off x="1012825" y="2097088"/>
            <a:ext cx="322263"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0</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
        <p:nvSpPr>
          <p:cNvPr id="43012" name="文本框 4"/>
          <p:cNvSpPr txBox="1"/>
          <p:nvPr/>
        </p:nvSpPr>
        <p:spPr>
          <a:xfrm>
            <a:off x="2374900" y="2233613"/>
            <a:ext cx="641350" cy="368300"/>
          </a:xfrm>
          <a:prstGeom prst="rect">
            <a:avLst/>
          </a:prstGeom>
          <a:noFill/>
          <a:ln w="9525">
            <a:noFill/>
          </a:ln>
        </p:spPr>
        <p:txBody>
          <a:bodyPr wrap="none" anchor="t" anchorCtr="0">
            <a:spAutoFit/>
          </a:bodyPr>
          <a:p>
            <a:r>
              <a:rPr lang="zh-CN" altLang="en-US" dirty="0">
                <a:solidFill>
                  <a:srgbClr val="009AD0"/>
                </a:solidFill>
                <a:latin typeface="Comic Sans MS" panose="030F0702030302020204" pitchFamily="2" charset="0"/>
                <a:ea typeface="仿宋_GB2312" pitchFamily="1" charset="-122"/>
                <a:sym typeface="宋体" panose="02010600030101010101" pitchFamily="2" charset="-122"/>
              </a:rPr>
              <a:t>导通</a:t>
            </a:r>
            <a:endParaRPr lang="zh-CN" altLang="en-US" dirty="0">
              <a:solidFill>
                <a:srgbClr val="009AD0"/>
              </a:solidFill>
              <a:latin typeface="Comic Sans MS" panose="030F0702030302020204" pitchFamily="2" charset="0"/>
              <a:ea typeface="仿宋_GB2312" pitchFamily="1" charset="-122"/>
              <a:sym typeface="宋体" panose="02010600030101010101" pitchFamily="2" charset="-122"/>
            </a:endParaRPr>
          </a:p>
        </p:txBody>
      </p:sp>
      <p:sp>
        <p:nvSpPr>
          <p:cNvPr id="43013" name="文本框 6"/>
          <p:cNvSpPr txBox="1"/>
          <p:nvPr/>
        </p:nvSpPr>
        <p:spPr>
          <a:xfrm>
            <a:off x="6403975" y="2743200"/>
            <a:ext cx="641350" cy="368300"/>
          </a:xfrm>
          <a:prstGeom prst="rect">
            <a:avLst/>
          </a:prstGeom>
          <a:noFill/>
          <a:ln w="9525">
            <a:noFill/>
          </a:ln>
        </p:spPr>
        <p:txBody>
          <a:bodyPr wrap="none" anchor="t" anchorCtr="0">
            <a:spAutoFit/>
          </a:bodyPr>
          <a:p>
            <a:r>
              <a:rPr lang="zh-CN" altLang="en-US" dirty="0">
                <a:solidFill>
                  <a:srgbClr val="009AD0"/>
                </a:solidFill>
                <a:latin typeface="Comic Sans MS" panose="030F0702030302020204" pitchFamily="2" charset="0"/>
                <a:ea typeface="仿宋_GB2312" pitchFamily="1" charset="-122"/>
                <a:sym typeface="宋体" panose="02010600030101010101" pitchFamily="2" charset="-122"/>
              </a:rPr>
              <a:t>导通</a:t>
            </a:r>
            <a:endParaRPr lang="zh-CN" altLang="en-US" dirty="0">
              <a:solidFill>
                <a:srgbClr val="009AD0"/>
              </a:solidFill>
              <a:latin typeface="Comic Sans MS" panose="030F0702030302020204" pitchFamily="2" charset="0"/>
              <a:ea typeface="仿宋_GB2312" pitchFamily="1" charset="-122"/>
              <a:sym typeface="宋体" panose="02010600030101010101" pitchFamily="2" charset="-122"/>
            </a:endParaRPr>
          </a:p>
        </p:txBody>
      </p:sp>
      <p:sp>
        <p:nvSpPr>
          <p:cNvPr id="43014" name="文本框 7"/>
          <p:cNvSpPr txBox="1"/>
          <p:nvPr/>
        </p:nvSpPr>
        <p:spPr>
          <a:xfrm>
            <a:off x="3978275" y="2684463"/>
            <a:ext cx="642938" cy="368300"/>
          </a:xfrm>
          <a:prstGeom prst="rect">
            <a:avLst/>
          </a:prstGeom>
          <a:noFill/>
          <a:ln w="9525">
            <a:noFill/>
          </a:ln>
        </p:spPr>
        <p:txBody>
          <a:bodyPr wrap="none" anchor="t" anchorCtr="0">
            <a:spAutoFit/>
          </a:bodyPr>
          <a:p>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截止</a:t>
            </a:r>
            <a:endPar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15" name="文本框 8"/>
          <p:cNvSpPr txBox="1"/>
          <p:nvPr/>
        </p:nvSpPr>
        <p:spPr>
          <a:xfrm>
            <a:off x="4975225" y="2174875"/>
            <a:ext cx="642938" cy="368300"/>
          </a:xfrm>
          <a:prstGeom prst="rect">
            <a:avLst/>
          </a:prstGeom>
          <a:noFill/>
          <a:ln w="9525">
            <a:noFill/>
          </a:ln>
        </p:spPr>
        <p:txBody>
          <a:bodyPr wrap="none" anchor="t" anchorCtr="0">
            <a:spAutoFit/>
          </a:bodyPr>
          <a:p>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截止</a:t>
            </a:r>
            <a:endPar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16" name="文本框 9"/>
          <p:cNvSpPr txBox="1"/>
          <p:nvPr/>
        </p:nvSpPr>
        <p:spPr>
          <a:xfrm>
            <a:off x="1012825" y="4906963"/>
            <a:ext cx="322263"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1</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
        <p:nvSpPr>
          <p:cNvPr id="43017" name="文本框 10"/>
          <p:cNvSpPr txBox="1"/>
          <p:nvPr/>
        </p:nvSpPr>
        <p:spPr>
          <a:xfrm>
            <a:off x="4095750" y="5570538"/>
            <a:ext cx="642938" cy="368300"/>
          </a:xfrm>
          <a:prstGeom prst="rect">
            <a:avLst/>
          </a:prstGeom>
          <a:noFill/>
          <a:ln w="9525">
            <a:noFill/>
          </a:ln>
        </p:spPr>
        <p:txBody>
          <a:bodyPr wrap="none" anchor="t" anchorCtr="0">
            <a:spAutoFit/>
          </a:bodyPr>
          <a:p>
            <a:r>
              <a:rPr lang="zh-CN" altLang="en-US" dirty="0">
                <a:solidFill>
                  <a:srgbClr val="009AD0"/>
                </a:solidFill>
                <a:latin typeface="Comic Sans MS" panose="030F0702030302020204" pitchFamily="2" charset="0"/>
                <a:ea typeface="仿宋_GB2312" pitchFamily="1" charset="-122"/>
                <a:sym typeface="宋体" panose="02010600030101010101" pitchFamily="2" charset="-122"/>
              </a:rPr>
              <a:t>导通</a:t>
            </a:r>
            <a:endParaRPr lang="zh-CN" altLang="en-US" dirty="0">
              <a:solidFill>
                <a:srgbClr val="009AD0"/>
              </a:solidFill>
              <a:latin typeface="Comic Sans MS" panose="030F0702030302020204" pitchFamily="2" charset="0"/>
              <a:ea typeface="仿宋_GB2312" pitchFamily="1" charset="-122"/>
              <a:sym typeface="宋体" panose="02010600030101010101" pitchFamily="2" charset="-122"/>
            </a:endParaRPr>
          </a:p>
        </p:txBody>
      </p:sp>
      <p:sp>
        <p:nvSpPr>
          <p:cNvPr id="43018" name="文本框 11"/>
          <p:cNvSpPr txBox="1"/>
          <p:nvPr/>
        </p:nvSpPr>
        <p:spPr>
          <a:xfrm>
            <a:off x="5141913" y="4999038"/>
            <a:ext cx="642937" cy="368300"/>
          </a:xfrm>
          <a:prstGeom prst="rect">
            <a:avLst/>
          </a:prstGeom>
          <a:noFill/>
          <a:ln w="9525">
            <a:noFill/>
          </a:ln>
        </p:spPr>
        <p:txBody>
          <a:bodyPr wrap="none" anchor="t" anchorCtr="0">
            <a:spAutoFit/>
          </a:bodyPr>
          <a:p>
            <a:r>
              <a:rPr lang="zh-CN" altLang="en-US" dirty="0">
                <a:solidFill>
                  <a:srgbClr val="009AD0"/>
                </a:solidFill>
                <a:latin typeface="Comic Sans MS" panose="030F0702030302020204" pitchFamily="2" charset="0"/>
                <a:ea typeface="仿宋_GB2312" pitchFamily="1" charset="-122"/>
                <a:sym typeface="宋体" panose="02010600030101010101" pitchFamily="2" charset="-122"/>
              </a:rPr>
              <a:t>导通</a:t>
            </a:r>
            <a:endParaRPr lang="zh-CN" altLang="en-US" dirty="0">
              <a:solidFill>
                <a:srgbClr val="009AD0"/>
              </a:solidFill>
              <a:latin typeface="Comic Sans MS" panose="030F0702030302020204" pitchFamily="2" charset="0"/>
              <a:ea typeface="仿宋_GB2312" pitchFamily="1" charset="-122"/>
              <a:sym typeface="宋体" panose="02010600030101010101" pitchFamily="2" charset="-122"/>
            </a:endParaRPr>
          </a:p>
        </p:txBody>
      </p:sp>
      <p:sp>
        <p:nvSpPr>
          <p:cNvPr id="43019" name="文本框 12"/>
          <p:cNvSpPr txBox="1"/>
          <p:nvPr/>
        </p:nvSpPr>
        <p:spPr>
          <a:xfrm>
            <a:off x="2452688" y="4999038"/>
            <a:ext cx="642937" cy="368300"/>
          </a:xfrm>
          <a:prstGeom prst="rect">
            <a:avLst/>
          </a:prstGeom>
          <a:noFill/>
          <a:ln w="9525">
            <a:noFill/>
          </a:ln>
        </p:spPr>
        <p:txBody>
          <a:bodyPr wrap="none" anchor="t" anchorCtr="0">
            <a:spAutoFit/>
          </a:bodyPr>
          <a:p>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截止</a:t>
            </a:r>
            <a:endPar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20" name="文本框 13"/>
          <p:cNvSpPr txBox="1"/>
          <p:nvPr/>
        </p:nvSpPr>
        <p:spPr>
          <a:xfrm>
            <a:off x="6704013" y="5570538"/>
            <a:ext cx="642937" cy="368300"/>
          </a:xfrm>
          <a:prstGeom prst="rect">
            <a:avLst/>
          </a:prstGeom>
          <a:noFill/>
          <a:ln w="9525">
            <a:noFill/>
          </a:ln>
        </p:spPr>
        <p:txBody>
          <a:bodyPr wrap="none" anchor="t" anchorCtr="0">
            <a:spAutoFit/>
          </a:bodyPr>
          <a:p>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截止</a:t>
            </a:r>
            <a:endPar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5" name="右箭头 14"/>
          <p:cNvSpPr/>
          <p:nvPr/>
        </p:nvSpPr>
        <p:spPr>
          <a:xfrm>
            <a:off x="1084263" y="720725"/>
            <a:ext cx="3094038" cy="76200"/>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7" name="右箭头 16"/>
          <p:cNvSpPr/>
          <p:nvPr/>
        </p:nvSpPr>
        <p:spPr>
          <a:xfrm>
            <a:off x="1116013" y="4148138"/>
            <a:ext cx="1079500" cy="74613"/>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 name="乘号 1"/>
          <p:cNvSpPr/>
          <p:nvPr/>
        </p:nvSpPr>
        <p:spPr>
          <a:xfrm>
            <a:off x="3403600" y="2465388"/>
            <a:ext cx="279400" cy="368300"/>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乘号 2"/>
          <p:cNvSpPr/>
          <p:nvPr/>
        </p:nvSpPr>
        <p:spPr>
          <a:xfrm>
            <a:off x="4975225" y="1530350"/>
            <a:ext cx="279400" cy="368300"/>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乘号 3"/>
          <p:cNvSpPr/>
          <p:nvPr/>
        </p:nvSpPr>
        <p:spPr>
          <a:xfrm>
            <a:off x="2816225" y="4002088"/>
            <a:ext cx="279400" cy="368300"/>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乘号 4"/>
          <p:cNvSpPr/>
          <p:nvPr/>
        </p:nvSpPr>
        <p:spPr>
          <a:xfrm>
            <a:off x="6184900" y="5202238"/>
            <a:ext cx="280988" cy="368300"/>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3027" name="矩形 25606"/>
          <p:cNvSpPr/>
          <p:nvPr/>
        </p:nvSpPr>
        <p:spPr>
          <a:xfrm>
            <a:off x="5710238" y="1222375"/>
            <a:ext cx="1538287" cy="1960563"/>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43028" name="矩形 25606"/>
          <p:cNvSpPr/>
          <p:nvPr/>
        </p:nvSpPr>
        <p:spPr>
          <a:xfrm>
            <a:off x="3289300" y="4002088"/>
            <a:ext cx="1538288" cy="2068512"/>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28" name="文本框 27"/>
          <p:cNvSpPr txBox="1"/>
          <p:nvPr/>
        </p:nvSpPr>
        <p:spPr>
          <a:xfrm>
            <a:off x="7856538" y="1403350"/>
            <a:ext cx="614362"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Q</a:t>
            </a:r>
            <a:r>
              <a:rPr lang="en-US" altLang="zh-CN"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rPr>
              <a:t>0</a:t>
            </a:r>
            <a:endParaRPr lang="en-US" altLang="zh-CN"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6" name="文本框 5"/>
          <p:cNvSpPr txBox="1"/>
          <p:nvPr/>
        </p:nvSpPr>
        <p:spPr>
          <a:xfrm>
            <a:off x="8032750" y="4148138"/>
            <a:ext cx="487363"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D</a:t>
            </a:r>
            <a:endParaRPr lang="en-US" altLang="zh-CN"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11" name="对象 10"/>
          <p:cNvGraphicFramePr/>
          <p:nvPr/>
        </p:nvGraphicFramePr>
        <p:xfrm>
          <a:off x="1012825" y="965200"/>
          <a:ext cx="1052513" cy="438150"/>
        </p:xfrm>
        <a:graphic>
          <a:graphicData uri="http://schemas.openxmlformats.org/presentationml/2006/ole">
            <mc:AlternateContent xmlns:mc="http://schemas.openxmlformats.org/markup-compatibility/2006">
              <mc:Choice xmlns:v="urn:schemas-microsoft-com:vml" Requires="v">
                <p:oleObj spid="_x0000_s3129" name="" r:id="rId2" imgW="1371600" imgH="542925" progId="Paint.Picture">
                  <p:embed/>
                </p:oleObj>
              </mc:Choice>
              <mc:Fallback>
                <p:oleObj name="" r:id="rId2" imgW="1371600" imgH="542925" progId="Paint.Picture">
                  <p:embed/>
                  <p:pic>
                    <p:nvPicPr>
                      <p:cNvPr id="0" name="图片 3128"/>
                      <p:cNvPicPr/>
                      <p:nvPr/>
                    </p:nvPicPr>
                    <p:blipFill>
                      <a:blip r:embed="rId3"/>
                      <a:stretch>
                        <a:fillRect/>
                      </a:stretch>
                    </p:blipFill>
                    <p:spPr>
                      <a:xfrm>
                        <a:off x="1012825" y="965200"/>
                        <a:ext cx="1052513" cy="438150"/>
                      </a:xfrm>
                      <a:prstGeom prst="rect">
                        <a:avLst/>
                      </a:prstGeom>
                      <a:noFill/>
                      <a:ln w="38100">
                        <a:noFill/>
                        <a:miter/>
                      </a:ln>
                    </p:spPr>
                  </p:pic>
                </p:oleObj>
              </mc:Fallback>
            </mc:AlternateContent>
          </a:graphicData>
        </a:graphic>
      </p:graphicFrame>
      <p:graphicFrame>
        <p:nvGraphicFramePr>
          <p:cNvPr id="7" name="对象 6"/>
          <p:cNvGraphicFramePr/>
          <p:nvPr/>
        </p:nvGraphicFramePr>
        <p:xfrm>
          <a:off x="1084263" y="3646488"/>
          <a:ext cx="1052512" cy="436562"/>
        </p:xfrm>
        <a:graphic>
          <a:graphicData uri="http://schemas.openxmlformats.org/presentationml/2006/ole">
            <mc:AlternateContent xmlns:mc="http://schemas.openxmlformats.org/markup-compatibility/2006">
              <mc:Choice xmlns:v="urn:schemas-microsoft-com:vml" Requires="v">
                <p:oleObj spid="_x0000_s3130" name="" r:id="rId4" imgW="1371600" imgH="542925" progId="Paint.Picture">
                  <p:embed/>
                </p:oleObj>
              </mc:Choice>
              <mc:Fallback>
                <p:oleObj name="" r:id="rId4" imgW="1371600" imgH="542925" progId="Paint.Picture">
                  <p:embed/>
                  <p:pic>
                    <p:nvPicPr>
                      <p:cNvPr id="0" name="图片 3129"/>
                      <p:cNvPicPr/>
                      <p:nvPr/>
                    </p:nvPicPr>
                    <p:blipFill>
                      <a:blip r:embed="rId3"/>
                      <a:stretch>
                        <a:fillRect/>
                      </a:stretch>
                    </p:blipFill>
                    <p:spPr>
                      <a:xfrm>
                        <a:off x="1084263" y="3646488"/>
                        <a:ext cx="1052512" cy="436562"/>
                      </a:xfrm>
                      <a:prstGeom prst="rect">
                        <a:avLst/>
                      </a:prstGeom>
                      <a:noFill/>
                      <a:ln w="38100">
                        <a:noFill/>
                        <a:miter/>
                      </a:ln>
                    </p:spPr>
                  </p:pic>
                </p:oleObj>
              </mc:Fallback>
            </mc:AlternateContent>
          </a:graphicData>
        </a:graphic>
      </p:graphicFrame>
      <p:sp>
        <p:nvSpPr>
          <p:cNvPr id="22" name="上弧形箭头 21"/>
          <p:cNvSpPr/>
          <p:nvPr/>
        </p:nvSpPr>
        <p:spPr>
          <a:xfrm>
            <a:off x="4827588" y="3475038"/>
            <a:ext cx="2970213" cy="608013"/>
          </a:xfrm>
          <a:prstGeom prst="curvedDownArrow">
            <a:avLst>
              <a:gd name="adj1" fmla="val 25000"/>
              <a:gd name="adj2" fmla="val 50000"/>
              <a:gd name="adj3" fmla="val 191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0" name="上箭头 9"/>
          <p:cNvSpPr/>
          <p:nvPr/>
        </p:nvSpPr>
        <p:spPr>
          <a:xfrm>
            <a:off x="8204200" y="1990725"/>
            <a:ext cx="144463" cy="1873250"/>
          </a:xfrm>
          <a:prstGeom prst="upArrow">
            <a:avLst/>
          </a:prstGeom>
          <a:gradFill>
            <a:gsLst>
              <a:gs pos="0">
                <a:srgbClr val="E30000"/>
              </a:gs>
              <a:gs pos="100000">
                <a:srgbClr val="760303"/>
              </a:gs>
            </a:gsLst>
            <a:lin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8" name="直接箭头连接符 7"/>
          <p:cNvCxnSpPr/>
          <p:nvPr/>
        </p:nvCxnSpPr>
        <p:spPr>
          <a:xfrm flipH="1">
            <a:off x="4498975" y="836613"/>
            <a:ext cx="360363" cy="3168650"/>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9" name="文本框 7"/>
          <p:cNvSpPr txBox="1"/>
          <p:nvPr/>
        </p:nvSpPr>
        <p:spPr>
          <a:xfrm>
            <a:off x="3095625" y="3244850"/>
            <a:ext cx="1333500" cy="368300"/>
          </a:xfrm>
          <a:prstGeom prst="rect">
            <a:avLst/>
          </a:prstGeom>
          <a:noFill/>
          <a:ln w="9525">
            <a:noFill/>
          </a:ln>
        </p:spPr>
        <p:txBody>
          <a:bodyPr wrap="none" anchor="t" anchorCtr="0">
            <a:spAutoFit/>
          </a:bodyPr>
          <a:p>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上升沿捕获</a:t>
            </a:r>
            <a:endPar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2" name="文本框 7"/>
          <p:cNvSpPr txBox="1"/>
          <p:nvPr/>
        </p:nvSpPr>
        <p:spPr>
          <a:xfrm>
            <a:off x="8520113" y="2233613"/>
            <a:ext cx="495300" cy="1476375"/>
          </a:xfrm>
          <a:prstGeom prst="rect">
            <a:avLst/>
          </a:prstGeom>
          <a:noFill/>
          <a:ln w="9525">
            <a:noFill/>
          </a:ln>
        </p:spPr>
        <p:txBody>
          <a:bodyPr wrap="square" anchor="t" anchorCtr="0">
            <a:spAutoFit/>
          </a:bodyPr>
          <a:p>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下降沿锁存</a:t>
            </a:r>
            <a:endPar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3" name="左弧形箭头 12"/>
          <p:cNvSpPr/>
          <p:nvPr/>
        </p:nvSpPr>
        <p:spPr>
          <a:xfrm>
            <a:off x="652463" y="2287588"/>
            <a:ext cx="360363" cy="2914650"/>
          </a:xfrm>
          <a:prstGeom prst="curvedRightArrow">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solidFill>
                <a:schemeClr val="tx1"/>
              </a:solidFill>
            </a:endParaRPr>
          </a:p>
        </p:txBody>
      </p:sp>
      <p:sp>
        <p:nvSpPr>
          <p:cNvPr id="14" name="文本框 13"/>
          <p:cNvSpPr txBox="1"/>
          <p:nvPr/>
        </p:nvSpPr>
        <p:spPr>
          <a:xfrm>
            <a:off x="4259263" y="525463"/>
            <a:ext cx="882650" cy="368300"/>
          </a:xfrm>
          <a:prstGeom prst="rect">
            <a:avLst/>
          </a:prstGeom>
          <a:noFill/>
          <a:ln w="9525">
            <a:noFill/>
          </a:ln>
        </p:spPr>
        <p:txBody>
          <a:bodyPr wrap="none" anchor="t" anchorCtr="0">
            <a:spAutoFit/>
          </a:bodyPr>
          <a:p>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Q</a:t>
            </a:r>
            <a:r>
              <a:rPr lang="en-US" altLang="zh-CN"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rPr>
              <a:t>1</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’=D’</a:t>
            </a:r>
            <a:endPar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6" name="左弧形箭头 15"/>
          <p:cNvSpPr/>
          <p:nvPr/>
        </p:nvSpPr>
        <p:spPr>
          <a:xfrm flipH="1" flipV="1">
            <a:off x="1281113" y="2286000"/>
            <a:ext cx="346075" cy="2863850"/>
          </a:xfrm>
          <a:prstGeom prst="curved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8" name="文本框 5"/>
          <p:cNvSpPr txBox="1"/>
          <p:nvPr/>
        </p:nvSpPr>
        <p:spPr>
          <a:xfrm>
            <a:off x="2052638" y="2357438"/>
            <a:ext cx="322262"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1</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
        <p:nvSpPr>
          <p:cNvPr id="19" name="文本框 5"/>
          <p:cNvSpPr txBox="1"/>
          <p:nvPr/>
        </p:nvSpPr>
        <p:spPr>
          <a:xfrm>
            <a:off x="2052638" y="2886075"/>
            <a:ext cx="382587" cy="368300"/>
          </a:xfrm>
          <a:prstGeom prst="rect">
            <a:avLst/>
          </a:prstGeom>
          <a:noFill/>
          <a:ln w="9525">
            <a:noFill/>
          </a:ln>
        </p:spPr>
        <p:txBody>
          <a:bodyPr wrap="squar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0</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
        <p:nvSpPr>
          <p:cNvPr id="20" name="文本框 5"/>
          <p:cNvSpPr txBox="1"/>
          <p:nvPr/>
        </p:nvSpPr>
        <p:spPr>
          <a:xfrm>
            <a:off x="2052638" y="5202238"/>
            <a:ext cx="382587" cy="368300"/>
          </a:xfrm>
          <a:prstGeom prst="rect">
            <a:avLst/>
          </a:prstGeom>
          <a:noFill/>
          <a:ln w="9525">
            <a:noFill/>
          </a:ln>
        </p:spPr>
        <p:txBody>
          <a:bodyPr wrap="squar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0</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
        <p:nvSpPr>
          <p:cNvPr id="21" name="文本框 5"/>
          <p:cNvSpPr txBox="1"/>
          <p:nvPr/>
        </p:nvSpPr>
        <p:spPr>
          <a:xfrm>
            <a:off x="2041525" y="5818188"/>
            <a:ext cx="322263"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1</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009"/>
                                        </p:tgtEl>
                                        <p:attrNameLst>
                                          <p:attrName>style.visibility</p:attrName>
                                        </p:attrNameLst>
                                      </p:cBhvr>
                                      <p:to>
                                        <p:strVal val="visible"/>
                                      </p:to>
                                    </p:set>
                                    <p:animEffect transition="in" filter="dissolve">
                                      <p:cBhvr>
                                        <p:cTn id="7" dur="500"/>
                                        <p:tgtEl>
                                          <p:spTgt spid="430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43012"/>
                                        </p:tgtEl>
                                        <p:attrNameLst>
                                          <p:attrName>style.visibility</p:attrName>
                                        </p:attrNameLst>
                                      </p:cBhvr>
                                      <p:to>
                                        <p:strVal val="visible"/>
                                      </p:to>
                                    </p:set>
                                    <p:anim calcmode="discrete" valueType="clr">
                                      <p:cBhvr override="childStyle">
                                        <p:cTn id="24" dur="80"/>
                                        <p:tgtEl>
                                          <p:spTgt spid="43012"/>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43012"/>
                                        </p:tgtEl>
                                        <p:attrNameLst>
                                          <p:attrName>fillcolor</p:attrName>
                                        </p:attrNameLst>
                                      </p:cBhvr>
                                      <p:tavLst>
                                        <p:tav tm="0">
                                          <p:val>
                                            <p:clrVal>
                                              <a:schemeClr val="accent2"/>
                                            </p:clrVal>
                                          </p:val>
                                        </p:tav>
                                        <p:tav tm="50000">
                                          <p:val>
                                            <p:clrVal>
                                              <a:schemeClr val="hlink"/>
                                            </p:clrVal>
                                          </p:val>
                                        </p:tav>
                                      </p:tavLst>
                                    </p:anim>
                                    <p:set>
                                      <p:cBhvr>
                                        <p:cTn id="26" dur="80"/>
                                        <p:tgtEl>
                                          <p:spTgt spid="43012"/>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43014"/>
                                        </p:tgtEl>
                                        <p:attrNameLst>
                                          <p:attrName>style.visibility</p:attrName>
                                        </p:attrNameLst>
                                      </p:cBhvr>
                                      <p:to>
                                        <p:strVal val="visible"/>
                                      </p:to>
                                    </p:set>
                                    <p:anim calcmode="discrete" valueType="clr">
                                      <p:cBhvr override="childStyle">
                                        <p:cTn id="31" dur="80"/>
                                        <p:tgtEl>
                                          <p:spTgt spid="43014"/>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43014"/>
                                        </p:tgtEl>
                                        <p:attrNameLst>
                                          <p:attrName>fillcolor</p:attrName>
                                        </p:attrNameLst>
                                      </p:cBhvr>
                                      <p:tavLst>
                                        <p:tav tm="0">
                                          <p:val>
                                            <p:clrVal>
                                              <a:schemeClr val="accent2"/>
                                            </p:clrVal>
                                          </p:val>
                                        </p:tav>
                                        <p:tav tm="50000">
                                          <p:val>
                                            <p:clrVal>
                                              <a:schemeClr val="hlink"/>
                                            </p:clrVal>
                                          </p:val>
                                        </p:tav>
                                      </p:tavLst>
                                    </p:anim>
                                    <p:set>
                                      <p:cBhvr>
                                        <p:cTn id="33" dur="80"/>
                                        <p:tgtEl>
                                          <p:spTgt spid="43014"/>
                                        </p:tgtEl>
                                        <p:attrNameLst>
                                          <p:attrName>fill.type</p:attrName>
                                        </p:attrNameLst>
                                      </p:cBhvr>
                                      <p:to>
                                        <p:strVal val="solid"/>
                                      </p:to>
                                    </p:set>
                                  </p:childTnLst>
                                </p:cTn>
                              </p:par>
                            </p:childTnLst>
                          </p:cTn>
                        </p:par>
                        <p:par>
                          <p:cTn id="34" fill="hold">
                            <p:stCondLst>
                              <p:cond delay="119"/>
                            </p:stCondLst>
                            <p:childTnLst>
                              <p:par>
                                <p:cTn id="35" presetID="1" presetClass="entr" presetSubtype="0"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grpId="0" nodeType="clickEffect">
                                  <p:stCondLst>
                                    <p:cond delay="0"/>
                                  </p:stCondLst>
                                  <p:iterate type="lt">
                                    <p:tmPct val="50000"/>
                                  </p:iterate>
                                  <p:childTnLst>
                                    <p:set>
                                      <p:cBhvr>
                                        <p:cTn id="40" dur="1" fill="hold">
                                          <p:stCondLst>
                                            <p:cond delay="0"/>
                                          </p:stCondLst>
                                        </p:cTn>
                                        <p:tgtEl>
                                          <p:spTgt spid="43015"/>
                                        </p:tgtEl>
                                        <p:attrNameLst>
                                          <p:attrName>style.visibility</p:attrName>
                                        </p:attrNameLst>
                                      </p:cBhvr>
                                      <p:to>
                                        <p:strVal val="visible"/>
                                      </p:to>
                                    </p:set>
                                    <p:anim calcmode="discrete" valueType="clr">
                                      <p:cBhvr override="childStyle">
                                        <p:cTn id="41" dur="80"/>
                                        <p:tgtEl>
                                          <p:spTgt spid="43015"/>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43015"/>
                                        </p:tgtEl>
                                        <p:attrNameLst>
                                          <p:attrName>fillcolor</p:attrName>
                                        </p:attrNameLst>
                                      </p:cBhvr>
                                      <p:tavLst>
                                        <p:tav tm="0">
                                          <p:val>
                                            <p:clrVal>
                                              <a:schemeClr val="accent2"/>
                                            </p:clrVal>
                                          </p:val>
                                        </p:tav>
                                        <p:tav tm="50000">
                                          <p:val>
                                            <p:clrVal>
                                              <a:schemeClr val="hlink"/>
                                            </p:clrVal>
                                          </p:val>
                                        </p:tav>
                                      </p:tavLst>
                                    </p:anim>
                                    <p:set>
                                      <p:cBhvr>
                                        <p:cTn id="43" dur="80"/>
                                        <p:tgtEl>
                                          <p:spTgt spid="43015"/>
                                        </p:tgtEl>
                                        <p:attrNameLst>
                                          <p:attrName>fill.type</p:attrName>
                                        </p:attrNameLst>
                                      </p:cBhvr>
                                      <p:to>
                                        <p:strVal val="solid"/>
                                      </p:to>
                                    </p:set>
                                  </p:childTnLst>
                                </p:cTn>
                              </p:par>
                            </p:childTnLst>
                          </p:cTn>
                        </p:par>
                        <p:par>
                          <p:cTn id="44" fill="hold">
                            <p:stCondLst>
                              <p:cond delay="119"/>
                            </p:stCondLst>
                            <p:childTnLst>
                              <p:par>
                                <p:cTn id="45" presetID="1" presetClass="entr" presetSubtype="0"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7" presetClass="entr" presetSubtype="0" fill="hold" grpId="0" nodeType="clickEffect">
                                  <p:stCondLst>
                                    <p:cond delay="0"/>
                                  </p:stCondLst>
                                  <p:iterate type="lt">
                                    <p:tmPct val="50000"/>
                                  </p:iterate>
                                  <p:childTnLst>
                                    <p:set>
                                      <p:cBhvr>
                                        <p:cTn id="50" dur="1" fill="hold">
                                          <p:stCondLst>
                                            <p:cond delay="0"/>
                                          </p:stCondLst>
                                        </p:cTn>
                                        <p:tgtEl>
                                          <p:spTgt spid="43013"/>
                                        </p:tgtEl>
                                        <p:attrNameLst>
                                          <p:attrName>style.visibility</p:attrName>
                                        </p:attrNameLst>
                                      </p:cBhvr>
                                      <p:to>
                                        <p:strVal val="visible"/>
                                      </p:to>
                                    </p:set>
                                    <p:anim calcmode="discrete" valueType="clr">
                                      <p:cBhvr override="childStyle">
                                        <p:cTn id="51" dur="80"/>
                                        <p:tgtEl>
                                          <p:spTgt spid="43013"/>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43013"/>
                                        </p:tgtEl>
                                        <p:attrNameLst>
                                          <p:attrName>fillcolor</p:attrName>
                                        </p:attrNameLst>
                                      </p:cBhvr>
                                      <p:tavLst>
                                        <p:tav tm="0">
                                          <p:val>
                                            <p:clrVal>
                                              <a:schemeClr val="accent2"/>
                                            </p:clrVal>
                                          </p:val>
                                        </p:tav>
                                        <p:tav tm="50000">
                                          <p:val>
                                            <p:clrVal>
                                              <a:schemeClr val="hlink"/>
                                            </p:clrVal>
                                          </p:val>
                                        </p:tav>
                                      </p:tavLst>
                                    </p:anim>
                                    <p:set>
                                      <p:cBhvr>
                                        <p:cTn id="53" dur="80"/>
                                        <p:tgtEl>
                                          <p:spTgt spid="43013"/>
                                        </p:tgtEl>
                                        <p:attrNameLst>
                                          <p:attrName>fill.type</p:attrName>
                                        </p:attrNameLst>
                                      </p:cBhvr>
                                      <p:to>
                                        <p:strVal val="solid"/>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3027"/>
                                        </p:tgtEl>
                                        <p:attrNameLst>
                                          <p:attrName>style.visibility</p:attrName>
                                        </p:attrNameLst>
                                      </p:cBhvr>
                                      <p:to>
                                        <p:strVal val="visible"/>
                                      </p:to>
                                    </p:set>
                                    <p:animEffect transition="in" filter="dissolve">
                                      <p:cBhvr>
                                        <p:cTn id="58" dur="500"/>
                                        <p:tgtEl>
                                          <p:spTgt spid="43027"/>
                                        </p:tgtEl>
                                      </p:cBhvr>
                                    </p:animEffec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28"/>
                                        </p:tgtEl>
                                        <p:attrNameLst>
                                          <p:attrName>style.visibility</p:attrName>
                                        </p:attrNameLst>
                                      </p:cBhvr>
                                      <p:to>
                                        <p:strVal val="visible"/>
                                      </p:to>
                                    </p:set>
                                    <p:anim calcmode="discrete" valueType="clr">
                                      <p:cBhvr override="childStyle">
                                        <p:cTn id="63" dur="80"/>
                                        <p:tgtEl>
                                          <p:spTgt spid="28"/>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28"/>
                                        </p:tgtEl>
                                        <p:attrNameLst>
                                          <p:attrName>fillcolor</p:attrName>
                                        </p:attrNameLst>
                                      </p:cBhvr>
                                      <p:tavLst>
                                        <p:tav tm="0">
                                          <p:val>
                                            <p:clrVal>
                                              <a:schemeClr val="accent2"/>
                                            </p:clrVal>
                                          </p:val>
                                        </p:tav>
                                        <p:tav tm="50000">
                                          <p:val>
                                            <p:clrVal>
                                              <a:schemeClr val="hlink"/>
                                            </p:clrVal>
                                          </p:val>
                                        </p:tav>
                                      </p:tavLst>
                                    </p:anim>
                                    <p:set>
                                      <p:cBhvr>
                                        <p:cTn id="65" dur="80"/>
                                        <p:tgtEl>
                                          <p:spTgt spid="28"/>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000" fill="hold">
                                          <p:stCondLst>
                                            <p:cond delay="0"/>
                                          </p:stCondLst>
                                        </p:cTn>
                                        <p:tgtEl>
                                          <p:spTgt spid="15"/>
                                        </p:tgtEl>
                                        <p:attrNameLst>
                                          <p:attrName>style.visibility</p:attrName>
                                        </p:attrNameLst>
                                      </p:cBhvr>
                                      <p:to>
                                        <p:strVal val="visible"/>
                                      </p:to>
                                    </p:set>
                                    <p:animEffect transition="in" filter="wipe(left)">
                                      <p:cBhvr>
                                        <p:cTn id="74" dur="10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7" presetClass="entr" presetSubtype="0" fill="hold" grpId="0" nodeType="clickEffect">
                                  <p:stCondLst>
                                    <p:cond delay="0"/>
                                  </p:stCondLst>
                                  <p:iterate type="lt">
                                    <p:tmPct val="50000"/>
                                  </p:iterate>
                                  <p:childTnLst>
                                    <p:set>
                                      <p:cBhvr>
                                        <p:cTn id="78" dur="1" fill="hold">
                                          <p:stCondLst>
                                            <p:cond delay="0"/>
                                          </p:stCondLst>
                                        </p:cTn>
                                        <p:tgtEl>
                                          <p:spTgt spid="14"/>
                                        </p:tgtEl>
                                        <p:attrNameLst>
                                          <p:attrName>style.visibility</p:attrName>
                                        </p:attrNameLst>
                                      </p:cBhvr>
                                      <p:to>
                                        <p:strVal val="visible"/>
                                      </p:to>
                                    </p:set>
                                    <p:anim calcmode="discrete" valueType="clr">
                                      <p:cBhvr override="childStyle">
                                        <p:cTn id="79"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80" dur="80"/>
                                        <p:tgtEl>
                                          <p:spTgt spid="14"/>
                                        </p:tgtEl>
                                        <p:attrNameLst>
                                          <p:attrName>fillcolor</p:attrName>
                                        </p:attrNameLst>
                                      </p:cBhvr>
                                      <p:tavLst>
                                        <p:tav tm="0">
                                          <p:val>
                                            <p:clrVal>
                                              <a:schemeClr val="accent2"/>
                                            </p:clrVal>
                                          </p:val>
                                        </p:tav>
                                        <p:tav tm="50000">
                                          <p:val>
                                            <p:clrVal>
                                              <a:schemeClr val="hlink"/>
                                            </p:clrVal>
                                          </p:val>
                                        </p:tav>
                                      </p:tavLst>
                                    </p:anim>
                                    <p:set>
                                      <p:cBhvr>
                                        <p:cTn id="81" dur="80"/>
                                        <p:tgtEl>
                                          <p:spTgt spid="14"/>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43010"/>
                                        </p:tgtEl>
                                        <p:attrNameLst>
                                          <p:attrName>style.visibility</p:attrName>
                                        </p:attrNameLst>
                                      </p:cBhvr>
                                      <p:to>
                                        <p:strVal val="visible"/>
                                      </p:to>
                                    </p:set>
                                    <p:animEffect transition="in" filter="dissolve">
                                      <p:cBhvr>
                                        <p:cTn id="86" dur="500"/>
                                        <p:tgtEl>
                                          <p:spTgt spid="43010"/>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01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7" presetClass="entr" presetSubtype="0" fill="hold" grpId="0" nodeType="clickEffect">
                                  <p:stCondLst>
                                    <p:cond delay="0"/>
                                  </p:stCondLst>
                                  <p:iterate type="lt">
                                    <p:tmPct val="50000"/>
                                  </p:iterate>
                                  <p:childTnLst>
                                    <p:set>
                                      <p:cBhvr>
                                        <p:cTn id="102" dur="1" fill="hold">
                                          <p:stCondLst>
                                            <p:cond delay="0"/>
                                          </p:stCondLst>
                                        </p:cTn>
                                        <p:tgtEl>
                                          <p:spTgt spid="43019"/>
                                        </p:tgtEl>
                                        <p:attrNameLst>
                                          <p:attrName>style.visibility</p:attrName>
                                        </p:attrNameLst>
                                      </p:cBhvr>
                                      <p:to>
                                        <p:strVal val="visible"/>
                                      </p:to>
                                    </p:set>
                                    <p:anim calcmode="discrete" valueType="clr">
                                      <p:cBhvr override="childStyle">
                                        <p:cTn id="103" dur="80"/>
                                        <p:tgtEl>
                                          <p:spTgt spid="43019"/>
                                        </p:tgtEl>
                                        <p:attrNameLst>
                                          <p:attrName>style.color</p:attrName>
                                        </p:attrNameLst>
                                      </p:cBhvr>
                                      <p:tavLst>
                                        <p:tav tm="0">
                                          <p:val>
                                            <p:clrVal>
                                              <a:schemeClr val="accent2"/>
                                            </p:clrVal>
                                          </p:val>
                                        </p:tav>
                                        <p:tav tm="50000">
                                          <p:val>
                                            <p:clrVal>
                                              <a:schemeClr val="hlink"/>
                                            </p:clrVal>
                                          </p:val>
                                        </p:tav>
                                      </p:tavLst>
                                    </p:anim>
                                    <p:anim calcmode="discrete" valueType="clr">
                                      <p:cBhvr>
                                        <p:cTn id="104" dur="80"/>
                                        <p:tgtEl>
                                          <p:spTgt spid="43019"/>
                                        </p:tgtEl>
                                        <p:attrNameLst>
                                          <p:attrName>fillcolor</p:attrName>
                                        </p:attrNameLst>
                                      </p:cBhvr>
                                      <p:tavLst>
                                        <p:tav tm="0">
                                          <p:val>
                                            <p:clrVal>
                                              <a:schemeClr val="accent2"/>
                                            </p:clrVal>
                                          </p:val>
                                        </p:tav>
                                        <p:tav tm="50000">
                                          <p:val>
                                            <p:clrVal>
                                              <a:schemeClr val="hlink"/>
                                            </p:clrVal>
                                          </p:val>
                                        </p:tav>
                                      </p:tavLst>
                                    </p:anim>
                                    <p:set>
                                      <p:cBhvr>
                                        <p:cTn id="105" dur="80"/>
                                        <p:tgtEl>
                                          <p:spTgt spid="43019"/>
                                        </p:tgtEl>
                                        <p:attrNameLst>
                                          <p:attrName>fill.type</p:attrName>
                                        </p:attrNameLst>
                                      </p:cBhvr>
                                      <p:to>
                                        <p:strVal val="solid"/>
                                      </p:to>
                                    </p:set>
                                  </p:childTnLst>
                                </p:cTn>
                              </p:par>
                            </p:childTnLst>
                          </p:cTn>
                        </p:par>
                        <p:par>
                          <p:cTn id="106" fill="hold">
                            <p:stCondLst>
                              <p:cond delay="119"/>
                            </p:stCondLst>
                            <p:childTnLst>
                              <p:par>
                                <p:cTn id="107" presetID="1" presetClass="entr" presetSubtype="0" fill="hold" grpId="0" nodeType="afterEffect">
                                  <p:stCondLst>
                                    <p:cond delay="0"/>
                                  </p:stCondLst>
                                  <p:childTnLst>
                                    <p:set>
                                      <p:cBhvr>
                                        <p:cTn id="108" dur="1" fill="hold">
                                          <p:stCondLst>
                                            <p:cond delay="0"/>
                                          </p:stCondLst>
                                        </p:cTn>
                                        <p:tgtEl>
                                          <p:spTgt spid="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7" presetClass="entr" presetSubtype="0" fill="hold" grpId="0" nodeType="clickEffect">
                                  <p:stCondLst>
                                    <p:cond delay="0"/>
                                  </p:stCondLst>
                                  <p:iterate type="lt">
                                    <p:tmPct val="50000"/>
                                  </p:iterate>
                                  <p:childTnLst>
                                    <p:set>
                                      <p:cBhvr>
                                        <p:cTn id="112" dur="1" fill="hold">
                                          <p:stCondLst>
                                            <p:cond delay="0"/>
                                          </p:stCondLst>
                                        </p:cTn>
                                        <p:tgtEl>
                                          <p:spTgt spid="43017"/>
                                        </p:tgtEl>
                                        <p:attrNameLst>
                                          <p:attrName>style.visibility</p:attrName>
                                        </p:attrNameLst>
                                      </p:cBhvr>
                                      <p:to>
                                        <p:strVal val="visible"/>
                                      </p:to>
                                    </p:set>
                                    <p:anim calcmode="discrete" valueType="clr">
                                      <p:cBhvr override="childStyle">
                                        <p:cTn id="113" dur="80"/>
                                        <p:tgtEl>
                                          <p:spTgt spid="43017"/>
                                        </p:tgtEl>
                                        <p:attrNameLst>
                                          <p:attrName>style.color</p:attrName>
                                        </p:attrNameLst>
                                      </p:cBhvr>
                                      <p:tavLst>
                                        <p:tav tm="0">
                                          <p:val>
                                            <p:clrVal>
                                              <a:schemeClr val="accent2"/>
                                            </p:clrVal>
                                          </p:val>
                                        </p:tav>
                                        <p:tav tm="50000">
                                          <p:val>
                                            <p:clrVal>
                                              <a:schemeClr val="hlink"/>
                                            </p:clrVal>
                                          </p:val>
                                        </p:tav>
                                      </p:tavLst>
                                    </p:anim>
                                    <p:anim calcmode="discrete" valueType="clr">
                                      <p:cBhvr>
                                        <p:cTn id="114" dur="80"/>
                                        <p:tgtEl>
                                          <p:spTgt spid="43017"/>
                                        </p:tgtEl>
                                        <p:attrNameLst>
                                          <p:attrName>fillcolor</p:attrName>
                                        </p:attrNameLst>
                                      </p:cBhvr>
                                      <p:tavLst>
                                        <p:tav tm="0">
                                          <p:val>
                                            <p:clrVal>
                                              <a:schemeClr val="accent2"/>
                                            </p:clrVal>
                                          </p:val>
                                        </p:tav>
                                        <p:tav tm="50000">
                                          <p:val>
                                            <p:clrVal>
                                              <a:schemeClr val="hlink"/>
                                            </p:clrVal>
                                          </p:val>
                                        </p:tav>
                                      </p:tavLst>
                                    </p:anim>
                                    <p:set>
                                      <p:cBhvr>
                                        <p:cTn id="115" dur="80"/>
                                        <p:tgtEl>
                                          <p:spTgt spid="43017"/>
                                        </p:tgtEl>
                                        <p:attrNameLst>
                                          <p:attrName>fill.type</p:attrName>
                                        </p:attrNameLst>
                                      </p:cBhvr>
                                      <p:to>
                                        <p:strVal val="solid"/>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3028"/>
                                        </p:tgtEl>
                                        <p:attrNameLst>
                                          <p:attrName>style.visibility</p:attrName>
                                        </p:attrNameLst>
                                      </p:cBhvr>
                                      <p:to>
                                        <p:strVal val="visible"/>
                                      </p:to>
                                    </p:set>
                                    <p:animEffect transition="in" filter="dissolve">
                                      <p:cBhvr>
                                        <p:cTn id="120" dur="500"/>
                                        <p:tgtEl>
                                          <p:spTgt spid="43028"/>
                                        </p:tgtEl>
                                      </p:cBhvr>
                                    </p:animEffect>
                                  </p:childTnLst>
                                </p:cTn>
                              </p:par>
                            </p:childTnLst>
                          </p:cTn>
                        </p:par>
                      </p:childTnLst>
                    </p:cTn>
                  </p:par>
                  <p:par>
                    <p:cTn id="121" fill="hold">
                      <p:stCondLst>
                        <p:cond delay="indefinite"/>
                      </p:stCondLst>
                      <p:childTnLst>
                        <p:par>
                          <p:cTn id="122" fill="hold">
                            <p:stCondLst>
                              <p:cond delay="0"/>
                            </p:stCondLst>
                            <p:childTnLst>
                              <p:par>
                                <p:cTn id="123" presetID="27" presetClass="entr" presetSubtype="0" fill="hold" grpId="0" nodeType="clickEffect">
                                  <p:stCondLst>
                                    <p:cond delay="0"/>
                                  </p:stCondLst>
                                  <p:iterate type="lt">
                                    <p:tmPct val="50000"/>
                                  </p:iterate>
                                  <p:childTnLst>
                                    <p:set>
                                      <p:cBhvr>
                                        <p:cTn id="124" dur="1" fill="hold">
                                          <p:stCondLst>
                                            <p:cond delay="0"/>
                                          </p:stCondLst>
                                        </p:cTn>
                                        <p:tgtEl>
                                          <p:spTgt spid="43018"/>
                                        </p:tgtEl>
                                        <p:attrNameLst>
                                          <p:attrName>style.visibility</p:attrName>
                                        </p:attrNameLst>
                                      </p:cBhvr>
                                      <p:to>
                                        <p:strVal val="visible"/>
                                      </p:to>
                                    </p:set>
                                    <p:anim calcmode="discrete" valueType="clr">
                                      <p:cBhvr override="childStyle">
                                        <p:cTn id="125" dur="80"/>
                                        <p:tgtEl>
                                          <p:spTgt spid="43018"/>
                                        </p:tgtEl>
                                        <p:attrNameLst>
                                          <p:attrName>style.color</p:attrName>
                                        </p:attrNameLst>
                                      </p:cBhvr>
                                      <p:tavLst>
                                        <p:tav tm="0">
                                          <p:val>
                                            <p:clrVal>
                                              <a:schemeClr val="accent2"/>
                                            </p:clrVal>
                                          </p:val>
                                        </p:tav>
                                        <p:tav tm="50000">
                                          <p:val>
                                            <p:clrVal>
                                              <a:schemeClr val="hlink"/>
                                            </p:clrVal>
                                          </p:val>
                                        </p:tav>
                                      </p:tavLst>
                                    </p:anim>
                                    <p:anim calcmode="discrete" valueType="clr">
                                      <p:cBhvr>
                                        <p:cTn id="126" dur="80"/>
                                        <p:tgtEl>
                                          <p:spTgt spid="43018"/>
                                        </p:tgtEl>
                                        <p:attrNameLst>
                                          <p:attrName>fillcolor</p:attrName>
                                        </p:attrNameLst>
                                      </p:cBhvr>
                                      <p:tavLst>
                                        <p:tav tm="0">
                                          <p:val>
                                            <p:clrVal>
                                              <a:schemeClr val="accent2"/>
                                            </p:clrVal>
                                          </p:val>
                                        </p:tav>
                                        <p:tav tm="50000">
                                          <p:val>
                                            <p:clrVal>
                                              <a:schemeClr val="hlink"/>
                                            </p:clrVal>
                                          </p:val>
                                        </p:tav>
                                      </p:tavLst>
                                    </p:anim>
                                    <p:set>
                                      <p:cBhvr>
                                        <p:cTn id="127" dur="80"/>
                                        <p:tgtEl>
                                          <p:spTgt spid="43018"/>
                                        </p:tgtEl>
                                        <p:attrNameLst>
                                          <p:attrName>fill.type</p:attrName>
                                        </p:attrNameLst>
                                      </p:cBhvr>
                                      <p:to>
                                        <p:strVal val="solid"/>
                                      </p:to>
                                    </p:set>
                                  </p:childTnLst>
                                </p:cTn>
                              </p:par>
                            </p:childTnLst>
                          </p:cTn>
                        </p:par>
                      </p:childTnLst>
                    </p:cTn>
                  </p:par>
                  <p:par>
                    <p:cTn id="128" fill="hold">
                      <p:stCondLst>
                        <p:cond delay="indefinite"/>
                      </p:stCondLst>
                      <p:childTnLst>
                        <p:par>
                          <p:cTn id="129" fill="hold">
                            <p:stCondLst>
                              <p:cond delay="0"/>
                            </p:stCondLst>
                            <p:childTnLst>
                              <p:par>
                                <p:cTn id="130" presetID="27" presetClass="entr" presetSubtype="0" fill="hold" grpId="0" nodeType="clickEffect">
                                  <p:stCondLst>
                                    <p:cond delay="0"/>
                                  </p:stCondLst>
                                  <p:iterate type="lt">
                                    <p:tmPct val="50000"/>
                                  </p:iterate>
                                  <p:childTnLst>
                                    <p:set>
                                      <p:cBhvr>
                                        <p:cTn id="131" dur="1" fill="hold">
                                          <p:stCondLst>
                                            <p:cond delay="0"/>
                                          </p:stCondLst>
                                        </p:cTn>
                                        <p:tgtEl>
                                          <p:spTgt spid="43020"/>
                                        </p:tgtEl>
                                        <p:attrNameLst>
                                          <p:attrName>style.visibility</p:attrName>
                                        </p:attrNameLst>
                                      </p:cBhvr>
                                      <p:to>
                                        <p:strVal val="visible"/>
                                      </p:to>
                                    </p:set>
                                    <p:anim calcmode="discrete" valueType="clr">
                                      <p:cBhvr override="childStyle">
                                        <p:cTn id="132" dur="80"/>
                                        <p:tgtEl>
                                          <p:spTgt spid="43020"/>
                                        </p:tgtEl>
                                        <p:attrNameLst>
                                          <p:attrName>style.color</p:attrName>
                                        </p:attrNameLst>
                                      </p:cBhvr>
                                      <p:tavLst>
                                        <p:tav tm="0">
                                          <p:val>
                                            <p:clrVal>
                                              <a:schemeClr val="accent2"/>
                                            </p:clrVal>
                                          </p:val>
                                        </p:tav>
                                        <p:tav tm="50000">
                                          <p:val>
                                            <p:clrVal>
                                              <a:schemeClr val="hlink"/>
                                            </p:clrVal>
                                          </p:val>
                                        </p:tav>
                                      </p:tavLst>
                                    </p:anim>
                                    <p:anim calcmode="discrete" valueType="clr">
                                      <p:cBhvr>
                                        <p:cTn id="133" dur="80"/>
                                        <p:tgtEl>
                                          <p:spTgt spid="43020"/>
                                        </p:tgtEl>
                                        <p:attrNameLst>
                                          <p:attrName>fillcolor</p:attrName>
                                        </p:attrNameLst>
                                      </p:cBhvr>
                                      <p:tavLst>
                                        <p:tav tm="0">
                                          <p:val>
                                            <p:clrVal>
                                              <a:schemeClr val="accent2"/>
                                            </p:clrVal>
                                          </p:val>
                                        </p:tav>
                                        <p:tav tm="50000">
                                          <p:val>
                                            <p:clrVal>
                                              <a:schemeClr val="hlink"/>
                                            </p:clrVal>
                                          </p:val>
                                        </p:tav>
                                      </p:tavLst>
                                    </p:anim>
                                    <p:set>
                                      <p:cBhvr>
                                        <p:cTn id="134" dur="80"/>
                                        <p:tgtEl>
                                          <p:spTgt spid="43020"/>
                                        </p:tgtEl>
                                        <p:attrNameLst>
                                          <p:attrName>fill.type</p:attrName>
                                        </p:attrNameLst>
                                      </p:cBhvr>
                                      <p:to>
                                        <p:strVal val="solid"/>
                                      </p:to>
                                    </p:set>
                                  </p:childTnLst>
                                </p:cTn>
                              </p:par>
                            </p:childTnLst>
                          </p:cTn>
                        </p:par>
                        <p:par>
                          <p:cTn id="135" fill="hold">
                            <p:stCondLst>
                              <p:cond delay="119"/>
                            </p:stCondLst>
                            <p:childTnLst>
                              <p:par>
                                <p:cTn id="136" presetID="1" presetClass="entr" presetSubtype="0" fill="hold" grpId="0" nodeType="afterEffect">
                                  <p:stCondLst>
                                    <p:cond delay="0"/>
                                  </p:stCondLst>
                                  <p:childTnLst>
                                    <p:set>
                                      <p:cBhvr>
                                        <p:cTn id="137" dur="1" fill="hold">
                                          <p:stCondLst>
                                            <p:cond delay="0"/>
                                          </p:stCondLst>
                                        </p:cTn>
                                        <p:tgtEl>
                                          <p:spTgt spid="5"/>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3"/>
                                        </p:tgtEl>
                                        <p:attrNameLst>
                                          <p:attrName>style.visibility</p:attrName>
                                        </p:attrNameLst>
                                      </p:cBhvr>
                                      <p:to>
                                        <p:strVal val="visible"/>
                                      </p:to>
                                    </p:set>
                                    <p:animEffect transition="in" filter="wipe(up)">
                                      <p:cBhvr>
                                        <p:cTn id="142" dur="500"/>
                                        <p:tgtEl>
                                          <p:spTgt spid="13"/>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8"/>
                                        </p:tgtEl>
                                        <p:attrNameLst>
                                          <p:attrName>style.visibility</p:attrName>
                                        </p:attrNameLst>
                                      </p:cBhvr>
                                      <p:to>
                                        <p:strVal val="visible"/>
                                      </p:to>
                                    </p:set>
                                  </p:childTnLst>
                                </p:cTn>
                              </p:par>
                            </p:childTnLst>
                          </p:cTn>
                        </p:par>
                        <p:par>
                          <p:cTn id="147" fill="hold">
                            <p:stCondLst>
                              <p:cond delay="0"/>
                            </p:stCondLst>
                            <p:childTnLst>
                              <p:par>
                                <p:cTn id="148" presetID="27" presetClass="entr" presetSubtype="0" fill="hold" grpId="0" nodeType="afterEffect">
                                  <p:stCondLst>
                                    <p:cond delay="0"/>
                                  </p:stCondLst>
                                  <p:iterate type="lt">
                                    <p:tmPct val="50000"/>
                                  </p:iterate>
                                  <p:childTnLst>
                                    <p:set>
                                      <p:cBhvr>
                                        <p:cTn id="149" dur="1" fill="hold">
                                          <p:stCondLst>
                                            <p:cond delay="0"/>
                                          </p:stCondLst>
                                        </p:cTn>
                                        <p:tgtEl>
                                          <p:spTgt spid="9"/>
                                        </p:tgtEl>
                                        <p:attrNameLst>
                                          <p:attrName>style.visibility</p:attrName>
                                        </p:attrNameLst>
                                      </p:cBhvr>
                                      <p:to>
                                        <p:strVal val="visible"/>
                                      </p:to>
                                    </p:set>
                                    <p:anim calcmode="discrete" valueType="clr">
                                      <p:cBhvr override="childStyle">
                                        <p:cTn id="150"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151" dur="80"/>
                                        <p:tgtEl>
                                          <p:spTgt spid="9"/>
                                        </p:tgtEl>
                                        <p:attrNameLst>
                                          <p:attrName>fillcolor</p:attrName>
                                        </p:attrNameLst>
                                      </p:cBhvr>
                                      <p:tavLst>
                                        <p:tav tm="0">
                                          <p:val>
                                            <p:clrVal>
                                              <a:schemeClr val="accent2"/>
                                            </p:clrVal>
                                          </p:val>
                                        </p:tav>
                                        <p:tav tm="50000">
                                          <p:val>
                                            <p:clrVal>
                                              <a:schemeClr val="hlink"/>
                                            </p:clrVal>
                                          </p:val>
                                        </p:tav>
                                      </p:tavLst>
                                    </p:anim>
                                    <p:set>
                                      <p:cBhvr>
                                        <p:cTn id="152" dur="80"/>
                                        <p:tgtEl>
                                          <p:spTgt spid="9"/>
                                        </p:tgtEl>
                                        <p:attrNameLst>
                                          <p:attrName>fill.type</p:attrName>
                                        </p:attrNameLst>
                                      </p:cBhvr>
                                      <p:to>
                                        <p:strVal val="solid"/>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wipe(left)">
                                      <p:cBhvr>
                                        <p:cTn id="157" dur="500"/>
                                        <p:tgtEl>
                                          <p:spTgt spid="22"/>
                                        </p:tgtEl>
                                      </p:cBhvr>
                                    </p:animEffect>
                                  </p:childTnLst>
                                </p:cTn>
                              </p:par>
                            </p:childTnLst>
                          </p:cTn>
                        </p:par>
                      </p:childTnLst>
                    </p:cTn>
                  </p:par>
                  <p:par>
                    <p:cTn id="158" fill="hold">
                      <p:stCondLst>
                        <p:cond delay="indefinite"/>
                      </p:stCondLst>
                      <p:childTnLst>
                        <p:par>
                          <p:cTn id="159" fill="hold">
                            <p:stCondLst>
                              <p:cond delay="0"/>
                            </p:stCondLst>
                            <p:childTnLst>
                              <p:par>
                                <p:cTn id="160" presetID="27" presetClass="entr" presetSubtype="0" fill="hold" grpId="0" nodeType="clickEffect">
                                  <p:stCondLst>
                                    <p:cond delay="0"/>
                                  </p:stCondLst>
                                  <p:iterate type="lt">
                                    <p:tmPct val="50000"/>
                                  </p:iterate>
                                  <p:childTnLst>
                                    <p:set>
                                      <p:cBhvr>
                                        <p:cTn id="161" dur="1" fill="hold">
                                          <p:stCondLst>
                                            <p:cond delay="0"/>
                                          </p:stCondLst>
                                        </p:cTn>
                                        <p:tgtEl>
                                          <p:spTgt spid="6"/>
                                        </p:tgtEl>
                                        <p:attrNameLst>
                                          <p:attrName>style.visibility</p:attrName>
                                        </p:attrNameLst>
                                      </p:cBhvr>
                                      <p:to>
                                        <p:strVal val="visible"/>
                                      </p:to>
                                    </p:set>
                                    <p:anim calcmode="discrete" valueType="clr">
                                      <p:cBhvr override="childStyle">
                                        <p:cTn id="162"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163" dur="80"/>
                                        <p:tgtEl>
                                          <p:spTgt spid="6"/>
                                        </p:tgtEl>
                                        <p:attrNameLst>
                                          <p:attrName>fillcolor</p:attrName>
                                        </p:attrNameLst>
                                      </p:cBhvr>
                                      <p:tavLst>
                                        <p:tav tm="0">
                                          <p:val>
                                            <p:clrVal>
                                              <a:schemeClr val="accent2"/>
                                            </p:clrVal>
                                          </p:val>
                                        </p:tav>
                                        <p:tav tm="50000">
                                          <p:val>
                                            <p:clrVal>
                                              <a:schemeClr val="hlink"/>
                                            </p:clrVal>
                                          </p:val>
                                        </p:tav>
                                      </p:tavLst>
                                    </p:anim>
                                    <p:set>
                                      <p:cBhvr>
                                        <p:cTn id="164" dur="80"/>
                                        <p:tgtEl>
                                          <p:spTgt spid="6"/>
                                        </p:tgtEl>
                                        <p:attrNameLst>
                                          <p:attrName>fill.type</p:attrName>
                                        </p:attrNameLst>
                                      </p:cBhvr>
                                      <p:to>
                                        <p:strVal val="solid"/>
                                      </p:to>
                                    </p:se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7"/>
                                        </p:tgtEl>
                                        <p:attrNameLst>
                                          <p:attrName>style.visibility</p:attrName>
                                        </p:attrNameLst>
                                      </p:cBhvr>
                                      <p:to>
                                        <p:strVal val="visible"/>
                                      </p:to>
                                    </p:set>
                                    <p:animEffect transition="in" filter="wipe(left)">
                                      <p:cBhvr>
                                        <p:cTn id="169" dur="500"/>
                                        <p:tgtEl>
                                          <p:spTgt spid="7"/>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000" fill="hold">
                                          <p:stCondLst>
                                            <p:cond delay="0"/>
                                          </p:stCondLst>
                                        </p:cTn>
                                        <p:tgtEl>
                                          <p:spTgt spid="17"/>
                                        </p:tgtEl>
                                        <p:attrNameLst>
                                          <p:attrName>style.visibility</p:attrName>
                                        </p:attrNameLst>
                                      </p:cBhvr>
                                      <p:to>
                                        <p:strVal val="visible"/>
                                      </p:to>
                                    </p:set>
                                    <p:animEffect transition="in" filter="wipe(left)">
                                      <p:cBhvr>
                                        <p:cTn id="174" dur="1000"/>
                                        <p:tgtEl>
                                          <p:spTgt spid="17"/>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4" fill="hold" grpId="0" nodeType="clickEffect">
                                  <p:stCondLst>
                                    <p:cond delay="0"/>
                                  </p:stCondLst>
                                  <p:childTnLst>
                                    <p:set>
                                      <p:cBhvr>
                                        <p:cTn id="178" dur="1" fill="hold">
                                          <p:stCondLst>
                                            <p:cond delay="0"/>
                                          </p:stCondLst>
                                        </p:cTn>
                                        <p:tgtEl>
                                          <p:spTgt spid="16"/>
                                        </p:tgtEl>
                                        <p:attrNameLst>
                                          <p:attrName>style.visibility</p:attrName>
                                        </p:attrNameLst>
                                      </p:cBhvr>
                                      <p:to>
                                        <p:strVal val="visible"/>
                                      </p:to>
                                    </p:set>
                                    <p:animEffect transition="in" filter="wipe(down)">
                                      <p:cBhvr>
                                        <p:cTn id="179" dur="500"/>
                                        <p:tgtEl>
                                          <p:spTgt spid="16"/>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4" fill="hold" grpId="0" nodeType="clickEffect">
                                  <p:stCondLst>
                                    <p:cond delay="0"/>
                                  </p:stCondLst>
                                  <p:childTnLst>
                                    <p:set>
                                      <p:cBhvr>
                                        <p:cTn id="183" dur="1" fill="hold">
                                          <p:stCondLst>
                                            <p:cond delay="0"/>
                                          </p:stCondLst>
                                        </p:cTn>
                                        <p:tgtEl>
                                          <p:spTgt spid="10"/>
                                        </p:tgtEl>
                                        <p:attrNameLst>
                                          <p:attrName>style.visibility</p:attrName>
                                        </p:attrNameLst>
                                      </p:cBhvr>
                                      <p:to>
                                        <p:strVal val="visible"/>
                                      </p:to>
                                    </p:set>
                                    <p:animEffect transition="in" filter="wipe(down)">
                                      <p:cBhvr>
                                        <p:cTn id="184" dur="500"/>
                                        <p:tgtEl>
                                          <p:spTgt spid="10"/>
                                        </p:tgtEl>
                                      </p:cBhvr>
                                    </p:animEffect>
                                  </p:childTnLst>
                                </p:cTn>
                              </p:par>
                            </p:childTnLst>
                          </p:cTn>
                        </p:par>
                        <p:par>
                          <p:cTn id="185" fill="hold">
                            <p:stCondLst>
                              <p:cond delay="500"/>
                            </p:stCondLst>
                            <p:childTnLst>
                              <p:par>
                                <p:cTn id="186" presetID="27" presetClass="entr" presetSubtype="0" fill="hold" grpId="0" nodeType="afterEffect">
                                  <p:stCondLst>
                                    <p:cond delay="0"/>
                                  </p:stCondLst>
                                  <p:iterate type="lt">
                                    <p:tmPct val="50000"/>
                                  </p:iterate>
                                  <p:childTnLst>
                                    <p:set>
                                      <p:cBhvr>
                                        <p:cTn id="187" dur="1" fill="hold">
                                          <p:stCondLst>
                                            <p:cond delay="0"/>
                                          </p:stCondLst>
                                        </p:cTn>
                                        <p:tgtEl>
                                          <p:spTgt spid="12"/>
                                        </p:tgtEl>
                                        <p:attrNameLst>
                                          <p:attrName>style.visibility</p:attrName>
                                        </p:attrNameLst>
                                      </p:cBhvr>
                                      <p:to>
                                        <p:strVal val="visible"/>
                                      </p:to>
                                    </p:set>
                                    <p:anim calcmode="discrete" valueType="clr">
                                      <p:cBhvr override="childStyle">
                                        <p:cTn id="188"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189" dur="80"/>
                                        <p:tgtEl>
                                          <p:spTgt spid="12"/>
                                        </p:tgtEl>
                                        <p:attrNameLst>
                                          <p:attrName>fillcolor</p:attrName>
                                        </p:attrNameLst>
                                      </p:cBhvr>
                                      <p:tavLst>
                                        <p:tav tm="0">
                                          <p:val>
                                            <p:clrVal>
                                              <a:schemeClr val="accent2"/>
                                            </p:clrVal>
                                          </p:val>
                                        </p:tav>
                                        <p:tav tm="50000">
                                          <p:val>
                                            <p:clrVal>
                                              <a:schemeClr val="hlink"/>
                                            </p:clrVal>
                                          </p:val>
                                        </p:tav>
                                      </p:tavLst>
                                    </p:anim>
                                    <p:set>
                                      <p:cBhvr>
                                        <p:cTn id="190" dur="80"/>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1" grpId="1"/>
      <p:bldP spid="43012" grpId="0"/>
      <p:bldP spid="43012" grpId="1"/>
      <p:bldP spid="43014" grpId="0"/>
      <p:bldP spid="43014" grpId="1"/>
      <p:bldP spid="2" grpId="0" animBg="1"/>
      <p:bldP spid="2" grpId="1" animBg="1"/>
      <p:bldP spid="43015" grpId="0"/>
      <p:bldP spid="43015" grpId="1"/>
      <p:bldP spid="3" grpId="0" animBg="1"/>
      <p:bldP spid="3" grpId="1" animBg="1"/>
      <p:bldP spid="43027" grpId="0" bldLvl="0" animBg="1"/>
      <p:bldP spid="43027" grpId="1" animBg="1"/>
      <p:bldP spid="43013" grpId="0"/>
      <p:bldP spid="43013" grpId="1"/>
      <p:bldP spid="15" grpId="0" bldLvl="0" animBg="1"/>
      <p:bldP spid="15" grpId="1" animBg="1"/>
      <p:bldP spid="28" grpId="0"/>
      <p:bldP spid="28" grpId="1"/>
      <p:bldP spid="43016" grpId="0"/>
      <p:bldP spid="43016" grpId="1"/>
      <p:bldP spid="43019" grpId="0"/>
      <p:bldP spid="43019" grpId="1"/>
      <p:bldP spid="4" grpId="0" bldLvl="0" animBg="1"/>
      <p:bldP spid="4" grpId="1" animBg="1"/>
      <p:bldP spid="43017" grpId="0"/>
      <p:bldP spid="43017" grpId="1"/>
      <p:bldP spid="43028" grpId="0" bldLvl="0" animBg="1"/>
      <p:bldP spid="43028" grpId="1" animBg="1"/>
      <p:bldP spid="43018" grpId="0"/>
      <p:bldP spid="43018" grpId="1"/>
      <p:bldP spid="43020" grpId="0"/>
      <p:bldP spid="43020" grpId="1"/>
      <p:bldP spid="5" grpId="0" bldLvl="0" animBg="1"/>
      <p:bldP spid="5" grpId="1" animBg="1"/>
      <p:bldP spid="17" grpId="0" bldLvl="0" animBg="1"/>
      <p:bldP spid="17" grpId="1" animBg="1"/>
      <p:bldP spid="22" grpId="0" bldLvl="0" animBg="1"/>
      <p:bldP spid="22" grpId="1" animBg="1"/>
      <p:bldP spid="6" grpId="0"/>
      <p:bldP spid="6" grpId="1"/>
      <p:bldP spid="10" grpId="0" animBg="1"/>
      <p:bldP spid="10" grpId="1" animBg="1"/>
      <p:bldP spid="9" grpId="0"/>
      <p:bldP spid="9" grpId="1"/>
      <p:bldP spid="12" grpId="0"/>
      <p:bldP spid="12" grpId="1"/>
      <p:bldP spid="13" grpId="0" bldLvl="0" animBg="1"/>
      <p:bldP spid="13" grpId="1" animBg="1"/>
      <p:bldP spid="14" grpId="0"/>
      <p:bldP spid="14" grpId="1"/>
      <p:bldP spid="16" grpId="0" animBg="1"/>
      <p:bldP spid="16" grpId="1" animBg="1"/>
      <p:bldP spid="18" grpId="0"/>
      <p:bldP spid="18" grpId="1"/>
      <p:bldP spid="19" grpId="0"/>
      <p:bldP spid="19" grpId="1"/>
      <p:bldP spid="20" grpId="0"/>
      <p:bldP spid="20" grpId="1"/>
      <p:bldP spid="21" grpId="0"/>
      <p:bldP spid="21"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3" name="图片 155" descr="5-5-2"/>
          <p:cNvPicPr>
            <a:picLocks noChangeAspect="1"/>
          </p:cNvPicPr>
          <p:nvPr/>
        </p:nvPicPr>
        <p:blipFill>
          <a:blip r:embed="rId1"/>
          <a:stretch>
            <a:fillRect/>
          </a:stretch>
        </p:blipFill>
        <p:spPr>
          <a:xfrm>
            <a:off x="1925638" y="606425"/>
            <a:ext cx="6196012" cy="2717800"/>
          </a:xfrm>
          <a:prstGeom prst="rect">
            <a:avLst/>
          </a:prstGeom>
          <a:noFill/>
          <a:ln w="9525">
            <a:noFill/>
          </a:ln>
        </p:spPr>
      </p:pic>
      <p:pic>
        <p:nvPicPr>
          <p:cNvPr id="44034" name="图片 155" descr="5-5-2"/>
          <p:cNvPicPr>
            <a:picLocks noChangeAspect="1"/>
          </p:cNvPicPr>
          <p:nvPr/>
        </p:nvPicPr>
        <p:blipFill>
          <a:blip r:embed="rId1"/>
          <a:stretch>
            <a:fillRect/>
          </a:stretch>
        </p:blipFill>
        <p:spPr>
          <a:xfrm>
            <a:off x="2106613" y="3448050"/>
            <a:ext cx="6196012" cy="2835275"/>
          </a:xfrm>
          <a:prstGeom prst="rect">
            <a:avLst/>
          </a:prstGeom>
          <a:noFill/>
          <a:ln w="9525">
            <a:noFill/>
          </a:ln>
        </p:spPr>
      </p:pic>
      <p:sp>
        <p:nvSpPr>
          <p:cNvPr id="45059" name="文本框 2"/>
          <p:cNvSpPr txBox="1"/>
          <p:nvPr/>
        </p:nvSpPr>
        <p:spPr>
          <a:xfrm>
            <a:off x="2106613" y="3386138"/>
            <a:ext cx="323850" cy="368300"/>
          </a:xfrm>
          <a:prstGeom prst="rect">
            <a:avLst/>
          </a:prstGeom>
          <a:noFill/>
          <a:ln w="9525">
            <a:noFill/>
          </a:ln>
        </p:spPr>
        <p:txBody>
          <a:bodyPr wrap="square" anchor="t" anchorCtr="0">
            <a:spAutoFit/>
          </a:bodyPr>
          <a:p>
            <a:r>
              <a:rPr lang="en-US" altLang="zh-CN" dirty="0">
                <a:solidFill>
                  <a:srgbClr val="C00000"/>
                </a:solidFill>
                <a:latin typeface="Comic Sans MS" panose="030F0702030302020204" pitchFamily="2" charset="0"/>
                <a:ea typeface="仿宋_GB2312" pitchFamily="1" charset="-122"/>
              </a:rPr>
              <a:t>1</a:t>
            </a:r>
            <a:endParaRPr lang="en-US" altLang="zh-CN" dirty="0">
              <a:solidFill>
                <a:srgbClr val="C00000"/>
              </a:solidFill>
              <a:latin typeface="Comic Sans MS" panose="030F0702030302020204" pitchFamily="2" charset="0"/>
              <a:ea typeface="仿宋_GB2312" pitchFamily="1" charset="-122"/>
            </a:endParaRPr>
          </a:p>
        </p:txBody>
      </p:sp>
      <p:sp>
        <p:nvSpPr>
          <p:cNvPr id="45060" name="文本框 3"/>
          <p:cNvSpPr txBox="1"/>
          <p:nvPr/>
        </p:nvSpPr>
        <p:spPr>
          <a:xfrm>
            <a:off x="2049463" y="5915025"/>
            <a:ext cx="322262"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0</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
        <p:nvSpPr>
          <p:cNvPr id="45061" name="文本框 4"/>
          <p:cNvSpPr txBox="1"/>
          <p:nvPr/>
        </p:nvSpPr>
        <p:spPr>
          <a:xfrm>
            <a:off x="7534275" y="5654675"/>
            <a:ext cx="322263" cy="368300"/>
          </a:xfrm>
          <a:prstGeom prst="rect">
            <a:avLst/>
          </a:prstGeom>
          <a:noFill/>
          <a:ln w="9525">
            <a:noFill/>
          </a:ln>
        </p:spPr>
        <p:txBody>
          <a:bodyPr wrap="none" anchor="t" anchorCtr="0">
            <a:spAutoFit/>
          </a:bodyPr>
          <a:p>
            <a:r>
              <a:rPr lang="en-US" altLang="zh-CN" dirty="0">
                <a:solidFill>
                  <a:srgbClr val="0070C0"/>
                </a:solidFill>
                <a:latin typeface="Comic Sans MS" panose="030F0702030302020204" pitchFamily="2" charset="0"/>
                <a:ea typeface="仿宋_GB2312" pitchFamily="1" charset="-122"/>
                <a:sym typeface="宋体" panose="02010600030101010101" pitchFamily="2" charset="-122"/>
              </a:rPr>
              <a:t>0</a:t>
            </a:r>
            <a:endParaRPr lang="en-US" altLang="zh-CN" dirty="0">
              <a:solidFill>
                <a:srgbClr val="0070C0"/>
              </a:solidFill>
              <a:latin typeface="Comic Sans MS" panose="030F0702030302020204" pitchFamily="2" charset="0"/>
              <a:ea typeface="仿宋_GB2312" pitchFamily="1" charset="-122"/>
              <a:sym typeface="宋体" panose="02010600030101010101" pitchFamily="2" charset="-122"/>
            </a:endParaRPr>
          </a:p>
        </p:txBody>
      </p:sp>
      <p:sp>
        <p:nvSpPr>
          <p:cNvPr id="45062" name="文本框 5"/>
          <p:cNvSpPr txBox="1"/>
          <p:nvPr/>
        </p:nvSpPr>
        <p:spPr>
          <a:xfrm>
            <a:off x="5127625" y="3686175"/>
            <a:ext cx="323850"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0</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
        <p:nvSpPr>
          <p:cNvPr id="45063" name="文本框 6"/>
          <p:cNvSpPr txBox="1"/>
          <p:nvPr/>
        </p:nvSpPr>
        <p:spPr>
          <a:xfrm>
            <a:off x="622300" y="4446588"/>
            <a:ext cx="1368425" cy="644525"/>
          </a:xfrm>
          <a:prstGeom prst="rect">
            <a:avLst/>
          </a:prstGeom>
          <a:noFill/>
          <a:ln w="9525">
            <a:noFill/>
          </a:ln>
        </p:spPr>
        <p:txBody>
          <a:bodyPr wrap="none" anchor="t" anchorCtr="0">
            <a:spAutoFit/>
          </a:bodyPr>
          <a:p>
            <a:r>
              <a:rPr lang="zh-CN" altLang="zh-CN" dirty="0">
                <a:solidFill>
                  <a:srgbClr val="009AD0"/>
                </a:solidFill>
                <a:latin typeface="Comic Sans MS" panose="030F0702030302020204" pitchFamily="2" charset="0"/>
                <a:ea typeface="宋体" panose="02010600030101010101" pitchFamily="2" charset="-122"/>
                <a:sym typeface="宋体" panose="02010600030101010101" pitchFamily="2" charset="-122"/>
              </a:rPr>
              <a:t>当</a:t>
            </a:r>
            <a:r>
              <a:rPr lang="en-US" altLang="zh-CN" dirty="0">
                <a:solidFill>
                  <a:srgbClr val="009AD0"/>
                </a:solidFill>
                <a:latin typeface="Comic Sans MS" panose="030F0702030302020204" pitchFamily="2" charset="0"/>
                <a:ea typeface="宋体" panose="02010600030101010101" pitchFamily="2" charset="-122"/>
                <a:sym typeface="宋体" panose="02010600030101010101" pitchFamily="2" charset="-122"/>
              </a:rPr>
              <a:t>S</a:t>
            </a:r>
            <a:r>
              <a:rPr lang="en-US" altLang="zh-CN" baseline="-25000" dirty="0">
                <a:solidFill>
                  <a:srgbClr val="009AD0"/>
                </a:solidFill>
                <a:latin typeface="Comic Sans MS" panose="030F0702030302020204" pitchFamily="2" charset="0"/>
                <a:ea typeface="宋体" panose="02010600030101010101" pitchFamily="2" charset="-122"/>
                <a:sym typeface="宋体" panose="02010600030101010101" pitchFamily="2" charset="-122"/>
              </a:rPr>
              <a:t>D</a:t>
            </a:r>
            <a:r>
              <a:rPr lang="zh-CN" altLang="en-US" dirty="0">
                <a:solidFill>
                  <a:srgbClr val="009AD0"/>
                </a:solidFill>
                <a:latin typeface="Comic Sans MS" panose="030F0702030302020204" pitchFamily="2" charset="0"/>
                <a:ea typeface="宋体" panose="02010600030101010101" pitchFamily="2" charset="-122"/>
                <a:sym typeface="宋体" panose="02010600030101010101" pitchFamily="2" charset="-122"/>
              </a:rPr>
              <a:t>有效，</a:t>
            </a:r>
            <a:endParaRPr lang="zh-CN" altLang="en-US" dirty="0">
              <a:solidFill>
                <a:srgbClr val="009AD0"/>
              </a:solidFill>
              <a:latin typeface="Comic Sans MS" panose="030F0702030302020204" pitchFamily="2" charset="0"/>
              <a:ea typeface="宋体" panose="02010600030101010101" pitchFamily="2" charset="-122"/>
              <a:sym typeface="宋体" panose="02010600030101010101" pitchFamily="2" charset="-122"/>
            </a:endParaRPr>
          </a:p>
          <a:p>
            <a:r>
              <a:rPr lang="en-US" altLang="zh-CN" dirty="0">
                <a:solidFill>
                  <a:srgbClr val="009AD0"/>
                </a:solidFill>
                <a:latin typeface="Comic Sans MS" panose="030F0702030302020204" pitchFamily="2" charset="0"/>
                <a:ea typeface="宋体" panose="02010600030101010101" pitchFamily="2" charset="-122"/>
                <a:sym typeface="宋体" panose="02010600030101010101" pitchFamily="2" charset="-122"/>
              </a:rPr>
              <a:t>R</a:t>
            </a:r>
            <a:r>
              <a:rPr lang="en-US" altLang="zh-CN" baseline="-25000" dirty="0">
                <a:solidFill>
                  <a:srgbClr val="009AD0"/>
                </a:solidFill>
                <a:latin typeface="Comic Sans MS" panose="030F0702030302020204" pitchFamily="2" charset="0"/>
                <a:ea typeface="宋体" panose="02010600030101010101" pitchFamily="2" charset="-122"/>
                <a:sym typeface="宋体" panose="02010600030101010101" pitchFamily="2" charset="-122"/>
              </a:rPr>
              <a:t>D</a:t>
            </a:r>
            <a:r>
              <a:rPr lang="zh-CN" altLang="en-US" dirty="0">
                <a:solidFill>
                  <a:srgbClr val="009AD0"/>
                </a:solidFill>
                <a:latin typeface="Comic Sans MS" panose="030F0702030302020204" pitchFamily="2" charset="0"/>
                <a:ea typeface="宋体" panose="02010600030101010101" pitchFamily="2" charset="-122"/>
                <a:sym typeface="宋体" panose="02010600030101010101" pitchFamily="2" charset="-122"/>
              </a:rPr>
              <a:t>无效时：</a:t>
            </a:r>
            <a:endParaRPr lang="zh-CN" altLang="en-US" dirty="0">
              <a:solidFill>
                <a:srgbClr val="009AD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44040" name="文本框 7"/>
          <p:cNvSpPr txBox="1"/>
          <p:nvPr/>
        </p:nvSpPr>
        <p:spPr>
          <a:xfrm>
            <a:off x="544513" y="1498600"/>
            <a:ext cx="1333500" cy="644525"/>
          </a:xfrm>
          <a:prstGeom prst="rect">
            <a:avLst/>
          </a:prstGeom>
          <a:noFill/>
          <a:ln w="9525">
            <a:noFill/>
          </a:ln>
        </p:spPr>
        <p:txBody>
          <a:bodyPr wrap="none" anchor="t" anchorCtr="0">
            <a:spAutoFit/>
          </a:bodyPr>
          <a:p>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引入异步</a:t>
            </a:r>
            <a:endPar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endParaRPr>
          </a:p>
          <a:p>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置</a:t>
            </a:r>
            <a:r>
              <a:rPr lang="en-US" altLang="zh-CN" dirty="0">
                <a:solidFill>
                  <a:srgbClr val="C00000"/>
                </a:solidFill>
                <a:latin typeface="宋体" panose="02010600030101010101" pitchFamily="2" charset="-122"/>
                <a:ea typeface="宋体" panose="02010600030101010101" pitchFamily="2" charset="-122"/>
                <a:sym typeface="宋体" panose="02010600030101010101" pitchFamily="2" charset="-122"/>
              </a:rPr>
              <a:t>1</a:t>
            </a:r>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和置</a:t>
            </a:r>
            <a:r>
              <a:rPr lang="en-US" altLang="zh-CN" dirty="0">
                <a:solidFill>
                  <a:srgbClr val="C00000"/>
                </a:solidFill>
                <a:latin typeface="宋体" panose="02010600030101010101" pitchFamily="2" charset="-122"/>
                <a:ea typeface="宋体" panose="02010600030101010101" pitchFamily="2" charset="-122"/>
                <a:sym typeface="宋体" panose="02010600030101010101" pitchFamily="2" charset="-122"/>
              </a:rPr>
              <a:t>0</a:t>
            </a:r>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端</a:t>
            </a:r>
            <a:endPar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cxnSp>
        <p:nvCxnSpPr>
          <p:cNvPr id="9" name="直接箭头连接符 8"/>
          <p:cNvCxnSpPr/>
          <p:nvPr/>
        </p:nvCxnSpPr>
        <p:spPr>
          <a:xfrm flipV="1">
            <a:off x="1443038" y="827088"/>
            <a:ext cx="663575" cy="671513"/>
          </a:xfrm>
          <a:prstGeom prst="straightConnector1">
            <a:avLst/>
          </a:prstGeom>
          <a:ln>
            <a:solidFill>
              <a:srgbClr val="C00000"/>
            </a:solidFill>
            <a:tailEnd type="arrow" w="med" len="med"/>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p:nvPr/>
        </p:nvCxnSpPr>
        <p:spPr>
          <a:xfrm>
            <a:off x="1417638" y="2146300"/>
            <a:ext cx="706438" cy="922338"/>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7696835" y="3108960"/>
            <a:ext cx="1447165" cy="645160"/>
          </a:xfrm>
          <a:prstGeom prst="rect">
            <a:avLst/>
          </a:prstGeom>
          <a:noFill/>
        </p:spPr>
        <p:txBody>
          <a:bodyPr wrap="square" rtlCol="0" anchor="t">
            <a:spAutoFit/>
          </a:bodyPr>
          <a:p>
            <a:r>
              <a:rPr lang="en-US" altLang="zh-CN"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TG</a:t>
            </a:r>
            <a:r>
              <a:rPr lang="en-US" altLang="zh-CN" baseline="-25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3</a:t>
            </a:r>
            <a:r>
              <a:rPr lang="zh-CN" altLang="en-US"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与</a:t>
            </a:r>
            <a:r>
              <a:rPr lang="en-US" altLang="zh-CN"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TG</a:t>
            </a:r>
            <a:r>
              <a:rPr lang="en-US" altLang="zh-CN" baseline="-25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4</a:t>
            </a:r>
            <a:endParaRPr lang="en-US" altLang="zh-CN" baseline="-25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endParaRPr>
          </a:p>
          <a:p>
            <a:r>
              <a:rPr lang="zh-CN" altLang="en-US"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状态相反！</a:t>
            </a:r>
            <a:endParaRPr lang="zh-CN" altLang="en-US"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endParaRPr>
          </a:p>
        </p:txBody>
      </p:sp>
      <p:cxnSp>
        <p:nvCxnSpPr>
          <p:cNvPr id="3" name="直接箭头连接符 2"/>
          <p:cNvCxnSpPr/>
          <p:nvPr/>
        </p:nvCxnSpPr>
        <p:spPr>
          <a:xfrm flipH="1">
            <a:off x="6356350" y="3500438"/>
            <a:ext cx="1233488" cy="496888"/>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cxnSp>
        <p:nvCxnSpPr>
          <p:cNvPr id="4" name="直接箭头连接符 3"/>
          <p:cNvCxnSpPr/>
          <p:nvPr/>
        </p:nvCxnSpPr>
        <p:spPr>
          <a:xfrm flipH="1">
            <a:off x="7308850" y="3500438"/>
            <a:ext cx="287338" cy="1800225"/>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45070" name="文本框 5"/>
          <p:cNvSpPr txBox="1"/>
          <p:nvPr/>
        </p:nvSpPr>
        <p:spPr>
          <a:xfrm>
            <a:off x="8248650" y="3925888"/>
            <a:ext cx="463550"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1</a:t>
            </a:r>
            <a:endParaRPr lang="en-US" altLang="zh-CN" baseline="-250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43027" name="矩形 25606"/>
          <p:cNvSpPr/>
          <p:nvPr/>
        </p:nvSpPr>
        <p:spPr>
          <a:xfrm>
            <a:off x="2676525" y="606425"/>
            <a:ext cx="5445125" cy="2644775"/>
          </a:xfrm>
          <a:prstGeom prst="rect">
            <a:avLst/>
          </a:prstGeom>
          <a:solidFill>
            <a:srgbClr val="A6A6A6">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033"/>
                                        </p:tgtEl>
                                        <p:attrNameLst>
                                          <p:attrName>style.visibility</p:attrName>
                                        </p:attrNameLst>
                                      </p:cBhvr>
                                      <p:to>
                                        <p:strVal val="visible"/>
                                      </p:to>
                                    </p:set>
                                    <p:animEffect transition="in" filter="dissolve">
                                      <p:cBhvr>
                                        <p:cTn id="7" dur="500"/>
                                        <p:tgtEl>
                                          <p:spTgt spid="4403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3027"/>
                                        </p:tgtEl>
                                        <p:attrNameLst>
                                          <p:attrName>style.visibility</p:attrName>
                                        </p:attrNameLst>
                                      </p:cBhvr>
                                      <p:to>
                                        <p:strVal val="visible"/>
                                      </p:to>
                                    </p:set>
                                    <p:animEffect transition="in" filter="dissolve">
                                      <p:cBhvr>
                                        <p:cTn id="11" dur="500"/>
                                        <p:tgtEl>
                                          <p:spTgt spid="43027"/>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44040"/>
                                        </p:tgtEl>
                                        <p:attrNameLst>
                                          <p:attrName>style.visibility</p:attrName>
                                        </p:attrNameLst>
                                      </p:cBhvr>
                                      <p:to>
                                        <p:strVal val="visible"/>
                                      </p:to>
                                    </p:set>
                                    <p:anim calcmode="discrete" valueType="clr">
                                      <p:cBhvr override="childStyle">
                                        <p:cTn id="16" dur="80"/>
                                        <p:tgtEl>
                                          <p:spTgt spid="44040"/>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44040"/>
                                        </p:tgtEl>
                                        <p:attrNameLst>
                                          <p:attrName>fillcolor</p:attrName>
                                        </p:attrNameLst>
                                      </p:cBhvr>
                                      <p:tavLst>
                                        <p:tav tm="0">
                                          <p:val>
                                            <p:clrVal>
                                              <a:schemeClr val="accent2"/>
                                            </p:clrVal>
                                          </p:val>
                                        </p:tav>
                                        <p:tav tm="50000">
                                          <p:val>
                                            <p:clrVal>
                                              <a:schemeClr val="hlink"/>
                                            </p:clrVal>
                                          </p:val>
                                        </p:tav>
                                      </p:tavLst>
                                    </p:anim>
                                    <p:set>
                                      <p:cBhvr>
                                        <p:cTn id="18" dur="80"/>
                                        <p:tgtEl>
                                          <p:spTgt spid="44040"/>
                                        </p:tgtEl>
                                        <p:attrNameLst>
                                          <p:attrName>fill.type</p:attrName>
                                        </p:attrNameLst>
                                      </p:cBhvr>
                                      <p:to>
                                        <p:strVal val="solid"/>
                                      </p:to>
                                    </p:set>
                                  </p:childTnLst>
                                </p:cTn>
                              </p:par>
                            </p:childTnLst>
                          </p:cTn>
                        </p:par>
                        <p:par>
                          <p:cTn id="19" fill="hold">
                            <p:stCondLst>
                              <p:cond delay="439"/>
                            </p:stCondLst>
                            <p:childTnLst>
                              <p:par>
                                <p:cTn id="20" presetID="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439"/>
                            </p:stCondLst>
                            <p:childTnLst>
                              <p:par>
                                <p:cTn id="23" presetID="2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4034"/>
                                        </p:tgtEl>
                                        <p:attrNameLst>
                                          <p:attrName>style.visibility</p:attrName>
                                        </p:attrNameLst>
                                      </p:cBhvr>
                                      <p:to>
                                        <p:strVal val="visible"/>
                                      </p:to>
                                    </p:set>
                                    <p:animEffect transition="in" filter="dissolve">
                                      <p:cBhvr>
                                        <p:cTn id="30" dur="500"/>
                                        <p:tgtEl>
                                          <p:spTgt spid="44034"/>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45063"/>
                                        </p:tgtEl>
                                        <p:attrNameLst>
                                          <p:attrName>style.visibility</p:attrName>
                                        </p:attrNameLst>
                                      </p:cBhvr>
                                      <p:to>
                                        <p:strVal val="visible"/>
                                      </p:to>
                                    </p:set>
                                    <p:anim calcmode="discrete" valueType="clr">
                                      <p:cBhvr override="childStyle">
                                        <p:cTn id="35" dur="80"/>
                                        <p:tgtEl>
                                          <p:spTgt spid="45063"/>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45063"/>
                                        </p:tgtEl>
                                        <p:attrNameLst>
                                          <p:attrName>fillcolor</p:attrName>
                                        </p:attrNameLst>
                                      </p:cBhvr>
                                      <p:tavLst>
                                        <p:tav tm="0">
                                          <p:val>
                                            <p:clrVal>
                                              <a:schemeClr val="accent2"/>
                                            </p:clrVal>
                                          </p:val>
                                        </p:tav>
                                        <p:tav tm="50000">
                                          <p:val>
                                            <p:clrVal>
                                              <a:schemeClr val="hlink"/>
                                            </p:clrVal>
                                          </p:val>
                                        </p:tav>
                                      </p:tavLst>
                                    </p:anim>
                                    <p:set>
                                      <p:cBhvr>
                                        <p:cTn id="37" dur="80"/>
                                        <p:tgtEl>
                                          <p:spTgt spid="45063"/>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505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506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50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506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7" presetClass="entr" presetSubtype="0" fill="hold" grpId="0" nodeType="clickEffect">
                                  <p:stCondLst>
                                    <p:cond delay="0"/>
                                  </p:stCondLst>
                                  <p:iterate type="lt">
                                    <p:tmPct val="50000"/>
                                  </p:iterate>
                                  <p:childTnLst>
                                    <p:set>
                                      <p:cBhvr>
                                        <p:cTn id="57" dur="1" fill="hold">
                                          <p:stCondLst>
                                            <p:cond delay="0"/>
                                          </p:stCondLst>
                                        </p:cTn>
                                        <p:tgtEl>
                                          <p:spTgt spid="2"/>
                                        </p:tgtEl>
                                        <p:attrNameLst>
                                          <p:attrName>style.visibility</p:attrName>
                                        </p:attrNameLst>
                                      </p:cBhvr>
                                      <p:to>
                                        <p:strVal val="visible"/>
                                      </p:to>
                                    </p:set>
                                    <p:anim calcmode="discrete" valueType="clr">
                                      <p:cBhvr override="childStyle">
                                        <p:cTn id="58"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2"/>
                                        </p:tgtEl>
                                        <p:attrNameLst>
                                          <p:attrName>fillcolor</p:attrName>
                                        </p:attrNameLst>
                                      </p:cBhvr>
                                      <p:tavLst>
                                        <p:tav tm="0">
                                          <p:val>
                                            <p:clrVal>
                                              <a:schemeClr val="accent2"/>
                                            </p:clrVal>
                                          </p:val>
                                        </p:tav>
                                        <p:tav tm="50000">
                                          <p:val>
                                            <p:clrVal>
                                              <a:schemeClr val="hlink"/>
                                            </p:clrVal>
                                          </p:val>
                                        </p:tav>
                                      </p:tavLst>
                                    </p:anim>
                                    <p:set>
                                      <p:cBhvr>
                                        <p:cTn id="60" dur="80"/>
                                        <p:tgtEl>
                                          <p:spTgt spid="2"/>
                                        </p:tgtEl>
                                        <p:attrNameLst>
                                          <p:attrName>fill.type</p:attrName>
                                        </p:attrNameLst>
                                      </p:cBhvr>
                                      <p:to>
                                        <p:strVal val="solid"/>
                                      </p:to>
                                    </p:set>
                                  </p:childTnLst>
                                </p:cTn>
                              </p:par>
                            </p:childTnLst>
                          </p:cTn>
                        </p:par>
                        <p:par>
                          <p:cTn id="61" fill="hold">
                            <p:stCondLst>
                              <p:cond delay="519"/>
                            </p:stCondLst>
                            <p:childTnLst>
                              <p:par>
                                <p:cTn id="62" presetID="1" presetClass="entr" presetSubtype="0" fill="hold" nodeType="afterEffect">
                                  <p:stCondLst>
                                    <p:cond delay="0"/>
                                  </p:stCondLst>
                                  <p:childTnLst>
                                    <p:set>
                                      <p:cBhvr>
                                        <p:cTn id="63" dur="1" fill="hold">
                                          <p:stCondLst>
                                            <p:cond delay="0"/>
                                          </p:stCondLst>
                                        </p:cTn>
                                        <p:tgtEl>
                                          <p:spTgt spid="3"/>
                                        </p:tgtEl>
                                        <p:attrNameLst>
                                          <p:attrName>style.visibility</p:attrName>
                                        </p:attrNameLst>
                                      </p:cBhvr>
                                      <p:to>
                                        <p:strVal val="visible"/>
                                      </p:to>
                                    </p:set>
                                  </p:childTnLst>
                                </p:cTn>
                              </p:par>
                            </p:childTnLst>
                          </p:cTn>
                        </p:par>
                        <p:par>
                          <p:cTn id="64" fill="hold">
                            <p:stCondLst>
                              <p:cond delay="519"/>
                            </p:stCondLst>
                            <p:childTnLst>
                              <p:par>
                                <p:cTn id="65" presetID="1" presetClass="entr" presetSubtype="0"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7" presetClass="entr" presetSubtype="0" fill="hold" grpId="0" nodeType="clickEffect">
                                  <p:stCondLst>
                                    <p:cond delay="0"/>
                                  </p:stCondLst>
                                  <p:iterate type="lt">
                                    <p:tmPct val="50000"/>
                                  </p:iterate>
                                  <p:childTnLst>
                                    <p:set>
                                      <p:cBhvr>
                                        <p:cTn id="70" dur="1" fill="hold">
                                          <p:stCondLst>
                                            <p:cond delay="0"/>
                                          </p:stCondLst>
                                        </p:cTn>
                                        <p:tgtEl>
                                          <p:spTgt spid="45070"/>
                                        </p:tgtEl>
                                        <p:attrNameLst>
                                          <p:attrName>style.visibility</p:attrName>
                                        </p:attrNameLst>
                                      </p:cBhvr>
                                      <p:to>
                                        <p:strVal val="visible"/>
                                      </p:to>
                                    </p:set>
                                    <p:anim calcmode="discrete" valueType="clr">
                                      <p:cBhvr override="childStyle">
                                        <p:cTn id="71" dur="80"/>
                                        <p:tgtEl>
                                          <p:spTgt spid="45070"/>
                                        </p:tgtEl>
                                        <p:attrNameLst>
                                          <p:attrName>style.color</p:attrName>
                                        </p:attrNameLst>
                                      </p:cBhvr>
                                      <p:tavLst>
                                        <p:tav tm="0">
                                          <p:val>
                                            <p:clrVal>
                                              <a:schemeClr val="accent2"/>
                                            </p:clrVal>
                                          </p:val>
                                        </p:tav>
                                        <p:tav tm="50000">
                                          <p:val>
                                            <p:clrVal>
                                              <a:schemeClr val="hlink"/>
                                            </p:clrVal>
                                          </p:val>
                                        </p:tav>
                                      </p:tavLst>
                                    </p:anim>
                                    <p:anim calcmode="discrete" valueType="clr">
                                      <p:cBhvr>
                                        <p:cTn id="72" dur="80"/>
                                        <p:tgtEl>
                                          <p:spTgt spid="45070"/>
                                        </p:tgtEl>
                                        <p:attrNameLst>
                                          <p:attrName>fillcolor</p:attrName>
                                        </p:attrNameLst>
                                      </p:cBhvr>
                                      <p:tavLst>
                                        <p:tav tm="0">
                                          <p:val>
                                            <p:clrVal>
                                              <a:schemeClr val="accent2"/>
                                            </p:clrVal>
                                          </p:val>
                                        </p:tav>
                                        <p:tav tm="50000">
                                          <p:val>
                                            <p:clrVal>
                                              <a:schemeClr val="hlink"/>
                                            </p:clrVal>
                                          </p:val>
                                        </p:tav>
                                      </p:tavLst>
                                    </p:anim>
                                    <p:set>
                                      <p:cBhvr>
                                        <p:cTn id="73" dur="80"/>
                                        <p:tgtEl>
                                          <p:spTgt spid="4507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p:bldP spid="44040" grpId="1"/>
      <p:bldP spid="45063" grpId="0"/>
      <p:bldP spid="45063" grpId="1"/>
      <p:bldP spid="45059" grpId="0"/>
      <p:bldP spid="45059" grpId="1"/>
      <p:bldP spid="45060" grpId="0"/>
      <p:bldP spid="45060" grpId="1"/>
      <p:bldP spid="45062" grpId="0"/>
      <p:bldP spid="45062" grpId="1"/>
      <p:bldP spid="45061" grpId="0"/>
      <p:bldP spid="45061" grpId="1"/>
      <p:bldP spid="2" grpId="0"/>
      <p:bldP spid="2" grpId="1"/>
      <p:bldP spid="45070" grpId="0"/>
      <p:bldP spid="45070" grpId="1"/>
      <p:bldP spid="43027" grpId="0" animBg="1"/>
      <p:bldP spid="4302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8193"/>
          <p:cNvSpPr txBox="1"/>
          <p:nvPr/>
        </p:nvSpPr>
        <p:spPr>
          <a:xfrm>
            <a:off x="863600" y="1462405"/>
            <a:ext cx="7648575" cy="1337945"/>
          </a:xfrm>
          <a:prstGeom prst="rect">
            <a:avLst/>
          </a:prstGeom>
          <a:noFill/>
          <a:ln w="9525">
            <a:noFill/>
          </a:ln>
        </p:spPr>
        <p:txBody>
          <a:bodyPr wrap="square" anchor="t">
            <a:spAutoFit/>
          </a:bodyPr>
          <a:p>
            <a:pPr eaLnBrk="0" hangingPunct="0">
              <a:lnSpc>
                <a:spcPct val="150000"/>
              </a:lnSpc>
            </a:pPr>
            <a:r>
              <a:rPr lang="zh-CN" altLang="en-US" noProof="1" dirty="0">
                <a:latin typeface="Arial" panose="020B0604020202020204" pitchFamily="34" charset="0"/>
                <a:ea typeface="宋体" panose="02010600030101010101" pitchFamily="2" charset="-122"/>
                <a:cs typeface="+mn-cs"/>
              </a:rPr>
              <a:t> </a:t>
            </a:r>
            <a:r>
              <a:rPr lang="zh-CN" altLang="en-US" noProof="1" dirty="0">
                <a:latin typeface="Comic Sans MS" panose="030F0702030302020204" pitchFamily="2" charset="0"/>
                <a:ea typeface="宋体" panose="02010600030101010101" pitchFamily="2" charset="-122"/>
                <a:cs typeface="+mn-cs"/>
              </a:rPr>
              <a:t>   如果数字电路在任意时刻的输出状态，不但与当时所加在电路上的输入信号有关系，</a:t>
            </a:r>
            <a:r>
              <a:rPr lang="zh-CN" altLang="en-US" noProof="1" dirty="0">
                <a:gradFill>
                  <a:gsLst>
                    <a:gs pos="0">
                      <a:srgbClr val="007BD3"/>
                    </a:gs>
                    <a:gs pos="100000">
                      <a:srgbClr val="034373"/>
                    </a:gs>
                  </a:gsLst>
                  <a:lin scaled="0"/>
                </a:gradFill>
                <a:latin typeface="Comic Sans MS" panose="030F0702030302020204" pitchFamily="2" charset="0"/>
                <a:ea typeface="宋体" panose="02010600030101010101" pitchFamily="2" charset="-122"/>
                <a:cs typeface="+mn-cs"/>
              </a:rPr>
              <a:t>而且与电路的状态也有关系，</a:t>
            </a:r>
            <a:r>
              <a:rPr lang="zh-CN" altLang="en-US" noProof="1" dirty="0">
                <a:latin typeface="Comic Sans MS" panose="030F0702030302020204" pitchFamily="2" charset="0"/>
                <a:ea typeface="宋体" panose="02010600030101010101" pitchFamily="2" charset="-122"/>
                <a:cs typeface="+mn-cs"/>
              </a:rPr>
              <a:t>那么这种电路就称为时序逻辑电路（</a:t>
            </a:r>
            <a:r>
              <a:rPr lang="en-US" altLang="zh-CN" noProof="1" dirty="0">
                <a:latin typeface="Comic Sans MS" panose="030F0702030302020204" pitchFamily="2" charset="0"/>
                <a:ea typeface="宋体" panose="02010600030101010101" pitchFamily="2" charset="-122"/>
                <a:cs typeface="+mn-cs"/>
              </a:rPr>
              <a:t>Sequ</a:t>
            </a:r>
            <a:r>
              <a:rPr lang="zh-CN" altLang="en-US" noProof="1" dirty="0">
                <a:latin typeface="Comic Sans MS" panose="030F0702030302020204" pitchFamily="2" charset="0"/>
                <a:ea typeface="宋体" panose="02010600030101010101" pitchFamily="2" charset="-122"/>
                <a:cs typeface="+mn-cs"/>
              </a:rPr>
              <a:t>en</a:t>
            </a:r>
            <a:r>
              <a:rPr lang="en-US" altLang="zh-CN" noProof="1" dirty="0">
                <a:latin typeface="Comic Sans MS" panose="030F0702030302020204" pitchFamily="2" charset="0"/>
                <a:ea typeface="宋体" panose="02010600030101010101" pitchFamily="2" charset="-122"/>
                <a:cs typeface="+mn-cs"/>
              </a:rPr>
              <a:t>tial Logic Circuit</a:t>
            </a:r>
            <a:r>
              <a:rPr lang="zh-CN" altLang="en-US" noProof="1" dirty="0">
                <a:latin typeface="Comic Sans MS" panose="030F0702030302020204" pitchFamily="2" charset="0"/>
                <a:ea typeface="宋体" panose="02010600030101010101" pitchFamily="2" charset="-122"/>
                <a:cs typeface="+mn-cs"/>
              </a:rPr>
              <a:t>）。</a:t>
            </a:r>
            <a:endParaRPr lang="zh-CN" altLang="en-US" noProof="1" dirty="0">
              <a:latin typeface="Comic Sans MS" panose="030F0702030302020204" pitchFamily="2" charset="0"/>
              <a:ea typeface="宋体" panose="02010600030101010101" pitchFamily="2" charset="-122"/>
            </a:endParaRPr>
          </a:p>
        </p:txBody>
      </p:sp>
      <p:sp>
        <p:nvSpPr>
          <p:cNvPr id="9218" name="矩形 8195"/>
          <p:cNvSpPr/>
          <p:nvPr/>
        </p:nvSpPr>
        <p:spPr>
          <a:xfrm>
            <a:off x="954088" y="4106863"/>
            <a:ext cx="3343275" cy="398462"/>
          </a:xfrm>
          <a:prstGeom prst="rect">
            <a:avLst/>
          </a:prstGeom>
          <a:noFill/>
          <a:ln w="9525">
            <a:noFill/>
          </a:ln>
        </p:spPr>
        <p:txBody>
          <a:bodyPr wrap="none" anchor="t" anchorCtr="0">
            <a:spAutoFit/>
          </a:bodyPr>
          <a:p>
            <a:pPr eaLnBrk="0" hangingPunct="0">
              <a:spcBef>
                <a:spcPct val="50000"/>
              </a:spcBef>
            </a:pPr>
            <a:r>
              <a:rPr lang="en-US" altLang="zh-CN" sz="2000" dirty="0">
                <a:solidFill>
                  <a:srgbClr val="C00000"/>
                </a:solidFill>
                <a:latin typeface="Arial" panose="020B0604020202020204" pitchFamily="34" charset="0"/>
                <a:ea typeface="宋体" panose="02010600030101010101" pitchFamily="2" charset="-122"/>
              </a:rPr>
              <a:t>2. </a:t>
            </a:r>
            <a:r>
              <a:rPr lang="zh-CN" altLang="en-US" sz="2000" dirty="0">
                <a:solidFill>
                  <a:srgbClr val="C00000"/>
                </a:solidFill>
                <a:latin typeface="Arial" panose="020B0604020202020204" pitchFamily="34" charset="0"/>
                <a:ea typeface="宋体" panose="02010600030101010101" pitchFamily="2" charset="-122"/>
              </a:rPr>
              <a:t>锁存器</a:t>
            </a:r>
            <a:r>
              <a:rPr lang="en-US" altLang="zh-CN"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latin typeface="Arial" panose="020B0604020202020204" pitchFamily="34" charset="0"/>
                <a:ea typeface="宋体" panose="02010600030101010101" pitchFamily="2" charset="-122"/>
              </a:rPr>
              <a:t>触发器的基本特点</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9220" name="文本框 8198"/>
          <p:cNvSpPr txBox="1"/>
          <p:nvPr/>
        </p:nvSpPr>
        <p:spPr>
          <a:xfrm>
            <a:off x="954088" y="2994025"/>
            <a:ext cx="2136775" cy="398463"/>
          </a:xfrm>
          <a:prstGeom prst="rect">
            <a:avLst/>
          </a:prstGeom>
          <a:noFill/>
          <a:ln w="9525">
            <a:noFill/>
          </a:ln>
        </p:spPr>
        <p:txBody>
          <a:bodyPr wrap="none" anchor="t" anchorCtr="0">
            <a:spAutoFit/>
          </a:bodyPr>
          <a:p>
            <a:pPr eaLnBrk="0" hangingPunct="0"/>
            <a:r>
              <a:rPr lang="en-US" altLang="zh-CN" sz="2000" dirty="0">
                <a:solidFill>
                  <a:srgbClr val="C00000"/>
                </a:solidFill>
                <a:latin typeface="Arial" panose="020B0604020202020204" pitchFamily="34" charset="0"/>
                <a:ea typeface="宋体" panose="02010600030101010101" pitchFamily="2" charset="-122"/>
              </a:rPr>
              <a:t>1.  </a:t>
            </a:r>
            <a:r>
              <a:rPr lang="zh-CN" altLang="en-US" sz="2000" dirty="0">
                <a:solidFill>
                  <a:srgbClr val="C00000"/>
                </a:solidFill>
                <a:latin typeface="Arial" panose="020B0604020202020204" pitchFamily="34" charset="0"/>
                <a:ea typeface="宋体" panose="02010600030101010101" pitchFamily="2" charset="-122"/>
              </a:rPr>
              <a:t>锁存器</a:t>
            </a:r>
            <a:r>
              <a:rPr lang="en-US" altLang="zh-CN"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latin typeface="Arial" panose="020B0604020202020204" pitchFamily="34" charset="0"/>
                <a:ea typeface="宋体" panose="02010600030101010101" pitchFamily="2" charset="-122"/>
              </a:rPr>
              <a:t>触发器</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9221" name="文本框 99"/>
          <p:cNvSpPr txBox="1"/>
          <p:nvPr/>
        </p:nvSpPr>
        <p:spPr>
          <a:xfrm>
            <a:off x="841375" y="3571875"/>
            <a:ext cx="4683125" cy="368300"/>
          </a:xfrm>
          <a:prstGeom prst="rect">
            <a:avLst/>
          </a:prstGeom>
          <a:noFill/>
          <a:ln w="9525">
            <a:noFill/>
          </a:ln>
        </p:spPr>
        <p:txBody>
          <a:bodyPr wrap="square" anchor="t" anchorCtr="0">
            <a:spAutoFit/>
          </a:bodyPr>
          <a:p>
            <a:pPr indent="266700"/>
            <a:r>
              <a:rPr lang="zh-CN" altLang="en-US">
                <a:latin typeface="宋体" panose="02010600030101010101" pitchFamily="2" charset="-122"/>
                <a:ea typeface="宋体" panose="02010600030101010101" pitchFamily="2" charset="-122"/>
              </a:rPr>
              <a:t>能够存储</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位二值信息的基本单元电路。</a:t>
            </a:r>
            <a:endParaRPr lang="zh-CN" altLang="en-US">
              <a:latin typeface="宋体" panose="02010600030101010101" pitchFamily="2" charset="-122"/>
              <a:ea typeface="宋体" panose="02010600030101010101" pitchFamily="2" charset="-122"/>
            </a:endParaRPr>
          </a:p>
        </p:txBody>
      </p:sp>
      <p:sp>
        <p:nvSpPr>
          <p:cNvPr id="9222" name="文本框 1"/>
          <p:cNvSpPr txBox="1"/>
          <p:nvPr/>
        </p:nvSpPr>
        <p:spPr>
          <a:xfrm>
            <a:off x="769620" y="635000"/>
            <a:ext cx="2295525" cy="400050"/>
          </a:xfrm>
          <a:prstGeom prst="rect">
            <a:avLst/>
          </a:prstGeom>
          <a:noFill/>
          <a:ln w="9525">
            <a:noFill/>
          </a:ln>
        </p:spPr>
        <p:txBody>
          <a:bodyPr wrap="none" anchor="t">
            <a:spAutoFit/>
          </a:bodyPr>
          <a:p>
            <a:r>
              <a:rPr lang="zh-CN" altLang="en-US" sz="2000" noProof="1" dirty="0">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 数字电路的分类</a:t>
            </a:r>
            <a:endParaRPr lang="zh-CN" altLang="en-US" sz="2000" noProof="1" dirty="0">
              <a:gradFill>
                <a:gsLst>
                  <a:gs pos="0">
                    <a:srgbClr val="E30000"/>
                  </a:gs>
                  <a:gs pos="100000">
                    <a:srgbClr val="760303"/>
                  </a:gs>
                </a:gsLst>
                <a:lin scaled="0"/>
              </a:gradFill>
              <a:latin typeface="Arial" panose="020B0604020202020204" pitchFamily="34" charset="0"/>
              <a:ea typeface="宋体" panose="02010600030101010101" pitchFamily="2" charset="-122"/>
            </a:endParaRPr>
          </a:p>
        </p:txBody>
      </p:sp>
      <p:sp>
        <p:nvSpPr>
          <p:cNvPr id="9223" name="文本框 2"/>
          <p:cNvSpPr txBox="1"/>
          <p:nvPr/>
        </p:nvSpPr>
        <p:spPr>
          <a:xfrm>
            <a:off x="791845" y="1124585"/>
            <a:ext cx="2039938" cy="398463"/>
          </a:xfrm>
          <a:prstGeom prst="rect">
            <a:avLst/>
          </a:prstGeom>
          <a:noFill/>
          <a:ln w="9525">
            <a:noFill/>
          </a:ln>
        </p:spPr>
        <p:txBody>
          <a:bodyPr wrap="none" anchor="t" anchorCtr="0">
            <a:spAutoFit/>
          </a:bodyPr>
          <a:p>
            <a:r>
              <a:rPr lang="zh-CN" altLang="en-US" sz="2000" dirty="0">
                <a:solidFill>
                  <a:srgbClr val="C00000"/>
                </a:solidFill>
                <a:latin typeface="Arial" panose="020B0604020202020204" pitchFamily="34" charset="0"/>
                <a:ea typeface="宋体" panose="02010600030101010101" pitchFamily="2" charset="-122"/>
              </a:rPr>
              <a:t>◆ 时序逻辑电路</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2" name="文本框 1"/>
          <p:cNvSpPr txBox="1"/>
          <p:nvPr/>
        </p:nvSpPr>
        <p:spPr>
          <a:xfrm>
            <a:off x="1339850" y="4627563"/>
            <a:ext cx="6359525" cy="368300"/>
          </a:xfrm>
          <a:prstGeom prst="rect">
            <a:avLst/>
          </a:prstGeom>
          <a:noFill/>
          <a:ln w="9525">
            <a:noFill/>
          </a:ln>
        </p:spPr>
        <p:txBody>
          <a:bodyPr wrap="none" anchor="t" anchorCtr="0">
            <a:spAutoFit/>
          </a:bodyPr>
          <a:p>
            <a:pPr eaLnBrk="0" hangingPunct="0">
              <a:spcBef>
                <a:spcPct val="50000"/>
              </a:spcBef>
            </a:pPr>
            <a:r>
              <a:rPr lang="en-US" altLang="zh-CN" dirty="0">
                <a:latin typeface="Arial" panose="020B0604020202020204" pitchFamily="34" charset="0"/>
                <a:ea typeface="宋体" panose="02010600030101010101" pitchFamily="2" charset="-122"/>
              </a:rPr>
              <a:t>(1) </a:t>
            </a:r>
            <a:r>
              <a:rPr lang="zh-CN" altLang="en-US" dirty="0">
                <a:latin typeface="Arial" panose="020B0604020202020204" pitchFamily="34" charset="0"/>
                <a:ea typeface="宋体" panose="02010600030101010101" pitchFamily="2" charset="-122"/>
              </a:rPr>
              <a:t>具有两个稳定的状态 ，一个状态代表</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，一个状态代表</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endParaRPr lang="zh-CN" altLang="en-US">
              <a:latin typeface="Arial" panose="020B0604020202020204" pitchFamily="34" charset="0"/>
              <a:ea typeface="仿宋_GB2312" pitchFamily="1" charset="-122"/>
            </a:endParaRPr>
          </a:p>
        </p:txBody>
      </p:sp>
      <p:sp>
        <p:nvSpPr>
          <p:cNvPr id="3" name="文本框 2"/>
          <p:cNvSpPr txBox="1"/>
          <p:nvPr/>
        </p:nvSpPr>
        <p:spPr>
          <a:xfrm>
            <a:off x="1339850" y="5097463"/>
            <a:ext cx="4227513" cy="368300"/>
          </a:xfrm>
          <a:prstGeom prst="rect">
            <a:avLst/>
          </a:prstGeom>
          <a:noFill/>
          <a:ln w="9525">
            <a:noFill/>
          </a:ln>
        </p:spPr>
        <p:txBody>
          <a:bodyPr wrap="none" anchor="t" anchorCtr="0">
            <a:spAutoFit/>
          </a:bodyPr>
          <a:p>
            <a:pPr eaLnBrk="0" hangingPunct="0">
              <a:spcBef>
                <a:spcPct val="50000"/>
              </a:spcBef>
            </a:pPr>
            <a:r>
              <a:rPr lang="en-US" altLang="zh-CN" dirty="0">
                <a:latin typeface="Arial" panose="020B0604020202020204" pitchFamily="34" charset="0"/>
                <a:ea typeface="宋体" panose="02010600030101010101" pitchFamily="2" charset="-122"/>
              </a:rPr>
              <a:t>(2) </a:t>
            </a:r>
            <a:r>
              <a:rPr lang="zh-CN" altLang="zh-CN" dirty="0">
                <a:latin typeface="Arial" panose="020B0604020202020204" pitchFamily="34" charset="0"/>
                <a:ea typeface="宋体" panose="02010600030101010101" pitchFamily="2" charset="-122"/>
              </a:rPr>
              <a:t>根据输入信号的不同可以置</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或置</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a:t>
            </a:r>
            <a:endParaRPr lang="zh-CN" altLang="en-US">
              <a:latin typeface="Arial" panose="020B0604020202020204" pitchFamily="34" charset="0"/>
              <a:ea typeface="仿宋_GB2312" pitchFamily="1" charset="-122"/>
            </a:endParaRPr>
          </a:p>
        </p:txBody>
      </p:sp>
      <p:sp>
        <p:nvSpPr>
          <p:cNvPr id="4" name="文本框 3"/>
          <p:cNvSpPr txBox="1"/>
          <p:nvPr/>
        </p:nvSpPr>
        <p:spPr>
          <a:xfrm>
            <a:off x="1339850" y="5541963"/>
            <a:ext cx="5353050" cy="368300"/>
          </a:xfrm>
          <a:prstGeom prst="rect">
            <a:avLst/>
          </a:prstGeom>
          <a:noFill/>
          <a:ln w="9525">
            <a:noFill/>
          </a:ln>
        </p:spPr>
        <p:txBody>
          <a:bodyPr wrap="none" anchor="t" anchorCtr="0">
            <a:spAutoFit/>
          </a:bodyPr>
          <a:p>
            <a:pPr eaLnBrk="0" hangingPunct="0">
              <a:spcBef>
                <a:spcPct val="50000"/>
              </a:spcBef>
            </a:pPr>
            <a:r>
              <a:rPr lang="en-US" altLang="zh-CN" dirty="0">
                <a:solidFill>
                  <a:srgbClr val="0070C0"/>
                </a:solidFill>
                <a:latin typeface="Arial" panose="020B0604020202020204" pitchFamily="34" charset="0"/>
                <a:ea typeface="宋体" panose="02010600030101010101" pitchFamily="2" charset="-122"/>
              </a:rPr>
              <a:t>(3) </a:t>
            </a:r>
            <a:r>
              <a:rPr lang="zh-CN" altLang="en-US" dirty="0">
                <a:solidFill>
                  <a:srgbClr val="0070C0"/>
                </a:solidFill>
                <a:latin typeface="Arial" panose="020B0604020202020204" pitchFamily="34" charset="0"/>
                <a:ea typeface="宋体" panose="02010600030101010101" pitchFamily="2" charset="-122"/>
              </a:rPr>
              <a:t>当输入信号撤消以后，状态能够自行保持下来。</a:t>
            </a:r>
            <a:endParaRPr lang="zh-CN" altLang="en-US" dirty="0">
              <a:solidFill>
                <a:srgbClr val="0070C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222"/>
                                        </p:tgtEl>
                                        <p:attrNameLst>
                                          <p:attrName>style.visibility</p:attrName>
                                        </p:attrNameLst>
                                      </p:cBhvr>
                                      <p:to>
                                        <p:strVal val="visible"/>
                                      </p:to>
                                    </p:set>
                                    <p:anim calcmode="discrete" valueType="clr">
                                      <p:cBhvr override="childStyle">
                                        <p:cTn id="7" dur="80"/>
                                        <p:tgtEl>
                                          <p:spTgt spid="92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22"/>
                                        </p:tgtEl>
                                        <p:attrNameLst>
                                          <p:attrName>fillcolor</p:attrName>
                                        </p:attrNameLst>
                                      </p:cBhvr>
                                      <p:tavLst>
                                        <p:tav tm="0">
                                          <p:val>
                                            <p:clrVal>
                                              <a:schemeClr val="accent2"/>
                                            </p:clrVal>
                                          </p:val>
                                        </p:tav>
                                        <p:tav tm="50000">
                                          <p:val>
                                            <p:clrVal>
                                              <a:schemeClr val="hlink"/>
                                            </p:clrVal>
                                          </p:val>
                                        </p:tav>
                                      </p:tavLst>
                                    </p:anim>
                                    <p:set>
                                      <p:cBhvr>
                                        <p:cTn id="9" dur="80"/>
                                        <p:tgtEl>
                                          <p:spTgt spid="922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9223"/>
                                        </p:tgtEl>
                                        <p:attrNameLst>
                                          <p:attrName>style.visibility</p:attrName>
                                        </p:attrNameLst>
                                      </p:cBhvr>
                                      <p:to>
                                        <p:strVal val="visible"/>
                                      </p:to>
                                    </p:set>
                                    <p:anim calcmode="discrete" valueType="clr">
                                      <p:cBhvr override="childStyle">
                                        <p:cTn id="14" dur="80"/>
                                        <p:tgtEl>
                                          <p:spTgt spid="922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223"/>
                                        </p:tgtEl>
                                        <p:attrNameLst>
                                          <p:attrName>fillcolor</p:attrName>
                                        </p:attrNameLst>
                                      </p:cBhvr>
                                      <p:tavLst>
                                        <p:tav tm="0">
                                          <p:val>
                                            <p:clrVal>
                                              <a:schemeClr val="accent2"/>
                                            </p:clrVal>
                                          </p:val>
                                        </p:tav>
                                        <p:tav tm="50000">
                                          <p:val>
                                            <p:clrVal>
                                              <a:schemeClr val="hlink"/>
                                            </p:clrVal>
                                          </p:val>
                                        </p:tav>
                                      </p:tavLst>
                                    </p:anim>
                                    <p:set>
                                      <p:cBhvr>
                                        <p:cTn id="16" dur="80"/>
                                        <p:tgtEl>
                                          <p:spTgt spid="9223"/>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217"/>
                                        </p:tgtEl>
                                        <p:attrNameLst>
                                          <p:attrName>style.visibility</p:attrName>
                                        </p:attrNameLst>
                                      </p:cBhvr>
                                      <p:to>
                                        <p:strVal val="visible"/>
                                      </p:to>
                                    </p:set>
                                    <p:animEffect transition="in" filter="wipe(up)">
                                      <p:cBhvr>
                                        <p:cTn id="21" dur="500"/>
                                        <p:tgtEl>
                                          <p:spTgt spid="9217"/>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9220"/>
                                        </p:tgtEl>
                                        <p:attrNameLst>
                                          <p:attrName>style.visibility</p:attrName>
                                        </p:attrNameLst>
                                      </p:cBhvr>
                                      <p:to>
                                        <p:strVal val="visible"/>
                                      </p:to>
                                    </p:set>
                                    <p:anim calcmode="discrete" valueType="clr">
                                      <p:cBhvr override="childStyle">
                                        <p:cTn id="26" dur="80"/>
                                        <p:tgtEl>
                                          <p:spTgt spid="9220"/>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9220"/>
                                        </p:tgtEl>
                                        <p:attrNameLst>
                                          <p:attrName>fillcolor</p:attrName>
                                        </p:attrNameLst>
                                      </p:cBhvr>
                                      <p:tavLst>
                                        <p:tav tm="0">
                                          <p:val>
                                            <p:clrVal>
                                              <a:schemeClr val="accent2"/>
                                            </p:clrVal>
                                          </p:val>
                                        </p:tav>
                                        <p:tav tm="50000">
                                          <p:val>
                                            <p:clrVal>
                                              <a:schemeClr val="hlink"/>
                                            </p:clrVal>
                                          </p:val>
                                        </p:tav>
                                      </p:tavLst>
                                    </p:anim>
                                    <p:set>
                                      <p:cBhvr>
                                        <p:cTn id="28" dur="80"/>
                                        <p:tgtEl>
                                          <p:spTgt spid="9220"/>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9221"/>
                                        </p:tgtEl>
                                        <p:attrNameLst>
                                          <p:attrName>style.visibility</p:attrName>
                                        </p:attrNameLst>
                                      </p:cBhvr>
                                      <p:to>
                                        <p:strVal val="visible"/>
                                      </p:to>
                                    </p:set>
                                    <p:anim calcmode="discrete" valueType="clr">
                                      <p:cBhvr override="childStyle">
                                        <p:cTn id="33" dur="80"/>
                                        <p:tgtEl>
                                          <p:spTgt spid="9221"/>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9221"/>
                                        </p:tgtEl>
                                        <p:attrNameLst>
                                          <p:attrName>fillcolor</p:attrName>
                                        </p:attrNameLst>
                                      </p:cBhvr>
                                      <p:tavLst>
                                        <p:tav tm="0">
                                          <p:val>
                                            <p:clrVal>
                                              <a:schemeClr val="accent2"/>
                                            </p:clrVal>
                                          </p:val>
                                        </p:tav>
                                        <p:tav tm="50000">
                                          <p:val>
                                            <p:clrVal>
                                              <a:schemeClr val="hlink"/>
                                            </p:clrVal>
                                          </p:val>
                                        </p:tav>
                                      </p:tavLst>
                                    </p:anim>
                                    <p:set>
                                      <p:cBhvr>
                                        <p:cTn id="35" dur="80"/>
                                        <p:tgtEl>
                                          <p:spTgt spid="9221"/>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2"/>
                                        </p:tgtEl>
                                        <p:attrNameLst>
                                          <p:attrName>style.visibility</p:attrName>
                                        </p:attrNameLst>
                                      </p:cBhvr>
                                      <p:to>
                                        <p:strVal val="visible"/>
                                      </p:to>
                                    </p:set>
                                    <p:anim calcmode="discrete" valueType="clr">
                                      <p:cBhvr override="childStyle">
                                        <p:cTn id="40"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2"/>
                                        </p:tgtEl>
                                        <p:attrNameLst>
                                          <p:attrName>fillcolor</p:attrName>
                                        </p:attrNameLst>
                                      </p:cBhvr>
                                      <p:tavLst>
                                        <p:tav tm="0">
                                          <p:val>
                                            <p:clrVal>
                                              <a:schemeClr val="accent2"/>
                                            </p:clrVal>
                                          </p:val>
                                        </p:tav>
                                        <p:tav tm="50000">
                                          <p:val>
                                            <p:clrVal>
                                              <a:schemeClr val="hlink"/>
                                            </p:clrVal>
                                          </p:val>
                                        </p:tav>
                                      </p:tavLst>
                                    </p:anim>
                                    <p:set>
                                      <p:cBhvr>
                                        <p:cTn id="42" dur="80"/>
                                        <p:tgtEl>
                                          <p:spTgt spid="2"/>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3"/>
                                        </p:tgtEl>
                                        <p:attrNameLst>
                                          <p:attrName>style.visibility</p:attrName>
                                        </p:attrNameLst>
                                      </p:cBhvr>
                                      <p:to>
                                        <p:strVal val="visible"/>
                                      </p:to>
                                    </p:set>
                                    <p:anim calcmode="discrete" valueType="clr">
                                      <p:cBhvr override="childStyle">
                                        <p:cTn id="4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3"/>
                                        </p:tgtEl>
                                        <p:attrNameLst>
                                          <p:attrName>fillcolor</p:attrName>
                                        </p:attrNameLst>
                                      </p:cBhvr>
                                      <p:tavLst>
                                        <p:tav tm="0">
                                          <p:val>
                                            <p:clrVal>
                                              <a:schemeClr val="accent2"/>
                                            </p:clrVal>
                                          </p:val>
                                        </p:tav>
                                        <p:tav tm="50000">
                                          <p:val>
                                            <p:clrVal>
                                              <a:schemeClr val="hlink"/>
                                            </p:clrVal>
                                          </p:val>
                                        </p:tav>
                                      </p:tavLst>
                                    </p:anim>
                                    <p:set>
                                      <p:cBhvr>
                                        <p:cTn id="49" dur="80"/>
                                        <p:tgtEl>
                                          <p:spTgt spid="3"/>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4"/>
                                        </p:tgtEl>
                                        <p:attrNameLst>
                                          <p:attrName>style.visibility</p:attrName>
                                        </p:attrNameLst>
                                      </p:cBhvr>
                                      <p:to>
                                        <p:strVal val="visible"/>
                                      </p:to>
                                    </p:set>
                                    <p:anim calcmode="discrete" valueType="clr">
                                      <p:cBhvr override="childStyle">
                                        <p:cTn id="54"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4"/>
                                        </p:tgtEl>
                                        <p:attrNameLst>
                                          <p:attrName>fillcolor</p:attrName>
                                        </p:attrNameLst>
                                      </p:cBhvr>
                                      <p:tavLst>
                                        <p:tav tm="0">
                                          <p:val>
                                            <p:clrVal>
                                              <a:schemeClr val="accent2"/>
                                            </p:clrVal>
                                          </p:val>
                                        </p:tav>
                                        <p:tav tm="50000">
                                          <p:val>
                                            <p:clrVal>
                                              <a:schemeClr val="hlink"/>
                                            </p:clrVal>
                                          </p:val>
                                        </p:tav>
                                      </p:tavLst>
                                    </p:anim>
                                    <p:set>
                                      <p:cBhvr>
                                        <p:cTn id="56" dur="80"/>
                                        <p:tgtEl>
                                          <p:spTgt spid="4"/>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218"/>
                                        </p:tgtEl>
                                        <p:attrNameLst>
                                          <p:attrName>style.visibility</p:attrName>
                                        </p:attrNameLst>
                                      </p:cBhvr>
                                      <p:to>
                                        <p:strVal val="visible"/>
                                      </p:to>
                                    </p:set>
                                    <p:animEffect transition="in" filter="dissolve">
                                      <p:cBhvr>
                                        <p:cTn id="61"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2" grpId="1"/>
      <p:bldP spid="9223" grpId="0"/>
      <p:bldP spid="9223" grpId="1"/>
      <p:bldP spid="9217" grpId="0"/>
      <p:bldP spid="9217" grpId="1"/>
      <p:bldP spid="9220" grpId="0"/>
      <p:bldP spid="9220" grpId="1"/>
      <p:bldP spid="9221" grpId="0"/>
      <p:bldP spid="9221" grpId="1"/>
      <p:bldP spid="2" grpId="0"/>
      <p:bldP spid="2" grpId="1"/>
      <p:bldP spid="3" grpId="0"/>
      <p:bldP spid="3" grpId="1"/>
      <p:bldP spid="4" grpId="0"/>
      <p:bldP spid="4" grpId="1"/>
      <p:bldP spid="9218" grpId="0"/>
      <p:bldP spid="9218"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AutoShape 5"/>
          <p:cNvSpPr/>
          <p:nvPr/>
        </p:nvSpPr>
        <p:spPr>
          <a:xfrm>
            <a:off x="747713" y="4716463"/>
            <a:ext cx="7888287" cy="1003300"/>
          </a:xfrm>
          <a:prstGeom prst="roundRect">
            <a:avLst>
              <a:gd name="adj" fmla="val 11921"/>
            </a:avLst>
          </a:prstGeom>
          <a:gradFill rotWithShape="1">
            <a:gsLst>
              <a:gs pos="0">
                <a:schemeClr val="hlink"/>
              </a:gs>
              <a:gs pos="100000">
                <a:srgbClr val="006B6B"/>
              </a:gs>
            </a:gsLst>
            <a:lin ang="5400000" scaled="1"/>
            <a:tileRect/>
          </a:gradFill>
          <a:ln w="25400" cap="flat" cmpd="sng">
            <a:solidFill>
              <a:srgbClr val="FEFFFF"/>
            </a:solidFill>
            <a:prstDash val="solid"/>
            <a:round/>
            <a:headEnd type="none" w="med" len="med"/>
            <a:tailEnd type="none" w="med" len="med"/>
          </a:ln>
          <a:effectLst>
            <a:outerShdw dist="53882" dir="2699999" algn="ctr" rotWithShape="0">
              <a:srgbClr val="000000">
                <a:alpha val="50000"/>
              </a:srgbClr>
            </a:outerShdw>
          </a:effectLst>
        </p:spPr>
        <p:txBody>
          <a:bodyPr wrap="none" anchor="ctr" anchorCtr="0"/>
          <a:p>
            <a:pPr>
              <a:lnSpc>
                <a:spcPct val="120000"/>
              </a:lnSpc>
              <a:spcBef>
                <a:spcPct val="20000"/>
              </a:spcBef>
              <a:buFont typeface="Arial" panose="020B0604020202020204" pitchFamily="34" charset="0"/>
              <a:buChar char="•"/>
            </a:pPr>
            <a:endParaRPr lang="zh-CN" altLang="en-US" dirty="0">
              <a:solidFill>
                <a:srgbClr val="000000"/>
              </a:solidFill>
              <a:latin typeface="Arial" panose="020B0604020202020204" pitchFamily="34" charset="0"/>
              <a:ea typeface="宋体" panose="02010600030101010101" pitchFamily="2" charset="-122"/>
            </a:endParaRPr>
          </a:p>
        </p:txBody>
      </p:sp>
      <p:sp>
        <p:nvSpPr>
          <p:cNvPr id="4" name="文本框 3"/>
          <p:cNvSpPr txBox="1"/>
          <p:nvPr/>
        </p:nvSpPr>
        <p:spPr>
          <a:xfrm>
            <a:off x="765175" y="4716463"/>
            <a:ext cx="7872413" cy="922338"/>
          </a:xfrm>
          <a:prstGeom prst="rect">
            <a:avLst/>
          </a:prstGeom>
          <a:noFill/>
        </p:spPr>
        <p:txBody>
          <a:bodyPr wrap="square" rtlCol="0" anchor="t">
            <a:spAutoFit/>
          </a:bodyPr>
          <a:p>
            <a:pPr eaLnBrk="0" hangingPunct="0">
              <a:lnSpc>
                <a:spcPct val="150000"/>
              </a:lnSpc>
              <a:spcBef>
                <a:spcPts val="0"/>
              </a:spcBef>
            </a:pPr>
            <a:r>
              <a:rPr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rPr>
              <a:t>【例5-4】对于边沿D触发器，若输入D和时钟CLK的波形如图5-28所示，画出输出Q的波形。假设触发器的初始状态为0。</a:t>
            </a:r>
            <a:endParaRPr noProof="1" dirty="0">
              <a:solidFill>
                <a:schemeClr val="accent3"/>
              </a:solidFill>
              <a:latin typeface="Comic Sans MS" panose="030F0702030302020204" pitchFamily="2" charset="0"/>
              <a:ea typeface="宋体" panose="02010600030101010101" pitchFamily="2" charset="-122"/>
              <a:cs typeface="Comic Sans MS" panose="030F0702030302020204" pitchFamily="2" charset="0"/>
            </a:endParaRPr>
          </a:p>
        </p:txBody>
      </p:sp>
      <p:pic>
        <p:nvPicPr>
          <p:cNvPr id="46083" name="图片 155" descr="5-5-2"/>
          <p:cNvPicPr>
            <a:picLocks noChangeAspect="1"/>
          </p:cNvPicPr>
          <p:nvPr/>
        </p:nvPicPr>
        <p:blipFill>
          <a:blip r:embed="rId1"/>
          <a:stretch>
            <a:fillRect/>
          </a:stretch>
        </p:blipFill>
        <p:spPr>
          <a:xfrm>
            <a:off x="1206500" y="1274763"/>
            <a:ext cx="6732588" cy="3081337"/>
          </a:xfrm>
          <a:prstGeom prst="rect">
            <a:avLst/>
          </a:prstGeom>
          <a:noFill/>
          <a:ln w="9525">
            <a:noFill/>
          </a:ln>
        </p:spPr>
      </p:pic>
      <p:sp>
        <p:nvSpPr>
          <p:cNvPr id="46084" name="文本框 2"/>
          <p:cNvSpPr txBox="1"/>
          <p:nvPr/>
        </p:nvSpPr>
        <p:spPr>
          <a:xfrm>
            <a:off x="1103313" y="3987800"/>
            <a:ext cx="322262"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1</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
        <p:nvSpPr>
          <p:cNvPr id="46085" name="文本框 1"/>
          <p:cNvSpPr txBox="1"/>
          <p:nvPr/>
        </p:nvSpPr>
        <p:spPr>
          <a:xfrm>
            <a:off x="1103313" y="1163638"/>
            <a:ext cx="322262"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仿宋_GB2312" pitchFamily="1" charset="-122"/>
                <a:sym typeface="宋体" panose="02010600030101010101" pitchFamily="2" charset="-122"/>
              </a:rPr>
              <a:t>0</a:t>
            </a:r>
            <a:endParaRPr lang="en-US" altLang="zh-CN" dirty="0">
              <a:solidFill>
                <a:srgbClr val="C00000"/>
              </a:solidFill>
              <a:latin typeface="Comic Sans MS" panose="030F0702030302020204" pitchFamily="2" charset="0"/>
              <a:ea typeface="仿宋_GB2312" pitchFamily="1" charset="-122"/>
              <a:sym typeface="宋体" panose="02010600030101010101" pitchFamily="2" charset="-122"/>
            </a:endParaRPr>
          </a:p>
        </p:txBody>
      </p:sp>
      <p:sp>
        <p:nvSpPr>
          <p:cNvPr id="46086" name="文本框 4"/>
          <p:cNvSpPr txBox="1"/>
          <p:nvPr/>
        </p:nvSpPr>
        <p:spPr>
          <a:xfrm>
            <a:off x="7997825" y="1843088"/>
            <a:ext cx="463550" cy="368300"/>
          </a:xfrm>
          <a:prstGeom prst="rect">
            <a:avLst/>
          </a:prstGeom>
          <a:noFill/>
          <a:ln w="9525">
            <a:noFill/>
          </a:ln>
        </p:spPr>
        <p:txBody>
          <a:bodyPr wrap="none" anchor="t" anchorCtr="0">
            <a:spAutoFit/>
          </a:bodyPr>
          <a:p>
            <a:r>
              <a:rPr lang="en-US" altLang="zh-CN" dirty="0">
                <a:solidFill>
                  <a:srgbClr val="0070C0"/>
                </a:solidFill>
                <a:latin typeface="Comic Sans MS" panose="030F0702030302020204" pitchFamily="2" charset="0"/>
                <a:ea typeface="仿宋_GB2312" pitchFamily="1" charset="-122"/>
                <a:sym typeface="宋体" panose="02010600030101010101" pitchFamily="2" charset="-122"/>
              </a:rPr>
              <a:t>=0</a:t>
            </a:r>
            <a:endParaRPr lang="en-US" altLang="zh-CN" dirty="0">
              <a:solidFill>
                <a:srgbClr val="0070C0"/>
              </a:solidFill>
              <a:latin typeface="Comic Sans MS" panose="030F0702030302020204" pitchFamily="2" charset="0"/>
              <a:ea typeface="仿宋_GB2312" pitchFamily="1" charset="-122"/>
              <a:sym typeface="宋体" panose="02010600030101010101" pitchFamily="2" charset="-122"/>
            </a:endParaRPr>
          </a:p>
        </p:txBody>
      </p:sp>
      <p:sp>
        <p:nvSpPr>
          <p:cNvPr id="46087" name="文本框 5"/>
          <p:cNvSpPr txBox="1"/>
          <p:nvPr/>
        </p:nvSpPr>
        <p:spPr>
          <a:xfrm>
            <a:off x="7100888" y="3698875"/>
            <a:ext cx="322262" cy="368300"/>
          </a:xfrm>
          <a:prstGeom prst="rect">
            <a:avLst/>
          </a:prstGeom>
          <a:noFill/>
          <a:ln w="9525">
            <a:noFill/>
          </a:ln>
        </p:spPr>
        <p:txBody>
          <a:bodyPr wrap="none" anchor="t" anchorCtr="0">
            <a:spAutoFit/>
          </a:bodyPr>
          <a:p>
            <a:r>
              <a:rPr lang="en-US" altLang="zh-CN" dirty="0">
                <a:solidFill>
                  <a:srgbClr val="0070C0"/>
                </a:solidFill>
                <a:latin typeface="Comic Sans MS" panose="030F0702030302020204" pitchFamily="2" charset="0"/>
                <a:ea typeface="仿宋_GB2312" pitchFamily="1" charset="-122"/>
                <a:sym typeface="宋体" panose="02010600030101010101" pitchFamily="2" charset="-122"/>
              </a:rPr>
              <a:t>1</a:t>
            </a:r>
            <a:endParaRPr lang="en-US" altLang="zh-CN" dirty="0">
              <a:solidFill>
                <a:srgbClr val="0070C0"/>
              </a:solidFill>
              <a:latin typeface="Comic Sans MS" panose="030F0702030302020204" pitchFamily="2" charset="0"/>
              <a:ea typeface="仿宋_GB2312" pitchFamily="1" charset="-122"/>
              <a:sym typeface="宋体" panose="02010600030101010101" pitchFamily="2" charset="-122"/>
            </a:endParaRPr>
          </a:p>
        </p:txBody>
      </p:sp>
      <p:sp>
        <p:nvSpPr>
          <p:cNvPr id="46088" name="文本框 6"/>
          <p:cNvSpPr txBox="1"/>
          <p:nvPr/>
        </p:nvSpPr>
        <p:spPr>
          <a:xfrm>
            <a:off x="747713" y="642938"/>
            <a:ext cx="2541587" cy="368300"/>
          </a:xfrm>
          <a:prstGeom prst="rect">
            <a:avLst/>
          </a:prstGeom>
          <a:noFill/>
          <a:ln w="9525">
            <a:noFill/>
          </a:ln>
        </p:spPr>
        <p:txBody>
          <a:bodyPr wrap="none" anchor="t" anchorCtr="0">
            <a:spAutoFit/>
          </a:bodyPr>
          <a:p>
            <a:r>
              <a:rPr lang="zh-CN" altLang="zh-CN" dirty="0">
                <a:solidFill>
                  <a:srgbClr val="0070C0"/>
                </a:solidFill>
                <a:latin typeface="Comic Sans MS" panose="030F0702030302020204" pitchFamily="2" charset="0"/>
                <a:ea typeface="宋体" panose="02010600030101010101" pitchFamily="2" charset="-122"/>
              </a:rPr>
              <a:t>当</a:t>
            </a:r>
            <a:r>
              <a:rPr lang="en-US" altLang="zh-CN" dirty="0">
                <a:solidFill>
                  <a:srgbClr val="0070C0"/>
                </a:solidFill>
                <a:latin typeface="Comic Sans MS" panose="030F0702030302020204" pitchFamily="2" charset="0"/>
                <a:ea typeface="宋体" panose="02010600030101010101" pitchFamily="2" charset="-122"/>
              </a:rPr>
              <a:t>S</a:t>
            </a:r>
            <a:r>
              <a:rPr lang="en-US" altLang="zh-CN" baseline="-25000" dirty="0">
                <a:solidFill>
                  <a:srgbClr val="0070C0"/>
                </a:solidFill>
                <a:latin typeface="Comic Sans MS" panose="030F0702030302020204" pitchFamily="2" charset="0"/>
                <a:ea typeface="宋体" panose="02010600030101010101" pitchFamily="2" charset="-122"/>
              </a:rPr>
              <a:t>D</a:t>
            </a:r>
            <a:r>
              <a:rPr lang="zh-CN" altLang="en-US" dirty="0">
                <a:solidFill>
                  <a:srgbClr val="0070C0"/>
                </a:solidFill>
                <a:latin typeface="Comic Sans MS" panose="030F0702030302020204" pitchFamily="2" charset="0"/>
                <a:ea typeface="宋体" panose="02010600030101010101" pitchFamily="2" charset="-122"/>
              </a:rPr>
              <a:t>无效，</a:t>
            </a:r>
            <a:r>
              <a:rPr lang="en-US" altLang="zh-CN" dirty="0">
                <a:solidFill>
                  <a:srgbClr val="0070C0"/>
                </a:solidFill>
                <a:latin typeface="Comic Sans MS" panose="030F0702030302020204" pitchFamily="2" charset="0"/>
                <a:ea typeface="宋体" panose="02010600030101010101" pitchFamily="2" charset="-122"/>
              </a:rPr>
              <a:t>R</a:t>
            </a:r>
            <a:r>
              <a:rPr lang="en-US" altLang="zh-CN" baseline="-25000" dirty="0">
                <a:solidFill>
                  <a:srgbClr val="0070C0"/>
                </a:solidFill>
                <a:latin typeface="Comic Sans MS" panose="030F0702030302020204" pitchFamily="2" charset="0"/>
                <a:ea typeface="宋体" panose="02010600030101010101" pitchFamily="2" charset="-122"/>
              </a:rPr>
              <a:t>D</a:t>
            </a:r>
            <a:r>
              <a:rPr lang="zh-CN" altLang="en-US" dirty="0">
                <a:solidFill>
                  <a:srgbClr val="0070C0"/>
                </a:solidFill>
                <a:latin typeface="Comic Sans MS" panose="030F0702030302020204" pitchFamily="2" charset="0"/>
                <a:ea typeface="宋体" panose="02010600030101010101" pitchFamily="2" charset="-122"/>
              </a:rPr>
              <a:t>有效时：</a:t>
            </a:r>
            <a:endParaRPr lang="zh-CN" altLang="en-US" dirty="0">
              <a:solidFill>
                <a:srgbClr val="0070C0"/>
              </a:solidFill>
              <a:latin typeface="Comic Sans MS" panose="030F070203030202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088"/>
                                        </p:tgtEl>
                                        <p:attrNameLst>
                                          <p:attrName>style.visibility</p:attrName>
                                        </p:attrNameLst>
                                      </p:cBhvr>
                                      <p:to>
                                        <p:strVal val="visible"/>
                                      </p:to>
                                    </p:set>
                                    <p:anim calcmode="discrete" valueType="clr">
                                      <p:cBhvr override="childStyle">
                                        <p:cTn id="7" dur="80"/>
                                        <p:tgtEl>
                                          <p:spTgt spid="4608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8"/>
                                        </p:tgtEl>
                                        <p:attrNameLst>
                                          <p:attrName>fillcolor</p:attrName>
                                        </p:attrNameLst>
                                      </p:cBhvr>
                                      <p:tavLst>
                                        <p:tav tm="0">
                                          <p:val>
                                            <p:clrVal>
                                              <a:schemeClr val="accent2"/>
                                            </p:clrVal>
                                          </p:val>
                                        </p:tav>
                                        <p:tav tm="50000">
                                          <p:val>
                                            <p:clrVal>
                                              <a:schemeClr val="hlink"/>
                                            </p:clrVal>
                                          </p:val>
                                        </p:tav>
                                      </p:tavLst>
                                    </p:anim>
                                    <p:set>
                                      <p:cBhvr>
                                        <p:cTn id="9" dur="80"/>
                                        <p:tgtEl>
                                          <p:spTgt spid="4608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46083"/>
                                        </p:tgtEl>
                                        <p:attrNameLst>
                                          <p:attrName>style.visibility</p:attrName>
                                        </p:attrNameLst>
                                      </p:cBhvr>
                                      <p:to>
                                        <p:strVal val="visible"/>
                                      </p:to>
                                    </p:set>
                                    <p:animEffect transition="in" filter="dissolve">
                                      <p:cBhvr>
                                        <p:cTn id="14" dur="500"/>
                                        <p:tgtEl>
                                          <p:spTgt spid="4608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46086"/>
                                        </p:tgtEl>
                                        <p:attrNameLst>
                                          <p:attrName>style.visibility</p:attrName>
                                        </p:attrNameLst>
                                      </p:cBhvr>
                                      <p:to>
                                        <p:strVal val="visible"/>
                                      </p:to>
                                    </p:set>
                                    <p:anim calcmode="discrete" valueType="clr">
                                      <p:cBhvr override="childStyle">
                                        <p:cTn id="27" dur="80"/>
                                        <p:tgtEl>
                                          <p:spTgt spid="46086"/>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6086"/>
                                        </p:tgtEl>
                                        <p:attrNameLst>
                                          <p:attrName>fillcolor</p:attrName>
                                        </p:attrNameLst>
                                      </p:cBhvr>
                                      <p:tavLst>
                                        <p:tav tm="0">
                                          <p:val>
                                            <p:clrVal>
                                              <a:schemeClr val="accent2"/>
                                            </p:clrVal>
                                          </p:val>
                                        </p:tav>
                                        <p:tav tm="50000">
                                          <p:val>
                                            <p:clrVal>
                                              <a:schemeClr val="hlink"/>
                                            </p:clrVal>
                                          </p:val>
                                        </p:tav>
                                      </p:tavLst>
                                    </p:anim>
                                    <p:set>
                                      <p:cBhvr>
                                        <p:cTn id="29" dur="80"/>
                                        <p:tgtEl>
                                          <p:spTgt spid="46086"/>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grpId="0" nodeType="clickEffect">
                                  <p:stCondLst>
                                    <p:cond delay="0"/>
                                  </p:stCondLst>
                                  <p:iterate type="lt">
                                    <p:tmPct val="50000"/>
                                  </p:iterate>
                                  <p:childTnLst>
                                    <p:set>
                                      <p:cBhvr>
                                        <p:cTn id="33" dur="1" fill="hold">
                                          <p:stCondLst>
                                            <p:cond delay="0"/>
                                          </p:stCondLst>
                                        </p:cTn>
                                        <p:tgtEl>
                                          <p:spTgt spid="46087"/>
                                        </p:tgtEl>
                                        <p:attrNameLst>
                                          <p:attrName>style.visibility</p:attrName>
                                        </p:attrNameLst>
                                      </p:cBhvr>
                                      <p:to>
                                        <p:strVal val="visible"/>
                                      </p:to>
                                    </p:set>
                                    <p:anim calcmode="discrete" valueType="clr">
                                      <p:cBhvr override="childStyle">
                                        <p:cTn id="34" dur="80"/>
                                        <p:tgtEl>
                                          <p:spTgt spid="46087"/>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46087"/>
                                        </p:tgtEl>
                                        <p:attrNameLst>
                                          <p:attrName>fillcolor</p:attrName>
                                        </p:attrNameLst>
                                      </p:cBhvr>
                                      <p:tavLst>
                                        <p:tav tm="0">
                                          <p:val>
                                            <p:clrVal>
                                              <a:schemeClr val="accent2"/>
                                            </p:clrVal>
                                          </p:val>
                                        </p:tav>
                                        <p:tav tm="50000">
                                          <p:val>
                                            <p:clrVal>
                                              <a:schemeClr val="hlink"/>
                                            </p:clrVal>
                                          </p:val>
                                        </p:tav>
                                      </p:tavLst>
                                    </p:anim>
                                    <p:set>
                                      <p:cBhvr>
                                        <p:cTn id="36" dur="80"/>
                                        <p:tgtEl>
                                          <p:spTgt spid="46087"/>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081"/>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P spid="46088" grpId="1"/>
      <p:bldP spid="46085" grpId="0"/>
      <p:bldP spid="46085" grpId="1"/>
      <p:bldP spid="46084" grpId="0"/>
      <p:bldP spid="46084" grpId="1"/>
      <p:bldP spid="4" grpId="0"/>
      <p:bldP spid="4" grpId="1"/>
      <p:bldP spid="46081" grpId="0" animBg="1"/>
      <p:bldP spid="46081" grpId="1" animBg="1"/>
      <p:bldP spid="46086" grpId="0"/>
      <p:bldP spid="46086" grpId="1"/>
      <p:bldP spid="46087" grpId="0"/>
      <p:bldP spid="4608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5" name="图片 -2147482296"/>
          <p:cNvPicPr>
            <a:picLocks noChangeAspect="1"/>
          </p:cNvPicPr>
          <p:nvPr/>
        </p:nvPicPr>
        <p:blipFill>
          <a:blip r:embed="rId1"/>
          <a:stretch>
            <a:fillRect/>
          </a:stretch>
        </p:blipFill>
        <p:spPr>
          <a:xfrm>
            <a:off x="4468813" y="4879975"/>
            <a:ext cx="3759200" cy="1279525"/>
          </a:xfrm>
          <a:prstGeom prst="rect">
            <a:avLst/>
          </a:prstGeom>
          <a:noFill/>
          <a:ln w="9525">
            <a:noFill/>
          </a:ln>
        </p:spPr>
      </p:pic>
      <p:sp>
        <p:nvSpPr>
          <p:cNvPr id="47106" name="文本框 28678"/>
          <p:cNvSpPr txBox="1"/>
          <p:nvPr/>
        </p:nvSpPr>
        <p:spPr>
          <a:xfrm>
            <a:off x="1244600" y="4616450"/>
            <a:ext cx="2178050" cy="400050"/>
          </a:xfrm>
          <a:prstGeom prst="rect">
            <a:avLst/>
          </a:prstGeom>
          <a:noFill/>
          <a:ln w="9525">
            <a:noFill/>
          </a:ln>
        </p:spPr>
        <p:txBody>
          <a:bodyPr wrap="square" anchor="t" anchorCtr="0">
            <a:spAutoFit/>
          </a:bodyPr>
          <a:p>
            <a:pPr eaLnBrk="0" hangingPunct="0">
              <a:spcBef>
                <a:spcPct val="50000"/>
              </a:spcBef>
            </a:pPr>
            <a:r>
              <a:rPr lang="en-US" altLang="zh-CN" sz="2000" dirty="0">
                <a:solidFill>
                  <a:srgbClr val="C00000"/>
                </a:solidFill>
                <a:latin typeface="Comic Sans MS" panose="030F0702030302020204" pitchFamily="2" charset="0"/>
                <a:ea typeface="宋体" panose="02010600030101010101" pitchFamily="2" charset="-122"/>
              </a:rPr>
              <a:t>2.</a:t>
            </a:r>
            <a:r>
              <a:rPr lang="zh-CN" altLang="en-US" sz="2000" dirty="0">
                <a:solidFill>
                  <a:srgbClr val="C00000"/>
                </a:solidFill>
                <a:latin typeface="Comic Sans MS" panose="030F0702030302020204" pitchFamily="2" charset="0"/>
                <a:ea typeface="宋体" panose="02010600030101010101" pitchFamily="2" charset="-122"/>
              </a:rPr>
              <a:t>边沿</a:t>
            </a:r>
            <a:r>
              <a:rPr lang="en-US" altLang="zh-CN" sz="2000" dirty="0">
                <a:solidFill>
                  <a:srgbClr val="C00000"/>
                </a:solidFill>
                <a:latin typeface="Comic Sans MS" panose="030F0702030302020204" pitchFamily="2" charset="0"/>
                <a:ea typeface="宋体" panose="02010600030101010101" pitchFamily="2" charset="-122"/>
              </a:rPr>
              <a:t>JK</a:t>
            </a:r>
            <a:r>
              <a:rPr lang="zh-CN" altLang="en-US" sz="2000" dirty="0">
                <a:solidFill>
                  <a:srgbClr val="C00000"/>
                </a:solidFill>
                <a:latin typeface="Comic Sans MS" panose="030F0702030302020204" pitchFamily="2" charset="0"/>
                <a:ea typeface="宋体" panose="02010600030101010101" pitchFamily="2" charset="-122"/>
              </a:rPr>
              <a:t>触发器</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47108" name="文本框 3"/>
          <p:cNvSpPr txBox="1"/>
          <p:nvPr/>
        </p:nvSpPr>
        <p:spPr>
          <a:xfrm>
            <a:off x="1338263" y="4945063"/>
            <a:ext cx="2443162"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Q*</a:t>
            </a:r>
            <a:r>
              <a:rPr lang="zh-CN" altLang="zh-CN" dirty="0">
                <a:latin typeface="Comic Sans MS" panose="030F0702030302020204" pitchFamily="2" charset="0"/>
                <a:ea typeface="宋体" panose="02010600030101010101" pitchFamily="2" charset="-122"/>
                <a:sym typeface="宋体" panose="02010600030101010101" pitchFamily="2" charset="-122"/>
              </a:rPr>
              <a:t>=</a:t>
            </a:r>
            <a:r>
              <a:rPr lang="en-US" altLang="zh-CN" dirty="0">
                <a:latin typeface="Comic Sans MS" panose="030F0702030302020204" pitchFamily="2" charset="0"/>
                <a:ea typeface="宋体" panose="02010600030101010101" pitchFamily="2" charset="-122"/>
                <a:sym typeface="宋体" panose="02010600030101010101" pitchFamily="2" charset="-122"/>
              </a:rPr>
              <a:t>D</a:t>
            </a:r>
            <a:endParaRPr lang="en-US" altLang="zh-CN" dirty="0">
              <a:latin typeface="Comic Sans MS" panose="030F0702030302020204" pitchFamily="2" charset="0"/>
              <a:ea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rPr>
              <a:t>Q*</a:t>
            </a:r>
            <a:r>
              <a:rPr lang="zh-CN" altLang="zh-CN" dirty="0">
                <a:latin typeface="Comic Sans MS" panose="030F0702030302020204" pitchFamily="2" charset="0"/>
                <a:ea typeface="宋体" panose="02010600030101010101" pitchFamily="2" charset="-122"/>
              </a:rPr>
              <a:t>= J·Q'+K'·Q</a:t>
            </a:r>
            <a:endParaRPr lang="zh-CN" altLang="zh-CN" dirty="0">
              <a:latin typeface="Comic Sans MS" panose="030F0702030302020204" pitchFamily="2" charset="0"/>
              <a:ea typeface="宋体" panose="02010600030101010101" pitchFamily="2" charset="-122"/>
            </a:endParaRPr>
          </a:p>
          <a:p>
            <a:pPr eaLnBrk="0" hangingPunct="0">
              <a:lnSpc>
                <a:spcPct val="150000"/>
              </a:lnSpc>
            </a:pPr>
            <a:r>
              <a:rPr lang="en-US" altLang="zh-CN">
                <a:solidFill>
                  <a:srgbClr val="C00000"/>
                </a:solidFill>
                <a:latin typeface="Arial" panose="020B0604020202020204" pitchFamily="34" charset="0"/>
                <a:ea typeface="仿宋_GB2312" pitchFamily="1" charset="-122"/>
              </a:rPr>
              <a:t>=&gt;</a:t>
            </a:r>
            <a:r>
              <a:rPr lang="en-US" altLang="zh-CN">
                <a:latin typeface="Arial" panose="020B0604020202020204" pitchFamily="34" charset="0"/>
                <a:ea typeface="仿宋_GB2312" pitchFamily="1" charset="-122"/>
              </a:rPr>
              <a:t> </a:t>
            </a:r>
            <a:r>
              <a:rPr lang="en-US" altLang="zh-CN" dirty="0">
                <a:solidFill>
                  <a:srgbClr val="009AD0"/>
                </a:solidFill>
                <a:latin typeface="Comic Sans MS" panose="030F0702030302020204" pitchFamily="2" charset="0"/>
                <a:ea typeface="宋体" panose="02010600030101010101" pitchFamily="2" charset="-122"/>
                <a:sym typeface="宋体" panose="02010600030101010101" pitchFamily="2" charset="-122"/>
              </a:rPr>
              <a:t>D</a:t>
            </a:r>
            <a:r>
              <a:rPr lang="en-US" altLang="zh-CN">
                <a:solidFill>
                  <a:srgbClr val="009AD0"/>
                </a:solidFill>
                <a:latin typeface="Arial" panose="020B0604020202020204" pitchFamily="34" charset="0"/>
                <a:ea typeface="仿宋_GB2312" pitchFamily="1" charset="-122"/>
              </a:rPr>
              <a:t>=</a:t>
            </a:r>
            <a:r>
              <a:rPr lang="zh-CN" altLang="zh-CN" dirty="0">
                <a:solidFill>
                  <a:srgbClr val="009AD0"/>
                </a:solidFill>
                <a:latin typeface="Comic Sans MS" panose="030F0702030302020204" pitchFamily="2" charset="0"/>
                <a:ea typeface="宋体" panose="02010600030101010101" pitchFamily="2" charset="-122"/>
                <a:sym typeface="宋体" panose="02010600030101010101" pitchFamily="2" charset="-122"/>
              </a:rPr>
              <a:t> J·Q'+K'·Q</a:t>
            </a:r>
            <a:endParaRPr lang="zh-CN" altLang="zh-CN" dirty="0">
              <a:solidFill>
                <a:srgbClr val="009AD0"/>
              </a:solidFill>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37891" name="对象 -2147482300"/>
          <p:cNvGraphicFramePr/>
          <p:nvPr/>
        </p:nvGraphicFramePr>
        <p:xfrm>
          <a:off x="1998663" y="669925"/>
          <a:ext cx="5145087" cy="1804988"/>
        </p:xfrm>
        <a:graphic>
          <a:graphicData uri="http://schemas.openxmlformats.org/presentationml/2006/ole">
            <mc:AlternateContent xmlns:mc="http://schemas.openxmlformats.org/markup-compatibility/2006">
              <mc:Choice xmlns:v="urn:schemas-microsoft-com:vml" Requires="v">
                <p:oleObj spid="_x0000_s3125" name="" r:id="rId2" imgW="6743700" imgH="2387600" progId="Visio.Drawing.11">
                  <p:embed/>
                </p:oleObj>
              </mc:Choice>
              <mc:Fallback>
                <p:oleObj name="" r:id="rId2" imgW="6743700" imgH="2387600" progId="Visio.Drawing.11">
                  <p:embed/>
                  <p:pic>
                    <p:nvPicPr>
                      <p:cNvPr id="0" name="图片 3124"/>
                      <p:cNvPicPr/>
                      <p:nvPr/>
                    </p:nvPicPr>
                    <p:blipFill>
                      <a:blip r:embed="rId3"/>
                      <a:stretch>
                        <a:fillRect/>
                      </a:stretch>
                    </p:blipFill>
                    <p:spPr>
                      <a:xfrm>
                        <a:off x="1998663" y="669925"/>
                        <a:ext cx="5145087" cy="1804988"/>
                      </a:xfrm>
                      <a:prstGeom prst="rect">
                        <a:avLst/>
                      </a:prstGeom>
                      <a:noFill/>
                      <a:ln w="38100">
                        <a:noFill/>
                        <a:miter/>
                      </a:ln>
                    </p:spPr>
                  </p:pic>
                </p:oleObj>
              </mc:Fallback>
            </mc:AlternateContent>
          </a:graphicData>
        </a:graphic>
      </p:graphicFrame>
      <p:graphicFrame>
        <p:nvGraphicFramePr>
          <p:cNvPr id="2" name="对象 1"/>
          <p:cNvGraphicFramePr/>
          <p:nvPr/>
        </p:nvGraphicFramePr>
        <p:xfrm>
          <a:off x="1417638" y="2563813"/>
          <a:ext cx="3051175" cy="1906587"/>
        </p:xfrm>
        <a:graphic>
          <a:graphicData uri="http://schemas.openxmlformats.org/presentationml/2006/ole">
            <mc:AlternateContent xmlns:mc="http://schemas.openxmlformats.org/markup-compatibility/2006">
              <mc:Choice xmlns:v="urn:schemas-microsoft-com:vml" Requires="v">
                <p:oleObj spid="_x0000_s3127" name="" r:id="rId4" imgW="3048000" imgH="1905000" progId="Paint.Picture">
                  <p:embed/>
                </p:oleObj>
              </mc:Choice>
              <mc:Fallback>
                <p:oleObj name="" r:id="rId4" imgW="3048000" imgH="1905000" progId="Paint.Picture">
                  <p:embed/>
                  <p:pic>
                    <p:nvPicPr>
                      <p:cNvPr id="0" name="图片 3126"/>
                      <p:cNvPicPr/>
                      <p:nvPr/>
                    </p:nvPicPr>
                    <p:blipFill>
                      <a:blip r:embed="rId5"/>
                      <a:stretch>
                        <a:fillRect/>
                      </a:stretch>
                    </p:blipFill>
                    <p:spPr>
                      <a:xfrm>
                        <a:off x="1417638" y="2563813"/>
                        <a:ext cx="3051175" cy="1906587"/>
                      </a:xfrm>
                      <a:prstGeom prst="rect">
                        <a:avLst/>
                      </a:prstGeom>
                      <a:noFill/>
                      <a:ln w="38100">
                        <a:noFill/>
                        <a:miter/>
                      </a:ln>
                    </p:spPr>
                  </p:pic>
                </p:oleObj>
              </mc:Fallback>
            </mc:AlternateContent>
          </a:graphicData>
        </a:graphic>
      </p:graphicFrame>
      <p:graphicFrame>
        <p:nvGraphicFramePr>
          <p:cNvPr id="4" name="对象 3"/>
          <p:cNvGraphicFramePr/>
          <p:nvPr/>
        </p:nvGraphicFramePr>
        <p:xfrm>
          <a:off x="4848225" y="2563813"/>
          <a:ext cx="3451225" cy="1973262"/>
        </p:xfrm>
        <a:graphic>
          <a:graphicData uri="http://schemas.openxmlformats.org/presentationml/2006/ole">
            <mc:AlternateContent xmlns:mc="http://schemas.openxmlformats.org/markup-compatibility/2006">
              <mc:Choice xmlns:v="urn:schemas-microsoft-com:vml" Requires="v">
                <p:oleObj spid="_x0000_s3126" name="" r:id="rId6" imgW="3448050" imgH="1971675" progId="Paint.Picture">
                  <p:embed/>
                </p:oleObj>
              </mc:Choice>
              <mc:Fallback>
                <p:oleObj name="" r:id="rId6" imgW="3448050" imgH="1971675" progId="Paint.Picture">
                  <p:embed/>
                  <p:pic>
                    <p:nvPicPr>
                      <p:cNvPr id="0" name="图片 3125"/>
                      <p:cNvPicPr/>
                      <p:nvPr/>
                    </p:nvPicPr>
                    <p:blipFill>
                      <a:blip r:embed="rId7"/>
                      <a:stretch>
                        <a:fillRect/>
                      </a:stretch>
                    </p:blipFill>
                    <p:spPr>
                      <a:xfrm>
                        <a:off x="4848225" y="2563813"/>
                        <a:ext cx="3451225" cy="1973262"/>
                      </a:xfrm>
                      <a:prstGeom prst="rect">
                        <a:avLst/>
                      </a:prstGeom>
                      <a:noFill/>
                      <a:ln w="38100">
                        <a:noFill/>
                        <a:miter/>
                      </a:ln>
                    </p:spPr>
                  </p:pic>
                </p:oleObj>
              </mc:Fallback>
            </mc:AlternateContent>
          </a:graphicData>
        </a:graphic>
      </p:graphicFrame>
      <p:sp>
        <p:nvSpPr>
          <p:cNvPr id="11" name="矩形 25606"/>
          <p:cNvSpPr/>
          <p:nvPr/>
        </p:nvSpPr>
        <p:spPr>
          <a:xfrm>
            <a:off x="1998663" y="2773363"/>
            <a:ext cx="76200" cy="119538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3" name="矩形 25606"/>
          <p:cNvSpPr/>
          <p:nvPr/>
        </p:nvSpPr>
        <p:spPr>
          <a:xfrm>
            <a:off x="2438400" y="2773363"/>
            <a:ext cx="76200" cy="119538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5" name="矩形 25606"/>
          <p:cNvSpPr/>
          <p:nvPr/>
        </p:nvSpPr>
        <p:spPr>
          <a:xfrm>
            <a:off x="2811463" y="2773363"/>
            <a:ext cx="76200" cy="119538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6" name="矩形 25606"/>
          <p:cNvSpPr/>
          <p:nvPr/>
        </p:nvSpPr>
        <p:spPr>
          <a:xfrm>
            <a:off x="3154363" y="2773363"/>
            <a:ext cx="76200" cy="119538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7" name="矩形 25606"/>
          <p:cNvSpPr/>
          <p:nvPr/>
        </p:nvSpPr>
        <p:spPr>
          <a:xfrm>
            <a:off x="3638550" y="2773363"/>
            <a:ext cx="76200" cy="119538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dissolve">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par>
                          <p:cTn id="26" fill="hold">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47106"/>
                                        </p:tgtEl>
                                        <p:attrNameLst>
                                          <p:attrName>style.visibility</p:attrName>
                                        </p:attrNameLst>
                                      </p:cBhvr>
                                      <p:to>
                                        <p:strVal val="visible"/>
                                      </p:to>
                                    </p:set>
                                    <p:anim calcmode="discrete" valueType="clr">
                                      <p:cBhvr override="childStyle">
                                        <p:cTn id="43" dur="80"/>
                                        <p:tgtEl>
                                          <p:spTgt spid="47106"/>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47106"/>
                                        </p:tgtEl>
                                        <p:attrNameLst>
                                          <p:attrName>fillcolor</p:attrName>
                                        </p:attrNameLst>
                                      </p:cBhvr>
                                      <p:tavLst>
                                        <p:tav tm="0">
                                          <p:val>
                                            <p:clrVal>
                                              <a:schemeClr val="accent2"/>
                                            </p:clrVal>
                                          </p:val>
                                        </p:tav>
                                        <p:tav tm="50000">
                                          <p:val>
                                            <p:clrVal>
                                              <a:schemeClr val="hlink"/>
                                            </p:clrVal>
                                          </p:val>
                                        </p:tav>
                                      </p:tavLst>
                                    </p:anim>
                                    <p:set>
                                      <p:cBhvr>
                                        <p:cTn id="45" dur="80"/>
                                        <p:tgtEl>
                                          <p:spTgt spid="4710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7108"/>
                                        </p:tgtEl>
                                        <p:attrNameLst>
                                          <p:attrName>style.visibility</p:attrName>
                                        </p:attrNameLst>
                                      </p:cBhvr>
                                      <p:to>
                                        <p:strVal val="visible"/>
                                      </p:to>
                                    </p:set>
                                    <p:animEffect transition="in" filter="wipe(left)">
                                      <p:cBhvr>
                                        <p:cTn id="50" dur="500"/>
                                        <p:tgtEl>
                                          <p:spTgt spid="4710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47105"/>
                                        </p:tgtEl>
                                        <p:attrNameLst>
                                          <p:attrName>style.visibility</p:attrName>
                                        </p:attrNameLst>
                                      </p:cBhvr>
                                      <p:to>
                                        <p:strVal val="visible"/>
                                      </p:to>
                                    </p:set>
                                    <p:animEffect transition="in" filter="dissolve">
                                      <p:cBhvr>
                                        <p:cTn id="55" dur="500"/>
                                        <p:tgtEl>
                                          <p:spTgt spid="47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6" grpId="1"/>
      <p:bldP spid="47108" grpId="0"/>
      <p:bldP spid="47108" grpId="1"/>
      <p:bldP spid="11" grpId="0" bldLvl="0" animBg="1"/>
      <p:bldP spid="11" grpId="1" animBg="1"/>
      <p:bldP spid="3" grpId="0" bldLvl="0" animBg="1"/>
      <p:bldP spid="3" grpId="1" animBg="1"/>
      <p:bldP spid="5" grpId="0" bldLvl="0" animBg="1"/>
      <p:bldP spid="5" grpId="1" animBg="1"/>
      <p:bldP spid="6" grpId="0" bldLvl="0" animBg="1"/>
      <p:bldP spid="6" grpId="1" animBg="1"/>
      <p:bldP spid="7" grpId="0" bldLvl="0" animBg="1"/>
      <p:bldP spid="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3"/>
          <p:cNvSpPr txBox="1"/>
          <p:nvPr/>
        </p:nvSpPr>
        <p:spPr>
          <a:xfrm>
            <a:off x="703263" y="577850"/>
            <a:ext cx="2208212" cy="1014413"/>
          </a:xfrm>
          <a:prstGeom prst="rect">
            <a:avLst/>
          </a:prstGeom>
          <a:noFill/>
          <a:ln w="9525">
            <a:noFill/>
          </a:ln>
        </p:spPr>
        <p:txBody>
          <a:bodyPr wrap="square" anchor="t" anchorCtr="0">
            <a:spAutoFit/>
          </a:bodyPr>
          <a:p>
            <a:pPr eaLnBrk="0" hangingPunct="0">
              <a:lnSpc>
                <a:spcPct val="150000"/>
              </a:lnSpc>
            </a:pPr>
            <a:r>
              <a:rPr lang="zh-CN" altLang="zh-CN" sz="2000" dirty="0">
                <a:solidFill>
                  <a:srgbClr val="0070C0"/>
                </a:solidFill>
                <a:latin typeface="Comic Sans MS" panose="030F0702030302020204" pitchFamily="2" charset="0"/>
                <a:ea typeface="宋体" panose="02010600030101010101" pitchFamily="2" charset="-122"/>
              </a:rPr>
              <a:t>集成双</a:t>
            </a:r>
            <a:r>
              <a:rPr lang="en-US" altLang="zh-CN" sz="2000" dirty="0">
                <a:solidFill>
                  <a:srgbClr val="0070C0"/>
                </a:solidFill>
                <a:latin typeface="Comic Sans MS" panose="030F0702030302020204" pitchFamily="2" charset="0"/>
                <a:ea typeface="宋体" panose="02010600030101010101" pitchFamily="2" charset="-122"/>
              </a:rPr>
              <a:t>D</a:t>
            </a:r>
            <a:r>
              <a:rPr lang="zh-CN" altLang="en-US" sz="2000" dirty="0">
                <a:solidFill>
                  <a:srgbClr val="0070C0"/>
                </a:solidFill>
                <a:latin typeface="Comic Sans MS" panose="030F0702030302020204" pitchFamily="2" charset="0"/>
                <a:ea typeface="宋体" panose="02010600030101010101" pitchFamily="2" charset="-122"/>
              </a:rPr>
              <a:t>触发器</a:t>
            </a:r>
            <a:endParaRPr lang="zh-CN" altLang="en-US" sz="2000"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en-US" altLang="zh-CN" sz="2000" dirty="0">
                <a:solidFill>
                  <a:srgbClr val="FF0000"/>
                </a:solidFill>
                <a:latin typeface="Comic Sans MS" panose="030F0702030302020204" pitchFamily="2" charset="0"/>
                <a:ea typeface="宋体" panose="02010600030101010101" pitchFamily="2" charset="-122"/>
              </a:rPr>
              <a:t>   74HC74</a:t>
            </a:r>
            <a:endParaRPr lang="en-US" altLang="zh-CN" sz="2000" dirty="0">
              <a:solidFill>
                <a:srgbClr val="FF0000"/>
              </a:solidFill>
              <a:latin typeface="Comic Sans MS" panose="030F0702030302020204" pitchFamily="2" charset="0"/>
              <a:ea typeface="宋体" panose="02010600030101010101" pitchFamily="2" charset="-122"/>
            </a:endParaRPr>
          </a:p>
        </p:txBody>
      </p:sp>
      <p:graphicFrame>
        <p:nvGraphicFramePr>
          <p:cNvPr id="48130" name="对象 1"/>
          <p:cNvGraphicFramePr/>
          <p:nvPr/>
        </p:nvGraphicFramePr>
        <p:xfrm>
          <a:off x="800100" y="3651250"/>
          <a:ext cx="4208463" cy="2511425"/>
        </p:xfrm>
        <a:graphic>
          <a:graphicData uri="http://schemas.openxmlformats.org/presentationml/2006/ole">
            <mc:AlternateContent xmlns:mc="http://schemas.openxmlformats.org/markup-compatibility/2006">
              <mc:Choice xmlns:v="urn:schemas-microsoft-com:vml" Requires="v">
                <p:oleObj spid="_x0000_s3124" name="" r:id="rId1" imgW="5962650" imgH="3257550" progId="Paint.Picture">
                  <p:embed/>
                </p:oleObj>
              </mc:Choice>
              <mc:Fallback>
                <p:oleObj name="" r:id="rId1" imgW="5962650" imgH="3257550" progId="Paint.Picture">
                  <p:embed/>
                  <p:pic>
                    <p:nvPicPr>
                      <p:cNvPr id="0" name="图片 3123"/>
                      <p:cNvPicPr/>
                      <p:nvPr/>
                    </p:nvPicPr>
                    <p:blipFill>
                      <a:blip r:embed="rId2"/>
                      <a:stretch>
                        <a:fillRect/>
                      </a:stretch>
                    </p:blipFill>
                    <p:spPr>
                      <a:xfrm>
                        <a:off x="800100" y="3651250"/>
                        <a:ext cx="4208463" cy="2511425"/>
                      </a:xfrm>
                      <a:prstGeom prst="rect">
                        <a:avLst/>
                      </a:prstGeom>
                      <a:noFill/>
                      <a:ln w="38100">
                        <a:noFill/>
                        <a:miter/>
                      </a:ln>
                    </p:spPr>
                  </p:pic>
                </p:oleObj>
              </mc:Fallback>
            </mc:AlternateContent>
          </a:graphicData>
        </a:graphic>
      </p:graphicFrame>
      <p:pic>
        <p:nvPicPr>
          <p:cNvPr id="48131" name="图片 50182"/>
          <p:cNvPicPr>
            <a:picLocks noChangeAspect="1"/>
          </p:cNvPicPr>
          <p:nvPr/>
        </p:nvPicPr>
        <p:blipFill>
          <a:blip r:embed="rId3"/>
          <a:stretch>
            <a:fillRect/>
          </a:stretch>
        </p:blipFill>
        <p:spPr>
          <a:xfrm>
            <a:off x="819150" y="1736725"/>
            <a:ext cx="1711325" cy="1216025"/>
          </a:xfrm>
          <a:prstGeom prst="rect">
            <a:avLst/>
          </a:prstGeom>
          <a:noFill/>
          <a:ln w="9525">
            <a:noFill/>
          </a:ln>
        </p:spPr>
      </p:pic>
      <p:pic>
        <p:nvPicPr>
          <p:cNvPr id="48132" name="图片 50181"/>
          <p:cNvPicPr>
            <a:picLocks noChangeAspect="1"/>
          </p:cNvPicPr>
          <p:nvPr/>
        </p:nvPicPr>
        <p:blipFill>
          <a:blip r:embed="rId4"/>
          <a:stretch>
            <a:fillRect/>
          </a:stretch>
        </p:blipFill>
        <p:spPr>
          <a:xfrm>
            <a:off x="5095875" y="4110038"/>
            <a:ext cx="3911600" cy="1751012"/>
          </a:xfrm>
          <a:prstGeom prst="rect">
            <a:avLst/>
          </a:prstGeom>
          <a:noFill/>
          <a:ln w="9525">
            <a:noFill/>
          </a:ln>
        </p:spPr>
      </p:pic>
      <p:pic>
        <p:nvPicPr>
          <p:cNvPr id="48133" name="图片 50178"/>
          <p:cNvPicPr>
            <a:picLocks noChangeAspect="1"/>
          </p:cNvPicPr>
          <p:nvPr/>
        </p:nvPicPr>
        <p:blipFill>
          <a:blip r:embed="rId5"/>
          <a:stretch>
            <a:fillRect/>
          </a:stretch>
        </p:blipFill>
        <p:spPr>
          <a:xfrm>
            <a:off x="3571875" y="696913"/>
            <a:ext cx="4826000" cy="352425"/>
          </a:xfrm>
          <a:prstGeom prst="rect">
            <a:avLst/>
          </a:prstGeom>
          <a:noFill/>
          <a:ln w="9525">
            <a:noFill/>
          </a:ln>
        </p:spPr>
      </p:pic>
      <p:sp>
        <p:nvSpPr>
          <p:cNvPr id="48134" name="文本框 1"/>
          <p:cNvSpPr txBox="1"/>
          <p:nvPr/>
        </p:nvSpPr>
        <p:spPr>
          <a:xfrm>
            <a:off x="819150" y="2952750"/>
            <a:ext cx="1819275" cy="368300"/>
          </a:xfrm>
          <a:prstGeom prst="rect">
            <a:avLst/>
          </a:prstGeom>
          <a:noFill/>
          <a:ln w="9525">
            <a:noFill/>
          </a:ln>
        </p:spPr>
        <p:txBody>
          <a:bodyPr wrap="none" anchor="t" anchorCtr="0">
            <a:spAutoFit/>
          </a:bodyPr>
          <a:p>
            <a:r>
              <a:rPr lang="en-US" altLang="zh-CN" dirty="0">
                <a:solidFill>
                  <a:srgbClr val="009AD0"/>
                </a:solidFill>
                <a:latin typeface="Comic Sans MS" panose="030F0702030302020204" pitchFamily="2" charset="0"/>
                <a:ea typeface="仿宋_GB2312" pitchFamily="1" charset="-122"/>
              </a:rPr>
              <a:t>www.icpdf.com</a:t>
            </a:r>
            <a:endParaRPr lang="en-US" altLang="zh-CN" dirty="0">
              <a:solidFill>
                <a:srgbClr val="009AD0"/>
              </a:solidFill>
              <a:latin typeface="Comic Sans MS" panose="030F0702030302020204" pitchFamily="2" charset="0"/>
              <a:ea typeface="仿宋_GB2312" pitchFamily="1" charset="-122"/>
            </a:endParaRPr>
          </a:p>
        </p:txBody>
      </p:sp>
      <p:sp>
        <p:nvSpPr>
          <p:cNvPr id="43027" name="矩形 25606"/>
          <p:cNvSpPr/>
          <p:nvPr/>
        </p:nvSpPr>
        <p:spPr>
          <a:xfrm>
            <a:off x="800100" y="3651250"/>
            <a:ext cx="4151313" cy="571500"/>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2" name="矩形 25606"/>
          <p:cNvSpPr/>
          <p:nvPr/>
        </p:nvSpPr>
        <p:spPr>
          <a:xfrm>
            <a:off x="800100" y="4222750"/>
            <a:ext cx="966788" cy="1622425"/>
          </a:xfrm>
          <a:prstGeom prst="rect">
            <a:avLst/>
          </a:prstGeom>
          <a:solidFill>
            <a:srgbClr val="A6A6A6">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graphicFrame>
        <p:nvGraphicFramePr>
          <p:cNvPr id="3" name="对象 2"/>
          <p:cNvGraphicFramePr/>
          <p:nvPr/>
        </p:nvGraphicFramePr>
        <p:xfrm>
          <a:off x="3511550" y="1117600"/>
          <a:ext cx="4946650" cy="2533015"/>
        </p:xfrm>
        <a:graphic>
          <a:graphicData uri="http://schemas.openxmlformats.org/presentationml/2006/ole">
            <mc:AlternateContent xmlns:mc="http://schemas.openxmlformats.org/markup-compatibility/2006">
              <mc:Choice xmlns:v="urn:schemas-microsoft-com:vml" Requires="v">
                <p:oleObj spid="_x0000_s3131" name="" r:id="rId6" imgW="7429500" imgH="3962400" progId="Paint.Picture">
                  <p:embed/>
                </p:oleObj>
              </mc:Choice>
              <mc:Fallback>
                <p:oleObj name="" r:id="rId6" imgW="7429500" imgH="3962400" progId="Paint.Picture">
                  <p:embed/>
                  <p:pic>
                    <p:nvPicPr>
                      <p:cNvPr id="0" name="图片 3130"/>
                      <p:cNvPicPr/>
                      <p:nvPr/>
                    </p:nvPicPr>
                    <p:blipFill>
                      <a:blip r:embed="rId7"/>
                      <a:stretch>
                        <a:fillRect/>
                      </a:stretch>
                    </p:blipFill>
                    <p:spPr>
                      <a:xfrm>
                        <a:off x="3511550" y="1117600"/>
                        <a:ext cx="4946650" cy="25330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8129"/>
                                        </p:tgtEl>
                                        <p:attrNameLst>
                                          <p:attrName>style.visibility</p:attrName>
                                        </p:attrNameLst>
                                      </p:cBhvr>
                                      <p:to>
                                        <p:strVal val="visible"/>
                                      </p:to>
                                    </p:set>
                                    <p:anim calcmode="discrete" valueType="clr">
                                      <p:cBhvr override="childStyle">
                                        <p:cTn id="7" dur="80"/>
                                        <p:tgtEl>
                                          <p:spTgt spid="4812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8129"/>
                                        </p:tgtEl>
                                        <p:attrNameLst>
                                          <p:attrName>fillcolor</p:attrName>
                                        </p:attrNameLst>
                                      </p:cBhvr>
                                      <p:tavLst>
                                        <p:tav tm="0">
                                          <p:val>
                                            <p:clrVal>
                                              <a:schemeClr val="accent2"/>
                                            </p:clrVal>
                                          </p:val>
                                        </p:tav>
                                        <p:tav tm="50000">
                                          <p:val>
                                            <p:clrVal>
                                              <a:schemeClr val="hlink"/>
                                            </p:clrVal>
                                          </p:val>
                                        </p:tav>
                                      </p:tavLst>
                                    </p:anim>
                                    <p:set>
                                      <p:cBhvr>
                                        <p:cTn id="9" dur="80"/>
                                        <p:tgtEl>
                                          <p:spTgt spid="48129"/>
                                        </p:tgtEl>
                                        <p:attrNameLst>
                                          <p:attrName>fill.type</p:attrName>
                                        </p:attrNameLst>
                                      </p:cBhvr>
                                      <p:to>
                                        <p:strVal val="solid"/>
                                      </p:to>
                                    </p:set>
                                  </p:childTnLst>
                                </p:cTn>
                              </p:par>
                            </p:childTnLst>
                          </p:cTn>
                        </p:par>
                        <p:par>
                          <p:cTn id="10" fill="hold">
                            <p:stCondLst>
                              <p:cond delay="680"/>
                            </p:stCondLst>
                            <p:childTnLst>
                              <p:par>
                                <p:cTn id="11" presetID="9" presetClass="entr" presetSubtype="0" fill="hold" nodeType="afterEffect">
                                  <p:stCondLst>
                                    <p:cond delay="0"/>
                                  </p:stCondLst>
                                  <p:childTnLst>
                                    <p:set>
                                      <p:cBhvr>
                                        <p:cTn id="12" dur="1" fill="hold">
                                          <p:stCondLst>
                                            <p:cond delay="0"/>
                                          </p:stCondLst>
                                        </p:cTn>
                                        <p:tgtEl>
                                          <p:spTgt spid="48131"/>
                                        </p:tgtEl>
                                        <p:attrNameLst>
                                          <p:attrName>style.visibility</p:attrName>
                                        </p:attrNameLst>
                                      </p:cBhvr>
                                      <p:to>
                                        <p:strVal val="visible"/>
                                      </p:to>
                                    </p:set>
                                    <p:animEffect transition="in" filter="dissolve">
                                      <p:cBhvr>
                                        <p:cTn id="13" dur="500"/>
                                        <p:tgtEl>
                                          <p:spTgt spid="48131"/>
                                        </p:tgtEl>
                                      </p:cBhvr>
                                    </p:animEffect>
                                  </p:childTnLst>
                                </p:cTn>
                              </p:par>
                            </p:childTnLst>
                          </p:cTn>
                        </p:par>
                        <p:par>
                          <p:cTn id="14" fill="hold">
                            <p:stCondLst>
                              <p:cond delay="1180"/>
                            </p:stCondLst>
                            <p:childTnLst>
                              <p:par>
                                <p:cTn id="15" presetID="27" presetClass="entr" presetSubtype="0" fill="hold" grpId="0" nodeType="afterEffect">
                                  <p:stCondLst>
                                    <p:cond delay="0"/>
                                  </p:stCondLst>
                                  <p:iterate type="lt">
                                    <p:tmPct val="50000"/>
                                  </p:iterate>
                                  <p:childTnLst>
                                    <p:set>
                                      <p:cBhvr>
                                        <p:cTn id="16" dur="1" fill="hold">
                                          <p:stCondLst>
                                            <p:cond delay="0"/>
                                          </p:stCondLst>
                                        </p:cTn>
                                        <p:tgtEl>
                                          <p:spTgt spid="48134"/>
                                        </p:tgtEl>
                                        <p:attrNameLst>
                                          <p:attrName>style.visibility</p:attrName>
                                        </p:attrNameLst>
                                      </p:cBhvr>
                                      <p:to>
                                        <p:strVal val="visible"/>
                                      </p:to>
                                    </p:set>
                                    <p:anim calcmode="discrete" valueType="clr">
                                      <p:cBhvr override="childStyle">
                                        <p:cTn id="17" dur="80"/>
                                        <p:tgtEl>
                                          <p:spTgt spid="48134"/>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8134"/>
                                        </p:tgtEl>
                                        <p:attrNameLst>
                                          <p:attrName>fillcolor</p:attrName>
                                        </p:attrNameLst>
                                      </p:cBhvr>
                                      <p:tavLst>
                                        <p:tav tm="0">
                                          <p:val>
                                            <p:clrVal>
                                              <a:schemeClr val="accent2"/>
                                            </p:clrVal>
                                          </p:val>
                                        </p:tav>
                                        <p:tav tm="50000">
                                          <p:val>
                                            <p:clrVal>
                                              <a:schemeClr val="hlink"/>
                                            </p:clrVal>
                                          </p:val>
                                        </p:tav>
                                      </p:tavLst>
                                    </p:anim>
                                    <p:set>
                                      <p:cBhvr>
                                        <p:cTn id="19" dur="80"/>
                                        <p:tgtEl>
                                          <p:spTgt spid="48134"/>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8133"/>
                                        </p:tgtEl>
                                        <p:attrNameLst>
                                          <p:attrName>style.visibility</p:attrName>
                                        </p:attrNameLst>
                                      </p:cBhvr>
                                      <p:to>
                                        <p:strVal val="visible"/>
                                      </p:to>
                                    </p:set>
                                    <p:animEffect transition="in" filter="wipe(left)">
                                      <p:cBhvr>
                                        <p:cTn id="24" dur="500"/>
                                        <p:tgtEl>
                                          <p:spTgt spid="48133"/>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8132"/>
                                        </p:tgtEl>
                                        <p:attrNameLst>
                                          <p:attrName>style.visibility</p:attrName>
                                        </p:attrNameLst>
                                      </p:cBhvr>
                                      <p:to>
                                        <p:strVal val="visible"/>
                                      </p:to>
                                    </p:set>
                                    <p:animEffect transition="in" filter="wipe(left)">
                                      <p:cBhvr>
                                        <p:cTn id="33" dur="500"/>
                                        <p:tgtEl>
                                          <p:spTgt spid="481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8130"/>
                                        </p:tgtEl>
                                        <p:attrNameLst>
                                          <p:attrName>style.visibility</p:attrName>
                                        </p:attrNameLst>
                                      </p:cBhvr>
                                      <p:to>
                                        <p:strVal val="visible"/>
                                      </p:to>
                                    </p:set>
                                    <p:animEffect transition="in" filter="wipe(up)">
                                      <p:cBhvr>
                                        <p:cTn id="38" dur="500"/>
                                        <p:tgtEl>
                                          <p:spTgt spid="4813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3027"/>
                                        </p:tgtEl>
                                        <p:attrNameLst>
                                          <p:attrName>style.visibility</p:attrName>
                                        </p:attrNameLst>
                                      </p:cBhvr>
                                      <p:to>
                                        <p:strVal val="visible"/>
                                      </p:to>
                                    </p:set>
                                    <p:animEffect transition="in" filter="dissolve">
                                      <p:cBhvr>
                                        <p:cTn id="43" dur="500"/>
                                        <p:tgtEl>
                                          <p:spTgt spid="4302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dissolv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 grpId="0"/>
      <p:bldP spid="48129" grpId="1"/>
      <p:bldP spid="48134" grpId="0"/>
      <p:bldP spid="48134" grpId="1"/>
      <p:bldP spid="43027" grpId="0" bldLvl="0" animBg="1"/>
      <p:bldP spid="43027" grpId="1" animBg="1"/>
      <p:bldP spid="2" grpId="0" bldLvl="0" animBg="1"/>
      <p:bldP spid="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3"/>
          <p:cNvSpPr txBox="1"/>
          <p:nvPr/>
        </p:nvSpPr>
        <p:spPr>
          <a:xfrm>
            <a:off x="739775" y="549275"/>
            <a:ext cx="2054225" cy="1014413"/>
          </a:xfrm>
          <a:prstGeom prst="rect">
            <a:avLst/>
          </a:prstGeom>
          <a:noFill/>
          <a:ln w="9525">
            <a:noFill/>
          </a:ln>
        </p:spPr>
        <p:txBody>
          <a:bodyPr wrap="square" anchor="t" anchorCtr="0">
            <a:spAutoFit/>
          </a:bodyPr>
          <a:p>
            <a:pPr eaLnBrk="0" hangingPunct="0">
              <a:lnSpc>
                <a:spcPct val="150000"/>
              </a:lnSpc>
            </a:pPr>
            <a:r>
              <a:rPr lang="zh-CN" altLang="zh-CN" sz="2000" dirty="0">
                <a:solidFill>
                  <a:srgbClr val="0070C0"/>
                </a:solidFill>
                <a:latin typeface="Comic Sans MS" panose="030F0702030302020204" pitchFamily="2" charset="0"/>
                <a:ea typeface="宋体" panose="02010600030101010101" pitchFamily="2" charset="-122"/>
              </a:rPr>
              <a:t>集成双</a:t>
            </a:r>
            <a:r>
              <a:rPr lang="en-US" altLang="zh-CN" sz="2000" dirty="0">
                <a:solidFill>
                  <a:srgbClr val="0070C0"/>
                </a:solidFill>
                <a:latin typeface="Comic Sans MS" panose="030F0702030302020204" pitchFamily="2" charset="0"/>
                <a:ea typeface="宋体" panose="02010600030101010101" pitchFamily="2" charset="-122"/>
              </a:rPr>
              <a:t>JK</a:t>
            </a:r>
            <a:r>
              <a:rPr lang="zh-CN" altLang="en-US" sz="2000" dirty="0">
                <a:solidFill>
                  <a:srgbClr val="0070C0"/>
                </a:solidFill>
                <a:latin typeface="Comic Sans MS" panose="030F0702030302020204" pitchFamily="2" charset="0"/>
                <a:ea typeface="宋体" panose="02010600030101010101" pitchFamily="2" charset="-122"/>
              </a:rPr>
              <a:t>触发器</a:t>
            </a:r>
            <a:endParaRPr lang="zh-CN" altLang="en-US" sz="2000" dirty="0">
              <a:solidFill>
                <a:srgbClr val="FF0000"/>
              </a:solidFill>
              <a:latin typeface="Comic Sans MS" panose="030F0702030302020204" pitchFamily="2" charset="0"/>
              <a:ea typeface="宋体" panose="02010600030101010101" pitchFamily="2" charset="-122"/>
            </a:endParaRPr>
          </a:p>
          <a:p>
            <a:pPr eaLnBrk="0" hangingPunct="0">
              <a:lnSpc>
                <a:spcPct val="150000"/>
              </a:lnSpc>
            </a:pPr>
            <a:r>
              <a:rPr lang="en-US" altLang="zh-CN" sz="2000" dirty="0">
                <a:solidFill>
                  <a:srgbClr val="FF0000"/>
                </a:solidFill>
                <a:latin typeface="Comic Sans MS" panose="030F0702030302020204" pitchFamily="2" charset="0"/>
                <a:ea typeface="宋体" panose="02010600030101010101" pitchFamily="2" charset="-122"/>
              </a:rPr>
              <a:t>   74HC112</a:t>
            </a:r>
            <a:endParaRPr lang="en-US" altLang="zh-CN" sz="2000" dirty="0">
              <a:solidFill>
                <a:srgbClr val="FF0000"/>
              </a:solidFill>
              <a:latin typeface="Comic Sans MS" panose="030F0702030302020204" pitchFamily="2" charset="0"/>
              <a:ea typeface="宋体" panose="02010600030101010101" pitchFamily="2" charset="-122"/>
            </a:endParaRPr>
          </a:p>
        </p:txBody>
      </p:sp>
      <p:graphicFrame>
        <p:nvGraphicFramePr>
          <p:cNvPr id="49154" name="对象 1"/>
          <p:cNvGraphicFramePr/>
          <p:nvPr/>
        </p:nvGraphicFramePr>
        <p:xfrm>
          <a:off x="739775" y="3683000"/>
          <a:ext cx="4052888" cy="2530475"/>
        </p:xfrm>
        <a:graphic>
          <a:graphicData uri="http://schemas.openxmlformats.org/presentationml/2006/ole">
            <mc:AlternateContent xmlns:mc="http://schemas.openxmlformats.org/markup-compatibility/2006">
              <mc:Choice xmlns:v="urn:schemas-microsoft-com:vml" Requires="v">
                <p:oleObj spid="_x0000_s3122" name="" r:id="rId1" imgW="6448425" imgH="3590925" progId="Paint.Picture">
                  <p:embed/>
                </p:oleObj>
              </mc:Choice>
              <mc:Fallback>
                <p:oleObj name="" r:id="rId1" imgW="6448425" imgH="3590925" progId="Paint.Picture">
                  <p:embed/>
                  <p:pic>
                    <p:nvPicPr>
                      <p:cNvPr id="0" name="图片 3121"/>
                      <p:cNvPicPr/>
                      <p:nvPr/>
                    </p:nvPicPr>
                    <p:blipFill>
                      <a:blip r:embed="rId2"/>
                      <a:stretch>
                        <a:fillRect/>
                      </a:stretch>
                    </p:blipFill>
                    <p:spPr>
                      <a:xfrm>
                        <a:off x="739775" y="3683000"/>
                        <a:ext cx="4052888" cy="2530475"/>
                      </a:xfrm>
                      <a:prstGeom prst="rect">
                        <a:avLst/>
                      </a:prstGeom>
                      <a:noFill/>
                      <a:ln w="38100">
                        <a:noFill/>
                        <a:miter/>
                      </a:ln>
                    </p:spPr>
                  </p:pic>
                </p:oleObj>
              </mc:Fallback>
            </mc:AlternateContent>
          </a:graphicData>
        </a:graphic>
      </p:graphicFrame>
      <p:pic>
        <p:nvPicPr>
          <p:cNvPr id="49155" name="图片 51206"/>
          <p:cNvPicPr>
            <a:picLocks noChangeAspect="1"/>
          </p:cNvPicPr>
          <p:nvPr/>
        </p:nvPicPr>
        <p:blipFill>
          <a:blip r:embed="rId3"/>
          <a:stretch>
            <a:fillRect/>
          </a:stretch>
        </p:blipFill>
        <p:spPr>
          <a:xfrm>
            <a:off x="1190625" y="1619250"/>
            <a:ext cx="1366838" cy="1073150"/>
          </a:xfrm>
          <a:prstGeom prst="rect">
            <a:avLst/>
          </a:prstGeom>
          <a:noFill/>
          <a:ln w="9525">
            <a:noFill/>
          </a:ln>
        </p:spPr>
      </p:pic>
      <p:sp>
        <p:nvSpPr>
          <p:cNvPr id="49157" name="文本框 1"/>
          <p:cNvSpPr txBox="1"/>
          <p:nvPr/>
        </p:nvSpPr>
        <p:spPr>
          <a:xfrm>
            <a:off x="841375" y="2782888"/>
            <a:ext cx="1819275" cy="368300"/>
          </a:xfrm>
          <a:prstGeom prst="rect">
            <a:avLst/>
          </a:prstGeom>
          <a:noFill/>
          <a:ln w="9525">
            <a:noFill/>
          </a:ln>
        </p:spPr>
        <p:txBody>
          <a:bodyPr wrap="none" anchor="t" anchorCtr="0">
            <a:spAutoFit/>
          </a:bodyPr>
          <a:p>
            <a:r>
              <a:rPr lang="en-US" altLang="zh-CN" dirty="0">
                <a:solidFill>
                  <a:srgbClr val="009AD0"/>
                </a:solidFill>
                <a:latin typeface="Comic Sans MS" panose="030F0702030302020204" pitchFamily="2" charset="0"/>
                <a:ea typeface="仿宋_GB2312" pitchFamily="1" charset="-122"/>
                <a:sym typeface="宋体" panose="02010600030101010101" pitchFamily="2" charset="-122"/>
              </a:rPr>
              <a:t>www.icpdf.com</a:t>
            </a:r>
            <a:endParaRPr lang="en-US" altLang="zh-CN" dirty="0">
              <a:solidFill>
                <a:srgbClr val="009AD0"/>
              </a:solidFill>
              <a:latin typeface="Comic Sans MS" panose="030F0702030302020204" pitchFamily="2" charset="0"/>
              <a:ea typeface="仿宋_GB2312" pitchFamily="1" charset="-122"/>
              <a:sym typeface="宋体" panose="02010600030101010101" pitchFamily="2" charset="-122"/>
            </a:endParaRPr>
          </a:p>
        </p:txBody>
      </p:sp>
      <p:graphicFrame>
        <p:nvGraphicFramePr>
          <p:cNvPr id="49158" name="对象 1"/>
          <p:cNvGraphicFramePr/>
          <p:nvPr/>
        </p:nvGraphicFramePr>
        <p:xfrm>
          <a:off x="3430588" y="736600"/>
          <a:ext cx="4675187" cy="307975"/>
        </p:xfrm>
        <a:graphic>
          <a:graphicData uri="http://schemas.openxmlformats.org/presentationml/2006/ole">
            <mc:AlternateContent xmlns:mc="http://schemas.openxmlformats.org/markup-compatibility/2006">
              <mc:Choice xmlns:v="urn:schemas-microsoft-com:vml" Requires="v">
                <p:oleObj spid="_x0000_s3113" name="" r:id="rId4" imgW="6677025" imgH="371475" progId="Paint.Picture">
                  <p:embed/>
                </p:oleObj>
              </mc:Choice>
              <mc:Fallback>
                <p:oleObj name="" r:id="rId4" imgW="6677025" imgH="371475" progId="Paint.Picture">
                  <p:embed/>
                  <p:pic>
                    <p:nvPicPr>
                      <p:cNvPr id="0" name="图片 3112"/>
                      <p:cNvPicPr/>
                      <p:nvPr/>
                    </p:nvPicPr>
                    <p:blipFill>
                      <a:blip r:embed="rId5"/>
                      <a:stretch>
                        <a:fillRect/>
                      </a:stretch>
                    </p:blipFill>
                    <p:spPr>
                      <a:xfrm>
                        <a:off x="3430588" y="736600"/>
                        <a:ext cx="4675187" cy="307975"/>
                      </a:xfrm>
                      <a:prstGeom prst="rect">
                        <a:avLst/>
                      </a:prstGeom>
                      <a:noFill/>
                      <a:ln w="38100">
                        <a:noFill/>
                        <a:miter/>
                      </a:ln>
                    </p:spPr>
                  </p:pic>
                </p:oleObj>
              </mc:Fallback>
            </mc:AlternateContent>
          </a:graphicData>
        </a:graphic>
      </p:graphicFrame>
      <p:sp>
        <p:nvSpPr>
          <p:cNvPr id="43027" name="矩形 25606"/>
          <p:cNvSpPr/>
          <p:nvPr/>
        </p:nvSpPr>
        <p:spPr>
          <a:xfrm>
            <a:off x="739775" y="3683000"/>
            <a:ext cx="4052888" cy="503238"/>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2" name="矩形 25606"/>
          <p:cNvSpPr/>
          <p:nvPr/>
        </p:nvSpPr>
        <p:spPr>
          <a:xfrm>
            <a:off x="739775" y="4186238"/>
            <a:ext cx="844550" cy="1933575"/>
          </a:xfrm>
          <a:prstGeom prst="rect">
            <a:avLst/>
          </a:prstGeom>
          <a:solidFill>
            <a:srgbClr val="A6A6A6">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graphicFrame>
        <p:nvGraphicFramePr>
          <p:cNvPr id="5" name="对象 4"/>
          <p:cNvGraphicFramePr/>
          <p:nvPr/>
        </p:nvGraphicFramePr>
        <p:xfrm>
          <a:off x="4986338" y="4048125"/>
          <a:ext cx="3822700" cy="1800225"/>
        </p:xfrm>
        <a:graphic>
          <a:graphicData uri="http://schemas.openxmlformats.org/presentationml/2006/ole">
            <mc:AlternateContent xmlns:mc="http://schemas.openxmlformats.org/markup-compatibility/2006">
              <mc:Choice xmlns:v="urn:schemas-microsoft-com:vml" Requires="v">
                <p:oleObj spid="_x0000_s3123" name="" r:id="rId6" imgW="4610100" imgH="1800225" progId="Paint.Picture">
                  <p:embed/>
                </p:oleObj>
              </mc:Choice>
              <mc:Fallback>
                <p:oleObj name="" r:id="rId6" imgW="4610100" imgH="1800225" progId="Paint.Picture">
                  <p:embed/>
                  <p:pic>
                    <p:nvPicPr>
                      <p:cNvPr id="0" name="图片 3122"/>
                      <p:cNvPicPr/>
                      <p:nvPr/>
                    </p:nvPicPr>
                    <p:blipFill>
                      <a:blip r:embed="rId7"/>
                      <a:stretch>
                        <a:fillRect/>
                      </a:stretch>
                    </p:blipFill>
                    <p:spPr>
                      <a:xfrm>
                        <a:off x="4986338" y="4048125"/>
                        <a:ext cx="3822700" cy="1800225"/>
                      </a:xfrm>
                      <a:prstGeom prst="rect">
                        <a:avLst/>
                      </a:prstGeom>
                      <a:noFill/>
                      <a:ln w="38100">
                        <a:noFill/>
                        <a:miter/>
                      </a:ln>
                    </p:spPr>
                  </p:pic>
                </p:oleObj>
              </mc:Fallback>
            </mc:AlternateContent>
          </a:graphicData>
        </a:graphic>
      </p:graphicFrame>
      <p:graphicFrame>
        <p:nvGraphicFramePr>
          <p:cNvPr id="9" name="对象 8"/>
          <p:cNvGraphicFramePr/>
          <p:nvPr/>
        </p:nvGraphicFramePr>
        <p:xfrm>
          <a:off x="2955925" y="1273175"/>
          <a:ext cx="5789613" cy="2262188"/>
        </p:xfrm>
        <a:graphic>
          <a:graphicData uri="http://schemas.openxmlformats.org/presentationml/2006/ole">
            <mc:AlternateContent xmlns:mc="http://schemas.openxmlformats.org/markup-compatibility/2006">
              <mc:Choice xmlns:v="urn:schemas-microsoft-com:vml" Requires="v">
                <p:oleObj spid="_x0000_s3114" name="" r:id="rId8" imgW="9448800" imgH="3181350" progId="Paint.Picture">
                  <p:embed/>
                </p:oleObj>
              </mc:Choice>
              <mc:Fallback>
                <p:oleObj name="" r:id="rId8" imgW="9448800" imgH="3181350" progId="Paint.Picture">
                  <p:embed/>
                  <p:pic>
                    <p:nvPicPr>
                      <p:cNvPr id="0" name="图片 3113"/>
                      <p:cNvPicPr/>
                      <p:nvPr/>
                    </p:nvPicPr>
                    <p:blipFill>
                      <a:blip r:embed="rId9"/>
                      <a:stretch>
                        <a:fillRect/>
                      </a:stretch>
                    </p:blipFill>
                    <p:spPr>
                      <a:xfrm>
                        <a:off x="2955925" y="1273175"/>
                        <a:ext cx="5789613" cy="22621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153"/>
                                        </p:tgtEl>
                                        <p:attrNameLst>
                                          <p:attrName>style.visibility</p:attrName>
                                        </p:attrNameLst>
                                      </p:cBhvr>
                                      <p:to>
                                        <p:strVal val="visible"/>
                                      </p:to>
                                    </p:set>
                                    <p:anim calcmode="discrete" valueType="clr">
                                      <p:cBhvr override="childStyle">
                                        <p:cTn id="7" dur="80"/>
                                        <p:tgtEl>
                                          <p:spTgt spid="4915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153"/>
                                        </p:tgtEl>
                                        <p:attrNameLst>
                                          <p:attrName>fillcolor</p:attrName>
                                        </p:attrNameLst>
                                      </p:cBhvr>
                                      <p:tavLst>
                                        <p:tav tm="0">
                                          <p:val>
                                            <p:clrVal>
                                              <a:schemeClr val="accent2"/>
                                            </p:clrVal>
                                          </p:val>
                                        </p:tav>
                                        <p:tav tm="50000">
                                          <p:val>
                                            <p:clrVal>
                                              <a:schemeClr val="hlink"/>
                                            </p:clrVal>
                                          </p:val>
                                        </p:tav>
                                      </p:tavLst>
                                    </p:anim>
                                    <p:set>
                                      <p:cBhvr>
                                        <p:cTn id="9" dur="80"/>
                                        <p:tgtEl>
                                          <p:spTgt spid="49153"/>
                                        </p:tgtEl>
                                        <p:attrNameLst>
                                          <p:attrName>fill.type</p:attrName>
                                        </p:attrNameLst>
                                      </p:cBhvr>
                                      <p:to>
                                        <p:strVal val="solid"/>
                                      </p:to>
                                    </p:set>
                                  </p:childTnLst>
                                </p:cTn>
                              </p:par>
                            </p:childTnLst>
                          </p:cTn>
                        </p:par>
                        <p:par>
                          <p:cTn id="10" fill="hold">
                            <p:stCondLst>
                              <p:cond delay="759"/>
                            </p:stCondLst>
                            <p:childTnLst>
                              <p:par>
                                <p:cTn id="11" presetID="9" presetClass="entr" presetSubtype="0" fill="hold" nodeType="afterEffect">
                                  <p:stCondLst>
                                    <p:cond delay="0"/>
                                  </p:stCondLst>
                                  <p:childTnLst>
                                    <p:set>
                                      <p:cBhvr>
                                        <p:cTn id="12" dur="1" fill="hold">
                                          <p:stCondLst>
                                            <p:cond delay="0"/>
                                          </p:stCondLst>
                                        </p:cTn>
                                        <p:tgtEl>
                                          <p:spTgt spid="49155"/>
                                        </p:tgtEl>
                                        <p:attrNameLst>
                                          <p:attrName>style.visibility</p:attrName>
                                        </p:attrNameLst>
                                      </p:cBhvr>
                                      <p:to>
                                        <p:strVal val="visible"/>
                                      </p:to>
                                    </p:set>
                                    <p:animEffect transition="in" filter="dissolve">
                                      <p:cBhvr>
                                        <p:cTn id="13" dur="500"/>
                                        <p:tgtEl>
                                          <p:spTgt spid="49155"/>
                                        </p:tgtEl>
                                      </p:cBhvr>
                                    </p:animEffect>
                                  </p:childTnLst>
                                </p:cTn>
                              </p:par>
                            </p:childTnLst>
                          </p:cTn>
                        </p:par>
                        <p:par>
                          <p:cTn id="14" fill="hold">
                            <p:stCondLst>
                              <p:cond delay="1259"/>
                            </p:stCondLst>
                            <p:childTnLst>
                              <p:par>
                                <p:cTn id="15" presetID="27" presetClass="entr" presetSubtype="0" fill="hold" grpId="0" nodeType="afterEffect">
                                  <p:stCondLst>
                                    <p:cond delay="0"/>
                                  </p:stCondLst>
                                  <p:iterate type="lt">
                                    <p:tmPct val="50000"/>
                                  </p:iterate>
                                  <p:childTnLst>
                                    <p:set>
                                      <p:cBhvr>
                                        <p:cTn id="16" dur="1" fill="hold">
                                          <p:stCondLst>
                                            <p:cond delay="0"/>
                                          </p:stCondLst>
                                        </p:cTn>
                                        <p:tgtEl>
                                          <p:spTgt spid="49157"/>
                                        </p:tgtEl>
                                        <p:attrNameLst>
                                          <p:attrName>style.visibility</p:attrName>
                                        </p:attrNameLst>
                                      </p:cBhvr>
                                      <p:to>
                                        <p:strVal val="visible"/>
                                      </p:to>
                                    </p:set>
                                    <p:anim calcmode="discrete" valueType="clr">
                                      <p:cBhvr override="childStyle">
                                        <p:cTn id="17" dur="80"/>
                                        <p:tgtEl>
                                          <p:spTgt spid="49157"/>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9157"/>
                                        </p:tgtEl>
                                        <p:attrNameLst>
                                          <p:attrName>fillcolor</p:attrName>
                                        </p:attrNameLst>
                                      </p:cBhvr>
                                      <p:tavLst>
                                        <p:tav tm="0">
                                          <p:val>
                                            <p:clrVal>
                                              <a:schemeClr val="accent2"/>
                                            </p:clrVal>
                                          </p:val>
                                        </p:tav>
                                        <p:tav tm="50000">
                                          <p:val>
                                            <p:clrVal>
                                              <a:schemeClr val="hlink"/>
                                            </p:clrVal>
                                          </p:val>
                                        </p:tav>
                                      </p:tavLst>
                                    </p:anim>
                                    <p:set>
                                      <p:cBhvr>
                                        <p:cTn id="19" dur="80"/>
                                        <p:tgtEl>
                                          <p:spTgt spid="49157"/>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9158"/>
                                        </p:tgtEl>
                                        <p:attrNameLst>
                                          <p:attrName>style.visibility</p:attrName>
                                        </p:attrNameLst>
                                      </p:cBhvr>
                                      <p:to>
                                        <p:strVal val="visible"/>
                                      </p:to>
                                    </p:set>
                                    <p:animEffect transition="in" filter="wipe(left)">
                                      <p:cBhvr>
                                        <p:cTn id="24" dur="500"/>
                                        <p:tgtEl>
                                          <p:spTgt spid="49158"/>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9154"/>
                                        </p:tgtEl>
                                        <p:attrNameLst>
                                          <p:attrName>style.visibility</p:attrName>
                                        </p:attrNameLst>
                                      </p:cBhvr>
                                      <p:to>
                                        <p:strVal val="visible"/>
                                      </p:to>
                                    </p:set>
                                    <p:animEffect transition="in" filter="wipe(up)">
                                      <p:cBhvr>
                                        <p:cTn id="38" dur="500"/>
                                        <p:tgtEl>
                                          <p:spTgt spid="4915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3027"/>
                                        </p:tgtEl>
                                        <p:attrNameLst>
                                          <p:attrName>style.visibility</p:attrName>
                                        </p:attrNameLst>
                                      </p:cBhvr>
                                      <p:to>
                                        <p:strVal val="visible"/>
                                      </p:to>
                                    </p:set>
                                    <p:animEffect transition="in" filter="dissolve">
                                      <p:cBhvr>
                                        <p:cTn id="43" dur="500"/>
                                        <p:tgtEl>
                                          <p:spTgt spid="4302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dissolv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3" grpId="0"/>
      <p:bldP spid="49153" grpId="1"/>
      <p:bldP spid="49157" grpId="0"/>
      <p:bldP spid="49157" grpId="1"/>
      <p:bldP spid="43027" grpId="0" bldLvl="0" animBg="1"/>
      <p:bldP spid="43027" grpId="1" animBg="1"/>
      <p:bldP spid="2" grpId="0" bldLvl="0" animBg="1"/>
      <p:bldP spid="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28678"/>
          <p:cNvSpPr txBox="1"/>
          <p:nvPr/>
        </p:nvSpPr>
        <p:spPr>
          <a:xfrm>
            <a:off x="658813" y="619125"/>
            <a:ext cx="2640012" cy="398463"/>
          </a:xfrm>
          <a:prstGeom prst="rect">
            <a:avLst/>
          </a:prstGeom>
          <a:noFill/>
          <a:ln w="9525">
            <a:noFill/>
          </a:ln>
        </p:spPr>
        <p:txBody>
          <a:bodyPr wrap="square" anchor="t" anchorCtr="0">
            <a:spAutoFit/>
          </a:bodyPr>
          <a:p>
            <a:pPr eaLnBrk="0" hangingPunct="0">
              <a:spcBef>
                <a:spcPct val="50000"/>
              </a:spcBef>
            </a:pPr>
            <a:r>
              <a:rPr lang="en-US" altLang="zh-CN" sz="2000" dirty="0">
                <a:solidFill>
                  <a:srgbClr val="C00000"/>
                </a:solidFill>
                <a:latin typeface="Comic Sans MS" panose="030F0702030302020204" pitchFamily="2" charset="0"/>
                <a:ea typeface="宋体" panose="02010600030101010101" pitchFamily="2" charset="-122"/>
              </a:rPr>
              <a:t>3.</a:t>
            </a:r>
            <a:r>
              <a:rPr lang="zh-CN" altLang="en-US" sz="2000" dirty="0">
                <a:solidFill>
                  <a:srgbClr val="C00000"/>
                </a:solidFill>
                <a:latin typeface="Comic Sans MS" panose="030F0702030302020204" pitchFamily="2" charset="0"/>
                <a:ea typeface="宋体" panose="02010600030101010101" pitchFamily="2" charset="-122"/>
              </a:rPr>
              <a:t>边沿触发器的应用</a:t>
            </a:r>
            <a:endParaRPr lang="zh-CN" altLang="en-US" sz="2000" dirty="0">
              <a:solidFill>
                <a:srgbClr val="C00000"/>
              </a:solidFill>
              <a:latin typeface="Comic Sans MS" panose="030F0702030302020204" pitchFamily="2" charset="0"/>
              <a:ea typeface="宋体" panose="02010600030101010101" pitchFamily="2" charset="-122"/>
            </a:endParaRPr>
          </a:p>
        </p:txBody>
      </p:sp>
      <p:graphicFrame>
        <p:nvGraphicFramePr>
          <p:cNvPr id="50178" name="对象 -2147482293"/>
          <p:cNvGraphicFramePr/>
          <p:nvPr/>
        </p:nvGraphicFramePr>
        <p:xfrm>
          <a:off x="893763" y="3914775"/>
          <a:ext cx="7681912" cy="2052638"/>
        </p:xfrm>
        <a:graphic>
          <a:graphicData uri="http://schemas.openxmlformats.org/presentationml/2006/ole">
            <mc:AlternateContent xmlns:mc="http://schemas.openxmlformats.org/markup-compatibility/2006">
              <mc:Choice xmlns:v="urn:schemas-microsoft-com:vml" Requires="v">
                <p:oleObj spid="_x0000_s3142" name="" r:id="rId1" imgW="5363845" imgH="1175385" progId="Visio.Drawing.11">
                  <p:embed/>
                </p:oleObj>
              </mc:Choice>
              <mc:Fallback>
                <p:oleObj name="" r:id="rId1" imgW="5363845" imgH="1175385" progId="Visio.Drawing.11">
                  <p:embed/>
                  <p:pic>
                    <p:nvPicPr>
                      <p:cNvPr id="0" name="图片 3141"/>
                      <p:cNvPicPr/>
                      <p:nvPr/>
                    </p:nvPicPr>
                    <p:blipFill>
                      <a:blip r:embed="rId2"/>
                      <a:stretch>
                        <a:fillRect/>
                      </a:stretch>
                    </p:blipFill>
                    <p:spPr>
                      <a:xfrm>
                        <a:off x="893763" y="3914775"/>
                        <a:ext cx="7681912" cy="2052638"/>
                      </a:xfrm>
                      <a:prstGeom prst="rect">
                        <a:avLst/>
                      </a:prstGeom>
                      <a:noFill/>
                      <a:ln w="38100">
                        <a:noFill/>
                        <a:miter/>
                      </a:ln>
                    </p:spPr>
                  </p:pic>
                </p:oleObj>
              </mc:Fallback>
            </mc:AlternateContent>
          </a:graphicData>
        </a:graphic>
      </p:graphicFrame>
      <p:graphicFrame>
        <p:nvGraphicFramePr>
          <p:cNvPr id="50179" name="对象 -2147482584"/>
          <p:cNvGraphicFramePr/>
          <p:nvPr/>
        </p:nvGraphicFramePr>
        <p:xfrm>
          <a:off x="893763" y="1125538"/>
          <a:ext cx="7467600" cy="1727200"/>
        </p:xfrm>
        <a:graphic>
          <a:graphicData uri="http://schemas.openxmlformats.org/presentationml/2006/ole">
            <mc:AlternateContent xmlns:mc="http://schemas.openxmlformats.org/markup-compatibility/2006">
              <mc:Choice xmlns:v="urn:schemas-microsoft-com:vml" Requires="v">
                <p:oleObj spid="_x0000_s3141" name="" r:id="rId3" imgW="5765800" imgH="1092200" progId="Visio.Drawing.11">
                  <p:embed/>
                </p:oleObj>
              </mc:Choice>
              <mc:Fallback>
                <p:oleObj name="" r:id="rId3" imgW="5765800" imgH="1092200" progId="Visio.Drawing.11">
                  <p:embed/>
                  <p:pic>
                    <p:nvPicPr>
                      <p:cNvPr id="0" name="图片 3140"/>
                      <p:cNvPicPr/>
                      <p:nvPr/>
                    </p:nvPicPr>
                    <p:blipFill>
                      <a:blip r:embed="rId4"/>
                      <a:stretch>
                        <a:fillRect/>
                      </a:stretch>
                    </p:blipFill>
                    <p:spPr>
                      <a:xfrm>
                        <a:off x="893763" y="1125538"/>
                        <a:ext cx="7467600" cy="1727200"/>
                      </a:xfrm>
                      <a:prstGeom prst="rect">
                        <a:avLst/>
                      </a:prstGeom>
                      <a:noFill/>
                      <a:ln w="38100">
                        <a:noFill/>
                        <a:miter/>
                      </a:ln>
                    </p:spPr>
                  </p:pic>
                </p:oleObj>
              </mc:Fallback>
            </mc:AlternateContent>
          </a:graphicData>
        </a:graphic>
      </p:graphicFrame>
      <p:sp>
        <p:nvSpPr>
          <p:cNvPr id="4" name="下箭头 3"/>
          <p:cNvSpPr/>
          <p:nvPr/>
        </p:nvSpPr>
        <p:spPr>
          <a:xfrm>
            <a:off x="3065463" y="3140075"/>
            <a:ext cx="288925" cy="576263"/>
          </a:xfrm>
          <a:prstGeom prst="downArrow">
            <a:avLst/>
          </a:prstGeom>
          <a:gradFill>
            <a:gsLst>
              <a:gs pos="0">
                <a:srgbClr val="E30000"/>
              </a:gs>
              <a:gs pos="100000">
                <a:srgbClr val="760303"/>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0181" name="文本框 1"/>
          <p:cNvSpPr txBox="1"/>
          <p:nvPr/>
        </p:nvSpPr>
        <p:spPr>
          <a:xfrm>
            <a:off x="5070475" y="3060700"/>
            <a:ext cx="3117850" cy="368300"/>
          </a:xfrm>
          <a:prstGeom prst="rect">
            <a:avLst/>
          </a:prstGeom>
          <a:noFill/>
          <a:ln w="9525">
            <a:noFill/>
          </a:ln>
        </p:spPr>
        <p:txBody>
          <a:bodyPr wrap="none" anchor="t" anchorCtr="0">
            <a:spAutoFit/>
          </a:bodyPr>
          <a:p>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(1) 实现门控信号与序列同步</a:t>
            </a:r>
            <a:endPar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cxnSp>
        <p:nvCxnSpPr>
          <p:cNvPr id="3" name="直接箭头连接符 2"/>
          <p:cNvCxnSpPr/>
          <p:nvPr/>
        </p:nvCxnSpPr>
        <p:spPr>
          <a:xfrm>
            <a:off x="5651500" y="3357563"/>
            <a:ext cx="423863" cy="166370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5" name="直接箭头连接符 4"/>
          <p:cNvCxnSpPr/>
          <p:nvPr/>
        </p:nvCxnSpPr>
        <p:spPr>
          <a:xfrm>
            <a:off x="5651500" y="3357563"/>
            <a:ext cx="2305050" cy="158432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0177"/>
                                        </p:tgtEl>
                                        <p:attrNameLst>
                                          <p:attrName>style.visibility</p:attrName>
                                        </p:attrNameLst>
                                      </p:cBhvr>
                                      <p:to>
                                        <p:strVal val="visible"/>
                                      </p:to>
                                    </p:set>
                                    <p:anim calcmode="discrete" valueType="clr">
                                      <p:cBhvr override="childStyle">
                                        <p:cTn id="7" dur="80"/>
                                        <p:tgtEl>
                                          <p:spTgt spid="5017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0177"/>
                                        </p:tgtEl>
                                        <p:attrNameLst>
                                          <p:attrName>fillcolor</p:attrName>
                                        </p:attrNameLst>
                                      </p:cBhvr>
                                      <p:tavLst>
                                        <p:tav tm="0">
                                          <p:val>
                                            <p:clrVal>
                                              <a:schemeClr val="accent2"/>
                                            </p:clrVal>
                                          </p:val>
                                        </p:tav>
                                        <p:tav tm="50000">
                                          <p:val>
                                            <p:clrVal>
                                              <a:schemeClr val="hlink"/>
                                            </p:clrVal>
                                          </p:val>
                                        </p:tav>
                                      </p:tavLst>
                                    </p:anim>
                                    <p:set>
                                      <p:cBhvr>
                                        <p:cTn id="9" dur="80"/>
                                        <p:tgtEl>
                                          <p:spTgt spid="5017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50179"/>
                                        </p:tgtEl>
                                        <p:attrNameLst>
                                          <p:attrName>style.visibility</p:attrName>
                                        </p:attrNameLst>
                                      </p:cBhvr>
                                      <p:to>
                                        <p:strVal val="visible"/>
                                      </p:to>
                                    </p:set>
                                    <p:animEffect transition="in" filter="dissolve">
                                      <p:cBhvr>
                                        <p:cTn id="14" dur="500"/>
                                        <p:tgtEl>
                                          <p:spTgt spid="50179"/>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50181"/>
                                        </p:tgtEl>
                                        <p:attrNameLst>
                                          <p:attrName>style.visibility</p:attrName>
                                        </p:attrNameLst>
                                      </p:cBhvr>
                                      <p:to>
                                        <p:strVal val="visible"/>
                                      </p:to>
                                    </p:set>
                                    <p:anim calcmode="discrete" valueType="clr">
                                      <p:cBhvr override="childStyle">
                                        <p:cTn id="19" dur="80"/>
                                        <p:tgtEl>
                                          <p:spTgt spid="50181"/>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0181"/>
                                        </p:tgtEl>
                                        <p:attrNameLst>
                                          <p:attrName>fillcolor</p:attrName>
                                        </p:attrNameLst>
                                      </p:cBhvr>
                                      <p:tavLst>
                                        <p:tav tm="0">
                                          <p:val>
                                            <p:clrVal>
                                              <a:schemeClr val="accent2"/>
                                            </p:clrVal>
                                          </p:val>
                                        </p:tav>
                                        <p:tav tm="50000">
                                          <p:val>
                                            <p:clrVal>
                                              <a:schemeClr val="hlink"/>
                                            </p:clrVal>
                                          </p:val>
                                        </p:tav>
                                      </p:tavLst>
                                    </p:anim>
                                    <p:set>
                                      <p:cBhvr>
                                        <p:cTn id="21" dur="80"/>
                                        <p:tgtEl>
                                          <p:spTgt spid="50181"/>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par>
                          <p:cTn id="26" fill="hold">
                            <p:stCondLst>
                              <p:cond delay="0"/>
                            </p:stCondLst>
                            <p:childTnLst>
                              <p:par>
                                <p:cTn id="27" presetID="9" presetClass="entr" presetSubtype="0" fill="hold" nodeType="afterEffect">
                                  <p:stCondLst>
                                    <p:cond delay="0"/>
                                  </p:stCondLst>
                                  <p:childTnLst>
                                    <p:set>
                                      <p:cBhvr>
                                        <p:cTn id="28" dur="1" fill="hold">
                                          <p:stCondLst>
                                            <p:cond delay="0"/>
                                          </p:stCondLst>
                                        </p:cTn>
                                        <p:tgtEl>
                                          <p:spTgt spid="50178"/>
                                        </p:tgtEl>
                                        <p:attrNameLst>
                                          <p:attrName>style.visibility</p:attrName>
                                        </p:attrNameLst>
                                      </p:cBhvr>
                                      <p:to>
                                        <p:strVal val="visible"/>
                                      </p:to>
                                    </p:set>
                                    <p:animEffect transition="in" filter="dissolve">
                                      <p:cBhvr>
                                        <p:cTn id="29" dur="500"/>
                                        <p:tgtEl>
                                          <p:spTgt spid="5017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p:bldP spid="50177" grpId="1"/>
      <p:bldP spid="50181" grpId="0"/>
      <p:bldP spid="50181" grpId="1"/>
      <p:bldP spid="4" grpId="0" animBg="1"/>
      <p:bldP spid="4"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1" name="图片 723"/>
          <p:cNvPicPr>
            <a:picLocks noChangeAspect="1"/>
          </p:cNvPicPr>
          <p:nvPr/>
        </p:nvPicPr>
        <p:blipFill>
          <a:blip r:embed="rId1"/>
          <a:stretch>
            <a:fillRect/>
          </a:stretch>
        </p:blipFill>
        <p:spPr>
          <a:xfrm>
            <a:off x="2101850" y="846138"/>
            <a:ext cx="6538913" cy="3586162"/>
          </a:xfrm>
          <a:prstGeom prst="rect">
            <a:avLst/>
          </a:prstGeom>
          <a:noFill/>
          <a:ln w="9525">
            <a:noFill/>
          </a:ln>
        </p:spPr>
      </p:pic>
      <p:graphicFrame>
        <p:nvGraphicFramePr>
          <p:cNvPr id="51202" name="对象 -2147482292"/>
          <p:cNvGraphicFramePr/>
          <p:nvPr/>
        </p:nvGraphicFramePr>
        <p:xfrm>
          <a:off x="2419350" y="4640263"/>
          <a:ext cx="5411788" cy="1558925"/>
        </p:xfrm>
        <a:graphic>
          <a:graphicData uri="http://schemas.openxmlformats.org/presentationml/2006/ole">
            <mc:AlternateContent xmlns:mc="http://schemas.openxmlformats.org/markup-compatibility/2006">
              <mc:Choice xmlns:v="urn:schemas-microsoft-com:vml" Requires="v">
                <p:oleObj spid="_x0000_s3140" name="" r:id="rId2" imgW="7353300" imgH="2844800" progId="Visio.Drawing.11">
                  <p:embed/>
                </p:oleObj>
              </mc:Choice>
              <mc:Fallback>
                <p:oleObj name="" r:id="rId2" imgW="7353300" imgH="2844800" progId="Visio.Drawing.11">
                  <p:embed/>
                  <p:pic>
                    <p:nvPicPr>
                      <p:cNvPr id="0" name="图片 3139"/>
                      <p:cNvPicPr/>
                      <p:nvPr/>
                    </p:nvPicPr>
                    <p:blipFill>
                      <a:blip r:embed="rId3"/>
                      <a:stretch>
                        <a:fillRect/>
                      </a:stretch>
                    </p:blipFill>
                    <p:spPr>
                      <a:xfrm>
                        <a:off x="2419350" y="4640263"/>
                        <a:ext cx="5411788" cy="1558925"/>
                      </a:xfrm>
                      <a:prstGeom prst="rect">
                        <a:avLst/>
                      </a:prstGeom>
                      <a:noFill/>
                      <a:ln w="38100">
                        <a:noFill/>
                        <a:miter/>
                      </a:ln>
                    </p:spPr>
                  </p:pic>
                </p:oleObj>
              </mc:Fallback>
            </mc:AlternateContent>
          </a:graphicData>
        </a:graphic>
      </p:graphicFrame>
      <p:sp>
        <p:nvSpPr>
          <p:cNvPr id="51203" name="文本框 1"/>
          <p:cNvSpPr txBox="1"/>
          <p:nvPr/>
        </p:nvSpPr>
        <p:spPr>
          <a:xfrm>
            <a:off x="593725" y="569913"/>
            <a:ext cx="1692275" cy="922337"/>
          </a:xfrm>
          <a:prstGeom prst="rect">
            <a:avLst/>
          </a:prstGeom>
          <a:noFill/>
          <a:ln w="9525">
            <a:noFill/>
          </a:ln>
        </p:spPr>
        <p:txBody>
          <a:bodyPr wrap="square" anchor="t" anchorCtr="0">
            <a:spAutoFit/>
          </a:bodyPr>
          <a:p>
            <a:pPr>
              <a:lnSpc>
                <a:spcPct val="150000"/>
              </a:lnSpc>
            </a:pP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(2) 实现</a:t>
            </a:r>
            <a:r>
              <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脉冲序列相差检测</a:t>
            </a:r>
            <a:endParaRPr lang="zh-CN"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51204" name="文本框 3"/>
          <p:cNvSpPr txBox="1"/>
          <p:nvPr/>
        </p:nvSpPr>
        <p:spPr>
          <a:xfrm>
            <a:off x="6043613" y="1317625"/>
            <a:ext cx="298450" cy="368300"/>
          </a:xfrm>
          <a:prstGeom prst="rect">
            <a:avLst/>
          </a:prstGeom>
          <a:noFill/>
          <a:ln w="9525">
            <a:noFill/>
          </a:ln>
        </p:spPr>
        <p:txBody>
          <a:bodyPr wrap="none" anchor="t" anchorCtr="0">
            <a:spAutoFit/>
          </a:bodyPr>
          <a:p>
            <a:r>
              <a:rPr lang="en-US" altLang="zh-CN" dirty="0">
                <a:solidFill>
                  <a:srgbClr val="FF0000"/>
                </a:solidFill>
                <a:latin typeface="宋体" panose="02010600030101010101" pitchFamily="2" charset="-122"/>
                <a:ea typeface="宋体" panose="02010600030101010101" pitchFamily="2" charset="-122"/>
                <a:sym typeface="宋体" panose="02010600030101010101" pitchFamily="2" charset="-122"/>
              </a:rPr>
              <a:t>1</a:t>
            </a:r>
            <a:endParaRPr lang="en-US" altLang="zh-CN"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51205" name="文本框 4"/>
          <p:cNvSpPr txBox="1"/>
          <p:nvPr/>
        </p:nvSpPr>
        <p:spPr>
          <a:xfrm>
            <a:off x="7038975" y="1012825"/>
            <a:ext cx="298450" cy="368300"/>
          </a:xfrm>
          <a:prstGeom prst="rect">
            <a:avLst/>
          </a:prstGeom>
          <a:noFill/>
          <a:ln w="9525">
            <a:noFill/>
          </a:ln>
        </p:spPr>
        <p:txBody>
          <a:bodyPr wrap="none" anchor="t" anchorCtr="0">
            <a:spAutoFit/>
          </a:bodyPr>
          <a:p>
            <a:r>
              <a:rPr lang="en-US" altLang="zh-CN" dirty="0">
                <a:solidFill>
                  <a:srgbClr val="FF0000"/>
                </a:solidFill>
                <a:latin typeface="宋体" panose="02010600030101010101" pitchFamily="2" charset="-122"/>
                <a:ea typeface="宋体" panose="02010600030101010101" pitchFamily="2" charset="-122"/>
                <a:sym typeface="宋体" panose="02010600030101010101" pitchFamily="2" charset="-122"/>
              </a:rPr>
              <a:t>1</a:t>
            </a:r>
            <a:endParaRPr lang="en-US" altLang="zh-CN"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51206" name="文本框 5"/>
          <p:cNvSpPr txBox="1"/>
          <p:nvPr/>
        </p:nvSpPr>
        <p:spPr>
          <a:xfrm>
            <a:off x="6043613" y="2454275"/>
            <a:ext cx="298450" cy="368300"/>
          </a:xfrm>
          <a:prstGeom prst="rect">
            <a:avLst/>
          </a:prstGeom>
          <a:noFill/>
          <a:ln w="9525">
            <a:noFill/>
          </a:ln>
        </p:spPr>
        <p:txBody>
          <a:bodyPr wrap="none" anchor="t" anchorCtr="0">
            <a:spAutoFit/>
          </a:bodyPr>
          <a:p>
            <a:r>
              <a:rPr lang="en-US" altLang="zh-CN" dirty="0">
                <a:solidFill>
                  <a:srgbClr val="FF0000"/>
                </a:solidFill>
                <a:latin typeface="宋体" panose="02010600030101010101" pitchFamily="2" charset="-122"/>
                <a:ea typeface="宋体" panose="02010600030101010101" pitchFamily="2" charset="-122"/>
                <a:sym typeface="宋体" panose="02010600030101010101" pitchFamily="2" charset="-122"/>
              </a:rPr>
              <a:t>1</a:t>
            </a:r>
            <a:endParaRPr lang="en-US" altLang="zh-CN"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51207" name="文本框 6"/>
          <p:cNvSpPr txBox="1"/>
          <p:nvPr/>
        </p:nvSpPr>
        <p:spPr>
          <a:xfrm>
            <a:off x="5222875" y="2744788"/>
            <a:ext cx="298450" cy="368300"/>
          </a:xfrm>
          <a:prstGeom prst="rect">
            <a:avLst/>
          </a:prstGeom>
          <a:noFill/>
          <a:ln w="9525">
            <a:noFill/>
          </a:ln>
        </p:spPr>
        <p:txBody>
          <a:bodyPr wrap="none" anchor="t" anchorCtr="0">
            <a:spAutoFit/>
          </a:bodyPr>
          <a:p>
            <a:r>
              <a:rPr lang="en-US" altLang="zh-CN" dirty="0">
                <a:solidFill>
                  <a:srgbClr val="FF0000"/>
                </a:solidFill>
                <a:latin typeface="宋体" panose="02010600030101010101" pitchFamily="2" charset="-122"/>
                <a:ea typeface="宋体" panose="02010600030101010101" pitchFamily="2" charset="-122"/>
                <a:sym typeface="宋体" panose="02010600030101010101" pitchFamily="2" charset="-122"/>
              </a:rPr>
              <a:t>1</a:t>
            </a:r>
            <a:endParaRPr lang="en-US" altLang="zh-CN"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cxnSp>
        <p:nvCxnSpPr>
          <p:cNvPr id="3" name="直接箭头连接符 2"/>
          <p:cNvCxnSpPr/>
          <p:nvPr/>
        </p:nvCxnSpPr>
        <p:spPr>
          <a:xfrm flipV="1">
            <a:off x="3035300" y="2060575"/>
            <a:ext cx="2257425" cy="2714625"/>
          </a:xfrm>
          <a:prstGeom prst="straightConnector1">
            <a:avLst/>
          </a:prstGeom>
          <a:ln>
            <a:solidFill>
              <a:srgbClr val="C00000"/>
            </a:solidFill>
            <a:prstDash val="sysDot"/>
            <a:tailEnd type="arrow" w="med" len="med"/>
          </a:ln>
        </p:spPr>
        <p:style>
          <a:lnRef idx="3">
            <a:schemeClr val="dk1"/>
          </a:lnRef>
          <a:fillRef idx="0">
            <a:schemeClr val="dk1"/>
          </a:fillRef>
          <a:effectRef idx="2">
            <a:schemeClr val="dk1"/>
          </a:effectRef>
          <a:fontRef idx="minor">
            <a:schemeClr val="tx1"/>
          </a:fontRef>
        </p:style>
      </p:cxnSp>
      <p:cxnSp>
        <p:nvCxnSpPr>
          <p:cNvPr id="4" name="直接箭头连接符 3"/>
          <p:cNvCxnSpPr/>
          <p:nvPr/>
        </p:nvCxnSpPr>
        <p:spPr>
          <a:xfrm flipV="1">
            <a:off x="3124200" y="3573463"/>
            <a:ext cx="1447800" cy="1620838"/>
          </a:xfrm>
          <a:prstGeom prst="straightConnector1">
            <a:avLst/>
          </a:prstGeom>
          <a:ln>
            <a:solidFill>
              <a:srgbClr val="C00000"/>
            </a:solidFill>
            <a:prstDash val="sysDot"/>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V="1">
            <a:off x="3736975" y="4902200"/>
            <a:ext cx="0" cy="360363"/>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flipV="1">
            <a:off x="3848100" y="5262563"/>
            <a:ext cx="0" cy="360363"/>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6"/>
          <p:cNvSpPr txBox="1"/>
          <p:nvPr/>
        </p:nvSpPr>
        <p:spPr>
          <a:xfrm>
            <a:off x="671513" y="5005388"/>
            <a:ext cx="1614487" cy="830262"/>
          </a:xfrm>
          <a:prstGeom prst="rect">
            <a:avLst/>
          </a:prstGeom>
          <a:noFill/>
          <a:ln w="9525">
            <a:noFill/>
          </a:ln>
        </p:spPr>
        <p:txBody>
          <a:bodyPr wrap="square" anchor="t" anchorCtr="0">
            <a:spAutoFit/>
          </a:bodyPr>
          <a:p>
            <a:pPr>
              <a:lnSpc>
                <a:spcPct val="150000"/>
              </a:lnSpc>
            </a:pPr>
            <a:r>
              <a:rPr lang="zh-CN" altLang="en-US" sz="1600" dirty="0">
                <a:latin typeface="宋体" panose="02010600030101010101" pitchFamily="2" charset="-122"/>
                <a:ea typeface="宋体" panose="02010600030101010101" pitchFamily="2" charset="-122"/>
                <a:sym typeface="宋体" panose="02010600030101010101" pitchFamily="2" charset="-122"/>
              </a:rPr>
              <a:t>设触发器</a:t>
            </a:r>
            <a:r>
              <a:rPr lang="en-US" altLang="zh-CN" sz="1600" dirty="0">
                <a:latin typeface="宋体" panose="02010600030101010101" pitchFamily="2" charset="-122"/>
                <a:ea typeface="宋体" panose="02010600030101010101" pitchFamily="2" charset="-122"/>
                <a:sym typeface="宋体" panose="02010600030101010101" pitchFamily="2" charset="-122"/>
              </a:rPr>
              <a:t>FF</a:t>
            </a:r>
            <a:r>
              <a:rPr lang="en-US" altLang="zh-CN" sz="1600" baseline="-25000" dirty="0">
                <a:latin typeface="宋体" panose="02010600030101010101" pitchFamily="2" charset="-122"/>
                <a:ea typeface="宋体" panose="02010600030101010101" pitchFamily="2" charset="-122"/>
                <a:sym typeface="宋体" panose="02010600030101010101" pitchFamily="2" charset="-122"/>
              </a:rPr>
              <a:t>1</a:t>
            </a:r>
            <a:r>
              <a:rPr lang="zh-CN" altLang="en-US" sz="1600" dirty="0">
                <a:latin typeface="宋体" panose="02010600030101010101" pitchFamily="2" charset="-122"/>
                <a:ea typeface="宋体" panose="02010600030101010101" pitchFamily="2" charset="-122"/>
                <a:sym typeface="宋体" panose="02010600030101010101" pitchFamily="2" charset="-122"/>
              </a:rPr>
              <a:t>的初始状态为</a:t>
            </a:r>
            <a:r>
              <a:rPr lang="en-US" altLang="zh-CN" sz="1600" dirty="0">
                <a:latin typeface="宋体" panose="02010600030101010101" pitchFamily="2" charset="-122"/>
                <a:ea typeface="宋体" panose="02010600030101010101" pitchFamily="2" charset="-122"/>
                <a:sym typeface="宋体" panose="02010600030101010101" pitchFamily="2" charset="-122"/>
              </a:rPr>
              <a:t>0</a:t>
            </a:r>
            <a:endParaRPr lang="en-US" altLang="zh-CN" sz="1600" dirty="0">
              <a:latin typeface="宋体" panose="02010600030101010101" pitchFamily="2" charset="-122"/>
              <a:ea typeface="宋体" panose="02010600030101010101" pitchFamily="2" charset="-122"/>
              <a:sym typeface="宋体" panose="02010600030101010101" pitchFamily="2" charset="-122"/>
            </a:endParaRPr>
          </a:p>
        </p:txBody>
      </p:sp>
      <p:sp>
        <p:nvSpPr>
          <p:cNvPr id="11" name="矩形 25606"/>
          <p:cNvSpPr/>
          <p:nvPr/>
        </p:nvSpPr>
        <p:spPr>
          <a:xfrm>
            <a:off x="3736975" y="5622925"/>
            <a:ext cx="92075" cy="449263"/>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1203"/>
                                        </p:tgtEl>
                                        <p:attrNameLst>
                                          <p:attrName>style.visibility</p:attrName>
                                        </p:attrNameLst>
                                      </p:cBhvr>
                                      <p:to>
                                        <p:strVal val="visible"/>
                                      </p:to>
                                    </p:set>
                                    <p:anim calcmode="discrete" valueType="clr">
                                      <p:cBhvr override="childStyle">
                                        <p:cTn id="7" dur="80"/>
                                        <p:tgtEl>
                                          <p:spTgt spid="5120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1203"/>
                                        </p:tgtEl>
                                        <p:attrNameLst>
                                          <p:attrName>fillcolor</p:attrName>
                                        </p:attrNameLst>
                                      </p:cBhvr>
                                      <p:tavLst>
                                        <p:tav tm="0">
                                          <p:val>
                                            <p:clrVal>
                                              <a:schemeClr val="accent2"/>
                                            </p:clrVal>
                                          </p:val>
                                        </p:tav>
                                        <p:tav tm="50000">
                                          <p:val>
                                            <p:clrVal>
                                              <a:schemeClr val="hlink"/>
                                            </p:clrVal>
                                          </p:val>
                                        </p:tav>
                                      </p:tavLst>
                                    </p:anim>
                                    <p:set>
                                      <p:cBhvr>
                                        <p:cTn id="9" dur="80"/>
                                        <p:tgtEl>
                                          <p:spTgt spid="5120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51201"/>
                                        </p:tgtEl>
                                        <p:attrNameLst>
                                          <p:attrName>style.visibility</p:attrName>
                                        </p:attrNameLst>
                                      </p:cBhvr>
                                      <p:to>
                                        <p:strVal val="visible"/>
                                      </p:to>
                                    </p:set>
                                    <p:animEffect transition="in" filter="dissolve">
                                      <p:cBhvr>
                                        <p:cTn id="14" dur="500"/>
                                        <p:tgtEl>
                                          <p:spTgt spid="5120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1202"/>
                                        </p:tgtEl>
                                        <p:attrNameLst>
                                          <p:attrName>style.visibility</p:attrName>
                                        </p:attrNameLst>
                                      </p:cBhvr>
                                      <p:to>
                                        <p:strVal val="visible"/>
                                      </p:to>
                                    </p:set>
                                    <p:animEffect transition="in" filter="dissolve">
                                      <p:cBhvr>
                                        <p:cTn id="19" dur="500"/>
                                        <p:tgtEl>
                                          <p:spTgt spid="5120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51205"/>
                                        </p:tgtEl>
                                        <p:attrNameLst>
                                          <p:attrName>style.visibility</p:attrName>
                                        </p:attrNameLst>
                                      </p:cBhvr>
                                      <p:to>
                                        <p:strVal val="visible"/>
                                      </p:to>
                                    </p:set>
                                    <p:anim calcmode="discrete" valueType="clr">
                                      <p:cBhvr override="childStyle">
                                        <p:cTn id="32" dur="80"/>
                                        <p:tgtEl>
                                          <p:spTgt spid="51205"/>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51205"/>
                                        </p:tgtEl>
                                        <p:attrNameLst>
                                          <p:attrName>fillcolor</p:attrName>
                                        </p:attrNameLst>
                                      </p:cBhvr>
                                      <p:tavLst>
                                        <p:tav tm="0">
                                          <p:val>
                                            <p:clrVal>
                                              <a:schemeClr val="accent2"/>
                                            </p:clrVal>
                                          </p:val>
                                        </p:tav>
                                        <p:tav tm="50000">
                                          <p:val>
                                            <p:clrVal>
                                              <a:schemeClr val="hlink"/>
                                            </p:clrVal>
                                          </p:val>
                                        </p:tav>
                                      </p:tavLst>
                                    </p:anim>
                                    <p:set>
                                      <p:cBhvr>
                                        <p:cTn id="34" dur="80"/>
                                        <p:tgtEl>
                                          <p:spTgt spid="51205"/>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51204"/>
                                        </p:tgtEl>
                                        <p:attrNameLst>
                                          <p:attrName>style.visibility</p:attrName>
                                        </p:attrNameLst>
                                      </p:cBhvr>
                                      <p:to>
                                        <p:strVal val="visible"/>
                                      </p:to>
                                    </p:set>
                                    <p:anim calcmode="discrete" valueType="clr">
                                      <p:cBhvr override="childStyle">
                                        <p:cTn id="39" dur="80"/>
                                        <p:tgtEl>
                                          <p:spTgt spid="51204"/>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51204"/>
                                        </p:tgtEl>
                                        <p:attrNameLst>
                                          <p:attrName>fillcolor</p:attrName>
                                        </p:attrNameLst>
                                      </p:cBhvr>
                                      <p:tavLst>
                                        <p:tav tm="0">
                                          <p:val>
                                            <p:clrVal>
                                              <a:schemeClr val="accent2"/>
                                            </p:clrVal>
                                          </p:val>
                                        </p:tav>
                                        <p:tav tm="50000">
                                          <p:val>
                                            <p:clrVal>
                                              <a:schemeClr val="hlink"/>
                                            </p:clrVal>
                                          </p:val>
                                        </p:tav>
                                      </p:tavLst>
                                    </p:anim>
                                    <p:set>
                                      <p:cBhvr>
                                        <p:cTn id="41" dur="80"/>
                                        <p:tgtEl>
                                          <p:spTgt spid="51204"/>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51206"/>
                                        </p:tgtEl>
                                        <p:attrNameLst>
                                          <p:attrName>style.visibility</p:attrName>
                                        </p:attrNameLst>
                                      </p:cBhvr>
                                      <p:to>
                                        <p:strVal val="visible"/>
                                      </p:to>
                                    </p:set>
                                    <p:anim calcmode="discrete" valueType="clr">
                                      <p:cBhvr override="childStyle">
                                        <p:cTn id="46" dur="80"/>
                                        <p:tgtEl>
                                          <p:spTgt spid="51206"/>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51206"/>
                                        </p:tgtEl>
                                        <p:attrNameLst>
                                          <p:attrName>fillcolor</p:attrName>
                                        </p:attrNameLst>
                                      </p:cBhvr>
                                      <p:tavLst>
                                        <p:tav tm="0">
                                          <p:val>
                                            <p:clrVal>
                                              <a:schemeClr val="accent2"/>
                                            </p:clrVal>
                                          </p:val>
                                        </p:tav>
                                        <p:tav tm="50000">
                                          <p:val>
                                            <p:clrVal>
                                              <a:schemeClr val="hlink"/>
                                            </p:clrVal>
                                          </p:val>
                                        </p:tav>
                                      </p:tavLst>
                                    </p:anim>
                                    <p:set>
                                      <p:cBhvr>
                                        <p:cTn id="48" dur="80"/>
                                        <p:tgtEl>
                                          <p:spTgt spid="51206"/>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51207"/>
                                        </p:tgtEl>
                                        <p:attrNameLst>
                                          <p:attrName>style.visibility</p:attrName>
                                        </p:attrNameLst>
                                      </p:cBhvr>
                                      <p:to>
                                        <p:strVal val="visible"/>
                                      </p:to>
                                    </p:set>
                                    <p:anim calcmode="discrete" valueType="clr">
                                      <p:cBhvr override="childStyle">
                                        <p:cTn id="53" dur="80"/>
                                        <p:tgtEl>
                                          <p:spTgt spid="51207"/>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51207"/>
                                        </p:tgtEl>
                                        <p:attrNameLst>
                                          <p:attrName>fillcolor</p:attrName>
                                        </p:attrNameLst>
                                      </p:cBhvr>
                                      <p:tavLst>
                                        <p:tav tm="0">
                                          <p:val>
                                            <p:clrVal>
                                              <a:schemeClr val="accent2"/>
                                            </p:clrVal>
                                          </p:val>
                                        </p:tav>
                                        <p:tav tm="50000">
                                          <p:val>
                                            <p:clrVal>
                                              <a:schemeClr val="hlink"/>
                                            </p:clrVal>
                                          </p:val>
                                        </p:tav>
                                      </p:tavLst>
                                    </p:anim>
                                    <p:set>
                                      <p:cBhvr>
                                        <p:cTn id="55" dur="80"/>
                                        <p:tgtEl>
                                          <p:spTgt spid="51207"/>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10"/>
                                        </p:tgtEl>
                                        <p:attrNameLst>
                                          <p:attrName>style.visibility</p:attrName>
                                        </p:attrNameLst>
                                      </p:cBhvr>
                                      <p:to>
                                        <p:strVal val="visible"/>
                                      </p:to>
                                    </p:set>
                                    <p:anim calcmode="discrete" valueType="clr">
                                      <p:cBhvr override="childStyle">
                                        <p:cTn id="60"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10"/>
                                        </p:tgtEl>
                                        <p:attrNameLst>
                                          <p:attrName>fillcolor</p:attrName>
                                        </p:attrNameLst>
                                      </p:cBhvr>
                                      <p:tavLst>
                                        <p:tav tm="0">
                                          <p:val>
                                            <p:clrVal>
                                              <a:schemeClr val="accent2"/>
                                            </p:clrVal>
                                          </p:val>
                                        </p:tav>
                                        <p:tav tm="50000">
                                          <p:val>
                                            <p:clrVal>
                                              <a:schemeClr val="hlink"/>
                                            </p:clrVal>
                                          </p:val>
                                        </p:tav>
                                      </p:tavLst>
                                    </p:anim>
                                    <p:set>
                                      <p:cBhvr>
                                        <p:cTn id="62" dur="80"/>
                                        <p:tgtEl>
                                          <p:spTgt spid="10"/>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dissolv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3" grpId="1"/>
      <p:bldP spid="51205" grpId="0"/>
      <p:bldP spid="51205" grpId="1"/>
      <p:bldP spid="51204" grpId="0"/>
      <p:bldP spid="51204" grpId="1"/>
      <p:bldP spid="51206" grpId="0"/>
      <p:bldP spid="51206" grpId="1"/>
      <p:bldP spid="51207" grpId="0"/>
      <p:bldP spid="51207" grpId="1"/>
      <p:bldP spid="10" grpId="0"/>
      <p:bldP spid="10" grpId="1"/>
      <p:bldP spid="11" grpId="0" bldLvl="0" animBg="1"/>
      <p:bldP spid="11"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3"/>
          <p:cNvSpPr txBox="1"/>
          <p:nvPr/>
        </p:nvSpPr>
        <p:spPr>
          <a:xfrm>
            <a:off x="808038" y="1090613"/>
            <a:ext cx="7527925" cy="2168525"/>
          </a:xfrm>
          <a:prstGeom prst="rect">
            <a:avLst/>
          </a:prstGeom>
          <a:noFill/>
          <a:ln w="9525">
            <a:noFill/>
          </a:ln>
        </p:spPr>
        <p:txBody>
          <a:bodyPr wrap="square" anchor="t" anchorCtr="0">
            <a:spAutoFit/>
          </a:bodyPr>
          <a:p>
            <a:pPr eaLnBrk="0" hangingPunct="0">
              <a:lnSpc>
                <a:spcPct val="150000"/>
              </a:lnSpc>
            </a:pPr>
            <a:r>
              <a:rPr lang="zh-CN" altLang="en-US">
                <a:latin typeface="Comic Sans MS" panose="030F0702030302020204" pitchFamily="2" charset="0"/>
                <a:ea typeface="宋体" panose="02010600030101010101" pitchFamily="2" charset="-122"/>
              </a:rPr>
              <a:t>5-6. 边沿触发器与脉冲触发器相比，有什么优点？</a:t>
            </a:r>
            <a:endParaRPr lang="zh-CN" altLang="en-US">
              <a:latin typeface="Comic Sans MS" panose="030F0702030302020204" pitchFamily="2" charset="0"/>
              <a:ea typeface="宋体" panose="02010600030101010101" pitchFamily="2" charset="-122"/>
            </a:endParaRPr>
          </a:p>
          <a:p>
            <a:pPr eaLnBrk="0" hangingPunct="0">
              <a:lnSpc>
                <a:spcPct val="150000"/>
              </a:lnSpc>
            </a:pPr>
            <a:r>
              <a:rPr lang="zh-CN" altLang="en-US">
                <a:latin typeface="Comic Sans MS" panose="030F0702030302020204" pitchFamily="2" charset="0"/>
                <a:ea typeface="宋体" panose="02010600030101010101" pitchFamily="2" charset="-122"/>
              </a:rPr>
              <a:t>5-7. 设D</a:t>
            </a:r>
            <a:r>
              <a:rPr lang="zh-CN" altLang="en-US" baseline="-25000">
                <a:latin typeface="Comic Sans MS" panose="030F0702030302020204" pitchFamily="2" charset="0"/>
                <a:ea typeface="宋体" panose="02010600030101010101" pitchFamily="2" charset="-122"/>
              </a:rPr>
              <a:t>I</a:t>
            </a:r>
            <a:r>
              <a:rPr lang="zh-CN" altLang="en-US">
                <a:latin typeface="Comic Sans MS" panose="030F0702030302020204" pitchFamily="2" charset="0"/>
                <a:ea typeface="宋体" panose="02010600030101010101" pitchFamily="2" charset="-122"/>
              </a:rPr>
              <a:t>和D</a:t>
            </a:r>
            <a:r>
              <a:rPr lang="zh-CN" altLang="en-US" baseline="-25000">
                <a:latin typeface="Comic Sans MS" panose="030F0702030302020204" pitchFamily="2" charset="0"/>
                <a:ea typeface="宋体" panose="02010600030101010101" pitchFamily="2" charset="-122"/>
              </a:rPr>
              <a:t>R</a:t>
            </a:r>
            <a:r>
              <a:rPr lang="zh-CN" altLang="en-US">
                <a:latin typeface="Comic Sans MS" panose="030F0702030302020204" pitchFamily="2" charset="0"/>
                <a:ea typeface="宋体" panose="02010600030101010101" pitchFamily="2" charset="-122"/>
              </a:rPr>
              <a:t>为两路相同的数字序列，如何检测D</a:t>
            </a:r>
            <a:r>
              <a:rPr lang="zh-CN" altLang="en-US" baseline="-25000">
                <a:latin typeface="Comic Sans MS" panose="030F0702030302020204" pitchFamily="2" charset="0"/>
                <a:ea typeface="宋体" panose="02010600030101010101" pitchFamily="2" charset="-122"/>
              </a:rPr>
              <a:t>I</a:t>
            </a:r>
            <a:r>
              <a:rPr lang="zh-CN" altLang="en-US">
                <a:latin typeface="Comic Sans MS" panose="030F0702030302020204" pitchFamily="2" charset="0"/>
                <a:ea typeface="宋体" panose="02010600030101010101" pitchFamily="2" charset="-122"/>
              </a:rPr>
              <a:t>的相位是超前于D</a:t>
            </a:r>
            <a:r>
              <a:rPr lang="zh-CN" altLang="en-US" baseline="-25000">
                <a:latin typeface="Comic Sans MS" panose="030F0702030302020204" pitchFamily="2" charset="0"/>
                <a:ea typeface="宋体" panose="02010600030101010101" pitchFamily="2" charset="-122"/>
              </a:rPr>
              <a:t>R</a:t>
            </a:r>
            <a:r>
              <a:rPr lang="zh-CN" altLang="en-US">
                <a:latin typeface="Comic Sans MS" panose="030F0702030302020204" pitchFamily="2" charset="0"/>
                <a:ea typeface="宋体" panose="02010600030101010101" pitchFamily="2" charset="-122"/>
              </a:rPr>
              <a:t>还是落后于D</a:t>
            </a:r>
            <a:r>
              <a:rPr lang="zh-CN" altLang="en-US" baseline="-25000">
                <a:latin typeface="Comic Sans MS" panose="030F0702030302020204" pitchFamily="2" charset="0"/>
                <a:ea typeface="宋体" panose="02010600030101010101" pitchFamily="2" charset="-122"/>
              </a:rPr>
              <a:t>R</a:t>
            </a:r>
            <a:r>
              <a:rPr lang="zh-CN" altLang="en-US">
                <a:latin typeface="Comic Sans MS" panose="030F0702030302020204" pitchFamily="2" charset="0"/>
                <a:ea typeface="宋体" panose="02010600030101010101" pitchFamily="2" charset="-122"/>
              </a:rPr>
              <a:t>？画出检测图，并说明其工作原理。</a:t>
            </a:r>
            <a:endParaRPr lang="zh-CN" altLang="en-US">
              <a:latin typeface="Comic Sans MS" panose="030F0702030302020204" pitchFamily="2" charset="0"/>
              <a:ea typeface="宋体" panose="02010600030101010101" pitchFamily="2" charset="-122"/>
            </a:endParaRPr>
          </a:p>
          <a:p>
            <a:pPr eaLnBrk="0" hangingPunct="0">
              <a:lnSpc>
                <a:spcPct val="150000"/>
              </a:lnSpc>
            </a:pPr>
            <a:r>
              <a:rPr lang="zh-CN" altLang="en-US">
                <a:latin typeface="Comic Sans MS" panose="030F0702030302020204" pitchFamily="2" charset="0"/>
                <a:ea typeface="宋体" panose="02010600030101010101" pitchFamily="2" charset="-122"/>
              </a:rPr>
              <a:t>5-8. 分析应用异或门实现相差检测和应用</a:t>
            </a:r>
            <a:r>
              <a:rPr lang="en-US" altLang="zh-CN">
                <a:latin typeface="Comic Sans MS" panose="030F0702030302020204" pitchFamily="2" charset="0"/>
                <a:ea typeface="宋体" panose="02010600030101010101" pitchFamily="2" charset="-122"/>
              </a:rPr>
              <a:t>D</a:t>
            </a:r>
            <a:r>
              <a:rPr lang="zh-CN" altLang="en-US">
                <a:latin typeface="Comic Sans MS" panose="030F0702030302020204" pitchFamily="2" charset="0"/>
                <a:ea typeface="宋体" panose="02010600030101010101" pitchFamily="2" charset="-122"/>
              </a:rPr>
              <a:t>触发器实现的相差检测电路输出波形的差异，并说明相差测量和计算方法是相同。</a:t>
            </a:r>
            <a:endParaRPr lang="zh-CN" altLang="en-US">
              <a:latin typeface="Comic Sans MS" panose="030F0702030302020204" pitchFamily="2" charset="0"/>
              <a:ea typeface="宋体" panose="02010600030101010101" pitchFamily="2" charset="-122"/>
            </a:endParaRPr>
          </a:p>
        </p:txBody>
      </p:sp>
      <p:pic>
        <p:nvPicPr>
          <p:cNvPr id="52226" name="图片 739"/>
          <p:cNvPicPr>
            <a:picLocks noChangeAspect="1"/>
          </p:cNvPicPr>
          <p:nvPr/>
        </p:nvPicPr>
        <p:blipFill>
          <a:blip r:embed="rId1"/>
          <a:stretch>
            <a:fillRect/>
          </a:stretch>
        </p:blipFill>
        <p:spPr>
          <a:xfrm>
            <a:off x="2816225" y="3735388"/>
            <a:ext cx="5602288" cy="1893887"/>
          </a:xfrm>
          <a:prstGeom prst="rect">
            <a:avLst/>
          </a:prstGeom>
          <a:noFill/>
          <a:ln w="9525">
            <a:noFill/>
          </a:ln>
        </p:spPr>
      </p:pic>
      <p:pic>
        <p:nvPicPr>
          <p:cNvPr id="52227" name="图片 16389"/>
          <p:cNvPicPr>
            <a:picLocks noChangeAspect="1"/>
          </p:cNvPicPr>
          <p:nvPr/>
        </p:nvPicPr>
        <p:blipFill>
          <a:blip r:embed="rId2"/>
          <a:srcRect b="48799"/>
          <a:stretch>
            <a:fillRect/>
          </a:stretch>
        </p:blipFill>
        <p:spPr>
          <a:xfrm>
            <a:off x="1012825" y="4311650"/>
            <a:ext cx="1492250" cy="619125"/>
          </a:xfrm>
          <a:prstGeom prst="rect">
            <a:avLst/>
          </a:prstGeom>
          <a:noFill/>
          <a:ln w="9525">
            <a:noFill/>
          </a:ln>
        </p:spPr>
      </p:pic>
      <p:sp>
        <p:nvSpPr>
          <p:cNvPr id="2" name="文本框 1"/>
          <p:cNvSpPr txBox="1"/>
          <p:nvPr/>
        </p:nvSpPr>
        <p:spPr>
          <a:xfrm>
            <a:off x="688975" y="630238"/>
            <a:ext cx="2020888" cy="460375"/>
          </a:xfrm>
          <a:prstGeom prst="rect">
            <a:avLst/>
          </a:prstGeom>
          <a:noFill/>
          <a:ln w="9525">
            <a:noFill/>
          </a:ln>
        </p:spPr>
        <p:txBody>
          <a:bodyPr wrap="none" anchor="t" anchorCtr="0">
            <a:spAutoFit/>
          </a:bodyPr>
          <a:p>
            <a:pPr eaLnBrk="0" hangingPunct="0">
              <a:spcBef>
                <a:spcPct val="50000"/>
              </a:spcBef>
            </a:pPr>
            <a:r>
              <a:rPr lang="en-US" altLang="zh-CN" sz="2400" dirty="0">
                <a:solidFill>
                  <a:srgbClr val="C00000"/>
                </a:solidFill>
                <a:latin typeface="宋体" panose="02010600030101010101" pitchFamily="2" charset="-122"/>
                <a:ea typeface="宋体" panose="02010600030101010101" pitchFamily="2" charset="-122"/>
                <a:sym typeface="Wingdings" panose="05000000000000000000" charset="0"/>
              </a:rPr>
              <a:t>? </a:t>
            </a:r>
            <a:r>
              <a:rPr lang="zh-CN" altLang="zh-CN" sz="2400">
                <a:solidFill>
                  <a:srgbClr val="C00000"/>
                </a:solidFill>
                <a:latin typeface="宋体" panose="02010600030101010101" pitchFamily="2" charset="-122"/>
                <a:ea typeface="宋体" panose="02010600030101010101" pitchFamily="2" charset="-122"/>
                <a:sym typeface="宋体" panose="02010600030101010101" pitchFamily="2" charset="-122"/>
              </a:rPr>
              <a:t>思考与练习</a:t>
            </a:r>
            <a:endParaRPr lang="zh-CN" altLang="en-US" sz="2400">
              <a:solidFill>
                <a:srgbClr val="C00000"/>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2225"/>
                                        </p:tgtEl>
                                        <p:attrNameLst>
                                          <p:attrName>style.visibility</p:attrName>
                                        </p:attrNameLst>
                                      </p:cBhvr>
                                      <p:to>
                                        <p:strVal val="visible"/>
                                      </p:to>
                                    </p:set>
                                    <p:animEffect transition="in" filter="wipe(left)">
                                      <p:cBhvr>
                                        <p:cTn id="14" dur="500"/>
                                        <p:tgtEl>
                                          <p:spTgt spid="52225"/>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52227"/>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2226"/>
                                        </p:tgtEl>
                                        <p:attrNameLst>
                                          <p:attrName>style.visibility</p:attrName>
                                        </p:attrNameLst>
                                      </p:cBhvr>
                                      <p:to>
                                        <p:strVal val="visible"/>
                                      </p:to>
                                    </p:set>
                                    <p:animEffect transition="in" filter="wipe(left)">
                                      <p:cBhvr>
                                        <p:cTn id="21"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2225" grpId="0"/>
      <p:bldP spid="52225"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txBox="1"/>
          <p:nvPr/>
        </p:nvSpPr>
        <p:spPr>
          <a:xfrm>
            <a:off x="1428750" y="2100580"/>
            <a:ext cx="6773545" cy="1092200"/>
          </a:xfrm>
          <a:prstGeom prst="rect">
            <a:avLst/>
          </a:prstGeom>
          <a:noFill/>
          <a:ln w="9525">
            <a:noFill/>
          </a:ln>
          <a:effectLst>
            <a:outerShdw dist="38100" dir="8100000" algn="ctr" rotWithShape="0">
              <a:srgbClr val="000000">
                <a:alpha val="34998"/>
              </a:srgbClr>
            </a:outerShdw>
          </a:effectLst>
        </p:spPr>
        <p:txBody>
          <a:bodyPr anchor="t" anchorCtr="0"/>
          <a:p>
            <a:pPr algn="ctr">
              <a:lnSpc>
                <a:spcPct val="120000"/>
              </a:lnSpc>
            </a:pPr>
            <a:r>
              <a:rPr lang="en-US" altLang="zh-CN" sz="4800" b="0" dirty="0">
                <a:latin typeface="Comic Sans MS" panose="030F0702030302020204" pitchFamily="2" charset="0"/>
                <a:ea typeface="黑体" panose="02010609060101010101" pitchFamily="2" charset="-122"/>
              </a:rPr>
              <a:t>5.5 </a:t>
            </a:r>
            <a:r>
              <a:rPr lang="zh-CN" altLang="en-US" sz="4800" b="0" dirty="0">
                <a:latin typeface="Comic Sans MS" panose="030F0702030302020204" pitchFamily="2" charset="0"/>
                <a:ea typeface="黑体" panose="02010609060101010101" pitchFamily="2" charset="-122"/>
              </a:rPr>
              <a:t>逻辑功能与动作特点</a:t>
            </a:r>
            <a:endParaRPr lang="zh-CN" altLang="en-US" sz="4800" b="0" dirty="0">
              <a:latin typeface="Comic Sans MS" panose="030F0702030302020204" pitchFamily="2" charset="0"/>
              <a:ea typeface="黑体" panose="0201060906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9218"/>
          <p:cNvSpPr txBox="1"/>
          <p:nvPr/>
        </p:nvSpPr>
        <p:spPr>
          <a:xfrm>
            <a:off x="985838" y="1100138"/>
            <a:ext cx="2370137" cy="2030412"/>
          </a:xfrm>
          <a:prstGeom prst="rect">
            <a:avLst/>
          </a:prstGeom>
          <a:noFill/>
          <a:ln w="9525">
            <a:noFill/>
          </a:ln>
        </p:spPr>
        <p:txBody>
          <a:bodyPr wrap="square" anchor="t" anchorCtr="0">
            <a:spAutoFit/>
          </a:bodyPr>
          <a:p>
            <a:pPr eaLnBrk="0" hangingPunct="0">
              <a:spcBef>
                <a:spcPct val="50000"/>
              </a:spcBef>
            </a:pPr>
            <a:r>
              <a:rPr lang="en-US" altLang="zh-CN" dirty="0">
                <a:latin typeface="Comic Sans MS" panose="030F0702030302020204" pitchFamily="2" charset="0"/>
                <a:ea typeface="楷体_GB2312" pitchFamily="1" charset="-122"/>
              </a:rPr>
              <a:t>SR</a:t>
            </a:r>
            <a:r>
              <a:rPr lang="zh-CN" altLang="en-US" dirty="0">
                <a:latin typeface="Comic Sans MS" panose="030F0702030302020204" pitchFamily="2" charset="0"/>
                <a:ea typeface="楷体_GB2312" pitchFamily="1" charset="-122"/>
              </a:rPr>
              <a:t>锁存器</a:t>
            </a:r>
            <a:r>
              <a:rPr lang="en-US" altLang="zh-CN" dirty="0">
                <a:latin typeface="Comic Sans MS" panose="030F0702030302020204" pitchFamily="2" charset="0"/>
                <a:ea typeface="楷体_GB2312" pitchFamily="1" charset="-122"/>
              </a:rPr>
              <a:t>/</a:t>
            </a:r>
            <a:r>
              <a:rPr lang="zh-CN" altLang="en-US" dirty="0">
                <a:latin typeface="Comic Sans MS" panose="030F0702030302020204" pitchFamily="2" charset="0"/>
                <a:ea typeface="楷体_GB2312" pitchFamily="1" charset="-122"/>
              </a:rPr>
              <a:t>触发器</a:t>
            </a:r>
            <a:endParaRPr lang="zh-CN" altLang="en-US" dirty="0">
              <a:latin typeface="Comic Sans MS" panose="030F0702030302020204" pitchFamily="2" charset="0"/>
              <a:ea typeface="楷体_GB2312" pitchFamily="1" charset="-122"/>
            </a:endParaRPr>
          </a:p>
          <a:p>
            <a:pPr eaLnBrk="0" hangingPunct="0">
              <a:spcBef>
                <a:spcPct val="50000"/>
              </a:spcBef>
            </a:pPr>
            <a:r>
              <a:rPr lang="en-US" altLang="zh-CN" dirty="0">
                <a:solidFill>
                  <a:srgbClr val="C00000"/>
                </a:solidFill>
                <a:latin typeface="Comic Sans MS" panose="030F0702030302020204" pitchFamily="2" charset="0"/>
                <a:ea typeface="楷体_GB2312" pitchFamily="1" charset="-122"/>
              </a:rPr>
              <a:t>D</a:t>
            </a:r>
            <a:r>
              <a:rPr lang="zh-CN" altLang="en-US" dirty="0">
                <a:solidFill>
                  <a:srgbClr val="C00000"/>
                </a:solidFill>
                <a:latin typeface="Comic Sans MS" panose="030F0702030302020204" pitchFamily="2" charset="0"/>
                <a:ea typeface="楷体_GB2312" pitchFamily="1" charset="-122"/>
              </a:rPr>
              <a:t>锁存器</a:t>
            </a:r>
            <a:r>
              <a:rPr lang="en-US" altLang="zh-CN" dirty="0">
                <a:solidFill>
                  <a:srgbClr val="C00000"/>
                </a:solidFill>
                <a:latin typeface="Comic Sans MS" panose="030F0702030302020204" pitchFamily="2" charset="0"/>
                <a:ea typeface="楷体_GB2312" pitchFamily="1" charset="-122"/>
              </a:rPr>
              <a:t>/</a:t>
            </a:r>
            <a:r>
              <a:rPr lang="zh-CN" altLang="en-US" dirty="0">
                <a:solidFill>
                  <a:srgbClr val="C00000"/>
                </a:solidFill>
                <a:latin typeface="Comic Sans MS" panose="030F0702030302020204" pitchFamily="2" charset="0"/>
                <a:ea typeface="楷体_GB2312" pitchFamily="1" charset="-122"/>
              </a:rPr>
              <a:t>触发器</a:t>
            </a:r>
            <a:endParaRPr lang="en-US" altLang="zh-CN" dirty="0">
              <a:solidFill>
                <a:srgbClr val="C00000"/>
              </a:solidFill>
              <a:latin typeface="Comic Sans MS" panose="030F0702030302020204" pitchFamily="2" charset="0"/>
              <a:ea typeface="楷体_GB2312" pitchFamily="1" charset="-122"/>
            </a:endParaRPr>
          </a:p>
          <a:p>
            <a:pPr eaLnBrk="0" hangingPunct="0">
              <a:spcBef>
                <a:spcPct val="50000"/>
              </a:spcBef>
            </a:pPr>
            <a:r>
              <a:rPr lang="en-US" altLang="zh-CN" dirty="0">
                <a:solidFill>
                  <a:srgbClr val="C00000"/>
                </a:solidFill>
                <a:latin typeface="Comic Sans MS" panose="030F0702030302020204" pitchFamily="2" charset="0"/>
                <a:ea typeface="楷体_GB2312" pitchFamily="1" charset="-122"/>
              </a:rPr>
              <a:t>JK</a:t>
            </a:r>
            <a:r>
              <a:rPr lang="zh-CN" altLang="en-US" dirty="0">
                <a:solidFill>
                  <a:srgbClr val="C00000"/>
                </a:solidFill>
                <a:latin typeface="Comic Sans MS" panose="030F0702030302020204" pitchFamily="2" charset="0"/>
                <a:ea typeface="楷体_GB2312" pitchFamily="1" charset="-122"/>
                <a:sym typeface="宋体" panose="02010600030101010101" pitchFamily="2" charset="-122"/>
              </a:rPr>
              <a:t>触发器</a:t>
            </a:r>
            <a:endParaRPr lang="en-US" altLang="zh-CN" dirty="0">
              <a:latin typeface="Comic Sans MS" panose="030F0702030302020204" pitchFamily="2" charset="0"/>
              <a:ea typeface="楷体_GB2312" pitchFamily="1" charset="-122"/>
            </a:endParaRPr>
          </a:p>
          <a:p>
            <a:pPr eaLnBrk="0" hangingPunct="0">
              <a:spcBef>
                <a:spcPct val="50000"/>
              </a:spcBef>
            </a:pPr>
            <a:r>
              <a:rPr lang="zh-CN" altLang="en-US" dirty="0">
                <a:solidFill>
                  <a:srgbClr val="A6A6A6"/>
                </a:solidFill>
                <a:latin typeface="Comic Sans MS" panose="030F0702030302020204" pitchFamily="2" charset="0"/>
                <a:ea typeface="楷体_GB2312" pitchFamily="1" charset="-122"/>
              </a:rPr>
              <a:t>（</a:t>
            </a:r>
            <a:r>
              <a:rPr lang="en-US" altLang="zh-CN" dirty="0">
                <a:solidFill>
                  <a:srgbClr val="A6A6A6"/>
                </a:solidFill>
                <a:latin typeface="Comic Sans MS" panose="030F0702030302020204" pitchFamily="2" charset="0"/>
                <a:ea typeface="楷体_GB2312" pitchFamily="1" charset="-122"/>
              </a:rPr>
              <a:t>T</a:t>
            </a:r>
            <a:r>
              <a:rPr lang="zh-CN" altLang="en-US" dirty="0">
                <a:solidFill>
                  <a:srgbClr val="A6A6A6"/>
                </a:solidFill>
                <a:latin typeface="Comic Sans MS" panose="030F0702030302020204" pitchFamily="2" charset="0"/>
                <a:ea typeface="楷体_GB2312" pitchFamily="1" charset="-122"/>
                <a:sym typeface="宋体" panose="02010600030101010101" pitchFamily="2" charset="-122"/>
              </a:rPr>
              <a:t>触发器）</a:t>
            </a:r>
            <a:endParaRPr lang="en-US" altLang="zh-CN" dirty="0">
              <a:solidFill>
                <a:srgbClr val="A6A6A6"/>
              </a:solidFill>
              <a:latin typeface="Comic Sans MS" panose="030F0702030302020204" pitchFamily="2" charset="0"/>
              <a:ea typeface="楷体_GB2312" pitchFamily="1" charset="-122"/>
            </a:endParaRPr>
          </a:p>
          <a:p>
            <a:pPr eaLnBrk="0" hangingPunct="0">
              <a:spcBef>
                <a:spcPct val="50000"/>
              </a:spcBef>
            </a:pPr>
            <a:r>
              <a:rPr lang="zh-CN" altLang="en-US" dirty="0">
                <a:solidFill>
                  <a:srgbClr val="A6A6A6"/>
                </a:solidFill>
                <a:latin typeface="Comic Sans MS" panose="030F0702030302020204" pitchFamily="2" charset="0"/>
                <a:ea typeface="楷体_GB2312" pitchFamily="1" charset="-122"/>
              </a:rPr>
              <a:t>（</a:t>
            </a:r>
            <a:r>
              <a:rPr lang="en-US" altLang="zh-CN" dirty="0">
                <a:solidFill>
                  <a:srgbClr val="A6A6A6"/>
                </a:solidFill>
                <a:latin typeface="Comic Sans MS" panose="030F0702030302020204" pitchFamily="2" charset="0"/>
                <a:ea typeface="楷体_GB2312" pitchFamily="1" charset="-122"/>
              </a:rPr>
              <a:t>T’</a:t>
            </a:r>
            <a:r>
              <a:rPr lang="zh-CN" altLang="en-US" dirty="0">
                <a:solidFill>
                  <a:srgbClr val="A6A6A6"/>
                </a:solidFill>
                <a:latin typeface="Comic Sans MS" panose="030F0702030302020204" pitchFamily="2" charset="0"/>
                <a:ea typeface="楷体_GB2312" pitchFamily="1" charset="-122"/>
                <a:sym typeface="宋体" panose="02010600030101010101" pitchFamily="2" charset="-122"/>
              </a:rPr>
              <a:t>触发器）</a:t>
            </a:r>
            <a:endParaRPr lang="zh-CN" altLang="en-US" dirty="0">
              <a:solidFill>
                <a:srgbClr val="A6A6A6"/>
              </a:solidFill>
              <a:latin typeface="Comic Sans MS" panose="030F0702030302020204" pitchFamily="2" charset="0"/>
              <a:ea typeface="楷体_GB2312" pitchFamily="1" charset="-122"/>
              <a:sym typeface="宋体" panose="02010600030101010101" pitchFamily="2" charset="-122"/>
            </a:endParaRPr>
          </a:p>
        </p:txBody>
      </p:sp>
      <p:sp>
        <p:nvSpPr>
          <p:cNvPr id="54274" name="文本框 9219"/>
          <p:cNvSpPr txBox="1"/>
          <p:nvPr/>
        </p:nvSpPr>
        <p:spPr>
          <a:xfrm>
            <a:off x="6311900" y="1100138"/>
            <a:ext cx="1744663" cy="1614487"/>
          </a:xfrm>
          <a:prstGeom prst="rect">
            <a:avLst/>
          </a:prstGeom>
          <a:noFill/>
          <a:ln w="9525">
            <a:noFill/>
          </a:ln>
        </p:spPr>
        <p:txBody>
          <a:bodyPr wrap="square" anchor="t" anchorCtr="0">
            <a:spAutoFit/>
          </a:bodyPr>
          <a:p>
            <a:pPr eaLnBrk="0" hangingPunct="0">
              <a:spcBef>
                <a:spcPct val="50000"/>
              </a:spcBef>
            </a:pPr>
            <a:r>
              <a:rPr lang="zh-CN" altLang="en-US" dirty="0">
                <a:latin typeface="楷体_GB2312" pitchFamily="1" charset="-122"/>
                <a:ea typeface="楷体_GB2312" pitchFamily="1" charset="-122"/>
              </a:rPr>
              <a:t>基本锁存器</a:t>
            </a:r>
            <a:endParaRPr lang="zh-CN" altLang="en-US" dirty="0">
              <a:latin typeface="楷体_GB2312" pitchFamily="1" charset="-122"/>
              <a:ea typeface="楷体_GB2312" pitchFamily="1" charset="-122"/>
            </a:endParaRPr>
          </a:p>
          <a:p>
            <a:pPr eaLnBrk="0" hangingPunct="0">
              <a:spcBef>
                <a:spcPct val="50000"/>
              </a:spcBef>
            </a:pPr>
            <a:r>
              <a:rPr lang="zh-CN" altLang="en-US" dirty="0">
                <a:solidFill>
                  <a:srgbClr val="0070C0"/>
                </a:solidFill>
                <a:latin typeface="楷体_GB2312" pitchFamily="1" charset="-122"/>
                <a:ea typeface="楷体_GB2312" pitchFamily="1" charset="-122"/>
              </a:rPr>
              <a:t>门控锁存器</a:t>
            </a:r>
            <a:endParaRPr lang="zh-CN" altLang="en-US" dirty="0">
              <a:latin typeface="楷体_GB2312" pitchFamily="1" charset="-122"/>
              <a:ea typeface="楷体_GB2312" pitchFamily="1" charset="-122"/>
            </a:endParaRPr>
          </a:p>
          <a:p>
            <a:pPr eaLnBrk="0" hangingPunct="0">
              <a:spcBef>
                <a:spcPct val="50000"/>
              </a:spcBef>
            </a:pPr>
            <a:r>
              <a:rPr lang="zh-CN" altLang="en-US" dirty="0">
                <a:latin typeface="楷体_GB2312" pitchFamily="1" charset="-122"/>
                <a:ea typeface="楷体_GB2312" pitchFamily="1" charset="-122"/>
              </a:rPr>
              <a:t>脉冲触发器</a:t>
            </a:r>
            <a:endParaRPr lang="zh-CN" altLang="en-US" dirty="0">
              <a:latin typeface="楷体_GB2312" pitchFamily="1" charset="-122"/>
              <a:ea typeface="楷体_GB2312" pitchFamily="1" charset="-122"/>
            </a:endParaRPr>
          </a:p>
          <a:p>
            <a:pPr eaLnBrk="0" hangingPunct="0">
              <a:spcBef>
                <a:spcPct val="50000"/>
              </a:spcBef>
            </a:pPr>
            <a:r>
              <a:rPr lang="zh-CN" altLang="en-US" dirty="0">
                <a:solidFill>
                  <a:srgbClr val="C00000"/>
                </a:solidFill>
                <a:latin typeface="楷体_GB2312" pitchFamily="1" charset="-122"/>
                <a:ea typeface="楷体_GB2312" pitchFamily="1" charset="-122"/>
              </a:rPr>
              <a:t>边沿触发器</a:t>
            </a:r>
            <a:endParaRPr lang="zh-CN" altLang="en-US" dirty="0">
              <a:solidFill>
                <a:srgbClr val="C00000"/>
              </a:solidFill>
              <a:latin typeface="楷体_GB2312" pitchFamily="1" charset="-122"/>
              <a:ea typeface="楷体_GB2312" pitchFamily="1" charset="-122"/>
            </a:endParaRPr>
          </a:p>
        </p:txBody>
      </p:sp>
      <p:graphicFrame>
        <p:nvGraphicFramePr>
          <p:cNvPr id="6" name="表格 5"/>
          <p:cNvGraphicFramePr/>
          <p:nvPr/>
        </p:nvGraphicFramePr>
        <p:xfrm>
          <a:off x="5822950" y="4683125"/>
          <a:ext cx="2972435" cy="1457960"/>
        </p:xfrm>
        <a:graphic>
          <a:graphicData uri="http://schemas.openxmlformats.org/drawingml/2006/table">
            <a:tbl>
              <a:tblPr firstRow="1" bandRow="1">
                <a:tableStyleId>{5940675A-B579-460E-94D1-54222C63F5DA}</a:tableStyleId>
              </a:tblPr>
              <a:tblGrid>
                <a:gridCol w="671830"/>
                <a:gridCol w="865505"/>
                <a:gridCol w="688975"/>
                <a:gridCol w="746125"/>
              </a:tblGrid>
              <a:tr h="300990">
                <a:tc>
                  <a:txBody>
                    <a:bodyPr/>
                    <a:p>
                      <a:pPr>
                        <a:buNone/>
                      </a:pPr>
                      <a:r>
                        <a:rPr lang="en-US" altLang="en-US" sz="1600" b="0" i="1">
                          <a:latin typeface="Comic Sans MS" panose="030F0702030302020204" pitchFamily="2" charset="0"/>
                          <a:ea typeface="宋体" panose="02010600030101010101" pitchFamily="2" charset="-122"/>
                          <a:cs typeface="Comic Sans MS" panose="030F0702030302020204" pitchFamily="2" charset="0"/>
                        </a:rPr>
                        <a:t>CLK</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b="0" i="1">
                          <a:latin typeface="Comic Sans MS" panose="030F0702030302020204" pitchFamily="2" charset="0"/>
                          <a:ea typeface="宋体" panose="02010600030101010101" pitchFamily="2" charset="-122"/>
                          <a:cs typeface="Comic Sans MS" panose="030F0702030302020204" pitchFamily="2" charset="0"/>
                        </a:rPr>
                        <a:t> J    K</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宋体" panose="02010600030101010101" pitchFamily="2" charset="-122"/>
                        </a:rPr>
                        <a:t>功能</a:t>
                      </a:r>
                      <a:endParaRPr lang="en-US" altLang="en-US" sz="1600" b="0">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algn="ctr">
                        <a:buNone/>
                      </a:pPr>
                      <a:r>
                        <a:rPr lang="en-US" altLang="en-US" sz="1600" b="0">
                          <a:latin typeface="Comic Sans MS" panose="030F0702030302020204" pitchFamily="2" charset="0"/>
                          <a:ea typeface="宋体" panose="02010600030101010101" pitchFamily="2" charset="-122"/>
                          <a:cs typeface="Comic Sans MS" panose="030F0702030302020204" pitchFamily="2" charset="0"/>
                        </a:rPr>
                        <a:t>X</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宋体" panose="02010600030101010101" pitchFamily="2" charset="-122"/>
                        </a:rPr>
                        <a:t>保持</a:t>
                      </a:r>
                      <a:endParaRPr lang="en-US" altLang="en-US" sz="1600" b="0">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31470">
                <a:tc>
                  <a:txBody>
                    <a:bodyPr/>
                    <a:p>
                      <a:pPr algn="ctr">
                        <a:buNone/>
                      </a:pPr>
                      <a:r>
                        <a:rPr lang="en-US" sz="1600" b="0">
                          <a:latin typeface="Arial" panose="020B0604020202020204" pitchFamily="34" charset="0"/>
                          <a:cs typeface="Arial" panose="020B0604020202020204" pitchFamily="34" charset="0"/>
                          <a:sym typeface="+mn-ea"/>
                        </a:rPr>
                        <a:t>↓</a:t>
                      </a:r>
                      <a:r>
                        <a:rPr lang="en-US" sz="1600" b="0">
                          <a:latin typeface="Comic Sans MS" panose="030F0702030302020204" pitchFamily="2" charset="0"/>
                          <a:cs typeface="Comic Sans MS" panose="030F0702030302020204" pitchFamily="2" charset="0"/>
                          <a:sym typeface="+mn-ea"/>
                        </a:rPr>
                        <a:t> </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0    1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置0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265430">
                <a:tc>
                  <a:txBody>
                    <a:bodyPr/>
                    <a:p>
                      <a:pPr algn="ctr">
                        <a:buNone/>
                      </a:pPr>
                      <a:r>
                        <a:rPr lang="en-US" sz="1600" b="0">
                          <a:latin typeface="Arial" panose="020B0604020202020204" pitchFamily="34" charset="0"/>
                          <a:cs typeface="Arial" panose="020B0604020202020204" pitchFamily="34" charset="0"/>
                          <a:sym typeface="+mn-ea"/>
                        </a:rPr>
                        <a:t>↓</a:t>
                      </a:r>
                      <a:r>
                        <a:rPr lang="en-US" sz="1600" b="0">
                          <a:latin typeface="Comic Sans MS" panose="030F0702030302020204" pitchFamily="2" charset="0"/>
                          <a:cs typeface="Comic Sans MS" panose="030F0702030302020204" pitchFamily="2" charset="0"/>
                          <a:sym typeface="+mn-ea"/>
                        </a:rPr>
                        <a:t> </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1    0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置1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295275">
                <a:tc>
                  <a:txBody>
                    <a:bodyPr/>
                    <a:p>
                      <a:pPr algn="ctr">
                        <a:buNone/>
                      </a:pPr>
                      <a:r>
                        <a:rPr lang="en-US" sz="1600" b="0">
                          <a:latin typeface="Arial" panose="020B0604020202020204" pitchFamily="34" charset="0"/>
                          <a:cs typeface="Arial" panose="020B0604020202020204" pitchFamily="34" charset="0"/>
                          <a:sym typeface="+mn-ea"/>
                        </a:rPr>
                        <a:t>↓</a:t>
                      </a:r>
                      <a:r>
                        <a:rPr lang="en-US" sz="1600" b="0">
                          <a:latin typeface="Comic Sans MS" panose="030F0702030302020204" pitchFamily="2" charset="0"/>
                          <a:cs typeface="Comic Sans MS" panose="030F0702030302020204" pitchFamily="2" charset="0"/>
                          <a:sym typeface="+mn-ea"/>
                        </a:rPr>
                        <a:t> </a:t>
                      </a:r>
                      <a:endParaRPr lang="en-US" altLang="en-US" sz="1600" b="0">
                        <a:solidFill>
                          <a:srgbClr val="FF0000"/>
                        </a:solidFill>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solidFill>
                            <a:srgbClr val="FF0000"/>
                          </a:solidFill>
                          <a:latin typeface="Comic Sans MS" panose="030F0702030302020204" pitchFamily="2" charset="0"/>
                          <a:ea typeface="宋体" panose="02010600030101010101" pitchFamily="2" charset="-122"/>
                          <a:cs typeface="Comic Sans MS" panose="030F0702030302020204" pitchFamily="2" charset="0"/>
                        </a:rPr>
                        <a:t>1    1</a:t>
                      </a:r>
                      <a:endParaRPr lang="en-US" altLang="en-US" sz="1600" b="0">
                        <a:solidFill>
                          <a:srgbClr val="FF0000"/>
                        </a:solidFill>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solidFill>
                            <a:srgbClr val="FF0000"/>
                          </a:solidFill>
                          <a:latin typeface="Comic Sans MS" panose="030F0702030302020204" pitchFamily="2" charset="0"/>
                          <a:ea typeface="宋体" panose="02010600030101010101" pitchFamily="2" charset="-122"/>
                          <a:cs typeface="Comic Sans MS" panose="030F0702030302020204" pitchFamily="2" charset="0"/>
                        </a:rPr>
                        <a:t>Q</a:t>
                      </a:r>
                      <a:r>
                        <a:rPr lang="en-US" sz="1600" b="0" i="1">
                          <a:solidFill>
                            <a:srgbClr val="FF0000"/>
                          </a:solidFill>
                          <a:latin typeface="Comic Sans MS" panose="030F0702030302020204" pitchFamily="2" charset="0"/>
                          <a:cs typeface="Comic Sans MS" panose="030F0702030302020204" pitchFamily="2" charset="0"/>
                        </a:rPr>
                        <a:t>'</a:t>
                      </a:r>
                      <a:endParaRPr lang="en-US" altLang="en-US" sz="1600" b="0" i="1">
                        <a:solidFill>
                          <a:srgbClr val="FF0000"/>
                        </a:solidFill>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solidFill>
                            <a:srgbClr val="FF0000"/>
                          </a:solidFill>
                          <a:latin typeface="Comic Sans MS" panose="030F0702030302020204" pitchFamily="2" charset="0"/>
                          <a:ea typeface="宋体" panose="02010600030101010101" pitchFamily="2" charset="-122"/>
                          <a:cs typeface="宋体" panose="02010600030101010101" pitchFamily="2" charset="-122"/>
                        </a:rPr>
                        <a:t>翻转</a:t>
                      </a:r>
                      <a:endParaRPr lang="en-US" altLang="en-US" sz="1600" b="0">
                        <a:solidFill>
                          <a:srgbClr val="FF0000"/>
                        </a:solidFill>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3530600" y="4840288"/>
          <a:ext cx="2082800" cy="1300480"/>
        </p:xfrm>
        <a:graphic>
          <a:graphicData uri="http://schemas.openxmlformats.org/drawingml/2006/table">
            <a:tbl>
              <a:tblPr firstRow="1" bandRow="1">
                <a:tableStyleId>{5940675A-B579-460E-94D1-54222C63F5DA}</a:tableStyleId>
              </a:tblPr>
              <a:tblGrid>
                <a:gridCol w="939800"/>
                <a:gridCol w="545465"/>
                <a:gridCol w="597535"/>
              </a:tblGrid>
              <a:tr h="450850">
                <a:tc>
                  <a:txBody>
                    <a:bodyPr/>
                    <a:p>
                      <a:pPr algn="ctr">
                        <a:buNone/>
                      </a:pPr>
                      <a:r>
                        <a:rPr lang="en-US" sz="1600" b="0" i="1">
                          <a:latin typeface="Comic Sans MS" panose="030F0702030302020204" pitchFamily="2" charset="0"/>
                          <a:cs typeface="Comic Sans MS" panose="030F0702030302020204" pitchFamily="2" charset="0"/>
                        </a:rPr>
                        <a:t>CLK</a:t>
                      </a:r>
                      <a:r>
                        <a:rPr lang="en-US" sz="1600" b="0">
                          <a:latin typeface="Comic Sans MS" panose="030F0702030302020204" pitchFamily="2" charset="0"/>
                          <a:cs typeface="Comic Sans MS" panose="030F0702030302020204" pitchFamily="2" charset="0"/>
                        </a:rPr>
                        <a:t>   </a:t>
                      </a:r>
                      <a:endParaRPr lang="en-US" altLang="en-US" sz="1600" b="0" i="1">
                        <a:latin typeface="Comic Sans MS" panose="030F0702030302020204" pitchFamily="2" charset="0"/>
                        <a:ea typeface="Times New Roman" panose="02020603050405020304" pitchFamily="2" charset="0"/>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cs typeface="Comic Sans MS" panose="030F0702030302020204" pitchFamily="2" charset="0"/>
                        </a:rPr>
                        <a:t>D</a:t>
                      </a:r>
                      <a:endParaRPr lang="en-US" altLang="en-US" sz="1600" b="0" i="1">
                        <a:latin typeface="Comic Sans MS" panose="030F0702030302020204" pitchFamily="2" charset="0"/>
                        <a:ea typeface="Times New Roman" panose="02020603050405020304" pitchFamily="2" charset="0"/>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cs typeface="Comic Sans MS" panose="030F0702030302020204" pitchFamily="2" charset="0"/>
                        </a:rPr>
                        <a:t>Q</a:t>
                      </a:r>
                      <a:r>
                        <a:rPr lang="en-US" sz="1600" b="0">
                          <a:latin typeface="Comic Sans MS" panose="030F0702030302020204" pitchFamily="2" charset="0"/>
                          <a:cs typeface="Comic Sans MS" panose="030F0702030302020204" pitchFamily="2" charset="0"/>
                        </a:rPr>
                        <a:t>*</a:t>
                      </a:r>
                      <a:endParaRPr lang="en-US" altLang="en-US" sz="1600" b="0" i="1">
                        <a:latin typeface="Comic Sans MS" panose="030F0702030302020204" pitchFamily="2" charset="0"/>
                        <a:ea typeface="Times New Roman" panose="02020603050405020304" pitchFamily="2" charset="0"/>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algn="ctr">
                        <a:buNone/>
                      </a:pPr>
                      <a:r>
                        <a:rPr lang="en-US" sz="1600" b="0">
                          <a:latin typeface="Comic Sans MS" panose="030F0702030302020204" pitchFamily="2" charset="0"/>
                          <a:cs typeface="Comic Sans MS" panose="030F0702030302020204" pitchFamily="2" charset="0"/>
                        </a:rPr>
                        <a:t>↑     </a:t>
                      </a:r>
                      <a:endParaRPr lang="en-US" altLang="en-US" sz="1600" b="0">
                        <a:latin typeface="Comic Sans MS" panose="030F0702030302020204" pitchFamily="2" charset="0"/>
                        <a:ea typeface="Arial" panose="020B0604020202020204" pitchFamily="34" charset="0"/>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73050">
                <a:tc>
                  <a:txBody>
                    <a:bodyPr/>
                    <a:p>
                      <a:pPr algn="ctr">
                        <a:buNone/>
                      </a:pPr>
                      <a:r>
                        <a:rPr lang="en-US" sz="1600" b="0">
                          <a:latin typeface="Comic Sans MS" panose="030F0702030302020204" pitchFamily="2" charset="0"/>
                          <a:cs typeface="Comic Sans MS" panose="030F0702030302020204" pitchFamily="2" charset="0"/>
                        </a:rPr>
                        <a:t>↑  </a:t>
                      </a:r>
                      <a:r>
                        <a:rPr lang="en-US" sz="1600" b="0">
                          <a:latin typeface="Comic Sans MS" panose="030F0702030302020204" pitchFamily="2" charset="0"/>
                          <a:ea typeface="宋体" panose="02010600030101010101" pitchFamily="2" charset="-122"/>
                          <a:cs typeface="Comic Sans MS" panose="030F0702030302020204" pitchFamily="2" charset="0"/>
                        </a:rPr>
                        <a:t> </a:t>
                      </a:r>
                      <a:r>
                        <a:rPr lang="en-US" sz="1600" b="0">
                          <a:latin typeface="Comic Sans MS" panose="030F0702030302020204" pitchFamily="2" charset="0"/>
                          <a:cs typeface="Comic Sans MS" panose="030F0702030302020204" pitchFamily="2" charset="0"/>
                        </a:rPr>
                        <a:t>    </a:t>
                      </a:r>
                      <a:endParaRPr lang="en-US" altLang="en-US" sz="1600" b="0">
                        <a:latin typeface="Comic Sans MS" panose="030F0702030302020204" pitchFamily="2" charset="0"/>
                        <a:ea typeface="Arial" panose="020B0604020202020204" pitchFamily="34" charset="0"/>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03530">
                <a:tc>
                  <a:txBody>
                    <a:bodyPr/>
                    <a:p>
                      <a:pPr algn="ctr">
                        <a:buNone/>
                      </a:pPr>
                      <a:r>
                        <a:rPr lang="en-US" sz="1600" b="0">
                          <a:latin typeface="Comic Sans MS" panose="030F0702030302020204" pitchFamily="2" charset="0"/>
                          <a:ea typeface="宋体" panose="02010600030101010101" pitchFamily="2" charset="-122"/>
                          <a:cs typeface="宋体" panose="02010600030101010101" pitchFamily="2" charset="-122"/>
                        </a:rPr>
                        <a:t>其它</a:t>
                      </a:r>
                      <a:endParaRPr lang="en-US" altLang="en-US" sz="1600" b="0">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latin typeface="Comic Sans MS" panose="030F0702030302020204" pitchFamily="2" charset="0"/>
                          <a:cs typeface="Times New Roman" panose="02020603050405020304" pitchFamily="2" charset="0"/>
                        </a:rPr>
                        <a:t>×</a:t>
                      </a:r>
                      <a:endParaRPr lang="en-US" altLang="en-US" sz="1600" b="0">
                        <a:latin typeface="Comic Sans MS" panose="030F0702030302020204" pitchFamily="2" charset="0"/>
                        <a:ea typeface="Times New Roman" panose="02020603050405020304" pitchFamily="2" charset="0"/>
                        <a:cs typeface="Times New Roman" panose="020206030504050203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a:t>
                      </a:r>
                      <a:r>
                        <a:rPr lang="en-US" sz="1600" b="0" baseline="-2500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639763" y="576263"/>
            <a:ext cx="2409825" cy="460375"/>
          </a:xfrm>
          <a:prstGeom prst="rect">
            <a:avLst/>
          </a:prstGeom>
          <a:noFill/>
          <a:ln w="9525">
            <a:noFill/>
          </a:ln>
        </p:spPr>
        <p:txBody>
          <a:bodyPr wrap="none" anchor="t" anchorCtr="0">
            <a:spAutoFit/>
          </a:bodyPr>
          <a:p>
            <a:pPr eaLnBrk="0" hangingPunct="0">
              <a:spcBef>
                <a:spcPct val="50000"/>
              </a:spcBef>
            </a:pPr>
            <a:r>
              <a:rPr lang="zh-CN" altLang="en-US" sz="2400" dirty="0">
                <a:solidFill>
                  <a:srgbClr val="C00000"/>
                </a:solidFill>
                <a:latin typeface="Arial" panose="020B0604020202020204" pitchFamily="34" charset="0"/>
                <a:ea typeface="宋体" panose="02010600030101010101" pitchFamily="2" charset="-122"/>
                <a:sym typeface="宋体" panose="02010600030101010101" pitchFamily="2" charset="-122"/>
              </a:rPr>
              <a:t>◆ </a:t>
            </a:r>
            <a:r>
              <a:rPr lang="zh-CN" altLang="en-US" sz="2400" dirty="0">
                <a:solidFill>
                  <a:srgbClr val="C00000"/>
                </a:solidFill>
                <a:latin typeface="Arial" panose="020B0604020202020204" pitchFamily="34" charset="0"/>
                <a:ea typeface="宋体" panose="02010600030101010101" pitchFamily="2" charset="-122"/>
              </a:rPr>
              <a:t>根据逻辑功能</a:t>
            </a:r>
            <a:r>
              <a:rPr lang="en-US" altLang="zh-CN" sz="2400" dirty="0">
                <a:solidFill>
                  <a:srgbClr val="C00000"/>
                </a:solidFill>
                <a:latin typeface="Arial" panose="020B0604020202020204" pitchFamily="34" charset="0"/>
                <a:ea typeface="宋体" panose="02010600030101010101" pitchFamily="2" charset="-122"/>
              </a:rPr>
              <a:t> </a:t>
            </a:r>
            <a:endParaRPr lang="en-US" altLang="zh-CN" sz="2400" dirty="0">
              <a:solidFill>
                <a:srgbClr val="C00000"/>
              </a:solidFill>
              <a:latin typeface="Arial" panose="020B0604020202020204" pitchFamily="34" charset="0"/>
              <a:ea typeface="宋体" panose="02010600030101010101" pitchFamily="2" charset="-122"/>
            </a:endParaRPr>
          </a:p>
        </p:txBody>
      </p:sp>
      <p:sp>
        <p:nvSpPr>
          <p:cNvPr id="4" name="文本框 3"/>
          <p:cNvSpPr txBox="1"/>
          <p:nvPr/>
        </p:nvSpPr>
        <p:spPr>
          <a:xfrm>
            <a:off x="5876925" y="576263"/>
            <a:ext cx="2409825" cy="460375"/>
          </a:xfrm>
          <a:prstGeom prst="rect">
            <a:avLst/>
          </a:prstGeom>
          <a:noFill/>
          <a:ln w="9525">
            <a:noFill/>
          </a:ln>
        </p:spPr>
        <p:txBody>
          <a:bodyPr wrap="none" anchor="t" anchorCtr="0">
            <a:spAutoFit/>
          </a:bodyPr>
          <a:p>
            <a:pPr eaLnBrk="0" hangingPunct="0">
              <a:spcBef>
                <a:spcPct val="50000"/>
              </a:spcBef>
            </a:pPr>
            <a:r>
              <a:rPr lang="zh-CN" altLang="en-US" sz="2400" dirty="0">
                <a:solidFill>
                  <a:srgbClr val="C00000"/>
                </a:solidFill>
                <a:latin typeface="Arial" panose="020B0604020202020204" pitchFamily="34" charset="0"/>
                <a:ea typeface="宋体" panose="02010600030101010101" pitchFamily="2" charset="-122"/>
                <a:sym typeface="宋体" panose="02010600030101010101" pitchFamily="2" charset="-122"/>
              </a:rPr>
              <a:t>◆ </a:t>
            </a:r>
            <a:r>
              <a:rPr lang="zh-CN" altLang="en-US" sz="2400" dirty="0">
                <a:solidFill>
                  <a:srgbClr val="C00000"/>
                </a:solidFill>
                <a:latin typeface="Arial" panose="020B0604020202020204" pitchFamily="34" charset="0"/>
                <a:ea typeface="宋体" panose="02010600030101010101" pitchFamily="2" charset="-122"/>
              </a:rPr>
              <a:t>根据动作特点</a:t>
            </a:r>
            <a:endParaRPr lang="zh-CN" altLang="en-US" sz="2400" dirty="0">
              <a:solidFill>
                <a:srgbClr val="C00000"/>
              </a:solidFill>
              <a:latin typeface="Arial" panose="020B0604020202020204" pitchFamily="34" charset="0"/>
              <a:ea typeface="宋体" panose="02010600030101010101" pitchFamily="2" charset="-122"/>
            </a:endParaRPr>
          </a:p>
        </p:txBody>
      </p:sp>
      <p:graphicFrame>
        <p:nvGraphicFramePr>
          <p:cNvPr id="9" name="表格 8"/>
          <p:cNvGraphicFramePr/>
          <p:nvPr/>
        </p:nvGraphicFramePr>
        <p:xfrm>
          <a:off x="909638" y="4840288"/>
          <a:ext cx="2303780" cy="1300480"/>
        </p:xfrm>
        <a:graphic>
          <a:graphicData uri="http://schemas.openxmlformats.org/drawingml/2006/table">
            <a:tbl>
              <a:tblPr firstRow="1" bandRow="1">
                <a:tableStyleId>{5940675A-B579-460E-94D1-54222C63F5DA}</a:tableStyleId>
              </a:tblPr>
              <a:tblGrid>
                <a:gridCol w="1038860"/>
                <a:gridCol w="603885"/>
                <a:gridCol w="661035"/>
              </a:tblGrid>
              <a:tr h="450850">
                <a:tc>
                  <a:txBody>
                    <a:bodyPr/>
                    <a:p>
                      <a:pPr algn="ctr">
                        <a:buNone/>
                      </a:pPr>
                      <a:r>
                        <a:rPr lang="en-US" sz="1600" b="0" i="1">
                          <a:latin typeface="Comic Sans MS" panose="030F0702030302020204" pitchFamily="2" charset="0"/>
                          <a:cs typeface="Comic Sans MS" panose="030F0702030302020204" pitchFamily="2" charset="0"/>
                        </a:rPr>
                        <a:t>CLK</a:t>
                      </a:r>
                      <a:r>
                        <a:rPr lang="en-US" sz="1600" b="0">
                          <a:latin typeface="Comic Sans MS" panose="030F0702030302020204" pitchFamily="2" charset="0"/>
                          <a:cs typeface="Comic Sans MS" panose="030F0702030302020204" pitchFamily="2" charset="0"/>
                        </a:rPr>
                        <a:t>   </a:t>
                      </a:r>
                      <a:endParaRPr lang="en-US" altLang="en-US" sz="1600" b="0" i="1">
                        <a:latin typeface="Comic Sans MS" panose="030F0702030302020204" pitchFamily="2" charset="0"/>
                        <a:ea typeface="Times New Roman" panose="02020603050405020304" pitchFamily="2" charset="0"/>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cs typeface="Comic Sans MS" panose="030F0702030302020204" pitchFamily="2" charset="0"/>
                        </a:rPr>
                        <a:t>D</a:t>
                      </a:r>
                      <a:endParaRPr lang="en-US" altLang="en-US" sz="1600" b="0" i="1">
                        <a:latin typeface="Comic Sans MS" panose="030F0702030302020204" pitchFamily="2" charset="0"/>
                        <a:ea typeface="Times New Roman" panose="02020603050405020304" pitchFamily="2" charset="0"/>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cs typeface="Comic Sans MS" panose="030F0702030302020204" pitchFamily="2" charset="0"/>
                        </a:rPr>
                        <a:t>Q</a:t>
                      </a:r>
                      <a:r>
                        <a:rPr lang="en-US" sz="1600" b="0">
                          <a:latin typeface="Comic Sans MS" panose="030F0702030302020204" pitchFamily="2" charset="0"/>
                          <a:cs typeface="Comic Sans MS" panose="030F0702030302020204" pitchFamily="2" charset="0"/>
                        </a:rPr>
                        <a:t>*</a:t>
                      </a:r>
                      <a:endParaRPr lang="en-US" altLang="en-US" sz="1600" b="0" i="1">
                        <a:latin typeface="Comic Sans MS" panose="030F0702030302020204" pitchFamily="2" charset="0"/>
                        <a:ea typeface="Times New Roman" panose="02020603050405020304" pitchFamily="2" charset="0"/>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algn="ctr">
                        <a:buNone/>
                      </a:pPr>
                      <a:r>
                        <a:rPr lang="en-US" sz="1600" b="0">
                          <a:latin typeface="Comic Sans MS" panose="030F0702030302020204" pitchFamily="2" charset="0"/>
                          <a:cs typeface="Comic Sans MS" panose="030F0702030302020204" pitchFamily="2" charset="0"/>
                        </a:rPr>
                        <a:t>1     </a:t>
                      </a:r>
                      <a:endParaRPr lang="en-US" altLang="en-US" sz="1600" b="0">
                        <a:latin typeface="Comic Sans MS" panose="030F0702030302020204" pitchFamily="2" charset="0"/>
                        <a:ea typeface="Arial" panose="020B0604020202020204" pitchFamily="34" charset="0"/>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73050">
                <a:tc>
                  <a:txBody>
                    <a:bodyPr/>
                    <a:p>
                      <a:pPr algn="ctr">
                        <a:buNone/>
                      </a:pPr>
                      <a:r>
                        <a:rPr lang="en-US" sz="1600" b="0">
                          <a:latin typeface="Comic Sans MS" panose="030F0702030302020204" pitchFamily="2" charset="0"/>
                          <a:cs typeface="Comic Sans MS" panose="030F0702030302020204" pitchFamily="2" charset="0"/>
                        </a:rPr>
                        <a:t>1  </a:t>
                      </a:r>
                      <a:r>
                        <a:rPr lang="en-US" sz="1600" b="0">
                          <a:latin typeface="Comic Sans MS" panose="030F0702030302020204" pitchFamily="2" charset="0"/>
                          <a:ea typeface="宋体" panose="02010600030101010101" pitchFamily="2" charset="-122"/>
                          <a:cs typeface="Comic Sans MS" panose="030F0702030302020204" pitchFamily="2" charset="0"/>
                        </a:rPr>
                        <a:t> </a:t>
                      </a:r>
                      <a:r>
                        <a:rPr lang="en-US" sz="1600" b="0">
                          <a:latin typeface="Comic Sans MS" panose="030F0702030302020204" pitchFamily="2" charset="0"/>
                          <a:cs typeface="Comic Sans MS" panose="030F0702030302020204" pitchFamily="2" charset="0"/>
                        </a:rPr>
                        <a:t>    </a:t>
                      </a:r>
                      <a:endParaRPr lang="en-US" altLang="en-US" sz="1600" b="0">
                        <a:latin typeface="Comic Sans MS" panose="030F0702030302020204" pitchFamily="2" charset="0"/>
                        <a:ea typeface="Arial" panose="020B0604020202020204" pitchFamily="34" charset="0"/>
                        <a:cs typeface="Comic Sans MS" panose="030F0702030302020204" pitchFamily="2" charset="0"/>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algn="ctr">
                        <a:buNone/>
                      </a:pPr>
                      <a:r>
                        <a:rPr lang="en-US" sz="1600" b="0">
                          <a:latin typeface="Comic Sans MS" panose="030F0702030302020204" pitchFamily="2" charset="0"/>
                          <a:ea typeface="宋体" panose="02010600030101010101" pitchFamily="2" charset="-122"/>
                          <a:cs typeface="Comic Sans MS" panose="030F0702030302020204" pitchFamily="2" charset="0"/>
                        </a:rPr>
                        <a:t>1</a:t>
                      </a:r>
                      <a:endParaRPr lang="en-US" altLang="en-US" sz="1600" b="0">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03530">
                <a:tc>
                  <a:txBody>
                    <a:bodyPr/>
                    <a:p>
                      <a:pPr algn="ctr">
                        <a:buNone/>
                      </a:pPr>
                      <a:r>
                        <a:rPr lang="en-US" sz="1600" b="0">
                          <a:latin typeface="Comic Sans MS" panose="030F0702030302020204" pitchFamily="2" charset="0"/>
                          <a:ea typeface="宋体" panose="02010600030101010101" pitchFamily="2" charset="-122"/>
                          <a:cs typeface="宋体" panose="02010600030101010101" pitchFamily="2" charset="-122"/>
                        </a:rPr>
                        <a:t>其它</a:t>
                      </a:r>
                      <a:endParaRPr lang="en-US" altLang="en-US" sz="1600" b="0">
                        <a:latin typeface="Comic Sans MS" panose="030F0702030302020204" pitchFamily="2" charset="0"/>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a:latin typeface="Comic Sans MS" panose="030F0702030302020204" pitchFamily="2" charset="0"/>
                          <a:cs typeface="Times New Roman" panose="02020603050405020304" pitchFamily="2" charset="0"/>
                        </a:rPr>
                        <a:t>×</a:t>
                      </a:r>
                      <a:endParaRPr lang="en-US" altLang="en-US" sz="1600" b="0">
                        <a:latin typeface="Comic Sans MS" panose="030F0702030302020204" pitchFamily="2" charset="0"/>
                        <a:ea typeface="Times New Roman" panose="02020603050405020304" pitchFamily="2" charset="0"/>
                        <a:cs typeface="Times New Roman" panose="02020603050405020304" pitchFamily="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b="0" i="1">
                          <a:latin typeface="Comic Sans MS" panose="030F0702030302020204" pitchFamily="2" charset="0"/>
                          <a:ea typeface="宋体" panose="02010600030101010101" pitchFamily="2" charset="-122"/>
                          <a:cs typeface="Comic Sans MS" panose="030F0702030302020204" pitchFamily="2" charset="0"/>
                        </a:rPr>
                        <a:t>Q</a:t>
                      </a:r>
                      <a:r>
                        <a:rPr lang="en-US" sz="1600" b="0" baseline="-25000">
                          <a:latin typeface="Comic Sans MS" panose="030F0702030302020204" pitchFamily="2" charset="0"/>
                          <a:ea typeface="宋体" panose="02010600030101010101" pitchFamily="2" charset="-122"/>
                          <a:cs typeface="Comic Sans MS" panose="030F0702030302020204" pitchFamily="2" charset="0"/>
                        </a:rPr>
                        <a:t>0</a:t>
                      </a:r>
                      <a:endParaRPr lang="en-US" altLang="en-US" sz="1600" b="0" i="1">
                        <a:latin typeface="Comic Sans MS" panose="030F0702030302020204" pitchFamily="2" charset="0"/>
                        <a:ea typeface="宋体" panose="02010600030101010101" pitchFamily="2" charset="-122"/>
                        <a:cs typeface="Comic Sans MS" panose="030F0702030302020204" pitchFamily="2" charset="0"/>
                      </a:endParaRPr>
                    </a:p>
                  </a:txBody>
                  <a:tcPr marL="68580" marR="68580" marT="0" marB="0" vert="horz" anchor="ct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1346200" y="4338638"/>
            <a:ext cx="1497013" cy="368300"/>
          </a:xfrm>
          <a:prstGeom prst="rect">
            <a:avLst/>
          </a:prstGeom>
          <a:noFill/>
          <a:ln w="9525">
            <a:noFill/>
          </a:ln>
        </p:spPr>
        <p:txBody>
          <a:bodyPr wrap="none" anchor="t" anchorCtr="0">
            <a:spAutoFit/>
          </a:bodyPr>
          <a:p>
            <a:r>
              <a:rPr lang="zh-CN" altLang="en-US" dirty="0">
                <a:solidFill>
                  <a:srgbClr val="0070C0"/>
                </a:solidFill>
                <a:latin typeface="Comic Sans MS" panose="030F0702030302020204" pitchFamily="2" charset="0"/>
                <a:ea typeface="宋体" panose="02010600030101010101" pitchFamily="2" charset="-122"/>
              </a:rPr>
              <a:t>门控</a:t>
            </a:r>
            <a:r>
              <a:rPr lang="en-US" altLang="zh-CN"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锁存器</a:t>
            </a:r>
            <a:endParaRPr lang="zh-CN" altLang="en-US">
              <a:latin typeface="Comic Sans MS" panose="030F0702030302020204" pitchFamily="2" charset="0"/>
              <a:ea typeface="仿宋_GB2312" pitchFamily="1" charset="-122"/>
            </a:endParaRPr>
          </a:p>
        </p:txBody>
      </p:sp>
      <p:sp>
        <p:nvSpPr>
          <p:cNvPr id="11" name="文本框 10"/>
          <p:cNvSpPr txBox="1"/>
          <p:nvPr/>
        </p:nvSpPr>
        <p:spPr>
          <a:xfrm>
            <a:off x="3952875" y="4338638"/>
            <a:ext cx="1497013" cy="368300"/>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边沿</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触发器</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2" name="文本框 11"/>
          <p:cNvSpPr txBox="1"/>
          <p:nvPr/>
        </p:nvSpPr>
        <p:spPr>
          <a:xfrm>
            <a:off x="6664325" y="4167188"/>
            <a:ext cx="1622425" cy="368300"/>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边沿</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JK</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触发器</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3" name="乘号 12"/>
          <p:cNvSpPr/>
          <p:nvPr/>
        </p:nvSpPr>
        <p:spPr>
          <a:xfrm>
            <a:off x="2919413" y="1036638"/>
            <a:ext cx="369888" cy="509588"/>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乘号 14"/>
          <p:cNvSpPr/>
          <p:nvPr/>
        </p:nvSpPr>
        <p:spPr>
          <a:xfrm>
            <a:off x="7618413" y="1876425"/>
            <a:ext cx="438150" cy="477838"/>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16" name="对象 15"/>
          <p:cNvGraphicFramePr/>
          <p:nvPr/>
        </p:nvGraphicFramePr>
        <p:xfrm>
          <a:off x="3213100" y="1543050"/>
          <a:ext cx="2236788" cy="1314450"/>
        </p:xfrm>
        <a:graphic>
          <a:graphicData uri="http://schemas.openxmlformats.org/presentationml/2006/ole">
            <mc:AlternateContent xmlns:mc="http://schemas.openxmlformats.org/markup-compatibility/2006">
              <mc:Choice xmlns:v="urn:schemas-microsoft-com:vml" Requires="v">
                <p:oleObj spid="_x0000_s3139" name="" r:id="rId1" imgW="5819775" imgH="2695575" progId="Paint.Picture">
                  <p:embed/>
                </p:oleObj>
              </mc:Choice>
              <mc:Fallback>
                <p:oleObj name="" r:id="rId1" imgW="5819775" imgH="2695575" progId="Paint.Picture">
                  <p:embed/>
                  <p:pic>
                    <p:nvPicPr>
                      <p:cNvPr id="0" name="图片 3138"/>
                      <p:cNvPicPr/>
                      <p:nvPr/>
                    </p:nvPicPr>
                    <p:blipFill>
                      <a:blip r:embed="rId2"/>
                      <a:stretch>
                        <a:fillRect/>
                      </a:stretch>
                    </p:blipFill>
                    <p:spPr>
                      <a:xfrm>
                        <a:off x="3213100" y="1543050"/>
                        <a:ext cx="2236788" cy="1314450"/>
                      </a:xfrm>
                      <a:prstGeom prst="rect">
                        <a:avLst/>
                      </a:prstGeom>
                      <a:noFill/>
                      <a:ln w="38100">
                        <a:noFill/>
                        <a:miter/>
                      </a:ln>
                    </p:spPr>
                  </p:pic>
                </p:oleObj>
              </mc:Fallback>
            </mc:AlternateContent>
          </a:graphicData>
        </a:graphic>
      </p:graphicFrame>
      <p:graphicFrame>
        <p:nvGraphicFramePr>
          <p:cNvPr id="21" name="对象 20"/>
          <p:cNvGraphicFramePr/>
          <p:nvPr/>
        </p:nvGraphicFramePr>
        <p:xfrm>
          <a:off x="3613150" y="3302000"/>
          <a:ext cx="1919288" cy="1108075"/>
        </p:xfrm>
        <a:graphic>
          <a:graphicData uri="http://schemas.openxmlformats.org/presentationml/2006/ole">
            <mc:AlternateContent xmlns:mc="http://schemas.openxmlformats.org/markup-compatibility/2006">
              <mc:Choice xmlns:v="urn:schemas-microsoft-com:vml" Requires="v">
                <p:oleObj spid="_x0000_s3137" name="" r:id="rId3" imgW="3333750" imgH="1971675" progId="Paint.Picture">
                  <p:embed/>
                </p:oleObj>
              </mc:Choice>
              <mc:Fallback>
                <p:oleObj name="" r:id="rId3" imgW="3333750" imgH="1971675" progId="Paint.Picture">
                  <p:embed/>
                  <p:pic>
                    <p:nvPicPr>
                      <p:cNvPr id="0" name="图片 3136"/>
                      <p:cNvPicPr/>
                      <p:nvPr/>
                    </p:nvPicPr>
                    <p:blipFill>
                      <a:blip r:embed="rId4"/>
                      <a:stretch>
                        <a:fillRect/>
                      </a:stretch>
                    </p:blipFill>
                    <p:spPr>
                      <a:xfrm>
                        <a:off x="3613150" y="3302000"/>
                        <a:ext cx="1919288" cy="1108075"/>
                      </a:xfrm>
                      <a:prstGeom prst="rect">
                        <a:avLst/>
                      </a:prstGeom>
                      <a:noFill/>
                      <a:ln w="38100">
                        <a:noFill/>
                        <a:miter/>
                      </a:ln>
                    </p:spPr>
                  </p:pic>
                </p:oleObj>
              </mc:Fallback>
            </mc:AlternateContent>
          </a:graphicData>
        </a:graphic>
      </p:graphicFrame>
      <p:graphicFrame>
        <p:nvGraphicFramePr>
          <p:cNvPr id="23" name="对象 22"/>
          <p:cNvGraphicFramePr/>
          <p:nvPr/>
        </p:nvGraphicFramePr>
        <p:xfrm>
          <a:off x="6164263" y="3089275"/>
          <a:ext cx="2289175" cy="1077913"/>
        </p:xfrm>
        <a:graphic>
          <a:graphicData uri="http://schemas.openxmlformats.org/presentationml/2006/ole">
            <mc:AlternateContent xmlns:mc="http://schemas.openxmlformats.org/markup-compatibility/2006">
              <mc:Choice xmlns:v="urn:schemas-microsoft-com:vml" Requires="v">
                <p:oleObj spid="_x0000_s3134" name="" r:id="rId5" imgW="3752850" imgH="1771650" progId="Paint.Picture">
                  <p:embed/>
                </p:oleObj>
              </mc:Choice>
              <mc:Fallback>
                <p:oleObj name="" r:id="rId5" imgW="3752850" imgH="1771650" progId="Paint.Picture">
                  <p:embed/>
                  <p:pic>
                    <p:nvPicPr>
                      <p:cNvPr id="0" name="图片 3133"/>
                      <p:cNvPicPr/>
                      <p:nvPr/>
                    </p:nvPicPr>
                    <p:blipFill>
                      <a:blip r:embed="rId6"/>
                      <a:stretch>
                        <a:fillRect/>
                      </a:stretch>
                    </p:blipFill>
                    <p:spPr>
                      <a:xfrm>
                        <a:off x="6164263" y="3089275"/>
                        <a:ext cx="2289175" cy="1077913"/>
                      </a:xfrm>
                      <a:prstGeom prst="rect">
                        <a:avLst/>
                      </a:prstGeom>
                      <a:noFill/>
                      <a:ln w="38100">
                        <a:noFill/>
                        <a:miter/>
                      </a:ln>
                    </p:spPr>
                  </p:pic>
                </p:oleObj>
              </mc:Fallback>
            </mc:AlternateContent>
          </a:graphicData>
        </a:graphic>
      </p:graphicFrame>
      <p:graphicFrame>
        <p:nvGraphicFramePr>
          <p:cNvPr id="25" name="对象 24"/>
          <p:cNvGraphicFramePr/>
          <p:nvPr/>
        </p:nvGraphicFramePr>
        <p:xfrm>
          <a:off x="1139825" y="3257550"/>
          <a:ext cx="1909763" cy="1081088"/>
        </p:xfrm>
        <a:graphic>
          <a:graphicData uri="http://schemas.openxmlformats.org/presentationml/2006/ole">
            <mc:AlternateContent xmlns:mc="http://schemas.openxmlformats.org/markup-compatibility/2006">
              <mc:Choice xmlns:v="urn:schemas-microsoft-com:vml" Requires="v">
                <p:oleObj spid="_x0000_s3138" name="" r:id="rId7" imgW="3438525" imgH="1847850" progId="Paint.Picture">
                  <p:embed/>
                </p:oleObj>
              </mc:Choice>
              <mc:Fallback>
                <p:oleObj name="" r:id="rId7" imgW="3438525" imgH="1847850" progId="Paint.Picture">
                  <p:embed/>
                  <p:pic>
                    <p:nvPicPr>
                      <p:cNvPr id="0" name="图片 3137"/>
                      <p:cNvPicPr/>
                      <p:nvPr/>
                    </p:nvPicPr>
                    <p:blipFill>
                      <a:blip r:embed="rId8"/>
                      <a:stretch>
                        <a:fillRect/>
                      </a:stretch>
                    </p:blipFill>
                    <p:spPr>
                      <a:xfrm>
                        <a:off x="1139825" y="3257550"/>
                        <a:ext cx="1909763" cy="1081088"/>
                      </a:xfrm>
                      <a:prstGeom prst="rect">
                        <a:avLst/>
                      </a:prstGeom>
                      <a:noFill/>
                      <a:ln w="38100">
                        <a:noFill/>
                        <a:miter/>
                      </a:ln>
                    </p:spPr>
                  </p:pic>
                </p:oleObj>
              </mc:Fallback>
            </mc:AlternateContent>
          </a:graphicData>
        </a:graphic>
      </p:graphicFrame>
      <p:sp>
        <p:nvSpPr>
          <p:cNvPr id="43027" name="矩形 25606"/>
          <p:cNvSpPr/>
          <p:nvPr/>
        </p:nvSpPr>
        <p:spPr>
          <a:xfrm>
            <a:off x="674688" y="1454150"/>
            <a:ext cx="2373312" cy="825500"/>
          </a:xfrm>
          <a:prstGeom prst="rect">
            <a:avLst/>
          </a:prstGeom>
          <a:solidFill>
            <a:srgbClr val="A6A6A6">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27" name="矩形 25606"/>
          <p:cNvSpPr/>
          <p:nvPr/>
        </p:nvSpPr>
        <p:spPr>
          <a:xfrm>
            <a:off x="6164263" y="1503363"/>
            <a:ext cx="1727200" cy="373062"/>
          </a:xfrm>
          <a:prstGeom prst="rect">
            <a:avLst/>
          </a:prstGeom>
          <a:solidFill>
            <a:srgbClr val="A6A6A6">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28" name="矩形 25606"/>
          <p:cNvSpPr/>
          <p:nvPr/>
        </p:nvSpPr>
        <p:spPr>
          <a:xfrm>
            <a:off x="6219825" y="2354263"/>
            <a:ext cx="1727200" cy="373062"/>
          </a:xfrm>
          <a:prstGeom prst="rect">
            <a:avLst/>
          </a:prstGeom>
          <a:solidFill>
            <a:srgbClr val="A6A6A6">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4273"/>
                                        </p:tgtEl>
                                        <p:attrNameLst>
                                          <p:attrName>style.visibility</p:attrName>
                                        </p:attrNameLst>
                                      </p:cBhvr>
                                      <p:to>
                                        <p:strVal val="visible"/>
                                      </p:to>
                                    </p:set>
                                    <p:animEffect transition="in" filter="wipe(up)">
                                      <p:cBhvr>
                                        <p:cTn id="14" dur="500"/>
                                        <p:tgtEl>
                                          <p:spTgt spid="54273"/>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
                                        </p:tgtEl>
                                        <p:attrNameLst>
                                          <p:attrName>style.visibility</p:attrName>
                                        </p:attrNameLst>
                                      </p:cBhvr>
                                      <p:to>
                                        <p:strVal val="visible"/>
                                      </p:to>
                                    </p:set>
                                    <p:anim calcmode="discrete" valueType="clr">
                                      <p:cBhvr override="childStyle">
                                        <p:cTn id="19"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
                                        </p:tgtEl>
                                        <p:attrNameLst>
                                          <p:attrName>fillcolor</p:attrName>
                                        </p:attrNameLst>
                                      </p:cBhvr>
                                      <p:tavLst>
                                        <p:tav tm="0">
                                          <p:val>
                                            <p:clrVal>
                                              <a:schemeClr val="accent2"/>
                                            </p:clrVal>
                                          </p:val>
                                        </p:tav>
                                        <p:tav tm="50000">
                                          <p:val>
                                            <p:clrVal>
                                              <a:schemeClr val="hlink"/>
                                            </p:clrVal>
                                          </p:val>
                                        </p:tav>
                                      </p:tavLst>
                                    </p:anim>
                                    <p:set>
                                      <p:cBhvr>
                                        <p:cTn id="21" dur="80"/>
                                        <p:tgtEl>
                                          <p:spTgt spid="4"/>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4274"/>
                                        </p:tgtEl>
                                        <p:attrNameLst>
                                          <p:attrName>style.visibility</p:attrName>
                                        </p:attrNameLst>
                                      </p:cBhvr>
                                      <p:to>
                                        <p:strVal val="visible"/>
                                      </p:to>
                                    </p:set>
                                    <p:animEffect transition="in" filter="wipe(up)">
                                      <p:cBhvr>
                                        <p:cTn id="26" dur="500"/>
                                        <p:tgtEl>
                                          <p:spTgt spid="5427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3027"/>
                                        </p:tgtEl>
                                        <p:attrNameLst>
                                          <p:attrName>style.visibility</p:attrName>
                                        </p:attrNameLst>
                                      </p:cBhvr>
                                      <p:to>
                                        <p:strVal val="visible"/>
                                      </p:to>
                                    </p:set>
                                    <p:animEffect transition="in" filter="dissolve">
                                      <p:cBhvr>
                                        <p:cTn id="40" dur="500"/>
                                        <p:tgtEl>
                                          <p:spTgt spid="4302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dissolv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dissolve">
                                      <p:cBhvr>
                                        <p:cTn id="59" dur="500"/>
                                        <p:tgtEl>
                                          <p:spTgt spid="25"/>
                                        </p:tgtEl>
                                      </p:cBhvr>
                                    </p:animEffect>
                                  </p:childTnLst>
                                </p:cTn>
                              </p:par>
                            </p:childTnLst>
                          </p:cTn>
                        </p:par>
                        <p:par>
                          <p:cTn id="60" fill="hold">
                            <p:stCondLst>
                              <p:cond delay="500"/>
                            </p:stCondLst>
                            <p:childTnLst>
                              <p:par>
                                <p:cTn id="61" presetID="27" presetClass="entr" presetSubtype="0" fill="hold" grpId="0" nodeType="afterEffect">
                                  <p:stCondLst>
                                    <p:cond delay="0"/>
                                  </p:stCondLst>
                                  <p:iterate type="lt">
                                    <p:tmPct val="50000"/>
                                  </p:iterate>
                                  <p:childTnLst>
                                    <p:set>
                                      <p:cBhvr>
                                        <p:cTn id="62" dur="1" fill="hold">
                                          <p:stCondLst>
                                            <p:cond delay="0"/>
                                          </p:stCondLst>
                                        </p:cTn>
                                        <p:tgtEl>
                                          <p:spTgt spid="10"/>
                                        </p:tgtEl>
                                        <p:attrNameLst>
                                          <p:attrName>style.visibility</p:attrName>
                                        </p:attrNameLst>
                                      </p:cBhvr>
                                      <p:to>
                                        <p:strVal val="visible"/>
                                      </p:to>
                                    </p:set>
                                    <p:anim calcmode="discrete" valueType="clr">
                                      <p:cBhvr override="childStyle">
                                        <p:cTn id="63"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0"/>
                                        </p:tgtEl>
                                        <p:attrNameLst>
                                          <p:attrName>fillcolor</p:attrName>
                                        </p:attrNameLst>
                                      </p:cBhvr>
                                      <p:tavLst>
                                        <p:tav tm="0">
                                          <p:val>
                                            <p:clrVal>
                                              <a:schemeClr val="accent2"/>
                                            </p:clrVal>
                                          </p:val>
                                        </p:tav>
                                        <p:tav tm="50000">
                                          <p:val>
                                            <p:clrVal>
                                              <a:schemeClr val="hlink"/>
                                            </p:clrVal>
                                          </p:val>
                                        </p:tav>
                                      </p:tavLst>
                                    </p:anim>
                                    <p:set>
                                      <p:cBhvr>
                                        <p:cTn id="65" dur="80"/>
                                        <p:tgtEl>
                                          <p:spTgt spid="10"/>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up)">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dissolve">
                                      <p:cBhvr>
                                        <p:cTn id="75" dur="500"/>
                                        <p:tgtEl>
                                          <p:spTgt spid="21"/>
                                        </p:tgtEl>
                                      </p:cBhvr>
                                    </p:animEffect>
                                  </p:childTnLst>
                                </p:cTn>
                              </p:par>
                            </p:childTnLst>
                          </p:cTn>
                        </p:par>
                        <p:par>
                          <p:cTn id="76" fill="hold">
                            <p:stCondLst>
                              <p:cond delay="500"/>
                            </p:stCondLst>
                            <p:childTnLst>
                              <p:par>
                                <p:cTn id="77" presetID="27" presetClass="entr" presetSubtype="0" fill="hold" grpId="0" nodeType="afterEffect">
                                  <p:stCondLst>
                                    <p:cond delay="0"/>
                                  </p:stCondLst>
                                  <p:iterate type="lt">
                                    <p:tmPct val="50000"/>
                                  </p:iterate>
                                  <p:childTnLst>
                                    <p:set>
                                      <p:cBhvr>
                                        <p:cTn id="78" dur="1" fill="hold">
                                          <p:stCondLst>
                                            <p:cond delay="0"/>
                                          </p:stCondLst>
                                        </p:cTn>
                                        <p:tgtEl>
                                          <p:spTgt spid="11"/>
                                        </p:tgtEl>
                                        <p:attrNameLst>
                                          <p:attrName>style.visibility</p:attrName>
                                        </p:attrNameLst>
                                      </p:cBhvr>
                                      <p:to>
                                        <p:strVal val="visible"/>
                                      </p:to>
                                    </p:set>
                                    <p:anim calcmode="discrete" valueType="clr">
                                      <p:cBhvr override="childStyle">
                                        <p:cTn id="79"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0" dur="80"/>
                                        <p:tgtEl>
                                          <p:spTgt spid="11"/>
                                        </p:tgtEl>
                                        <p:attrNameLst>
                                          <p:attrName>fillcolor</p:attrName>
                                        </p:attrNameLst>
                                      </p:cBhvr>
                                      <p:tavLst>
                                        <p:tav tm="0">
                                          <p:val>
                                            <p:clrVal>
                                              <a:schemeClr val="accent2"/>
                                            </p:clrVal>
                                          </p:val>
                                        </p:tav>
                                        <p:tav tm="50000">
                                          <p:val>
                                            <p:clrVal>
                                              <a:schemeClr val="hlink"/>
                                            </p:clrVal>
                                          </p:val>
                                        </p:tav>
                                      </p:tavLst>
                                    </p:anim>
                                    <p:set>
                                      <p:cBhvr>
                                        <p:cTn id="81" dur="80"/>
                                        <p:tgtEl>
                                          <p:spTgt spid="11"/>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up)">
                                      <p:cBhvr>
                                        <p:cTn id="86" dur="500"/>
                                        <p:tgtEl>
                                          <p:spTgt spid="5"/>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dissolve">
                                      <p:cBhvr>
                                        <p:cTn id="91" dur="500"/>
                                        <p:tgtEl>
                                          <p:spTgt spid="23"/>
                                        </p:tgtEl>
                                      </p:cBhvr>
                                    </p:animEffect>
                                  </p:childTnLst>
                                </p:cTn>
                              </p:par>
                            </p:childTnLst>
                          </p:cTn>
                        </p:par>
                        <p:par>
                          <p:cTn id="92" fill="hold">
                            <p:stCondLst>
                              <p:cond delay="500"/>
                            </p:stCondLst>
                            <p:childTnLst>
                              <p:par>
                                <p:cTn id="93" presetID="27" presetClass="entr" presetSubtype="0" fill="hold" grpId="0" nodeType="afterEffect">
                                  <p:stCondLst>
                                    <p:cond delay="0"/>
                                  </p:stCondLst>
                                  <p:iterate type="lt">
                                    <p:tmPct val="50000"/>
                                  </p:iterate>
                                  <p:childTnLst>
                                    <p:set>
                                      <p:cBhvr>
                                        <p:cTn id="94" dur="1" fill="hold">
                                          <p:stCondLst>
                                            <p:cond delay="0"/>
                                          </p:stCondLst>
                                        </p:cTn>
                                        <p:tgtEl>
                                          <p:spTgt spid="12"/>
                                        </p:tgtEl>
                                        <p:attrNameLst>
                                          <p:attrName>style.visibility</p:attrName>
                                        </p:attrNameLst>
                                      </p:cBhvr>
                                      <p:to>
                                        <p:strVal val="visible"/>
                                      </p:to>
                                    </p:set>
                                    <p:anim calcmode="discrete" valueType="clr">
                                      <p:cBhvr override="childStyle">
                                        <p:cTn id="95"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96" dur="80"/>
                                        <p:tgtEl>
                                          <p:spTgt spid="12"/>
                                        </p:tgtEl>
                                        <p:attrNameLst>
                                          <p:attrName>fillcolor</p:attrName>
                                        </p:attrNameLst>
                                      </p:cBhvr>
                                      <p:tavLst>
                                        <p:tav tm="0">
                                          <p:val>
                                            <p:clrVal>
                                              <a:schemeClr val="accent2"/>
                                            </p:clrVal>
                                          </p:val>
                                        </p:tav>
                                        <p:tav tm="50000">
                                          <p:val>
                                            <p:clrVal>
                                              <a:schemeClr val="hlink"/>
                                            </p:clrVal>
                                          </p:val>
                                        </p:tav>
                                      </p:tavLst>
                                    </p:anim>
                                    <p:set>
                                      <p:cBhvr>
                                        <p:cTn id="97" dur="80"/>
                                        <p:tgtEl>
                                          <p:spTgt spid="12"/>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6"/>
                                        </p:tgtEl>
                                        <p:attrNameLst>
                                          <p:attrName>style.visibility</p:attrName>
                                        </p:attrNameLst>
                                      </p:cBhvr>
                                      <p:to>
                                        <p:strVal val="visible"/>
                                      </p:to>
                                    </p:set>
                                    <p:animEffect transition="in" filter="wipe(up)">
                                      <p:cBhvr>
                                        <p:cTn id="10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4273" grpId="0"/>
      <p:bldP spid="54273" grpId="1"/>
      <p:bldP spid="4" grpId="0"/>
      <p:bldP spid="4" grpId="1"/>
      <p:bldP spid="54274" grpId="0"/>
      <p:bldP spid="54274" grpId="1"/>
      <p:bldP spid="13" grpId="0" animBg="1"/>
      <p:bldP spid="13" grpId="1" animBg="1"/>
      <p:bldP spid="15" grpId="0" bldLvl="0" animBg="1"/>
      <p:bldP spid="15" grpId="1" animBg="1"/>
      <p:bldP spid="10" grpId="0"/>
      <p:bldP spid="10" grpId="1"/>
      <p:bldP spid="11" grpId="0"/>
      <p:bldP spid="11" grpId="1"/>
      <p:bldP spid="12" grpId="0"/>
      <p:bldP spid="12" grpId="1"/>
      <p:bldP spid="43027" grpId="0" bldLvl="0" animBg="1"/>
      <p:bldP spid="43027" grpId="1" animBg="1"/>
      <p:bldP spid="27" grpId="0" bldLvl="0" animBg="1"/>
      <p:bldP spid="27" grpId="1" animBg="1"/>
      <p:bldP spid="28" grpId="0" bldLvl="0" animBg="1"/>
      <p:bldP spid="2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custDataLst>
              <p:tags r:id="rId1"/>
            </p:custDataLst>
          </p:nvPr>
        </p:nvGraphicFramePr>
        <p:xfrm>
          <a:off x="4946650" y="669925"/>
          <a:ext cx="2681288" cy="1231900"/>
        </p:xfrm>
        <a:graphic>
          <a:graphicData uri="http://schemas.openxmlformats.org/presentationml/2006/ole">
            <mc:AlternateContent xmlns:mc="http://schemas.openxmlformats.org/markup-compatibility/2006">
              <mc:Choice xmlns:v="urn:schemas-microsoft-com:vml" Requires="v">
                <p:oleObj spid="_x0000_s3135" name="" r:id="rId2" imgW="4391025" imgH="2114550" progId="Paint.Picture">
                  <p:embed/>
                </p:oleObj>
              </mc:Choice>
              <mc:Fallback>
                <p:oleObj name="" r:id="rId2" imgW="4391025" imgH="2114550" progId="Paint.Picture">
                  <p:embed/>
                  <p:pic>
                    <p:nvPicPr>
                      <p:cNvPr id="0" name="图片 3134"/>
                      <p:cNvPicPr/>
                      <p:nvPr/>
                    </p:nvPicPr>
                    <p:blipFill>
                      <a:blip r:embed="rId3"/>
                      <a:stretch>
                        <a:fillRect/>
                      </a:stretch>
                    </p:blipFill>
                    <p:spPr>
                      <a:xfrm>
                        <a:off x="4946650" y="669925"/>
                        <a:ext cx="2681288" cy="1231900"/>
                      </a:xfrm>
                      <a:prstGeom prst="rect">
                        <a:avLst/>
                      </a:prstGeom>
                      <a:noFill/>
                      <a:ln w="38100">
                        <a:noFill/>
                        <a:miter/>
                      </a:ln>
                    </p:spPr>
                  </p:pic>
                </p:oleObj>
              </mc:Fallback>
            </mc:AlternateContent>
          </a:graphicData>
        </a:graphic>
      </p:graphicFrame>
      <p:sp>
        <p:nvSpPr>
          <p:cNvPr id="54275" name="文本框 34817"/>
          <p:cNvSpPr txBox="1"/>
          <p:nvPr/>
        </p:nvSpPr>
        <p:spPr>
          <a:xfrm>
            <a:off x="895350" y="1828800"/>
            <a:ext cx="2759075" cy="1752600"/>
          </a:xfrm>
          <a:prstGeom prst="rect">
            <a:avLst/>
          </a:prstGeom>
          <a:noFill/>
          <a:ln w="9525">
            <a:noFill/>
          </a:ln>
        </p:spPr>
        <p:txBody>
          <a:bodyPr wrap="square" anchor="t" anchorCtr="0">
            <a:spAutoFit/>
          </a:bodyPr>
          <a:p>
            <a:pPr eaLnBrk="0" hangingPunct="0">
              <a:lnSpc>
                <a:spcPct val="150000"/>
              </a:lnSpc>
            </a:pPr>
            <a:r>
              <a:rPr lang="en-US" altLang="zh-CN" dirty="0">
                <a:solidFill>
                  <a:srgbClr val="0D0D0D"/>
                </a:solidFill>
                <a:latin typeface="Comic Sans MS" panose="030F0702030302020204" pitchFamily="2" charset="0"/>
                <a:ea typeface="宋体" panose="02010600030101010101" pitchFamily="2" charset="-122"/>
              </a:rPr>
              <a:t>T</a:t>
            </a:r>
            <a:r>
              <a:rPr lang="zh-CN" altLang="en-US" dirty="0">
                <a:solidFill>
                  <a:srgbClr val="0D0D0D"/>
                </a:solidFill>
                <a:latin typeface="Comic Sans MS" panose="030F0702030302020204" pitchFamily="2" charset="0"/>
                <a:ea typeface="宋体" panose="02010600030101010101" pitchFamily="2" charset="-122"/>
              </a:rPr>
              <a:t>触发器的特性方程：            Q*=J·Q'+K'·Q</a:t>
            </a:r>
            <a:endParaRPr lang="zh-CN" altLang="en-US" dirty="0">
              <a:solidFill>
                <a:srgbClr val="0D0D0D"/>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D0D0D"/>
                </a:solidFill>
                <a:latin typeface="Comic Sans MS" panose="030F0702030302020204" pitchFamily="2" charset="0"/>
                <a:ea typeface="宋体" panose="02010600030101010101" pitchFamily="2" charset="-122"/>
              </a:rPr>
              <a:t>   =T·Q'+T'·Q</a:t>
            </a:r>
            <a:endParaRPr lang="zh-CN" altLang="en-US" dirty="0">
              <a:solidFill>
                <a:srgbClr val="0D0D0D"/>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D0D0D"/>
                </a:solidFill>
                <a:latin typeface="Comic Sans MS" panose="030F0702030302020204" pitchFamily="2" charset="0"/>
                <a:ea typeface="宋体" panose="02010600030101010101" pitchFamily="2" charset="-122"/>
              </a:rPr>
              <a:t>   </a:t>
            </a:r>
            <a:r>
              <a:rPr lang="en-US" altLang="zh-CN" dirty="0">
                <a:solidFill>
                  <a:srgbClr val="0D0D0D"/>
                </a:solidFill>
                <a:latin typeface="Comic Sans MS" panose="030F0702030302020204" pitchFamily="2" charset="0"/>
                <a:ea typeface="宋体" panose="02010600030101010101" pitchFamily="2" charset="-122"/>
              </a:rPr>
              <a:t>=</a:t>
            </a:r>
            <a:r>
              <a:rPr lang="zh-CN" altLang="en-US" dirty="0">
                <a:solidFill>
                  <a:srgbClr val="0D0D0D"/>
                </a:solidFill>
                <a:latin typeface="Comic Sans MS" panose="030F0702030302020204" pitchFamily="2" charset="0"/>
                <a:ea typeface="宋体" panose="02010600030101010101" pitchFamily="2" charset="-122"/>
              </a:rPr>
              <a:t>T⊕Q</a:t>
            </a:r>
            <a:endParaRPr lang="zh-CN" altLang="en-US" dirty="0">
              <a:solidFill>
                <a:srgbClr val="0D0D0D"/>
              </a:solidFill>
              <a:latin typeface="Comic Sans MS" panose="030F0702030302020204" pitchFamily="2" charset="0"/>
              <a:ea typeface="宋体" panose="02010600030101010101" pitchFamily="2" charset="-122"/>
            </a:endParaRPr>
          </a:p>
        </p:txBody>
      </p:sp>
      <p:sp>
        <p:nvSpPr>
          <p:cNvPr id="7" name="文本框 6"/>
          <p:cNvSpPr txBox="1"/>
          <p:nvPr/>
        </p:nvSpPr>
        <p:spPr>
          <a:xfrm>
            <a:off x="831850" y="669925"/>
            <a:ext cx="1490663" cy="398463"/>
          </a:xfrm>
          <a:prstGeom prst="rect">
            <a:avLst/>
          </a:prstGeom>
          <a:noFill/>
          <a:ln w="9525">
            <a:noFill/>
          </a:ln>
        </p:spPr>
        <p:txBody>
          <a:bodyPr wrap="none" anchor="t" anchorCtr="0">
            <a:spAutoFit/>
          </a:bodyPr>
          <a:p>
            <a:pPr eaLnBrk="0" hangingPunct="0"/>
            <a:r>
              <a:rPr lang="zh-CN" altLang="en-US" sz="2000" dirty="0">
                <a:solidFill>
                  <a:srgbClr val="C00000"/>
                </a:solidFill>
                <a:latin typeface="Comic Sans MS" panose="030F0702030302020204" pitchFamily="2" charset="0"/>
                <a:ea typeface="宋体" panose="02010600030101010101" pitchFamily="2" charset="-122"/>
              </a:rPr>
              <a:t>◇ </a:t>
            </a:r>
            <a:r>
              <a:rPr lang="en-US" altLang="zh-CN" sz="2000" dirty="0">
                <a:solidFill>
                  <a:srgbClr val="C00000"/>
                </a:solidFill>
                <a:latin typeface="Comic Sans MS" panose="030F0702030302020204" pitchFamily="2" charset="0"/>
                <a:ea typeface="宋体" panose="02010600030101010101" pitchFamily="2" charset="-122"/>
              </a:rPr>
              <a:t>T</a:t>
            </a:r>
            <a:r>
              <a:rPr lang="zh-CN" altLang="en-US" sz="2000" dirty="0">
                <a:solidFill>
                  <a:srgbClr val="C00000"/>
                </a:solidFill>
                <a:latin typeface="Comic Sans MS" panose="030F0702030302020204" pitchFamily="2" charset="0"/>
                <a:ea typeface="宋体" panose="02010600030101010101" pitchFamily="2" charset="-122"/>
              </a:rPr>
              <a:t>触发器</a:t>
            </a:r>
            <a:endParaRPr lang="zh-CN" altLang="en-US" sz="2000">
              <a:latin typeface="Arial" panose="020B0604020202020204" pitchFamily="34" charset="0"/>
              <a:ea typeface="仿宋_GB2312" pitchFamily="1" charset="-122"/>
            </a:endParaRPr>
          </a:p>
        </p:txBody>
      </p:sp>
      <p:sp>
        <p:nvSpPr>
          <p:cNvPr id="54276" name="文本框 34818"/>
          <p:cNvSpPr txBox="1"/>
          <p:nvPr/>
        </p:nvSpPr>
        <p:spPr>
          <a:xfrm>
            <a:off x="795655" y="5159375"/>
            <a:ext cx="2593975" cy="922338"/>
          </a:xfrm>
          <a:prstGeom prst="rect">
            <a:avLst/>
          </a:prstGeom>
          <a:noFill/>
          <a:ln w="9525">
            <a:noFill/>
          </a:ln>
        </p:spPr>
        <p:txBody>
          <a:bodyPr wrap="square" anchor="t" anchorCtr="0">
            <a:spAutoFit/>
          </a:bodyPr>
          <a:p>
            <a:pPr eaLnBrk="0" hangingPunct="0">
              <a:lnSpc>
                <a:spcPct val="150000"/>
              </a:lnSpc>
            </a:pPr>
            <a:r>
              <a:rPr lang="en-US" altLang="zh-CN" dirty="0">
                <a:solidFill>
                  <a:srgbClr val="0D0D0D"/>
                </a:solidFill>
                <a:latin typeface="Comic Sans MS" panose="030F0702030302020204" pitchFamily="2" charset="0"/>
                <a:ea typeface="宋体" panose="02010600030101010101" pitchFamily="2" charset="-122"/>
              </a:rPr>
              <a:t> T’</a:t>
            </a:r>
            <a:r>
              <a:rPr lang="zh-CN" altLang="en-US" dirty="0">
                <a:solidFill>
                  <a:srgbClr val="0D0D0D"/>
                </a:solidFill>
                <a:latin typeface="Comic Sans MS" panose="030F0702030302020204" pitchFamily="2" charset="0"/>
                <a:ea typeface="宋体" panose="02010600030101010101" pitchFamily="2" charset="-122"/>
              </a:rPr>
              <a:t>触发器的特性方程：</a:t>
            </a:r>
            <a:endParaRPr lang="zh-CN" altLang="en-US" dirty="0">
              <a:solidFill>
                <a:srgbClr val="0D0D0D"/>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D0D0D"/>
                </a:solidFill>
                <a:latin typeface="Comic Sans MS" panose="030F0702030302020204" pitchFamily="2" charset="0"/>
                <a:ea typeface="宋体" panose="02010600030101010101" pitchFamily="2" charset="-122"/>
              </a:rPr>
              <a:t>   Q*=Q'</a:t>
            </a:r>
            <a:endParaRPr lang="zh-CN" altLang="en-US" dirty="0">
              <a:solidFill>
                <a:srgbClr val="0D0D0D"/>
              </a:solidFill>
              <a:latin typeface="Comic Sans MS" panose="030F0702030302020204" pitchFamily="2" charset="0"/>
              <a:ea typeface="宋体" panose="02010600030101010101" pitchFamily="2" charset="-122"/>
            </a:endParaRPr>
          </a:p>
        </p:txBody>
      </p:sp>
      <p:sp>
        <p:nvSpPr>
          <p:cNvPr id="54328" name="文本框 7"/>
          <p:cNvSpPr txBox="1"/>
          <p:nvPr/>
        </p:nvSpPr>
        <p:spPr>
          <a:xfrm>
            <a:off x="903605" y="3838575"/>
            <a:ext cx="1600200" cy="398463"/>
          </a:xfrm>
          <a:prstGeom prst="rect">
            <a:avLst/>
          </a:prstGeom>
          <a:noFill/>
          <a:ln w="9525">
            <a:noFill/>
          </a:ln>
        </p:spPr>
        <p:txBody>
          <a:bodyPr wrap="none" anchor="t" anchorCtr="0">
            <a:spAutoFit/>
          </a:bodyPr>
          <a:p>
            <a:pPr eaLnBrk="0" hangingPunct="0"/>
            <a:r>
              <a:rPr lang="zh-CN" altLang="en-US" sz="2000" dirty="0">
                <a:solidFill>
                  <a:srgbClr val="C00000"/>
                </a:solidFill>
                <a:latin typeface="Comic Sans MS" panose="030F0702030302020204" pitchFamily="2" charset="0"/>
                <a:ea typeface="宋体" panose="02010600030101010101" pitchFamily="2" charset="-122"/>
              </a:rPr>
              <a:t>◇ </a:t>
            </a:r>
            <a:r>
              <a:rPr lang="en-US" altLang="zh-CN" sz="2000" dirty="0">
                <a:solidFill>
                  <a:srgbClr val="C00000"/>
                </a:solidFill>
                <a:latin typeface="Comic Sans MS" panose="030F0702030302020204" pitchFamily="2" charset="0"/>
                <a:ea typeface="宋体" panose="02010600030101010101" pitchFamily="2" charset="-122"/>
              </a:rPr>
              <a:t>T</a:t>
            </a:r>
            <a:r>
              <a:rPr lang="zh-CN" altLang="en-US" sz="2000"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zh-CN" altLang="en-US" sz="2000" dirty="0">
                <a:solidFill>
                  <a:srgbClr val="C00000"/>
                </a:solidFill>
                <a:latin typeface="Comic Sans MS" panose="030F0702030302020204" pitchFamily="2" charset="0"/>
                <a:ea typeface="宋体" panose="02010600030101010101" pitchFamily="2" charset="-122"/>
              </a:rPr>
              <a:t>触发器</a:t>
            </a:r>
            <a:endParaRPr lang="zh-CN" altLang="en-US" sz="2000" dirty="0">
              <a:solidFill>
                <a:srgbClr val="C00000"/>
              </a:solidFill>
              <a:latin typeface="Comic Sans MS" panose="030F0702030302020204" pitchFamily="2" charset="0"/>
              <a:ea typeface="宋体" panose="02010600030101010101" pitchFamily="2" charset="-122"/>
            </a:endParaRPr>
          </a:p>
        </p:txBody>
      </p:sp>
      <p:graphicFrame>
        <p:nvGraphicFramePr>
          <p:cNvPr id="6" name="对象 5"/>
          <p:cNvGraphicFramePr/>
          <p:nvPr/>
        </p:nvGraphicFramePr>
        <p:xfrm>
          <a:off x="4770438" y="2008188"/>
          <a:ext cx="3327400" cy="1249362"/>
        </p:xfrm>
        <a:graphic>
          <a:graphicData uri="http://schemas.openxmlformats.org/presentationml/2006/ole">
            <mc:AlternateContent xmlns:mc="http://schemas.openxmlformats.org/markup-compatibility/2006">
              <mc:Choice xmlns:v="urn:schemas-microsoft-com:vml" Requires="v">
                <p:oleObj spid="_x0000_s3136" name="" r:id="rId4" imgW="4057650" imgH="1581150" progId="Paint.Picture">
                  <p:embed/>
                </p:oleObj>
              </mc:Choice>
              <mc:Fallback>
                <p:oleObj name="" r:id="rId4" imgW="4057650" imgH="1581150" progId="Paint.Picture">
                  <p:embed/>
                  <p:pic>
                    <p:nvPicPr>
                      <p:cNvPr id="0" name="图片 3135"/>
                      <p:cNvPicPr/>
                      <p:nvPr/>
                    </p:nvPicPr>
                    <p:blipFill>
                      <a:blip r:embed="rId5"/>
                      <a:stretch>
                        <a:fillRect/>
                      </a:stretch>
                    </p:blipFill>
                    <p:spPr>
                      <a:xfrm>
                        <a:off x="4770438" y="2008188"/>
                        <a:ext cx="3327400" cy="1249362"/>
                      </a:xfrm>
                      <a:prstGeom prst="rect">
                        <a:avLst/>
                      </a:prstGeom>
                      <a:noFill/>
                      <a:ln w="38100">
                        <a:noFill/>
                        <a:miter/>
                      </a:ln>
                    </p:spPr>
                  </p:pic>
                </p:oleObj>
              </mc:Fallback>
            </mc:AlternateContent>
          </a:graphicData>
        </a:graphic>
      </p:graphicFrame>
      <p:graphicFrame>
        <p:nvGraphicFramePr>
          <p:cNvPr id="11" name="对象 10"/>
          <p:cNvGraphicFramePr/>
          <p:nvPr/>
        </p:nvGraphicFramePr>
        <p:xfrm>
          <a:off x="4379913" y="3581400"/>
          <a:ext cx="2644775" cy="1416050"/>
        </p:xfrm>
        <a:graphic>
          <a:graphicData uri="http://schemas.openxmlformats.org/presentationml/2006/ole">
            <mc:AlternateContent xmlns:mc="http://schemas.openxmlformats.org/markup-compatibility/2006">
              <mc:Choice xmlns:v="urn:schemas-microsoft-com:vml" Requires="v">
                <p:oleObj spid="_x0000_s3132" name="" r:id="rId6" imgW="5734050" imgH="2867025" progId="Paint.Picture">
                  <p:embed/>
                </p:oleObj>
              </mc:Choice>
              <mc:Fallback>
                <p:oleObj name="" r:id="rId6" imgW="5734050" imgH="2867025" progId="Paint.Picture">
                  <p:embed/>
                  <p:pic>
                    <p:nvPicPr>
                      <p:cNvPr id="0" name="图片 3131"/>
                      <p:cNvPicPr/>
                      <p:nvPr/>
                    </p:nvPicPr>
                    <p:blipFill>
                      <a:blip r:embed="rId7"/>
                      <a:stretch>
                        <a:fillRect/>
                      </a:stretch>
                    </p:blipFill>
                    <p:spPr>
                      <a:xfrm>
                        <a:off x="4379913" y="3581400"/>
                        <a:ext cx="2644775" cy="1416050"/>
                      </a:xfrm>
                      <a:prstGeom prst="rect">
                        <a:avLst/>
                      </a:prstGeom>
                      <a:noFill/>
                      <a:ln w="38100">
                        <a:noFill/>
                        <a:miter/>
                      </a:ln>
                    </p:spPr>
                  </p:pic>
                </p:oleObj>
              </mc:Fallback>
            </mc:AlternateContent>
          </a:graphicData>
        </a:graphic>
      </p:graphicFrame>
      <p:graphicFrame>
        <p:nvGraphicFramePr>
          <p:cNvPr id="13" name="对象 12"/>
          <p:cNvGraphicFramePr/>
          <p:nvPr/>
        </p:nvGraphicFramePr>
        <p:xfrm>
          <a:off x="6261100" y="5033963"/>
          <a:ext cx="1943100" cy="1174750"/>
        </p:xfrm>
        <a:graphic>
          <a:graphicData uri="http://schemas.openxmlformats.org/presentationml/2006/ole">
            <mc:AlternateContent xmlns:mc="http://schemas.openxmlformats.org/markup-compatibility/2006">
              <mc:Choice xmlns:v="urn:schemas-microsoft-com:vml" Requires="v">
                <p:oleObj spid="_x0000_s3133" name="" r:id="rId8" imgW="6819900" imgH="4229100" progId="Paint.Picture">
                  <p:embed/>
                </p:oleObj>
              </mc:Choice>
              <mc:Fallback>
                <p:oleObj name="" r:id="rId8" imgW="6819900" imgH="4229100" progId="Paint.Picture">
                  <p:embed/>
                  <p:pic>
                    <p:nvPicPr>
                      <p:cNvPr id="0" name="图片 3132"/>
                      <p:cNvPicPr/>
                      <p:nvPr/>
                    </p:nvPicPr>
                    <p:blipFill>
                      <a:blip r:embed="rId9"/>
                      <a:stretch>
                        <a:fillRect/>
                      </a:stretch>
                    </p:blipFill>
                    <p:spPr>
                      <a:xfrm>
                        <a:off x="6261100" y="5033963"/>
                        <a:ext cx="1943100" cy="1174750"/>
                      </a:xfrm>
                      <a:prstGeom prst="rect">
                        <a:avLst/>
                      </a:prstGeom>
                      <a:noFill/>
                      <a:ln w="38100">
                        <a:noFill/>
                        <a:miter/>
                      </a:ln>
                    </p:spPr>
                  </p:pic>
                </p:oleObj>
              </mc:Fallback>
            </mc:AlternateContent>
          </a:graphicData>
        </a:graphic>
      </p:graphicFrame>
      <p:sp>
        <p:nvSpPr>
          <p:cNvPr id="15" name="文本框 14"/>
          <p:cNvSpPr txBox="1"/>
          <p:nvPr/>
        </p:nvSpPr>
        <p:spPr>
          <a:xfrm>
            <a:off x="876300" y="1068388"/>
            <a:ext cx="2778125" cy="922337"/>
          </a:xfrm>
          <a:prstGeom prst="rect">
            <a:avLst/>
          </a:prstGeom>
          <a:noFill/>
          <a:ln w="9525">
            <a:noFill/>
          </a:ln>
        </p:spPr>
        <p:txBody>
          <a:bodyPr wrap="square" anchor="t" anchorCtr="0">
            <a:spAutoFit/>
          </a:bodyPr>
          <a:p>
            <a:pPr eaLnBrk="0" hangingPunct="0">
              <a:lnSpc>
                <a:spcPct val="150000"/>
              </a:lnSpc>
            </a:pPr>
            <a:r>
              <a:rPr lang="zh-CN" altLang="en-US" dirty="0">
                <a:solidFill>
                  <a:srgbClr val="0D0D0D"/>
                </a:solidFill>
                <a:latin typeface="Comic Sans MS" panose="030F0702030302020204" pitchFamily="2" charset="0"/>
                <a:ea typeface="宋体" panose="02010600030101010101" pitchFamily="2" charset="-122"/>
              </a:rPr>
              <a:t>取</a:t>
            </a:r>
            <a:r>
              <a:rPr lang="en-US" altLang="zh-CN" dirty="0">
                <a:solidFill>
                  <a:srgbClr val="0D0D0D"/>
                </a:solidFill>
                <a:latin typeface="Comic Sans MS" panose="030F0702030302020204" pitchFamily="2" charset="0"/>
                <a:ea typeface="宋体" panose="02010600030101010101" pitchFamily="2" charset="-122"/>
              </a:rPr>
              <a:t>JK</a:t>
            </a:r>
            <a:r>
              <a:rPr lang="zh-CN" altLang="en-US" dirty="0">
                <a:solidFill>
                  <a:srgbClr val="0D0D0D"/>
                </a:solidFill>
                <a:latin typeface="Comic Sans MS" panose="030F0702030302020204" pitchFamily="2" charset="0"/>
                <a:ea typeface="宋体" panose="02010600030101010101" pitchFamily="2" charset="-122"/>
              </a:rPr>
              <a:t>触发器的</a:t>
            </a:r>
            <a:r>
              <a:rPr lang="en-US" altLang="zh-CN" dirty="0">
                <a:solidFill>
                  <a:srgbClr val="0D0D0D"/>
                </a:solidFill>
                <a:latin typeface="Comic Sans MS" panose="030F0702030302020204" pitchFamily="2" charset="0"/>
                <a:ea typeface="宋体" panose="02010600030101010101" pitchFamily="2" charset="-122"/>
              </a:rPr>
              <a:t>J=K=T</a:t>
            </a:r>
            <a:r>
              <a:rPr lang="zh-CN" altLang="en-US" dirty="0">
                <a:solidFill>
                  <a:srgbClr val="0D0D0D"/>
                </a:solidFill>
                <a:latin typeface="Comic Sans MS" panose="030F0702030302020204" pitchFamily="2" charset="0"/>
                <a:ea typeface="宋体" panose="02010600030101010101" pitchFamily="2" charset="-122"/>
              </a:rPr>
              <a:t>，</a:t>
            </a:r>
            <a:endParaRPr lang="zh-CN" altLang="en-US" dirty="0">
              <a:solidFill>
                <a:srgbClr val="0D0D0D"/>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D0D0D"/>
                </a:solidFill>
                <a:latin typeface="Comic Sans MS" panose="030F0702030302020204" pitchFamily="2" charset="0"/>
                <a:ea typeface="宋体" panose="02010600030101010101" pitchFamily="2" charset="-122"/>
              </a:rPr>
              <a:t>   即为</a:t>
            </a:r>
            <a:r>
              <a:rPr lang="en-US" altLang="zh-CN" dirty="0">
                <a:solidFill>
                  <a:srgbClr val="0D0D0D"/>
                </a:solidFill>
                <a:latin typeface="Comic Sans MS" panose="030F0702030302020204" pitchFamily="2" charset="0"/>
                <a:ea typeface="宋体" panose="02010600030101010101" pitchFamily="2" charset="-122"/>
              </a:rPr>
              <a:t>T</a:t>
            </a:r>
            <a:r>
              <a:rPr lang="zh-CN" altLang="en-US" dirty="0">
                <a:solidFill>
                  <a:srgbClr val="0D0D0D"/>
                </a:solidFill>
                <a:latin typeface="Comic Sans MS" panose="030F0702030302020204" pitchFamily="2" charset="0"/>
                <a:ea typeface="宋体" panose="02010600030101010101" pitchFamily="2" charset="-122"/>
              </a:rPr>
              <a:t>触发器。</a:t>
            </a:r>
            <a:endParaRPr lang="zh-CN" altLang="en-US">
              <a:latin typeface="Arial" panose="020B0604020202020204" pitchFamily="34" charset="0"/>
              <a:ea typeface="仿宋_GB2312" pitchFamily="1" charset="-122"/>
            </a:endParaRPr>
          </a:p>
        </p:txBody>
      </p:sp>
      <p:sp>
        <p:nvSpPr>
          <p:cNvPr id="16" name="文本框 15"/>
          <p:cNvSpPr txBox="1"/>
          <p:nvPr/>
        </p:nvSpPr>
        <p:spPr>
          <a:xfrm>
            <a:off x="849630" y="4237038"/>
            <a:ext cx="2292350" cy="922337"/>
          </a:xfrm>
          <a:prstGeom prst="rect">
            <a:avLst/>
          </a:prstGeom>
          <a:noFill/>
          <a:ln w="9525">
            <a:noFill/>
          </a:ln>
        </p:spPr>
        <p:txBody>
          <a:bodyPr wrap="square" anchor="t" anchorCtr="0">
            <a:spAutoFit/>
          </a:bodyPr>
          <a:p>
            <a:pPr eaLnBrk="0" hangingPunct="0">
              <a:lnSpc>
                <a:spcPct val="150000"/>
              </a:lnSpc>
            </a:pPr>
            <a:r>
              <a:rPr lang="zh-CN" altLang="en-US" dirty="0">
                <a:solidFill>
                  <a:srgbClr val="0D0D0D"/>
                </a:solidFill>
                <a:latin typeface="Comic Sans MS" panose="030F0702030302020204" pitchFamily="2" charset="0"/>
                <a:ea typeface="宋体" panose="02010600030101010101" pitchFamily="2" charset="-122"/>
              </a:rPr>
              <a:t>取</a:t>
            </a:r>
            <a:r>
              <a:rPr lang="en-US" altLang="zh-CN" dirty="0">
                <a:solidFill>
                  <a:srgbClr val="0D0D0D"/>
                </a:solidFill>
                <a:latin typeface="Comic Sans MS" panose="030F0702030302020204" pitchFamily="2" charset="0"/>
                <a:ea typeface="宋体" panose="02010600030101010101" pitchFamily="2" charset="-122"/>
              </a:rPr>
              <a:t>T</a:t>
            </a:r>
            <a:r>
              <a:rPr lang="zh-CN" altLang="en-US" dirty="0">
                <a:solidFill>
                  <a:srgbClr val="0D0D0D"/>
                </a:solidFill>
                <a:latin typeface="Comic Sans MS" panose="030F0702030302020204" pitchFamily="2" charset="0"/>
                <a:ea typeface="宋体" panose="02010600030101010101" pitchFamily="2" charset="-122"/>
              </a:rPr>
              <a:t>触发器的</a:t>
            </a:r>
            <a:r>
              <a:rPr lang="en-US" altLang="zh-CN" dirty="0">
                <a:solidFill>
                  <a:srgbClr val="0D0D0D"/>
                </a:solidFill>
                <a:latin typeface="Comic Sans MS" panose="030F0702030302020204" pitchFamily="2" charset="0"/>
                <a:ea typeface="宋体" panose="02010600030101010101" pitchFamily="2" charset="-122"/>
              </a:rPr>
              <a:t>T=1</a:t>
            </a:r>
            <a:r>
              <a:rPr lang="zh-CN" altLang="en-US" dirty="0">
                <a:solidFill>
                  <a:srgbClr val="0D0D0D"/>
                </a:solidFill>
                <a:latin typeface="Comic Sans MS" panose="030F0702030302020204" pitchFamily="2" charset="0"/>
                <a:ea typeface="宋体" panose="02010600030101010101" pitchFamily="2" charset="-122"/>
              </a:rPr>
              <a:t>，</a:t>
            </a:r>
            <a:endParaRPr lang="zh-CN" altLang="en-US" dirty="0">
              <a:solidFill>
                <a:srgbClr val="0D0D0D"/>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D0D0D"/>
                </a:solidFill>
                <a:latin typeface="Comic Sans MS" panose="030F0702030302020204" pitchFamily="2" charset="0"/>
                <a:ea typeface="宋体" panose="02010600030101010101" pitchFamily="2" charset="-122"/>
              </a:rPr>
              <a:t>  即为</a:t>
            </a:r>
            <a:r>
              <a:rPr lang="en-US" altLang="zh-CN" dirty="0">
                <a:solidFill>
                  <a:srgbClr val="0D0D0D"/>
                </a:solidFill>
                <a:latin typeface="Comic Sans MS" panose="030F0702030302020204" pitchFamily="2" charset="0"/>
                <a:ea typeface="宋体" panose="02010600030101010101" pitchFamily="2" charset="-122"/>
              </a:rPr>
              <a:t>T’</a:t>
            </a:r>
            <a:r>
              <a:rPr lang="zh-CN" altLang="en-US" dirty="0">
                <a:solidFill>
                  <a:srgbClr val="0D0D0D"/>
                </a:solidFill>
                <a:latin typeface="Comic Sans MS" panose="030F0702030302020204" pitchFamily="2" charset="0"/>
                <a:ea typeface="宋体" panose="02010600030101010101" pitchFamily="2" charset="-122"/>
              </a:rPr>
              <a:t>触发器。</a:t>
            </a:r>
            <a:endParaRPr lang="zh-CN" altLang="en-US">
              <a:latin typeface="Arial" panose="020B0604020202020204" pitchFamily="34" charset="0"/>
              <a:ea typeface="仿宋_GB2312" pitchFamily="1" charset="-122"/>
            </a:endParaRPr>
          </a:p>
        </p:txBody>
      </p:sp>
      <p:sp>
        <p:nvSpPr>
          <p:cNvPr id="17" name="文本框 16"/>
          <p:cNvSpPr txBox="1"/>
          <p:nvPr/>
        </p:nvSpPr>
        <p:spPr>
          <a:xfrm>
            <a:off x="4581525" y="5033963"/>
            <a:ext cx="1174750" cy="922337"/>
          </a:xfrm>
          <a:prstGeom prst="rect">
            <a:avLst/>
          </a:prstGeom>
          <a:noFill/>
          <a:ln w="9525">
            <a:noFill/>
          </a:ln>
        </p:spPr>
        <p:txBody>
          <a:bodyPr wrap="none" anchor="t" anchorCtr="0">
            <a:spAutoFit/>
          </a:bodyPr>
          <a:p>
            <a:pPr>
              <a:lnSpc>
                <a:spcPct val="150000"/>
              </a:lnSpc>
            </a:pPr>
            <a:r>
              <a:rPr lang="en-US" altLang="zh-CN" dirty="0">
                <a:solidFill>
                  <a:srgbClr val="0D0D0D"/>
                </a:solidFill>
                <a:latin typeface="Comic Sans MS" panose="030F0702030302020204" pitchFamily="2" charset="0"/>
                <a:ea typeface="宋体" panose="02010600030101010101" pitchFamily="2" charset="-122"/>
              </a:rPr>
              <a:t>D</a:t>
            </a:r>
            <a:r>
              <a:rPr lang="zh-CN" altLang="en-US" dirty="0">
                <a:solidFill>
                  <a:srgbClr val="0D0D0D"/>
                </a:solidFill>
                <a:latin typeface="Comic Sans MS" panose="030F0702030302020204" pitchFamily="2" charset="0"/>
                <a:ea typeface="宋体" panose="02010600030101010101" pitchFamily="2" charset="-122"/>
              </a:rPr>
              <a:t>=Q'，</a:t>
            </a:r>
            <a:endParaRPr lang="zh-CN" altLang="en-US" dirty="0">
              <a:solidFill>
                <a:srgbClr val="0D0D0D"/>
              </a:solidFill>
              <a:latin typeface="Comic Sans MS" panose="030F0702030302020204" pitchFamily="2" charset="0"/>
              <a:ea typeface="宋体" panose="02010600030101010101" pitchFamily="2" charset="-122"/>
            </a:endParaRPr>
          </a:p>
          <a:p>
            <a:pPr>
              <a:lnSpc>
                <a:spcPct val="150000"/>
              </a:lnSpc>
            </a:pPr>
            <a:r>
              <a:rPr lang="zh-CN" altLang="en-US" dirty="0">
                <a:solidFill>
                  <a:srgbClr val="0D0D0D"/>
                </a:solidFill>
                <a:latin typeface="Comic Sans MS" panose="030F0702030302020204" pitchFamily="2" charset="0"/>
                <a:ea typeface="宋体" panose="02010600030101010101" pitchFamily="2" charset="-122"/>
              </a:rPr>
              <a:t>则Q*=Q'</a:t>
            </a:r>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5"/>
                                        </p:tgtEl>
                                        <p:attrNameLst>
                                          <p:attrName>style.visibility</p:attrName>
                                        </p:attrNameLst>
                                      </p:cBhvr>
                                      <p:to>
                                        <p:strVal val="visible"/>
                                      </p:to>
                                    </p:set>
                                    <p:anim calcmode="discrete" valueType="clr">
                                      <p:cBhvr override="childStyle">
                                        <p:cTn id="14"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gtEl>
                                        <p:attrNameLst>
                                          <p:attrName>fillcolor</p:attrName>
                                        </p:attrNameLst>
                                      </p:cBhvr>
                                      <p:tavLst>
                                        <p:tav tm="0">
                                          <p:val>
                                            <p:clrVal>
                                              <a:schemeClr val="accent2"/>
                                            </p:clrVal>
                                          </p:val>
                                        </p:tav>
                                        <p:tav tm="50000">
                                          <p:val>
                                            <p:clrVal>
                                              <a:schemeClr val="hlink"/>
                                            </p:clrVal>
                                          </p:val>
                                        </p:tav>
                                      </p:tavLst>
                                    </p:anim>
                                    <p:set>
                                      <p:cBhvr>
                                        <p:cTn id="16" dur="80"/>
                                        <p:tgtEl>
                                          <p:spTgt spid="15"/>
                                        </p:tgtEl>
                                        <p:attrNameLst>
                                          <p:attrName>fill.type</p:attrName>
                                        </p:attrNameLst>
                                      </p:cBhvr>
                                      <p:to>
                                        <p:strVal val="solid"/>
                                      </p:to>
                                    </p:set>
                                  </p:childTnLst>
                                </p:cTn>
                              </p:par>
                            </p:childTnLst>
                          </p:cTn>
                        </p:par>
                        <p:par>
                          <p:cTn id="17" fill="hold">
                            <p:stCondLst>
                              <p:cond delay="959"/>
                            </p:stCondLst>
                            <p:childTnLst>
                              <p:par>
                                <p:cTn id="18" presetID="9"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4275"/>
                                        </p:tgtEl>
                                        <p:attrNameLst>
                                          <p:attrName>style.visibility</p:attrName>
                                        </p:attrNameLst>
                                      </p:cBhvr>
                                      <p:to>
                                        <p:strVal val="visible"/>
                                      </p:to>
                                    </p:set>
                                    <p:animEffect transition="in" filter="wipe(up)">
                                      <p:cBhvr>
                                        <p:cTn id="25" dur="500"/>
                                        <p:tgtEl>
                                          <p:spTgt spid="5427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54328"/>
                                        </p:tgtEl>
                                        <p:attrNameLst>
                                          <p:attrName>style.visibility</p:attrName>
                                        </p:attrNameLst>
                                      </p:cBhvr>
                                      <p:to>
                                        <p:strVal val="visible"/>
                                      </p:to>
                                    </p:set>
                                    <p:anim calcmode="discrete" valueType="clr">
                                      <p:cBhvr override="childStyle">
                                        <p:cTn id="35" dur="80"/>
                                        <p:tgtEl>
                                          <p:spTgt spid="54328"/>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4328"/>
                                        </p:tgtEl>
                                        <p:attrNameLst>
                                          <p:attrName>fillcolor</p:attrName>
                                        </p:attrNameLst>
                                      </p:cBhvr>
                                      <p:tavLst>
                                        <p:tav tm="0">
                                          <p:val>
                                            <p:clrVal>
                                              <a:schemeClr val="accent2"/>
                                            </p:clrVal>
                                          </p:val>
                                        </p:tav>
                                        <p:tav tm="50000">
                                          <p:val>
                                            <p:clrVal>
                                              <a:schemeClr val="hlink"/>
                                            </p:clrVal>
                                          </p:val>
                                        </p:tav>
                                      </p:tavLst>
                                    </p:anim>
                                    <p:set>
                                      <p:cBhvr>
                                        <p:cTn id="37" dur="80"/>
                                        <p:tgtEl>
                                          <p:spTgt spid="54328"/>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16"/>
                                        </p:tgtEl>
                                        <p:attrNameLst>
                                          <p:attrName>style.visibility</p:attrName>
                                        </p:attrNameLst>
                                      </p:cBhvr>
                                      <p:to>
                                        <p:strVal val="visible"/>
                                      </p:to>
                                    </p:set>
                                    <p:anim calcmode="discrete" valueType="clr">
                                      <p:cBhvr override="childStyle">
                                        <p:cTn id="42"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6"/>
                                        </p:tgtEl>
                                        <p:attrNameLst>
                                          <p:attrName>fillcolor</p:attrName>
                                        </p:attrNameLst>
                                      </p:cBhvr>
                                      <p:tavLst>
                                        <p:tav tm="0">
                                          <p:val>
                                            <p:clrVal>
                                              <a:schemeClr val="accent2"/>
                                            </p:clrVal>
                                          </p:val>
                                        </p:tav>
                                        <p:tav tm="50000">
                                          <p:val>
                                            <p:clrVal>
                                              <a:schemeClr val="hlink"/>
                                            </p:clrVal>
                                          </p:val>
                                        </p:tav>
                                      </p:tavLst>
                                    </p:anim>
                                    <p:set>
                                      <p:cBhvr>
                                        <p:cTn id="44" dur="80"/>
                                        <p:tgtEl>
                                          <p:spTgt spid="16"/>
                                        </p:tgtEl>
                                        <p:attrNameLst>
                                          <p:attrName>fill.type</p:attrName>
                                        </p:attrNameLst>
                                      </p:cBhvr>
                                      <p:to>
                                        <p:strVal val="solid"/>
                                      </p:to>
                                    </p:set>
                                  </p:childTnLst>
                                </p:cTn>
                              </p:par>
                            </p:childTnLst>
                          </p:cTn>
                        </p:par>
                        <p:par>
                          <p:cTn id="45" fill="hold">
                            <p:stCondLst>
                              <p:cond delay="839"/>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54276"/>
                                        </p:tgtEl>
                                        <p:attrNameLst>
                                          <p:attrName>style.visibility</p:attrName>
                                        </p:attrNameLst>
                                      </p:cBhvr>
                                      <p:to>
                                        <p:strVal val="visible"/>
                                      </p:to>
                                    </p:set>
                                    <p:anim calcmode="discrete" valueType="clr">
                                      <p:cBhvr override="childStyle">
                                        <p:cTn id="53" dur="80"/>
                                        <p:tgtEl>
                                          <p:spTgt spid="54276"/>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54276"/>
                                        </p:tgtEl>
                                        <p:attrNameLst>
                                          <p:attrName>fillcolor</p:attrName>
                                        </p:attrNameLst>
                                      </p:cBhvr>
                                      <p:tavLst>
                                        <p:tav tm="0">
                                          <p:val>
                                            <p:clrVal>
                                              <a:schemeClr val="accent2"/>
                                            </p:clrVal>
                                          </p:val>
                                        </p:tav>
                                        <p:tav tm="50000">
                                          <p:val>
                                            <p:clrVal>
                                              <a:schemeClr val="hlink"/>
                                            </p:clrVal>
                                          </p:val>
                                        </p:tav>
                                      </p:tavLst>
                                    </p:anim>
                                    <p:set>
                                      <p:cBhvr>
                                        <p:cTn id="55" dur="80"/>
                                        <p:tgtEl>
                                          <p:spTgt spid="54276"/>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17"/>
                                        </p:tgtEl>
                                        <p:attrNameLst>
                                          <p:attrName>style.visibility</p:attrName>
                                        </p:attrNameLst>
                                      </p:cBhvr>
                                      <p:to>
                                        <p:strVal val="visible"/>
                                      </p:to>
                                    </p:set>
                                    <p:anim calcmode="discrete" valueType="clr">
                                      <p:cBhvr override="childStyle">
                                        <p:cTn id="60"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17"/>
                                        </p:tgtEl>
                                        <p:attrNameLst>
                                          <p:attrName>fillcolor</p:attrName>
                                        </p:attrNameLst>
                                      </p:cBhvr>
                                      <p:tavLst>
                                        <p:tav tm="0">
                                          <p:val>
                                            <p:clrVal>
                                              <a:schemeClr val="accent2"/>
                                            </p:clrVal>
                                          </p:val>
                                        </p:tav>
                                        <p:tav tm="50000">
                                          <p:val>
                                            <p:clrVal>
                                              <a:schemeClr val="hlink"/>
                                            </p:clrVal>
                                          </p:val>
                                        </p:tav>
                                      </p:tavLst>
                                    </p:anim>
                                    <p:set>
                                      <p:cBhvr>
                                        <p:cTn id="62" dur="80"/>
                                        <p:tgtEl>
                                          <p:spTgt spid="17"/>
                                        </p:tgtEl>
                                        <p:attrNameLst>
                                          <p:attrName>fill.type</p:attrName>
                                        </p:attrNameLst>
                                      </p:cBhvr>
                                      <p:to>
                                        <p:strVal val="solid"/>
                                      </p:to>
                                    </p:set>
                                  </p:childTnLst>
                                </p:cTn>
                              </p:par>
                            </p:childTnLst>
                          </p:cTn>
                        </p:par>
                        <p:par>
                          <p:cTn id="63" fill="hold">
                            <p:stCondLst>
                              <p:cond delay="479"/>
                            </p:stCondLst>
                            <p:childTnLst>
                              <p:par>
                                <p:cTn id="64" presetID="9" presetClass="entr" presetSubtype="0"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dissolve">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5" grpId="0"/>
      <p:bldP spid="15" grpId="1"/>
      <p:bldP spid="54275" grpId="0"/>
      <p:bldP spid="54275" grpId="1"/>
      <p:bldP spid="54328" grpId="0"/>
      <p:bldP spid="54328" grpId="1"/>
      <p:bldP spid="16" grpId="0"/>
      <p:bldP spid="16" grpId="1"/>
      <p:bldP spid="54276" grpId="0"/>
      <p:bldP spid="54276" grpId="1"/>
      <p:bldP spid="17" grpId="0"/>
      <p:bldP spid="1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9217"/>
          <p:cNvSpPr/>
          <p:nvPr/>
        </p:nvSpPr>
        <p:spPr>
          <a:xfrm>
            <a:off x="811530" y="696913"/>
            <a:ext cx="2832100" cy="398462"/>
          </a:xfrm>
          <a:prstGeom prst="rect">
            <a:avLst/>
          </a:prstGeom>
          <a:noFill/>
          <a:ln w="9525">
            <a:noFill/>
          </a:ln>
        </p:spPr>
        <p:txBody>
          <a:bodyPr wrap="none" anchor="t" anchorCtr="0">
            <a:spAutoFit/>
          </a:bodyPr>
          <a:p>
            <a:pPr eaLnBrk="0" hangingPunct="0">
              <a:spcBef>
                <a:spcPct val="50000"/>
              </a:spcBef>
            </a:pPr>
            <a:r>
              <a:rPr lang="en-US" altLang="zh-CN" sz="2000" dirty="0">
                <a:solidFill>
                  <a:srgbClr val="C00000"/>
                </a:solidFill>
                <a:latin typeface="Arial" panose="020B0604020202020204" pitchFamily="34" charset="0"/>
                <a:ea typeface="宋体" panose="02010600030101010101" pitchFamily="2" charset="-122"/>
              </a:rPr>
              <a:t>3. </a:t>
            </a:r>
            <a:r>
              <a:rPr lang="zh-CN" altLang="en-US" sz="2000" dirty="0">
                <a:solidFill>
                  <a:srgbClr val="C00000"/>
                </a:solidFill>
                <a:latin typeface="Arial" panose="020B0604020202020204" pitchFamily="34" charset="0"/>
                <a:ea typeface="宋体" panose="02010600030101010101" pitchFamily="2" charset="-122"/>
              </a:rPr>
              <a:t>锁存器</a:t>
            </a:r>
            <a:r>
              <a:rPr lang="en-US" altLang="zh-CN"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latin typeface="Arial" panose="020B0604020202020204" pitchFamily="34" charset="0"/>
                <a:ea typeface="宋体" panose="02010600030101010101" pitchFamily="2" charset="-122"/>
              </a:rPr>
              <a:t>触发器的分类</a:t>
            </a:r>
            <a:endParaRPr lang="zh-CN" altLang="en-US" sz="2000" dirty="0">
              <a:solidFill>
                <a:srgbClr val="C00000"/>
              </a:solidFill>
              <a:latin typeface="Arial" panose="020B0604020202020204" pitchFamily="34" charset="0"/>
              <a:ea typeface="宋体" panose="02010600030101010101" pitchFamily="2" charset="-122"/>
            </a:endParaRPr>
          </a:p>
        </p:txBody>
      </p:sp>
      <p:sp>
        <p:nvSpPr>
          <p:cNvPr id="10242" name="文本框 9218"/>
          <p:cNvSpPr txBox="1"/>
          <p:nvPr/>
        </p:nvSpPr>
        <p:spPr>
          <a:xfrm>
            <a:off x="1358900" y="2008188"/>
            <a:ext cx="2473325" cy="2030412"/>
          </a:xfrm>
          <a:prstGeom prst="rect">
            <a:avLst/>
          </a:prstGeom>
          <a:noFill/>
          <a:ln w="9525">
            <a:noFill/>
          </a:ln>
        </p:spPr>
        <p:txBody>
          <a:bodyPr wrap="square" anchor="t" anchorCtr="0">
            <a:spAutoFit/>
          </a:bodyPr>
          <a:p>
            <a:pPr eaLnBrk="0" hangingPunct="0">
              <a:spcBef>
                <a:spcPct val="50000"/>
              </a:spcBef>
            </a:pPr>
            <a:r>
              <a:rPr lang="en-US" altLang="zh-CN" dirty="0">
                <a:latin typeface="Arial" panose="020B0604020202020204" pitchFamily="34" charset="0"/>
                <a:ea typeface="宋体" panose="02010600030101010101" pitchFamily="2" charset="-122"/>
              </a:rPr>
              <a:t>    </a:t>
            </a:r>
            <a:r>
              <a:rPr lang="en-US" altLang="zh-CN" dirty="0">
                <a:solidFill>
                  <a:srgbClr val="C00000"/>
                </a:solidFill>
                <a:latin typeface="Arial" panose="020B0604020202020204" pitchFamily="34" charset="0"/>
                <a:ea typeface="宋体" panose="02010600030101010101" pitchFamily="2" charset="-122"/>
              </a:rPr>
              <a:t> </a:t>
            </a:r>
            <a:r>
              <a:rPr lang="en-US" altLang="zh-CN" dirty="0">
                <a:solidFill>
                  <a:srgbClr val="C00000"/>
                </a:solidFill>
                <a:latin typeface="Comic Sans MS" panose="030F0702030302020204" pitchFamily="2" charset="0"/>
                <a:ea typeface="楷体_GB2312" pitchFamily="1" charset="-122"/>
              </a:rPr>
              <a:t>SR</a:t>
            </a:r>
            <a:r>
              <a:rPr lang="zh-CN" altLang="en-US" dirty="0">
                <a:solidFill>
                  <a:srgbClr val="C00000"/>
                </a:solidFill>
                <a:latin typeface="Comic Sans MS" panose="030F0702030302020204" pitchFamily="2" charset="0"/>
                <a:ea typeface="楷体_GB2312" pitchFamily="1" charset="-122"/>
              </a:rPr>
              <a:t>锁存器</a:t>
            </a:r>
            <a:r>
              <a:rPr lang="en-US" altLang="zh-CN" dirty="0">
                <a:solidFill>
                  <a:srgbClr val="C00000"/>
                </a:solidFill>
                <a:latin typeface="Comic Sans MS" panose="030F0702030302020204" pitchFamily="2" charset="0"/>
                <a:ea typeface="楷体_GB2312" pitchFamily="1" charset="-122"/>
              </a:rPr>
              <a:t>/</a:t>
            </a:r>
            <a:r>
              <a:rPr lang="zh-CN" altLang="en-US" dirty="0">
                <a:solidFill>
                  <a:srgbClr val="C00000"/>
                </a:solidFill>
                <a:latin typeface="Comic Sans MS" panose="030F0702030302020204" pitchFamily="2" charset="0"/>
                <a:ea typeface="楷体_GB2312" pitchFamily="1" charset="-122"/>
              </a:rPr>
              <a:t>触发器</a:t>
            </a:r>
            <a:endParaRPr lang="zh-CN" altLang="en-US" dirty="0">
              <a:solidFill>
                <a:srgbClr val="C00000"/>
              </a:solidFill>
              <a:latin typeface="Comic Sans MS" panose="030F0702030302020204" pitchFamily="2" charset="0"/>
              <a:ea typeface="楷体_GB2312" pitchFamily="1" charset="-122"/>
            </a:endParaRPr>
          </a:p>
          <a:p>
            <a:pPr eaLnBrk="0" hangingPunct="0">
              <a:spcBef>
                <a:spcPct val="50000"/>
              </a:spcBef>
            </a:pPr>
            <a:r>
              <a:rPr lang="en-US" altLang="zh-CN" dirty="0">
                <a:solidFill>
                  <a:srgbClr val="C00000"/>
                </a:solidFill>
                <a:latin typeface="Comic Sans MS" panose="030F0702030302020204" pitchFamily="2" charset="0"/>
                <a:ea typeface="楷体_GB2312" pitchFamily="1" charset="-122"/>
              </a:rPr>
              <a:t>   D</a:t>
            </a:r>
            <a:r>
              <a:rPr lang="zh-CN" altLang="en-US" dirty="0">
                <a:solidFill>
                  <a:srgbClr val="C00000"/>
                </a:solidFill>
                <a:latin typeface="Comic Sans MS" panose="030F0702030302020204" pitchFamily="2" charset="0"/>
                <a:ea typeface="楷体_GB2312" pitchFamily="1" charset="-122"/>
              </a:rPr>
              <a:t>锁存器</a:t>
            </a:r>
            <a:r>
              <a:rPr lang="en-US" altLang="zh-CN" dirty="0">
                <a:solidFill>
                  <a:srgbClr val="C00000"/>
                </a:solidFill>
                <a:latin typeface="Comic Sans MS" panose="030F0702030302020204" pitchFamily="2" charset="0"/>
                <a:ea typeface="楷体_GB2312" pitchFamily="1" charset="-122"/>
              </a:rPr>
              <a:t>/</a:t>
            </a:r>
            <a:r>
              <a:rPr lang="zh-CN" altLang="en-US" dirty="0">
                <a:solidFill>
                  <a:srgbClr val="C00000"/>
                </a:solidFill>
                <a:latin typeface="Comic Sans MS" panose="030F0702030302020204" pitchFamily="2" charset="0"/>
                <a:ea typeface="楷体_GB2312" pitchFamily="1" charset="-122"/>
              </a:rPr>
              <a:t>触发器</a:t>
            </a:r>
            <a:endParaRPr lang="en-US" altLang="zh-CN" dirty="0">
              <a:solidFill>
                <a:srgbClr val="C00000"/>
              </a:solidFill>
              <a:latin typeface="Comic Sans MS" panose="030F0702030302020204" pitchFamily="2" charset="0"/>
              <a:ea typeface="楷体_GB2312" pitchFamily="1" charset="-122"/>
            </a:endParaRPr>
          </a:p>
          <a:p>
            <a:pPr eaLnBrk="0" hangingPunct="0">
              <a:spcBef>
                <a:spcPct val="50000"/>
              </a:spcBef>
            </a:pPr>
            <a:r>
              <a:rPr lang="en-US" altLang="zh-CN" dirty="0">
                <a:solidFill>
                  <a:srgbClr val="C00000"/>
                </a:solidFill>
                <a:latin typeface="Comic Sans MS" panose="030F0702030302020204" pitchFamily="2" charset="0"/>
                <a:ea typeface="楷体_GB2312" pitchFamily="1" charset="-122"/>
              </a:rPr>
              <a:t>   JK</a:t>
            </a:r>
            <a:r>
              <a:rPr lang="zh-CN" altLang="en-US" dirty="0">
                <a:solidFill>
                  <a:srgbClr val="C00000"/>
                </a:solidFill>
                <a:latin typeface="Comic Sans MS" panose="030F0702030302020204" pitchFamily="2" charset="0"/>
                <a:ea typeface="楷体_GB2312" pitchFamily="1" charset="-122"/>
                <a:sym typeface="宋体" panose="02010600030101010101" pitchFamily="2" charset="-122"/>
              </a:rPr>
              <a:t>触发器</a:t>
            </a:r>
            <a:endParaRPr lang="en-US" altLang="zh-CN" dirty="0">
              <a:solidFill>
                <a:srgbClr val="C00000"/>
              </a:solidFill>
              <a:latin typeface="Comic Sans MS" panose="030F0702030302020204" pitchFamily="2" charset="0"/>
              <a:ea typeface="楷体_GB2312" pitchFamily="1" charset="-122"/>
            </a:endParaRPr>
          </a:p>
          <a:p>
            <a:pPr eaLnBrk="0" hangingPunct="0">
              <a:spcBef>
                <a:spcPct val="50000"/>
              </a:spcBef>
            </a:pPr>
            <a:r>
              <a:rPr lang="en-US" altLang="zh-CN" dirty="0">
                <a:latin typeface="Comic Sans MS" panose="030F0702030302020204" pitchFamily="2" charset="0"/>
                <a:ea typeface="楷体_GB2312" pitchFamily="1" charset="-122"/>
              </a:rPr>
              <a:t>  </a:t>
            </a:r>
            <a:r>
              <a:rPr lang="zh-CN" altLang="en-US" dirty="0">
                <a:solidFill>
                  <a:srgbClr val="A6A6A6"/>
                </a:solidFill>
                <a:latin typeface="Comic Sans MS" panose="030F0702030302020204" pitchFamily="2" charset="0"/>
                <a:ea typeface="楷体_GB2312" pitchFamily="1" charset="-122"/>
              </a:rPr>
              <a:t>（</a:t>
            </a:r>
            <a:r>
              <a:rPr lang="en-US" altLang="zh-CN" dirty="0">
                <a:solidFill>
                  <a:srgbClr val="A6A6A6"/>
                </a:solidFill>
                <a:latin typeface="Comic Sans MS" panose="030F0702030302020204" pitchFamily="2" charset="0"/>
                <a:ea typeface="楷体_GB2312" pitchFamily="1" charset="-122"/>
              </a:rPr>
              <a:t>T</a:t>
            </a:r>
            <a:r>
              <a:rPr lang="zh-CN" altLang="en-US" dirty="0">
                <a:solidFill>
                  <a:srgbClr val="A6A6A6"/>
                </a:solidFill>
                <a:latin typeface="Comic Sans MS" panose="030F0702030302020204" pitchFamily="2" charset="0"/>
                <a:ea typeface="楷体_GB2312" pitchFamily="1" charset="-122"/>
                <a:sym typeface="宋体" panose="02010600030101010101" pitchFamily="2" charset="-122"/>
              </a:rPr>
              <a:t>触发器）</a:t>
            </a:r>
            <a:endParaRPr lang="en-US" altLang="zh-CN" dirty="0">
              <a:solidFill>
                <a:srgbClr val="A6A6A6"/>
              </a:solidFill>
              <a:latin typeface="Comic Sans MS" panose="030F0702030302020204" pitchFamily="2" charset="0"/>
              <a:ea typeface="楷体_GB2312" pitchFamily="1" charset="-122"/>
            </a:endParaRPr>
          </a:p>
          <a:p>
            <a:pPr eaLnBrk="0" hangingPunct="0">
              <a:spcBef>
                <a:spcPct val="50000"/>
              </a:spcBef>
            </a:pPr>
            <a:r>
              <a:rPr lang="en-US" altLang="zh-CN" dirty="0">
                <a:solidFill>
                  <a:srgbClr val="A6A6A6"/>
                </a:solidFill>
                <a:latin typeface="Comic Sans MS" panose="030F0702030302020204" pitchFamily="2" charset="0"/>
                <a:ea typeface="楷体_GB2312" pitchFamily="1" charset="-122"/>
              </a:rPr>
              <a:t>  </a:t>
            </a:r>
            <a:r>
              <a:rPr lang="zh-CN" altLang="en-US" dirty="0">
                <a:solidFill>
                  <a:srgbClr val="A6A6A6"/>
                </a:solidFill>
                <a:latin typeface="Comic Sans MS" panose="030F0702030302020204" pitchFamily="2" charset="0"/>
                <a:ea typeface="楷体_GB2312" pitchFamily="1" charset="-122"/>
              </a:rPr>
              <a:t>（</a:t>
            </a:r>
            <a:r>
              <a:rPr lang="en-US" altLang="zh-CN" dirty="0">
                <a:solidFill>
                  <a:srgbClr val="A6A6A6"/>
                </a:solidFill>
                <a:latin typeface="Comic Sans MS" panose="030F0702030302020204" pitchFamily="2" charset="0"/>
                <a:ea typeface="楷体_GB2312" pitchFamily="1" charset="-122"/>
              </a:rPr>
              <a:t>T’</a:t>
            </a:r>
            <a:r>
              <a:rPr lang="zh-CN" altLang="en-US" dirty="0">
                <a:solidFill>
                  <a:srgbClr val="A6A6A6"/>
                </a:solidFill>
                <a:latin typeface="Comic Sans MS" panose="030F0702030302020204" pitchFamily="2" charset="0"/>
                <a:ea typeface="楷体_GB2312" pitchFamily="1" charset="-122"/>
                <a:sym typeface="宋体" panose="02010600030101010101" pitchFamily="2" charset="-122"/>
              </a:rPr>
              <a:t>触发器）</a:t>
            </a:r>
            <a:endParaRPr lang="zh-CN" altLang="en-US" dirty="0">
              <a:solidFill>
                <a:srgbClr val="A6A6A6"/>
              </a:solidFill>
              <a:latin typeface="Comic Sans MS" panose="030F0702030302020204" pitchFamily="2" charset="0"/>
              <a:ea typeface="楷体_GB2312" pitchFamily="1" charset="-122"/>
              <a:sym typeface="宋体" panose="02010600030101010101" pitchFamily="2" charset="-122"/>
            </a:endParaRPr>
          </a:p>
        </p:txBody>
      </p:sp>
      <p:sp>
        <p:nvSpPr>
          <p:cNvPr id="10243" name="文本框 9219"/>
          <p:cNvSpPr txBox="1"/>
          <p:nvPr/>
        </p:nvSpPr>
        <p:spPr>
          <a:xfrm>
            <a:off x="4070350" y="2008188"/>
            <a:ext cx="1855788" cy="1198562"/>
          </a:xfrm>
          <a:prstGeom prst="rect">
            <a:avLst/>
          </a:prstGeom>
          <a:noFill/>
          <a:ln w="9525">
            <a:noFill/>
          </a:ln>
        </p:spPr>
        <p:txBody>
          <a:bodyPr wrap="square" anchor="t" anchorCtr="0">
            <a:spAutoFit/>
          </a:bodyPr>
          <a:p>
            <a:pPr eaLnBrk="0" hangingPunct="0">
              <a:spcBef>
                <a:spcPct val="50000"/>
              </a:spcBef>
            </a:pPr>
            <a:r>
              <a:rPr lang="en-US" altLang="zh-CN" dirty="0">
                <a:latin typeface="Arial" panose="020B0604020202020204" pitchFamily="34" charset="0"/>
                <a:ea typeface="宋体" panose="02010600030101010101" pitchFamily="2" charset="-122"/>
              </a:rPr>
              <a:t>    </a:t>
            </a:r>
            <a:r>
              <a:rPr lang="zh-CN" altLang="en-US" dirty="0">
                <a:latin typeface="楷体_GB2312" pitchFamily="1" charset="-122"/>
                <a:ea typeface="楷体_GB2312" pitchFamily="1" charset="-122"/>
              </a:rPr>
              <a:t>门控锁存器</a:t>
            </a:r>
            <a:endParaRPr lang="zh-CN" altLang="en-US" dirty="0">
              <a:latin typeface="楷体_GB2312" pitchFamily="1" charset="-122"/>
              <a:ea typeface="楷体_GB2312" pitchFamily="1" charset="-122"/>
            </a:endParaRPr>
          </a:p>
          <a:p>
            <a:pPr eaLnBrk="0" hangingPunct="0">
              <a:spcBef>
                <a:spcPct val="50000"/>
              </a:spcBef>
            </a:pPr>
            <a:r>
              <a:rPr lang="zh-CN" altLang="en-US" dirty="0">
                <a:latin typeface="楷体_GB2312" pitchFamily="1" charset="-122"/>
                <a:ea typeface="楷体_GB2312" pitchFamily="1" charset="-122"/>
              </a:rPr>
              <a:t>  脉冲触发器</a:t>
            </a:r>
            <a:endParaRPr lang="zh-CN" altLang="en-US" dirty="0">
              <a:latin typeface="楷体_GB2312" pitchFamily="1" charset="-122"/>
              <a:ea typeface="楷体_GB2312" pitchFamily="1" charset="-122"/>
            </a:endParaRPr>
          </a:p>
          <a:p>
            <a:pPr eaLnBrk="0" hangingPunct="0">
              <a:spcBef>
                <a:spcPct val="50000"/>
              </a:spcBef>
            </a:pPr>
            <a:r>
              <a:rPr lang="zh-CN" altLang="en-US" dirty="0">
                <a:latin typeface="楷体_GB2312" pitchFamily="1" charset="-122"/>
                <a:ea typeface="楷体_GB2312" pitchFamily="1" charset="-122"/>
              </a:rPr>
              <a:t>  </a:t>
            </a:r>
            <a:r>
              <a:rPr lang="zh-CN" altLang="en-US" dirty="0">
                <a:solidFill>
                  <a:srgbClr val="C00000"/>
                </a:solidFill>
                <a:latin typeface="楷体_GB2312" pitchFamily="1" charset="-122"/>
                <a:ea typeface="楷体_GB2312" pitchFamily="1" charset="-122"/>
              </a:rPr>
              <a:t>边沿触发器</a:t>
            </a:r>
            <a:endParaRPr lang="zh-CN" altLang="en-US" dirty="0">
              <a:solidFill>
                <a:srgbClr val="C00000"/>
              </a:solidFill>
              <a:latin typeface="楷体_GB2312" pitchFamily="1" charset="-122"/>
              <a:ea typeface="楷体_GB2312" pitchFamily="1" charset="-122"/>
            </a:endParaRPr>
          </a:p>
        </p:txBody>
      </p:sp>
      <p:sp>
        <p:nvSpPr>
          <p:cNvPr id="10245" name="文本框 1"/>
          <p:cNvSpPr txBox="1"/>
          <p:nvPr/>
        </p:nvSpPr>
        <p:spPr>
          <a:xfrm>
            <a:off x="1412875" y="1474788"/>
            <a:ext cx="1855788" cy="368300"/>
          </a:xfrm>
          <a:prstGeom prst="rect">
            <a:avLst/>
          </a:prstGeom>
          <a:noFill/>
          <a:ln w="9525">
            <a:noFill/>
          </a:ln>
        </p:spPr>
        <p:txBody>
          <a:bodyPr wrap="none" anchor="t" anchorCtr="0">
            <a:spAutoFit/>
          </a:bodyPr>
          <a:p>
            <a:pPr eaLnBrk="0" hangingPunct="0">
              <a:spcBef>
                <a:spcPct val="50000"/>
              </a:spcBef>
            </a:pPr>
            <a:r>
              <a:rPr lang="zh-CN" altLang="en-US" dirty="0">
                <a:solidFill>
                  <a:srgbClr val="0070C0"/>
                </a:solidFill>
                <a:latin typeface="Arial" panose="020B0604020202020204" pitchFamily="34" charset="0"/>
                <a:ea typeface="宋体" panose="02010600030101010101" pitchFamily="2" charset="-122"/>
                <a:sym typeface="宋体" panose="02010600030101010101" pitchFamily="2" charset="-122"/>
              </a:rPr>
              <a:t>◆ </a:t>
            </a:r>
            <a:r>
              <a:rPr lang="zh-CN" altLang="en-US" dirty="0">
                <a:solidFill>
                  <a:srgbClr val="0070C0"/>
                </a:solidFill>
                <a:latin typeface="Arial" panose="020B0604020202020204" pitchFamily="34" charset="0"/>
                <a:ea typeface="宋体" panose="02010600030101010101" pitchFamily="2" charset="-122"/>
              </a:rPr>
              <a:t>根据逻辑功能</a:t>
            </a:r>
            <a:r>
              <a:rPr lang="en-US" altLang="zh-CN" dirty="0">
                <a:solidFill>
                  <a:srgbClr val="0070C0"/>
                </a:solidFill>
                <a:latin typeface="Arial" panose="020B0604020202020204" pitchFamily="34" charset="0"/>
                <a:ea typeface="宋体" panose="02010600030101010101" pitchFamily="2" charset="-122"/>
              </a:rPr>
              <a:t> </a:t>
            </a:r>
            <a:endParaRPr lang="en-US" altLang="zh-CN" dirty="0">
              <a:solidFill>
                <a:srgbClr val="0070C0"/>
              </a:solidFill>
              <a:latin typeface="Arial" panose="020B0604020202020204" pitchFamily="34" charset="0"/>
              <a:ea typeface="宋体" panose="02010600030101010101" pitchFamily="2" charset="-122"/>
            </a:endParaRPr>
          </a:p>
        </p:txBody>
      </p:sp>
      <p:sp>
        <p:nvSpPr>
          <p:cNvPr id="10246" name="文本框 2"/>
          <p:cNvSpPr txBox="1"/>
          <p:nvPr/>
        </p:nvSpPr>
        <p:spPr>
          <a:xfrm>
            <a:off x="4070350" y="1474788"/>
            <a:ext cx="1855788" cy="368300"/>
          </a:xfrm>
          <a:prstGeom prst="rect">
            <a:avLst/>
          </a:prstGeom>
          <a:noFill/>
          <a:ln w="9525">
            <a:noFill/>
          </a:ln>
        </p:spPr>
        <p:txBody>
          <a:bodyPr wrap="none" anchor="t" anchorCtr="0">
            <a:spAutoFit/>
          </a:bodyPr>
          <a:p>
            <a:r>
              <a:rPr lang="zh-CN" altLang="en-US" dirty="0">
                <a:solidFill>
                  <a:srgbClr val="0070C0"/>
                </a:solidFill>
                <a:latin typeface="Arial" panose="020B0604020202020204" pitchFamily="34" charset="0"/>
                <a:ea typeface="宋体" panose="02010600030101010101" pitchFamily="2" charset="-122"/>
                <a:sym typeface="宋体" panose="02010600030101010101" pitchFamily="2" charset="-122"/>
              </a:rPr>
              <a:t>◆ </a:t>
            </a:r>
            <a:r>
              <a:rPr lang="zh-CN" altLang="en-US" dirty="0">
                <a:solidFill>
                  <a:srgbClr val="0070C0"/>
                </a:solidFill>
                <a:latin typeface="Arial" panose="020B0604020202020204" pitchFamily="34" charset="0"/>
                <a:ea typeface="宋体" panose="02010600030101010101" pitchFamily="2" charset="-122"/>
              </a:rPr>
              <a:t>根据动作特点</a:t>
            </a:r>
            <a:endParaRPr lang="zh-CN" altLang="en-US" dirty="0">
              <a:solidFill>
                <a:srgbClr val="0070C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1"/>
                                        </p:tgtEl>
                                        <p:attrNameLst>
                                          <p:attrName>style.visibility</p:attrName>
                                        </p:attrNameLst>
                                      </p:cBhvr>
                                      <p:to>
                                        <p:strVal val="visible"/>
                                      </p:to>
                                    </p:set>
                                    <p:anim calcmode="discrete" valueType="clr">
                                      <p:cBhvr override="childStyle">
                                        <p:cTn id="7" dur="80"/>
                                        <p:tgtEl>
                                          <p:spTgt spid="1024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1"/>
                                        </p:tgtEl>
                                        <p:attrNameLst>
                                          <p:attrName>fillcolor</p:attrName>
                                        </p:attrNameLst>
                                      </p:cBhvr>
                                      <p:tavLst>
                                        <p:tav tm="0">
                                          <p:val>
                                            <p:clrVal>
                                              <a:schemeClr val="accent2"/>
                                            </p:clrVal>
                                          </p:val>
                                        </p:tav>
                                        <p:tav tm="50000">
                                          <p:val>
                                            <p:clrVal>
                                              <a:schemeClr val="hlink"/>
                                            </p:clrVal>
                                          </p:val>
                                        </p:tav>
                                      </p:tavLst>
                                    </p:anim>
                                    <p:set>
                                      <p:cBhvr>
                                        <p:cTn id="9" dur="80"/>
                                        <p:tgtEl>
                                          <p:spTgt spid="1024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0245"/>
                                        </p:tgtEl>
                                        <p:attrNameLst>
                                          <p:attrName>style.visibility</p:attrName>
                                        </p:attrNameLst>
                                      </p:cBhvr>
                                      <p:to>
                                        <p:strVal val="visible"/>
                                      </p:to>
                                    </p:set>
                                    <p:anim calcmode="discrete" valueType="clr">
                                      <p:cBhvr override="childStyle">
                                        <p:cTn id="14" dur="80"/>
                                        <p:tgtEl>
                                          <p:spTgt spid="10245"/>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245"/>
                                        </p:tgtEl>
                                        <p:attrNameLst>
                                          <p:attrName>fillcolor</p:attrName>
                                        </p:attrNameLst>
                                      </p:cBhvr>
                                      <p:tavLst>
                                        <p:tav tm="0">
                                          <p:val>
                                            <p:clrVal>
                                              <a:schemeClr val="accent2"/>
                                            </p:clrVal>
                                          </p:val>
                                        </p:tav>
                                        <p:tav tm="50000">
                                          <p:val>
                                            <p:clrVal>
                                              <a:schemeClr val="hlink"/>
                                            </p:clrVal>
                                          </p:val>
                                        </p:tav>
                                      </p:tavLst>
                                    </p:anim>
                                    <p:set>
                                      <p:cBhvr>
                                        <p:cTn id="16" dur="80"/>
                                        <p:tgtEl>
                                          <p:spTgt spid="10245"/>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242"/>
                                        </p:tgtEl>
                                        <p:attrNameLst>
                                          <p:attrName>style.visibility</p:attrName>
                                        </p:attrNameLst>
                                      </p:cBhvr>
                                      <p:to>
                                        <p:strVal val="visible"/>
                                      </p:to>
                                    </p:set>
                                    <p:animEffect transition="in" filter="wipe(up)">
                                      <p:cBhvr>
                                        <p:cTn id="21" dur="500"/>
                                        <p:tgtEl>
                                          <p:spTgt spid="10242"/>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10246"/>
                                        </p:tgtEl>
                                        <p:attrNameLst>
                                          <p:attrName>style.visibility</p:attrName>
                                        </p:attrNameLst>
                                      </p:cBhvr>
                                      <p:to>
                                        <p:strVal val="visible"/>
                                      </p:to>
                                    </p:set>
                                    <p:anim calcmode="discrete" valueType="clr">
                                      <p:cBhvr override="childStyle">
                                        <p:cTn id="26" dur="80"/>
                                        <p:tgtEl>
                                          <p:spTgt spid="10246"/>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0246"/>
                                        </p:tgtEl>
                                        <p:attrNameLst>
                                          <p:attrName>fillcolor</p:attrName>
                                        </p:attrNameLst>
                                      </p:cBhvr>
                                      <p:tavLst>
                                        <p:tav tm="0">
                                          <p:val>
                                            <p:clrVal>
                                              <a:schemeClr val="accent2"/>
                                            </p:clrVal>
                                          </p:val>
                                        </p:tav>
                                        <p:tav tm="50000">
                                          <p:val>
                                            <p:clrVal>
                                              <a:schemeClr val="hlink"/>
                                            </p:clrVal>
                                          </p:val>
                                        </p:tav>
                                      </p:tavLst>
                                    </p:anim>
                                    <p:set>
                                      <p:cBhvr>
                                        <p:cTn id="28" dur="80"/>
                                        <p:tgtEl>
                                          <p:spTgt spid="10246"/>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0243"/>
                                        </p:tgtEl>
                                        <p:attrNameLst>
                                          <p:attrName>style.visibility</p:attrName>
                                        </p:attrNameLst>
                                      </p:cBhvr>
                                      <p:to>
                                        <p:strVal val="visible"/>
                                      </p:to>
                                    </p:set>
                                    <p:animEffect transition="in" filter="wipe(up)">
                                      <p:cBhvr>
                                        <p:cTn id="33"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p:bldP spid="10241" grpId="1"/>
      <p:bldP spid="10245" grpId="0"/>
      <p:bldP spid="10245" grpId="1"/>
      <p:bldP spid="10242" grpId="0"/>
      <p:bldP spid="10242" grpId="1"/>
      <p:bldP spid="10246" grpId="0"/>
      <p:bldP spid="10246" grpId="1"/>
      <p:bldP spid="10243" grpId="0"/>
      <p:bldP spid="1024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3"/>
          <p:cNvSpPr txBox="1"/>
          <p:nvPr/>
        </p:nvSpPr>
        <p:spPr>
          <a:xfrm>
            <a:off x="744855" y="1243013"/>
            <a:ext cx="7905750" cy="922337"/>
          </a:xfrm>
          <a:prstGeom prst="rect">
            <a:avLst/>
          </a:prstGeom>
          <a:noFill/>
          <a:ln w="9525">
            <a:noFill/>
          </a:ln>
        </p:spPr>
        <p:txBody>
          <a:bodyPr wrap="square" anchor="t" anchorCtr="0">
            <a:spAutoFit/>
          </a:bodyPr>
          <a:p>
            <a:pPr eaLnBrk="0" hangingPunct="0">
              <a:lnSpc>
                <a:spcPct val="150000"/>
              </a:lnSpc>
            </a:pPr>
            <a:r>
              <a:rPr lang="zh-CN" altLang="en-US">
                <a:latin typeface="Comic Sans MS" panose="030F0702030302020204" pitchFamily="2" charset="0"/>
                <a:ea typeface="宋体" panose="02010600030101010101" pitchFamily="2" charset="-122"/>
              </a:rPr>
              <a:t>5-9. SR、D、JK、T和T'触发器各有什么功能？分别写出其特性方程。</a:t>
            </a:r>
            <a:endParaRPr lang="zh-CN" altLang="en-US">
              <a:latin typeface="Comic Sans MS" panose="030F0702030302020204" pitchFamily="2" charset="0"/>
              <a:ea typeface="宋体" panose="02010600030101010101" pitchFamily="2" charset="-122"/>
            </a:endParaRPr>
          </a:p>
          <a:p>
            <a:pPr eaLnBrk="0" hangingPunct="0">
              <a:lnSpc>
                <a:spcPct val="150000"/>
              </a:lnSpc>
            </a:pPr>
            <a:r>
              <a:rPr lang="zh-CN" altLang="en-US">
                <a:latin typeface="Comic Sans MS" panose="030F0702030302020204" pitchFamily="2" charset="0"/>
                <a:ea typeface="宋体" panose="02010600030101010101" pitchFamily="2" charset="-122"/>
              </a:rPr>
              <a:t>5-10. 门控锁存器、脉冲触发器和边沿触发器各有什么动作特点？</a:t>
            </a:r>
            <a:endParaRPr lang="zh-CN" altLang="en-US">
              <a:latin typeface="Comic Sans MS" panose="030F0702030302020204" pitchFamily="2" charset="0"/>
              <a:ea typeface="宋体" panose="02010600030101010101" pitchFamily="2" charset="-122"/>
            </a:endParaRPr>
          </a:p>
        </p:txBody>
      </p:sp>
      <p:sp>
        <p:nvSpPr>
          <p:cNvPr id="55298" name="文本框 1"/>
          <p:cNvSpPr txBox="1"/>
          <p:nvPr/>
        </p:nvSpPr>
        <p:spPr>
          <a:xfrm>
            <a:off x="673100" y="673100"/>
            <a:ext cx="2017713" cy="460375"/>
          </a:xfrm>
          <a:prstGeom prst="rect">
            <a:avLst/>
          </a:prstGeom>
          <a:noFill/>
          <a:ln w="9525">
            <a:noFill/>
          </a:ln>
        </p:spPr>
        <p:txBody>
          <a:bodyPr wrap="none" anchor="t" anchorCtr="0">
            <a:spAutoFit/>
          </a:bodyPr>
          <a:p>
            <a:pPr eaLnBrk="0" hangingPunct="0">
              <a:spcBef>
                <a:spcPct val="50000"/>
              </a:spcBef>
            </a:pPr>
            <a:r>
              <a:rPr lang="en-US" altLang="zh-CN" sz="2400" dirty="0">
                <a:solidFill>
                  <a:srgbClr val="C00000"/>
                </a:solidFill>
                <a:latin typeface="Comic Sans MS" panose="030F0702030302020204" pitchFamily="2" charset="0"/>
                <a:ea typeface="宋体" panose="02010600030101010101" pitchFamily="2" charset="-122"/>
                <a:sym typeface="Wingdings" panose="05000000000000000000" charset="0"/>
              </a:rPr>
              <a:t>? </a:t>
            </a:r>
            <a:r>
              <a:rPr lang="zh-CN" altLang="zh-CN" sz="2400">
                <a:solidFill>
                  <a:srgbClr val="C00000"/>
                </a:solidFill>
                <a:latin typeface="Comic Sans MS" panose="030F0702030302020204" pitchFamily="2" charset="0"/>
                <a:ea typeface="宋体" panose="02010600030101010101" pitchFamily="2" charset="-122"/>
                <a:sym typeface="宋体" panose="02010600030101010101" pitchFamily="2" charset="-122"/>
              </a:rPr>
              <a:t>思考与练习</a:t>
            </a:r>
            <a:endParaRPr lang="zh-CN" altLang="zh-CN" sz="240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5298"/>
                                        </p:tgtEl>
                                        <p:attrNameLst>
                                          <p:attrName>style.visibility</p:attrName>
                                        </p:attrNameLst>
                                      </p:cBhvr>
                                      <p:to>
                                        <p:strVal val="visible"/>
                                      </p:to>
                                    </p:set>
                                    <p:anim calcmode="discrete" valueType="clr">
                                      <p:cBhvr override="childStyle">
                                        <p:cTn id="7" dur="80"/>
                                        <p:tgtEl>
                                          <p:spTgt spid="5529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5298"/>
                                        </p:tgtEl>
                                        <p:attrNameLst>
                                          <p:attrName>fillcolor</p:attrName>
                                        </p:attrNameLst>
                                      </p:cBhvr>
                                      <p:tavLst>
                                        <p:tav tm="0">
                                          <p:val>
                                            <p:clrVal>
                                              <a:schemeClr val="accent2"/>
                                            </p:clrVal>
                                          </p:val>
                                        </p:tav>
                                        <p:tav tm="50000">
                                          <p:val>
                                            <p:clrVal>
                                              <a:schemeClr val="hlink"/>
                                            </p:clrVal>
                                          </p:val>
                                        </p:tav>
                                      </p:tavLst>
                                    </p:anim>
                                    <p:set>
                                      <p:cBhvr>
                                        <p:cTn id="9" dur="80"/>
                                        <p:tgtEl>
                                          <p:spTgt spid="5529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5297"/>
                                        </p:tgtEl>
                                        <p:attrNameLst>
                                          <p:attrName>style.visibility</p:attrName>
                                        </p:attrNameLst>
                                      </p:cBhvr>
                                      <p:to>
                                        <p:strVal val="visible"/>
                                      </p:to>
                                    </p:set>
                                    <p:animEffect transition="in" filter="wipe(left)">
                                      <p:cBhvr>
                                        <p:cTn id="14" dur="500"/>
                                        <p:tgtEl>
                                          <p:spTgt spid="55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8" grpId="1"/>
      <p:bldP spid="55297" grpId="0"/>
      <p:bldP spid="55297"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txBox="1"/>
          <p:nvPr/>
        </p:nvSpPr>
        <p:spPr>
          <a:xfrm>
            <a:off x="1368425" y="2259013"/>
            <a:ext cx="6745288" cy="1092200"/>
          </a:xfrm>
          <a:prstGeom prst="rect">
            <a:avLst/>
          </a:prstGeom>
          <a:noFill/>
          <a:ln w="9525">
            <a:noFill/>
          </a:ln>
          <a:effectLst>
            <a:outerShdw dist="38100" dir="8100000" algn="ctr" rotWithShape="0">
              <a:srgbClr val="000000">
                <a:alpha val="34998"/>
              </a:srgbClr>
            </a:outerShdw>
          </a:effectLst>
        </p:spPr>
        <p:txBody>
          <a:bodyPr anchor="t" anchorCtr="0"/>
          <a:p>
            <a:pPr algn="ctr">
              <a:lnSpc>
                <a:spcPct val="120000"/>
              </a:lnSpc>
            </a:pPr>
            <a:r>
              <a:rPr lang="en-US" altLang="zh-CN" sz="4800" b="0" dirty="0">
                <a:latin typeface="Comic Sans MS" panose="030F0702030302020204" pitchFamily="2" charset="0"/>
                <a:ea typeface="黑体" panose="02010609060101010101" pitchFamily="2" charset="-122"/>
              </a:rPr>
              <a:t>5.6 </a:t>
            </a:r>
            <a:r>
              <a:rPr lang="zh-CN" altLang="en-US" sz="4800" b="0" dirty="0">
                <a:latin typeface="Comic Sans MS" panose="030F0702030302020204" pitchFamily="2" charset="0"/>
                <a:ea typeface="黑体" panose="02010609060101010101" pitchFamily="2" charset="-122"/>
              </a:rPr>
              <a:t>锁存器</a:t>
            </a:r>
            <a:r>
              <a:rPr lang="en-US" altLang="zh-CN" sz="4800" b="0" dirty="0">
                <a:latin typeface="Comic Sans MS" panose="030F0702030302020204" pitchFamily="2" charset="0"/>
                <a:ea typeface="黑体" panose="02010609060101010101" pitchFamily="2" charset="-122"/>
              </a:rPr>
              <a:t>/</a:t>
            </a:r>
            <a:r>
              <a:rPr lang="zh-CN" altLang="en-US" sz="4800" b="0" dirty="0">
                <a:latin typeface="Comic Sans MS" panose="030F0702030302020204" pitchFamily="2" charset="0"/>
                <a:ea typeface="黑体" panose="02010609060101010101" pitchFamily="2" charset="-122"/>
              </a:rPr>
              <a:t>触发器</a:t>
            </a:r>
            <a:endParaRPr lang="zh-CN" altLang="en-US" sz="4800" b="0" dirty="0">
              <a:latin typeface="Comic Sans MS" panose="030F0702030302020204" pitchFamily="2" charset="0"/>
              <a:ea typeface="黑体" panose="02010609060101010101" pitchFamily="2" charset="-122"/>
            </a:endParaRPr>
          </a:p>
          <a:p>
            <a:pPr algn="ctr">
              <a:lnSpc>
                <a:spcPct val="120000"/>
              </a:lnSpc>
            </a:pPr>
            <a:r>
              <a:rPr lang="zh-CN" altLang="en-US" sz="4800" b="0" dirty="0">
                <a:latin typeface="Comic Sans MS" panose="030F0702030302020204" pitchFamily="2" charset="0"/>
                <a:ea typeface="黑体" panose="02010609060101010101" pitchFamily="2" charset="-122"/>
              </a:rPr>
              <a:t>的动态特性</a:t>
            </a:r>
            <a:endParaRPr lang="zh-CN" altLang="en-US" sz="4800" b="0" dirty="0">
              <a:latin typeface="Comic Sans MS" panose="030F0702030302020204" pitchFamily="2" charset="0"/>
              <a:ea typeface="黑体" panose="0201060906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3"/>
          <p:cNvSpPr txBox="1"/>
          <p:nvPr/>
        </p:nvSpPr>
        <p:spPr>
          <a:xfrm>
            <a:off x="561975" y="536575"/>
            <a:ext cx="8312150" cy="922338"/>
          </a:xfrm>
          <a:prstGeom prst="rect">
            <a:avLst/>
          </a:prstGeom>
          <a:noFill/>
          <a:ln w="9525">
            <a:noFill/>
          </a:ln>
        </p:spPr>
        <p:txBody>
          <a:bodyPr wrap="square" anchor="t" anchorCtr="0">
            <a:spAutoFit/>
          </a:bodyPr>
          <a:p>
            <a:pPr eaLnBrk="0" hangingPunct="0">
              <a:lnSpc>
                <a:spcPct val="150000"/>
              </a:lnSpc>
            </a:pPr>
            <a:r>
              <a:rPr lang="en-US" altLang="zh-CN">
                <a:latin typeface="Comic Sans MS" panose="030F0702030302020204" pitchFamily="2" charset="0"/>
                <a:ea typeface="宋体" panose="02010600030101010101" pitchFamily="2" charset="-122"/>
              </a:rPr>
              <a:t>   </a:t>
            </a:r>
            <a:r>
              <a:rPr lang="zh-CN" altLang="zh-CN">
                <a:latin typeface="Comic Sans MS" panose="030F0702030302020204" pitchFamily="2" charset="0"/>
                <a:ea typeface="宋体" panose="02010600030101010101" pitchFamily="2" charset="-122"/>
              </a:rPr>
              <a:t>为了保证锁存器/触发器能够可靠地工作，锁存器/触发器的输入信号与时钟脉冲之间在时序上还应该满足一定的关系。</a:t>
            </a:r>
            <a:endParaRPr lang="zh-CN" altLang="zh-CN">
              <a:latin typeface="Comic Sans MS" panose="030F0702030302020204" pitchFamily="2" charset="0"/>
              <a:ea typeface="宋体" panose="02010600030101010101" pitchFamily="2" charset="-122"/>
            </a:endParaRPr>
          </a:p>
        </p:txBody>
      </p:sp>
      <p:sp>
        <p:nvSpPr>
          <p:cNvPr id="57346" name="文本框 1"/>
          <p:cNvSpPr txBox="1"/>
          <p:nvPr/>
        </p:nvSpPr>
        <p:spPr>
          <a:xfrm>
            <a:off x="561975" y="2305050"/>
            <a:ext cx="4029075" cy="460375"/>
          </a:xfrm>
          <a:prstGeom prst="rect">
            <a:avLst/>
          </a:prstGeom>
          <a:noFill/>
          <a:ln w="9525">
            <a:noFill/>
          </a:ln>
        </p:spPr>
        <p:txBody>
          <a:bodyPr wrap="square" anchor="t" anchorCtr="0">
            <a:spAutoFit/>
          </a:bodyPr>
          <a:p>
            <a:pPr eaLnBrk="0" hangingPunct="0"/>
            <a:r>
              <a:rPr lang="en-US" altLang="zh-CN" sz="2400">
                <a:solidFill>
                  <a:srgbClr val="C00000"/>
                </a:solidFill>
                <a:latin typeface="Comic Sans MS" panose="030F0702030302020204" pitchFamily="2" charset="0"/>
                <a:ea typeface="宋体" panose="02010600030101010101" pitchFamily="2" charset="-122"/>
              </a:rPr>
              <a:t>1.门控锁存器的动态特性</a:t>
            </a:r>
            <a:endParaRPr lang="en-US" altLang="zh-CN" sz="2400">
              <a:solidFill>
                <a:srgbClr val="C00000"/>
              </a:solidFill>
              <a:latin typeface="Comic Sans MS" panose="030F0702030302020204" pitchFamily="2" charset="0"/>
              <a:ea typeface="宋体" panose="02010600030101010101" pitchFamily="2" charset="-122"/>
            </a:endParaRPr>
          </a:p>
        </p:txBody>
      </p:sp>
      <p:graphicFrame>
        <p:nvGraphicFramePr>
          <p:cNvPr id="57347" name="对象 -2147482290"/>
          <p:cNvGraphicFramePr/>
          <p:nvPr/>
        </p:nvGraphicFramePr>
        <p:xfrm>
          <a:off x="3875088" y="1582738"/>
          <a:ext cx="4999037" cy="4657725"/>
        </p:xfrm>
        <a:graphic>
          <a:graphicData uri="http://schemas.openxmlformats.org/presentationml/2006/ole">
            <mc:AlternateContent xmlns:mc="http://schemas.openxmlformats.org/markup-compatibility/2006">
              <mc:Choice xmlns:v="urn:schemas-microsoft-com:vml" Requires="v">
                <p:oleObj spid="_x0000_s3143" name="" r:id="rId1" imgW="9093200" imgH="7632700" progId="Visio.Drawing.11">
                  <p:embed/>
                </p:oleObj>
              </mc:Choice>
              <mc:Fallback>
                <p:oleObj name="" r:id="rId1" imgW="9093200" imgH="7632700" progId="Visio.Drawing.11">
                  <p:embed/>
                  <p:pic>
                    <p:nvPicPr>
                      <p:cNvPr id="0" name="图片 3142"/>
                      <p:cNvPicPr/>
                      <p:nvPr/>
                    </p:nvPicPr>
                    <p:blipFill>
                      <a:blip r:embed="rId2"/>
                      <a:stretch>
                        <a:fillRect/>
                      </a:stretch>
                    </p:blipFill>
                    <p:spPr>
                      <a:xfrm>
                        <a:off x="3875088" y="1582738"/>
                        <a:ext cx="4999037" cy="4657725"/>
                      </a:xfrm>
                      <a:prstGeom prst="rect">
                        <a:avLst/>
                      </a:prstGeom>
                      <a:noFill/>
                      <a:ln w="38100">
                        <a:noFill/>
                        <a:miter/>
                      </a:ln>
                    </p:spPr>
                  </p:pic>
                </p:oleObj>
              </mc:Fallback>
            </mc:AlternateContent>
          </a:graphicData>
        </a:graphic>
      </p:graphicFrame>
      <p:sp>
        <p:nvSpPr>
          <p:cNvPr id="57348" name="文本框 2"/>
          <p:cNvSpPr txBox="1"/>
          <p:nvPr/>
        </p:nvSpPr>
        <p:spPr>
          <a:xfrm>
            <a:off x="619125" y="2863850"/>
            <a:ext cx="2422525" cy="398463"/>
          </a:xfrm>
          <a:prstGeom prst="rect">
            <a:avLst/>
          </a:prstGeom>
          <a:noFill/>
          <a:ln w="9525">
            <a:noFill/>
          </a:ln>
        </p:spPr>
        <p:txBody>
          <a:bodyPr wrap="square" anchor="t" anchorCtr="0">
            <a:spAutoFit/>
          </a:bodyPr>
          <a:p>
            <a:pPr eaLnBrk="0" hangingPunct="0"/>
            <a:r>
              <a:rPr lang="en-US" altLang="zh-CN" sz="2000">
                <a:solidFill>
                  <a:srgbClr val="0070C0"/>
                </a:solidFill>
                <a:latin typeface="Comic Sans MS" panose="030F0702030302020204" pitchFamily="2" charset="0"/>
                <a:ea typeface="宋体" panose="02010600030101010101" pitchFamily="2" charset="-122"/>
              </a:rPr>
              <a:t> (1)</a:t>
            </a:r>
            <a:r>
              <a:rPr lang="zh-CN" altLang="en-US" sz="2000">
                <a:solidFill>
                  <a:srgbClr val="0070C0"/>
                </a:solidFill>
                <a:latin typeface="Comic Sans MS" panose="030F0702030302020204" pitchFamily="2" charset="0"/>
                <a:ea typeface="宋体" panose="02010600030101010101" pitchFamily="2" charset="-122"/>
              </a:rPr>
              <a:t> 输入脉冲宽度</a:t>
            </a:r>
            <a:endParaRPr lang="zh-CN" altLang="en-US" sz="2000">
              <a:solidFill>
                <a:srgbClr val="0070C0"/>
              </a:solidFill>
              <a:latin typeface="Comic Sans MS" panose="030F0702030302020204" pitchFamily="2" charset="0"/>
              <a:ea typeface="宋体" panose="02010600030101010101" pitchFamily="2" charset="-122"/>
            </a:endParaRPr>
          </a:p>
        </p:txBody>
      </p:sp>
      <p:sp>
        <p:nvSpPr>
          <p:cNvPr id="57349" name="文本框 4"/>
          <p:cNvSpPr txBox="1"/>
          <p:nvPr/>
        </p:nvSpPr>
        <p:spPr>
          <a:xfrm>
            <a:off x="731838" y="4222750"/>
            <a:ext cx="2565400" cy="398463"/>
          </a:xfrm>
          <a:prstGeom prst="rect">
            <a:avLst/>
          </a:prstGeom>
          <a:noFill/>
          <a:ln w="9525">
            <a:noFill/>
          </a:ln>
        </p:spPr>
        <p:txBody>
          <a:bodyPr wrap="square" anchor="t" anchorCtr="0">
            <a:spAutoFit/>
          </a:bodyPr>
          <a:p>
            <a:pPr eaLnBrk="0" hangingPunct="0"/>
            <a:r>
              <a:rPr lang="en-US" altLang="zh-CN" sz="2000">
                <a:solidFill>
                  <a:srgbClr val="0070C0"/>
                </a:solidFill>
                <a:latin typeface="Comic Sans MS" panose="030F0702030302020204" pitchFamily="2" charset="0"/>
                <a:ea typeface="宋体" panose="02010600030101010101" pitchFamily="2" charset="-122"/>
              </a:rPr>
              <a:t>(</a:t>
            </a:r>
            <a:r>
              <a:rPr lang="zh-CN" altLang="en-US" sz="2000">
                <a:solidFill>
                  <a:srgbClr val="0070C0"/>
                </a:solidFill>
                <a:latin typeface="Comic Sans MS" panose="030F0702030302020204" pitchFamily="2" charset="0"/>
                <a:ea typeface="宋体" panose="02010600030101010101" pitchFamily="2" charset="-122"/>
              </a:rPr>
              <a:t>2</a:t>
            </a:r>
            <a:r>
              <a:rPr lang="en-US" altLang="zh-CN" sz="2000">
                <a:solidFill>
                  <a:srgbClr val="0070C0"/>
                </a:solidFill>
                <a:latin typeface="Comic Sans MS" panose="030F0702030302020204" pitchFamily="2" charset="0"/>
                <a:ea typeface="宋体" panose="02010600030101010101" pitchFamily="2" charset="-122"/>
              </a:rPr>
              <a:t>) </a:t>
            </a:r>
            <a:r>
              <a:rPr lang="zh-CN" altLang="en-US" sz="2000">
                <a:solidFill>
                  <a:srgbClr val="0070C0"/>
                </a:solidFill>
                <a:latin typeface="Comic Sans MS" panose="030F0702030302020204" pitchFamily="2" charset="0"/>
                <a:ea typeface="宋体" panose="02010600030101010101" pitchFamily="2" charset="-122"/>
              </a:rPr>
              <a:t>传输延迟时间</a:t>
            </a:r>
            <a:endParaRPr lang="zh-CN" altLang="en-US" sz="2000">
              <a:solidFill>
                <a:srgbClr val="0070C0"/>
              </a:solidFill>
              <a:latin typeface="Comic Sans MS" panose="030F0702030302020204" pitchFamily="2" charset="0"/>
              <a:ea typeface="宋体" panose="02010600030101010101" pitchFamily="2" charset="-122"/>
            </a:endParaRPr>
          </a:p>
        </p:txBody>
      </p:sp>
      <p:sp>
        <p:nvSpPr>
          <p:cNvPr id="57350" name="文本框 5"/>
          <p:cNvSpPr txBox="1"/>
          <p:nvPr/>
        </p:nvSpPr>
        <p:spPr>
          <a:xfrm>
            <a:off x="4556125" y="4621213"/>
            <a:ext cx="1958975" cy="922337"/>
          </a:xfrm>
          <a:prstGeom prst="rect">
            <a:avLst/>
          </a:prstGeom>
          <a:noFill/>
          <a:ln w="9525">
            <a:noFill/>
          </a:ln>
        </p:spPr>
        <p:txBody>
          <a:bodyPr wrap="none" anchor="t" anchorCtr="0">
            <a:spAutoFit/>
          </a:bodyPr>
          <a:p>
            <a:pPr eaLnBrk="0" hangingPunct="0">
              <a:lnSpc>
                <a:spcPct val="150000"/>
              </a:lnSpc>
            </a:pPr>
            <a:r>
              <a:rPr lang="zh-CN" altLang="en-US">
                <a:latin typeface="Arial" panose="020B0604020202020204" pitchFamily="34" charset="0"/>
                <a:ea typeface="仿宋_GB2312" pitchFamily="1" charset="-122"/>
              </a:rPr>
              <a:t> </a:t>
            </a:r>
            <a:r>
              <a:rPr lang="zh-CN" altLang="en-US" i="1">
                <a:latin typeface="Arial" panose="020B0604020202020204" pitchFamily="34" charset="0"/>
                <a:ea typeface="仿宋_GB2312" pitchFamily="1" charset="-122"/>
              </a:rPr>
              <a:t>t</a:t>
            </a:r>
            <a:r>
              <a:rPr lang="zh-CN" altLang="en-US" baseline="-25000">
                <a:latin typeface="Arial" panose="020B0604020202020204" pitchFamily="34" charset="0"/>
                <a:ea typeface="仿宋_GB2312" pitchFamily="1" charset="-122"/>
              </a:rPr>
              <a:t>W(S</a:t>
            </a:r>
            <a:r>
              <a:rPr lang="en-US" altLang="zh-CN" baseline="-25000">
                <a:latin typeface="宋体" panose="02010600030101010101" pitchFamily="2" charset="-122"/>
                <a:ea typeface="宋体" panose="02010600030101010101" pitchFamily="2" charset="-122"/>
              </a:rPr>
              <a:t>·</a:t>
            </a:r>
            <a:r>
              <a:rPr lang="en-US" altLang="zh-CN" baseline="-25000">
                <a:latin typeface="Arial" panose="020B0604020202020204" pitchFamily="34" charset="0"/>
                <a:ea typeface="仿宋_GB2312" pitchFamily="1" charset="-122"/>
              </a:rPr>
              <a:t>CLK</a:t>
            </a:r>
            <a:r>
              <a:rPr lang="zh-CN" altLang="en-US" baseline="-25000">
                <a:latin typeface="Arial" panose="020B0604020202020204" pitchFamily="34" charset="0"/>
                <a:ea typeface="仿宋_GB2312" pitchFamily="1" charset="-122"/>
              </a:rPr>
              <a:t>)</a:t>
            </a:r>
            <a:r>
              <a:rPr lang="zh-CN" altLang="en-US">
                <a:latin typeface="宋体" panose="02010600030101010101" pitchFamily="2" charset="-122"/>
                <a:ea typeface="宋体" panose="02010600030101010101" pitchFamily="2" charset="-122"/>
              </a:rPr>
              <a:t>≥</a:t>
            </a:r>
            <a:r>
              <a:rPr lang="en-US" altLang="zh-CN">
                <a:latin typeface="Arial" panose="020B0604020202020204" pitchFamily="34" charset="0"/>
                <a:ea typeface="仿宋_GB2312" pitchFamily="1" charset="-122"/>
              </a:rPr>
              <a:t>2</a:t>
            </a:r>
            <a:r>
              <a:rPr lang="zh-CN" altLang="en-US" i="1">
                <a:latin typeface="Arial" panose="020B0604020202020204" pitchFamily="34" charset="0"/>
                <a:ea typeface="仿宋_GB2312" pitchFamily="1" charset="-122"/>
              </a:rPr>
              <a:t>t</a:t>
            </a:r>
            <a:r>
              <a:rPr lang="zh-CN" altLang="en-US" baseline="-25000">
                <a:latin typeface="Arial" panose="020B0604020202020204" pitchFamily="34" charset="0"/>
                <a:ea typeface="仿宋_GB2312" pitchFamily="1" charset="-122"/>
              </a:rPr>
              <a:t>pd</a:t>
            </a:r>
            <a:r>
              <a:rPr lang="zh-CN" altLang="en-US">
                <a:latin typeface="Arial" panose="020B0604020202020204" pitchFamily="34" charset="0"/>
                <a:ea typeface="仿宋_GB2312" pitchFamily="1" charset="-122"/>
              </a:rPr>
              <a:t>， </a:t>
            </a:r>
            <a:endParaRPr lang="zh-CN" altLang="en-US">
              <a:latin typeface="Arial" panose="020B0604020202020204" pitchFamily="34" charset="0"/>
              <a:ea typeface="仿宋_GB2312" pitchFamily="1" charset="-122"/>
            </a:endParaRPr>
          </a:p>
          <a:p>
            <a:pPr eaLnBrk="0" hangingPunct="0">
              <a:lnSpc>
                <a:spcPct val="150000"/>
              </a:lnSpc>
            </a:pPr>
            <a:r>
              <a:rPr lang="zh-CN" altLang="en-US">
                <a:latin typeface="Arial" panose="020B0604020202020204" pitchFamily="34" charset="0"/>
                <a:ea typeface="仿宋_GB2312" pitchFamily="1" charset="-122"/>
              </a:rPr>
              <a:t> </a:t>
            </a:r>
            <a:r>
              <a:rPr lang="zh-CN" altLang="en-US" i="1">
                <a:latin typeface="Arial" panose="020B0604020202020204" pitchFamily="34" charset="0"/>
                <a:ea typeface="仿宋_GB2312" pitchFamily="1" charset="-122"/>
              </a:rPr>
              <a:t>t</a:t>
            </a:r>
            <a:r>
              <a:rPr lang="zh-CN" altLang="en-US" baseline="-25000">
                <a:latin typeface="Arial" panose="020B0604020202020204" pitchFamily="34" charset="0"/>
                <a:ea typeface="仿宋_GB2312" pitchFamily="1" charset="-122"/>
              </a:rPr>
              <a:t>W(R</a:t>
            </a:r>
            <a:r>
              <a:rPr lang="en-US" altLang="zh-CN" baseline="-25000">
                <a:latin typeface="宋体" panose="02010600030101010101" pitchFamily="2" charset="-122"/>
                <a:ea typeface="宋体" panose="02010600030101010101" pitchFamily="2" charset="-122"/>
              </a:rPr>
              <a:t>·</a:t>
            </a:r>
            <a:r>
              <a:rPr lang="en-US" altLang="zh-CN" baseline="-25000">
                <a:latin typeface="Arial" panose="020B0604020202020204" pitchFamily="34" charset="0"/>
                <a:ea typeface="仿宋_GB2312" pitchFamily="1" charset="-122"/>
              </a:rPr>
              <a:t>CLK</a:t>
            </a:r>
            <a:r>
              <a:rPr lang="zh-CN" altLang="en-US" baseline="-25000">
                <a:latin typeface="Arial" panose="020B0604020202020204" pitchFamily="34" charset="0"/>
                <a:ea typeface="仿宋_GB2312" pitchFamily="1" charset="-122"/>
              </a:rPr>
              <a:t>)</a:t>
            </a:r>
            <a:r>
              <a:rPr lang="zh-CN" altLang="en-US">
                <a:latin typeface="宋体" panose="02010600030101010101" pitchFamily="2" charset="-122"/>
                <a:ea typeface="宋体" panose="02010600030101010101" pitchFamily="2" charset="-122"/>
              </a:rPr>
              <a:t>≥</a:t>
            </a:r>
            <a:r>
              <a:rPr lang="en-US" altLang="zh-CN">
                <a:latin typeface="Arial" panose="020B0604020202020204" pitchFamily="34" charset="0"/>
                <a:ea typeface="仿宋_GB2312" pitchFamily="1" charset="-122"/>
              </a:rPr>
              <a:t>2</a:t>
            </a:r>
            <a:r>
              <a:rPr lang="zh-CN" altLang="en-US" i="1">
                <a:latin typeface="Arial" panose="020B0604020202020204" pitchFamily="34" charset="0"/>
                <a:ea typeface="仿宋_GB2312" pitchFamily="1" charset="-122"/>
              </a:rPr>
              <a:t>t</a:t>
            </a:r>
            <a:r>
              <a:rPr lang="zh-CN" altLang="en-US" baseline="-25000">
                <a:latin typeface="Arial" panose="020B0604020202020204" pitchFamily="34" charset="0"/>
                <a:ea typeface="仿宋_GB2312" pitchFamily="1" charset="-122"/>
              </a:rPr>
              <a:t>pd</a:t>
            </a:r>
            <a:endParaRPr lang="zh-CN" altLang="en-US" baseline="-25000">
              <a:latin typeface="Arial" panose="020B0604020202020204" pitchFamily="34" charset="0"/>
              <a:ea typeface="仿宋_GB2312" pitchFamily="1" charset="-122"/>
            </a:endParaRPr>
          </a:p>
        </p:txBody>
      </p:sp>
      <p:sp>
        <p:nvSpPr>
          <p:cNvPr id="57351" name="文本框 6"/>
          <p:cNvSpPr txBox="1"/>
          <p:nvPr/>
        </p:nvSpPr>
        <p:spPr>
          <a:xfrm>
            <a:off x="561975" y="4554538"/>
            <a:ext cx="3803650" cy="1754187"/>
          </a:xfrm>
          <a:prstGeom prst="rect">
            <a:avLst/>
          </a:prstGeom>
          <a:noFill/>
          <a:ln w="9525">
            <a:noFill/>
          </a:ln>
        </p:spPr>
        <p:txBody>
          <a:bodyPr wrap="square" anchor="t" anchorCtr="0">
            <a:spAutoFit/>
          </a:bodyPr>
          <a:p>
            <a:pPr eaLnBrk="0" hangingPunct="0">
              <a:lnSpc>
                <a:spcPct val="150000"/>
              </a:lnSpc>
            </a:pPr>
            <a:r>
              <a:rPr lang="en-US" altLang="zh-CN">
                <a:latin typeface="宋体" panose="02010600030101010101" pitchFamily="2" charset="-122"/>
                <a:ea typeface="宋体" panose="02010600030101010101" pitchFamily="2" charset="-122"/>
                <a:sym typeface="宋体" panose="02010600030101010101" pitchFamily="2" charset="-122"/>
              </a:rPr>
              <a:t>  </a:t>
            </a:r>
            <a:r>
              <a:rPr lang="zh-CN" altLang="en-US">
                <a:latin typeface="宋体" panose="02010600030101010101" pitchFamily="2" charset="-122"/>
                <a:ea typeface="宋体" panose="02010600030101010101" pitchFamily="2" charset="-122"/>
                <a:sym typeface="宋体" panose="02010600030101010101" pitchFamily="2" charset="-122"/>
              </a:rPr>
              <a:t>从输入信号和时钟同时有效开始，到锁存器建立新的稳定输出状态为止所经过的时间定义为锁存器的传输延迟时间。</a:t>
            </a:r>
            <a:endParaRPr lang="zh-CN" altLang="en-US" baseline="-25000">
              <a:latin typeface="宋体" panose="02010600030101010101" pitchFamily="2" charset="-122"/>
              <a:ea typeface="宋体" panose="02010600030101010101" pitchFamily="2" charset="-122"/>
              <a:sym typeface="宋体" panose="02010600030101010101" pitchFamily="2" charset="-122"/>
            </a:endParaRPr>
          </a:p>
        </p:txBody>
      </p:sp>
      <p:sp>
        <p:nvSpPr>
          <p:cNvPr id="2" name="文本框 5"/>
          <p:cNvSpPr txBox="1"/>
          <p:nvPr/>
        </p:nvSpPr>
        <p:spPr>
          <a:xfrm>
            <a:off x="4708525" y="2209800"/>
            <a:ext cx="1654175" cy="920750"/>
          </a:xfrm>
          <a:prstGeom prst="rect">
            <a:avLst/>
          </a:prstGeom>
          <a:noFill/>
          <a:ln w="9525">
            <a:noFill/>
          </a:ln>
        </p:spPr>
        <p:txBody>
          <a:bodyPr wrap="none" anchor="t" anchorCtr="0">
            <a:spAutoFit/>
          </a:bodyPr>
          <a:p>
            <a:pPr eaLnBrk="0" hangingPunct="0">
              <a:lnSpc>
                <a:spcPct val="150000"/>
              </a:lnSpc>
            </a:pPr>
            <a:r>
              <a:rPr lang="zh-CN" altLang="en-US">
                <a:latin typeface="Arial" panose="020B0604020202020204" pitchFamily="34" charset="0"/>
                <a:ea typeface="仿宋_GB2312" pitchFamily="1" charset="-122"/>
              </a:rPr>
              <a:t> </a:t>
            </a:r>
            <a:r>
              <a:rPr lang="zh-CN" altLang="en-US" i="1">
                <a:latin typeface="Arial" panose="020B0604020202020204" pitchFamily="34" charset="0"/>
                <a:ea typeface="仿宋_GB2312" pitchFamily="1" charset="-122"/>
              </a:rPr>
              <a:t>t</a:t>
            </a:r>
            <a:r>
              <a:rPr lang="zh-CN" altLang="en-US" baseline="-25000">
                <a:latin typeface="Arial" panose="020B0604020202020204" pitchFamily="34" charset="0"/>
                <a:ea typeface="仿宋_GB2312" pitchFamily="1" charset="-122"/>
              </a:rPr>
              <a:t>W(S</a:t>
            </a:r>
            <a:r>
              <a:rPr lang="en-US" altLang="zh-CN" baseline="-25000">
                <a:latin typeface="Times New Roman" panose="02020603050405020304" pitchFamily="2" charset="0"/>
                <a:ea typeface="宋体" panose="02010600030101010101" pitchFamily="2" charset="-122"/>
              </a:rPr>
              <a:t>D'</a:t>
            </a:r>
            <a:r>
              <a:rPr lang="zh-CN" altLang="en-US" baseline="-25000">
                <a:latin typeface="Arial" panose="020B0604020202020204" pitchFamily="34" charset="0"/>
                <a:ea typeface="仿宋_GB2312" pitchFamily="1" charset="-122"/>
              </a:rPr>
              <a:t>)</a:t>
            </a:r>
            <a:r>
              <a:rPr lang="zh-CN" altLang="en-US">
                <a:latin typeface="宋体" panose="02010600030101010101" pitchFamily="2" charset="-122"/>
                <a:ea typeface="宋体" panose="02010600030101010101" pitchFamily="2" charset="-122"/>
              </a:rPr>
              <a:t>≥</a:t>
            </a:r>
            <a:r>
              <a:rPr lang="en-US" altLang="zh-CN">
                <a:latin typeface="Arial" panose="020B0604020202020204" pitchFamily="34" charset="0"/>
                <a:ea typeface="仿宋_GB2312" pitchFamily="1" charset="-122"/>
              </a:rPr>
              <a:t>2</a:t>
            </a:r>
            <a:r>
              <a:rPr lang="zh-CN" altLang="en-US" i="1">
                <a:latin typeface="Arial" panose="020B0604020202020204" pitchFamily="34" charset="0"/>
                <a:ea typeface="仿宋_GB2312" pitchFamily="1" charset="-122"/>
              </a:rPr>
              <a:t>t</a:t>
            </a:r>
            <a:r>
              <a:rPr lang="zh-CN" altLang="en-US" baseline="-25000">
                <a:latin typeface="Arial" panose="020B0604020202020204" pitchFamily="34" charset="0"/>
                <a:ea typeface="仿宋_GB2312" pitchFamily="1" charset="-122"/>
              </a:rPr>
              <a:t>pd</a:t>
            </a:r>
            <a:r>
              <a:rPr lang="zh-CN" altLang="en-US">
                <a:latin typeface="Arial" panose="020B0604020202020204" pitchFamily="34" charset="0"/>
                <a:ea typeface="仿宋_GB2312" pitchFamily="1" charset="-122"/>
              </a:rPr>
              <a:t>， </a:t>
            </a:r>
            <a:endParaRPr lang="zh-CN" altLang="en-US">
              <a:latin typeface="Arial" panose="020B0604020202020204" pitchFamily="34" charset="0"/>
              <a:ea typeface="仿宋_GB2312" pitchFamily="1" charset="-122"/>
            </a:endParaRPr>
          </a:p>
          <a:p>
            <a:pPr eaLnBrk="0" hangingPunct="0">
              <a:lnSpc>
                <a:spcPct val="150000"/>
              </a:lnSpc>
            </a:pPr>
            <a:r>
              <a:rPr lang="zh-CN" altLang="en-US">
                <a:latin typeface="Arial" panose="020B0604020202020204" pitchFamily="34" charset="0"/>
                <a:ea typeface="仿宋_GB2312" pitchFamily="1" charset="-122"/>
              </a:rPr>
              <a:t> </a:t>
            </a:r>
            <a:r>
              <a:rPr lang="zh-CN" altLang="en-US" i="1">
                <a:latin typeface="Arial" panose="020B0604020202020204" pitchFamily="34" charset="0"/>
                <a:ea typeface="仿宋_GB2312" pitchFamily="1" charset="-122"/>
              </a:rPr>
              <a:t>t</a:t>
            </a:r>
            <a:r>
              <a:rPr lang="zh-CN" altLang="en-US" baseline="-25000">
                <a:latin typeface="Arial" panose="020B0604020202020204" pitchFamily="34" charset="0"/>
                <a:ea typeface="仿宋_GB2312" pitchFamily="1" charset="-122"/>
              </a:rPr>
              <a:t>W(R</a:t>
            </a:r>
            <a:r>
              <a:rPr lang="en-US" altLang="zh-CN" baseline="-25000">
                <a:latin typeface="Times New Roman" panose="02020603050405020304" pitchFamily="2" charset="0"/>
                <a:ea typeface="宋体" panose="02010600030101010101" pitchFamily="2" charset="-122"/>
                <a:sym typeface="宋体" panose="02010600030101010101" pitchFamily="2" charset="-122"/>
              </a:rPr>
              <a:t>D'</a:t>
            </a:r>
            <a:r>
              <a:rPr lang="zh-CN" altLang="en-US" baseline="-25000">
                <a:latin typeface="Arial" panose="020B0604020202020204" pitchFamily="34" charset="0"/>
                <a:ea typeface="仿宋_GB2312" pitchFamily="1" charset="-122"/>
              </a:rPr>
              <a:t>)</a:t>
            </a:r>
            <a:r>
              <a:rPr lang="zh-CN" altLang="en-US">
                <a:latin typeface="宋体" panose="02010600030101010101" pitchFamily="2" charset="-122"/>
                <a:ea typeface="宋体" panose="02010600030101010101" pitchFamily="2" charset="-122"/>
              </a:rPr>
              <a:t>≥</a:t>
            </a:r>
            <a:r>
              <a:rPr lang="en-US" altLang="zh-CN">
                <a:latin typeface="Arial" panose="020B0604020202020204" pitchFamily="34" charset="0"/>
                <a:ea typeface="仿宋_GB2312" pitchFamily="1" charset="-122"/>
              </a:rPr>
              <a:t>2</a:t>
            </a:r>
            <a:r>
              <a:rPr lang="zh-CN" altLang="en-US" i="1">
                <a:latin typeface="Arial" panose="020B0604020202020204" pitchFamily="34" charset="0"/>
                <a:ea typeface="仿宋_GB2312" pitchFamily="1" charset="-122"/>
              </a:rPr>
              <a:t>t</a:t>
            </a:r>
            <a:r>
              <a:rPr lang="zh-CN" altLang="en-US" baseline="-25000">
                <a:latin typeface="Arial" panose="020B0604020202020204" pitchFamily="34" charset="0"/>
                <a:ea typeface="仿宋_GB2312" pitchFamily="1" charset="-122"/>
              </a:rPr>
              <a:t>pd</a:t>
            </a:r>
            <a:endParaRPr lang="zh-CN" altLang="en-US" baseline="-25000">
              <a:latin typeface="Arial" panose="020B0604020202020204" pitchFamily="34" charset="0"/>
              <a:ea typeface="仿宋_GB2312" pitchFamily="1" charset="-122"/>
            </a:endParaRPr>
          </a:p>
        </p:txBody>
      </p:sp>
      <p:sp>
        <p:nvSpPr>
          <p:cNvPr id="3" name="文本框 2"/>
          <p:cNvSpPr txBox="1"/>
          <p:nvPr/>
        </p:nvSpPr>
        <p:spPr>
          <a:xfrm>
            <a:off x="619125" y="1382713"/>
            <a:ext cx="4662488" cy="922337"/>
          </a:xfrm>
          <a:prstGeom prst="rect">
            <a:avLst/>
          </a:prstGeom>
          <a:noFill/>
          <a:ln w="9525">
            <a:noFill/>
          </a:ln>
        </p:spPr>
        <p:txBody>
          <a:bodyPr wrap="square" anchor="t" anchorCtr="0">
            <a:spAutoFit/>
          </a:bodyPr>
          <a:p>
            <a:pPr eaLnBrk="0" hangingPunct="0">
              <a:lnSpc>
                <a:spcPct val="150000"/>
              </a:lnSpc>
            </a:pPr>
            <a:r>
              <a:rPr lang="en-US" altLang="zh-CN">
                <a:latin typeface="Comic Sans MS" panose="030F0702030302020204" pitchFamily="2" charset="0"/>
                <a:ea typeface="宋体" panose="02010600030101010101" pitchFamily="2" charset="-122"/>
              </a:rPr>
              <a:t>  </a:t>
            </a:r>
            <a:r>
              <a:rPr lang="zh-CN" altLang="zh-CN">
                <a:latin typeface="Comic Sans MS" panose="030F0702030302020204" pitchFamily="2" charset="0"/>
                <a:ea typeface="宋体" panose="02010600030101010101" pitchFamily="2" charset="-122"/>
              </a:rPr>
              <a:t>输入信号与时钟脉冲之间的时序关系，用锁存器</a:t>
            </a:r>
            <a:r>
              <a:rPr lang="en-US" altLang="zh-CN">
                <a:latin typeface="Comic Sans MS" panose="030F0702030302020204" pitchFamily="2" charset="0"/>
                <a:ea typeface="宋体" panose="02010600030101010101" pitchFamily="2" charset="-122"/>
              </a:rPr>
              <a:t>/</a:t>
            </a:r>
            <a:r>
              <a:rPr lang="zh-CN" altLang="en-US">
                <a:latin typeface="Comic Sans MS" panose="030F0702030302020204" pitchFamily="2" charset="0"/>
                <a:ea typeface="宋体" panose="02010600030101010101" pitchFamily="2" charset="-122"/>
              </a:rPr>
              <a:t>触发器的</a:t>
            </a:r>
            <a:r>
              <a:rPr lang="zh-CN" altLang="zh-CN">
                <a:latin typeface="Comic Sans MS" panose="030F0702030302020204" pitchFamily="2" charset="0"/>
                <a:ea typeface="宋体" panose="02010600030101010101" pitchFamily="2" charset="-122"/>
              </a:rPr>
              <a:t>动态特性进行描述。</a:t>
            </a:r>
            <a:endParaRPr lang="zh-CN" altLang="en-US">
              <a:latin typeface="Arial" panose="020B0604020202020204" pitchFamily="34" charset="0"/>
              <a:ea typeface="仿宋_GB2312" pitchFamily="1" charset="-122"/>
            </a:endParaRPr>
          </a:p>
        </p:txBody>
      </p:sp>
      <p:sp>
        <p:nvSpPr>
          <p:cNvPr id="4" name="文本框 5"/>
          <p:cNvSpPr txBox="1"/>
          <p:nvPr/>
        </p:nvSpPr>
        <p:spPr>
          <a:xfrm>
            <a:off x="5156200" y="5714365"/>
            <a:ext cx="567690" cy="368300"/>
          </a:xfrm>
          <a:prstGeom prst="rect">
            <a:avLst/>
          </a:prstGeom>
          <a:noFill/>
          <a:ln w="9525">
            <a:noFill/>
          </a:ln>
        </p:spPr>
        <p:txBody>
          <a:bodyPr wrap="none" anchor="t">
            <a:spAutoFit/>
          </a:bodyPr>
          <a:p>
            <a:pPr eaLnBrk="0" hangingPunct="0"/>
            <a:r>
              <a:rPr lang="en-US" altLang="zh-CN" noProof="1">
                <a:gradFill>
                  <a:gsLst>
                    <a:gs pos="0">
                      <a:srgbClr val="007BD3"/>
                    </a:gs>
                    <a:gs pos="100000">
                      <a:srgbClr val="034373"/>
                    </a:gs>
                  </a:gsLst>
                  <a:lin scaled="0"/>
                </a:gradFill>
                <a:latin typeface="Arial" panose="020B0604020202020204" pitchFamily="34" charset="0"/>
                <a:ea typeface="仿宋_GB2312" pitchFamily="1" charset="-122"/>
                <a:cs typeface="+mn-cs"/>
              </a:rPr>
              <a:t>3</a:t>
            </a:r>
            <a:r>
              <a:rPr lang="zh-CN" altLang="en-US" i="1" noProof="1">
                <a:gradFill>
                  <a:gsLst>
                    <a:gs pos="0">
                      <a:srgbClr val="007BD3"/>
                    </a:gs>
                    <a:gs pos="100000">
                      <a:srgbClr val="034373"/>
                    </a:gs>
                  </a:gsLst>
                  <a:lin scaled="0"/>
                </a:gradFill>
                <a:latin typeface="Arial" panose="020B0604020202020204" pitchFamily="34" charset="0"/>
                <a:ea typeface="仿宋_GB2312" pitchFamily="1" charset="-122"/>
                <a:cs typeface="+mn-cs"/>
              </a:rPr>
              <a:t>t</a:t>
            </a:r>
            <a:r>
              <a:rPr lang="zh-CN" altLang="en-US" baseline="-25000" noProof="1">
                <a:gradFill>
                  <a:gsLst>
                    <a:gs pos="0">
                      <a:srgbClr val="007BD3"/>
                    </a:gs>
                    <a:gs pos="100000">
                      <a:srgbClr val="034373"/>
                    </a:gs>
                  </a:gsLst>
                  <a:lin scaled="0"/>
                </a:gradFill>
                <a:latin typeface="Arial" panose="020B0604020202020204" pitchFamily="34" charset="0"/>
                <a:ea typeface="仿宋_GB2312" pitchFamily="1" charset="-122"/>
                <a:cs typeface="+mn-cs"/>
              </a:rPr>
              <a:t>pd</a:t>
            </a:r>
            <a:r>
              <a:rPr lang="zh-CN" altLang="en-US" noProof="1">
                <a:gradFill>
                  <a:gsLst>
                    <a:gs pos="0">
                      <a:srgbClr val="007BD3"/>
                    </a:gs>
                    <a:gs pos="100000">
                      <a:srgbClr val="034373"/>
                    </a:gs>
                  </a:gsLst>
                  <a:lin scaled="0"/>
                </a:gradFill>
                <a:latin typeface="Arial" panose="020B0604020202020204" pitchFamily="34" charset="0"/>
                <a:ea typeface="仿宋_GB2312" pitchFamily="1" charset="-122"/>
                <a:cs typeface="+mn-cs"/>
              </a:rPr>
              <a:t> </a:t>
            </a:r>
            <a:endParaRPr lang="zh-CN" altLang="en-US" baseline="-25000" noProof="1">
              <a:gradFill>
                <a:gsLst>
                  <a:gs pos="0">
                    <a:srgbClr val="007BD3"/>
                  </a:gs>
                  <a:gs pos="100000">
                    <a:srgbClr val="034373"/>
                  </a:gs>
                </a:gsLst>
                <a:lin scaled="0"/>
              </a:gradFill>
              <a:latin typeface="Arial" panose="020B0604020202020204" pitchFamily="34" charset="0"/>
              <a:ea typeface="仿宋_GB2312" pitchFamily="1" charset="-122"/>
            </a:endParaRPr>
          </a:p>
        </p:txBody>
      </p:sp>
      <p:sp>
        <p:nvSpPr>
          <p:cNvPr id="43027" name="矩形 25606"/>
          <p:cNvSpPr/>
          <p:nvPr/>
        </p:nvSpPr>
        <p:spPr>
          <a:xfrm>
            <a:off x="7240588" y="1884363"/>
            <a:ext cx="254000" cy="419893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5" name="左箭头 4"/>
          <p:cNvSpPr/>
          <p:nvPr/>
        </p:nvSpPr>
        <p:spPr>
          <a:xfrm>
            <a:off x="6002338" y="5773738"/>
            <a:ext cx="360363" cy="21590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矩形 25606"/>
          <p:cNvSpPr/>
          <p:nvPr/>
        </p:nvSpPr>
        <p:spPr>
          <a:xfrm>
            <a:off x="5156200" y="3262313"/>
            <a:ext cx="1196975" cy="1358900"/>
          </a:xfrm>
          <a:prstGeom prst="rect">
            <a:avLst/>
          </a:prstGeom>
          <a:solidFill>
            <a:srgbClr val="A6A6A6">
              <a:alpha val="25999"/>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7" name="文本框 6"/>
          <p:cNvSpPr txBox="1"/>
          <p:nvPr/>
        </p:nvSpPr>
        <p:spPr>
          <a:xfrm>
            <a:off x="561975" y="3262313"/>
            <a:ext cx="3552825" cy="922337"/>
          </a:xfrm>
          <a:prstGeom prst="rect">
            <a:avLst/>
          </a:prstGeom>
          <a:noFill/>
          <a:ln w="9525">
            <a:noFill/>
          </a:ln>
        </p:spPr>
        <p:txBody>
          <a:bodyPr wrap="square" anchor="t" anchorCtr="0">
            <a:spAutoFit/>
          </a:bodyPr>
          <a:p>
            <a:pPr>
              <a:lnSpc>
                <a:spcPct val="150000"/>
              </a:lnSpc>
            </a:pPr>
            <a:r>
              <a:rPr lang="en-US" altLang="zh-CN">
                <a:latin typeface="宋体" panose="02010600030101010101" pitchFamily="2" charset="-122"/>
                <a:ea typeface="宋体" panose="02010600030101010101" pitchFamily="2" charset="-122"/>
                <a:sym typeface="宋体" panose="02010600030101010101" pitchFamily="2" charset="-122"/>
              </a:rPr>
              <a:t>  </a:t>
            </a:r>
            <a:r>
              <a:rPr lang="zh-CN" altLang="en-US">
                <a:latin typeface="宋体" panose="02010600030101010101" pitchFamily="2" charset="-122"/>
                <a:ea typeface="宋体" panose="02010600030101010101" pitchFamily="2" charset="-122"/>
                <a:sym typeface="宋体" panose="02010600030101010101" pitchFamily="2" charset="-122"/>
              </a:rPr>
              <a:t>在保证锁存器可靠工作的前提下，输入信号作用的最短时间。</a:t>
            </a:r>
            <a:endParaRPr lang="zh-CN" altLang="en-US">
              <a:latin typeface="Arial" panose="020B0604020202020204" pitchFamily="34" charset="0"/>
              <a:ea typeface="仿宋_GB2312" pitchFamily="1" charset="-122"/>
            </a:endParaRPr>
          </a:p>
        </p:txBody>
      </p:sp>
      <p:sp>
        <p:nvSpPr>
          <p:cNvPr id="8" name="矩形 25606"/>
          <p:cNvSpPr/>
          <p:nvPr/>
        </p:nvSpPr>
        <p:spPr>
          <a:xfrm>
            <a:off x="7977188" y="1884363"/>
            <a:ext cx="254000" cy="4198937"/>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5"/>
                                        </p:tgtEl>
                                        <p:attrNameLst>
                                          <p:attrName>style.visibility</p:attrName>
                                        </p:attrNameLst>
                                      </p:cBhvr>
                                      <p:to>
                                        <p:strVal val="visible"/>
                                      </p:to>
                                    </p:set>
                                    <p:animEffect transition="in" filter="wipe(left)">
                                      <p:cBhvr>
                                        <p:cTn id="7" dur="500"/>
                                        <p:tgtEl>
                                          <p:spTgt spid="573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57346"/>
                                        </p:tgtEl>
                                        <p:attrNameLst>
                                          <p:attrName>style.visibility</p:attrName>
                                        </p:attrNameLst>
                                      </p:cBhvr>
                                      <p:to>
                                        <p:strVal val="visible"/>
                                      </p:to>
                                    </p:set>
                                    <p:anim calcmode="discrete" valueType="clr">
                                      <p:cBhvr override="childStyle">
                                        <p:cTn id="17" dur="80"/>
                                        <p:tgtEl>
                                          <p:spTgt spid="57346"/>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57346"/>
                                        </p:tgtEl>
                                        <p:attrNameLst>
                                          <p:attrName>fillcolor</p:attrName>
                                        </p:attrNameLst>
                                      </p:cBhvr>
                                      <p:tavLst>
                                        <p:tav tm="0">
                                          <p:val>
                                            <p:clrVal>
                                              <a:schemeClr val="accent2"/>
                                            </p:clrVal>
                                          </p:val>
                                        </p:tav>
                                        <p:tav tm="50000">
                                          <p:val>
                                            <p:clrVal>
                                              <a:schemeClr val="hlink"/>
                                            </p:clrVal>
                                          </p:val>
                                        </p:tav>
                                      </p:tavLst>
                                    </p:anim>
                                    <p:set>
                                      <p:cBhvr>
                                        <p:cTn id="19" dur="80"/>
                                        <p:tgtEl>
                                          <p:spTgt spid="57346"/>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57348"/>
                                        </p:tgtEl>
                                        <p:attrNameLst>
                                          <p:attrName>style.visibility</p:attrName>
                                        </p:attrNameLst>
                                      </p:cBhvr>
                                      <p:to>
                                        <p:strVal val="visible"/>
                                      </p:to>
                                    </p:set>
                                    <p:anim calcmode="discrete" valueType="clr">
                                      <p:cBhvr override="childStyle">
                                        <p:cTn id="24" dur="80"/>
                                        <p:tgtEl>
                                          <p:spTgt spid="57348"/>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7348"/>
                                        </p:tgtEl>
                                        <p:attrNameLst>
                                          <p:attrName>fillcolor</p:attrName>
                                        </p:attrNameLst>
                                      </p:cBhvr>
                                      <p:tavLst>
                                        <p:tav tm="0">
                                          <p:val>
                                            <p:clrVal>
                                              <a:schemeClr val="accent2"/>
                                            </p:clrVal>
                                          </p:val>
                                        </p:tav>
                                        <p:tav tm="50000">
                                          <p:val>
                                            <p:clrVal>
                                              <a:schemeClr val="hlink"/>
                                            </p:clrVal>
                                          </p:val>
                                        </p:tav>
                                      </p:tavLst>
                                    </p:anim>
                                    <p:set>
                                      <p:cBhvr>
                                        <p:cTn id="26" dur="80"/>
                                        <p:tgtEl>
                                          <p:spTgt spid="57348"/>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57349"/>
                                        </p:tgtEl>
                                        <p:attrNameLst>
                                          <p:attrName>style.visibility</p:attrName>
                                        </p:attrNameLst>
                                      </p:cBhvr>
                                      <p:to>
                                        <p:strVal val="visible"/>
                                      </p:to>
                                    </p:set>
                                    <p:anim calcmode="discrete" valueType="clr">
                                      <p:cBhvr override="childStyle">
                                        <p:cTn id="31" dur="80"/>
                                        <p:tgtEl>
                                          <p:spTgt spid="57349"/>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57349"/>
                                        </p:tgtEl>
                                        <p:attrNameLst>
                                          <p:attrName>fillcolor</p:attrName>
                                        </p:attrNameLst>
                                      </p:cBhvr>
                                      <p:tavLst>
                                        <p:tav tm="0">
                                          <p:val>
                                            <p:clrVal>
                                              <a:schemeClr val="accent2"/>
                                            </p:clrVal>
                                          </p:val>
                                        </p:tav>
                                        <p:tav tm="50000">
                                          <p:val>
                                            <p:clrVal>
                                              <a:schemeClr val="hlink"/>
                                            </p:clrVal>
                                          </p:val>
                                        </p:tav>
                                      </p:tavLst>
                                    </p:anim>
                                    <p:set>
                                      <p:cBhvr>
                                        <p:cTn id="33" dur="80"/>
                                        <p:tgtEl>
                                          <p:spTgt spid="57349"/>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7347"/>
                                        </p:tgtEl>
                                        <p:attrNameLst>
                                          <p:attrName>style.visibility</p:attrName>
                                        </p:attrNameLst>
                                      </p:cBhvr>
                                      <p:to>
                                        <p:strVal val="visible"/>
                                      </p:to>
                                    </p:set>
                                    <p:animEffect transition="in" filter="dissolve">
                                      <p:cBhvr>
                                        <p:cTn id="38" dur="500"/>
                                        <p:tgtEl>
                                          <p:spTgt spid="5734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2"/>
                                        </p:tgtEl>
                                        <p:attrNameLst>
                                          <p:attrName>style.visibility</p:attrName>
                                        </p:attrNameLst>
                                      </p:cBhvr>
                                      <p:to>
                                        <p:strVal val="visible"/>
                                      </p:to>
                                    </p:set>
                                    <p:anim calcmode="discrete" valueType="clr">
                                      <p:cBhvr override="childStyle">
                                        <p:cTn id="53"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2"/>
                                        </p:tgtEl>
                                        <p:attrNameLst>
                                          <p:attrName>fillcolor</p:attrName>
                                        </p:attrNameLst>
                                      </p:cBhvr>
                                      <p:tavLst>
                                        <p:tav tm="0">
                                          <p:val>
                                            <p:clrVal>
                                              <a:schemeClr val="accent2"/>
                                            </p:clrVal>
                                          </p:val>
                                        </p:tav>
                                        <p:tav tm="50000">
                                          <p:val>
                                            <p:clrVal>
                                              <a:schemeClr val="hlink"/>
                                            </p:clrVal>
                                          </p:val>
                                        </p:tav>
                                      </p:tavLst>
                                    </p:anim>
                                    <p:set>
                                      <p:cBhvr>
                                        <p:cTn id="55" dur="80"/>
                                        <p:tgtEl>
                                          <p:spTgt spid="2"/>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57350"/>
                                        </p:tgtEl>
                                        <p:attrNameLst>
                                          <p:attrName>style.visibility</p:attrName>
                                        </p:attrNameLst>
                                      </p:cBhvr>
                                      <p:to>
                                        <p:strVal val="visible"/>
                                      </p:to>
                                    </p:set>
                                    <p:anim calcmode="discrete" valueType="clr">
                                      <p:cBhvr override="childStyle">
                                        <p:cTn id="60" dur="80"/>
                                        <p:tgtEl>
                                          <p:spTgt spid="57350"/>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57350"/>
                                        </p:tgtEl>
                                        <p:attrNameLst>
                                          <p:attrName>fillcolor</p:attrName>
                                        </p:attrNameLst>
                                      </p:cBhvr>
                                      <p:tavLst>
                                        <p:tav tm="0">
                                          <p:val>
                                            <p:clrVal>
                                              <a:schemeClr val="accent2"/>
                                            </p:clrVal>
                                          </p:val>
                                        </p:tav>
                                        <p:tav tm="50000">
                                          <p:val>
                                            <p:clrVal>
                                              <a:schemeClr val="hlink"/>
                                            </p:clrVal>
                                          </p:val>
                                        </p:tav>
                                      </p:tavLst>
                                    </p:anim>
                                    <p:set>
                                      <p:cBhvr>
                                        <p:cTn id="62" dur="80"/>
                                        <p:tgtEl>
                                          <p:spTgt spid="57350"/>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7351"/>
                                        </p:tgtEl>
                                        <p:attrNameLst>
                                          <p:attrName>style.visibility</p:attrName>
                                        </p:attrNameLst>
                                      </p:cBhvr>
                                      <p:to>
                                        <p:strVal val="visible"/>
                                      </p:to>
                                    </p:set>
                                    <p:animEffect transition="in" filter="wipe(left)">
                                      <p:cBhvr>
                                        <p:cTn id="67" dur="500"/>
                                        <p:tgtEl>
                                          <p:spTgt spid="5735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3027"/>
                                        </p:tgtEl>
                                        <p:attrNameLst>
                                          <p:attrName>style.visibility</p:attrName>
                                        </p:attrNameLst>
                                      </p:cBhvr>
                                      <p:to>
                                        <p:strVal val="visible"/>
                                      </p:to>
                                    </p:set>
                                    <p:animEffect transition="in" filter="dissolve">
                                      <p:cBhvr>
                                        <p:cTn id="72" dur="500"/>
                                        <p:tgtEl>
                                          <p:spTgt spid="4302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dissolve">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childTnLst>
                                </p:cTn>
                              </p:par>
                            </p:childTnLst>
                          </p:cTn>
                        </p:par>
                        <p:par>
                          <p:cTn id="82" fill="hold">
                            <p:stCondLst>
                              <p:cond delay="0"/>
                            </p:stCondLst>
                            <p:childTnLst>
                              <p:par>
                                <p:cTn id="83" presetID="27" presetClass="entr" presetSubtype="0" fill="hold" grpId="0" nodeType="afterEffect">
                                  <p:stCondLst>
                                    <p:cond delay="0"/>
                                  </p:stCondLst>
                                  <p:iterate type="lt">
                                    <p:tmPct val="50000"/>
                                  </p:iterate>
                                  <p:childTnLst>
                                    <p:set>
                                      <p:cBhvr>
                                        <p:cTn id="84" dur="1" fill="hold">
                                          <p:stCondLst>
                                            <p:cond delay="0"/>
                                          </p:stCondLst>
                                        </p:cTn>
                                        <p:tgtEl>
                                          <p:spTgt spid="4"/>
                                        </p:tgtEl>
                                        <p:attrNameLst>
                                          <p:attrName>style.visibility</p:attrName>
                                        </p:attrNameLst>
                                      </p:cBhvr>
                                      <p:to>
                                        <p:strVal val="visible"/>
                                      </p:to>
                                    </p:set>
                                    <p:anim calcmode="discrete" valueType="clr">
                                      <p:cBhvr override="childStyle">
                                        <p:cTn id="85"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6" dur="80"/>
                                        <p:tgtEl>
                                          <p:spTgt spid="4"/>
                                        </p:tgtEl>
                                        <p:attrNameLst>
                                          <p:attrName>fillcolor</p:attrName>
                                        </p:attrNameLst>
                                      </p:cBhvr>
                                      <p:tavLst>
                                        <p:tav tm="0">
                                          <p:val>
                                            <p:clrVal>
                                              <a:schemeClr val="accent2"/>
                                            </p:clrVal>
                                          </p:val>
                                        </p:tav>
                                        <p:tav tm="50000">
                                          <p:val>
                                            <p:clrVal>
                                              <a:schemeClr val="hlink"/>
                                            </p:clrVal>
                                          </p:val>
                                        </p:tav>
                                      </p:tavLst>
                                    </p:anim>
                                    <p:set>
                                      <p:cBhvr>
                                        <p:cTn id="87"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p:bldP spid="57345" grpId="1"/>
      <p:bldP spid="57346" grpId="0"/>
      <p:bldP spid="57346" grpId="1"/>
      <p:bldP spid="3" grpId="0"/>
      <p:bldP spid="3" grpId="1"/>
      <p:bldP spid="57348" grpId="0"/>
      <p:bldP spid="57348" grpId="1"/>
      <p:bldP spid="2" grpId="0"/>
      <p:bldP spid="2" grpId="1"/>
      <p:bldP spid="57350" grpId="0"/>
      <p:bldP spid="57350" grpId="1"/>
      <p:bldP spid="57349" grpId="0"/>
      <p:bldP spid="57349" grpId="1"/>
      <p:bldP spid="57351" grpId="0"/>
      <p:bldP spid="57351" grpId="1"/>
      <p:bldP spid="43027" grpId="0" bldLvl="0" animBg="1"/>
      <p:bldP spid="43027" grpId="1" animBg="1"/>
      <p:bldP spid="5" grpId="0" animBg="1"/>
      <p:bldP spid="5" grpId="1" animBg="1"/>
      <p:bldP spid="4" grpId="0"/>
      <p:bldP spid="4" grpId="1"/>
      <p:bldP spid="6" grpId="0" bldLvl="0" animBg="1"/>
      <p:bldP spid="6" grpId="1" animBg="1"/>
      <p:bldP spid="7" grpId="0"/>
      <p:bldP spid="7" grpId="1"/>
      <p:bldP spid="8" grpId="0" bldLvl="0" animBg="1"/>
      <p:bldP spid="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p:nvPr/>
        </p:nvGraphicFramePr>
        <p:xfrm>
          <a:off x="4145915" y="990600"/>
          <a:ext cx="4343400" cy="2198370"/>
        </p:xfrm>
        <a:graphic>
          <a:graphicData uri="http://schemas.openxmlformats.org/presentationml/2006/ole">
            <mc:AlternateContent xmlns:mc="http://schemas.openxmlformats.org/markup-compatibility/2006">
              <mc:Choice xmlns:v="urn:schemas-microsoft-com:vml" Requires="v">
                <p:oleObj spid="_x0000_s3144" name="" r:id="rId1" imgW="8010525" imgH="3133725" progId="Paint.Picture">
                  <p:embed/>
                </p:oleObj>
              </mc:Choice>
              <mc:Fallback>
                <p:oleObj name="" r:id="rId1" imgW="8010525" imgH="3133725" progId="Paint.Picture">
                  <p:embed/>
                  <p:pic>
                    <p:nvPicPr>
                      <p:cNvPr id="0" name="图片 3143"/>
                      <p:cNvPicPr/>
                      <p:nvPr/>
                    </p:nvPicPr>
                    <p:blipFill>
                      <a:blip r:embed="rId2"/>
                      <a:stretch>
                        <a:fillRect/>
                      </a:stretch>
                    </p:blipFill>
                    <p:spPr>
                      <a:xfrm>
                        <a:off x="4145915" y="990600"/>
                        <a:ext cx="4343400" cy="2198370"/>
                      </a:xfrm>
                      <a:prstGeom prst="rect">
                        <a:avLst/>
                      </a:prstGeom>
                      <a:noFill/>
                      <a:ln w="38100">
                        <a:noFill/>
                        <a:miter/>
                      </a:ln>
                    </p:spPr>
                  </p:pic>
                </p:oleObj>
              </mc:Fallback>
            </mc:AlternateContent>
          </a:graphicData>
        </a:graphic>
      </p:graphicFrame>
      <p:sp>
        <p:nvSpPr>
          <p:cNvPr id="58369" name="文本框 1"/>
          <p:cNvSpPr txBox="1"/>
          <p:nvPr/>
        </p:nvSpPr>
        <p:spPr>
          <a:xfrm>
            <a:off x="769620" y="592455"/>
            <a:ext cx="3637280" cy="460375"/>
          </a:xfrm>
          <a:prstGeom prst="rect">
            <a:avLst/>
          </a:prstGeom>
          <a:noFill/>
          <a:ln w="9525">
            <a:noFill/>
          </a:ln>
        </p:spPr>
        <p:txBody>
          <a:bodyPr wrap="square" anchor="t" anchorCtr="0">
            <a:spAutoFit/>
          </a:bodyPr>
          <a:p>
            <a:pPr eaLnBrk="0" hangingPunct="0"/>
            <a:r>
              <a:rPr lang="en-US" altLang="zh-CN" sz="2400">
                <a:solidFill>
                  <a:srgbClr val="C00000"/>
                </a:solidFill>
                <a:latin typeface="Comic Sans MS" panose="030F0702030302020204" pitchFamily="2" charset="0"/>
                <a:ea typeface="宋体" panose="02010600030101010101" pitchFamily="2" charset="-122"/>
              </a:rPr>
              <a:t>2.</a:t>
            </a:r>
            <a:r>
              <a:rPr lang="zh-CN" altLang="en-US" sz="2400">
                <a:solidFill>
                  <a:srgbClr val="C00000"/>
                </a:solidFill>
                <a:latin typeface="Comic Sans MS" panose="030F0702030302020204" pitchFamily="2" charset="0"/>
                <a:ea typeface="宋体" panose="02010600030101010101" pitchFamily="2" charset="-122"/>
              </a:rPr>
              <a:t>边沿触发器的</a:t>
            </a:r>
            <a:r>
              <a:rPr lang="en-US" altLang="zh-CN" sz="2400">
                <a:solidFill>
                  <a:srgbClr val="C00000"/>
                </a:solidFill>
                <a:latin typeface="Comic Sans MS" panose="030F0702030302020204" pitchFamily="2" charset="0"/>
                <a:ea typeface="宋体" panose="02010600030101010101" pitchFamily="2" charset="-122"/>
              </a:rPr>
              <a:t>动态特性</a:t>
            </a:r>
            <a:endParaRPr lang="en-US" altLang="zh-CN" sz="2400">
              <a:solidFill>
                <a:srgbClr val="C00000"/>
              </a:solidFill>
              <a:latin typeface="Comic Sans MS" panose="030F0702030302020204" pitchFamily="2" charset="0"/>
              <a:ea typeface="宋体" panose="02010600030101010101" pitchFamily="2" charset="-122"/>
            </a:endParaRPr>
          </a:p>
        </p:txBody>
      </p:sp>
      <p:sp>
        <p:nvSpPr>
          <p:cNvPr id="58371" name="文本框 2"/>
          <p:cNvSpPr txBox="1"/>
          <p:nvPr/>
        </p:nvSpPr>
        <p:spPr>
          <a:xfrm>
            <a:off x="831850" y="3194050"/>
            <a:ext cx="7953375" cy="922338"/>
          </a:xfrm>
          <a:prstGeom prst="rect">
            <a:avLst/>
          </a:prstGeom>
          <a:noFill/>
          <a:ln w="9525">
            <a:noFill/>
          </a:ln>
        </p:spPr>
        <p:txBody>
          <a:bodyPr wrap="square" anchor="t" anchorCtr="0">
            <a:spAutoFit/>
          </a:bodyPr>
          <a:p>
            <a:pPr eaLnBrk="0" hangingPunct="0">
              <a:lnSpc>
                <a:spcPct val="150000"/>
              </a:lnSpc>
            </a:pPr>
            <a:r>
              <a:rPr lang="en-US" altLang="zh-CN">
                <a:latin typeface="Comic Sans MS" panose="030F0702030302020204" pitchFamily="2" charset="0"/>
                <a:ea typeface="宋体" panose="02010600030101010101" pitchFamily="2" charset="-122"/>
              </a:rPr>
              <a:t>  </a:t>
            </a:r>
            <a:r>
              <a:rPr lang="zh-CN" altLang="zh-CN">
                <a:latin typeface="Comic Sans MS" panose="030F0702030302020204" pitchFamily="2" charset="0"/>
                <a:ea typeface="宋体" panose="02010600030101010101" pitchFamily="2" charset="-122"/>
              </a:rPr>
              <a:t>是指时钟脉冲的有效沿到来之前，触发器的输入信号必须到达并且稳定的最短时间，用t</a:t>
            </a:r>
            <a:r>
              <a:rPr lang="zh-CN" altLang="zh-CN" baseline="-25000">
                <a:latin typeface="Comic Sans MS" panose="030F0702030302020204" pitchFamily="2" charset="0"/>
                <a:ea typeface="宋体" panose="02010600030101010101" pitchFamily="2" charset="-122"/>
              </a:rPr>
              <a:t>S</a:t>
            </a:r>
            <a:r>
              <a:rPr lang="en-US" altLang="zh-CN">
                <a:latin typeface="Comic Sans MS" panose="030F0702030302020204" pitchFamily="2" charset="0"/>
                <a:ea typeface="宋体" panose="02010600030101010101" pitchFamily="2" charset="-122"/>
              </a:rPr>
              <a:t>/</a:t>
            </a:r>
            <a:r>
              <a:rPr lang="zh-CN" altLang="zh-CN">
                <a:latin typeface="Comic Sans MS" panose="030F0702030302020204" pitchFamily="2" charset="0"/>
                <a:ea typeface="宋体" panose="02010600030101010101" pitchFamily="2" charset="-122"/>
              </a:rPr>
              <a:t>t</a:t>
            </a:r>
            <a:r>
              <a:rPr lang="zh-CN" altLang="zh-CN" baseline="-25000">
                <a:latin typeface="Comic Sans MS" panose="030F0702030302020204" pitchFamily="2" charset="0"/>
                <a:ea typeface="宋体" panose="02010600030101010101" pitchFamily="2" charset="-122"/>
              </a:rPr>
              <a:t>SU</a:t>
            </a:r>
            <a:r>
              <a:rPr lang="zh-CN" altLang="zh-CN">
                <a:latin typeface="Comic Sans MS" panose="030F0702030302020204" pitchFamily="2" charset="0"/>
                <a:ea typeface="宋体" panose="02010600030101010101" pitchFamily="2" charset="-122"/>
              </a:rPr>
              <a:t>表示。</a:t>
            </a:r>
            <a:endParaRPr lang="zh-CN" altLang="zh-CN">
              <a:latin typeface="Comic Sans MS" panose="030F0702030302020204" pitchFamily="2" charset="0"/>
              <a:ea typeface="宋体" panose="02010600030101010101" pitchFamily="2" charset="-122"/>
            </a:endParaRPr>
          </a:p>
        </p:txBody>
      </p:sp>
      <p:sp>
        <p:nvSpPr>
          <p:cNvPr id="58372" name="文本框 4"/>
          <p:cNvSpPr txBox="1"/>
          <p:nvPr/>
        </p:nvSpPr>
        <p:spPr>
          <a:xfrm>
            <a:off x="893763" y="4424363"/>
            <a:ext cx="7827962" cy="920750"/>
          </a:xfrm>
          <a:prstGeom prst="rect">
            <a:avLst/>
          </a:prstGeom>
          <a:noFill/>
          <a:ln w="9525">
            <a:noFill/>
          </a:ln>
        </p:spPr>
        <p:txBody>
          <a:bodyPr wrap="square" anchor="t" anchorCtr="0">
            <a:spAutoFit/>
          </a:bodyPr>
          <a:p>
            <a:pPr eaLnBrk="0" hangingPunct="0">
              <a:lnSpc>
                <a:spcPct val="150000"/>
              </a:lnSpc>
            </a:pPr>
            <a:r>
              <a:rPr lang="en-US" altLang="zh-CN">
                <a:latin typeface="Comic Sans MS" panose="030F0702030302020204" pitchFamily="2" charset="0"/>
                <a:ea typeface="宋体" panose="02010600030101010101" pitchFamily="2" charset="-122"/>
              </a:rPr>
              <a:t>  </a:t>
            </a:r>
            <a:r>
              <a:rPr lang="zh-CN" altLang="zh-CN">
                <a:latin typeface="Comic Sans MS" panose="030F0702030302020204" pitchFamily="2" charset="0"/>
                <a:ea typeface="宋体" panose="02010600030101010101" pitchFamily="2" charset="-122"/>
              </a:rPr>
              <a:t>是指时钟脉冲的有效沿作用后，触发器的输入信号必须维持的最短时间，用t</a:t>
            </a:r>
            <a:r>
              <a:rPr lang="zh-CN" altLang="zh-CN" baseline="-25000">
                <a:latin typeface="Comic Sans MS" panose="030F0702030302020204" pitchFamily="2" charset="0"/>
                <a:ea typeface="宋体" panose="02010600030101010101" pitchFamily="2" charset="-122"/>
              </a:rPr>
              <a:t>H</a:t>
            </a:r>
            <a:r>
              <a:rPr lang="en-US" altLang="zh-CN">
                <a:latin typeface="Comic Sans MS" panose="030F0702030302020204" pitchFamily="2" charset="0"/>
                <a:ea typeface="宋体" panose="02010600030101010101" pitchFamily="2" charset="-122"/>
              </a:rPr>
              <a:t>/</a:t>
            </a:r>
            <a:r>
              <a:rPr lang="zh-CN" altLang="zh-CN">
                <a:latin typeface="Comic Sans MS" panose="030F0702030302020204" pitchFamily="2" charset="0"/>
                <a:ea typeface="宋体" panose="02010600030101010101" pitchFamily="2" charset="-122"/>
              </a:rPr>
              <a:t>t</a:t>
            </a:r>
            <a:r>
              <a:rPr lang="zh-CN" altLang="zh-CN" baseline="-25000">
                <a:latin typeface="Comic Sans MS" panose="030F0702030302020204" pitchFamily="2" charset="0"/>
                <a:ea typeface="宋体" panose="02010600030101010101" pitchFamily="2" charset="-122"/>
              </a:rPr>
              <a:t>HOLD</a:t>
            </a:r>
            <a:r>
              <a:rPr lang="zh-CN" altLang="zh-CN">
                <a:latin typeface="Comic Sans MS" panose="030F0702030302020204" pitchFamily="2" charset="0"/>
                <a:ea typeface="宋体" panose="02010600030101010101" pitchFamily="2" charset="-122"/>
              </a:rPr>
              <a:t>表示。</a:t>
            </a:r>
            <a:endParaRPr lang="zh-CN" altLang="zh-CN">
              <a:latin typeface="Comic Sans MS" panose="030F0702030302020204" pitchFamily="2" charset="0"/>
              <a:ea typeface="宋体" panose="02010600030101010101" pitchFamily="2" charset="-122"/>
            </a:endParaRPr>
          </a:p>
        </p:txBody>
      </p:sp>
      <p:graphicFrame>
        <p:nvGraphicFramePr>
          <p:cNvPr id="58373" name="对象 -2147482298"/>
          <p:cNvGraphicFramePr/>
          <p:nvPr/>
        </p:nvGraphicFramePr>
        <p:xfrm>
          <a:off x="1093788" y="1249363"/>
          <a:ext cx="2409825" cy="1414462"/>
        </p:xfrm>
        <a:graphic>
          <a:graphicData uri="http://schemas.openxmlformats.org/presentationml/2006/ole">
            <mc:AlternateContent xmlns:mc="http://schemas.openxmlformats.org/markup-compatibility/2006">
              <mc:Choice xmlns:v="urn:schemas-microsoft-com:vml" Requires="v">
                <p:oleObj spid="_x0000_s3145" name="" r:id="rId3" imgW="2489200" imgH="1346200" progId="Visio.Drawing.11">
                  <p:embed/>
                </p:oleObj>
              </mc:Choice>
              <mc:Fallback>
                <p:oleObj name="" r:id="rId3" imgW="2489200" imgH="1346200" progId="Visio.Drawing.11">
                  <p:embed/>
                  <p:pic>
                    <p:nvPicPr>
                      <p:cNvPr id="0" name="图片 3144"/>
                      <p:cNvPicPr/>
                      <p:nvPr/>
                    </p:nvPicPr>
                    <p:blipFill>
                      <a:blip r:embed="rId4"/>
                      <a:stretch>
                        <a:fillRect/>
                      </a:stretch>
                    </p:blipFill>
                    <p:spPr>
                      <a:xfrm>
                        <a:off x="1093788" y="1249363"/>
                        <a:ext cx="2409825" cy="1414462"/>
                      </a:xfrm>
                      <a:prstGeom prst="rect">
                        <a:avLst/>
                      </a:prstGeom>
                      <a:noFill/>
                      <a:ln w="38100">
                        <a:noFill/>
                        <a:miter/>
                      </a:ln>
                    </p:spPr>
                  </p:pic>
                </p:oleObj>
              </mc:Fallback>
            </mc:AlternateContent>
          </a:graphicData>
        </a:graphic>
      </p:graphicFrame>
      <p:sp>
        <p:nvSpPr>
          <p:cNvPr id="58374" name="文本框 6"/>
          <p:cNvSpPr txBox="1"/>
          <p:nvPr/>
        </p:nvSpPr>
        <p:spPr>
          <a:xfrm>
            <a:off x="831850" y="5851525"/>
            <a:ext cx="8154988" cy="368300"/>
          </a:xfrm>
          <a:prstGeom prst="rect">
            <a:avLst/>
          </a:prstGeom>
          <a:noFill/>
          <a:ln w="9525">
            <a:noFill/>
          </a:ln>
        </p:spPr>
        <p:txBody>
          <a:bodyPr wrap="square" anchor="t" anchorCtr="0">
            <a:spAutoFit/>
          </a:bodyPr>
          <a:p>
            <a:pPr eaLnBrk="0" hangingPunct="0"/>
            <a:r>
              <a:rPr lang="zh-CN" altLang="zh-CN">
                <a:latin typeface="Comic Sans MS" panose="030F0702030302020204" pitchFamily="2" charset="0"/>
                <a:ea typeface="宋体" panose="02010600030101010101" pitchFamily="2" charset="-122"/>
              </a:rPr>
              <a:t>是从时钟的有效沿开始算起，到触发器完成状态更新的延迟时间，用t</a:t>
            </a:r>
            <a:r>
              <a:rPr lang="zh-CN" altLang="zh-CN" baseline="-25000">
                <a:latin typeface="Comic Sans MS" panose="030F0702030302020204" pitchFamily="2" charset="0"/>
                <a:ea typeface="宋体" panose="02010600030101010101" pitchFamily="2" charset="-122"/>
              </a:rPr>
              <a:t>CO</a:t>
            </a:r>
            <a:r>
              <a:rPr lang="zh-CN" altLang="zh-CN">
                <a:latin typeface="Comic Sans MS" panose="030F0702030302020204" pitchFamily="2" charset="0"/>
                <a:ea typeface="宋体" panose="02010600030101010101" pitchFamily="2" charset="-122"/>
              </a:rPr>
              <a:t>表示。</a:t>
            </a:r>
            <a:endParaRPr lang="zh-CN" altLang="zh-CN">
              <a:latin typeface="Comic Sans MS" panose="030F0702030302020204" pitchFamily="2" charset="0"/>
              <a:ea typeface="宋体" panose="02010600030101010101" pitchFamily="2" charset="-122"/>
            </a:endParaRPr>
          </a:p>
        </p:txBody>
      </p:sp>
      <p:sp>
        <p:nvSpPr>
          <p:cNvPr id="2" name="文本框 1"/>
          <p:cNvSpPr txBox="1"/>
          <p:nvPr/>
        </p:nvSpPr>
        <p:spPr>
          <a:xfrm>
            <a:off x="793750" y="2825750"/>
            <a:ext cx="3232150" cy="368300"/>
          </a:xfrm>
          <a:prstGeom prst="rect">
            <a:avLst/>
          </a:prstGeom>
          <a:noFill/>
          <a:ln w="9525">
            <a:noFill/>
          </a:ln>
        </p:spPr>
        <p:txBody>
          <a:bodyPr wrap="none" anchor="t" anchorCtr="0">
            <a:spAutoFit/>
          </a:bodyPr>
          <a:p>
            <a:r>
              <a:rPr lang="en-US" altLang="zh-CN">
                <a:solidFill>
                  <a:srgbClr val="0070C0"/>
                </a:solidFill>
                <a:latin typeface="Comic Sans MS" panose="030F0702030302020204" pitchFamily="2" charset="0"/>
                <a:ea typeface="宋体" panose="02010600030101010101" pitchFamily="2" charset="-122"/>
              </a:rPr>
              <a:t> (</a:t>
            </a:r>
            <a:r>
              <a:rPr lang="zh-CN" altLang="zh-CN">
                <a:solidFill>
                  <a:srgbClr val="0070C0"/>
                </a:solidFill>
                <a:latin typeface="Comic Sans MS" panose="030F0702030302020204" pitchFamily="2" charset="0"/>
                <a:ea typeface="宋体" panose="02010600030101010101" pitchFamily="2" charset="-122"/>
              </a:rPr>
              <a:t>1</a:t>
            </a:r>
            <a:r>
              <a:rPr lang="en-US" altLang="zh-CN">
                <a:solidFill>
                  <a:srgbClr val="0070C0"/>
                </a:solidFill>
                <a:latin typeface="Comic Sans MS" panose="030F0702030302020204" pitchFamily="2" charset="0"/>
                <a:ea typeface="宋体" panose="02010600030101010101" pitchFamily="2" charset="-122"/>
              </a:rPr>
              <a:t>) </a:t>
            </a:r>
            <a:r>
              <a:rPr lang="zh-CN" altLang="zh-CN">
                <a:solidFill>
                  <a:srgbClr val="0070C0"/>
                </a:solidFill>
                <a:latin typeface="Comic Sans MS" panose="030F0702030302020204" pitchFamily="2" charset="0"/>
                <a:ea typeface="宋体" panose="02010600030101010101" pitchFamily="2" charset="-122"/>
              </a:rPr>
              <a:t>建立时间（setup time）</a:t>
            </a:r>
            <a:endParaRPr lang="zh-CN" altLang="en-US">
              <a:latin typeface="Arial" panose="020B0604020202020204" pitchFamily="34" charset="0"/>
              <a:ea typeface="仿宋_GB2312" pitchFamily="1" charset="-122"/>
            </a:endParaRPr>
          </a:p>
        </p:txBody>
      </p:sp>
      <p:sp>
        <p:nvSpPr>
          <p:cNvPr id="3" name="文本框 2"/>
          <p:cNvSpPr txBox="1"/>
          <p:nvPr/>
        </p:nvSpPr>
        <p:spPr>
          <a:xfrm>
            <a:off x="893763" y="4116388"/>
            <a:ext cx="2994025" cy="368300"/>
          </a:xfrm>
          <a:prstGeom prst="rect">
            <a:avLst/>
          </a:prstGeom>
          <a:noFill/>
          <a:ln w="9525">
            <a:noFill/>
          </a:ln>
        </p:spPr>
        <p:txBody>
          <a:bodyPr wrap="none" anchor="t" anchorCtr="0">
            <a:spAutoFit/>
          </a:bodyPr>
          <a:p>
            <a:r>
              <a:rPr lang="en-US" altLang="zh-CN">
                <a:solidFill>
                  <a:srgbClr val="0070C0"/>
                </a:solidFill>
                <a:latin typeface="Comic Sans MS" panose="030F0702030302020204" pitchFamily="2" charset="0"/>
                <a:ea typeface="宋体" panose="02010600030101010101" pitchFamily="2" charset="-122"/>
              </a:rPr>
              <a:t>(</a:t>
            </a:r>
            <a:r>
              <a:rPr lang="zh-CN" altLang="zh-CN">
                <a:solidFill>
                  <a:srgbClr val="0070C0"/>
                </a:solidFill>
                <a:latin typeface="Comic Sans MS" panose="030F0702030302020204" pitchFamily="2" charset="0"/>
                <a:ea typeface="宋体" panose="02010600030101010101" pitchFamily="2" charset="-122"/>
              </a:rPr>
              <a:t>2</a:t>
            </a:r>
            <a:r>
              <a:rPr lang="en-US" altLang="zh-CN">
                <a:solidFill>
                  <a:srgbClr val="0070C0"/>
                </a:solidFill>
                <a:latin typeface="Comic Sans MS" panose="030F0702030302020204" pitchFamily="2" charset="0"/>
                <a:ea typeface="宋体" panose="02010600030101010101" pitchFamily="2" charset="-122"/>
              </a:rPr>
              <a:t>) </a:t>
            </a:r>
            <a:r>
              <a:rPr lang="zh-CN" altLang="zh-CN">
                <a:solidFill>
                  <a:srgbClr val="0070C0"/>
                </a:solidFill>
                <a:latin typeface="Comic Sans MS" panose="030F0702030302020204" pitchFamily="2" charset="0"/>
                <a:ea typeface="宋体" panose="02010600030101010101" pitchFamily="2" charset="-122"/>
              </a:rPr>
              <a:t>保持时间（hold time）</a:t>
            </a:r>
            <a:endParaRPr lang="zh-CN" altLang="en-US">
              <a:latin typeface="Arial" panose="020B0604020202020204" pitchFamily="34" charset="0"/>
              <a:ea typeface="仿宋_GB2312" pitchFamily="1" charset="-122"/>
            </a:endParaRPr>
          </a:p>
        </p:txBody>
      </p:sp>
      <p:sp>
        <p:nvSpPr>
          <p:cNvPr id="4" name="文本框 3"/>
          <p:cNvSpPr txBox="1"/>
          <p:nvPr/>
        </p:nvSpPr>
        <p:spPr>
          <a:xfrm>
            <a:off x="793750" y="5416550"/>
            <a:ext cx="5394325" cy="368300"/>
          </a:xfrm>
          <a:prstGeom prst="rect">
            <a:avLst/>
          </a:prstGeom>
          <a:noFill/>
          <a:ln w="9525">
            <a:noFill/>
          </a:ln>
        </p:spPr>
        <p:txBody>
          <a:bodyPr wrap="none" anchor="t" anchorCtr="0">
            <a:spAutoFit/>
          </a:bodyPr>
          <a:p>
            <a:r>
              <a:rPr lang="en-US" altLang="zh-CN">
                <a:solidFill>
                  <a:srgbClr val="0070C0"/>
                </a:solidFill>
                <a:latin typeface="Comic Sans MS" panose="030F0702030302020204" pitchFamily="2" charset="0"/>
                <a:ea typeface="宋体" panose="02010600030101010101" pitchFamily="2" charset="-122"/>
              </a:rPr>
              <a:t> (3) </a:t>
            </a:r>
            <a:r>
              <a:rPr lang="zh-CN" altLang="zh-CN">
                <a:solidFill>
                  <a:srgbClr val="0070C0"/>
                </a:solidFill>
                <a:latin typeface="Comic Sans MS" panose="030F0702030302020204" pitchFamily="2" charset="0"/>
                <a:ea typeface="宋体" panose="02010600030101010101" pitchFamily="2" charset="-122"/>
              </a:rPr>
              <a:t>时钟到输出的时间（Clock-to-Output time）</a:t>
            </a:r>
            <a:endParaRPr lang="zh-CN" altLang="en-US">
              <a:latin typeface="Arial" panose="020B0604020202020204" pitchFamily="34" charset="0"/>
              <a:ea typeface="仿宋_GB2312" pitchFamily="1" charset="-122"/>
            </a:endParaRPr>
          </a:p>
        </p:txBody>
      </p:sp>
      <p:sp>
        <p:nvSpPr>
          <p:cNvPr id="43027" name="矩形 25606"/>
          <p:cNvSpPr/>
          <p:nvPr/>
        </p:nvSpPr>
        <p:spPr>
          <a:xfrm>
            <a:off x="5413375" y="1076325"/>
            <a:ext cx="461010" cy="1207770"/>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5" name="矩形 25606"/>
          <p:cNvSpPr/>
          <p:nvPr/>
        </p:nvSpPr>
        <p:spPr>
          <a:xfrm>
            <a:off x="5901690" y="1076325"/>
            <a:ext cx="414655" cy="1131570"/>
          </a:xfrm>
          <a:prstGeom prst="rect">
            <a:avLst/>
          </a:prstGeom>
          <a:solidFill>
            <a:srgbClr val="A6A6A6">
              <a:alpha val="25999"/>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6" name="矩形 25606"/>
          <p:cNvSpPr/>
          <p:nvPr/>
        </p:nvSpPr>
        <p:spPr>
          <a:xfrm>
            <a:off x="5901690" y="2479675"/>
            <a:ext cx="254000" cy="490220"/>
          </a:xfrm>
          <a:prstGeom prst="rect">
            <a:avLst/>
          </a:prstGeom>
          <a:solidFill>
            <a:srgbClr val="A6A6A6">
              <a:alpha val="25999"/>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8369"/>
                                        </p:tgtEl>
                                        <p:attrNameLst>
                                          <p:attrName>style.visibility</p:attrName>
                                        </p:attrNameLst>
                                      </p:cBhvr>
                                      <p:to>
                                        <p:strVal val="visible"/>
                                      </p:to>
                                    </p:set>
                                    <p:anim calcmode="discrete" valueType="clr">
                                      <p:cBhvr override="childStyle">
                                        <p:cTn id="7" dur="80"/>
                                        <p:tgtEl>
                                          <p:spTgt spid="5836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8369"/>
                                        </p:tgtEl>
                                        <p:attrNameLst>
                                          <p:attrName>fillcolor</p:attrName>
                                        </p:attrNameLst>
                                      </p:cBhvr>
                                      <p:tavLst>
                                        <p:tav tm="0">
                                          <p:val>
                                            <p:clrVal>
                                              <a:schemeClr val="accent2"/>
                                            </p:clrVal>
                                          </p:val>
                                        </p:tav>
                                        <p:tav tm="50000">
                                          <p:val>
                                            <p:clrVal>
                                              <a:schemeClr val="hlink"/>
                                            </p:clrVal>
                                          </p:val>
                                        </p:tav>
                                      </p:tavLst>
                                    </p:anim>
                                    <p:set>
                                      <p:cBhvr>
                                        <p:cTn id="9" dur="80"/>
                                        <p:tgtEl>
                                          <p:spTgt spid="5836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58373"/>
                                        </p:tgtEl>
                                        <p:attrNameLst>
                                          <p:attrName>style.visibility</p:attrName>
                                        </p:attrNameLst>
                                      </p:cBhvr>
                                      <p:to>
                                        <p:strVal val="visible"/>
                                      </p:to>
                                    </p:set>
                                    <p:animEffect transition="in" filter="dissolve">
                                      <p:cBhvr>
                                        <p:cTn id="14" dur="500"/>
                                        <p:tgtEl>
                                          <p:spTgt spid="58373"/>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grpId="0" nodeType="clickEffect">
                                  <p:stCondLst>
                                    <p:cond delay="0"/>
                                  </p:stCondLst>
                                  <p:iterate type="lt">
                                    <p:tmPct val="50000"/>
                                  </p:iterate>
                                  <p:childTnLst>
                                    <p:set>
                                      <p:cBhvr>
                                        <p:cTn id="22" dur="1" fill="hold">
                                          <p:stCondLst>
                                            <p:cond delay="0"/>
                                          </p:stCondLst>
                                        </p:cTn>
                                        <p:tgtEl>
                                          <p:spTgt spid="2"/>
                                        </p:tgtEl>
                                        <p:attrNameLst>
                                          <p:attrName>style.visibility</p:attrName>
                                        </p:attrNameLst>
                                      </p:cBhvr>
                                      <p:to>
                                        <p:strVal val="visible"/>
                                      </p:to>
                                    </p:set>
                                    <p:anim calcmode="discrete" valueType="clr">
                                      <p:cBhvr override="childStyle">
                                        <p:cTn id="23"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2"/>
                                        </p:tgtEl>
                                        <p:attrNameLst>
                                          <p:attrName>fillcolor</p:attrName>
                                        </p:attrNameLst>
                                      </p:cBhvr>
                                      <p:tavLst>
                                        <p:tav tm="0">
                                          <p:val>
                                            <p:clrVal>
                                              <a:schemeClr val="accent2"/>
                                            </p:clrVal>
                                          </p:val>
                                        </p:tav>
                                        <p:tav tm="50000">
                                          <p:val>
                                            <p:clrVal>
                                              <a:schemeClr val="hlink"/>
                                            </p:clrVal>
                                          </p:val>
                                        </p:tav>
                                      </p:tavLst>
                                    </p:anim>
                                    <p:set>
                                      <p:cBhvr>
                                        <p:cTn id="25" dur="80"/>
                                        <p:tgtEl>
                                          <p:spTgt spid="2"/>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3"/>
                                        </p:tgtEl>
                                        <p:attrNameLst>
                                          <p:attrName>style.visibility</p:attrName>
                                        </p:attrNameLst>
                                      </p:cBhvr>
                                      <p:to>
                                        <p:strVal val="visible"/>
                                      </p:to>
                                    </p:set>
                                    <p:anim calcmode="discrete" valueType="clr">
                                      <p:cBhvr override="childStyle">
                                        <p:cTn id="30"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3"/>
                                        </p:tgtEl>
                                        <p:attrNameLst>
                                          <p:attrName>fillcolor</p:attrName>
                                        </p:attrNameLst>
                                      </p:cBhvr>
                                      <p:tavLst>
                                        <p:tav tm="0">
                                          <p:val>
                                            <p:clrVal>
                                              <a:schemeClr val="accent2"/>
                                            </p:clrVal>
                                          </p:val>
                                        </p:tav>
                                        <p:tav tm="50000">
                                          <p:val>
                                            <p:clrVal>
                                              <a:schemeClr val="hlink"/>
                                            </p:clrVal>
                                          </p:val>
                                        </p:tav>
                                      </p:tavLst>
                                    </p:anim>
                                    <p:set>
                                      <p:cBhvr>
                                        <p:cTn id="32" dur="80"/>
                                        <p:tgtEl>
                                          <p:spTgt spid="3"/>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grpId="0" nodeType="clickEffect">
                                  <p:stCondLst>
                                    <p:cond delay="0"/>
                                  </p:stCondLst>
                                  <p:iterate type="lt">
                                    <p:tmPct val="50000"/>
                                  </p:iterate>
                                  <p:childTnLst>
                                    <p:set>
                                      <p:cBhvr>
                                        <p:cTn id="36" dur="1" fill="hold">
                                          <p:stCondLst>
                                            <p:cond delay="0"/>
                                          </p:stCondLst>
                                        </p:cTn>
                                        <p:tgtEl>
                                          <p:spTgt spid="4"/>
                                        </p:tgtEl>
                                        <p:attrNameLst>
                                          <p:attrName>style.visibility</p:attrName>
                                        </p:attrNameLst>
                                      </p:cBhvr>
                                      <p:to>
                                        <p:strVal val="visible"/>
                                      </p:to>
                                    </p:set>
                                    <p:anim calcmode="discrete" valueType="clr">
                                      <p:cBhvr override="childStyle">
                                        <p:cTn id="3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4"/>
                                        </p:tgtEl>
                                        <p:attrNameLst>
                                          <p:attrName>fillcolor</p:attrName>
                                        </p:attrNameLst>
                                      </p:cBhvr>
                                      <p:tavLst>
                                        <p:tav tm="0">
                                          <p:val>
                                            <p:clrVal>
                                              <a:schemeClr val="accent2"/>
                                            </p:clrVal>
                                          </p:val>
                                        </p:tav>
                                        <p:tav tm="50000">
                                          <p:val>
                                            <p:clrVal>
                                              <a:schemeClr val="hlink"/>
                                            </p:clrVal>
                                          </p:val>
                                        </p:tav>
                                      </p:tavLst>
                                    </p:anim>
                                    <p:set>
                                      <p:cBhvr>
                                        <p:cTn id="39" dur="80"/>
                                        <p:tgtEl>
                                          <p:spTgt spid="4"/>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8371"/>
                                        </p:tgtEl>
                                        <p:attrNameLst>
                                          <p:attrName>style.visibility</p:attrName>
                                        </p:attrNameLst>
                                      </p:cBhvr>
                                      <p:to>
                                        <p:strVal val="visible"/>
                                      </p:to>
                                    </p:set>
                                    <p:animEffect transition="in" filter="wipe(left)">
                                      <p:cBhvr>
                                        <p:cTn id="44" dur="500"/>
                                        <p:tgtEl>
                                          <p:spTgt spid="58371"/>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3027"/>
                                        </p:tgtEl>
                                        <p:attrNameLst>
                                          <p:attrName>style.visibility</p:attrName>
                                        </p:attrNameLst>
                                      </p:cBhvr>
                                      <p:to>
                                        <p:strVal val="visible"/>
                                      </p:to>
                                    </p:set>
                                    <p:animEffect transition="in" filter="dissolve">
                                      <p:cBhvr>
                                        <p:cTn id="49" dur="500"/>
                                        <p:tgtEl>
                                          <p:spTgt spid="430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8372"/>
                                        </p:tgtEl>
                                        <p:attrNameLst>
                                          <p:attrName>style.visibility</p:attrName>
                                        </p:attrNameLst>
                                      </p:cBhvr>
                                      <p:to>
                                        <p:strVal val="visible"/>
                                      </p:to>
                                    </p:set>
                                    <p:animEffect transition="in" filter="wipe(left)">
                                      <p:cBhvr>
                                        <p:cTn id="54" dur="500"/>
                                        <p:tgtEl>
                                          <p:spTgt spid="5837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dissolve">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8374"/>
                                        </p:tgtEl>
                                        <p:attrNameLst>
                                          <p:attrName>style.visibility</p:attrName>
                                        </p:attrNameLst>
                                      </p:cBhvr>
                                      <p:to>
                                        <p:strVal val="visible"/>
                                      </p:to>
                                    </p:set>
                                    <p:animEffect transition="in" filter="wipe(left)">
                                      <p:cBhvr>
                                        <p:cTn id="64" dur="500"/>
                                        <p:tgtEl>
                                          <p:spTgt spid="5837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dissolve">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p:bldP spid="58369" grpId="1"/>
      <p:bldP spid="2" grpId="0"/>
      <p:bldP spid="2" grpId="1"/>
      <p:bldP spid="3" grpId="0"/>
      <p:bldP spid="3" grpId="1"/>
      <p:bldP spid="4" grpId="0"/>
      <p:bldP spid="4" grpId="1"/>
      <p:bldP spid="58371" grpId="0"/>
      <p:bldP spid="58371" grpId="1"/>
      <p:bldP spid="43027" grpId="0" bldLvl="0" animBg="1"/>
      <p:bldP spid="43027" grpId="1" animBg="1"/>
      <p:bldP spid="5" grpId="0" bldLvl="0" animBg="1"/>
      <p:bldP spid="5" grpId="1" animBg="1"/>
      <p:bldP spid="6" grpId="0" bldLvl="0" animBg="1"/>
      <p:bldP spid="6" grpId="1" animBg="1"/>
      <p:bldP spid="58372" grpId="0"/>
      <p:bldP spid="58372" grpId="1"/>
      <p:bldP spid="58374" grpId="0"/>
      <p:bldP spid="58374"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custDataLst>
              <p:tags r:id="rId1"/>
            </p:custDataLst>
          </p:nvPr>
        </p:nvGraphicFramePr>
        <p:xfrm>
          <a:off x="683895" y="1844675"/>
          <a:ext cx="8142605" cy="4182745"/>
        </p:xfrm>
        <a:graphic>
          <a:graphicData uri="http://schemas.openxmlformats.org/presentationml/2006/ole">
            <mc:AlternateContent xmlns:mc="http://schemas.openxmlformats.org/markup-compatibility/2006">
              <mc:Choice xmlns:v="urn:schemas-microsoft-com:vml" Requires="v">
                <p:oleObj spid="_x0000_s3147" name="" r:id="rId2" imgW="8601075" imgH="4410075" progId="Paint.Picture">
                  <p:embed/>
                </p:oleObj>
              </mc:Choice>
              <mc:Fallback>
                <p:oleObj name="" r:id="rId2" imgW="8601075" imgH="4410075" progId="Paint.Picture">
                  <p:embed/>
                  <p:pic>
                    <p:nvPicPr>
                      <p:cNvPr id="0" name="图片 3146"/>
                      <p:cNvPicPr/>
                      <p:nvPr/>
                    </p:nvPicPr>
                    <p:blipFill>
                      <a:blip r:embed="rId3"/>
                      <a:stretch>
                        <a:fillRect/>
                      </a:stretch>
                    </p:blipFill>
                    <p:spPr>
                      <a:xfrm>
                        <a:off x="683895" y="1844675"/>
                        <a:ext cx="8142605" cy="4182745"/>
                      </a:xfrm>
                      <a:prstGeom prst="rect">
                        <a:avLst/>
                      </a:prstGeom>
                      <a:noFill/>
                      <a:ln w="38100">
                        <a:noFill/>
                        <a:miter/>
                      </a:ln>
                    </p:spPr>
                  </p:pic>
                </p:oleObj>
              </mc:Fallback>
            </mc:AlternateContent>
          </a:graphicData>
        </a:graphic>
      </p:graphicFrame>
      <p:graphicFrame>
        <p:nvGraphicFramePr>
          <p:cNvPr id="6" name="对象 5"/>
          <p:cNvGraphicFramePr/>
          <p:nvPr/>
        </p:nvGraphicFramePr>
        <p:xfrm>
          <a:off x="1930400" y="871538"/>
          <a:ext cx="5083175" cy="561975"/>
        </p:xfrm>
        <a:graphic>
          <a:graphicData uri="http://schemas.openxmlformats.org/presentationml/2006/ole">
            <mc:AlternateContent xmlns:mc="http://schemas.openxmlformats.org/markup-compatibility/2006">
              <mc:Choice xmlns:v="urn:schemas-microsoft-com:vml" Requires="v">
                <p:oleObj spid="_x0000_s3146" name="" r:id="rId4" imgW="6248400" imgH="752475" progId="Paint.Picture">
                  <p:embed/>
                </p:oleObj>
              </mc:Choice>
              <mc:Fallback>
                <p:oleObj name="" r:id="rId4" imgW="6248400" imgH="752475" progId="Paint.Picture">
                  <p:embed/>
                  <p:pic>
                    <p:nvPicPr>
                      <p:cNvPr id="0" name="图片 3145"/>
                      <p:cNvPicPr/>
                      <p:nvPr/>
                    </p:nvPicPr>
                    <p:blipFill>
                      <a:blip r:embed="rId5"/>
                      <a:stretch>
                        <a:fillRect/>
                      </a:stretch>
                    </p:blipFill>
                    <p:spPr>
                      <a:xfrm>
                        <a:off x="1930400" y="871538"/>
                        <a:ext cx="5083175" cy="561975"/>
                      </a:xfrm>
                      <a:prstGeom prst="rect">
                        <a:avLst/>
                      </a:prstGeom>
                      <a:noFill/>
                      <a:ln w="38100">
                        <a:noFill/>
                        <a:miter/>
                      </a:ln>
                    </p:spPr>
                  </p:pic>
                </p:oleObj>
              </mc:Fallback>
            </mc:AlternateContent>
          </a:graphicData>
        </a:graphic>
      </p:graphicFrame>
      <p:sp>
        <p:nvSpPr>
          <p:cNvPr id="43027" name="矩形 25606"/>
          <p:cNvSpPr/>
          <p:nvPr/>
        </p:nvSpPr>
        <p:spPr>
          <a:xfrm>
            <a:off x="743585" y="4498975"/>
            <a:ext cx="8039735" cy="58356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8" name="矩形 25606"/>
          <p:cNvSpPr/>
          <p:nvPr/>
        </p:nvSpPr>
        <p:spPr>
          <a:xfrm>
            <a:off x="744220" y="5054600"/>
            <a:ext cx="7967345" cy="407670"/>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9" name="矩形 25606"/>
          <p:cNvSpPr/>
          <p:nvPr/>
        </p:nvSpPr>
        <p:spPr>
          <a:xfrm>
            <a:off x="751840" y="3081655"/>
            <a:ext cx="7997825" cy="483870"/>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10" name="矩形 25606"/>
          <p:cNvSpPr/>
          <p:nvPr/>
        </p:nvSpPr>
        <p:spPr>
          <a:xfrm>
            <a:off x="4229100" y="871538"/>
            <a:ext cx="1511300" cy="227012"/>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3027"/>
                                        </p:tgtEl>
                                        <p:attrNameLst>
                                          <p:attrName>style.visibility</p:attrName>
                                        </p:attrNameLst>
                                      </p:cBhvr>
                                      <p:to>
                                        <p:strVal val="visible"/>
                                      </p:to>
                                    </p:set>
                                    <p:animEffect transition="in" filter="dissolve">
                                      <p:cBhvr>
                                        <p:cTn id="21" dur="500"/>
                                        <p:tgtEl>
                                          <p:spTgt spid="4302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7" grpId="0" bldLvl="0" animBg="1"/>
      <p:bldP spid="43027" grpId="1" animBg="1"/>
      <p:bldP spid="8" grpId="0" bldLvl="0" animBg="1"/>
      <p:bldP spid="8" grpId="1" animBg="1"/>
      <p:bldP spid="9" grpId="0" bldLvl="0" animBg="1"/>
      <p:bldP spid="9" grpId="1" animBg="1"/>
      <p:bldP spid="10" grpId="0" bldLvl="0" animBg="1"/>
      <p:bldP spid="10"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552450" y="1917700"/>
          <a:ext cx="8077835" cy="3775075"/>
        </p:xfrm>
        <a:graphic>
          <a:graphicData uri="http://schemas.openxmlformats.org/presentationml/2006/ole">
            <mc:AlternateContent xmlns:mc="http://schemas.openxmlformats.org/markup-compatibility/2006">
              <mc:Choice xmlns:v="urn:schemas-microsoft-com:vml" Requires="v">
                <p:oleObj spid="_x0000_s3148" name="" r:id="rId1" imgW="10306050" imgH="4752975" progId="Paint.Picture">
                  <p:embed/>
                </p:oleObj>
              </mc:Choice>
              <mc:Fallback>
                <p:oleObj name="" r:id="rId1" imgW="10306050" imgH="4752975" progId="Paint.Picture">
                  <p:embed/>
                  <p:pic>
                    <p:nvPicPr>
                      <p:cNvPr id="0" name="图片 3147"/>
                      <p:cNvPicPr/>
                      <p:nvPr/>
                    </p:nvPicPr>
                    <p:blipFill>
                      <a:blip r:embed="rId2"/>
                      <a:stretch>
                        <a:fillRect/>
                      </a:stretch>
                    </p:blipFill>
                    <p:spPr>
                      <a:xfrm>
                        <a:off x="552450" y="1917700"/>
                        <a:ext cx="8077835" cy="3775075"/>
                      </a:xfrm>
                      <a:prstGeom prst="rect">
                        <a:avLst/>
                      </a:prstGeom>
                      <a:noFill/>
                      <a:ln w="38100">
                        <a:noFill/>
                        <a:miter/>
                      </a:ln>
                    </p:spPr>
                  </p:pic>
                </p:oleObj>
              </mc:Fallback>
            </mc:AlternateContent>
          </a:graphicData>
        </a:graphic>
      </p:graphicFrame>
      <p:graphicFrame>
        <p:nvGraphicFramePr>
          <p:cNvPr id="6" name="对象 5"/>
          <p:cNvGraphicFramePr/>
          <p:nvPr/>
        </p:nvGraphicFramePr>
        <p:xfrm>
          <a:off x="1420813" y="1009650"/>
          <a:ext cx="6016625" cy="504825"/>
        </p:xfrm>
        <a:graphic>
          <a:graphicData uri="http://schemas.openxmlformats.org/presentationml/2006/ole">
            <mc:AlternateContent xmlns:mc="http://schemas.openxmlformats.org/markup-compatibility/2006">
              <mc:Choice xmlns:v="urn:schemas-microsoft-com:vml" Requires="v">
                <p:oleObj spid="_x0000_s3149" name="" r:id="rId3" imgW="6677025" imgH="781050" progId="Paint.Picture">
                  <p:embed/>
                </p:oleObj>
              </mc:Choice>
              <mc:Fallback>
                <p:oleObj name="" r:id="rId3" imgW="6677025" imgH="781050" progId="Paint.Picture">
                  <p:embed/>
                  <p:pic>
                    <p:nvPicPr>
                      <p:cNvPr id="0" name="图片 3148"/>
                      <p:cNvPicPr/>
                      <p:nvPr/>
                    </p:nvPicPr>
                    <p:blipFill>
                      <a:blip r:embed="rId4"/>
                      <a:stretch>
                        <a:fillRect/>
                      </a:stretch>
                    </p:blipFill>
                    <p:spPr>
                      <a:xfrm>
                        <a:off x="1420813" y="1009650"/>
                        <a:ext cx="6016625" cy="504825"/>
                      </a:xfrm>
                      <a:prstGeom prst="rect">
                        <a:avLst/>
                      </a:prstGeom>
                      <a:noFill/>
                      <a:ln w="38100">
                        <a:noFill/>
                        <a:miter/>
                      </a:ln>
                    </p:spPr>
                  </p:pic>
                </p:oleObj>
              </mc:Fallback>
            </mc:AlternateContent>
          </a:graphicData>
        </a:graphic>
      </p:graphicFrame>
      <p:sp>
        <p:nvSpPr>
          <p:cNvPr id="43027" name="矩形 25606"/>
          <p:cNvSpPr/>
          <p:nvPr/>
        </p:nvSpPr>
        <p:spPr>
          <a:xfrm>
            <a:off x="644525" y="4510405"/>
            <a:ext cx="7953375" cy="371475"/>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8" name="矩形 25606"/>
          <p:cNvSpPr/>
          <p:nvPr/>
        </p:nvSpPr>
        <p:spPr>
          <a:xfrm>
            <a:off x="644525" y="4881880"/>
            <a:ext cx="7978775" cy="381000"/>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9" name="矩形 25606"/>
          <p:cNvSpPr/>
          <p:nvPr/>
        </p:nvSpPr>
        <p:spPr>
          <a:xfrm>
            <a:off x="611505" y="3030220"/>
            <a:ext cx="7970520" cy="349250"/>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
        <p:nvSpPr>
          <p:cNvPr id="10" name="矩形 25606"/>
          <p:cNvSpPr/>
          <p:nvPr/>
        </p:nvSpPr>
        <p:spPr>
          <a:xfrm>
            <a:off x="3886200" y="1009650"/>
            <a:ext cx="1511300" cy="227013"/>
          </a:xfrm>
          <a:prstGeom prst="rect">
            <a:avLst/>
          </a:prstGeom>
          <a:solidFill>
            <a:srgbClr val="FF00FF">
              <a:alpha val="25998"/>
            </a:srgbClr>
          </a:solidFill>
          <a:ln w="9525">
            <a:noFill/>
          </a:ln>
        </p:spPr>
        <p:txBody>
          <a:bodyPr anchor="t" anchorCtr="0"/>
          <a:p>
            <a:pPr algn="ct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3027"/>
                                        </p:tgtEl>
                                        <p:attrNameLst>
                                          <p:attrName>style.visibility</p:attrName>
                                        </p:attrNameLst>
                                      </p:cBhvr>
                                      <p:to>
                                        <p:strVal val="visible"/>
                                      </p:to>
                                    </p:set>
                                    <p:animEffect transition="in" filter="dissolve">
                                      <p:cBhvr>
                                        <p:cTn id="21" dur="500"/>
                                        <p:tgtEl>
                                          <p:spTgt spid="4302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7" grpId="0" bldLvl="0" animBg="1"/>
      <p:bldP spid="43027" grpId="1" animBg="1"/>
      <p:bldP spid="8" grpId="0" bldLvl="0" animBg="1"/>
      <p:bldP spid="8" grpId="1" animBg="1"/>
      <p:bldP spid="9" grpId="0" bldLvl="0" animBg="1"/>
      <p:bldP spid="9" grpId="1" animBg="1"/>
      <p:bldP spid="10" grpId="0" animBg="1"/>
      <p:bldP spid="10"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3"/>
          <p:cNvSpPr txBox="1"/>
          <p:nvPr/>
        </p:nvSpPr>
        <p:spPr>
          <a:xfrm>
            <a:off x="673100" y="1214438"/>
            <a:ext cx="7905750" cy="922337"/>
          </a:xfrm>
          <a:prstGeom prst="rect">
            <a:avLst/>
          </a:prstGeom>
          <a:noFill/>
          <a:ln w="9525">
            <a:noFill/>
          </a:ln>
        </p:spPr>
        <p:txBody>
          <a:bodyPr wrap="square" anchor="t" anchorCtr="0">
            <a:spAutoFit/>
          </a:bodyPr>
          <a:p>
            <a:pPr eaLnBrk="0" hangingPunct="0">
              <a:lnSpc>
                <a:spcPct val="150000"/>
              </a:lnSpc>
            </a:pPr>
            <a:r>
              <a:rPr lang="zh-CN" altLang="en-US">
                <a:latin typeface="Comic Sans MS" panose="030F0702030302020204" pitchFamily="2" charset="0"/>
                <a:ea typeface="宋体" panose="02010600030101010101" pitchFamily="2" charset="-122"/>
              </a:rPr>
              <a:t>5-</a:t>
            </a:r>
            <a:r>
              <a:rPr lang="en-US" altLang="zh-CN">
                <a:latin typeface="Comic Sans MS" panose="030F0702030302020204" pitchFamily="2" charset="0"/>
                <a:ea typeface="宋体" panose="02010600030101010101" pitchFamily="2" charset="-122"/>
              </a:rPr>
              <a:t>11</a:t>
            </a:r>
            <a:r>
              <a:rPr lang="zh-CN" altLang="en-US">
                <a:latin typeface="Comic Sans MS" panose="030F0702030302020204" pitchFamily="2" charset="0"/>
                <a:ea typeface="宋体" panose="02010600030101010101" pitchFamily="2" charset="-122"/>
              </a:rPr>
              <a:t>. 描述门控锁存器动态特性的参数有哪些？说明其含义和数值。</a:t>
            </a:r>
            <a:endParaRPr lang="zh-CN" altLang="en-US">
              <a:latin typeface="Comic Sans MS" panose="030F0702030302020204" pitchFamily="2" charset="0"/>
              <a:ea typeface="宋体" panose="02010600030101010101" pitchFamily="2" charset="-122"/>
            </a:endParaRPr>
          </a:p>
          <a:p>
            <a:pPr eaLnBrk="0" hangingPunct="0">
              <a:lnSpc>
                <a:spcPct val="150000"/>
              </a:lnSpc>
            </a:pPr>
            <a:r>
              <a:rPr lang="zh-CN" altLang="en-US">
                <a:latin typeface="Comic Sans MS" panose="030F0702030302020204" pitchFamily="2" charset="0"/>
                <a:ea typeface="宋体" panose="02010600030101010101" pitchFamily="2" charset="-122"/>
              </a:rPr>
              <a:t>5-1</a:t>
            </a:r>
            <a:r>
              <a:rPr lang="en-US" altLang="zh-CN">
                <a:latin typeface="Comic Sans MS" panose="030F0702030302020204" pitchFamily="2" charset="0"/>
                <a:ea typeface="宋体" panose="02010600030101010101" pitchFamily="2" charset="-122"/>
              </a:rPr>
              <a:t>2</a:t>
            </a:r>
            <a:r>
              <a:rPr lang="zh-CN" altLang="en-US">
                <a:latin typeface="Comic Sans MS" panose="030F0702030302020204" pitchFamily="2" charset="0"/>
                <a:ea typeface="宋体" panose="02010600030101010101" pitchFamily="2" charset="-122"/>
              </a:rPr>
              <a:t>. 描述边沿触发器的动态特性参数有哪些？并说明其含义。</a:t>
            </a:r>
            <a:endParaRPr lang="zh-CN" altLang="en-US">
              <a:latin typeface="Comic Sans MS" panose="030F0702030302020204" pitchFamily="2" charset="0"/>
              <a:ea typeface="宋体" panose="02010600030101010101" pitchFamily="2" charset="-122"/>
            </a:endParaRPr>
          </a:p>
        </p:txBody>
      </p:sp>
      <p:sp>
        <p:nvSpPr>
          <p:cNvPr id="55298" name="文本框 1"/>
          <p:cNvSpPr txBox="1"/>
          <p:nvPr/>
        </p:nvSpPr>
        <p:spPr>
          <a:xfrm>
            <a:off x="673100" y="673100"/>
            <a:ext cx="2017713" cy="460375"/>
          </a:xfrm>
          <a:prstGeom prst="rect">
            <a:avLst/>
          </a:prstGeom>
          <a:noFill/>
          <a:ln w="9525">
            <a:noFill/>
          </a:ln>
        </p:spPr>
        <p:txBody>
          <a:bodyPr wrap="none" anchor="t" anchorCtr="0">
            <a:spAutoFit/>
          </a:bodyPr>
          <a:p>
            <a:pPr eaLnBrk="0" hangingPunct="0">
              <a:spcBef>
                <a:spcPct val="50000"/>
              </a:spcBef>
            </a:pPr>
            <a:r>
              <a:rPr lang="en-US" altLang="zh-CN" sz="2400" dirty="0">
                <a:solidFill>
                  <a:srgbClr val="C00000"/>
                </a:solidFill>
                <a:latin typeface="Comic Sans MS" panose="030F0702030302020204" pitchFamily="2" charset="0"/>
                <a:ea typeface="宋体" panose="02010600030101010101" pitchFamily="2" charset="-122"/>
                <a:sym typeface="Wingdings" panose="05000000000000000000" charset="0"/>
              </a:rPr>
              <a:t>? </a:t>
            </a:r>
            <a:r>
              <a:rPr lang="zh-CN" altLang="zh-CN" sz="2400">
                <a:solidFill>
                  <a:srgbClr val="C00000"/>
                </a:solidFill>
                <a:latin typeface="Comic Sans MS" panose="030F0702030302020204" pitchFamily="2" charset="0"/>
                <a:ea typeface="宋体" panose="02010600030101010101" pitchFamily="2" charset="-122"/>
                <a:sym typeface="宋体" panose="02010600030101010101" pitchFamily="2" charset="-122"/>
              </a:rPr>
              <a:t>思考与练习</a:t>
            </a:r>
            <a:endParaRPr lang="zh-CN" altLang="zh-CN" sz="240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5298"/>
                                        </p:tgtEl>
                                        <p:attrNameLst>
                                          <p:attrName>style.visibility</p:attrName>
                                        </p:attrNameLst>
                                      </p:cBhvr>
                                      <p:to>
                                        <p:strVal val="visible"/>
                                      </p:to>
                                    </p:set>
                                    <p:anim calcmode="discrete" valueType="clr">
                                      <p:cBhvr override="childStyle">
                                        <p:cTn id="7" dur="80"/>
                                        <p:tgtEl>
                                          <p:spTgt spid="5529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5298"/>
                                        </p:tgtEl>
                                        <p:attrNameLst>
                                          <p:attrName>fillcolor</p:attrName>
                                        </p:attrNameLst>
                                      </p:cBhvr>
                                      <p:tavLst>
                                        <p:tav tm="0">
                                          <p:val>
                                            <p:clrVal>
                                              <a:schemeClr val="accent2"/>
                                            </p:clrVal>
                                          </p:val>
                                        </p:tav>
                                        <p:tav tm="50000">
                                          <p:val>
                                            <p:clrVal>
                                              <a:schemeClr val="hlink"/>
                                            </p:clrVal>
                                          </p:val>
                                        </p:tav>
                                      </p:tavLst>
                                    </p:anim>
                                    <p:set>
                                      <p:cBhvr>
                                        <p:cTn id="9" dur="80"/>
                                        <p:tgtEl>
                                          <p:spTgt spid="5529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5297"/>
                                        </p:tgtEl>
                                        <p:attrNameLst>
                                          <p:attrName>style.visibility</p:attrName>
                                        </p:attrNameLst>
                                      </p:cBhvr>
                                      <p:to>
                                        <p:strVal val="visible"/>
                                      </p:to>
                                    </p:set>
                                    <p:animEffect transition="in" filter="wipe(left)">
                                      <p:cBhvr>
                                        <p:cTn id="14" dur="500"/>
                                        <p:tgtEl>
                                          <p:spTgt spid="55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8" grpId="1"/>
      <p:bldP spid="55297" grpId="0"/>
      <p:bldP spid="55297"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txBox="1"/>
          <p:nvPr/>
        </p:nvSpPr>
        <p:spPr>
          <a:xfrm>
            <a:off x="1368425" y="2420303"/>
            <a:ext cx="6745288" cy="1092200"/>
          </a:xfrm>
          <a:prstGeom prst="rect">
            <a:avLst/>
          </a:prstGeom>
          <a:noFill/>
          <a:ln w="9525">
            <a:noFill/>
          </a:ln>
          <a:effectLst>
            <a:outerShdw dist="38100" dir="8100000" algn="ctr" rotWithShape="0">
              <a:srgbClr val="000000">
                <a:alpha val="34998"/>
              </a:srgbClr>
            </a:outerShdw>
          </a:effectLst>
        </p:spPr>
        <p:txBody>
          <a:bodyPr anchor="t" anchorCtr="0"/>
          <a:p>
            <a:pPr algn="ctr">
              <a:lnSpc>
                <a:spcPct val="120000"/>
              </a:lnSpc>
            </a:pPr>
            <a:r>
              <a:rPr lang="en-US" altLang="zh-CN" sz="4800" b="0" dirty="0">
                <a:latin typeface="Comic Sans MS" panose="030F0702030302020204" pitchFamily="2" charset="0"/>
                <a:ea typeface="黑体" panose="02010609060101010101" pitchFamily="2" charset="-122"/>
              </a:rPr>
              <a:t>5.7 </a:t>
            </a:r>
            <a:r>
              <a:rPr lang="zh-CN" altLang="zh-CN" sz="4800" b="0" dirty="0">
                <a:latin typeface="Comic Sans MS" panose="030F0702030302020204" pitchFamily="2" charset="0"/>
                <a:ea typeface="黑体" panose="02010609060101010101" pitchFamily="2" charset="-122"/>
              </a:rPr>
              <a:t>设计实践</a:t>
            </a:r>
            <a:endParaRPr lang="zh-CN" altLang="en-US" sz="4800" b="0" dirty="0">
              <a:latin typeface="Comic Sans MS" panose="030F0702030302020204" pitchFamily="2" charset="0"/>
              <a:ea typeface="黑体" panose="0201060906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3"/>
          <p:cNvSpPr txBox="1"/>
          <p:nvPr/>
        </p:nvSpPr>
        <p:spPr>
          <a:xfrm>
            <a:off x="553720" y="476885"/>
            <a:ext cx="4351020" cy="922020"/>
          </a:xfrm>
          <a:prstGeom prst="rect">
            <a:avLst/>
          </a:prstGeom>
          <a:noFill/>
          <a:ln w="9525">
            <a:noFill/>
          </a:ln>
        </p:spPr>
        <p:txBody>
          <a:bodyPr wrap="square" anchor="t" anchorCtr="0">
            <a:spAutoFit/>
          </a:bodyPr>
          <a:p>
            <a:pPr eaLnBrk="0" hangingPunct="0">
              <a:lnSpc>
                <a:spcPct val="150000"/>
              </a:lnSpc>
            </a:pPr>
            <a:r>
              <a:rPr lang="en-US">
                <a:latin typeface="Comic Sans MS" panose="030F0702030302020204" pitchFamily="2" charset="0"/>
                <a:ea typeface="宋体" panose="02010600030101010101" pitchFamily="2" charset="-122"/>
              </a:rPr>
              <a:t>  </a:t>
            </a:r>
            <a:r>
              <a:rPr>
                <a:solidFill>
                  <a:srgbClr val="0070C0"/>
                </a:solidFill>
                <a:latin typeface="Comic Sans MS" panose="030F0702030302020204" pitchFamily="2" charset="0"/>
                <a:ea typeface="宋体" panose="02010600030101010101" pitchFamily="2" charset="-122"/>
              </a:rPr>
              <a:t>抢答器</a:t>
            </a:r>
            <a:r>
              <a:rPr>
                <a:latin typeface="Comic Sans MS" panose="030F0702030302020204" pitchFamily="2" charset="0"/>
                <a:ea typeface="宋体" panose="02010600030101010101" pitchFamily="2" charset="-122"/>
              </a:rPr>
              <a:t>通常用于专项知识竞赛,以测试选手对知识掌握的熟练程度和反应速度</a:t>
            </a:r>
            <a:r>
              <a:rPr lang="zh-CN">
                <a:latin typeface="Comic Sans MS" panose="030F0702030302020204" pitchFamily="2" charset="0"/>
                <a:ea typeface="宋体" panose="02010600030101010101" pitchFamily="2" charset="-122"/>
              </a:rPr>
              <a:t>。</a:t>
            </a:r>
            <a:endParaRPr lang="zh-CN">
              <a:latin typeface="Comic Sans MS" panose="030F0702030302020204" pitchFamily="2" charset="0"/>
              <a:ea typeface="宋体" panose="02010600030101010101" pitchFamily="2" charset="-122"/>
            </a:endParaRPr>
          </a:p>
        </p:txBody>
      </p:sp>
      <p:sp>
        <p:nvSpPr>
          <p:cNvPr id="2" name="文本框 3"/>
          <p:cNvSpPr txBox="1"/>
          <p:nvPr/>
        </p:nvSpPr>
        <p:spPr>
          <a:xfrm>
            <a:off x="612140" y="1341120"/>
            <a:ext cx="3995420" cy="2676525"/>
          </a:xfrm>
          <a:prstGeom prst="rect">
            <a:avLst/>
          </a:prstGeom>
          <a:noFill/>
          <a:ln w="9525">
            <a:noFill/>
          </a:ln>
        </p:spPr>
        <p:txBody>
          <a:bodyPr wrap="square" anchor="t" anchorCtr="0">
            <a:spAutoFit/>
          </a:bodyPr>
          <a:p>
            <a:pPr eaLnBrk="0" hangingPunct="0">
              <a:lnSpc>
                <a:spcPct val="150000"/>
              </a:lnSpc>
            </a:pPr>
            <a:r>
              <a:rPr lang="en-US" sz="1600">
                <a:latin typeface="Comic Sans MS" panose="030F0702030302020204" pitchFamily="2" charset="0"/>
                <a:ea typeface="宋体" panose="02010600030101010101" pitchFamily="2" charset="-122"/>
              </a:rPr>
              <a:t> </a:t>
            </a:r>
            <a:r>
              <a:rPr sz="1600">
                <a:solidFill>
                  <a:srgbClr val="0070C0"/>
                </a:solidFill>
                <a:latin typeface="Comic Sans MS" panose="030F0702030302020204" pitchFamily="2" charset="0"/>
                <a:ea typeface="宋体" panose="02010600030101010101" pitchFamily="2" charset="-122"/>
              </a:rPr>
              <a:t>抢答器的主要功能有两个：</a:t>
            </a:r>
            <a:endParaRPr sz="1600">
              <a:latin typeface="Comic Sans MS" panose="030F0702030302020204" pitchFamily="2" charset="0"/>
              <a:ea typeface="宋体" panose="02010600030101010101" pitchFamily="2" charset="-122"/>
            </a:endParaRPr>
          </a:p>
          <a:p>
            <a:pPr eaLnBrk="0" hangingPunct="0">
              <a:lnSpc>
                <a:spcPct val="150000"/>
              </a:lnSpc>
            </a:pPr>
            <a:r>
              <a:rPr sz="1600">
                <a:latin typeface="Comic Sans MS" panose="030F0702030302020204" pitchFamily="2" charset="0"/>
                <a:ea typeface="宋体" panose="02010600030101010101" pitchFamily="2" charset="-122"/>
              </a:rPr>
              <a:t> </a:t>
            </a:r>
            <a:r>
              <a:rPr lang="en-US" sz="1600">
                <a:latin typeface="Comic Sans MS" panose="030F0702030302020204" pitchFamily="2" charset="0"/>
                <a:ea typeface="宋体" panose="02010600030101010101" pitchFamily="2" charset="-122"/>
              </a:rPr>
              <a:t>  (1) </a:t>
            </a:r>
            <a:r>
              <a:rPr sz="1600">
                <a:latin typeface="Comic Sans MS" panose="030F0702030302020204" pitchFamily="2" charset="0"/>
                <a:ea typeface="宋体" panose="02010600030101010101" pitchFamily="2" charset="-122"/>
              </a:rPr>
              <a:t>分辨出选手抢答的先后顺序，锁定首先抢中选手的状态；</a:t>
            </a:r>
            <a:endParaRPr sz="1600">
              <a:latin typeface="Comic Sans MS" panose="030F0702030302020204" pitchFamily="2" charset="0"/>
              <a:ea typeface="宋体" panose="02010600030101010101" pitchFamily="2" charset="-122"/>
            </a:endParaRPr>
          </a:p>
          <a:p>
            <a:pPr eaLnBrk="0" hangingPunct="0">
              <a:lnSpc>
                <a:spcPct val="150000"/>
              </a:lnSpc>
            </a:pPr>
            <a:r>
              <a:rPr sz="1600">
                <a:latin typeface="Comic Sans MS" panose="030F0702030302020204" pitchFamily="2" charset="0"/>
                <a:ea typeface="宋体" panose="02010600030101010101" pitchFamily="2" charset="-122"/>
              </a:rPr>
              <a:t> </a:t>
            </a:r>
            <a:r>
              <a:rPr lang="en-US" sz="1600">
                <a:latin typeface="Comic Sans MS" panose="030F0702030302020204" pitchFamily="2" charset="0"/>
                <a:ea typeface="宋体" panose="02010600030101010101" pitchFamily="2" charset="-122"/>
              </a:rPr>
              <a:t>  (2) </a:t>
            </a:r>
            <a:r>
              <a:rPr sz="1600">
                <a:latin typeface="Comic Sans MS" panose="030F0702030302020204" pitchFamily="2" charset="0"/>
                <a:ea typeface="宋体" panose="02010600030101010101" pitchFamily="2" charset="-122"/>
              </a:rPr>
              <a:t>封锁时钟，使抢答器对其他选手无法的抢答不响应。</a:t>
            </a:r>
            <a:endParaRPr sz="1600">
              <a:latin typeface="Comic Sans MS" panose="030F0702030302020204" pitchFamily="2" charset="0"/>
              <a:ea typeface="宋体" panose="02010600030101010101" pitchFamily="2" charset="-122"/>
            </a:endParaRPr>
          </a:p>
          <a:p>
            <a:pPr eaLnBrk="0" hangingPunct="0">
              <a:lnSpc>
                <a:spcPct val="150000"/>
              </a:lnSpc>
            </a:pPr>
            <a:r>
              <a:rPr sz="1600">
                <a:latin typeface="Comic Sans MS" panose="030F0702030302020204" pitchFamily="2" charset="0"/>
                <a:ea typeface="宋体" panose="02010600030101010101" pitchFamily="2" charset="-122"/>
              </a:rPr>
              <a:t> </a:t>
            </a:r>
            <a:r>
              <a:rPr lang="en-US" sz="1600">
                <a:latin typeface="Comic Sans MS" panose="030F0702030302020204" pitchFamily="2" charset="0"/>
                <a:ea typeface="宋体" panose="02010600030101010101" pitchFamily="2" charset="-122"/>
              </a:rPr>
              <a:t>  </a:t>
            </a:r>
            <a:r>
              <a:rPr sz="1600">
                <a:latin typeface="Comic Sans MS" panose="030F0702030302020204" pitchFamily="2" charset="0"/>
                <a:ea typeface="宋体" panose="02010600030101010101" pitchFamily="2" charset="-122"/>
              </a:rPr>
              <a:t>这两个功能均可以通过锁存器或触发器来实现。</a:t>
            </a:r>
            <a:endParaRPr sz="1600">
              <a:latin typeface="Comic Sans MS" panose="030F0702030302020204" pitchFamily="2" charset="0"/>
              <a:ea typeface="宋体" panose="02010600030101010101" pitchFamily="2" charset="-122"/>
            </a:endParaRPr>
          </a:p>
        </p:txBody>
      </p:sp>
      <p:sp>
        <p:nvSpPr>
          <p:cNvPr id="3" name="文本框 3"/>
          <p:cNvSpPr txBox="1"/>
          <p:nvPr/>
        </p:nvSpPr>
        <p:spPr>
          <a:xfrm>
            <a:off x="539750" y="3933190"/>
            <a:ext cx="4567555" cy="2294890"/>
          </a:xfrm>
          <a:prstGeom prst="rect">
            <a:avLst/>
          </a:prstGeom>
          <a:noFill/>
          <a:ln w="9525">
            <a:noFill/>
          </a:ln>
        </p:spPr>
        <p:txBody>
          <a:bodyPr wrap="square" anchor="t" anchorCtr="0">
            <a:noAutofit/>
          </a:bodyPr>
          <a:p>
            <a:pPr eaLnBrk="0" hangingPunct="0">
              <a:lnSpc>
                <a:spcPct val="150000"/>
              </a:lnSpc>
            </a:pPr>
            <a:r>
              <a:rPr lang="en-US" sz="1600">
                <a:latin typeface="Comic Sans MS" panose="030F0702030302020204" pitchFamily="2" charset="0"/>
                <a:ea typeface="宋体" panose="02010600030101010101" pitchFamily="2" charset="-122"/>
              </a:rPr>
              <a:t> </a:t>
            </a:r>
            <a:r>
              <a:rPr sz="1600">
                <a:latin typeface="Comic Sans MS" panose="030F0702030302020204" pitchFamily="2" charset="0"/>
                <a:ea typeface="宋体" panose="02010600030101010101" pitchFamily="2" charset="-122"/>
              </a:rPr>
              <a:t> </a:t>
            </a:r>
            <a:r>
              <a:rPr lang="en-US" sz="1600">
                <a:latin typeface="Comic Sans MS" panose="030F0702030302020204" pitchFamily="2" charset="0"/>
                <a:ea typeface="宋体" panose="02010600030101010101" pitchFamily="2" charset="-122"/>
              </a:rPr>
              <a:t>  </a:t>
            </a:r>
            <a:r>
              <a:rPr sz="1600">
                <a:latin typeface="Comic Sans MS" panose="030F0702030302020204" pitchFamily="2" charset="0"/>
                <a:ea typeface="宋体" panose="02010600030101010101" pitchFamily="2" charset="-122"/>
              </a:rPr>
              <a:t>抢答</a:t>
            </a:r>
            <a:r>
              <a:rPr lang="zh-CN" sz="1600">
                <a:latin typeface="Comic Sans MS" panose="030F0702030302020204" pitchFamily="2" charset="0"/>
                <a:ea typeface="宋体" panose="02010600030101010101" pitchFamily="2" charset="-122"/>
              </a:rPr>
              <a:t>器</a:t>
            </a:r>
            <a:r>
              <a:rPr sz="1600">
                <a:latin typeface="Comic Sans MS" panose="030F0702030302020204" pitchFamily="2" charset="0"/>
                <a:ea typeface="宋体" panose="02010600030101010101" pitchFamily="2" charset="-122"/>
              </a:rPr>
              <a:t>的基本原理是：主持人掌握着一个复位开关，用来将抢答器复位和启时抢答计时。抢答开始后，若有选手按下抢答按钮，立即锁存并驱动指示电路显示选手的状态或编号，同时封锁时钟禁止电路工作，并将第一个抢中选手的状态或编号一直保持到主持人将抢答器复位为止。</a:t>
            </a:r>
            <a:endParaRPr sz="1600">
              <a:latin typeface="Comic Sans MS" panose="030F0702030302020204" pitchFamily="2" charset="0"/>
              <a:ea typeface="宋体" panose="02010600030101010101" pitchFamily="2" charset="-122"/>
            </a:endParaRPr>
          </a:p>
        </p:txBody>
      </p:sp>
      <p:graphicFrame>
        <p:nvGraphicFramePr>
          <p:cNvPr id="5" name="对象 4"/>
          <p:cNvGraphicFramePr/>
          <p:nvPr>
            <p:custDataLst>
              <p:tags r:id="rId1"/>
            </p:custDataLst>
          </p:nvPr>
        </p:nvGraphicFramePr>
        <p:xfrm>
          <a:off x="5035550" y="3717290"/>
          <a:ext cx="3714750" cy="2439035"/>
        </p:xfrm>
        <a:graphic>
          <a:graphicData uri="http://schemas.openxmlformats.org/presentationml/2006/ole">
            <mc:AlternateContent xmlns:mc="http://schemas.openxmlformats.org/markup-compatibility/2006">
              <mc:Choice xmlns:v="urn:schemas-microsoft-com:vml" Requires="v">
                <p:oleObj spid="_x0000_s6" name="" r:id="rId2" imgW="4152900" imgH="3248025" progId="Paint.Picture">
                  <p:embed/>
                </p:oleObj>
              </mc:Choice>
              <mc:Fallback>
                <p:oleObj name="" r:id="rId2" imgW="4152900" imgH="3248025" progId="Paint.Picture">
                  <p:embed/>
                  <p:pic>
                    <p:nvPicPr>
                      <p:cNvPr id="0" name="图片 5"/>
                      <p:cNvPicPr/>
                      <p:nvPr/>
                    </p:nvPicPr>
                    <p:blipFill>
                      <a:blip r:embed="rId3"/>
                      <a:stretch>
                        <a:fillRect/>
                      </a:stretch>
                    </p:blipFill>
                    <p:spPr>
                      <a:xfrm>
                        <a:off x="5035550" y="3717290"/>
                        <a:ext cx="3714750" cy="2439035"/>
                      </a:xfrm>
                      <a:prstGeom prst="rect">
                        <a:avLst/>
                      </a:prstGeom>
                    </p:spPr>
                  </p:pic>
                </p:oleObj>
              </mc:Fallback>
            </mc:AlternateContent>
          </a:graphicData>
        </a:graphic>
      </p:graphicFrame>
      <p:graphicFrame>
        <p:nvGraphicFramePr>
          <p:cNvPr id="8" name="对象 7"/>
          <p:cNvGraphicFramePr/>
          <p:nvPr>
            <p:custDataLst>
              <p:tags r:id="rId4"/>
            </p:custDataLst>
          </p:nvPr>
        </p:nvGraphicFramePr>
        <p:xfrm>
          <a:off x="4788535" y="765175"/>
          <a:ext cx="3973195" cy="2562225"/>
        </p:xfrm>
        <a:graphic>
          <a:graphicData uri="http://schemas.openxmlformats.org/presentationml/2006/ole">
            <mc:AlternateContent xmlns:mc="http://schemas.openxmlformats.org/markup-compatibility/2006">
              <mc:Choice xmlns:v="urn:schemas-microsoft-com:vml" Requires="v">
                <p:oleObj spid="_x0000_s9" name="" r:id="rId5" imgW="7305675" imgH="3590925" progId="Paint.Picture">
                  <p:embed/>
                </p:oleObj>
              </mc:Choice>
              <mc:Fallback>
                <p:oleObj name="" r:id="rId5" imgW="7305675" imgH="3590925" progId="Paint.Picture">
                  <p:embed/>
                  <p:pic>
                    <p:nvPicPr>
                      <p:cNvPr id="0" name="图片 8"/>
                      <p:cNvPicPr/>
                      <p:nvPr/>
                    </p:nvPicPr>
                    <p:blipFill>
                      <a:blip r:embed="rId6"/>
                      <a:stretch>
                        <a:fillRect/>
                      </a:stretch>
                    </p:blipFill>
                    <p:spPr>
                      <a:xfrm>
                        <a:off x="4788535" y="765175"/>
                        <a:ext cx="3973195" cy="2562225"/>
                      </a:xfrm>
                      <a:prstGeom prst="rect">
                        <a:avLst/>
                      </a:prstGeom>
                    </p:spPr>
                  </p:pic>
                </p:oleObj>
              </mc:Fallback>
            </mc:AlternateContent>
          </a:graphicData>
        </a:graphic>
      </p:graphicFrame>
    </p:spTree>
  </p:cSld>
  <p:clrMapOvr>
    <a:masterClrMapping/>
  </p:clrMapOvr>
  <p:timing>
    <p:tnLst>
      <p:par>
        <p:cTn id="1" dur="indefinite" restart="never" nodeType="tmRoot"/>
      </p:par>
    </p:tnLst>
    <p:bldLst>
      <p:bldP spid="55297" grpId="0"/>
      <p:bldP spid="55297" grpId="1"/>
      <p:bldP spid="2" grpId="0"/>
      <p:bldP spid="2" grpId="1"/>
      <p:bldP spid="3" grpId="0"/>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3"/>
          <p:cNvSpPr txBox="1"/>
          <p:nvPr/>
        </p:nvSpPr>
        <p:spPr>
          <a:xfrm>
            <a:off x="972185" y="5013325"/>
            <a:ext cx="7611745" cy="1245235"/>
          </a:xfrm>
          <a:prstGeom prst="rect">
            <a:avLst/>
          </a:prstGeom>
          <a:noFill/>
          <a:ln w="9525">
            <a:noFill/>
          </a:ln>
        </p:spPr>
        <p:txBody>
          <a:bodyPr wrap="square" anchor="t" anchorCtr="0">
            <a:spAutoFit/>
          </a:bodyPr>
          <a:p>
            <a:pPr eaLnBrk="0" hangingPunct="0">
              <a:lnSpc>
                <a:spcPct val="150000"/>
              </a:lnSpc>
            </a:pPr>
            <a:r>
              <a:rPr lang="en-US">
                <a:latin typeface="Comic Sans MS" panose="030F0702030302020204" pitchFamily="2" charset="0"/>
                <a:ea typeface="宋体" panose="02010600030101010101" pitchFamily="2" charset="-122"/>
              </a:rPr>
              <a:t>  </a:t>
            </a:r>
            <a:r>
              <a:rPr lang="en-US" sz="1600">
                <a:latin typeface="Comic Sans MS" panose="030F0702030302020204" pitchFamily="2" charset="0"/>
                <a:ea typeface="宋体" panose="02010600030101010101" pitchFamily="2" charset="-122"/>
              </a:rPr>
              <a:t>  </a:t>
            </a:r>
            <a:r>
              <a:rPr sz="1600">
                <a:latin typeface="Comic Sans MS" panose="030F0702030302020204" pitchFamily="2" charset="0"/>
                <a:ea typeface="宋体" panose="02010600030101010101" pitchFamily="2" charset="-122"/>
              </a:rPr>
              <a:t>四人抢答器的原理电路如图所示，其中74HC175内部有4个D触发器，MR'为复位端，低电平有效。主持人掌握S</a:t>
            </a:r>
            <a:r>
              <a:rPr sz="1600" baseline="-25000">
                <a:latin typeface="Comic Sans MS" panose="030F0702030302020204" pitchFamily="2" charset="0"/>
                <a:ea typeface="宋体" panose="02010600030101010101" pitchFamily="2" charset="-122"/>
              </a:rPr>
              <a:t>0</a:t>
            </a:r>
            <a:r>
              <a:rPr sz="1600">
                <a:latin typeface="Comic Sans MS" panose="030F0702030302020204" pitchFamily="2" charset="0"/>
                <a:ea typeface="宋体" panose="02010600030101010101" pitchFamily="2" charset="-122"/>
              </a:rPr>
              <a:t>按钮，四位选手分别掌握着S</a:t>
            </a:r>
            <a:r>
              <a:rPr sz="1600" baseline="-25000">
                <a:latin typeface="Comic Sans MS" panose="030F0702030302020204" pitchFamily="2" charset="0"/>
                <a:ea typeface="宋体" panose="02010600030101010101" pitchFamily="2" charset="-122"/>
              </a:rPr>
              <a:t>1</a:t>
            </a:r>
            <a:r>
              <a:rPr sz="1600">
                <a:latin typeface="Comic Sans MS" panose="030F0702030302020204" pitchFamily="2" charset="0"/>
                <a:ea typeface="宋体" panose="02010600030101010101" pitchFamily="2" charset="-122"/>
              </a:rPr>
              <a:t>、S</a:t>
            </a:r>
            <a:r>
              <a:rPr sz="1600" baseline="-25000">
                <a:latin typeface="Comic Sans MS" panose="030F0702030302020204" pitchFamily="2" charset="0"/>
                <a:ea typeface="宋体" panose="02010600030101010101" pitchFamily="2" charset="-122"/>
              </a:rPr>
              <a:t>2</a:t>
            </a:r>
            <a:r>
              <a:rPr sz="1600">
                <a:latin typeface="Comic Sans MS" panose="030F0702030302020204" pitchFamily="2" charset="0"/>
                <a:ea typeface="宋体" panose="02010600030101010101" pitchFamily="2" charset="-122"/>
              </a:rPr>
              <a:t>、S</a:t>
            </a:r>
            <a:r>
              <a:rPr sz="1600" baseline="-25000">
                <a:latin typeface="Comic Sans MS" panose="030F0702030302020204" pitchFamily="2" charset="0"/>
                <a:ea typeface="宋体" panose="02010600030101010101" pitchFamily="2" charset="-122"/>
              </a:rPr>
              <a:t>3</a:t>
            </a:r>
            <a:r>
              <a:rPr sz="1600">
                <a:latin typeface="Comic Sans MS" panose="030F0702030302020204" pitchFamily="2" charset="0"/>
                <a:ea typeface="宋体" panose="02010600030101010101" pitchFamily="2" charset="-122"/>
              </a:rPr>
              <a:t>和S</a:t>
            </a:r>
            <a:r>
              <a:rPr sz="1600" baseline="-25000">
                <a:latin typeface="Comic Sans MS" panose="030F0702030302020204" pitchFamily="2" charset="0"/>
                <a:ea typeface="宋体" panose="02010600030101010101" pitchFamily="2" charset="-122"/>
              </a:rPr>
              <a:t>4</a:t>
            </a:r>
            <a:r>
              <a:rPr sz="1600">
                <a:latin typeface="Comic Sans MS" panose="030F0702030302020204" pitchFamily="2" charset="0"/>
                <a:ea typeface="宋体" panose="02010600030101010101" pitchFamily="2" charset="-122"/>
              </a:rPr>
              <a:t>按钮，D</a:t>
            </a:r>
            <a:r>
              <a:rPr sz="1600" baseline="-25000">
                <a:latin typeface="Comic Sans MS" panose="030F0702030302020204" pitchFamily="2" charset="0"/>
                <a:ea typeface="宋体" panose="02010600030101010101" pitchFamily="2" charset="-122"/>
              </a:rPr>
              <a:t>1</a:t>
            </a:r>
            <a:r>
              <a:rPr sz="1600">
                <a:latin typeface="Comic Sans MS" panose="030F0702030302020204" pitchFamily="2" charset="0"/>
                <a:ea typeface="宋体" panose="02010600030101010101" pitchFamily="2" charset="-122"/>
              </a:rPr>
              <a:t>、D</a:t>
            </a:r>
            <a:r>
              <a:rPr sz="1600" baseline="-25000">
                <a:latin typeface="Comic Sans MS" panose="030F0702030302020204" pitchFamily="2" charset="0"/>
                <a:ea typeface="宋体" panose="02010600030101010101" pitchFamily="2" charset="-122"/>
              </a:rPr>
              <a:t>2</a:t>
            </a:r>
            <a:r>
              <a:rPr sz="1600">
                <a:latin typeface="Comic Sans MS" panose="030F0702030302020204" pitchFamily="2" charset="0"/>
                <a:ea typeface="宋体" panose="02010600030101010101" pitchFamily="2" charset="-122"/>
              </a:rPr>
              <a:t>、D</a:t>
            </a:r>
            <a:r>
              <a:rPr sz="1600" baseline="-25000">
                <a:latin typeface="Comic Sans MS" panose="030F0702030302020204" pitchFamily="2" charset="0"/>
                <a:ea typeface="宋体" panose="02010600030101010101" pitchFamily="2" charset="-122"/>
              </a:rPr>
              <a:t>3</a:t>
            </a:r>
            <a:r>
              <a:rPr sz="1600">
                <a:latin typeface="Comic Sans MS" panose="030F0702030302020204" pitchFamily="2" charset="0"/>
                <a:ea typeface="宋体" panose="02010600030101010101" pitchFamily="2" charset="-122"/>
              </a:rPr>
              <a:t>和D</a:t>
            </a:r>
            <a:r>
              <a:rPr sz="1600" baseline="-25000">
                <a:latin typeface="Comic Sans MS" panose="030F0702030302020204" pitchFamily="2" charset="0"/>
                <a:ea typeface="宋体" panose="02010600030101010101" pitchFamily="2" charset="-122"/>
              </a:rPr>
              <a:t>4</a:t>
            </a:r>
            <a:r>
              <a:rPr sz="1600">
                <a:latin typeface="Comic Sans MS" panose="030F0702030302020204" pitchFamily="2" charset="0"/>
                <a:ea typeface="宋体" panose="02010600030101010101" pitchFamily="2" charset="-122"/>
              </a:rPr>
              <a:t>分别为其状态指示灯。</a:t>
            </a:r>
            <a:endParaRPr sz="1600">
              <a:latin typeface="Comic Sans MS" panose="030F0702030302020204" pitchFamily="2" charset="0"/>
              <a:ea typeface="宋体" panose="02010600030101010101" pitchFamily="2" charset="-122"/>
            </a:endParaRPr>
          </a:p>
        </p:txBody>
      </p:sp>
      <p:pic>
        <p:nvPicPr>
          <p:cNvPr id="5" name="图片 4" descr="qdq"/>
          <p:cNvPicPr>
            <a:picLocks noChangeAspect="1"/>
          </p:cNvPicPr>
          <p:nvPr/>
        </p:nvPicPr>
        <p:blipFill>
          <a:blip r:embed="rId1"/>
          <a:stretch>
            <a:fillRect/>
          </a:stretch>
        </p:blipFill>
        <p:spPr>
          <a:xfrm>
            <a:off x="1187450" y="621030"/>
            <a:ext cx="6972300" cy="4478020"/>
          </a:xfrm>
          <a:prstGeom prst="rect">
            <a:avLst/>
          </a:prstGeom>
        </p:spPr>
      </p:pic>
    </p:spTree>
  </p:cSld>
  <p:clrMapOvr>
    <a:masterClrMapping/>
  </p:clrMapOvr>
  <p:timing>
    <p:tnLst>
      <p:par>
        <p:cTn id="1" dur="indefinite" restart="never" nodeType="tmRoot"/>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txBox="1"/>
          <p:nvPr/>
        </p:nvSpPr>
        <p:spPr>
          <a:xfrm>
            <a:off x="2124075" y="2049463"/>
            <a:ext cx="5178425" cy="1092200"/>
          </a:xfrm>
          <a:prstGeom prst="rect">
            <a:avLst/>
          </a:prstGeom>
          <a:noFill/>
          <a:ln w="9525">
            <a:noFill/>
          </a:ln>
          <a:effectLst>
            <a:outerShdw dist="38100" dir="8100000" algn="ctr" rotWithShape="0">
              <a:srgbClr val="000000">
                <a:alpha val="34998"/>
              </a:srgbClr>
            </a:outerShdw>
          </a:effectLst>
        </p:spPr>
        <p:txBody>
          <a:bodyPr anchor="t" anchorCtr="0"/>
          <a:p>
            <a:pPr algn="ctr">
              <a:lnSpc>
                <a:spcPct val="120000"/>
              </a:lnSpc>
            </a:pPr>
            <a:r>
              <a:rPr lang="en-US" altLang="zh-CN" sz="4800" b="0" dirty="0">
                <a:latin typeface="Comic Sans MS" panose="030F0702030302020204" pitchFamily="2" charset="0"/>
                <a:ea typeface="黑体" panose="02010609060101010101" pitchFamily="2" charset="-122"/>
              </a:rPr>
              <a:t>5.1 </a:t>
            </a:r>
            <a:r>
              <a:rPr lang="zh-CN" altLang="en-US" sz="4800" b="0" dirty="0">
                <a:latin typeface="Comic Sans MS" panose="030F0702030302020204" pitchFamily="2" charset="0"/>
                <a:ea typeface="黑体" panose="02010609060101010101" pitchFamily="2" charset="-122"/>
              </a:rPr>
              <a:t>基本锁存器</a:t>
            </a:r>
            <a:endParaRPr lang="zh-CN" altLang="en-US" sz="4800" b="0" dirty="0">
              <a:latin typeface="Comic Sans MS" panose="030F0702030302020204" pitchFamily="2" charset="0"/>
              <a:ea typeface="黑体" panose="02010609060101010101" pitchFamily="2" charset="-122"/>
            </a:endParaRPr>
          </a:p>
          <a:p>
            <a:pPr algn="ctr">
              <a:lnSpc>
                <a:spcPct val="120000"/>
              </a:lnSpc>
            </a:pPr>
            <a:r>
              <a:rPr lang="zh-CN" altLang="en-US" sz="4800" b="0" dirty="0">
                <a:latin typeface="Comic Sans MS" panose="030F0702030302020204" pitchFamily="2" charset="0"/>
                <a:ea typeface="黑体" panose="02010609060101010101" pitchFamily="2" charset="-122"/>
              </a:rPr>
              <a:t>及其功能方法</a:t>
            </a:r>
            <a:endParaRPr lang="zh-CN" altLang="en-US" sz="4800" b="0" dirty="0">
              <a:latin typeface="Comic Sans MS" panose="030F0702030302020204" pitchFamily="2" charset="0"/>
              <a:ea typeface="黑体" panose="0201060906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AutoShape 35"/>
          <p:cNvSpPr/>
          <p:nvPr/>
        </p:nvSpPr>
        <p:spPr>
          <a:xfrm>
            <a:off x="711835" y="750888"/>
            <a:ext cx="2225675" cy="52070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60418" name="Rectangle 34"/>
          <p:cNvSpPr/>
          <p:nvPr/>
        </p:nvSpPr>
        <p:spPr>
          <a:xfrm>
            <a:off x="848360" y="782638"/>
            <a:ext cx="1884363" cy="457200"/>
          </a:xfrm>
          <a:prstGeom prst="rect">
            <a:avLst/>
          </a:prstGeom>
          <a:noFill/>
          <a:ln w="9525">
            <a:noFill/>
          </a:ln>
        </p:spPr>
        <p:txBody>
          <a:bodyPr wrap="none" anchor="ctr" anchorCtr="0"/>
          <a:p>
            <a:pPr>
              <a:spcBef>
                <a:spcPct val="20000"/>
              </a:spcBef>
            </a:pPr>
            <a:r>
              <a:rPr lang="zh-CN" altLang="en-US" sz="2400" b="0" dirty="0">
                <a:solidFill>
                  <a:schemeClr val="bg1"/>
                </a:solidFill>
                <a:latin typeface="Arial" panose="020B0604020202020204" pitchFamily="34" charset="0"/>
                <a:ea typeface="黑体" panose="02010609060101010101" pitchFamily="2" charset="-122"/>
              </a:rPr>
              <a:t>   本章小结</a:t>
            </a:r>
            <a:endParaRPr lang="zh-CN" altLang="en-US" sz="2400" b="0" dirty="0">
              <a:solidFill>
                <a:schemeClr val="bg1"/>
              </a:solidFill>
              <a:latin typeface="Arial" panose="020B0604020202020204" pitchFamily="34" charset="0"/>
              <a:ea typeface="黑体" panose="02010609060101010101" pitchFamily="2" charset="-122"/>
            </a:endParaRPr>
          </a:p>
        </p:txBody>
      </p:sp>
      <p:sp>
        <p:nvSpPr>
          <p:cNvPr id="60419" name="文本框 3"/>
          <p:cNvSpPr txBox="1"/>
          <p:nvPr/>
        </p:nvSpPr>
        <p:spPr>
          <a:xfrm>
            <a:off x="635000" y="1435100"/>
            <a:ext cx="7875588" cy="4522788"/>
          </a:xfrm>
          <a:prstGeom prst="rect">
            <a:avLst/>
          </a:prstGeom>
          <a:noFill/>
          <a:ln w="9525">
            <a:noFill/>
          </a:ln>
        </p:spPr>
        <p:txBody>
          <a:bodyPr wrap="square" anchor="t" anchorCtr="0">
            <a:spAutoFit/>
          </a:bodyPr>
          <a:p>
            <a:pPr>
              <a:lnSpc>
                <a:spcPct val="150000"/>
              </a:lnSpc>
            </a:pPr>
            <a:r>
              <a:rPr lang="en-US" altLang="zh-CN">
                <a:latin typeface="Comic Sans MS" panose="030F0702030302020204" pitchFamily="2" charset="0"/>
                <a:ea typeface="宋体" panose="02010600030101010101" pitchFamily="2" charset="-122"/>
              </a:rPr>
              <a:t>  </a:t>
            </a:r>
            <a:r>
              <a:rPr lang="zh-CN" altLang="zh-CN">
                <a:latin typeface="Comic Sans MS" panose="030F0702030302020204" pitchFamily="2" charset="0"/>
                <a:ea typeface="宋体" panose="02010600030101010101" pitchFamily="2" charset="-122"/>
              </a:rPr>
              <a:t>锁存器和触发器是数字电路中基本的存储器件，一个锁存器/触发器能够存储一位二值信息。</a:t>
            </a:r>
            <a:endParaRPr lang="zh-CN" altLang="zh-CN">
              <a:latin typeface="Comic Sans MS" panose="030F0702030302020204" pitchFamily="2" charset="0"/>
              <a:ea typeface="宋体" panose="02010600030101010101" pitchFamily="2" charset="-122"/>
            </a:endParaRPr>
          </a:p>
          <a:p>
            <a:pPr>
              <a:lnSpc>
                <a:spcPct val="150000"/>
              </a:lnSpc>
            </a:pPr>
            <a:r>
              <a:rPr lang="zh-CN" altLang="zh-CN">
                <a:latin typeface="Comic Sans MS" panose="030F0702030302020204" pitchFamily="2" charset="0"/>
                <a:ea typeface="宋体" panose="02010600030101010101" pitchFamily="2" charset="-122"/>
              </a:rPr>
              <a:t>  锁存器分为SR锁存器和D锁存器两种类型，其中SR锁存器具有置0、置1和保持三种功能，而D锁存器只具有置0和置1两种功能。</a:t>
            </a:r>
            <a:endParaRPr lang="zh-CN" altLang="zh-CN">
              <a:latin typeface="Comic Sans MS" panose="030F0702030302020204" pitchFamily="2" charset="0"/>
              <a:ea typeface="宋体" panose="02010600030101010101" pitchFamily="2" charset="-122"/>
            </a:endParaRPr>
          </a:p>
          <a:p>
            <a:pPr>
              <a:lnSpc>
                <a:spcPct val="150000"/>
              </a:lnSpc>
            </a:pPr>
            <a:r>
              <a:rPr lang="zh-CN" altLang="zh-CN">
                <a:latin typeface="Comic Sans MS" panose="030F0702030302020204" pitchFamily="2" charset="0"/>
                <a:ea typeface="宋体" panose="02010600030101010101" pitchFamily="2" charset="-122"/>
              </a:rPr>
              <a:t>  触发器分为SR触发器、D触发器和JK触发器三种类型，其中SR触发器具有置0、置1和保持三种功能，D触发器只具有置0和置1两种功能，而JK触发器具有置0、置1、保持和翻转四种功能。</a:t>
            </a:r>
            <a:endParaRPr lang="zh-CN" altLang="zh-CN">
              <a:latin typeface="Comic Sans MS" panose="030F0702030302020204" pitchFamily="2" charset="0"/>
              <a:ea typeface="宋体" panose="02010600030101010101" pitchFamily="2" charset="-122"/>
            </a:endParaRPr>
          </a:p>
          <a:p>
            <a:pPr>
              <a:lnSpc>
                <a:spcPct val="150000"/>
              </a:lnSpc>
            </a:pPr>
            <a:r>
              <a:rPr lang="zh-CN" altLang="zh-CN">
                <a:latin typeface="Comic Sans MS" panose="030F0702030302020204" pitchFamily="2" charset="0"/>
                <a:ea typeface="宋体" panose="02010600030101010101" pitchFamily="2" charset="-122"/>
              </a:rPr>
              <a:t>  将JK触发器的J端和K端连接到一起，就构成了只有保持和翻转功能的T触发器。将JK触发器的J端和K端接高电平，就构成了只有翻转功能的T'触发器。另外，将D触发器的输出Q'连接到D端，也可以构成T'触发器。</a:t>
            </a:r>
            <a:endParaRPr lang="zh-CN" altLang="zh-CN">
              <a:latin typeface="Comic Sans MS" panose="030F0702030302020204" pitchFamily="2" charset="0"/>
              <a:ea typeface="宋体" panose="02010600030101010101" pitchFamily="2" charset="-122"/>
            </a:endParaRPr>
          </a:p>
          <a:p>
            <a:endParaRPr lang="zh-CN" altLang="zh-CN">
              <a:latin typeface="Comic Sans MS" panose="030F0702030302020204" pitchFamily="2"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1"/>
          <p:cNvSpPr txBox="1"/>
          <p:nvPr/>
        </p:nvSpPr>
        <p:spPr>
          <a:xfrm>
            <a:off x="654050" y="638175"/>
            <a:ext cx="7997825" cy="4662488"/>
          </a:xfrm>
          <a:prstGeom prst="rect">
            <a:avLst/>
          </a:prstGeom>
          <a:noFill/>
          <a:ln w="9525">
            <a:noFill/>
          </a:ln>
        </p:spPr>
        <p:txBody>
          <a:bodyPr wrap="square" anchor="t" anchorCtr="0">
            <a:spAutoFit/>
          </a:bodyPr>
          <a:p>
            <a:pPr>
              <a:lnSpc>
                <a:spcPct val="150000"/>
              </a:lnSpc>
            </a:pPr>
            <a:r>
              <a:rPr lang="en-US" altLang="zh-CN">
                <a:latin typeface="Comic Sans MS" panose="030F0702030302020204" pitchFamily="2" charset="0"/>
                <a:ea typeface="宋体" panose="02010600030101010101" pitchFamily="2" charset="-122"/>
                <a:sym typeface="宋体" panose="02010600030101010101" pitchFamily="2" charset="-122"/>
              </a:rPr>
              <a:t>  </a:t>
            </a:r>
            <a:r>
              <a:rPr lang="zh-CN" altLang="zh-CN">
                <a:latin typeface="Comic Sans MS" panose="030F0702030302020204" pitchFamily="2" charset="0"/>
                <a:ea typeface="宋体" panose="02010600030101010101" pitchFamily="2" charset="-122"/>
                <a:sym typeface="宋体" panose="02010600030101010101" pitchFamily="2" charset="-122"/>
              </a:rPr>
              <a:t>按照存储电路的动作特点，可以将存储电路分为门控锁存器、脉冲触发器和边沿触发器三种类型，其中门控锁存器在时钟的有效电平期间工作，脉冲触发器在时钟脉冲的上升沿已经开始工作，但延迟到时钟脉冲的下降沿才能输出，而边沿触发器只在时钟脉冲的边沿工作。</a:t>
            </a:r>
            <a:endParaRPr lang="zh-CN" altLang="zh-CN">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zh-CN">
                <a:latin typeface="Comic Sans MS" panose="030F0702030302020204" pitchFamily="2" charset="0"/>
                <a:ea typeface="宋体" panose="02010600030101010101" pitchFamily="2" charset="-122"/>
                <a:sym typeface="宋体" panose="02010600030101010101" pitchFamily="2" charset="-122"/>
              </a:rPr>
              <a:t>  74HC74是上升沿工作的双D触发器，而74HC112是下降沿工作的双JK触发器。</a:t>
            </a:r>
            <a:endParaRPr lang="zh-CN" altLang="zh-CN">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zh-CN">
                <a:latin typeface="Comic Sans MS" panose="030F0702030302020204" pitchFamily="2" charset="0"/>
                <a:ea typeface="宋体" panose="02010600030101010101" pitchFamily="2" charset="-122"/>
                <a:sym typeface="宋体" panose="02010600030101010101" pitchFamily="2" charset="-122"/>
              </a:rPr>
              <a:t>  为了保证触发器能够可靠地工作，触发器的输入信号应满足建立时间和保持时间的要求，其中建立时间是指输入信号先于时钟脉冲到达并且稳定的最短时间，而保持时间是指在时钟脉冲作用后，输入信号应该保持不变的最短时间。</a:t>
            </a:r>
            <a:endParaRPr lang="zh-CN" altLang="zh-CN">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zh-CN">
                <a:latin typeface="Comic Sans MS" panose="030F0702030302020204" pitchFamily="2" charset="0"/>
                <a:ea typeface="宋体" panose="02010600030101010101" pitchFamily="2" charset="-122"/>
                <a:sym typeface="宋体" panose="02010600030101010101" pitchFamily="2" charset="-122"/>
              </a:rPr>
              <a:t>  触发器是构成时序逻辑电路的基础。</a:t>
            </a:r>
            <a:endParaRPr lang="zh-CN" altLang="en-US">
              <a:latin typeface="Arial" panose="020B0604020202020204" pitchFamily="34" charset="0"/>
              <a:ea typeface="仿宋_GB2312" pitchFamily="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9" name="对象 -2147482332"/>
          <p:cNvGraphicFramePr>
            <a:graphicFrameLocks noChangeAspect="1"/>
          </p:cNvGraphicFramePr>
          <p:nvPr/>
        </p:nvGraphicFramePr>
        <p:xfrm>
          <a:off x="1042988" y="1077913"/>
          <a:ext cx="2598737" cy="1974850"/>
        </p:xfrm>
        <a:graphic>
          <a:graphicData uri="http://schemas.openxmlformats.org/presentationml/2006/ole">
            <mc:AlternateContent xmlns:mc="http://schemas.openxmlformats.org/markup-compatibility/2006">
              <mc:Choice xmlns:v="urn:schemas-microsoft-com:vml" Requires="v">
                <p:oleObj spid="_x0000_s3082" name="" r:id="rId1" imgW="1993900" imgH="1689100" progId="Visio.Drawing.11">
                  <p:embed/>
                </p:oleObj>
              </mc:Choice>
              <mc:Fallback>
                <p:oleObj name="" r:id="rId1" imgW="1993900" imgH="1689100" progId="Visio.Drawing.11">
                  <p:embed/>
                  <p:pic>
                    <p:nvPicPr>
                      <p:cNvPr id="0" name="图片 3081"/>
                      <p:cNvPicPr/>
                      <p:nvPr/>
                    </p:nvPicPr>
                    <p:blipFill>
                      <a:blip r:embed="rId2"/>
                      <a:stretch>
                        <a:fillRect/>
                      </a:stretch>
                    </p:blipFill>
                    <p:spPr>
                      <a:xfrm>
                        <a:off x="1042988" y="1077913"/>
                        <a:ext cx="2598737" cy="1974850"/>
                      </a:xfrm>
                      <a:prstGeom prst="rect">
                        <a:avLst/>
                      </a:prstGeom>
                      <a:noFill/>
                      <a:ln w="38100">
                        <a:noFill/>
                        <a:miter/>
                      </a:ln>
                    </p:spPr>
                  </p:pic>
                </p:oleObj>
              </mc:Fallback>
            </mc:AlternateContent>
          </a:graphicData>
        </a:graphic>
      </p:graphicFrame>
      <p:graphicFrame>
        <p:nvGraphicFramePr>
          <p:cNvPr id="12290" name="对象 -2147482331"/>
          <p:cNvGraphicFramePr/>
          <p:nvPr/>
        </p:nvGraphicFramePr>
        <p:xfrm>
          <a:off x="4649788" y="1362075"/>
          <a:ext cx="3595687" cy="2366963"/>
        </p:xfrm>
        <a:graphic>
          <a:graphicData uri="http://schemas.openxmlformats.org/presentationml/2006/ole">
            <mc:AlternateContent xmlns:mc="http://schemas.openxmlformats.org/markup-compatibility/2006">
              <mc:Choice xmlns:v="urn:schemas-microsoft-com:vml" Requires="v">
                <p:oleObj spid="_x0000_s3081" name="" r:id="rId3" imgW="2286000" imgH="1363345" progId="Visio.Drawing.11">
                  <p:embed/>
                </p:oleObj>
              </mc:Choice>
              <mc:Fallback>
                <p:oleObj name="" r:id="rId3" imgW="2286000" imgH="1363345" progId="Visio.Drawing.11">
                  <p:embed/>
                  <p:pic>
                    <p:nvPicPr>
                      <p:cNvPr id="0" name="图片 3080"/>
                      <p:cNvPicPr/>
                      <p:nvPr/>
                    </p:nvPicPr>
                    <p:blipFill>
                      <a:blip r:embed="rId4"/>
                      <a:stretch>
                        <a:fillRect/>
                      </a:stretch>
                    </p:blipFill>
                    <p:spPr>
                      <a:xfrm>
                        <a:off x="4649788" y="1362075"/>
                        <a:ext cx="3595687" cy="2366963"/>
                      </a:xfrm>
                      <a:prstGeom prst="rect">
                        <a:avLst/>
                      </a:prstGeom>
                      <a:noFill/>
                      <a:ln w="38100">
                        <a:noFill/>
                        <a:miter/>
                      </a:ln>
                    </p:spPr>
                  </p:pic>
                </p:oleObj>
              </mc:Fallback>
            </mc:AlternateContent>
          </a:graphicData>
        </a:graphic>
      </p:graphicFrame>
      <p:pic>
        <p:nvPicPr>
          <p:cNvPr id="12291" name="图片 723"/>
          <p:cNvPicPr>
            <a:picLocks noChangeAspect="1"/>
          </p:cNvPicPr>
          <p:nvPr/>
        </p:nvPicPr>
        <p:blipFill>
          <a:blip r:embed="rId5"/>
          <a:stretch>
            <a:fillRect/>
          </a:stretch>
        </p:blipFill>
        <p:spPr>
          <a:xfrm>
            <a:off x="6165850" y="4514850"/>
            <a:ext cx="2424113" cy="1584325"/>
          </a:xfrm>
          <a:prstGeom prst="rect">
            <a:avLst/>
          </a:prstGeom>
          <a:noFill/>
          <a:ln w="9525">
            <a:noFill/>
          </a:ln>
        </p:spPr>
      </p:pic>
      <p:sp>
        <p:nvSpPr>
          <p:cNvPr id="12292" name="矩形 9217"/>
          <p:cNvSpPr/>
          <p:nvPr/>
        </p:nvSpPr>
        <p:spPr>
          <a:xfrm>
            <a:off x="751523" y="571500"/>
            <a:ext cx="3979862" cy="398463"/>
          </a:xfrm>
          <a:prstGeom prst="rect">
            <a:avLst/>
          </a:prstGeom>
          <a:noFill/>
          <a:ln w="9525">
            <a:noFill/>
          </a:ln>
        </p:spPr>
        <p:txBody>
          <a:bodyPr wrap="none" anchor="t" anchorCtr="0">
            <a:spAutoFit/>
          </a:bodyPr>
          <a:p>
            <a:pPr eaLnBrk="0" hangingPunct="0">
              <a:spcBef>
                <a:spcPct val="50000"/>
              </a:spcBef>
            </a:pPr>
            <a:r>
              <a:rPr lang="en-US" altLang="zh-CN" sz="2000" dirty="0">
                <a:solidFill>
                  <a:srgbClr val="C00000"/>
                </a:solidFill>
                <a:latin typeface="Comic Sans MS" panose="030F0702030302020204" pitchFamily="2" charset="0"/>
                <a:ea typeface="宋体" panose="02010600030101010101" pitchFamily="2" charset="-122"/>
              </a:rPr>
              <a:t>1. </a:t>
            </a:r>
            <a:r>
              <a:rPr lang="zh-CN" altLang="en-US" sz="2000" dirty="0">
                <a:solidFill>
                  <a:srgbClr val="C00000"/>
                </a:solidFill>
                <a:latin typeface="Comic Sans MS" panose="030F0702030302020204" pitchFamily="2" charset="0"/>
                <a:ea typeface="宋体" panose="02010600030101010101" pitchFamily="2" charset="-122"/>
              </a:rPr>
              <a:t>双稳电路（</a:t>
            </a:r>
            <a:r>
              <a:rPr lang="en-US" altLang="zh-CN" sz="2000" dirty="0">
                <a:solidFill>
                  <a:srgbClr val="C00000"/>
                </a:solidFill>
                <a:latin typeface="Comic Sans MS" panose="030F0702030302020204" pitchFamily="2" charset="0"/>
                <a:ea typeface="宋体" panose="02010600030101010101" pitchFamily="2" charset="-122"/>
              </a:rPr>
              <a:t>Bistable Circuit</a:t>
            </a:r>
            <a:r>
              <a:rPr lang="zh-CN" altLang="en-US" sz="2000" dirty="0">
                <a:solidFill>
                  <a:srgbClr val="C00000"/>
                </a:solidFill>
                <a:latin typeface="Comic Sans MS" panose="030F0702030302020204" pitchFamily="2" charset="0"/>
                <a:ea typeface="宋体" panose="02010600030101010101" pitchFamily="2" charset="-122"/>
              </a:rPr>
              <a:t>）</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12293" name="矩形 9217"/>
          <p:cNvSpPr/>
          <p:nvPr/>
        </p:nvSpPr>
        <p:spPr>
          <a:xfrm>
            <a:off x="712788" y="3160713"/>
            <a:ext cx="4373562" cy="161448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将反相器G</a:t>
            </a:r>
            <a:r>
              <a:rPr lang="zh-CN" altLang="en-US" sz="1600" baseline="-25000" dirty="0">
                <a:latin typeface="Comic Sans MS" panose="030F0702030302020204" pitchFamily="2" charset="0"/>
                <a:ea typeface="宋体" panose="02010600030101010101" pitchFamily="2" charset="-122"/>
              </a:rPr>
              <a:t>1</a:t>
            </a:r>
            <a:r>
              <a:rPr lang="zh-CN" altLang="en-US" sz="1600" dirty="0">
                <a:latin typeface="Comic Sans MS" panose="030F0702030302020204" pitchFamily="2" charset="0"/>
                <a:ea typeface="宋体" panose="02010600030101010101" pitchFamily="2" charset="-122"/>
              </a:rPr>
              <a:t>的输出v</a:t>
            </a:r>
            <a:r>
              <a:rPr lang="zh-CN" altLang="en-US" sz="1600" baseline="-25000" dirty="0">
                <a:latin typeface="Comic Sans MS" panose="030F0702030302020204" pitchFamily="2" charset="0"/>
                <a:ea typeface="宋体" panose="02010600030101010101" pitchFamily="2" charset="-122"/>
              </a:rPr>
              <a:t>O1</a:t>
            </a:r>
            <a:r>
              <a:rPr lang="zh-CN" altLang="en-US" sz="1600" dirty="0">
                <a:latin typeface="Comic Sans MS" panose="030F0702030302020204" pitchFamily="2" charset="0"/>
                <a:ea typeface="宋体" panose="02010600030101010101" pitchFamily="2" charset="-122"/>
              </a:rPr>
              <a:t>命名为Q，则G</a:t>
            </a:r>
            <a:r>
              <a:rPr lang="zh-CN" altLang="en-US" sz="1600" baseline="-25000" dirty="0">
                <a:latin typeface="Comic Sans MS" panose="030F0702030302020204" pitchFamily="2" charset="0"/>
                <a:ea typeface="宋体" panose="02010600030101010101" pitchFamily="2" charset="-122"/>
              </a:rPr>
              <a:t>2</a:t>
            </a:r>
            <a:r>
              <a:rPr lang="zh-CN" altLang="en-US" sz="1600" dirty="0">
                <a:latin typeface="Comic Sans MS" panose="030F0702030302020204" pitchFamily="2" charset="0"/>
                <a:ea typeface="宋体" panose="02010600030101010101" pitchFamily="2" charset="-122"/>
              </a:rPr>
              <a:t>的输出v</a:t>
            </a:r>
            <a:r>
              <a:rPr lang="zh-CN" altLang="en-US" sz="1600" baseline="-25000" dirty="0">
                <a:latin typeface="Comic Sans MS" panose="030F0702030302020204" pitchFamily="2" charset="0"/>
                <a:ea typeface="宋体" panose="02010600030101010101" pitchFamily="2" charset="-122"/>
              </a:rPr>
              <a:t>O2</a:t>
            </a:r>
            <a:r>
              <a:rPr lang="zh-CN" altLang="en-US" sz="1600" dirty="0">
                <a:latin typeface="Comic Sans MS" panose="030F0702030302020204" pitchFamily="2" charset="0"/>
                <a:ea typeface="宋体" panose="02010600030101010101" pitchFamily="2" charset="-122"/>
              </a:rPr>
              <a:t>为Q'，并且</a:t>
            </a:r>
            <a:r>
              <a:rPr lang="zh-CN" altLang="en-US" sz="1600" dirty="0">
                <a:solidFill>
                  <a:srgbClr val="009AD0"/>
                </a:solidFill>
                <a:latin typeface="Comic Sans MS" panose="030F0702030302020204" pitchFamily="2" charset="0"/>
                <a:ea typeface="宋体" panose="02010600030101010101" pitchFamily="2" charset="-122"/>
              </a:rPr>
              <a:t>定义Q = 0、Q' = 1时表示存储数据为0，定义Q = 1、Q' = 0时表示存储数据为1。</a:t>
            </a:r>
            <a:endParaRPr lang="zh-CN" altLang="en-US" sz="1600" dirty="0">
              <a:solidFill>
                <a:srgbClr val="009AD0"/>
              </a:solidFill>
              <a:latin typeface="Comic Sans MS" panose="030F0702030302020204" pitchFamily="2" charset="0"/>
              <a:ea typeface="宋体" panose="02010600030101010101" pitchFamily="2" charset="-122"/>
            </a:endParaRPr>
          </a:p>
        </p:txBody>
      </p:sp>
      <p:cxnSp>
        <p:nvCxnSpPr>
          <p:cNvPr id="6" name="曲线连接符 5"/>
          <p:cNvCxnSpPr/>
          <p:nvPr/>
        </p:nvCxnSpPr>
        <p:spPr>
          <a:xfrm rot="5400000" flipV="1">
            <a:off x="5110956" y="2309019"/>
            <a:ext cx="3635375" cy="2633663"/>
          </a:xfrm>
          <a:prstGeom prst="curvedConnector3">
            <a:avLst>
              <a:gd name="adj1" fmla="val -2575"/>
            </a:avLst>
          </a:prstGeom>
          <a:ln>
            <a:solidFill>
              <a:srgbClr val="009AD0"/>
            </a:solidFill>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7" name="直接箭头连接符 6"/>
          <p:cNvCxnSpPr/>
          <p:nvPr/>
        </p:nvCxnSpPr>
        <p:spPr>
          <a:xfrm flipV="1">
            <a:off x="6589713" y="3427413"/>
            <a:ext cx="503238" cy="1958975"/>
          </a:xfrm>
          <a:prstGeom prst="straightConnector1">
            <a:avLst/>
          </a:prstGeom>
          <a:ln>
            <a:solidFill>
              <a:srgbClr val="009AD0"/>
            </a:solidFill>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9" name="曲线连接符 8"/>
          <p:cNvCxnSpPr>
            <a:stCxn id="12291" idx="0"/>
          </p:cNvCxnSpPr>
          <p:nvPr/>
        </p:nvCxnSpPr>
        <p:spPr>
          <a:xfrm rot="16200000" flipV="1">
            <a:off x="5864225" y="3071813"/>
            <a:ext cx="1879600" cy="1006475"/>
          </a:xfrm>
          <a:prstGeom prst="curvedConnector3">
            <a:avLst>
              <a:gd name="adj1" fmla="val 99206"/>
            </a:avLst>
          </a:prstGeom>
          <a:ln>
            <a:solidFill>
              <a:schemeClr val="bg1">
                <a:lumMod val="50000"/>
              </a:schemeClr>
            </a:solidFill>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12297" name="文本框 1"/>
          <p:cNvSpPr txBox="1"/>
          <p:nvPr/>
        </p:nvSpPr>
        <p:spPr>
          <a:xfrm>
            <a:off x="7024688" y="1171575"/>
            <a:ext cx="1565275" cy="368300"/>
          </a:xfrm>
          <a:prstGeom prst="rect">
            <a:avLst/>
          </a:prstGeom>
          <a:noFill/>
          <a:ln w="9525">
            <a:noFill/>
          </a:ln>
        </p:spPr>
        <p:txBody>
          <a:bodyPr wrap="none" anchor="t" anchorCtr="0">
            <a:spAutoFit/>
          </a:bodyPr>
          <a:p>
            <a:r>
              <a:rPr lang="en-US" altLang="zh-CN" dirty="0">
                <a:latin typeface="Comic Sans MS" panose="030F0702030302020204" pitchFamily="2" charset="0"/>
                <a:ea typeface="宋体" panose="02010600030101010101" pitchFamily="2" charset="-122"/>
              </a:rPr>
              <a:t>G2:</a:t>
            </a:r>
            <a:r>
              <a:rPr lang="zh-CN" altLang="en-US" dirty="0">
                <a:latin typeface="Comic Sans MS" panose="030F0702030302020204" pitchFamily="2" charset="0"/>
                <a:ea typeface="宋体" panose="02010600030101010101" pitchFamily="2" charset="-122"/>
              </a:rPr>
              <a:t>v</a:t>
            </a:r>
            <a:r>
              <a:rPr lang="zh-CN" altLang="en-US" baseline="-25000" dirty="0">
                <a:latin typeface="Comic Sans MS" panose="030F0702030302020204" pitchFamily="2" charset="0"/>
                <a:ea typeface="宋体" panose="02010600030101010101" pitchFamily="2" charset="-122"/>
              </a:rPr>
              <a:t>O</a:t>
            </a:r>
            <a:r>
              <a:rPr lang="en-US" altLang="zh-CN" baseline="-25000" dirty="0">
                <a:latin typeface="Comic Sans MS" panose="030F0702030302020204" pitchFamily="2" charset="0"/>
                <a:ea typeface="宋体" panose="02010600030101010101" pitchFamily="2" charset="-122"/>
              </a:rPr>
              <a:t>2</a:t>
            </a:r>
            <a:r>
              <a:rPr lang="en-US" altLang="zh-CN" dirty="0">
                <a:latin typeface="Comic Sans MS" panose="030F0702030302020204" pitchFamily="2" charset="0"/>
                <a:ea typeface="宋体" panose="02010600030101010101" pitchFamily="2" charset="-122"/>
              </a:rPr>
              <a:t>=f(</a:t>
            </a:r>
            <a:r>
              <a:rPr lang="zh-CN" altLang="en-US" dirty="0">
                <a:latin typeface="Comic Sans MS" panose="030F0702030302020204" pitchFamily="2" charset="0"/>
                <a:ea typeface="宋体" panose="02010600030101010101" pitchFamily="2" charset="-122"/>
                <a:sym typeface="宋体" panose="02010600030101010101" pitchFamily="2" charset="-122"/>
              </a:rPr>
              <a:t>v</a:t>
            </a:r>
            <a:r>
              <a:rPr lang="en-US" altLang="zh-CN" baseline="-25000" dirty="0">
                <a:latin typeface="Comic Sans MS" panose="030F0702030302020204" pitchFamily="2" charset="0"/>
                <a:ea typeface="宋体" panose="02010600030101010101" pitchFamily="2" charset="-122"/>
                <a:sym typeface="宋体" panose="02010600030101010101" pitchFamily="2" charset="-122"/>
              </a:rPr>
              <a:t>i2</a:t>
            </a:r>
            <a:r>
              <a:rPr lang="en-US" altLang="zh-CN" dirty="0">
                <a:latin typeface="Comic Sans MS" panose="030F0702030302020204" pitchFamily="2" charset="0"/>
                <a:ea typeface="宋体" panose="02010600030101010101" pitchFamily="2" charset="-122"/>
              </a:rPr>
              <a:t>)</a:t>
            </a:r>
            <a:endParaRPr lang="en-US" altLang="zh-CN" dirty="0">
              <a:latin typeface="Comic Sans MS" panose="030F0702030302020204" pitchFamily="2" charset="0"/>
              <a:ea typeface="宋体" panose="02010600030101010101" pitchFamily="2" charset="-122"/>
            </a:endParaRPr>
          </a:p>
        </p:txBody>
      </p:sp>
      <p:sp>
        <p:nvSpPr>
          <p:cNvPr id="12298" name="文本框 2"/>
          <p:cNvSpPr txBox="1"/>
          <p:nvPr/>
        </p:nvSpPr>
        <p:spPr>
          <a:xfrm>
            <a:off x="6985000" y="803275"/>
            <a:ext cx="1565275" cy="368300"/>
          </a:xfrm>
          <a:prstGeom prst="rect">
            <a:avLst/>
          </a:prstGeom>
          <a:noFill/>
          <a:ln w="9525">
            <a:noFill/>
          </a:ln>
        </p:spPr>
        <p:txBody>
          <a:bodyPr wrap="none" anchor="t" anchorCtr="0">
            <a:spAutoFit/>
          </a:bodyPr>
          <a:p>
            <a:r>
              <a:rPr lang="en-US" altLang="zh-CN" dirty="0">
                <a:latin typeface="Comic Sans MS" panose="030F0702030302020204" pitchFamily="2" charset="0"/>
                <a:ea typeface="宋体" panose="02010600030101010101" pitchFamily="2" charset="-122"/>
                <a:sym typeface="宋体" panose="02010600030101010101" pitchFamily="2" charset="-122"/>
              </a:rPr>
              <a:t>G1:</a:t>
            </a:r>
            <a:r>
              <a:rPr lang="zh-CN" altLang="en-US" dirty="0">
                <a:latin typeface="Comic Sans MS" panose="030F0702030302020204" pitchFamily="2" charset="0"/>
                <a:ea typeface="宋体" panose="02010600030101010101" pitchFamily="2" charset="-122"/>
                <a:sym typeface="宋体" panose="02010600030101010101" pitchFamily="2" charset="-122"/>
              </a:rPr>
              <a:t>v</a:t>
            </a:r>
            <a:r>
              <a:rPr lang="zh-CN" altLang="en-US" baseline="-25000" dirty="0">
                <a:latin typeface="Comic Sans MS" panose="030F0702030302020204" pitchFamily="2" charset="0"/>
                <a:ea typeface="宋体" panose="02010600030101010101" pitchFamily="2" charset="-122"/>
                <a:sym typeface="宋体" panose="02010600030101010101" pitchFamily="2" charset="-122"/>
              </a:rPr>
              <a:t>O1</a:t>
            </a:r>
            <a:r>
              <a:rPr lang="en-US" altLang="zh-CN" dirty="0">
                <a:latin typeface="Comic Sans MS" panose="030F0702030302020204" pitchFamily="2" charset="0"/>
                <a:ea typeface="宋体" panose="02010600030101010101" pitchFamily="2" charset="-122"/>
                <a:sym typeface="宋体" panose="02010600030101010101" pitchFamily="2" charset="-122"/>
              </a:rPr>
              <a:t>=f(</a:t>
            </a:r>
            <a:r>
              <a:rPr lang="zh-CN" altLang="en-US" dirty="0">
                <a:latin typeface="Comic Sans MS" panose="030F0702030302020204" pitchFamily="2" charset="0"/>
                <a:ea typeface="宋体" panose="02010600030101010101" pitchFamily="2" charset="-122"/>
                <a:sym typeface="宋体" panose="02010600030101010101" pitchFamily="2" charset="-122"/>
              </a:rPr>
              <a:t>v</a:t>
            </a:r>
            <a:r>
              <a:rPr lang="en-US" altLang="zh-CN" baseline="-25000" dirty="0">
                <a:latin typeface="Comic Sans MS" panose="030F0702030302020204" pitchFamily="2" charset="0"/>
                <a:ea typeface="宋体" panose="02010600030101010101" pitchFamily="2" charset="-122"/>
                <a:sym typeface="宋体" panose="02010600030101010101" pitchFamily="2" charset="-122"/>
              </a:rPr>
              <a:t>i</a:t>
            </a:r>
            <a:r>
              <a:rPr lang="zh-CN" altLang="en-US" baseline="-25000" dirty="0">
                <a:latin typeface="Comic Sans MS" panose="030F0702030302020204" pitchFamily="2" charset="0"/>
                <a:ea typeface="宋体" panose="02010600030101010101" pitchFamily="2" charset="-122"/>
                <a:sym typeface="宋体" panose="02010600030101010101" pitchFamily="2" charset="-122"/>
              </a:rPr>
              <a:t>1</a:t>
            </a:r>
            <a:r>
              <a:rPr lang="en-US" altLang="zh-CN" dirty="0">
                <a:latin typeface="Comic Sans MS" panose="030F0702030302020204" pitchFamily="2" charset="0"/>
                <a:ea typeface="宋体" panose="02010600030101010101" pitchFamily="2" charset="-122"/>
                <a:sym typeface="宋体" panose="02010600030101010101" pitchFamily="2" charset="-122"/>
              </a:rPr>
              <a:t>)</a:t>
            </a:r>
            <a:endParaRPr lang="en-US" altLang="zh-CN" dirty="0">
              <a:latin typeface="Comic Sans MS" panose="030F0702030302020204" pitchFamily="2" charset="0"/>
              <a:ea typeface="宋体" panose="02010600030101010101" pitchFamily="2" charset="-122"/>
              <a:sym typeface="宋体" panose="02010600030101010101" pitchFamily="2" charset="-122"/>
            </a:endParaRPr>
          </a:p>
        </p:txBody>
      </p:sp>
      <p:sp>
        <p:nvSpPr>
          <p:cNvPr id="12299" name="文本框 7"/>
          <p:cNvSpPr txBox="1"/>
          <p:nvPr/>
        </p:nvSpPr>
        <p:spPr>
          <a:xfrm>
            <a:off x="781050" y="5300663"/>
            <a:ext cx="4592638" cy="922337"/>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状态由链路构成的瞬间门电路的状态决定的</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链路打开之前无法改变它的状态。</a:t>
            </a:r>
            <a:endParaRPr lang="zh-CN" altLang="en-US" dirty="0">
              <a:latin typeface="Comic Sans MS" panose="030F0702030302020204" pitchFamily="2" charset="0"/>
              <a:ea typeface="宋体" panose="02010600030101010101" pitchFamily="2" charset="-122"/>
            </a:endParaRPr>
          </a:p>
        </p:txBody>
      </p:sp>
      <p:sp>
        <p:nvSpPr>
          <p:cNvPr id="10" name="文本框 9"/>
          <p:cNvSpPr txBox="1"/>
          <p:nvPr/>
        </p:nvSpPr>
        <p:spPr>
          <a:xfrm>
            <a:off x="875665" y="4875522"/>
            <a:ext cx="2079625" cy="398790"/>
          </a:xfrm>
          <a:prstGeom prst="rect">
            <a:avLst/>
          </a:prstGeom>
          <a:noFill/>
        </p:spPr>
        <p:txBody>
          <a:bodyPr wrap="none" rtlCol="0" anchor="t">
            <a:spAutoFit/>
          </a:bodyPr>
          <a:p>
            <a:r>
              <a:rPr lang="zh-CN" altLang="en-US" sz="2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rPr>
              <a:t>双稳电路的特点</a:t>
            </a:r>
            <a:r>
              <a:rPr lang="en-US" altLang="zh-CN" sz="2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rPr>
              <a:t>:</a:t>
            </a:r>
            <a:endParaRPr lang="en-US" altLang="zh-CN" sz="2000"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endParaRPr>
          </a:p>
        </p:txBody>
      </p:sp>
      <p:sp>
        <p:nvSpPr>
          <p:cNvPr id="2" name="文本框 1"/>
          <p:cNvSpPr txBox="1"/>
          <p:nvPr/>
        </p:nvSpPr>
        <p:spPr>
          <a:xfrm>
            <a:off x="5086350" y="862965"/>
            <a:ext cx="1562100" cy="368300"/>
          </a:xfrm>
          <a:prstGeom prst="rect">
            <a:avLst/>
          </a:prstGeom>
          <a:noFill/>
        </p:spPr>
        <p:txBody>
          <a:bodyPr wrap="none" rtlCol="0" anchor="t">
            <a:spAutoFit/>
          </a:bodyPr>
          <a:p>
            <a:r>
              <a:rPr lang="zh-CN" altLang="en-US" noProof="1" dirty="0">
                <a:gradFill>
                  <a:gsLst>
                    <a:gs pos="0">
                      <a:srgbClr val="E30000"/>
                    </a:gs>
                    <a:gs pos="100000">
                      <a:srgbClr val="760303"/>
                    </a:gs>
                  </a:gsLst>
                  <a:lin scaled="0"/>
                </a:gradFill>
                <a:latin typeface="Comic Sans MS" panose="030F0702030302020204" pitchFamily="2" charset="0"/>
                <a:ea typeface="宋体" panose="02010600030101010101" pitchFamily="2" charset="-122"/>
                <a:cs typeface="Comic Sans MS" panose="030F0702030302020204" pitchFamily="2" charset="0"/>
                <a:sym typeface="+mn-ea"/>
              </a:rPr>
              <a:t>工作点分析：</a:t>
            </a:r>
            <a:endParaRPr lang="zh-CN" altLang="en-US" noProof="1"/>
          </a:p>
        </p:txBody>
      </p:sp>
      <p:sp>
        <p:nvSpPr>
          <p:cNvPr id="17415" name="矩形 11270"/>
          <p:cNvSpPr/>
          <p:nvPr/>
        </p:nvSpPr>
        <p:spPr>
          <a:xfrm>
            <a:off x="5470525" y="1666875"/>
            <a:ext cx="209550" cy="357188"/>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3" name="矩形 11270"/>
          <p:cNvSpPr/>
          <p:nvPr/>
        </p:nvSpPr>
        <p:spPr>
          <a:xfrm>
            <a:off x="7024688" y="3070225"/>
            <a:ext cx="209550" cy="358775"/>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5" name="矩形 11270"/>
          <p:cNvSpPr/>
          <p:nvPr/>
        </p:nvSpPr>
        <p:spPr>
          <a:xfrm>
            <a:off x="6165850" y="2487613"/>
            <a:ext cx="284163" cy="333375"/>
          </a:xfrm>
          <a:prstGeom prst="rect">
            <a:avLst/>
          </a:prstGeom>
          <a:solidFill>
            <a:srgbClr val="7F7F7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8" name="矩形 11270"/>
          <p:cNvSpPr/>
          <p:nvPr/>
        </p:nvSpPr>
        <p:spPr>
          <a:xfrm>
            <a:off x="2730500" y="1308100"/>
            <a:ext cx="911225" cy="415925"/>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dissolve">
                                      <p:cBhvr>
                                        <p:cTn id="7" dur="500"/>
                                        <p:tgtEl>
                                          <p:spTgt spid="122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dissolve">
                                      <p:cBhvr>
                                        <p:cTn id="12" dur="500"/>
                                        <p:tgtEl>
                                          <p:spTgt spid="12292"/>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
                                        </p:tgtEl>
                                        <p:attrNameLst>
                                          <p:attrName>style.visibility</p:attrName>
                                        </p:attrNameLst>
                                      </p:cBhvr>
                                      <p:to>
                                        <p:strVal val="visible"/>
                                      </p:to>
                                    </p:set>
                                    <p:anim calcmode="discrete" valueType="clr">
                                      <p:cBhvr override="childStyle">
                                        <p:cTn id="1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
                                        </p:tgtEl>
                                        <p:attrNameLst>
                                          <p:attrName>fillcolor</p:attrName>
                                        </p:attrNameLst>
                                      </p:cBhvr>
                                      <p:tavLst>
                                        <p:tav tm="0">
                                          <p:val>
                                            <p:clrVal>
                                              <a:schemeClr val="accent2"/>
                                            </p:clrVal>
                                          </p:val>
                                        </p:tav>
                                        <p:tav tm="50000">
                                          <p:val>
                                            <p:clrVal>
                                              <a:schemeClr val="hlink"/>
                                            </p:clrVal>
                                          </p:val>
                                        </p:tav>
                                      </p:tavLst>
                                    </p:anim>
                                    <p:set>
                                      <p:cBhvr>
                                        <p:cTn id="19" dur="80"/>
                                        <p:tgtEl>
                                          <p:spTgt spid="2"/>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12298"/>
                                        </p:tgtEl>
                                        <p:attrNameLst>
                                          <p:attrName>style.visibility</p:attrName>
                                        </p:attrNameLst>
                                      </p:cBhvr>
                                      <p:to>
                                        <p:strVal val="visible"/>
                                      </p:to>
                                    </p:set>
                                    <p:anim calcmode="discrete" valueType="clr">
                                      <p:cBhvr override="childStyle">
                                        <p:cTn id="24" dur="80"/>
                                        <p:tgtEl>
                                          <p:spTgt spid="12298"/>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2298"/>
                                        </p:tgtEl>
                                        <p:attrNameLst>
                                          <p:attrName>fillcolor</p:attrName>
                                        </p:attrNameLst>
                                      </p:cBhvr>
                                      <p:tavLst>
                                        <p:tav tm="0">
                                          <p:val>
                                            <p:clrVal>
                                              <a:schemeClr val="accent2"/>
                                            </p:clrVal>
                                          </p:val>
                                        </p:tav>
                                        <p:tav tm="50000">
                                          <p:val>
                                            <p:clrVal>
                                              <a:schemeClr val="hlink"/>
                                            </p:clrVal>
                                          </p:val>
                                        </p:tav>
                                      </p:tavLst>
                                    </p:anim>
                                    <p:set>
                                      <p:cBhvr>
                                        <p:cTn id="26" dur="80"/>
                                        <p:tgtEl>
                                          <p:spTgt spid="12298"/>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12297"/>
                                        </p:tgtEl>
                                        <p:attrNameLst>
                                          <p:attrName>style.visibility</p:attrName>
                                        </p:attrNameLst>
                                      </p:cBhvr>
                                      <p:to>
                                        <p:strVal val="visible"/>
                                      </p:to>
                                    </p:set>
                                    <p:anim calcmode="discrete" valueType="clr">
                                      <p:cBhvr override="childStyle">
                                        <p:cTn id="31" dur="80"/>
                                        <p:tgtEl>
                                          <p:spTgt spid="12297"/>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12297"/>
                                        </p:tgtEl>
                                        <p:attrNameLst>
                                          <p:attrName>fillcolor</p:attrName>
                                        </p:attrNameLst>
                                      </p:cBhvr>
                                      <p:tavLst>
                                        <p:tav tm="0">
                                          <p:val>
                                            <p:clrVal>
                                              <a:schemeClr val="accent2"/>
                                            </p:clrVal>
                                          </p:val>
                                        </p:tav>
                                        <p:tav tm="50000">
                                          <p:val>
                                            <p:clrVal>
                                              <a:schemeClr val="hlink"/>
                                            </p:clrVal>
                                          </p:val>
                                        </p:tav>
                                      </p:tavLst>
                                    </p:anim>
                                    <p:set>
                                      <p:cBhvr>
                                        <p:cTn id="33" dur="80"/>
                                        <p:tgtEl>
                                          <p:spTgt spid="12297"/>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29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4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2291"/>
                                        </p:tgtEl>
                                        <p:attrNameLst>
                                          <p:attrName>style.visibility</p:attrName>
                                        </p:attrNameLst>
                                      </p:cBhvr>
                                      <p:to>
                                        <p:strVal val="visible"/>
                                      </p:to>
                                    </p:set>
                                    <p:animEffect transition="in" filter="dissolve">
                                      <p:cBhvr>
                                        <p:cTn id="54" dur="500"/>
                                        <p:tgtEl>
                                          <p:spTgt spid="1229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2293"/>
                                        </p:tgtEl>
                                        <p:attrNameLst>
                                          <p:attrName>style.visibility</p:attrName>
                                        </p:attrNameLst>
                                      </p:cBhvr>
                                      <p:to>
                                        <p:strVal val="visible"/>
                                      </p:to>
                                    </p:set>
                                    <p:animEffect transition="in" filter="wipe(up)">
                                      <p:cBhvr>
                                        <p:cTn id="71" dur="500"/>
                                        <p:tgtEl>
                                          <p:spTgt spid="12293"/>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grpId="0" nodeType="clickEffect">
                                  <p:stCondLst>
                                    <p:cond delay="0"/>
                                  </p:stCondLst>
                                  <p:iterate type="lt">
                                    <p:tmPct val="50000"/>
                                  </p:iterate>
                                  <p:childTnLst>
                                    <p:set>
                                      <p:cBhvr>
                                        <p:cTn id="79" dur="1" fill="hold">
                                          <p:stCondLst>
                                            <p:cond delay="0"/>
                                          </p:stCondLst>
                                        </p:cTn>
                                        <p:tgtEl>
                                          <p:spTgt spid="10"/>
                                        </p:tgtEl>
                                        <p:attrNameLst>
                                          <p:attrName>style.visibility</p:attrName>
                                        </p:attrNameLst>
                                      </p:cBhvr>
                                      <p:to>
                                        <p:strVal val="visible"/>
                                      </p:to>
                                    </p:set>
                                    <p:anim calcmode="discrete" valueType="clr">
                                      <p:cBhvr override="childStyle">
                                        <p:cTn id="80"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10"/>
                                        </p:tgtEl>
                                        <p:attrNameLst>
                                          <p:attrName>fillcolor</p:attrName>
                                        </p:attrNameLst>
                                      </p:cBhvr>
                                      <p:tavLst>
                                        <p:tav tm="0">
                                          <p:val>
                                            <p:clrVal>
                                              <a:schemeClr val="accent2"/>
                                            </p:clrVal>
                                          </p:val>
                                        </p:tav>
                                        <p:tav tm="50000">
                                          <p:val>
                                            <p:clrVal>
                                              <a:schemeClr val="hlink"/>
                                            </p:clrVal>
                                          </p:val>
                                        </p:tav>
                                      </p:tavLst>
                                    </p:anim>
                                    <p:set>
                                      <p:cBhvr>
                                        <p:cTn id="82" dur="80"/>
                                        <p:tgtEl>
                                          <p:spTgt spid="10"/>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299"/>
                                        </p:tgtEl>
                                        <p:attrNameLst>
                                          <p:attrName>style.visibility</p:attrName>
                                        </p:attrNameLst>
                                      </p:cBhvr>
                                      <p:to>
                                        <p:strVal val="visible"/>
                                      </p:to>
                                    </p:set>
                                    <p:animEffect transition="in" filter="blinds(horizontal)">
                                      <p:cBhvr>
                                        <p:cTn id="87"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2" grpId="1"/>
      <p:bldP spid="12298" grpId="0"/>
      <p:bldP spid="12298" grpId="1"/>
      <p:bldP spid="12297" grpId="0"/>
      <p:bldP spid="12297" grpId="1"/>
      <p:bldP spid="12293" grpId="0"/>
      <p:bldP spid="12293" grpId="1"/>
      <p:bldP spid="10" grpId="0"/>
      <p:bldP spid="10" grpId="1"/>
      <p:bldP spid="12299" grpId="0"/>
      <p:bldP spid="12299" grpId="1"/>
      <p:bldP spid="2" grpId="0"/>
      <p:bldP spid="2" grpId="1"/>
      <p:bldP spid="17415" grpId="0" bldLvl="0" animBg="1"/>
      <p:bldP spid="17415" grpId="1" animBg="1"/>
      <p:bldP spid="3" grpId="0" bldLvl="0" animBg="1"/>
      <p:bldP spid="3" grpId="1" animBg="1"/>
      <p:bldP spid="5" grpId="0" bldLvl="0" animBg="1"/>
      <p:bldP spid="5" grpId="1" animBg="1"/>
      <p:bldP spid="8" grpId="0" bldLvl="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矩形 9217"/>
          <p:cNvSpPr/>
          <p:nvPr/>
        </p:nvSpPr>
        <p:spPr>
          <a:xfrm>
            <a:off x="736918" y="573088"/>
            <a:ext cx="4589462" cy="400050"/>
          </a:xfrm>
          <a:prstGeom prst="rect">
            <a:avLst/>
          </a:prstGeom>
          <a:noFill/>
          <a:ln w="9525">
            <a:noFill/>
          </a:ln>
        </p:spPr>
        <p:txBody>
          <a:bodyPr wrap="none" anchor="t" anchorCtr="0">
            <a:spAutoFit/>
          </a:bodyPr>
          <a:p>
            <a:pPr eaLnBrk="0" hangingPunct="0">
              <a:spcBef>
                <a:spcPct val="50000"/>
              </a:spcBef>
            </a:pPr>
            <a:r>
              <a:rPr lang="en-US" altLang="zh-CN" sz="2000" dirty="0">
                <a:solidFill>
                  <a:srgbClr val="C00000"/>
                </a:solidFill>
                <a:latin typeface="Comic Sans MS" panose="030F0702030302020204" pitchFamily="2" charset="0"/>
                <a:ea typeface="宋体" panose="02010600030101010101" pitchFamily="2" charset="-122"/>
              </a:rPr>
              <a:t>2. </a:t>
            </a:r>
            <a:r>
              <a:rPr lang="zh-CN" altLang="en-US" sz="2000" dirty="0">
                <a:solidFill>
                  <a:srgbClr val="C00000"/>
                </a:solidFill>
                <a:latin typeface="Comic Sans MS" panose="030F0702030302020204" pitchFamily="2" charset="0"/>
                <a:ea typeface="宋体" panose="02010600030101010101" pitchFamily="2" charset="-122"/>
              </a:rPr>
              <a:t>基本</a:t>
            </a:r>
            <a:r>
              <a:rPr lang="en-US" altLang="zh-CN" sz="2000" dirty="0">
                <a:solidFill>
                  <a:srgbClr val="C00000"/>
                </a:solidFill>
                <a:latin typeface="Comic Sans MS" panose="030F0702030302020204" pitchFamily="2" charset="0"/>
                <a:ea typeface="宋体" panose="02010600030101010101" pitchFamily="2" charset="-122"/>
              </a:rPr>
              <a:t>SR</a:t>
            </a:r>
            <a:r>
              <a:rPr lang="zh-CN" altLang="en-US" sz="2000" dirty="0">
                <a:solidFill>
                  <a:srgbClr val="C00000"/>
                </a:solidFill>
                <a:latin typeface="Comic Sans MS" panose="030F0702030302020204" pitchFamily="2" charset="0"/>
                <a:ea typeface="宋体" panose="02010600030101010101" pitchFamily="2" charset="-122"/>
              </a:rPr>
              <a:t>锁存器（</a:t>
            </a:r>
            <a:r>
              <a:rPr lang="en-US" altLang="zh-CN" sz="2000" dirty="0">
                <a:solidFill>
                  <a:srgbClr val="C00000"/>
                </a:solidFill>
                <a:latin typeface="Comic Sans MS" panose="030F0702030302020204" pitchFamily="2" charset="0"/>
                <a:ea typeface="宋体" panose="02010600030101010101" pitchFamily="2" charset="-122"/>
              </a:rPr>
              <a:t>Basic SR-Latch</a:t>
            </a:r>
            <a:r>
              <a:rPr lang="zh-CN" altLang="en-US" sz="2000" dirty="0">
                <a:solidFill>
                  <a:srgbClr val="C00000"/>
                </a:solidFill>
                <a:latin typeface="Comic Sans MS" panose="030F0702030302020204" pitchFamily="2" charset="0"/>
                <a:ea typeface="宋体" panose="02010600030101010101" pitchFamily="2" charset="-122"/>
              </a:rPr>
              <a:t>）</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13314" name="矩形 9217"/>
          <p:cNvSpPr/>
          <p:nvPr/>
        </p:nvSpPr>
        <p:spPr>
          <a:xfrm>
            <a:off x="1025525" y="4637088"/>
            <a:ext cx="7889875" cy="368300"/>
          </a:xfrm>
          <a:prstGeom prst="rect">
            <a:avLst/>
          </a:prstGeom>
          <a:noFill/>
          <a:ln w="9525">
            <a:noFill/>
          </a:ln>
        </p:spPr>
        <p:txBody>
          <a:bodyPr wrap="square" anchor="t" anchorCtr="0">
            <a:spAutoFit/>
          </a:bodyPr>
          <a:p>
            <a:pPr eaLnBrk="0" hangingPunct="0"/>
            <a:r>
              <a:rPr lang="zh-CN" altLang="en-US" dirty="0">
                <a:solidFill>
                  <a:srgbClr val="0070C0"/>
                </a:solidFill>
                <a:latin typeface="Comic Sans MS" panose="030F0702030302020204" pitchFamily="2" charset="0"/>
                <a:ea typeface="宋体" panose="02010600030101010101" pitchFamily="2" charset="-122"/>
              </a:rPr>
              <a:t>将输入信号作用后锁存器所处的状态定义为次态</a:t>
            </a:r>
            <a:r>
              <a:rPr lang="en-US" altLang="zh-CN" dirty="0">
                <a:solidFill>
                  <a:srgbClr val="0070C0"/>
                </a:solidFill>
                <a:latin typeface="Comic Sans MS" panose="030F0702030302020204" pitchFamily="2" charset="0"/>
                <a:ea typeface="宋体" panose="02010600030101010101" pitchFamily="2" charset="-122"/>
              </a:rPr>
              <a:t>(next state)</a:t>
            </a:r>
            <a:r>
              <a:rPr lang="zh-CN" altLang="en-US" dirty="0">
                <a:solidFill>
                  <a:srgbClr val="0070C0"/>
                </a:solidFill>
                <a:latin typeface="Comic Sans MS" panose="030F0702030302020204" pitchFamily="2" charset="0"/>
                <a:ea typeface="宋体" panose="02010600030101010101" pitchFamily="2" charset="-122"/>
              </a:rPr>
              <a:t>，用Q*表示。</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13315" name="矩形 9217"/>
          <p:cNvSpPr/>
          <p:nvPr/>
        </p:nvSpPr>
        <p:spPr>
          <a:xfrm>
            <a:off x="962025" y="3003550"/>
            <a:ext cx="3600450" cy="830263"/>
          </a:xfrm>
          <a:prstGeom prst="rect">
            <a:avLst/>
          </a:prstGeom>
          <a:noFill/>
          <a:ln w="9525">
            <a:noFill/>
          </a:ln>
        </p:spPr>
        <p:txBody>
          <a:bodyPr wrap="square" anchor="t" anchorCtr="0">
            <a:spAutoFit/>
          </a:bodyPr>
          <a:p>
            <a:pPr eaLnBrk="0" hangingPunct="0">
              <a:lnSpc>
                <a:spcPct val="150000"/>
              </a:lnSpc>
            </a:pPr>
            <a:r>
              <a:rPr lang="zh-CN" altLang="en-US" sz="1600" dirty="0">
                <a:solidFill>
                  <a:srgbClr val="0070C0"/>
                </a:solidFill>
                <a:latin typeface="Comic Sans MS" panose="030F0702030302020204" pitchFamily="2" charset="0"/>
                <a:ea typeface="宋体" panose="02010600030101010101" pitchFamily="2" charset="-122"/>
              </a:rPr>
              <a:t>与输出Q相对应的输入端命名为S</a:t>
            </a:r>
            <a:r>
              <a:rPr lang="zh-CN" altLang="en-US" sz="1600" baseline="-25000" dirty="0">
                <a:solidFill>
                  <a:srgbClr val="0070C0"/>
                </a:solidFill>
                <a:latin typeface="Comic Sans MS" panose="030F0702030302020204" pitchFamily="2" charset="0"/>
                <a:ea typeface="宋体" panose="02010600030101010101" pitchFamily="2" charset="-122"/>
              </a:rPr>
              <a:t>D</a:t>
            </a:r>
            <a:r>
              <a:rPr lang="zh-CN" altLang="en-US" sz="1600" dirty="0">
                <a:solidFill>
                  <a:srgbClr val="0070C0"/>
                </a:solidFill>
                <a:latin typeface="Comic Sans MS" panose="030F0702030302020204" pitchFamily="2" charset="0"/>
                <a:ea typeface="宋体" panose="02010600030101010101" pitchFamily="2" charset="-122"/>
              </a:rPr>
              <a:t>'，</a:t>
            </a:r>
            <a:endParaRPr lang="zh-CN" altLang="en-US" sz="1600"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0070C0"/>
                </a:solidFill>
                <a:latin typeface="Comic Sans MS" panose="030F0702030302020204" pitchFamily="2" charset="0"/>
                <a:ea typeface="宋体" panose="02010600030101010101" pitchFamily="2" charset="-122"/>
              </a:rPr>
              <a:t>与Q'对应的输入端命名为R</a:t>
            </a:r>
            <a:r>
              <a:rPr lang="zh-CN" altLang="en-US" sz="1600" baseline="-25000" dirty="0">
                <a:solidFill>
                  <a:srgbClr val="0070C0"/>
                </a:solidFill>
                <a:latin typeface="Comic Sans MS" panose="030F0702030302020204" pitchFamily="2" charset="0"/>
                <a:ea typeface="宋体" panose="02010600030101010101" pitchFamily="2" charset="-122"/>
              </a:rPr>
              <a:t>D</a:t>
            </a:r>
            <a:r>
              <a:rPr lang="zh-CN" altLang="en-US" sz="1600" dirty="0">
                <a:solidFill>
                  <a:srgbClr val="0070C0"/>
                </a:solidFill>
                <a:latin typeface="Comic Sans MS" panose="030F0702030302020204" pitchFamily="2" charset="0"/>
                <a:ea typeface="宋体" panose="02010600030101010101" pitchFamily="2" charset="-122"/>
              </a:rPr>
              <a:t>'</a:t>
            </a:r>
            <a:endParaRPr lang="zh-CN" altLang="en-US" sz="1600" dirty="0">
              <a:solidFill>
                <a:srgbClr val="0070C0"/>
              </a:solidFill>
              <a:latin typeface="Comic Sans MS" panose="030F0702030302020204" pitchFamily="2" charset="0"/>
              <a:ea typeface="宋体" panose="02010600030101010101" pitchFamily="2" charset="-122"/>
            </a:endParaRPr>
          </a:p>
        </p:txBody>
      </p:sp>
      <p:sp>
        <p:nvSpPr>
          <p:cNvPr id="13316" name="矩形 9217"/>
          <p:cNvSpPr/>
          <p:nvPr/>
        </p:nvSpPr>
        <p:spPr>
          <a:xfrm>
            <a:off x="4725988" y="3070225"/>
            <a:ext cx="3600450" cy="830263"/>
          </a:xfrm>
          <a:prstGeom prst="rect">
            <a:avLst/>
          </a:prstGeom>
          <a:noFill/>
          <a:ln w="9525">
            <a:noFill/>
          </a:ln>
        </p:spPr>
        <p:txBody>
          <a:bodyPr wrap="square" anchor="t" anchorCtr="0">
            <a:spAutoFit/>
          </a:bodyPr>
          <a:p>
            <a:pPr eaLnBrk="0" hangingPunct="0">
              <a:lnSpc>
                <a:spcPct val="150000"/>
              </a:lnSpc>
            </a:pPr>
            <a:r>
              <a:rPr lang="zh-CN" altLang="en-US" sz="1600" dirty="0">
                <a:solidFill>
                  <a:srgbClr val="0070C0"/>
                </a:solidFill>
                <a:latin typeface="Comic Sans MS" panose="030F0702030302020204" pitchFamily="2" charset="0"/>
                <a:ea typeface="宋体" panose="02010600030101010101" pitchFamily="2" charset="-122"/>
              </a:rPr>
              <a:t>与输出Q相对应的输入端命名为</a:t>
            </a:r>
            <a:r>
              <a:rPr lang="en-US" altLang="zh-CN" sz="1600" dirty="0">
                <a:solidFill>
                  <a:srgbClr val="0070C0"/>
                </a:solidFill>
                <a:latin typeface="Comic Sans MS" panose="030F0702030302020204" pitchFamily="2" charset="0"/>
                <a:ea typeface="宋体" panose="02010600030101010101" pitchFamily="2" charset="-122"/>
              </a:rPr>
              <a:t>R</a:t>
            </a:r>
            <a:r>
              <a:rPr lang="zh-CN" altLang="en-US" sz="1600" baseline="-25000" dirty="0">
                <a:solidFill>
                  <a:srgbClr val="0070C0"/>
                </a:solidFill>
                <a:latin typeface="Comic Sans MS" panose="030F0702030302020204" pitchFamily="2" charset="0"/>
                <a:ea typeface="宋体" panose="02010600030101010101" pitchFamily="2" charset="-122"/>
              </a:rPr>
              <a:t>D</a:t>
            </a:r>
            <a:r>
              <a:rPr lang="zh-CN" altLang="en-US" sz="1600" dirty="0">
                <a:solidFill>
                  <a:srgbClr val="0070C0"/>
                </a:solidFill>
                <a:latin typeface="Comic Sans MS" panose="030F0702030302020204" pitchFamily="2" charset="0"/>
                <a:ea typeface="宋体" panose="02010600030101010101" pitchFamily="2" charset="-122"/>
              </a:rPr>
              <a:t>，</a:t>
            </a:r>
            <a:endParaRPr lang="zh-CN" altLang="en-US" sz="1600"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0070C0"/>
                </a:solidFill>
                <a:latin typeface="Comic Sans MS" panose="030F0702030302020204" pitchFamily="2" charset="0"/>
                <a:ea typeface="宋体" panose="02010600030101010101" pitchFamily="2" charset="-122"/>
              </a:rPr>
              <a:t>与Q'对应的输入端命名为</a:t>
            </a:r>
            <a:r>
              <a:rPr lang="en-US" altLang="zh-CN" sz="1600" dirty="0">
                <a:solidFill>
                  <a:srgbClr val="0070C0"/>
                </a:solidFill>
                <a:latin typeface="Comic Sans MS" panose="030F0702030302020204" pitchFamily="2" charset="0"/>
                <a:ea typeface="宋体" panose="02010600030101010101" pitchFamily="2" charset="-122"/>
              </a:rPr>
              <a:t>S</a:t>
            </a:r>
            <a:r>
              <a:rPr lang="en-US" altLang="zh-CN" sz="1600" baseline="-25000" dirty="0">
                <a:solidFill>
                  <a:srgbClr val="0070C0"/>
                </a:solidFill>
                <a:latin typeface="Comic Sans MS" panose="030F0702030302020204" pitchFamily="2" charset="0"/>
                <a:ea typeface="宋体" panose="02010600030101010101" pitchFamily="2" charset="-122"/>
              </a:rPr>
              <a:t>D</a:t>
            </a:r>
            <a:endParaRPr lang="en-US" altLang="zh-CN" sz="1600" baseline="-25000" dirty="0">
              <a:solidFill>
                <a:srgbClr val="0070C0"/>
              </a:solidFill>
              <a:latin typeface="Comic Sans MS" panose="030F0702030302020204" pitchFamily="2" charset="0"/>
              <a:ea typeface="宋体" panose="02010600030101010101" pitchFamily="2" charset="-122"/>
            </a:endParaRPr>
          </a:p>
        </p:txBody>
      </p:sp>
      <p:graphicFrame>
        <p:nvGraphicFramePr>
          <p:cNvPr id="13317" name="对象 -2147482318"/>
          <p:cNvGraphicFramePr/>
          <p:nvPr/>
        </p:nvGraphicFramePr>
        <p:xfrm>
          <a:off x="1133475" y="1257300"/>
          <a:ext cx="6051550" cy="1763713"/>
        </p:xfrm>
        <a:graphic>
          <a:graphicData uri="http://schemas.openxmlformats.org/presentationml/2006/ole">
            <mc:AlternateContent xmlns:mc="http://schemas.openxmlformats.org/markup-compatibility/2006">
              <mc:Choice xmlns:v="urn:schemas-microsoft-com:vml" Requires="v">
                <p:oleObj spid="_x0000_s3079" name="" r:id="rId1" imgW="3689985" imgH="1143000" progId="Visio.Drawing.11">
                  <p:embed/>
                </p:oleObj>
              </mc:Choice>
              <mc:Fallback>
                <p:oleObj name="" r:id="rId1" imgW="3689985" imgH="1143000" progId="Visio.Drawing.11">
                  <p:embed/>
                  <p:pic>
                    <p:nvPicPr>
                      <p:cNvPr id="0" name="图片 3078"/>
                      <p:cNvPicPr/>
                      <p:nvPr/>
                    </p:nvPicPr>
                    <p:blipFill>
                      <a:blip r:embed="rId2"/>
                      <a:stretch>
                        <a:fillRect/>
                      </a:stretch>
                    </p:blipFill>
                    <p:spPr>
                      <a:xfrm>
                        <a:off x="1133475" y="1257300"/>
                        <a:ext cx="6051550" cy="1763713"/>
                      </a:xfrm>
                      <a:prstGeom prst="rect">
                        <a:avLst/>
                      </a:prstGeom>
                      <a:noFill/>
                      <a:ln w="38100">
                        <a:noFill/>
                        <a:miter/>
                      </a:ln>
                    </p:spPr>
                  </p:pic>
                </p:oleObj>
              </mc:Fallback>
            </mc:AlternateContent>
          </a:graphicData>
        </a:graphic>
      </p:graphicFrame>
      <p:sp>
        <p:nvSpPr>
          <p:cNvPr id="13318" name="文本框 1"/>
          <p:cNvSpPr txBox="1"/>
          <p:nvPr/>
        </p:nvSpPr>
        <p:spPr>
          <a:xfrm>
            <a:off x="1025525" y="4268788"/>
            <a:ext cx="7889875" cy="368300"/>
          </a:xfrm>
          <a:prstGeom prst="rect">
            <a:avLst/>
          </a:prstGeom>
          <a:noFill/>
          <a:ln w="9525">
            <a:noFill/>
          </a:ln>
        </p:spPr>
        <p:txBody>
          <a:bodyPr wrap="none" anchor="t" anchorCtr="0">
            <a:spAutoFit/>
          </a:bodyPr>
          <a:p>
            <a:r>
              <a:rPr lang="zh-CN" altLang="en-US" dirty="0">
                <a:solidFill>
                  <a:srgbClr val="0070C0"/>
                </a:solidFill>
                <a:latin typeface="Comic Sans MS" panose="030F0702030302020204" pitchFamily="2" charset="0"/>
                <a:ea typeface="宋体" panose="02010600030101010101" pitchFamily="2" charset="-122"/>
              </a:rPr>
              <a:t>将输入信号作用前锁存器所处的状态定义为现态</a:t>
            </a:r>
            <a:r>
              <a:rPr lang="en-US" altLang="zh-CN" dirty="0">
                <a:solidFill>
                  <a:srgbClr val="0070C0"/>
                </a:solidFill>
                <a:latin typeface="Comic Sans MS" panose="030F0702030302020204" pitchFamily="2" charset="0"/>
                <a:ea typeface="宋体" panose="02010600030101010101" pitchFamily="2" charset="-122"/>
              </a:rPr>
              <a:t>(current state)</a:t>
            </a:r>
            <a:r>
              <a:rPr lang="zh-CN" altLang="en-US" dirty="0">
                <a:solidFill>
                  <a:srgbClr val="0070C0"/>
                </a:solidFill>
                <a:latin typeface="Comic Sans MS" panose="030F0702030302020204" pitchFamily="2" charset="0"/>
                <a:ea typeface="宋体" panose="02010600030101010101" pitchFamily="2" charset="-122"/>
              </a:rPr>
              <a:t>，用Q表示</a:t>
            </a:r>
            <a:r>
              <a:rPr lang="en-US" altLang="zh-CN" dirty="0">
                <a:solidFill>
                  <a:srgbClr val="0070C0"/>
                </a:solidFill>
                <a:latin typeface="Comic Sans MS" panose="030F0702030302020204" pitchFamily="2" charset="0"/>
                <a:ea typeface="宋体" panose="02010600030101010101" pitchFamily="2" charset="-122"/>
              </a:rPr>
              <a:t>;</a:t>
            </a:r>
            <a:endParaRPr lang="en-US" altLang="zh-CN" dirty="0">
              <a:solidFill>
                <a:srgbClr val="0070C0"/>
              </a:solidFill>
              <a:latin typeface="Comic Sans MS" panose="030F0702030302020204" pitchFamily="2" charset="0"/>
              <a:ea typeface="宋体" panose="02010600030101010101" pitchFamily="2" charset="-122"/>
            </a:endParaRPr>
          </a:p>
        </p:txBody>
      </p:sp>
      <p:sp>
        <p:nvSpPr>
          <p:cNvPr id="13319" name="文本框 2"/>
          <p:cNvSpPr txBox="1"/>
          <p:nvPr/>
        </p:nvSpPr>
        <p:spPr>
          <a:xfrm>
            <a:off x="1025525" y="3900488"/>
            <a:ext cx="6159500" cy="368300"/>
          </a:xfrm>
          <a:prstGeom prst="rect">
            <a:avLst/>
          </a:prstGeom>
          <a:noFill/>
          <a:ln w="9525">
            <a:noFill/>
          </a:ln>
        </p:spPr>
        <p:txBody>
          <a:bodyPr wrap="none" anchor="t" anchorCtr="0">
            <a:spAutoFit/>
          </a:bodyPr>
          <a:p>
            <a:r>
              <a:rPr lang="zh-CN" altLang="zh-CN">
                <a:solidFill>
                  <a:srgbClr val="7F7F7F"/>
                </a:solidFill>
                <a:latin typeface="宋体" panose="02010600030101010101" pitchFamily="2" charset="-122"/>
                <a:ea typeface="宋体" panose="02010600030101010101" pitchFamily="2" charset="-122"/>
              </a:rPr>
              <a:t>为了能够用数字方法描述锁存的逻辑功能，定义两个概念：</a:t>
            </a:r>
            <a:endParaRPr lang="zh-CN" altLang="zh-CN">
              <a:solidFill>
                <a:srgbClr val="7F7F7F"/>
              </a:solidFill>
              <a:latin typeface="宋体" panose="02010600030101010101" pitchFamily="2" charset="-122"/>
              <a:ea typeface="宋体" panose="02010600030101010101" pitchFamily="2" charset="-122"/>
            </a:endParaRPr>
          </a:p>
        </p:txBody>
      </p:sp>
      <p:graphicFrame>
        <p:nvGraphicFramePr>
          <p:cNvPr id="12289" name="对象 -2147482332"/>
          <p:cNvGraphicFramePr>
            <a:graphicFrameLocks noChangeAspect="1"/>
          </p:cNvGraphicFramePr>
          <p:nvPr/>
        </p:nvGraphicFramePr>
        <p:xfrm>
          <a:off x="7121525" y="574675"/>
          <a:ext cx="1820863" cy="1382713"/>
        </p:xfrm>
        <a:graphic>
          <a:graphicData uri="http://schemas.openxmlformats.org/presentationml/2006/ole">
            <mc:AlternateContent xmlns:mc="http://schemas.openxmlformats.org/markup-compatibility/2006">
              <mc:Choice xmlns:v="urn:schemas-microsoft-com:vml" Requires="v">
                <p:oleObj spid="_x0000_s3080" name="" r:id="rId3" imgW="1993900" imgH="1689100" progId="Visio.Drawing.11">
                  <p:embed/>
                </p:oleObj>
              </mc:Choice>
              <mc:Fallback>
                <p:oleObj name="" r:id="rId3" imgW="1993900" imgH="1689100" progId="Visio.Drawing.11">
                  <p:embed/>
                  <p:pic>
                    <p:nvPicPr>
                      <p:cNvPr id="0" name="图片 3079"/>
                      <p:cNvPicPr/>
                      <p:nvPr/>
                    </p:nvPicPr>
                    <p:blipFill>
                      <a:blip r:embed="rId4"/>
                      <a:stretch>
                        <a:fillRect/>
                      </a:stretch>
                    </p:blipFill>
                    <p:spPr>
                      <a:xfrm>
                        <a:off x="7121525" y="574675"/>
                        <a:ext cx="1820863" cy="1382713"/>
                      </a:xfrm>
                      <a:prstGeom prst="rect">
                        <a:avLst/>
                      </a:prstGeom>
                      <a:noFill/>
                      <a:ln w="38100">
                        <a:noFill/>
                        <a:miter/>
                      </a:ln>
                    </p:spPr>
                  </p:pic>
                </p:oleObj>
              </mc:Fallback>
            </mc:AlternateContent>
          </a:graphicData>
        </a:graphic>
      </p:graphicFrame>
      <p:cxnSp>
        <p:nvCxnSpPr>
          <p:cNvPr id="3" name="直接箭头连接符 2"/>
          <p:cNvCxnSpPr/>
          <p:nvPr/>
        </p:nvCxnSpPr>
        <p:spPr>
          <a:xfrm flipH="1">
            <a:off x="2771775" y="1257300"/>
            <a:ext cx="4479925" cy="298450"/>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cxnSp>
        <p:nvCxnSpPr>
          <p:cNvPr id="4" name="直接箭头连接符 3"/>
          <p:cNvCxnSpPr/>
          <p:nvPr/>
        </p:nvCxnSpPr>
        <p:spPr>
          <a:xfrm flipH="1">
            <a:off x="5795963" y="1257300"/>
            <a:ext cx="1455738" cy="298450"/>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17415" name="矩形 11270"/>
          <p:cNvSpPr/>
          <p:nvPr/>
        </p:nvSpPr>
        <p:spPr>
          <a:xfrm>
            <a:off x="1192213" y="1377950"/>
            <a:ext cx="333375" cy="415925"/>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5" name="矩形 11270"/>
          <p:cNvSpPr/>
          <p:nvPr/>
        </p:nvSpPr>
        <p:spPr>
          <a:xfrm>
            <a:off x="1192213" y="2524125"/>
            <a:ext cx="334962" cy="327025"/>
          </a:xfrm>
          <a:prstGeom prst="rect">
            <a:avLst/>
          </a:prstGeom>
          <a:solidFill>
            <a:srgbClr val="FF00F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6" name="矩形 11270"/>
          <p:cNvSpPr/>
          <p:nvPr/>
        </p:nvSpPr>
        <p:spPr>
          <a:xfrm>
            <a:off x="4186238" y="1431925"/>
            <a:ext cx="333375" cy="415925"/>
          </a:xfrm>
          <a:prstGeom prst="rect">
            <a:avLst/>
          </a:prstGeom>
          <a:solidFill>
            <a:srgbClr val="7F7F7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7" name="矩形 11270"/>
          <p:cNvSpPr/>
          <p:nvPr/>
        </p:nvSpPr>
        <p:spPr>
          <a:xfrm>
            <a:off x="4186238" y="2479675"/>
            <a:ext cx="333375" cy="415925"/>
          </a:xfrm>
          <a:prstGeom prst="rect">
            <a:avLst/>
          </a:prstGeom>
          <a:solidFill>
            <a:srgbClr val="7F7F7F">
              <a:alpha val="25998"/>
            </a:srgbClr>
          </a:solidFill>
          <a:ln w="9525">
            <a:noFill/>
          </a:ln>
        </p:spPr>
        <p:txBody>
          <a:bodyPr anchor="t" anchorCtr="0"/>
          <a:p>
            <a:pPr eaLnBrk="0" hangingPunct="0"/>
            <a:endParaRPr lang="zh-CN" altLang="en-US">
              <a:latin typeface="Arial" panose="020B0604020202020204" pitchFamily="34" charset="0"/>
              <a:ea typeface="仿宋_GB2312" pitchFamily="1" charset="-122"/>
            </a:endParaRPr>
          </a:p>
        </p:txBody>
      </p:sp>
      <p:sp>
        <p:nvSpPr>
          <p:cNvPr id="14337" name="矩形 9217"/>
          <p:cNvSpPr/>
          <p:nvPr/>
        </p:nvSpPr>
        <p:spPr>
          <a:xfrm>
            <a:off x="1025525" y="5005388"/>
            <a:ext cx="5868988" cy="398462"/>
          </a:xfrm>
          <a:prstGeom prst="rect">
            <a:avLst/>
          </a:prstGeom>
          <a:noFill/>
          <a:ln w="9525">
            <a:noFill/>
          </a:ln>
        </p:spPr>
        <p:txBody>
          <a:bodyPr wrap="none" anchor="t" anchorCtr="0">
            <a:spAutoFit/>
          </a:bodyPr>
          <a:p>
            <a:pPr eaLnBrk="0" hangingPunct="0">
              <a:spcBef>
                <a:spcPct val="50000"/>
              </a:spcBef>
            </a:pPr>
            <a:r>
              <a:rPr lang="zh-CN" altLang="en-US" sz="2000" dirty="0">
                <a:solidFill>
                  <a:srgbClr val="C00000"/>
                </a:solidFill>
                <a:latin typeface="Arial" panose="020B0604020202020204" pitchFamily="34" charset="0"/>
                <a:ea typeface="宋体" panose="02010600030101010101" pitchFamily="2" charset="-122"/>
                <a:sym typeface="宋体" panose="02010600030101010101" pitchFamily="2" charset="-122"/>
              </a:rPr>
              <a:t>◆ </a:t>
            </a:r>
            <a:r>
              <a:rPr lang="zh-CN" altLang="zh-CN" sz="2000" dirty="0">
                <a:solidFill>
                  <a:srgbClr val="C00000"/>
                </a:solidFill>
                <a:latin typeface="Comic Sans MS" panose="030F0702030302020204" pitchFamily="2" charset="0"/>
                <a:ea typeface="宋体" panose="02010600030101010101" pitchFamily="2" charset="-122"/>
              </a:rPr>
              <a:t>两个与非门交叉耦合构成的锁存器工作原理分析</a:t>
            </a:r>
            <a:endParaRPr lang="zh-CN" altLang="zh-CN" sz="2000" dirty="0">
              <a:solidFill>
                <a:srgbClr val="C00000"/>
              </a:solidFill>
              <a:latin typeface="Comic Sans MS" panose="030F0702030302020204" pitchFamily="2" charset="0"/>
              <a:ea typeface="宋体" panose="02010600030101010101" pitchFamily="2" charset="-122"/>
            </a:endParaRPr>
          </a:p>
        </p:txBody>
      </p:sp>
      <p:sp>
        <p:nvSpPr>
          <p:cNvPr id="14341" name="文本框 1"/>
          <p:cNvSpPr txBox="1"/>
          <p:nvPr/>
        </p:nvSpPr>
        <p:spPr>
          <a:xfrm>
            <a:off x="1025525" y="5338763"/>
            <a:ext cx="7820025" cy="922337"/>
          </a:xfrm>
          <a:prstGeom prst="rect">
            <a:avLst/>
          </a:prstGeom>
          <a:noFill/>
          <a:ln w="9525">
            <a:noFill/>
          </a:ln>
        </p:spPr>
        <p:txBody>
          <a:bodyPr wrap="square" anchor="t" anchorCtr="0">
            <a:spAutoFit/>
          </a:bodyPr>
          <a:p>
            <a:pPr eaLnBrk="0" hangingPunct="0">
              <a:lnSpc>
                <a:spcPct val="150000"/>
              </a:lnSpc>
            </a:pPr>
            <a:r>
              <a:rPr lang="zh-CN" altLang="zh-CN" dirty="0">
                <a:solidFill>
                  <a:srgbClr val="0070C0"/>
                </a:solidFill>
                <a:latin typeface="Comic Sans MS" panose="030F0702030302020204" pitchFamily="2" charset="0"/>
                <a:ea typeface="宋体" panose="02010600030101010101" pitchFamily="2" charset="-122"/>
              </a:rPr>
              <a:t>（1）当S</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=1、R</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=1时，</a:t>
            </a:r>
            <a:r>
              <a:rPr lang="zh-CN" altLang="zh-CN" dirty="0">
                <a:latin typeface="Comic Sans MS" panose="030F0702030302020204" pitchFamily="2" charset="0"/>
                <a:ea typeface="宋体" panose="02010600030101010101" pitchFamily="2" charset="-122"/>
              </a:rPr>
              <a:t>相当于双稳电路，由反馈链路维持原来的状态不变，即</a:t>
            </a:r>
            <a:r>
              <a:rPr lang="en-US" altLang="zh-CN" dirty="0">
                <a:latin typeface="Comic Sans MS" panose="030F0702030302020204" pitchFamily="2" charset="0"/>
                <a:ea typeface="宋体" panose="02010600030101010101" pitchFamily="2" charset="-122"/>
              </a:rPr>
              <a:t>Q*=Q</a:t>
            </a:r>
            <a:r>
              <a:rPr lang="zh-CN" altLang="zh-CN" dirty="0">
                <a:latin typeface="Comic Sans MS" panose="030F0702030302020204" pitchFamily="2" charset="0"/>
                <a:ea typeface="宋体" panose="02010600030101010101" pitchFamily="2" charset="-122"/>
              </a:rPr>
              <a:t>；</a:t>
            </a:r>
            <a:endParaRPr lang="zh-CN" altLang="en-US">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dissolve">
                                      <p:cBhvr>
                                        <p:cTn id="7" dur="500"/>
                                        <p:tgtEl>
                                          <p:spTgt spid="122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left)">
                                      <p:cBhvr>
                                        <p:cTn id="12" dur="500"/>
                                        <p:tgtEl>
                                          <p:spTgt spid="13317"/>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grpId="0" nodeType="clickEffect">
                                  <p:stCondLst>
                                    <p:cond delay="0"/>
                                  </p:stCondLst>
                                  <p:iterate type="lt">
                                    <p:tmPct val="50000"/>
                                  </p:iterate>
                                  <p:childTnLst>
                                    <p:set>
                                      <p:cBhvr>
                                        <p:cTn id="22" dur="1" fill="hold">
                                          <p:stCondLst>
                                            <p:cond delay="0"/>
                                          </p:stCondLst>
                                        </p:cTn>
                                        <p:tgtEl>
                                          <p:spTgt spid="13313"/>
                                        </p:tgtEl>
                                        <p:attrNameLst>
                                          <p:attrName>style.visibility</p:attrName>
                                        </p:attrNameLst>
                                      </p:cBhvr>
                                      <p:to>
                                        <p:strVal val="visible"/>
                                      </p:to>
                                    </p:set>
                                    <p:anim calcmode="discrete" valueType="clr">
                                      <p:cBhvr override="childStyle">
                                        <p:cTn id="23" dur="80"/>
                                        <p:tgtEl>
                                          <p:spTgt spid="13313"/>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13313"/>
                                        </p:tgtEl>
                                        <p:attrNameLst>
                                          <p:attrName>fillcolor</p:attrName>
                                        </p:attrNameLst>
                                      </p:cBhvr>
                                      <p:tavLst>
                                        <p:tav tm="0">
                                          <p:val>
                                            <p:clrVal>
                                              <a:schemeClr val="accent2"/>
                                            </p:clrVal>
                                          </p:val>
                                        </p:tav>
                                        <p:tav tm="50000">
                                          <p:val>
                                            <p:clrVal>
                                              <a:schemeClr val="hlink"/>
                                            </p:clrVal>
                                          </p:val>
                                        </p:tav>
                                      </p:tavLst>
                                    </p:anim>
                                    <p:set>
                                      <p:cBhvr>
                                        <p:cTn id="25" dur="80"/>
                                        <p:tgtEl>
                                          <p:spTgt spid="13313"/>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13315"/>
                                        </p:tgtEl>
                                        <p:attrNameLst>
                                          <p:attrName>style.visibility</p:attrName>
                                        </p:attrNameLst>
                                      </p:cBhvr>
                                      <p:to>
                                        <p:strVal val="visible"/>
                                      </p:to>
                                    </p:set>
                                    <p:anim calcmode="discrete" valueType="clr">
                                      <p:cBhvr override="childStyle">
                                        <p:cTn id="30" dur="80"/>
                                        <p:tgtEl>
                                          <p:spTgt spid="13315"/>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13315"/>
                                        </p:tgtEl>
                                        <p:attrNameLst>
                                          <p:attrName>fillcolor</p:attrName>
                                        </p:attrNameLst>
                                      </p:cBhvr>
                                      <p:tavLst>
                                        <p:tav tm="0">
                                          <p:val>
                                            <p:clrVal>
                                              <a:schemeClr val="accent2"/>
                                            </p:clrVal>
                                          </p:val>
                                        </p:tav>
                                        <p:tav tm="50000">
                                          <p:val>
                                            <p:clrVal>
                                              <a:schemeClr val="hlink"/>
                                            </p:clrVal>
                                          </p:val>
                                        </p:tav>
                                      </p:tavLst>
                                    </p:anim>
                                    <p:set>
                                      <p:cBhvr>
                                        <p:cTn id="32" dur="80"/>
                                        <p:tgtEl>
                                          <p:spTgt spid="13315"/>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4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7" presetClass="entr" presetSubtype="0" fill="hold" grpId="0" nodeType="clickEffect">
                                  <p:stCondLst>
                                    <p:cond delay="0"/>
                                  </p:stCondLst>
                                  <p:iterate type="lt">
                                    <p:tmPct val="50000"/>
                                  </p:iterate>
                                  <p:childTnLst>
                                    <p:set>
                                      <p:cBhvr>
                                        <p:cTn id="44" dur="1" fill="hold">
                                          <p:stCondLst>
                                            <p:cond delay="0"/>
                                          </p:stCondLst>
                                        </p:cTn>
                                        <p:tgtEl>
                                          <p:spTgt spid="13316"/>
                                        </p:tgtEl>
                                        <p:attrNameLst>
                                          <p:attrName>style.visibility</p:attrName>
                                        </p:attrNameLst>
                                      </p:cBhvr>
                                      <p:to>
                                        <p:strVal val="visible"/>
                                      </p:to>
                                    </p:set>
                                    <p:anim calcmode="discrete" valueType="clr">
                                      <p:cBhvr override="childStyle">
                                        <p:cTn id="45" dur="80"/>
                                        <p:tgtEl>
                                          <p:spTgt spid="13316"/>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13316"/>
                                        </p:tgtEl>
                                        <p:attrNameLst>
                                          <p:attrName>fillcolor</p:attrName>
                                        </p:attrNameLst>
                                      </p:cBhvr>
                                      <p:tavLst>
                                        <p:tav tm="0">
                                          <p:val>
                                            <p:clrVal>
                                              <a:schemeClr val="accent2"/>
                                            </p:clrVal>
                                          </p:val>
                                        </p:tav>
                                        <p:tav tm="50000">
                                          <p:val>
                                            <p:clrVal>
                                              <a:schemeClr val="hlink"/>
                                            </p:clrVal>
                                          </p:val>
                                        </p:tav>
                                      </p:tavLst>
                                    </p:anim>
                                    <p:set>
                                      <p:cBhvr>
                                        <p:cTn id="47" dur="80"/>
                                        <p:tgtEl>
                                          <p:spTgt spid="13316"/>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3319"/>
                                        </p:tgtEl>
                                        <p:attrNameLst>
                                          <p:attrName>style.visibility</p:attrName>
                                        </p:attrNameLst>
                                      </p:cBhvr>
                                      <p:to>
                                        <p:strVal val="visible"/>
                                      </p:to>
                                    </p:set>
                                    <p:anim calcmode="lin" valueType="num">
                                      <p:cBhvr>
                                        <p:cTn id="60" dur="500" fill="hold"/>
                                        <p:tgtEl>
                                          <p:spTgt spid="13319"/>
                                        </p:tgtEl>
                                        <p:attrNameLst>
                                          <p:attrName>ppt_x</p:attrName>
                                        </p:attrNameLst>
                                      </p:cBhvr>
                                      <p:tavLst>
                                        <p:tav tm="0">
                                          <p:val>
                                            <p:strVal val="#ppt_x"/>
                                          </p:val>
                                        </p:tav>
                                        <p:tav tm="100000">
                                          <p:val>
                                            <p:strVal val="#ppt_x"/>
                                          </p:val>
                                        </p:tav>
                                      </p:tavLst>
                                    </p:anim>
                                    <p:anim calcmode="lin" valueType="num">
                                      <p:cBhvr>
                                        <p:cTn id="61"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3318"/>
                                        </p:tgtEl>
                                        <p:attrNameLst>
                                          <p:attrName>style.visibility</p:attrName>
                                        </p:attrNameLst>
                                      </p:cBhvr>
                                      <p:to>
                                        <p:strVal val="visible"/>
                                      </p:to>
                                    </p:set>
                                    <p:animEffect transition="in" filter="wipe(left)">
                                      <p:cBhvr>
                                        <p:cTn id="66" dur="500"/>
                                        <p:tgtEl>
                                          <p:spTgt spid="133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314"/>
                                        </p:tgtEl>
                                        <p:attrNameLst>
                                          <p:attrName>style.visibility</p:attrName>
                                        </p:attrNameLst>
                                      </p:cBhvr>
                                      <p:to>
                                        <p:strVal val="visible"/>
                                      </p:to>
                                    </p:set>
                                    <p:animEffect transition="in" filter="wipe(left)">
                                      <p:cBhvr>
                                        <p:cTn id="71" dur="500"/>
                                        <p:tgtEl>
                                          <p:spTgt spid="13314"/>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433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grpId="0" nodeType="clickEffect">
                                  <p:stCondLst>
                                    <p:cond delay="0"/>
                                  </p:stCondLst>
                                  <p:iterate type="lt">
                                    <p:tmPct val="50000"/>
                                  </p:iterate>
                                  <p:childTnLst>
                                    <p:set>
                                      <p:cBhvr>
                                        <p:cTn id="79" dur="1" fill="hold">
                                          <p:stCondLst>
                                            <p:cond delay="0"/>
                                          </p:stCondLst>
                                        </p:cTn>
                                        <p:tgtEl>
                                          <p:spTgt spid="14341"/>
                                        </p:tgtEl>
                                        <p:attrNameLst>
                                          <p:attrName>style.visibility</p:attrName>
                                        </p:attrNameLst>
                                      </p:cBhvr>
                                      <p:to>
                                        <p:strVal val="visible"/>
                                      </p:to>
                                    </p:set>
                                    <p:anim calcmode="discrete" valueType="clr">
                                      <p:cBhvr override="childStyle">
                                        <p:cTn id="80" dur="80"/>
                                        <p:tgtEl>
                                          <p:spTgt spid="14341"/>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14341"/>
                                        </p:tgtEl>
                                        <p:attrNameLst>
                                          <p:attrName>fillcolor</p:attrName>
                                        </p:attrNameLst>
                                      </p:cBhvr>
                                      <p:tavLst>
                                        <p:tav tm="0">
                                          <p:val>
                                            <p:clrVal>
                                              <a:schemeClr val="accent2"/>
                                            </p:clrVal>
                                          </p:val>
                                        </p:tav>
                                        <p:tav tm="50000">
                                          <p:val>
                                            <p:clrVal>
                                              <a:schemeClr val="hlink"/>
                                            </p:clrVal>
                                          </p:val>
                                        </p:tav>
                                      </p:tavLst>
                                    </p:anim>
                                    <p:set>
                                      <p:cBhvr>
                                        <p:cTn id="82" dur="80"/>
                                        <p:tgtEl>
                                          <p:spTgt spid="1434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p:bldP spid="13313" grpId="1"/>
      <p:bldP spid="13315" grpId="0"/>
      <p:bldP spid="13315" grpId="1"/>
      <p:bldP spid="17415" grpId="0" bldLvl="0" animBg="1"/>
      <p:bldP spid="17415" grpId="1" animBg="1"/>
      <p:bldP spid="5" grpId="0" bldLvl="0" animBg="1"/>
      <p:bldP spid="5" grpId="1" animBg="1"/>
      <p:bldP spid="13316" grpId="0"/>
      <p:bldP spid="13316" grpId="1"/>
      <p:bldP spid="6" grpId="0" bldLvl="0" animBg="1"/>
      <p:bldP spid="6" grpId="1" animBg="1"/>
      <p:bldP spid="7" grpId="0" bldLvl="0" animBg="1"/>
      <p:bldP spid="7" grpId="1" animBg="1"/>
      <p:bldP spid="13319" grpId="0"/>
      <p:bldP spid="13319" grpId="1"/>
      <p:bldP spid="13318" grpId="0"/>
      <p:bldP spid="13318" grpId="1"/>
      <p:bldP spid="13314" grpId="0"/>
      <p:bldP spid="13314" grpId="1"/>
      <p:bldP spid="14337" grpId="0"/>
      <p:bldP spid="14337" grpId="1"/>
      <p:bldP spid="14341" grpId="0"/>
      <p:bldP spid="1434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9217"/>
          <p:cNvSpPr/>
          <p:nvPr/>
        </p:nvSpPr>
        <p:spPr>
          <a:xfrm>
            <a:off x="4152900" y="1971675"/>
            <a:ext cx="4545013" cy="1338263"/>
          </a:xfrm>
          <a:prstGeom prst="rect">
            <a:avLst/>
          </a:prstGeom>
          <a:noFill/>
          <a:ln w="9525">
            <a:noFill/>
          </a:ln>
        </p:spPr>
        <p:txBody>
          <a:bodyPr wrap="square" anchor="t" anchorCtr="0">
            <a:spAutoFit/>
          </a:bodyPr>
          <a:p>
            <a:pPr eaLnBrk="0" hangingPunct="0">
              <a:lnSpc>
                <a:spcPct val="150000"/>
              </a:lnSpc>
            </a:pPr>
            <a:r>
              <a:rPr lang="zh-CN" altLang="zh-CN" dirty="0">
                <a:latin typeface="Comic Sans MS" panose="030F0702030302020204" pitchFamily="2" charset="0"/>
                <a:ea typeface="宋体" panose="02010600030101010101" pitchFamily="2" charset="-122"/>
              </a:rPr>
              <a:t>（3）</a:t>
            </a:r>
            <a:r>
              <a:rPr lang="zh-CN" altLang="zh-CN" dirty="0">
                <a:solidFill>
                  <a:srgbClr val="0070C0"/>
                </a:solidFill>
                <a:latin typeface="Comic Sans MS" panose="030F0702030302020204" pitchFamily="2" charset="0"/>
                <a:ea typeface="宋体" panose="02010600030101010101" pitchFamily="2" charset="-122"/>
              </a:rPr>
              <a:t>当S</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=1、R</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=0时，</a:t>
            </a:r>
            <a:r>
              <a:rPr lang="zh-CN" altLang="zh-CN" dirty="0">
                <a:latin typeface="Comic Sans MS" panose="030F0702030302020204" pitchFamily="2" charset="0"/>
                <a:ea typeface="宋体" panose="02010600030101010101" pitchFamily="2" charset="-122"/>
              </a:rPr>
              <a:t>经分析可得Q*=0，即在输入信号S</a:t>
            </a:r>
            <a:r>
              <a:rPr lang="zh-CN" altLang="zh-CN" baseline="-25000" dirty="0">
                <a:latin typeface="Comic Sans MS" panose="030F0702030302020204" pitchFamily="2" charset="0"/>
                <a:ea typeface="宋体" panose="02010600030101010101" pitchFamily="2" charset="-122"/>
              </a:rPr>
              <a:t>D</a:t>
            </a:r>
            <a:r>
              <a:rPr lang="zh-CN" altLang="zh-CN" dirty="0">
                <a:latin typeface="Comic Sans MS" panose="030F0702030302020204" pitchFamily="2" charset="0"/>
                <a:ea typeface="宋体" panose="02010600030101010101" pitchFamily="2" charset="-122"/>
              </a:rPr>
              <a:t>' R</a:t>
            </a:r>
            <a:r>
              <a:rPr lang="zh-CN" altLang="zh-CN" baseline="-25000" dirty="0">
                <a:latin typeface="Comic Sans MS" panose="030F0702030302020204" pitchFamily="2" charset="0"/>
                <a:ea typeface="宋体" panose="02010600030101010101" pitchFamily="2" charset="-122"/>
              </a:rPr>
              <a:t>D</a:t>
            </a:r>
            <a:r>
              <a:rPr lang="zh-CN" altLang="zh-CN" dirty="0">
                <a:latin typeface="Comic Sans MS" panose="030F0702030302020204" pitchFamily="2" charset="0"/>
                <a:ea typeface="宋体" panose="02010600030101010101" pitchFamily="2" charset="-122"/>
              </a:rPr>
              <a:t>' =10的作用下，锁存器的次态为0。</a:t>
            </a:r>
            <a:endParaRPr lang="zh-CN" altLang="zh-CN" dirty="0">
              <a:latin typeface="Comic Sans MS" panose="030F0702030302020204" pitchFamily="2" charset="0"/>
              <a:ea typeface="宋体" panose="02010600030101010101" pitchFamily="2" charset="-122"/>
            </a:endParaRPr>
          </a:p>
        </p:txBody>
      </p:sp>
      <p:sp>
        <p:nvSpPr>
          <p:cNvPr id="14339" name="矩形 9217"/>
          <p:cNvSpPr/>
          <p:nvPr/>
        </p:nvSpPr>
        <p:spPr>
          <a:xfrm>
            <a:off x="742950" y="3405188"/>
            <a:ext cx="7656513" cy="1338262"/>
          </a:xfrm>
          <a:prstGeom prst="rect">
            <a:avLst/>
          </a:prstGeom>
          <a:noFill/>
          <a:ln w="9525">
            <a:noFill/>
          </a:ln>
        </p:spPr>
        <p:txBody>
          <a:bodyPr wrap="square" anchor="t" anchorCtr="0">
            <a:spAutoFit/>
          </a:bodyPr>
          <a:p>
            <a:pPr eaLnBrk="0" hangingPunct="0">
              <a:lnSpc>
                <a:spcPct val="150000"/>
              </a:lnSpc>
            </a:pPr>
            <a:r>
              <a:rPr lang="en-US" altLang="zh-CN" dirty="0">
                <a:solidFill>
                  <a:srgbClr val="009AD0"/>
                </a:solidFill>
                <a:latin typeface="Comic Sans MS" panose="030F0702030302020204" pitchFamily="2" charset="0"/>
                <a:ea typeface="宋体" panose="02010600030101010101" pitchFamily="2" charset="-122"/>
              </a:rPr>
              <a:t> </a:t>
            </a:r>
            <a:r>
              <a:rPr lang="en-US" altLang="zh-CN" dirty="0">
                <a:latin typeface="Comic Sans MS" panose="030F0702030302020204" pitchFamily="2" charset="0"/>
                <a:ea typeface="宋体" panose="02010600030101010101" pitchFamily="2" charset="-122"/>
              </a:rPr>
              <a:t> </a:t>
            </a:r>
            <a:r>
              <a:rPr lang="zh-CN" altLang="zh-CN" dirty="0">
                <a:latin typeface="Comic Sans MS" panose="030F0702030302020204" pitchFamily="2" charset="0"/>
                <a:ea typeface="宋体" panose="02010600030101010101" pitchFamily="2" charset="-122"/>
              </a:rPr>
              <a:t>由于S</a:t>
            </a:r>
            <a:r>
              <a:rPr lang="zh-CN" altLang="zh-CN" baseline="-25000" dirty="0">
                <a:latin typeface="Comic Sans MS" panose="030F0702030302020204" pitchFamily="2" charset="0"/>
                <a:ea typeface="宋体" panose="02010600030101010101" pitchFamily="2" charset="-122"/>
              </a:rPr>
              <a:t>D</a:t>
            </a:r>
            <a:r>
              <a:rPr lang="zh-CN" altLang="zh-CN" dirty="0">
                <a:latin typeface="Comic Sans MS" panose="030F0702030302020204" pitchFamily="2" charset="0"/>
                <a:ea typeface="宋体" panose="02010600030101010101" pitchFamily="2" charset="-122"/>
              </a:rPr>
              <a:t>'有效时将锁存器的状态置1，R</a:t>
            </a:r>
            <a:r>
              <a:rPr lang="zh-CN" altLang="zh-CN" baseline="-25000" dirty="0">
                <a:latin typeface="Comic Sans MS" panose="030F0702030302020204" pitchFamily="2" charset="0"/>
                <a:ea typeface="宋体" panose="02010600030101010101" pitchFamily="2" charset="-122"/>
              </a:rPr>
              <a:t>D</a:t>
            </a:r>
            <a:r>
              <a:rPr lang="zh-CN" altLang="zh-CN" dirty="0">
                <a:latin typeface="Comic Sans MS" panose="030F0702030302020204" pitchFamily="2" charset="0"/>
                <a:ea typeface="宋体" panose="02010600030101010101" pitchFamily="2" charset="-122"/>
              </a:rPr>
              <a:t>'有效时将锁存器的状态置0，所以</a:t>
            </a:r>
            <a:r>
              <a:rPr lang="zh-CN" altLang="zh-CN" dirty="0">
                <a:solidFill>
                  <a:srgbClr val="0070C0"/>
                </a:solidFill>
                <a:latin typeface="Comic Sans MS" panose="030F0702030302020204" pitchFamily="2" charset="0"/>
                <a:ea typeface="宋体" panose="02010600030101010101" pitchFamily="2" charset="-122"/>
              </a:rPr>
              <a:t>称S</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'为置1（set）输入端，称R</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'为置0（reset）输入端</a:t>
            </a:r>
            <a:r>
              <a:rPr lang="zh-CN" altLang="zh-CN" dirty="0">
                <a:latin typeface="Comic Sans MS" panose="030F0702030302020204" pitchFamily="2" charset="0"/>
                <a:ea typeface="宋体" panose="02010600030101010101" pitchFamily="2" charset="-122"/>
              </a:rPr>
              <a:t>。相应地，将这种锁存器称为</a:t>
            </a:r>
            <a:r>
              <a:rPr lang="zh-CN" altLang="zh-CN" dirty="0">
                <a:solidFill>
                  <a:srgbClr val="C00000"/>
                </a:solidFill>
                <a:latin typeface="Comic Sans MS" panose="030F0702030302020204" pitchFamily="2" charset="0"/>
                <a:ea typeface="宋体" panose="02010600030101010101" pitchFamily="2" charset="-122"/>
              </a:rPr>
              <a:t>SR锁存器（set-reset latch）</a:t>
            </a:r>
            <a:r>
              <a:rPr lang="zh-CN" altLang="zh-CN" dirty="0">
                <a:latin typeface="Comic Sans MS" panose="030F0702030302020204" pitchFamily="2" charset="0"/>
                <a:ea typeface="宋体" panose="02010600030101010101" pitchFamily="2" charset="-122"/>
              </a:rPr>
              <a:t>。</a:t>
            </a:r>
            <a:endParaRPr lang="zh-CN" altLang="zh-CN" dirty="0">
              <a:latin typeface="Comic Sans MS" panose="030F0702030302020204" pitchFamily="2" charset="0"/>
              <a:ea typeface="宋体" panose="02010600030101010101" pitchFamily="2" charset="-122"/>
            </a:endParaRPr>
          </a:p>
        </p:txBody>
      </p:sp>
      <p:graphicFrame>
        <p:nvGraphicFramePr>
          <p:cNvPr id="14340" name="对象 5"/>
          <p:cNvGraphicFramePr/>
          <p:nvPr/>
        </p:nvGraphicFramePr>
        <p:xfrm>
          <a:off x="881063" y="1185863"/>
          <a:ext cx="2532062" cy="1646237"/>
        </p:xfrm>
        <a:graphic>
          <a:graphicData uri="http://schemas.openxmlformats.org/presentationml/2006/ole">
            <mc:AlternateContent xmlns:mc="http://schemas.openxmlformats.org/markup-compatibility/2006">
              <mc:Choice xmlns:v="urn:schemas-microsoft-com:vml" Requires="v">
                <p:oleObj spid="_x0000_s3076" name="" r:id="rId1" imgW="3695700" imgH="2247900" progId="Paint.Picture">
                  <p:embed/>
                </p:oleObj>
              </mc:Choice>
              <mc:Fallback>
                <p:oleObj name="" r:id="rId1" imgW="3695700" imgH="2247900" progId="Paint.Picture">
                  <p:embed/>
                  <p:pic>
                    <p:nvPicPr>
                      <p:cNvPr id="0" name="图片 3075"/>
                      <p:cNvPicPr/>
                      <p:nvPr/>
                    </p:nvPicPr>
                    <p:blipFill>
                      <a:blip r:embed="rId2"/>
                      <a:stretch>
                        <a:fillRect/>
                      </a:stretch>
                    </p:blipFill>
                    <p:spPr>
                      <a:xfrm>
                        <a:off x="881063" y="1185863"/>
                        <a:ext cx="2532062" cy="1646237"/>
                      </a:xfrm>
                      <a:prstGeom prst="rect">
                        <a:avLst/>
                      </a:prstGeom>
                      <a:noFill/>
                      <a:ln w="38100">
                        <a:noFill/>
                        <a:miter/>
                      </a:ln>
                    </p:spPr>
                  </p:pic>
                </p:oleObj>
              </mc:Fallback>
            </mc:AlternateContent>
          </a:graphicData>
        </a:graphic>
      </p:graphicFrame>
      <p:sp>
        <p:nvSpPr>
          <p:cNvPr id="14342" name="文本框 2"/>
          <p:cNvSpPr txBox="1"/>
          <p:nvPr/>
        </p:nvSpPr>
        <p:spPr>
          <a:xfrm>
            <a:off x="4152900" y="579438"/>
            <a:ext cx="4665663" cy="1338262"/>
          </a:xfrm>
          <a:prstGeom prst="rect">
            <a:avLst/>
          </a:prstGeom>
          <a:noFill/>
          <a:ln w="9525">
            <a:noFill/>
          </a:ln>
        </p:spPr>
        <p:txBody>
          <a:bodyPr wrap="square" anchor="t" anchorCtr="0">
            <a:spAutoFit/>
          </a:bodyPr>
          <a:p>
            <a:pPr eaLnBrk="0" hangingPunct="0">
              <a:lnSpc>
                <a:spcPct val="150000"/>
              </a:lnSpc>
            </a:pPr>
            <a:r>
              <a:rPr lang="zh-CN" altLang="zh-CN" dirty="0">
                <a:solidFill>
                  <a:srgbClr val="0070C0"/>
                </a:solidFill>
                <a:latin typeface="Comic Sans MS" panose="030F0702030302020204" pitchFamily="2" charset="0"/>
                <a:ea typeface="宋体" panose="02010600030101010101" pitchFamily="2" charset="-122"/>
              </a:rPr>
              <a:t>（2）当S</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=0、R</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=1时，</a:t>
            </a:r>
            <a:r>
              <a:rPr lang="zh-CN" altLang="zh-CN" dirty="0">
                <a:latin typeface="Comic Sans MS" panose="030F0702030302020204" pitchFamily="2" charset="0"/>
                <a:ea typeface="宋体" panose="02010600030101010101" pitchFamily="2" charset="-122"/>
              </a:rPr>
              <a:t>经分析可得Q*=1，即在输入信号S</a:t>
            </a:r>
            <a:r>
              <a:rPr lang="zh-CN" altLang="zh-CN" baseline="-25000" dirty="0">
                <a:latin typeface="Comic Sans MS" panose="030F0702030302020204" pitchFamily="2" charset="0"/>
                <a:ea typeface="宋体" panose="02010600030101010101" pitchFamily="2" charset="-122"/>
              </a:rPr>
              <a:t>D</a:t>
            </a:r>
            <a:r>
              <a:rPr lang="zh-CN" altLang="zh-CN" dirty="0">
                <a:latin typeface="Comic Sans MS" panose="030F0702030302020204" pitchFamily="2" charset="0"/>
                <a:ea typeface="宋体" panose="02010600030101010101" pitchFamily="2" charset="-122"/>
              </a:rPr>
              <a:t>' R</a:t>
            </a:r>
            <a:r>
              <a:rPr lang="zh-CN" altLang="zh-CN" baseline="-25000" dirty="0">
                <a:latin typeface="Comic Sans MS" panose="030F0702030302020204" pitchFamily="2" charset="0"/>
                <a:ea typeface="宋体" panose="02010600030101010101" pitchFamily="2" charset="-122"/>
              </a:rPr>
              <a:t>D</a:t>
            </a:r>
            <a:r>
              <a:rPr lang="zh-CN" altLang="zh-CN" dirty="0">
                <a:latin typeface="Comic Sans MS" panose="030F0702030302020204" pitchFamily="2" charset="0"/>
                <a:ea typeface="宋体" panose="02010600030101010101" pitchFamily="2" charset="-122"/>
              </a:rPr>
              <a:t>' =01的作用下，锁存器的次态为1；</a:t>
            </a:r>
            <a:endParaRPr lang="zh-CN" altLang="en-US">
              <a:latin typeface="Arial" panose="020B0604020202020204" pitchFamily="34" charset="0"/>
              <a:ea typeface="仿宋_GB2312" pitchFamily="1" charset="-122"/>
            </a:endParaRPr>
          </a:p>
        </p:txBody>
      </p:sp>
      <p:sp>
        <p:nvSpPr>
          <p:cNvPr id="15363" name="矩形 9217"/>
          <p:cNvSpPr/>
          <p:nvPr/>
        </p:nvSpPr>
        <p:spPr>
          <a:xfrm>
            <a:off x="742950" y="4826000"/>
            <a:ext cx="7656513" cy="1338263"/>
          </a:xfrm>
          <a:prstGeom prst="rect">
            <a:avLst/>
          </a:prstGeom>
          <a:noFill/>
          <a:ln w="9525">
            <a:noFill/>
          </a:ln>
        </p:spPr>
        <p:txBody>
          <a:bodyPr wrap="square" anchor="t" anchorCtr="0">
            <a:spAutoFit/>
          </a:bodyPr>
          <a:p>
            <a:pPr eaLnBrk="0" hangingPunct="0">
              <a:lnSpc>
                <a:spcPct val="150000"/>
              </a:lnSpc>
            </a:pPr>
            <a:r>
              <a:rPr lang="en-US" altLang="zh-CN" dirty="0">
                <a:solidFill>
                  <a:srgbClr val="009AD0"/>
                </a:solidFill>
                <a:latin typeface="Comic Sans MS" panose="030F0702030302020204" pitchFamily="2" charset="0"/>
                <a:ea typeface="宋体" panose="02010600030101010101" pitchFamily="2" charset="-122"/>
              </a:rPr>
              <a:t>  </a:t>
            </a:r>
            <a:r>
              <a:rPr lang="zh-CN" altLang="zh-CN" dirty="0">
                <a:solidFill>
                  <a:srgbClr val="0070C0"/>
                </a:solidFill>
                <a:latin typeface="Comic Sans MS" panose="030F0702030302020204" pitchFamily="2" charset="0"/>
                <a:ea typeface="宋体" panose="02010600030101010101" pitchFamily="2" charset="-122"/>
              </a:rPr>
              <a:t>（4）当S</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=0、R</a:t>
            </a:r>
            <a:r>
              <a:rPr lang="zh-CN" altLang="zh-CN" baseline="-25000" dirty="0">
                <a:solidFill>
                  <a:srgbClr val="0070C0"/>
                </a:solidFill>
                <a:latin typeface="Comic Sans MS" panose="030F0702030302020204" pitchFamily="2" charset="0"/>
                <a:ea typeface="宋体" panose="02010600030101010101" pitchFamily="2" charset="-122"/>
              </a:rPr>
              <a:t>D</a:t>
            </a:r>
            <a:r>
              <a:rPr lang="zh-CN" altLang="zh-CN" dirty="0">
                <a:solidFill>
                  <a:srgbClr val="0070C0"/>
                </a:solidFill>
                <a:latin typeface="Comic Sans MS" panose="030F0702030302020204" pitchFamily="2" charset="0"/>
                <a:ea typeface="宋体" panose="02010600030101010101" pitchFamily="2" charset="-122"/>
              </a:rPr>
              <a:t>' =0时，</a:t>
            </a:r>
            <a:r>
              <a:rPr lang="zh-CN" altLang="zh-CN" dirty="0">
                <a:latin typeface="Comic Sans MS" panose="030F0702030302020204" pitchFamily="2" charset="0"/>
                <a:ea typeface="宋体" panose="02010600030101010101" pitchFamily="2" charset="-122"/>
              </a:rPr>
              <a:t>经分析可知这时Q*和Q*'同时为1，这个状态既不是定义的0状态也不是1状态，而是一种错误的状态！因此，在正常应用的情况下，</a:t>
            </a:r>
            <a:r>
              <a:rPr lang="zh-CN" altLang="zh-CN" dirty="0">
                <a:solidFill>
                  <a:srgbClr val="C00000"/>
                </a:solidFill>
                <a:latin typeface="Comic Sans MS" panose="030F0702030302020204" pitchFamily="2" charset="0"/>
                <a:ea typeface="宋体" panose="02010600030101010101" pitchFamily="2" charset="-122"/>
              </a:rPr>
              <a:t>不允许S</a:t>
            </a:r>
            <a:r>
              <a:rPr lang="zh-CN" altLang="zh-CN" baseline="-25000" dirty="0">
                <a:solidFill>
                  <a:srgbClr val="C00000"/>
                </a:solidFill>
                <a:latin typeface="Comic Sans MS" panose="030F0702030302020204" pitchFamily="2" charset="0"/>
                <a:ea typeface="宋体" panose="02010600030101010101" pitchFamily="2" charset="-122"/>
              </a:rPr>
              <a:t>D</a:t>
            </a:r>
            <a:r>
              <a:rPr lang="zh-CN" altLang="zh-CN" dirty="0">
                <a:solidFill>
                  <a:srgbClr val="C00000"/>
                </a:solidFill>
                <a:latin typeface="Comic Sans MS" panose="030F0702030302020204" pitchFamily="2" charset="0"/>
                <a:ea typeface="宋体" panose="02010600030101010101" pitchFamily="2" charset="-122"/>
              </a:rPr>
              <a:t>'和R</a:t>
            </a:r>
            <a:r>
              <a:rPr lang="zh-CN" altLang="zh-CN" baseline="-25000" dirty="0">
                <a:solidFill>
                  <a:srgbClr val="C00000"/>
                </a:solidFill>
                <a:latin typeface="Comic Sans MS" panose="030F0702030302020204" pitchFamily="2" charset="0"/>
                <a:ea typeface="宋体" panose="02010600030101010101" pitchFamily="2" charset="-122"/>
              </a:rPr>
              <a:t>D</a:t>
            </a:r>
            <a:r>
              <a:rPr lang="zh-CN" altLang="zh-CN" dirty="0">
                <a:solidFill>
                  <a:srgbClr val="C00000"/>
                </a:solidFill>
                <a:latin typeface="Comic Sans MS" panose="030F0702030302020204" pitchFamily="2" charset="0"/>
                <a:ea typeface="宋体" panose="02010600030101010101" pitchFamily="2" charset="-122"/>
              </a:rPr>
              <a:t>'同时有效！</a:t>
            </a:r>
            <a:endParaRPr lang="zh-CN" altLang="zh-CN" dirty="0">
              <a:solidFill>
                <a:srgbClr val="C00000"/>
              </a:solidFill>
              <a:latin typeface="Comic Sans MS" panose="030F070203030202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dissolve">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4342"/>
                                        </p:tgtEl>
                                        <p:attrNameLst>
                                          <p:attrName>style.visibility</p:attrName>
                                        </p:attrNameLst>
                                      </p:cBhvr>
                                      <p:to>
                                        <p:strVal val="visible"/>
                                      </p:to>
                                    </p:set>
                                    <p:anim calcmode="discrete" valueType="clr">
                                      <p:cBhvr override="childStyle">
                                        <p:cTn id="12" dur="80"/>
                                        <p:tgtEl>
                                          <p:spTgt spid="14342"/>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4342"/>
                                        </p:tgtEl>
                                        <p:attrNameLst>
                                          <p:attrName>fillcolor</p:attrName>
                                        </p:attrNameLst>
                                      </p:cBhvr>
                                      <p:tavLst>
                                        <p:tav tm="0">
                                          <p:val>
                                            <p:clrVal>
                                              <a:schemeClr val="accent2"/>
                                            </p:clrVal>
                                          </p:val>
                                        </p:tav>
                                        <p:tav tm="50000">
                                          <p:val>
                                            <p:clrVal>
                                              <a:schemeClr val="hlink"/>
                                            </p:clrVal>
                                          </p:val>
                                        </p:tav>
                                      </p:tavLst>
                                    </p:anim>
                                    <p:set>
                                      <p:cBhvr>
                                        <p:cTn id="14" dur="80"/>
                                        <p:tgtEl>
                                          <p:spTgt spid="1434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14338"/>
                                        </p:tgtEl>
                                        <p:attrNameLst>
                                          <p:attrName>style.visibility</p:attrName>
                                        </p:attrNameLst>
                                      </p:cBhvr>
                                      <p:to>
                                        <p:strVal val="visible"/>
                                      </p:to>
                                    </p:set>
                                    <p:anim calcmode="discrete" valueType="clr">
                                      <p:cBhvr override="childStyle">
                                        <p:cTn id="19" dur="80"/>
                                        <p:tgtEl>
                                          <p:spTgt spid="14338"/>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4338"/>
                                        </p:tgtEl>
                                        <p:attrNameLst>
                                          <p:attrName>fillcolor</p:attrName>
                                        </p:attrNameLst>
                                      </p:cBhvr>
                                      <p:tavLst>
                                        <p:tav tm="0">
                                          <p:val>
                                            <p:clrVal>
                                              <a:schemeClr val="accent2"/>
                                            </p:clrVal>
                                          </p:val>
                                        </p:tav>
                                        <p:tav tm="50000">
                                          <p:val>
                                            <p:clrVal>
                                              <a:schemeClr val="hlink"/>
                                            </p:clrVal>
                                          </p:val>
                                        </p:tav>
                                      </p:tavLst>
                                    </p:anim>
                                    <p:set>
                                      <p:cBhvr>
                                        <p:cTn id="21" dur="80"/>
                                        <p:tgtEl>
                                          <p:spTgt spid="14338"/>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4339"/>
                                        </p:tgtEl>
                                        <p:attrNameLst>
                                          <p:attrName>style.visibility</p:attrName>
                                        </p:attrNameLst>
                                      </p:cBhvr>
                                      <p:to>
                                        <p:strVal val="visible"/>
                                      </p:to>
                                    </p:set>
                                    <p:animEffect transition="in" filter="wipe(up)">
                                      <p:cBhvr>
                                        <p:cTn id="26" dur="500"/>
                                        <p:tgtEl>
                                          <p:spTgt spid="1433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5363"/>
                                        </p:tgtEl>
                                        <p:attrNameLst>
                                          <p:attrName>style.visibility</p:attrName>
                                        </p:attrNameLst>
                                      </p:cBhvr>
                                      <p:to>
                                        <p:strVal val="visible"/>
                                      </p:to>
                                    </p:set>
                                    <p:animEffect transition="in" filter="wipe(up)">
                                      <p:cBhvr>
                                        <p:cTn id="31"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14342" grpId="1"/>
      <p:bldP spid="14338" grpId="0"/>
      <p:bldP spid="14338" grpId="1"/>
      <p:bldP spid="14339" grpId="0"/>
      <p:bldP spid="14339" grpId="1"/>
      <p:bldP spid="15363" grpId="0"/>
      <p:bldP spid="15363" grpId="1"/>
    </p:bldLst>
  </p:timing>
</p:sld>
</file>

<file path=ppt/tags/tag1.xml><?xml version="1.0" encoding="utf-8"?>
<p:tagLst xmlns:p="http://schemas.openxmlformats.org/presentationml/2006/main">
  <p:tag name="KSO_WM_UNIT_PLACING_PICTURE_USER_VIEWPORT" val="{&quot;height&quot;:4215,&quot;width&quot;:6175}"/>
</p:tagLst>
</file>

<file path=ppt/tags/tag2.xml><?xml version="1.0" encoding="utf-8"?>
<p:tagLst xmlns:p="http://schemas.openxmlformats.org/presentationml/2006/main">
  <p:tag name="REFSHAPE" val="971170716"/>
  <p:tag name="KSO_WM_UNIT_PLACING_PICTURE_USER_VIEWPORT" val="{&quot;height&quot;:3333,&quot;width&quot;:6920}"/>
</p:tagLst>
</file>

<file path=ppt/tags/tag3.xml><?xml version="1.0" encoding="utf-8"?>
<p:tagLst xmlns:p="http://schemas.openxmlformats.org/presentationml/2006/main">
  <p:tag name="REFSHAPE" val="-2078195316"/>
  <p:tag name="KSO_WM_UNIT_PLACING_PICTURE_USER_VIEWPORT" val="{&quot;height&quot;:6950,&quot;width&quot;:13556}"/>
</p:tagLst>
</file>

<file path=ppt/tags/tag4.xml><?xml version="1.0" encoding="utf-8"?>
<p:tagLst xmlns:p="http://schemas.openxmlformats.org/presentationml/2006/main">
  <p:tag name="KSO_WM_UNIT_PLACING_PICTURE_USER_VIEWPORT" val="{&quot;height&quot;:2897,&quot;width&quot;:5049}"/>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COMMONDATA" val="eyJoZGlkIjoiYWJjOWFlYWJmOTE2ZmJkZWYwYmM5MGYxMzNlYjI1OTMifQ=="/>
  <p:tag name="KSO_WPP_MARK_KEY" val="d87c1900-3823-4ce7-b53f-10b135f34a92"/>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7521</Words>
  <Application>WPS 演示</Application>
  <PresentationFormat>在屏幕上显示</PresentationFormat>
  <Paragraphs>828</Paragraphs>
  <Slides>61</Slides>
  <Notes>0</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83</vt:i4>
      </vt:variant>
      <vt:variant>
        <vt:lpstr>幻灯片标题</vt:lpstr>
      </vt:variant>
      <vt:variant>
        <vt:i4>61</vt:i4>
      </vt:variant>
    </vt:vector>
  </HeadingPairs>
  <TitlesOfParts>
    <vt:vector size="163" baseType="lpstr">
      <vt:lpstr>Arial</vt:lpstr>
      <vt:lpstr>宋体</vt:lpstr>
      <vt:lpstr>Wingdings</vt:lpstr>
      <vt:lpstr>仿宋_GB2312</vt:lpstr>
      <vt:lpstr>仿宋</vt:lpstr>
      <vt:lpstr>Comic Sans MS</vt:lpstr>
      <vt:lpstr>黑体</vt:lpstr>
      <vt:lpstr>楷体_GB2312</vt:lpstr>
      <vt:lpstr>新宋体</vt:lpstr>
      <vt:lpstr>方正隶书简体</vt:lpstr>
      <vt:lpstr>华文行楷</vt:lpstr>
      <vt:lpstr>楷体</vt:lpstr>
      <vt:lpstr>隶书</vt:lpstr>
      <vt:lpstr>微软雅黑</vt:lpstr>
      <vt:lpstr>Arial Unicode MS</vt:lpstr>
      <vt:lpstr>Wingdings</vt:lpstr>
      <vt:lpstr>Times New Roman</vt:lpstr>
      <vt:lpstr>默认设计模板</vt:lpstr>
      <vt:lpstr>1_默认设计模板</vt:lpstr>
      <vt:lpstr>Visio.Drawing.11</vt:lpstr>
      <vt:lpstr>Visio.Drawing.11</vt:lpstr>
      <vt:lpstr>Visio.Drawing.11</vt:lpstr>
      <vt:lpstr>Equation.3</vt:lpstr>
      <vt:lpstr>Visio.Drawing.11</vt:lpstr>
      <vt:lpstr>Paint.Picture</vt:lpstr>
      <vt:lpstr>Visio.Drawing.11</vt:lpstr>
      <vt:lpstr>Visio.Drawing.11</vt:lpstr>
      <vt:lpstr>Visio.Drawing.11</vt:lpstr>
      <vt:lpstr>Visio.Drawing.11</vt:lpstr>
      <vt:lpstr>Visio.Drawing.11</vt:lpstr>
      <vt:lpstr>Visio.Drawing.11</vt:lpstr>
      <vt:lpstr>Paint.Picture</vt:lpstr>
      <vt:lpstr>Paint.Picture</vt:lpstr>
      <vt:lpstr>Paint.Picture</vt:lpstr>
      <vt:lpstr>PBrush</vt:lpstr>
      <vt:lpstr>PBrush</vt:lpstr>
      <vt:lpstr>Visio.Drawing.11</vt:lpstr>
      <vt:lpstr>Visio.Drawing.11</vt:lpstr>
      <vt:lpstr>Visio.Drawing.11</vt:lpstr>
      <vt:lpstr>Visio.Drawing.11</vt:lpstr>
      <vt:lpstr>Visio.Drawing.11</vt:lpstr>
      <vt:lpstr>Visio.Drawing.11</vt:lpstr>
      <vt:lpstr>Visio.Drawing.11</vt:lpstr>
      <vt:lpstr>Paint.Picture</vt:lpstr>
      <vt:lpstr>Paint.Picture</vt:lpstr>
      <vt:lpstr>Paint.Picture</vt:lpstr>
      <vt:lpstr>Visio.Drawing.11</vt:lpstr>
      <vt:lpstr>Visio.Drawing.11</vt:lpstr>
      <vt:lpstr>Visio.Drawing.11</vt:lpstr>
      <vt:lpstr>Visio.Drawing.11</vt:lpstr>
      <vt:lpstr>Visio.Drawing.11</vt:lpstr>
      <vt:lpstr>Visio.Drawing.11</vt:lpstr>
      <vt:lpstr>Visio.Drawing.11</vt:lpstr>
      <vt:lpstr>Visio.Drawing.11</vt:lpstr>
      <vt:lpstr>Visio.Drawing.11</vt:lpstr>
      <vt:lpstr>Paint.Picture</vt:lpstr>
      <vt:lpstr>Paint.Picture</vt:lpstr>
      <vt:lpstr>Visio.Drawing.11</vt:lpstr>
      <vt:lpstr>Paint.Picture</vt:lpstr>
      <vt:lpstr>Visio.Drawing.11</vt:lpstr>
      <vt:lpstr>Paint.Picture</vt:lpstr>
      <vt:lpstr>Visio.Drawing.11</vt:lpstr>
      <vt:lpstr>Paint.Picture</vt:lpstr>
      <vt:lpstr>Paint.Picture</vt:lpstr>
      <vt:lpstr>Paint.Picture</vt:lpstr>
      <vt:lpstr>Visio.Drawing.11</vt:lpstr>
      <vt:lpstr>Visio.Drawing.11</vt:lpstr>
      <vt:lpstr>Paint.Picture</vt:lpstr>
      <vt:lpstr>Paint.Picture</vt:lpstr>
      <vt:lpstr>Visio.Drawing.11</vt:lpstr>
      <vt:lpstr>Paint.Picture</vt:lpstr>
      <vt:lpstr>Paint.Picture</vt:lpstr>
      <vt:lpstr>Paint.Picture</vt:lpstr>
      <vt:lpstr>Paint.Picture</vt:lpstr>
      <vt:lpstr>Paint.Picture</vt:lpstr>
      <vt:lpstr>Paint.Picture</vt:lpstr>
      <vt:lpstr>Paint.Picture</vt:lpstr>
      <vt:lpstr>Paint.Picture</vt:lpstr>
      <vt:lpstr>Paint.Picture</vt:lpstr>
      <vt:lpstr>Visio.Drawing.11</vt:lpstr>
      <vt:lpstr>Visio.Drawing.11</vt:lpstr>
      <vt:lpstr>Visio.Drawing.11</vt:lpstr>
      <vt:lpstr>Paint.Picture</vt:lpstr>
      <vt:lpstr>Paint.Picture</vt:lpstr>
      <vt:lpstr>Paint.Picture</vt:lpstr>
      <vt:lpstr>Visio.Drawing.11</vt:lpstr>
      <vt:lpstr>Paint.Picture</vt:lpstr>
      <vt:lpstr>Paint.Picture</vt:lpstr>
      <vt:lpstr>Paint.Picture</vt:lpstr>
      <vt:lpstr>Paint.Picture</vt:lpstr>
      <vt:lpstr>Paint.Picture</vt:lpstr>
      <vt:lpstr>Visio.Drawing.11</vt:lpstr>
      <vt:lpstr>Paint.Picture</vt:lpstr>
      <vt:lpstr>Visio.Drawing.11</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如歌</cp:lastModifiedBy>
  <cp:revision>2136</cp:revision>
  <dcterms:created xsi:type="dcterms:W3CDTF">2007-03-26T08:38:00Z</dcterms:created>
  <dcterms:modified xsi:type="dcterms:W3CDTF">2023-01-05T15:09:02Z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2279FCFDC599453190E5219672A02342</vt:lpwstr>
  </property>
</Properties>
</file>