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463" r:id="rId3"/>
    <p:sldId id="705" r:id="rId4"/>
    <p:sldId id="620" r:id="rId5"/>
    <p:sldId id="597" r:id="rId6"/>
    <p:sldId id="965" r:id="rId7"/>
    <p:sldId id="630" r:id="rId8"/>
    <p:sldId id="712" r:id="rId9"/>
    <p:sldId id="823" r:id="rId10"/>
    <p:sldId id="706" r:id="rId11"/>
    <p:sldId id="713" r:id="rId12"/>
    <p:sldId id="869" r:id="rId13"/>
    <p:sldId id="998" r:id="rId14"/>
    <p:sldId id="714" r:id="rId15"/>
    <p:sldId id="715" r:id="rId16"/>
    <p:sldId id="716" r:id="rId17"/>
    <p:sldId id="871" r:id="rId18"/>
    <p:sldId id="717" r:id="rId19"/>
    <p:sldId id="719" r:id="rId20"/>
    <p:sldId id="721" r:id="rId21"/>
    <p:sldId id="722" r:id="rId22"/>
    <p:sldId id="911" r:id="rId23"/>
    <p:sldId id="1025" r:id="rId24"/>
    <p:sldId id="1026" r:id="rId25"/>
    <p:sldId id="1027" r:id="rId26"/>
    <p:sldId id="1028" r:id="rId27"/>
    <p:sldId id="912" r:id="rId28"/>
    <p:sldId id="913" r:id="rId29"/>
    <p:sldId id="914" r:id="rId30"/>
    <p:sldId id="948" r:id="rId31"/>
    <p:sldId id="728" r:id="rId32"/>
    <p:sldId id="729" r:id="rId33"/>
    <p:sldId id="787" r:id="rId34"/>
    <p:sldId id="788" r:id="rId35"/>
    <p:sldId id="730" r:id="rId36"/>
    <p:sldId id="791" r:id="rId37"/>
    <p:sldId id="1044" r:id="rId38"/>
    <p:sldId id="1045" r:id="rId39"/>
    <p:sldId id="1046" r:id="rId40"/>
    <p:sldId id="1047" r:id="rId41"/>
    <p:sldId id="1048" r:id="rId42"/>
    <p:sldId id="1049" r:id="rId43"/>
    <p:sldId id="1050" r:id="rId44"/>
    <p:sldId id="1051" r:id="rId45"/>
    <p:sldId id="1052" r:id="rId46"/>
    <p:sldId id="1053" r:id="rId47"/>
    <p:sldId id="1054" r:id="rId48"/>
    <p:sldId id="962" r:id="rId49"/>
    <p:sldId id="748" r:id="rId50"/>
    <p:sldId id="1042" r:id="rId51"/>
    <p:sldId id="750" r:id="rId52"/>
  </p:sldIdLst>
  <p:sldSz cx="9144000" cy="6858000" type="screen4x3"/>
  <p:notesSz cx="6813550" cy="9825355"/>
  <p:custDataLst>
    <p:tags r:id="rId5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5" userDrawn="1">
          <p15:clr>
            <a:srgbClr val="A4A3A4"/>
          </p15:clr>
        </p15:guide>
        <p15:guide id="2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9AD0"/>
    <a:srgbClr val="FFFF00"/>
    <a:srgbClr val="66FFCC"/>
    <a:srgbClr val="99FFCC"/>
    <a:srgbClr val="C0C0C0"/>
    <a:srgbClr val="EAEAEA"/>
    <a:srgbClr val="CC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75"/>
        <p:guide pos="2980"/>
      </p:guideLst>
    </p:cSldViewPr>
  </p:slide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7" Type="http://schemas.openxmlformats.org/officeDocument/2006/relationships/tags" Target="tags/tag7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emf"/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85.wmf"/><Relationship Id="rId4" Type="http://schemas.openxmlformats.org/officeDocument/2006/relationships/image" Target="../media/image66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emf"/><Relationship Id="rId1" Type="http://schemas.openxmlformats.org/officeDocument/2006/relationships/image" Target="../media/image9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8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e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05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fontAlgn="base" hangingPunct="1"/>
            <a:endParaRPr lang="en-US" altLang="x-none" sz="1200" b="0" strike="noStrike" noProof="1" dirty="0"/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59213" y="0"/>
            <a:ext cx="2952750" cy="4905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fontAlgn="base" hangingPunct="1"/>
            <a:endParaRPr lang="en-US" altLang="x-none" sz="1200" b="0" strike="noStrike" noProof="1" dirty="0"/>
          </a:p>
        </p:txBody>
      </p:sp>
      <p:sp>
        <p:nvSpPr>
          <p:cNvPr id="2052" name="Rectangle 4"/>
          <p:cNvSpPr>
            <a:spLocks noGrp="1"/>
          </p:cNvSpPr>
          <p:nvPr>
            <p:ph type="sldImg"/>
          </p:nvPr>
        </p:nvSpPr>
        <p:spPr>
          <a:xfrm>
            <a:off x="1003300" y="735013"/>
            <a:ext cx="4913313" cy="36845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/>
          </p:nvPr>
        </p:nvSpPr>
        <p:spPr>
          <a:xfrm>
            <a:off x="681038" y="4667250"/>
            <a:ext cx="5451475" cy="4421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9331325"/>
            <a:ext cx="2952750" cy="4921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fontAlgn="base" hangingPunct="1"/>
            <a:endParaRPr lang="en-US" altLang="x-none" sz="1200" b="0" strike="noStrike" noProof="1" dirty="0"/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59213" y="9331325"/>
            <a:ext cx="2952750" cy="4921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en-US" altLang="x-none" sz="1200" b="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z="1200" b="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4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rgbClr val="5E7270"/>
          </a:solidFill>
          <a:ln w="9525">
            <a:noFill/>
          </a:ln>
        </p:spPr>
        <p:txBody>
          <a:bodyPr wrap="none" anchor="ctr" anchorCtr="0"/>
          <a:p>
            <a:pPr lvl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AutoShape 19"/>
          <p:cNvSpPr/>
          <p:nvPr userDrawn="1"/>
        </p:nvSpPr>
        <p:spPr>
          <a:xfrm>
            <a:off x="2373313" y="53975"/>
            <a:ext cx="6662737" cy="49530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FFFF">
                  <a:alpha val="100000"/>
                </a:srgbClr>
              </a:gs>
            </a:gsLst>
            <a:lin ang="0"/>
            <a:tileRect/>
          </a:gradFill>
          <a:ln w="9525">
            <a:noFill/>
          </a:ln>
        </p:spPr>
        <p:txBody>
          <a:bodyPr wrap="none" anchor="ctr" anchorCtr="0"/>
          <a:p>
            <a:pPr lvl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Line 18"/>
          <p:cNvSpPr/>
          <p:nvPr userDrawn="1"/>
        </p:nvSpPr>
        <p:spPr>
          <a:xfrm>
            <a:off x="0" y="6308725"/>
            <a:ext cx="9144000" cy="0"/>
          </a:xfrm>
          <a:prstGeom prst="line">
            <a:avLst/>
          </a:prstGeom>
          <a:ln w="317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pPr lvl="0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29" name="Picture 20"/>
          <p:cNvPicPr>
            <a:picLocks noChangeAspect="1"/>
          </p:cNvPicPr>
          <p:nvPr userDrawn="1"/>
        </p:nvPicPr>
        <p:blipFill>
          <a:blip r:embed="rId12">
            <a:lum bright="29999"/>
          </a:blip>
          <a:stretch>
            <a:fillRect/>
          </a:stretch>
        </p:blipFill>
        <p:spPr>
          <a:xfrm>
            <a:off x="7019925" y="6445250"/>
            <a:ext cx="2071688" cy="287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0" name="灯片编号占位符 3"/>
          <p:cNvSpPr/>
          <p:nvPr userDrawn="1"/>
        </p:nvSpPr>
        <p:spPr>
          <a:xfrm>
            <a:off x="8424863" y="127000"/>
            <a:ext cx="539750" cy="2555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algn="r"/>
            <a:endParaRPr lang="en-US" altLang="x-none" sz="2000" dirty="0">
              <a:solidFill>
                <a:srgbClr val="A5002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031" name="直接连接符 2"/>
          <p:cNvCxnSpPr/>
          <p:nvPr userDrawn="1"/>
        </p:nvCxnSpPr>
        <p:spPr>
          <a:xfrm>
            <a:off x="-7937" y="6400800"/>
            <a:ext cx="9147175" cy="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直接连接符 15"/>
          <p:cNvCxnSpPr/>
          <p:nvPr userDrawn="1"/>
        </p:nvCxnSpPr>
        <p:spPr>
          <a:xfrm>
            <a:off x="4763" y="6751638"/>
            <a:ext cx="9139237" cy="0"/>
          </a:xfrm>
          <a:prstGeom prst="line">
            <a:avLst/>
          </a:prstGeom>
          <a:ln w="254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3" name="文本框 1"/>
          <p:cNvSpPr txBox="1"/>
          <p:nvPr userDrawn="1"/>
        </p:nvSpPr>
        <p:spPr>
          <a:xfrm>
            <a:off x="4314825" y="90488"/>
            <a:ext cx="4546600" cy="4238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lvl="0"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     第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章 脉冲电路（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Pulse Circuits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）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34" name="文本框 3"/>
          <p:cNvSpPr txBox="1"/>
          <p:nvPr userDrawn="1"/>
        </p:nvSpPr>
        <p:spPr>
          <a:xfrm>
            <a:off x="3149600" y="6353175"/>
            <a:ext cx="2844800" cy="4238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lvl="0" algn="r">
              <a:lnSpc>
                <a:spcPct val="120000"/>
              </a:lnSpc>
              <a:spcBef>
                <a:spcPct val="20000"/>
              </a:spcBef>
            </a:pPr>
            <a:r>
              <a:rPr lang="en-US" altLang="zh-CN" sz="1800" dirty="0">
                <a:latin typeface="楷体_GB2312" pitchFamily="1" charset="-122"/>
                <a:ea typeface="楷体_GB2312" pitchFamily="1" charset="-122"/>
              </a:rPr>
              <a:t>《</a:t>
            </a:r>
            <a:r>
              <a:rPr lang="zh-CN" altLang="en-US" sz="1800" dirty="0">
                <a:latin typeface="楷体_GB2312" pitchFamily="1" charset="-122"/>
                <a:ea typeface="楷体_GB2312" pitchFamily="1" charset="-122"/>
              </a:rPr>
              <a:t>数字电路与逻辑设计</a:t>
            </a:r>
            <a:r>
              <a:rPr lang="en-US" altLang="zh-CN" sz="1800" dirty="0">
                <a:latin typeface="楷体_GB2312" pitchFamily="1" charset="-122"/>
                <a:ea typeface="楷体_GB2312" pitchFamily="1" charset="-122"/>
              </a:rPr>
              <a:t>》</a:t>
            </a:r>
            <a:endParaRPr lang="zh-CN" altLang="en-US" sz="1800" dirty="0"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1035" name="图片 1" descr="清华出版社LOGO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68275" y="0"/>
            <a:ext cx="2166938" cy="688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2.png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8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5.emf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emf"/><Relationship Id="rId8" Type="http://schemas.openxmlformats.org/officeDocument/2006/relationships/oleObject" Target="../embeddings/oleObject19.bin"/><Relationship Id="rId7" Type="http://schemas.openxmlformats.org/officeDocument/2006/relationships/image" Target="../media/image32.jpeg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9.wmf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6.emf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0.bin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8" Type="http://schemas.openxmlformats.org/officeDocument/2006/relationships/oleObject" Target="../embeddings/oleObject25.bin"/><Relationship Id="rId7" Type="http://schemas.openxmlformats.org/officeDocument/2006/relationships/image" Target="../media/image40.wmf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3.bin"/><Relationship Id="rId3" Type="http://schemas.openxmlformats.org/officeDocument/2006/relationships/image" Target="../media/image38.emf"/><Relationship Id="rId2" Type="http://schemas.openxmlformats.org/officeDocument/2006/relationships/oleObject" Target="../embeddings/oleObject22.bin"/><Relationship Id="rId11" Type="http://schemas.openxmlformats.org/officeDocument/2006/relationships/vmlDrawing" Target="../drawings/vmlDrawing8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7.emf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2.png"/><Relationship Id="rId1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oleObject" Target="../embeddings/oleObject30.bin"/><Relationship Id="rId3" Type="http://schemas.openxmlformats.org/officeDocument/2006/relationships/oleObject" Target="../embeddings/oleObject29.bin"/><Relationship Id="rId2" Type="http://schemas.openxmlformats.org/officeDocument/2006/relationships/image" Target="../media/image48.emf"/><Relationship Id="rId1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48.emf"/><Relationship Id="rId15" Type="http://schemas.openxmlformats.org/officeDocument/2006/relationships/vmlDrawing" Target="../drawings/vmlDrawing12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54.jpeg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jpeg"/><Relationship Id="rId2" Type="http://schemas.openxmlformats.org/officeDocument/2006/relationships/image" Target="../media/image59.wmf"/><Relationship Id="rId1" Type="http://schemas.openxmlformats.org/officeDocument/2006/relationships/oleObject" Target="../embeddings/oleObject3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4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63.emf"/><Relationship Id="rId1" Type="http://schemas.openxmlformats.org/officeDocument/2006/relationships/tags" Target="../tags/tag3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3.emf"/><Relationship Id="rId3" Type="http://schemas.openxmlformats.org/officeDocument/2006/relationships/tags" Target="../tags/tag5.xml"/><Relationship Id="rId2" Type="http://schemas.openxmlformats.org/officeDocument/2006/relationships/image" Target="../media/image65.jpeg"/><Relationship Id="rId1" Type="http://schemas.openxmlformats.org/officeDocument/2006/relationships/tags" Target="../tags/tag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66.wmf"/><Relationship Id="rId1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0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69.wmf"/><Relationship Id="rId1" Type="http://schemas.openxmlformats.org/officeDocument/2006/relationships/oleObject" Target="../embeddings/oleObject4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4.jpeg"/><Relationship Id="rId3" Type="http://schemas.openxmlformats.org/officeDocument/2006/relationships/image" Target="../media/image73.jpeg"/><Relationship Id="rId2" Type="http://schemas.openxmlformats.org/officeDocument/2006/relationships/image" Target="../media/image72.jpeg"/><Relationship Id="rId1" Type="http://schemas.openxmlformats.org/officeDocument/2006/relationships/image" Target="../media/image71.jpe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wmf"/><Relationship Id="rId8" Type="http://schemas.openxmlformats.org/officeDocument/2006/relationships/oleObject" Target="../embeddings/oleObject49.bin"/><Relationship Id="rId7" Type="http://schemas.openxmlformats.org/officeDocument/2006/relationships/image" Target="../media/image72.jpeg"/><Relationship Id="rId6" Type="http://schemas.openxmlformats.org/officeDocument/2006/relationships/image" Target="../media/image7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75.wmf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80.png"/><Relationship Id="rId11" Type="http://schemas.openxmlformats.org/officeDocument/2006/relationships/image" Target="../media/image79.wmf"/><Relationship Id="rId10" Type="http://schemas.openxmlformats.org/officeDocument/2006/relationships/oleObject" Target="../embeddings/oleObject50.bin"/><Relationship Id="rId1" Type="http://schemas.openxmlformats.org/officeDocument/2006/relationships/oleObject" Target="../embeddings/oleObject46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1.emf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82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51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8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87.png"/><Relationship Id="rId1" Type="http://schemas.openxmlformats.org/officeDocument/2006/relationships/image" Target="../media/image86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2.png"/><Relationship Id="rId8" Type="http://schemas.openxmlformats.org/officeDocument/2006/relationships/image" Target="../media/image91.png"/><Relationship Id="rId7" Type="http://schemas.openxmlformats.org/officeDocument/2006/relationships/tags" Target="../tags/tag8.x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58.bin"/><Relationship Id="rId4" Type="http://schemas.openxmlformats.org/officeDocument/2006/relationships/tags" Target="../tags/tag7.xml"/><Relationship Id="rId3" Type="http://schemas.openxmlformats.org/officeDocument/2006/relationships/image" Target="../media/image89.wmf"/><Relationship Id="rId2" Type="http://schemas.openxmlformats.org/officeDocument/2006/relationships/oleObject" Target="../embeddings/oleObject57.bin"/><Relationship Id="rId11" Type="http://schemas.openxmlformats.org/officeDocument/2006/relationships/vmlDrawing" Target="../drawings/vmlDrawing21.v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22.xml"/><Relationship Id="rId12" Type="http://schemas.openxmlformats.org/officeDocument/2006/relationships/image" Target="../media/image93.png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94.png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2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image" Target="../media/image95.emf"/><Relationship Id="rId3" Type="http://schemas.openxmlformats.org/officeDocument/2006/relationships/oleObject" Target="../embeddings/oleObject59.bin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e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9.e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4.png"/><Relationship Id="rId6" Type="http://schemas.openxmlformats.org/officeDocument/2006/relationships/tags" Target="../tags/tag33.xml"/><Relationship Id="rId5" Type="http://schemas.openxmlformats.org/officeDocument/2006/relationships/image" Target="../media/image97.emf"/><Relationship Id="rId4" Type="http://schemas.openxmlformats.org/officeDocument/2006/relationships/oleObject" Target="../embeddings/oleObject61.bin"/><Relationship Id="rId3" Type="http://schemas.openxmlformats.org/officeDocument/2006/relationships/image" Target="../media/image96.emf"/><Relationship Id="rId2" Type="http://schemas.openxmlformats.org/officeDocument/2006/relationships/oleObject" Target="../embeddings/oleObject60.bin"/><Relationship Id="rId1" Type="http://schemas.openxmlformats.org/officeDocument/2006/relationships/tags" Target="../tags/tag32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jpeg"/><Relationship Id="rId8" Type="http://schemas.openxmlformats.org/officeDocument/2006/relationships/tags" Target="../tags/tag38.xml"/><Relationship Id="rId7" Type="http://schemas.openxmlformats.org/officeDocument/2006/relationships/image" Target="../media/image100.png"/><Relationship Id="rId6" Type="http://schemas.openxmlformats.org/officeDocument/2006/relationships/tags" Target="../tags/tag37.xml"/><Relationship Id="rId5" Type="http://schemas.openxmlformats.org/officeDocument/2006/relationships/image" Target="../media/image99.png"/><Relationship Id="rId4" Type="http://schemas.openxmlformats.org/officeDocument/2006/relationships/tags" Target="../tags/tag36.xml"/><Relationship Id="rId3" Type="http://schemas.openxmlformats.org/officeDocument/2006/relationships/image" Target="../media/image98.png"/><Relationship Id="rId2" Type="http://schemas.openxmlformats.org/officeDocument/2006/relationships/tags" Target="../tags/tag35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43.xml"/><Relationship Id="rId17" Type="http://schemas.openxmlformats.org/officeDocument/2006/relationships/image" Target="../media/image104.png"/><Relationship Id="rId16" Type="http://schemas.openxmlformats.org/officeDocument/2006/relationships/tags" Target="../tags/tag42.xml"/><Relationship Id="rId15" Type="http://schemas.openxmlformats.org/officeDocument/2006/relationships/image" Target="../media/image103.png"/><Relationship Id="rId14" Type="http://schemas.openxmlformats.org/officeDocument/2006/relationships/tags" Target="../tags/tag41.xml"/><Relationship Id="rId13" Type="http://schemas.openxmlformats.org/officeDocument/2006/relationships/image" Target="../media/image102.png"/><Relationship Id="rId12" Type="http://schemas.openxmlformats.org/officeDocument/2006/relationships/tags" Target="../tags/tag40.xml"/><Relationship Id="rId11" Type="http://schemas.openxmlformats.org/officeDocument/2006/relationships/image" Target="../media/image101.png"/><Relationship Id="rId10" Type="http://schemas.openxmlformats.org/officeDocument/2006/relationships/tags" Target="../tags/tag39.xml"/><Relationship Id="rId1" Type="http://schemas.openxmlformats.org/officeDocument/2006/relationships/tags" Target="../tags/tag34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png"/><Relationship Id="rId8" Type="http://schemas.openxmlformats.org/officeDocument/2006/relationships/tags" Target="../tags/tag48.xml"/><Relationship Id="rId7" Type="http://schemas.openxmlformats.org/officeDocument/2006/relationships/image" Target="../media/image106.wmf"/><Relationship Id="rId6" Type="http://schemas.openxmlformats.org/officeDocument/2006/relationships/oleObject" Target="../embeddings/oleObject62.bin"/><Relationship Id="rId5" Type="http://schemas.openxmlformats.org/officeDocument/2006/relationships/tags" Target="../tags/tag47.xml"/><Relationship Id="rId4" Type="http://schemas.openxmlformats.org/officeDocument/2006/relationships/image" Target="../media/image105.jpeg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6" Type="http://schemas.openxmlformats.org/officeDocument/2006/relationships/vmlDrawing" Target="../drawings/vmlDrawing24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74.jpeg"/><Relationship Id="rId13" Type="http://schemas.openxmlformats.org/officeDocument/2006/relationships/tags" Target="../tags/tag51.xml"/><Relationship Id="rId12" Type="http://schemas.openxmlformats.org/officeDocument/2006/relationships/image" Target="../media/image108.jpeg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tags" Target="../tags/tag44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5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0.wmf"/><Relationship Id="rId6" Type="http://schemas.openxmlformats.org/officeDocument/2006/relationships/oleObject" Target="../embeddings/oleObject63.bin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image" Target="../media/image109.jpeg"/><Relationship Id="rId1" Type="http://schemas.openxmlformats.org/officeDocument/2006/relationships/tags" Target="../tags/tag52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tags" Target="../tags/tag59.xml"/><Relationship Id="rId7" Type="http://schemas.openxmlformats.org/officeDocument/2006/relationships/image" Target="../media/image112.wmf"/><Relationship Id="rId6" Type="http://schemas.openxmlformats.org/officeDocument/2006/relationships/oleObject" Target="../embeddings/oleObject65.bin"/><Relationship Id="rId5" Type="http://schemas.openxmlformats.org/officeDocument/2006/relationships/tags" Target="../tags/tag58.xml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64.bin"/><Relationship Id="rId20" Type="http://schemas.openxmlformats.org/officeDocument/2006/relationships/vmlDrawing" Target="../drawings/vmlDrawing26.vml"/><Relationship Id="rId2" Type="http://schemas.openxmlformats.org/officeDocument/2006/relationships/tags" Target="../tags/tag57.xml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15.wmf"/><Relationship Id="rId17" Type="http://schemas.openxmlformats.org/officeDocument/2006/relationships/oleObject" Target="../embeddings/oleObject68.bin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image" Target="../media/image114.wmf"/><Relationship Id="rId12" Type="http://schemas.openxmlformats.org/officeDocument/2006/relationships/oleObject" Target="../embeddings/oleObject67.bin"/><Relationship Id="rId11" Type="http://schemas.openxmlformats.org/officeDocument/2006/relationships/tags" Target="../tags/tag60.xml"/><Relationship Id="rId10" Type="http://schemas.openxmlformats.org/officeDocument/2006/relationships/image" Target="../media/image113.wmf"/><Relationship Id="rId1" Type="http://schemas.openxmlformats.org/officeDocument/2006/relationships/tags" Target="../tags/tag56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image" Target="../media/image118.wmf"/><Relationship Id="rId6" Type="http://schemas.openxmlformats.org/officeDocument/2006/relationships/oleObject" Target="../embeddings/oleObject69.bin"/><Relationship Id="rId5" Type="http://schemas.openxmlformats.org/officeDocument/2006/relationships/tags" Target="../tags/tag66.xml"/><Relationship Id="rId4" Type="http://schemas.openxmlformats.org/officeDocument/2006/relationships/image" Target="../media/image117.png"/><Relationship Id="rId3" Type="http://schemas.openxmlformats.org/officeDocument/2006/relationships/tags" Target="../tags/tag65.xml"/><Relationship Id="rId2" Type="http://schemas.openxmlformats.org/officeDocument/2006/relationships/image" Target="../media/image116.png"/><Relationship Id="rId13" Type="http://schemas.openxmlformats.org/officeDocument/2006/relationships/vmlDrawing" Target="../drawings/vmlDrawing27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1.wmf"/><Relationship Id="rId10" Type="http://schemas.openxmlformats.org/officeDocument/2006/relationships/oleObject" Target="../embeddings/oleObject70.bin"/><Relationship Id="rId1" Type="http://schemas.openxmlformats.org/officeDocument/2006/relationships/tags" Target="../tags/tag64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tags" Target="../tags/tag72.xml"/><Relationship Id="rId7" Type="http://schemas.openxmlformats.org/officeDocument/2006/relationships/image" Target="../media/image120.png"/><Relationship Id="rId6" Type="http://schemas.openxmlformats.org/officeDocument/2006/relationships/tags" Target="../tags/tag71.xml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71.bin"/><Relationship Id="rId3" Type="http://schemas.openxmlformats.org/officeDocument/2006/relationships/tags" Target="../tags/tag70.xml"/><Relationship Id="rId2" Type="http://schemas.openxmlformats.org/officeDocument/2006/relationships/image" Target="../media/image119.png"/><Relationship Id="rId14" Type="http://schemas.openxmlformats.org/officeDocument/2006/relationships/vmlDrawing" Target="../drawings/vmlDrawing28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07.png"/><Relationship Id="rId11" Type="http://schemas.openxmlformats.org/officeDocument/2006/relationships/tags" Target="../tags/tag73.xml"/><Relationship Id="rId10" Type="http://schemas.openxmlformats.org/officeDocument/2006/relationships/image" Target="../media/image112.wmf"/><Relationship Id="rId1" Type="http://schemas.openxmlformats.org/officeDocument/2006/relationships/tags" Target="../tags/tag6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2.e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121.emf"/><Relationship Id="rId1" Type="http://schemas.openxmlformats.org/officeDocument/2006/relationships/oleObject" Target="../embeddings/oleObject73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3.emf"/><Relationship Id="rId1" Type="http://schemas.openxmlformats.org/officeDocument/2006/relationships/oleObject" Target="../embeddings/oleObject7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1.png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.png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4.emf"/><Relationship Id="rId1" Type="http://schemas.openxmlformats.org/officeDocument/2006/relationships/oleObject" Target="../embeddings/oleObject76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6" Type="http://schemas.openxmlformats.org/officeDocument/2006/relationships/image" Target="../media/image1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6.png"/><Relationship Id="rId1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2"/>
          <p:cNvSpPr/>
          <p:nvPr/>
        </p:nvSpPr>
        <p:spPr>
          <a:xfrm>
            <a:off x="0" y="-4762"/>
            <a:ext cx="9142413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74" name="Picture 6" descr="zcz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7050" y="260350"/>
            <a:ext cx="1943100" cy="715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Line 7"/>
          <p:cNvSpPr/>
          <p:nvPr/>
        </p:nvSpPr>
        <p:spPr>
          <a:xfrm>
            <a:off x="0" y="1125538"/>
            <a:ext cx="9144000" cy="0"/>
          </a:xfrm>
          <a:prstGeom prst="line">
            <a:avLst/>
          </a:prstGeom>
          <a:ln w="28575" cap="flat" cmpd="sng">
            <a:solidFill>
              <a:srgbClr val="EAEAEA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6" name="Rectangle 5"/>
          <p:cNvSpPr/>
          <p:nvPr/>
        </p:nvSpPr>
        <p:spPr>
          <a:xfrm>
            <a:off x="814388" y="1349375"/>
            <a:ext cx="7351712" cy="1584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defTabSz="914400">
              <a:lnSpc>
                <a:spcPct val="150000"/>
              </a:lnSpc>
              <a:tabLst>
                <a:tab pos="1790700" algn="l"/>
              </a:tabLst>
            </a:pPr>
            <a:r>
              <a:rPr lang="en-US" altLang="zh-CN" sz="3600" b="0" dirty="0">
                <a:latin typeface="黑体" panose="02010609060101010101" pitchFamily="2" charset="-122"/>
                <a:ea typeface="黑体" panose="02010609060101010101" pitchFamily="2" charset="-122"/>
              </a:rPr>
              <a:t>《</a:t>
            </a:r>
            <a:r>
              <a:rPr lang="zh-CN" altLang="zh-CN" sz="3600" b="0" dirty="0">
                <a:latin typeface="黑体" panose="02010609060101010101" pitchFamily="2" charset="-122"/>
                <a:ea typeface="黑体" panose="02010609060101010101" pitchFamily="2" charset="-122"/>
              </a:rPr>
              <a:t>数字电路与逻辑设计</a:t>
            </a:r>
            <a:r>
              <a:rPr lang="en-US" altLang="zh-CN" sz="3600" b="0" dirty="0">
                <a:latin typeface="黑体" panose="02010609060101010101" pitchFamily="2" charset="-122"/>
                <a:ea typeface="黑体" panose="02010609060101010101" pitchFamily="2" charset="-122"/>
              </a:rPr>
              <a:t>》</a:t>
            </a:r>
            <a:endParaRPr lang="en-US" altLang="zh-CN" sz="3600" b="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ctr" defTabSz="914400">
              <a:lnSpc>
                <a:spcPct val="150000"/>
              </a:lnSpc>
              <a:tabLst>
                <a:tab pos="1790700" algn="l"/>
              </a:tabLst>
            </a:pPr>
            <a:r>
              <a:rPr lang="zh-CN" altLang="en-US" sz="3600" b="0" dirty="0">
                <a:latin typeface="黑体" panose="02010609060101010101" pitchFamily="2" charset="-122"/>
                <a:ea typeface="黑体" panose="02010609060101010101" pitchFamily="2" charset="-122"/>
              </a:rPr>
              <a:t>教学课件</a:t>
            </a:r>
            <a:endParaRPr lang="zh-CN" altLang="en-US" sz="4800" b="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7" name="文本框 1"/>
          <p:cNvSpPr txBox="1"/>
          <p:nvPr/>
        </p:nvSpPr>
        <p:spPr>
          <a:xfrm>
            <a:off x="2576513" y="5299075"/>
            <a:ext cx="4465637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2400" dirty="0">
                <a:latin typeface="Comic Sans MS" panose="030F0702030302020204" pitchFamily="2" charset="0"/>
                <a:ea typeface="宋体" panose="02010600030101010101" pitchFamily="2" charset="-122"/>
              </a:rPr>
              <a:t>Email:379100463@qq.com</a:t>
            </a:r>
            <a:r>
              <a:rPr lang="zh-CN" altLang="en-US" sz="2400" dirty="0"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endParaRPr lang="en-US" altLang="zh-CN" sz="24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3078" name="图片 1" descr="清华出版社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-4762"/>
            <a:ext cx="3386137" cy="1074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9" name="文本框 1"/>
          <p:cNvSpPr txBox="1"/>
          <p:nvPr/>
        </p:nvSpPr>
        <p:spPr>
          <a:xfrm>
            <a:off x="2303463" y="3790950"/>
            <a:ext cx="4465637" cy="1568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华文行楷" panose="02010800040101010101" charset="-122"/>
                <a:ea typeface="华文行楷" panose="02010800040101010101" charset="-122"/>
              </a:rPr>
              <a:t>张俊涛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隶书" panose="02010509060101010101" charset="-122"/>
                <a:ea typeface="隶书" panose="02010509060101010101" charset="-122"/>
              </a:rPr>
              <a:t>陕西科技大学</a:t>
            </a:r>
            <a:endParaRPr lang="zh-CN" altLang="en-US" sz="2400" dirty="0">
              <a:latin typeface="隶书" panose="02010509060101010101" charset="-122"/>
              <a:ea typeface="隶书" panose="02010509060101010101" charset="-122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dirty="0">
                <a:latin typeface="隶书" panose="02010509060101010101" charset="-122"/>
                <a:ea typeface="隶书" panose="02010509060101010101" charset="-122"/>
              </a:rPr>
              <a:t>电子信息与人工智能学院</a:t>
            </a:r>
            <a:endParaRPr lang="zh-CN" altLang="en-US" sz="2400" dirty="0">
              <a:latin typeface="隶书" panose="02010509060101010101" charset="-122"/>
              <a:ea typeface="隶书" panose="02010509060101010101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图片 -21474821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2213" y="1941513"/>
            <a:ext cx="6383337" cy="4364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矩形 11265"/>
          <p:cNvSpPr/>
          <p:nvPr/>
        </p:nvSpPr>
        <p:spPr>
          <a:xfrm>
            <a:off x="585788" y="519113"/>
            <a:ext cx="8232775" cy="1338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solidFill>
                  <a:srgbClr val="0D0D0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r>
              <a:rPr lang="zh-CN" altLang="zh-CN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555定时器（Timer）是中规模数</a:t>
            </a:r>
            <a:r>
              <a:rPr lang="en-US" altLang="zh-CN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-</a:t>
            </a:r>
            <a:r>
              <a:rPr lang="zh-CN" altLang="zh-CN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模混合器件，只需要外接几个电阻和电容，就可以很方便地构成施密特电路、单稳态电路和多谐振荡器，广泛应用于小型仪器仪表、家用电器、电子测量以及自动控制等领域。</a:t>
            </a:r>
            <a:endParaRPr lang="zh-CN" altLang="zh-CN" dirty="0">
              <a:solidFill>
                <a:srgbClr val="0D0D0D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4339" name="矩形 10243"/>
          <p:cNvSpPr/>
          <p:nvPr/>
        </p:nvSpPr>
        <p:spPr>
          <a:xfrm>
            <a:off x="2794000" y="1941513"/>
            <a:ext cx="450850" cy="400050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4340" name="矩形 10243"/>
          <p:cNvSpPr/>
          <p:nvPr/>
        </p:nvSpPr>
        <p:spPr>
          <a:xfrm>
            <a:off x="2955925" y="5803900"/>
            <a:ext cx="546100" cy="400050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4341" name="矩形 10243"/>
          <p:cNvSpPr/>
          <p:nvPr/>
        </p:nvSpPr>
        <p:spPr>
          <a:xfrm>
            <a:off x="4841875" y="1941513"/>
            <a:ext cx="450850" cy="490537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4342" name="矩形 10243"/>
          <p:cNvSpPr/>
          <p:nvPr/>
        </p:nvSpPr>
        <p:spPr>
          <a:xfrm>
            <a:off x="6877050" y="3560763"/>
            <a:ext cx="698500" cy="598487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4343" name="矩形 10243"/>
          <p:cNvSpPr/>
          <p:nvPr/>
        </p:nvSpPr>
        <p:spPr>
          <a:xfrm>
            <a:off x="1438275" y="2954338"/>
            <a:ext cx="525463" cy="411162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4344" name="矩形 10243"/>
          <p:cNvSpPr/>
          <p:nvPr/>
        </p:nvSpPr>
        <p:spPr>
          <a:xfrm>
            <a:off x="1246188" y="5024438"/>
            <a:ext cx="644525" cy="496887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4345" name="矩形 10243"/>
          <p:cNvSpPr/>
          <p:nvPr/>
        </p:nvSpPr>
        <p:spPr>
          <a:xfrm>
            <a:off x="1365250" y="3436938"/>
            <a:ext cx="617538" cy="525462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4346" name="矩形 10243"/>
          <p:cNvSpPr/>
          <p:nvPr/>
        </p:nvSpPr>
        <p:spPr>
          <a:xfrm>
            <a:off x="1365250" y="4159250"/>
            <a:ext cx="563563" cy="517525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4347" name="矩形 10243"/>
          <p:cNvSpPr/>
          <p:nvPr/>
        </p:nvSpPr>
        <p:spPr>
          <a:xfrm>
            <a:off x="2095500" y="2432050"/>
            <a:ext cx="4781550" cy="3371850"/>
          </a:xfrm>
          <a:prstGeom prst="rect">
            <a:avLst/>
          </a:prstGeom>
          <a:solidFill>
            <a:srgbClr val="7F7F7F">
              <a:alpha val="25999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91450" y="2116138"/>
            <a:ext cx="9302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NE555</a:t>
            </a:r>
            <a:endParaRPr lang="en-US" altLang="zh-CN" dirty="0">
              <a:solidFill>
                <a:srgbClr val="0D0D0D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93038" y="2484438"/>
            <a:ext cx="92868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LM555</a:t>
            </a:r>
            <a:endParaRPr lang="en-US" altLang="zh-CN" dirty="0">
              <a:solidFill>
                <a:srgbClr val="0D0D0D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50163" y="2852738"/>
            <a:ext cx="11207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0D0D0D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½</a:t>
            </a:r>
            <a:r>
              <a:rPr lang="en-US" altLang="zh-CN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LM556</a:t>
            </a:r>
            <a:endParaRPr lang="en-US" altLang="zh-CN" dirty="0">
              <a:solidFill>
                <a:srgbClr val="0D0D0D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3314" name="图片 389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350" y="5289550"/>
            <a:ext cx="938213" cy="914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8" grpId="1"/>
      <p:bldP spid="2" grpId="0"/>
      <p:bldP spid="2" grpId="1"/>
      <p:bldP spid="3" grpId="0"/>
      <p:bldP spid="3" grpId="1"/>
      <p:bldP spid="4" grpId="0"/>
      <p:bldP spid="4" grpId="1"/>
      <p:bldP spid="14339" grpId="0" bldLvl="0" animBg="1"/>
      <p:bldP spid="14339" grpId="1" animBg="1"/>
      <p:bldP spid="14340" grpId="0" bldLvl="0" animBg="1"/>
      <p:bldP spid="14340" grpId="1" animBg="1"/>
      <p:bldP spid="14341" grpId="0" bldLvl="0" animBg="1"/>
      <p:bldP spid="14341" grpId="1" animBg="1"/>
      <p:bldP spid="14342" grpId="0" bldLvl="0" animBg="1"/>
      <p:bldP spid="14342" grpId="1" animBg="1"/>
      <p:bldP spid="14343" grpId="0" bldLvl="0" animBg="1"/>
      <p:bldP spid="14343" grpId="1" animBg="1"/>
      <p:bldP spid="14345" grpId="0" bldLvl="0" animBg="1"/>
      <p:bldP spid="14345" grpId="1" animBg="1"/>
      <p:bldP spid="14346" grpId="0" bldLvl="0" animBg="1"/>
      <p:bldP spid="14346" grpId="1" animBg="1"/>
      <p:bldP spid="14344" grpId="0" bldLvl="0" animBg="1"/>
      <p:bldP spid="14344" grpId="1" animBg="1"/>
      <p:bldP spid="14347" grpId="0" animBg="1"/>
      <p:bldP spid="1434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3" name="图片 -21474821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3338" y="569913"/>
            <a:ext cx="4340225" cy="2967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2" name="矩形 10243"/>
          <p:cNvSpPr/>
          <p:nvPr/>
        </p:nvSpPr>
        <p:spPr>
          <a:xfrm>
            <a:off x="3838575" y="1558925"/>
            <a:ext cx="555625" cy="454025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5363" name="矩形 10243"/>
          <p:cNvSpPr/>
          <p:nvPr/>
        </p:nvSpPr>
        <p:spPr>
          <a:xfrm>
            <a:off x="3843338" y="2073275"/>
            <a:ext cx="555625" cy="411163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5364" name="矩形 10243"/>
          <p:cNvSpPr/>
          <p:nvPr/>
        </p:nvSpPr>
        <p:spPr>
          <a:xfrm>
            <a:off x="4826000" y="1050925"/>
            <a:ext cx="230188" cy="384175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5365" name="矩形 10243"/>
          <p:cNvSpPr/>
          <p:nvPr/>
        </p:nvSpPr>
        <p:spPr>
          <a:xfrm>
            <a:off x="4826000" y="1860550"/>
            <a:ext cx="230188" cy="385763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5366" name="矩形 10243"/>
          <p:cNvSpPr/>
          <p:nvPr/>
        </p:nvSpPr>
        <p:spPr>
          <a:xfrm>
            <a:off x="4826000" y="2579688"/>
            <a:ext cx="230188" cy="385762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944563" y="3805238"/>
          <a:ext cx="7800975" cy="24815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840"/>
                <a:gridCol w="1244600"/>
                <a:gridCol w="1019810"/>
                <a:gridCol w="751205"/>
                <a:gridCol w="726440"/>
                <a:gridCol w="760730"/>
                <a:gridCol w="1158875"/>
                <a:gridCol w="1260475"/>
              </a:tblGrid>
              <a:tr h="353060"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C00000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输</a:t>
                      </a:r>
                      <a:r>
                        <a:rPr lang="en-US" sz="1600" b="1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  </a:t>
                      </a:r>
                      <a:r>
                        <a:rPr lang="en-US" sz="1600" b="1">
                          <a:solidFill>
                            <a:srgbClr val="C00000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入</a:t>
                      </a:r>
                      <a:endParaRPr lang="en-US" altLang="en-US" sz="1600" b="1">
                        <a:solidFill>
                          <a:srgbClr val="C00000"/>
                        </a:solidFill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C00000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内部参数和状态</a:t>
                      </a:r>
                      <a:endParaRPr lang="en-US" altLang="en-US" sz="1600" b="1">
                        <a:solidFill>
                          <a:srgbClr val="C00000"/>
                        </a:solidFill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C00000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输出</a:t>
                      </a:r>
                      <a:endParaRPr lang="en-US" altLang="en-US" sz="1600" b="1">
                        <a:solidFill>
                          <a:srgbClr val="C00000"/>
                        </a:solidFill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 i="1">
                          <a:solidFill>
                            <a:srgbClr val="C00000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R</a:t>
                      </a:r>
                      <a:r>
                        <a:rPr lang="en-US" sz="1600" b="1" baseline="-25000">
                          <a:solidFill>
                            <a:srgbClr val="C00000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D</a:t>
                      </a:r>
                      <a:r>
                        <a:rPr lang="en-US" sz="1600" b="1" i="1">
                          <a:solidFill>
                            <a:srgbClr val="C00000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'</a:t>
                      </a:r>
                      <a:endParaRPr lang="en-US" altLang="en-US" sz="1600" b="1" i="1">
                        <a:solidFill>
                          <a:srgbClr val="C00000"/>
                        </a:solidFill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 i="1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lang="en-US" sz="1600" b="1" baseline="-25000">
                          <a:solidFill>
                            <a:srgbClr val="C00000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1</a:t>
                      </a:r>
                      <a:endParaRPr lang="en-US" altLang="en-US" sz="1600" b="1" i="1" baseline="-25000">
                        <a:solidFill>
                          <a:srgbClr val="C00000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 i="1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v</a:t>
                      </a:r>
                      <a:r>
                        <a:rPr lang="en-US" sz="1600" b="1" baseline="-25000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i2</a:t>
                      </a:r>
                      <a:endParaRPr lang="en-US" altLang="en-US" sz="1600" b="1" i="1" baseline="-25000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 i="1">
                          <a:solidFill>
                            <a:srgbClr val="C00000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V</a:t>
                      </a:r>
                      <a:r>
                        <a:rPr lang="en-US" sz="1600" b="1" baseline="-25000">
                          <a:solidFill>
                            <a:srgbClr val="C00000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C1</a:t>
                      </a:r>
                      <a:endParaRPr lang="en-US" altLang="en-US" sz="1600" b="1" i="1" baseline="-25000">
                        <a:solidFill>
                          <a:srgbClr val="C00000"/>
                        </a:solidFill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 i="1">
                          <a:solidFill>
                            <a:srgbClr val="C00000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V</a:t>
                      </a:r>
                      <a:r>
                        <a:rPr lang="en-US" sz="1600" b="1" baseline="-25000">
                          <a:solidFill>
                            <a:srgbClr val="C00000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C2</a:t>
                      </a:r>
                      <a:endParaRPr lang="en-US" altLang="en-US" sz="1600" b="1" i="1" baseline="-25000">
                        <a:solidFill>
                          <a:srgbClr val="C00000"/>
                        </a:solidFill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 i="1">
                          <a:solidFill>
                            <a:srgbClr val="C00000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Q</a:t>
                      </a:r>
                      <a:endParaRPr lang="en-US" altLang="en-US" sz="1600" b="1" i="1">
                        <a:solidFill>
                          <a:srgbClr val="C00000"/>
                        </a:solidFill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1">
                          <a:solidFill>
                            <a:srgbClr val="C00000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放电管</a:t>
                      </a:r>
                      <a:r>
                        <a:rPr lang="en-US" sz="1600" b="1">
                          <a:solidFill>
                            <a:srgbClr val="C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</a:t>
                      </a:r>
                      <a:endParaRPr lang="en-US" altLang="en-US" sz="1600" b="1">
                        <a:solidFill>
                          <a:srgbClr val="C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28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×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×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×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×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×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导通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&lt;(2/3)</a:t>
                      </a:r>
                      <a:r>
                        <a:rPr lang="en-US" sz="1600" b="0" i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V</a:t>
                      </a:r>
                      <a:r>
                        <a:rPr lang="en-US" sz="1600" b="0" baseline="-2500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CC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&gt;(1/3)</a:t>
                      </a:r>
                      <a:r>
                        <a:rPr lang="en-US" sz="1600" b="0" i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V</a:t>
                      </a:r>
                      <a:r>
                        <a:rPr lang="en-US" sz="1600" b="0" baseline="-2500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CC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Q</a:t>
                      </a:r>
                      <a:r>
                        <a:rPr lang="en-US" sz="1600" b="0" baseline="-2500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保持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 i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Q</a:t>
                      </a:r>
                      <a:r>
                        <a:rPr lang="en-US" sz="1600" b="0" baseline="-2500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3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&lt;(2/3)</a:t>
                      </a:r>
                      <a:r>
                        <a:rPr lang="en-US" sz="1600" b="0" i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V</a:t>
                      </a:r>
                      <a:r>
                        <a:rPr lang="en-US" sz="1600" b="0" baseline="-2500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CC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&lt;(1/3)</a:t>
                      </a:r>
                      <a:r>
                        <a:rPr lang="en-US" sz="1600" b="0" i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V</a:t>
                      </a:r>
                      <a:r>
                        <a:rPr lang="en-US" sz="1600" b="0" baseline="-2500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CC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截止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高电平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6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&gt;(2/3)</a:t>
                      </a:r>
                      <a:r>
                        <a:rPr lang="en-US" sz="1600" b="0" i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V</a:t>
                      </a:r>
                      <a:r>
                        <a:rPr lang="en-US" sz="1600" b="0" baseline="-2500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CC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&gt;(1/3)</a:t>
                      </a:r>
                      <a:r>
                        <a:rPr lang="en-US" sz="1600" b="0" i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V</a:t>
                      </a:r>
                      <a:r>
                        <a:rPr lang="en-US" sz="1600" b="0" baseline="-2500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CC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导通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低电平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3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1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&gt;(2/3)</a:t>
                      </a:r>
                      <a:r>
                        <a:rPr lang="en-US" sz="1600" b="0" i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V</a:t>
                      </a:r>
                      <a:r>
                        <a:rPr lang="en-US" sz="1600" b="0" baseline="-2500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CC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&lt;(1/3)</a:t>
                      </a:r>
                      <a:r>
                        <a:rPr lang="en-US" sz="1600" b="0" i="1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V</a:t>
                      </a:r>
                      <a:r>
                        <a:rPr lang="en-US" sz="1600" b="0" baseline="-2500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CC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1*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截止</a:t>
                      </a:r>
                      <a:endParaRPr lang="en-US" altLang="en-US" sz="1600" b="0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高电平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7150" marR="57150" marT="19050" marB="19050" vert="horz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71788" y="757238"/>
            <a:ext cx="9937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(2/3)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CC</a:t>
            </a:r>
            <a:endParaRPr lang="en-US" altLang="en-US" baseline="-25000">
              <a:solidFill>
                <a:srgbClr val="C0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3851275" y="1125538"/>
            <a:ext cx="720725" cy="233363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817813" y="2747963"/>
            <a:ext cx="9652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b="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(1/3)</a:t>
            </a:r>
            <a:r>
              <a:rPr lang="en-US" altLang="zh-CN" b="0" i="1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="0" baseline="-25000">
                <a:solidFill>
                  <a:srgbClr val="C0000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CC</a:t>
            </a:r>
            <a:endParaRPr lang="en-US" altLang="en-US" b="0" baseline="-25000">
              <a:solidFill>
                <a:srgbClr val="C00000"/>
              </a:solidFill>
              <a:latin typeface="Times New Roman" panose="020206030504050203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692525" y="2492375"/>
            <a:ext cx="879475" cy="184150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138488" y="1125538"/>
            <a:ext cx="4429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i="1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X</a:t>
            </a:r>
            <a:endParaRPr lang="en-US" altLang="en-US" baseline="-25000">
              <a:solidFill>
                <a:srgbClr val="0070C0"/>
              </a:solidFill>
              <a:latin typeface="Times New Roman" panose="020206030504050203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54338" y="2379663"/>
            <a:ext cx="6207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b="0" i="1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½</a:t>
            </a:r>
            <a:r>
              <a:rPr lang="en-US" altLang="zh-CN" b="0" i="1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="0" baseline="-25000">
                <a:solidFill>
                  <a:srgbClr val="0070C0"/>
                </a:solidFill>
                <a:latin typeface="Times New Roman" panose="020206030504050203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X</a:t>
            </a:r>
            <a:endParaRPr lang="en-US" altLang="en-US" b="0" baseline="-25000">
              <a:solidFill>
                <a:srgbClr val="0070C0"/>
              </a:solidFill>
              <a:latin typeface="Times New Roman" panose="020206030504050203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5013" y="757238"/>
            <a:ext cx="21621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端不加控制电压时</a:t>
            </a:r>
            <a:endParaRPr lang="zh-CN" altLang="zh-CN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7713" y="1125538"/>
            <a:ext cx="22209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端加控制电压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Vx</a:t>
            </a: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时</a:t>
            </a:r>
            <a:endParaRPr lang="zh-CN" altLang="zh-CN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83013" y="3465513"/>
            <a:ext cx="178117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555</a:t>
            </a:r>
            <a:r>
              <a:rPr lang="zh-CN" altLang="zh-CN" sz="16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定时器功能表</a:t>
            </a:r>
            <a:endParaRPr lang="zh-CN" altLang="zh-CN" sz="1600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9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9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 animBg="1"/>
      <p:bldP spid="15366" grpId="0" animBg="1"/>
      <p:bldP spid="15364" grpId="1" animBg="1"/>
      <p:bldP spid="15365" grpId="1" animBg="1"/>
      <p:bldP spid="15366" grpId="1" animBg="1"/>
      <p:bldP spid="9" grpId="0"/>
      <p:bldP spid="9" grpId="1"/>
      <p:bldP spid="3" grpId="0"/>
      <p:bldP spid="3" grpId="1"/>
      <p:bldP spid="5" grpId="0"/>
      <p:bldP spid="5" grpId="1"/>
      <p:bldP spid="10" grpId="0"/>
      <p:bldP spid="10" grpId="1"/>
      <p:bldP spid="7" grpId="0"/>
      <p:bldP spid="7" grpId="1"/>
      <p:bldP spid="8" grpId="0"/>
      <p:bldP spid="8" grpId="1"/>
      <p:bldP spid="11" grpId="0"/>
      <p:bldP spid="11" grpId="1"/>
      <p:bldP spid="15362" grpId="0" animBg="1"/>
      <p:bldP spid="15363" grpId="0" animBg="1"/>
      <p:bldP spid="15362" grpId="1" animBg="1"/>
      <p:bldP spid="1536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7" name="文本框 8193"/>
          <p:cNvSpPr txBox="1"/>
          <p:nvPr/>
        </p:nvSpPr>
        <p:spPr>
          <a:xfrm>
            <a:off x="667068" y="620713"/>
            <a:ext cx="24495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24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施密特电路</a:t>
            </a:r>
            <a:endParaRPr lang="zh-CN" altLang="en-US" sz="2400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42963" y="1081088"/>
            <a:ext cx="7569200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施密特电路（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Schmitt Trigger</a:t>
            </a:r>
            <a:r>
              <a:rPr lang="zh-CN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）为脉冲整形电路。</a:t>
            </a:r>
            <a:endParaRPr lang="zh-CN" altLang="zh-CN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与普通门电路相比，施密特电路具有两个明显的特点</a:t>
            </a:r>
            <a:r>
              <a:rPr lang="en-US" altLang="zh-CN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:</a:t>
            </a:r>
            <a:endParaRPr lang="en-US" altLang="zh-CN">
              <a:solidFill>
                <a:srgbClr val="0D0D0D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2963" y="2066925"/>
            <a:ext cx="7569200" cy="1338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</a:t>
            </a:r>
            <a:r>
              <a:rPr lang="zh-CN" altLang="zh-CN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en-US" altLang="zh-CN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) </a:t>
            </a:r>
            <a:r>
              <a:rPr lang="zh-CN" altLang="zh-CN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输入电压在上升过程中的阈值电压（用V</a:t>
            </a:r>
            <a:r>
              <a:rPr lang="zh-CN" altLang="zh-CN" baseline="-2500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T+</a:t>
            </a:r>
            <a:r>
              <a:rPr lang="zh-CN" altLang="zh-CN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表示）和下降过程中的阈值电压（用V</a:t>
            </a:r>
            <a:r>
              <a:rPr lang="zh-CN" altLang="zh-CN" baseline="-2500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T-</a:t>
            </a:r>
            <a:r>
              <a:rPr lang="zh-CN" altLang="zh-CN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表示）不同，即</a:t>
            </a:r>
            <a:r>
              <a:rPr lang="zh-CN" altLang="zh-CN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V</a:t>
            </a:r>
            <a:r>
              <a:rPr lang="zh-CN" altLang="zh-CN" baseline="-2500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T+</a:t>
            </a:r>
            <a:r>
              <a:rPr lang="zh-CN" altLang="zh-CN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≠V</a:t>
            </a:r>
            <a:r>
              <a:rPr lang="zh-CN" altLang="zh-CN" baseline="-2500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T-</a:t>
            </a:r>
            <a:r>
              <a:rPr lang="zh-CN" altLang="zh-CN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。而普通门电路上升过程和下降过程的阈值电压相同，为V</a:t>
            </a:r>
            <a:r>
              <a:rPr lang="zh-CN" altLang="zh-CN" baseline="-2500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TH</a:t>
            </a:r>
            <a:r>
              <a:rPr lang="zh-CN" altLang="zh-CN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。 </a:t>
            </a:r>
            <a:endParaRPr lang="zh-CN" altLang="zh-CN">
              <a:solidFill>
                <a:srgbClr val="0D0D0D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36868" name="图片 2355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21381"/>
          <a:stretch>
            <a:fillRect/>
          </a:stretch>
        </p:blipFill>
        <p:spPr>
          <a:xfrm>
            <a:off x="7229475" y="3203575"/>
            <a:ext cx="1735138" cy="1538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869950" y="4808538"/>
            <a:ext cx="4708525" cy="1338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</a:t>
            </a:r>
            <a:r>
              <a:rPr lang="zh-CN" altLang="zh-CN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en-US" altLang="zh-CN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) </a:t>
            </a:r>
            <a:r>
              <a:rPr lang="zh-CN" altLang="zh-CN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在进行状态转换时，施密特电路内部伴随有</a:t>
            </a:r>
            <a:r>
              <a:rPr lang="zh-CN" altLang="zh-CN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正反馈</a:t>
            </a:r>
            <a:r>
              <a:rPr lang="zh-CN" altLang="zh-CN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的过程，所以转换速度非常快，能够将任何周期性的波形转换成矩形波。</a:t>
            </a:r>
            <a:endParaRPr lang="zh-CN" altLang="zh-CN">
              <a:solidFill>
                <a:srgbClr val="0D0D0D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6938" y="3403600"/>
            <a:ext cx="4654550" cy="1338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 若定义回差电压（ Hysteresis Voltage）△V</a:t>
            </a:r>
            <a:r>
              <a:rPr lang="zh-CN" altLang="zh-CN" baseline="-2500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</a:t>
            </a:r>
            <a:r>
              <a:rPr lang="zh-CN" altLang="zh-CN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=V</a:t>
            </a:r>
            <a:r>
              <a:rPr lang="zh-CN" altLang="zh-CN" baseline="-2500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T+</a:t>
            </a:r>
            <a:r>
              <a:rPr lang="zh-CN" altLang="zh-CN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-V</a:t>
            </a:r>
            <a:r>
              <a:rPr lang="zh-CN" altLang="zh-CN" baseline="-2500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T-</a:t>
            </a:r>
            <a:r>
              <a:rPr lang="zh-CN" altLang="zh-CN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，则施密特电路的△V</a:t>
            </a:r>
            <a:r>
              <a:rPr lang="zh-CN" altLang="zh-CN" baseline="-2500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</a:t>
            </a:r>
            <a:r>
              <a:rPr lang="zh-CN" altLang="zh-CN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≠0，而普通门电路没有回差。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对象 7"/>
          <p:cNvGraphicFramePr/>
          <p:nvPr/>
        </p:nvGraphicFramePr>
        <p:xfrm>
          <a:off x="6134100" y="3705225"/>
          <a:ext cx="10953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095375" imgH="533400" progId="Paint.Picture">
                  <p:embed/>
                </p:oleObj>
              </mc:Choice>
              <mc:Fallback>
                <p:oleObj name="" r:id="rId3" imgW="1095375" imgH="53340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34100" y="3705225"/>
                        <a:ext cx="1095375" cy="53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6367463" y="4845050"/>
          <a:ext cx="1452562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2143125" imgH="1704975" progId="Paint.Picture">
                  <p:embed/>
                </p:oleObj>
              </mc:Choice>
              <mc:Fallback>
                <p:oleObj name="" r:id="rId5" imgW="2143125" imgH="1704975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67463" y="4845050"/>
                        <a:ext cx="1452562" cy="1263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7" grpId="1"/>
      <p:bldP spid="100" grpId="0"/>
      <p:bldP spid="100" grpId="1"/>
      <p:bldP spid="5" grpId="0"/>
      <p:bldP spid="5" grpId="1"/>
      <p:bldP spid="7" grpId="0"/>
      <p:bldP spid="7" grpId="1"/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文本框 12290"/>
          <p:cNvSpPr txBox="1"/>
          <p:nvPr/>
        </p:nvSpPr>
        <p:spPr>
          <a:xfrm>
            <a:off x="4938713" y="603250"/>
            <a:ext cx="2514600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16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电路参数要求：</a:t>
            </a: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R</a:t>
            </a:r>
            <a:r>
              <a:rPr lang="en-US" altLang="zh-CN" sz="1600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&lt;R</a:t>
            </a:r>
            <a:r>
              <a:rPr lang="en-US" altLang="zh-CN" sz="1600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endParaRPr lang="en-US" altLang="zh-CN" sz="1600" baseline="-25000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6386" name="文本框 12291"/>
          <p:cNvSpPr txBox="1"/>
          <p:nvPr/>
        </p:nvSpPr>
        <p:spPr>
          <a:xfrm>
            <a:off x="877888" y="3440113"/>
            <a:ext cx="7397750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(1) 当输入电压V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从0V上升到V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CC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的过程中，根据定义，施密特电路应该在V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=V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T+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时开始转换，这时对应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TH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。 </a:t>
            </a:r>
            <a:endParaRPr lang="en-US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6388" name="对象 -2147482130"/>
          <p:cNvGraphicFramePr/>
          <p:nvPr/>
        </p:nvGraphicFramePr>
        <p:xfrm>
          <a:off x="1911350" y="1009650"/>
          <a:ext cx="401320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738630" imgH="709930" progId="Visio.Drawing.11">
                  <p:embed/>
                </p:oleObj>
              </mc:Choice>
              <mc:Fallback>
                <p:oleObj name="" r:id="rId1" imgW="1738630" imgH="709930" progId="Visio.Drawing.11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1350" y="1009650"/>
                        <a:ext cx="4013200" cy="1503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文本框 1"/>
          <p:cNvSpPr txBox="1"/>
          <p:nvPr/>
        </p:nvSpPr>
        <p:spPr>
          <a:xfrm>
            <a:off x="1125538" y="2584450"/>
            <a:ext cx="179228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工作原理分析：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6390" name="对象 -2147482128"/>
          <p:cNvGraphicFramePr>
            <a:graphicFrameLocks noChangeAspect="1"/>
          </p:cNvGraphicFramePr>
          <p:nvPr/>
        </p:nvGraphicFramePr>
        <p:xfrm>
          <a:off x="3044825" y="2719388"/>
          <a:ext cx="282575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1511300" imgH="381000" progId="Equation.3">
                  <p:embed/>
                </p:oleObj>
              </mc:Choice>
              <mc:Fallback>
                <p:oleObj name="" r:id="rId3" imgW="1511300" imgH="3810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4825" y="2719388"/>
                        <a:ext cx="2825750" cy="712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对象 -2147482119"/>
          <p:cNvGraphicFramePr>
            <a:graphicFrameLocks noChangeAspect="1"/>
          </p:cNvGraphicFramePr>
          <p:nvPr/>
        </p:nvGraphicFramePr>
        <p:xfrm>
          <a:off x="3844925" y="4524375"/>
          <a:ext cx="2759075" cy="177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5" imgW="1587500" imgH="977900" progId="Equation.3">
                  <p:embed/>
                </p:oleObj>
              </mc:Choice>
              <mc:Fallback>
                <p:oleObj name="" r:id="rId5" imgW="1587500" imgH="9779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44925" y="4524375"/>
                        <a:ext cx="2759075" cy="177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文本框 5"/>
          <p:cNvSpPr txBox="1"/>
          <p:nvPr/>
        </p:nvSpPr>
        <p:spPr>
          <a:xfrm>
            <a:off x="1219200" y="4741863"/>
            <a:ext cx="2070100" cy="1338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由于R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&lt;R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，由反证法可推出：当V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=0时，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O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=0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。</a:t>
            </a:r>
            <a:endParaRPr lang="en-US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6393" name="对象 -2147482118"/>
          <p:cNvGraphicFramePr>
            <a:graphicFrameLocks noChangeAspect="1"/>
          </p:cNvGraphicFramePr>
          <p:nvPr/>
        </p:nvGraphicFramePr>
        <p:xfrm>
          <a:off x="6908800" y="5272088"/>
          <a:ext cx="17684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977900" imgH="381000" progId="Equation.3">
                  <p:embed/>
                </p:oleObj>
              </mc:Choice>
              <mc:Fallback>
                <p:oleObj name="" r:id="rId7" imgW="977900" imgH="3810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08800" y="5272088"/>
                        <a:ext cx="1768475" cy="688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文本框 7"/>
          <p:cNvSpPr txBox="1"/>
          <p:nvPr/>
        </p:nvSpPr>
        <p:spPr>
          <a:xfrm>
            <a:off x="877888" y="695325"/>
            <a:ext cx="14954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(a) 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原理电路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95" name="矩形 10243"/>
          <p:cNvSpPr/>
          <p:nvPr/>
        </p:nvSpPr>
        <p:spPr>
          <a:xfrm>
            <a:off x="2768600" y="1568450"/>
            <a:ext cx="366713" cy="385763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6396" name="矩形 10243"/>
          <p:cNvSpPr/>
          <p:nvPr/>
        </p:nvSpPr>
        <p:spPr>
          <a:xfrm>
            <a:off x="4144963" y="1063625"/>
            <a:ext cx="366712" cy="385763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2" name="矩形 10243"/>
          <p:cNvSpPr/>
          <p:nvPr/>
        </p:nvSpPr>
        <p:spPr>
          <a:xfrm>
            <a:off x="5461000" y="1660525"/>
            <a:ext cx="366713" cy="385763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3" name="矩形 10243"/>
          <p:cNvSpPr/>
          <p:nvPr/>
        </p:nvSpPr>
        <p:spPr>
          <a:xfrm>
            <a:off x="5461000" y="2127250"/>
            <a:ext cx="366713" cy="385763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pic>
        <p:nvPicPr>
          <p:cNvPr id="17422" name="图片 23553"/>
          <p:cNvPicPr>
            <a:picLocks noChangeAspect="1"/>
          </p:cNvPicPr>
          <p:nvPr/>
        </p:nvPicPr>
        <p:blipFill>
          <a:blip r:embed="rId9"/>
          <a:srcRect b="21381"/>
          <a:stretch>
            <a:fillRect/>
          </a:stretch>
        </p:blipFill>
        <p:spPr>
          <a:xfrm>
            <a:off x="7018338" y="1276350"/>
            <a:ext cx="1887537" cy="167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右箭头 3"/>
          <p:cNvSpPr/>
          <p:nvPr/>
        </p:nvSpPr>
        <p:spPr>
          <a:xfrm>
            <a:off x="6243638" y="5508625"/>
            <a:ext cx="360363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" grpId="0"/>
      <p:bldP spid="16394" grpId="1"/>
      <p:bldP spid="16395" grpId="0" bldLvl="0" animBg="1"/>
      <p:bldP spid="16396" grpId="0" bldLvl="0" animBg="1"/>
      <p:bldP spid="16395" grpId="1" animBg="1"/>
      <p:bldP spid="16396" grpId="1" animBg="1"/>
      <p:bldP spid="16385" grpId="0"/>
      <p:bldP spid="16385" grpId="1"/>
      <p:bldP spid="2" grpId="0" bldLvl="0" animBg="1"/>
      <p:bldP spid="2" grpId="1" animBg="1"/>
      <p:bldP spid="3" grpId="0" bldLvl="0" animBg="1"/>
      <p:bldP spid="3" grpId="1" animBg="1"/>
      <p:bldP spid="16389" grpId="0"/>
      <p:bldP spid="16389" grpId="1"/>
      <p:bldP spid="16386" grpId="0"/>
      <p:bldP spid="16386" grpId="1"/>
      <p:bldP spid="16392" grpId="0"/>
      <p:bldP spid="16392" grpId="1"/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文本框 12291"/>
          <p:cNvSpPr txBox="1"/>
          <p:nvPr/>
        </p:nvSpPr>
        <p:spPr>
          <a:xfrm>
            <a:off x="724535" y="511175"/>
            <a:ext cx="5537200" cy="1338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(2) 当输入电压从V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CC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下降到0V的过程中，根据定义,施密特电路应在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T-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时开始转换，这时对应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A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TH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7410" name="对象 -2147482112"/>
          <p:cNvGraphicFramePr>
            <a:graphicFrameLocks noChangeAspect="1"/>
          </p:cNvGraphicFramePr>
          <p:nvPr/>
        </p:nvGraphicFramePr>
        <p:xfrm>
          <a:off x="3052763" y="1703388"/>
          <a:ext cx="277495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1587500" imgH="977900" progId="Equation.3">
                  <p:embed/>
                </p:oleObj>
              </mc:Choice>
              <mc:Fallback>
                <p:oleObj name="" r:id="rId1" imgW="1587500" imgH="9779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2763" y="1703388"/>
                        <a:ext cx="2774950" cy="171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文本框 5"/>
          <p:cNvSpPr txBox="1"/>
          <p:nvPr/>
        </p:nvSpPr>
        <p:spPr>
          <a:xfrm>
            <a:off x="1135063" y="2063750"/>
            <a:ext cx="1746250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当V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CC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时，V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O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CC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=2V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TH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en-US" altLang="zh-CN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7412" name="对象 -2147481871"/>
          <p:cNvGraphicFramePr>
            <a:graphicFrameLocks noChangeAspect="1"/>
          </p:cNvGraphicFramePr>
          <p:nvPr/>
        </p:nvGraphicFramePr>
        <p:xfrm>
          <a:off x="6624638" y="2298700"/>
          <a:ext cx="17462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965200" imgH="381000" progId="Equation.3">
                  <p:embed/>
                </p:oleObj>
              </mc:Choice>
              <mc:Fallback>
                <p:oleObj name="" r:id="rId3" imgW="965200" imgH="3810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24638" y="2298700"/>
                        <a:ext cx="174625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-2147482110"/>
          <p:cNvGraphicFramePr>
            <a:graphicFrameLocks noChangeAspect="1"/>
          </p:cNvGraphicFramePr>
          <p:nvPr/>
        </p:nvGraphicFramePr>
        <p:xfrm>
          <a:off x="3551238" y="3449638"/>
          <a:ext cx="317182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2209800" imgH="431800" progId="Equation.3">
                  <p:embed/>
                </p:oleObj>
              </mc:Choice>
              <mc:Fallback>
                <p:oleObj name="" r:id="rId5" imgW="2209800" imgH="431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51238" y="3449638"/>
                        <a:ext cx="3171825" cy="623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文本框 3"/>
          <p:cNvSpPr txBox="1"/>
          <p:nvPr/>
        </p:nvSpPr>
        <p:spPr>
          <a:xfrm>
            <a:off x="1252538" y="3562350"/>
            <a:ext cx="21209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因此,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定义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回差电压</a:t>
            </a:r>
            <a:endParaRPr lang="en-US" altLang="zh-CN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17415" name="图片 1842" descr="10-2-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0213" y="4130675"/>
            <a:ext cx="5905500" cy="21971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6392" name="对象 -2147482130"/>
          <p:cNvGraphicFramePr/>
          <p:nvPr/>
        </p:nvGraphicFramePr>
        <p:xfrm>
          <a:off x="6216650" y="695325"/>
          <a:ext cx="2582863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8" imgW="1738630" imgH="709930" progId="Visio.Drawing.11">
                  <p:embed/>
                </p:oleObj>
              </mc:Choice>
              <mc:Fallback>
                <p:oleObj name="" r:id="rId8" imgW="1738630" imgH="709930" progId="Visio.Drawing.11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16650" y="695325"/>
                        <a:ext cx="2582863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矩形 13319"/>
          <p:cNvSpPr/>
          <p:nvPr/>
        </p:nvSpPr>
        <p:spPr>
          <a:xfrm>
            <a:off x="2259013" y="4627563"/>
            <a:ext cx="569912" cy="1295400"/>
          </a:xfrm>
          <a:prstGeom prst="rect">
            <a:avLst/>
          </a:prstGeom>
          <a:solidFill>
            <a:srgbClr val="FF00FF">
              <a:alpha val="14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8" name="矩形 13320"/>
          <p:cNvSpPr/>
          <p:nvPr/>
        </p:nvSpPr>
        <p:spPr>
          <a:xfrm>
            <a:off x="4310063" y="4706938"/>
            <a:ext cx="604837" cy="1296987"/>
          </a:xfrm>
          <a:prstGeom prst="rect">
            <a:avLst/>
          </a:prstGeom>
          <a:solidFill>
            <a:srgbClr val="808080">
              <a:alpha val="14999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9" name="矩形 10243"/>
          <p:cNvSpPr/>
          <p:nvPr/>
        </p:nvSpPr>
        <p:spPr>
          <a:xfrm>
            <a:off x="8510588" y="1212850"/>
            <a:ext cx="288925" cy="327025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7420" name="矩形 13320"/>
          <p:cNvSpPr/>
          <p:nvPr/>
        </p:nvSpPr>
        <p:spPr>
          <a:xfrm>
            <a:off x="8510588" y="1592263"/>
            <a:ext cx="288925" cy="309562"/>
          </a:xfrm>
          <a:prstGeom prst="rect">
            <a:avLst/>
          </a:prstGeom>
          <a:solidFill>
            <a:srgbClr val="808080">
              <a:alpha val="14999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6000750" y="2524125"/>
            <a:ext cx="360363" cy="215900"/>
          </a:xfrm>
          <a:prstGeom prst="rightArrow">
            <a:avLst/>
          </a:prstGeom>
          <a:gradFill>
            <a:gsLst>
              <a:gs pos="0">
                <a:srgbClr val="E30000"/>
              </a:gs>
              <a:gs pos="100000">
                <a:srgbClr val="760303"/>
              </a:gs>
            </a:gsLst>
            <a:lin scaled="0"/>
          </a:gra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6398" name="文本框 1"/>
          <p:cNvSpPr txBox="1"/>
          <p:nvPr/>
        </p:nvSpPr>
        <p:spPr>
          <a:xfrm>
            <a:off x="7412038" y="4073525"/>
            <a:ext cx="11033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同相输出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6399" name="文本框 2"/>
          <p:cNvSpPr txBox="1"/>
          <p:nvPr/>
        </p:nvSpPr>
        <p:spPr>
          <a:xfrm>
            <a:off x="7399338" y="4919663"/>
            <a:ext cx="11017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反相输出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6875463" y="4365625"/>
            <a:ext cx="523875" cy="287338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6934200" y="5111750"/>
            <a:ext cx="393700" cy="269875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/>
      <p:bldP spid="17409" grpId="1"/>
      <p:bldP spid="17411" grpId="0"/>
      <p:bldP spid="17411" grpId="1"/>
      <p:bldP spid="17414" grpId="0"/>
      <p:bldP spid="17414" grpId="1"/>
      <p:bldP spid="17419" grpId="0" bldLvl="0" animBg="1"/>
      <p:bldP spid="17419" grpId="1" animBg="1"/>
      <p:bldP spid="17417" grpId="0" bldLvl="0" animBg="1"/>
      <p:bldP spid="17417" grpId="1" animBg="1"/>
      <p:bldP spid="17420" grpId="0" bldLvl="0" animBg="1"/>
      <p:bldP spid="17420" grpId="1" animBg="1"/>
      <p:bldP spid="17418" grpId="0" bldLvl="0" animBg="1"/>
      <p:bldP spid="17418" grpId="1" animBg="1"/>
      <p:bldP spid="4" grpId="0" bldLvl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433" name="图片 143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2943" y="620713"/>
            <a:ext cx="3436937" cy="582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4" name="图片 143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1390650"/>
            <a:ext cx="3960812" cy="155416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8435" name="对象 14340"/>
          <p:cNvGraphicFramePr/>
          <p:nvPr/>
        </p:nvGraphicFramePr>
        <p:xfrm>
          <a:off x="684213" y="3286125"/>
          <a:ext cx="7710487" cy="290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4" imgW="7705725" imgH="2905125" progId="PBrush">
                  <p:embed/>
                </p:oleObj>
              </mc:Choice>
              <mc:Fallback>
                <p:oleObj name="" r:id="rId4" imgW="7705725" imgH="2905125" progId="PBrush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4213" y="3286125"/>
                        <a:ext cx="7710487" cy="2906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矩形 14341"/>
          <p:cNvSpPr/>
          <p:nvPr/>
        </p:nvSpPr>
        <p:spPr>
          <a:xfrm>
            <a:off x="612775" y="909638"/>
            <a:ext cx="3455988" cy="287337"/>
          </a:xfrm>
          <a:prstGeom prst="rect">
            <a:avLst/>
          </a:prstGeom>
          <a:solidFill>
            <a:srgbClr val="FF00FF">
              <a:alpha val="14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7" name="矩形 14342"/>
          <p:cNvSpPr/>
          <p:nvPr/>
        </p:nvSpPr>
        <p:spPr>
          <a:xfrm>
            <a:off x="4429125" y="4078288"/>
            <a:ext cx="431800" cy="2089150"/>
          </a:xfrm>
          <a:prstGeom prst="rect">
            <a:avLst/>
          </a:prstGeom>
          <a:solidFill>
            <a:srgbClr val="FF00FF">
              <a:alpha val="14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8438" name="对象 -2147482096"/>
          <p:cNvGraphicFramePr/>
          <p:nvPr/>
        </p:nvGraphicFramePr>
        <p:xfrm>
          <a:off x="5464175" y="909638"/>
          <a:ext cx="2930525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6" imgW="2130425" imgH="1216025" progId="Visio.Drawing.11">
                  <p:embed/>
                </p:oleObj>
              </mc:Choice>
              <mc:Fallback>
                <p:oleObj name="" r:id="rId6" imgW="2130425" imgH="1216025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64175" y="909638"/>
                        <a:ext cx="2930525" cy="183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6" grpId="1" animBg="1"/>
      <p:bldP spid="18437" grpId="0" animBg="1"/>
      <p:bldP spid="1843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1" name="图片 -21474820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955675"/>
            <a:ext cx="4325938" cy="290988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9458" name="对象 1073742894"/>
          <p:cNvGraphicFramePr/>
          <p:nvPr/>
        </p:nvGraphicFramePr>
        <p:xfrm>
          <a:off x="6162675" y="1806575"/>
          <a:ext cx="2122488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" imgW="1323340" imgH="1461770" progId="Visio.Drawing.11">
                  <p:embed/>
                </p:oleObj>
              </mc:Choice>
              <mc:Fallback>
                <p:oleObj name="" r:id="rId2" imgW="1323340" imgH="1461770" progId="Visio.Drawing.11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62675" y="1806575"/>
                        <a:ext cx="2122488" cy="2424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文本框 4"/>
          <p:cNvSpPr txBox="1"/>
          <p:nvPr/>
        </p:nvSpPr>
        <p:spPr>
          <a:xfrm>
            <a:off x="1095375" y="3930650"/>
            <a:ext cx="47815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将输入电压的上升过程划分为三段进行分析：</a:t>
            </a:r>
            <a:endParaRPr lang="zh-CN" altLang="zh-CN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文本框 5"/>
          <p:cNvSpPr txBox="1"/>
          <p:nvPr/>
        </p:nvSpPr>
        <p:spPr>
          <a:xfrm>
            <a:off x="1095375" y="4230688"/>
            <a:ext cx="7759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（1）当</a:t>
            </a:r>
            <a:r>
              <a:rPr lang="en-US" alt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sz="1600" baseline="-25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zh-CN" alt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小于(1/3)V</a:t>
            </a:r>
            <a:r>
              <a:rPr lang="zh-CN" altLang="zh-CN" sz="1600" baseline="-25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CC</a:t>
            </a:r>
            <a:r>
              <a:rPr lang="zh-CN" alt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时，</a:t>
            </a:r>
            <a:r>
              <a:rPr lang="zh-CN" altLang="zh-CN" sz="16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zh-CN" altLang="zh-CN" sz="1600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C1</a:t>
            </a:r>
            <a:r>
              <a:rPr lang="zh-CN" altLang="zh-CN" sz="16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=1、V</a:t>
            </a:r>
            <a:r>
              <a:rPr lang="zh-CN" altLang="zh-CN" sz="1600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C2</a:t>
            </a:r>
            <a:r>
              <a:rPr lang="zh-CN" altLang="zh-CN" sz="16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=0，因此锁存器Q=1，输出电压为</a:t>
            </a:r>
            <a:r>
              <a:rPr lang="zh-CN" alt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高电平</a:t>
            </a:r>
            <a:r>
              <a:rPr lang="zh-CN" altLang="zh-CN" sz="16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；</a:t>
            </a:r>
            <a:endParaRPr lang="zh-CN" altLang="zh-CN" sz="1600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1" name="文本框 6"/>
          <p:cNvSpPr txBox="1"/>
          <p:nvPr/>
        </p:nvSpPr>
        <p:spPr>
          <a:xfrm>
            <a:off x="1095375" y="4691063"/>
            <a:ext cx="7466013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）</a:t>
            </a:r>
            <a:r>
              <a:rPr lang="zh-CN" alt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当</a:t>
            </a:r>
            <a:r>
              <a:rPr lang="en-US" alt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sz="1600" baseline="-25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zh-CN" alt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上升至(1/3)V</a:t>
            </a:r>
            <a:r>
              <a:rPr lang="zh-CN" altLang="zh-CN" sz="1600" baseline="-25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CC</a:t>
            </a:r>
            <a:r>
              <a:rPr lang="zh-CN" alt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~(2/3)V</a:t>
            </a:r>
            <a:r>
              <a:rPr lang="zh-CN" altLang="zh-CN" sz="1600" baseline="-25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CC</a:t>
            </a:r>
            <a:r>
              <a:rPr lang="zh-CN" alt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之间时，</a:t>
            </a:r>
            <a:r>
              <a:rPr lang="zh-CN" altLang="zh-CN" sz="16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zh-CN" altLang="zh-CN" sz="1600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C1</a:t>
            </a:r>
            <a:r>
              <a:rPr lang="zh-CN" altLang="zh-CN" sz="16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=1、V</a:t>
            </a:r>
            <a:r>
              <a:rPr lang="zh-CN" altLang="zh-CN" sz="1600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C2</a:t>
            </a:r>
            <a:r>
              <a:rPr lang="zh-CN" altLang="zh-CN" sz="16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=1，这时锁存器处于保持状态，输出电压</a:t>
            </a:r>
            <a:r>
              <a:rPr lang="zh-CN" alt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继续保持</a:t>
            </a:r>
            <a:r>
              <a:rPr lang="zh-CN" altLang="zh-CN" sz="16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高电平不变；</a:t>
            </a:r>
            <a:endParaRPr lang="zh-CN" altLang="zh-CN" sz="1600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文本框 7"/>
          <p:cNvSpPr txBox="1"/>
          <p:nvPr/>
        </p:nvSpPr>
        <p:spPr>
          <a:xfrm>
            <a:off x="1095375" y="5416550"/>
            <a:ext cx="7407275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（3）当</a:t>
            </a:r>
            <a:r>
              <a:rPr lang="en-US" alt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sz="1600" baseline="-25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zh-CN" alt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上升到(2/3)V</a:t>
            </a:r>
            <a:r>
              <a:rPr lang="zh-CN" altLang="zh-CN" sz="1600" baseline="-25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CC</a:t>
            </a:r>
            <a:r>
              <a:rPr lang="zh-CN" alt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以上时，</a:t>
            </a:r>
            <a:r>
              <a:rPr lang="zh-CN" altLang="zh-CN" sz="16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zh-CN" altLang="zh-CN" sz="1600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C1</a:t>
            </a:r>
            <a:r>
              <a:rPr lang="zh-CN" altLang="zh-CN" sz="16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=0、V</a:t>
            </a:r>
            <a:r>
              <a:rPr lang="zh-CN" altLang="zh-CN" sz="1600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C2</a:t>
            </a:r>
            <a:r>
              <a:rPr lang="zh-CN" altLang="zh-CN" sz="16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=1，因此锁存器Q=0，输出电压跳变为</a:t>
            </a:r>
            <a:r>
              <a:rPr lang="zh-CN" alt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低电平</a:t>
            </a:r>
            <a:r>
              <a:rPr lang="zh-CN" altLang="zh-CN" sz="16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altLang="zh-CN" sz="1600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9463" name="对象 -2147482085"/>
          <p:cNvGraphicFramePr>
            <a:graphicFrameLocks noChangeAspect="1"/>
          </p:cNvGraphicFramePr>
          <p:nvPr/>
        </p:nvGraphicFramePr>
        <p:xfrm>
          <a:off x="6346825" y="619125"/>
          <a:ext cx="14620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4" imgW="838200" imgH="190500" progId="Equation.3">
                  <p:embed/>
                </p:oleObj>
              </mc:Choice>
              <mc:Fallback>
                <p:oleObj name="" r:id="rId4" imgW="838200" imgH="1905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46825" y="619125"/>
                        <a:ext cx="1462088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-2147482080"/>
          <p:cNvGraphicFramePr>
            <a:graphicFrameLocks noChangeAspect="1"/>
          </p:cNvGraphicFramePr>
          <p:nvPr/>
        </p:nvGraphicFramePr>
        <p:xfrm>
          <a:off x="6346825" y="1054100"/>
          <a:ext cx="14081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6" imgW="800100" imgH="190500" progId="Equation.3">
                  <p:embed/>
                </p:oleObj>
              </mc:Choice>
              <mc:Fallback>
                <p:oleObj name="" r:id="rId6" imgW="800100" imgH="1905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46825" y="1054100"/>
                        <a:ext cx="1408113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对象 -2147482079"/>
          <p:cNvGraphicFramePr>
            <a:graphicFrameLocks noChangeAspect="1"/>
          </p:cNvGraphicFramePr>
          <p:nvPr/>
        </p:nvGraphicFramePr>
        <p:xfrm>
          <a:off x="6346825" y="1485900"/>
          <a:ext cx="1408113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8" imgW="850900" imgH="190500" progId="Equation.3">
                  <p:embed/>
                </p:oleObj>
              </mc:Choice>
              <mc:Fallback>
                <p:oleObj name="" r:id="rId8" imgW="850900" imgH="1905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46825" y="1485900"/>
                        <a:ext cx="1408113" cy="32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文本框 11"/>
          <p:cNvSpPr txBox="1"/>
          <p:nvPr/>
        </p:nvSpPr>
        <p:spPr>
          <a:xfrm>
            <a:off x="737870" y="622300"/>
            <a:ext cx="33035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(b) 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由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555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电路构成施密特电路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7" name="矩形 14341"/>
          <p:cNvSpPr/>
          <p:nvPr/>
        </p:nvSpPr>
        <p:spPr>
          <a:xfrm>
            <a:off x="6372225" y="619125"/>
            <a:ext cx="1411288" cy="287338"/>
          </a:xfrm>
          <a:prstGeom prst="rect">
            <a:avLst/>
          </a:prstGeom>
          <a:solidFill>
            <a:srgbClr val="FF00FF">
              <a:alpha val="14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8" name="矩形 14341"/>
          <p:cNvSpPr/>
          <p:nvPr/>
        </p:nvSpPr>
        <p:spPr>
          <a:xfrm>
            <a:off x="6396038" y="1079500"/>
            <a:ext cx="1412875" cy="287338"/>
          </a:xfrm>
          <a:prstGeom prst="rect">
            <a:avLst/>
          </a:prstGeom>
          <a:solidFill>
            <a:srgbClr val="FF00FF">
              <a:alpha val="14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9" name="矩形 14341"/>
          <p:cNvSpPr/>
          <p:nvPr/>
        </p:nvSpPr>
        <p:spPr>
          <a:xfrm>
            <a:off x="6396038" y="1485900"/>
            <a:ext cx="1412875" cy="287338"/>
          </a:xfrm>
          <a:prstGeom prst="rect">
            <a:avLst/>
          </a:prstGeom>
          <a:solidFill>
            <a:srgbClr val="FF00FF">
              <a:alpha val="14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5651500" y="3213100"/>
            <a:ext cx="288925" cy="2159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17418" name="矩形 13320"/>
          <p:cNvSpPr/>
          <p:nvPr/>
        </p:nvSpPr>
        <p:spPr>
          <a:xfrm>
            <a:off x="2276475" y="1393825"/>
            <a:ext cx="2955925" cy="2219325"/>
          </a:xfrm>
          <a:prstGeom prst="rect">
            <a:avLst/>
          </a:prstGeom>
          <a:solidFill>
            <a:srgbClr val="808080">
              <a:alpha val="14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/>
      <p:bldP spid="19466" grpId="1"/>
      <p:bldP spid="2" grpId="0" bldLvl="0" animBg="1"/>
      <p:bldP spid="2" grpId="1" animBg="1"/>
      <p:bldP spid="19459" grpId="0"/>
      <p:bldP spid="19459" grpId="1"/>
      <p:bldP spid="19460" grpId="0"/>
      <p:bldP spid="19460" grpId="1"/>
      <p:bldP spid="19461" grpId="0"/>
      <p:bldP spid="19461" grpId="1"/>
      <p:bldP spid="19462" grpId="0"/>
      <p:bldP spid="19462" grpId="1"/>
      <p:bldP spid="19467" grpId="0" animBg="1"/>
      <p:bldP spid="19467" grpId="1" animBg="1"/>
      <p:bldP spid="19468" grpId="0" animBg="1"/>
      <p:bldP spid="19468" grpId="1" animBg="1"/>
      <p:bldP spid="19469" grpId="0" animBg="1"/>
      <p:bldP spid="19469" grpId="1" animBg="1"/>
      <p:bldP spid="17418" grpId="0" bldLvl="0" animBg="1"/>
      <p:bldP spid="1741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81" name="图片 15363"/>
          <p:cNvPicPr>
            <a:picLocks noChangeAspect="1"/>
          </p:cNvPicPr>
          <p:nvPr/>
        </p:nvPicPr>
        <p:blipFill>
          <a:blip r:embed="rId1"/>
          <a:srcRect t="24870" b="13200"/>
          <a:stretch>
            <a:fillRect/>
          </a:stretch>
        </p:blipFill>
        <p:spPr>
          <a:xfrm>
            <a:off x="809625" y="1527175"/>
            <a:ext cx="3321050" cy="2087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2" name="文本框 11"/>
          <p:cNvSpPr txBox="1"/>
          <p:nvPr/>
        </p:nvSpPr>
        <p:spPr>
          <a:xfrm>
            <a:off x="809625" y="614363"/>
            <a:ext cx="24066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(c) 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施密特电路的应用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文本框 1"/>
          <p:cNvSpPr txBox="1"/>
          <p:nvPr/>
        </p:nvSpPr>
        <p:spPr>
          <a:xfrm>
            <a:off x="1374775" y="1158875"/>
            <a:ext cx="14478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波形变换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4" name="文本框 13"/>
          <p:cNvSpPr txBox="1"/>
          <p:nvPr/>
        </p:nvSpPr>
        <p:spPr>
          <a:xfrm>
            <a:off x="5732463" y="1228725"/>
            <a:ext cx="14478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◆ 脉冲鉴幅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0485" name="图片 18435"/>
          <p:cNvPicPr>
            <a:picLocks noChangeAspect="1"/>
          </p:cNvPicPr>
          <p:nvPr/>
        </p:nvPicPr>
        <p:blipFill>
          <a:blip r:embed="rId2"/>
          <a:srcRect t="26213" b="9944"/>
          <a:stretch>
            <a:fillRect/>
          </a:stretch>
        </p:blipFill>
        <p:spPr>
          <a:xfrm>
            <a:off x="4916488" y="1662113"/>
            <a:ext cx="3208337" cy="2106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6" name="图片 17410"/>
          <p:cNvPicPr>
            <a:picLocks noChangeAspect="1"/>
          </p:cNvPicPr>
          <p:nvPr/>
        </p:nvPicPr>
        <p:blipFill>
          <a:blip r:embed="rId3"/>
          <a:srcRect t="8591" b="59315"/>
          <a:stretch>
            <a:fillRect/>
          </a:stretch>
        </p:blipFill>
        <p:spPr>
          <a:xfrm>
            <a:off x="1428750" y="4281488"/>
            <a:ext cx="6278563" cy="201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7" name="文本框 13"/>
          <p:cNvSpPr txBox="1"/>
          <p:nvPr/>
        </p:nvSpPr>
        <p:spPr>
          <a:xfrm>
            <a:off x="3848100" y="3841750"/>
            <a:ext cx="14478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◆ 脉冲整形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2" grpId="1"/>
      <p:bldP spid="20483" grpId="0"/>
      <p:bldP spid="20483" grpId="1"/>
      <p:bldP spid="20487" grpId="0"/>
      <p:bldP spid="20487" grpId="1"/>
      <p:bldP spid="20484" grpId="0"/>
      <p:bldP spid="2048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文本框 6"/>
          <p:cNvSpPr txBox="1"/>
          <p:nvPr/>
        </p:nvSpPr>
        <p:spPr>
          <a:xfrm>
            <a:off x="723900" y="728663"/>
            <a:ext cx="19843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? 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思考与练习</a:t>
            </a:r>
            <a:endParaRPr lang="zh-CN" altLang="en-US" sz="24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6" name="文本框 15367"/>
          <p:cNvSpPr txBox="1"/>
          <p:nvPr/>
        </p:nvSpPr>
        <p:spPr>
          <a:xfrm>
            <a:off x="860425" y="1189038"/>
            <a:ext cx="2705100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CMOS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反相器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74HC04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</a:rPr>
              <a:t>能否用于波形变换？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21507" name="图片 15364"/>
          <p:cNvPicPr>
            <a:picLocks noChangeAspect="1"/>
          </p:cNvPicPr>
          <p:nvPr/>
        </p:nvPicPr>
        <p:blipFill>
          <a:blip r:embed="rId1"/>
          <a:srcRect l="34483" t="26134"/>
          <a:stretch>
            <a:fillRect/>
          </a:stretch>
        </p:blipFill>
        <p:spPr>
          <a:xfrm>
            <a:off x="3914775" y="728663"/>
            <a:ext cx="2457450" cy="1762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8" name="图片 15366"/>
          <p:cNvPicPr>
            <a:picLocks noChangeAspect="1"/>
          </p:cNvPicPr>
          <p:nvPr/>
        </p:nvPicPr>
        <p:blipFill>
          <a:blip r:embed="rId2"/>
          <a:srcRect b="23428"/>
          <a:stretch>
            <a:fillRect/>
          </a:stretch>
        </p:blipFill>
        <p:spPr>
          <a:xfrm>
            <a:off x="6443663" y="548323"/>
            <a:ext cx="2266950" cy="195738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1509" name="对象 -2147482477"/>
          <p:cNvGraphicFramePr/>
          <p:nvPr/>
        </p:nvGraphicFramePr>
        <p:xfrm>
          <a:off x="3914775" y="1023938"/>
          <a:ext cx="2255838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2755900" imgH="1612900" progId="Visio.Drawing.11">
                  <p:embed/>
                </p:oleObj>
              </mc:Choice>
              <mc:Fallback>
                <p:oleObj name="" r:id="rId3" imgW="2755900" imgH="1612900" progId="Visio.Drawing.11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14775" y="1023938"/>
                        <a:ext cx="2255838" cy="1252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10" name="图片 163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425" y="2581275"/>
            <a:ext cx="3854450" cy="3641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11" name="图片 163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1125" y="2597150"/>
            <a:ext cx="3329940" cy="36118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/>
      <p:bldP spid="21505" grpId="1"/>
      <p:bldP spid="21506" grpId="0"/>
      <p:bldP spid="2150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矩形 20482"/>
          <p:cNvSpPr/>
          <p:nvPr/>
        </p:nvSpPr>
        <p:spPr>
          <a:xfrm>
            <a:off x="725805" y="620713"/>
            <a:ext cx="23590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单稳态电路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4" name="文本框 15367"/>
          <p:cNvSpPr txBox="1"/>
          <p:nvPr/>
        </p:nvSpPr>
        <p:spPr>
          <a:xfrm>
            <a:off x="760413" y="1081088"/>
            <a:ext cx="8194675" cy="506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单稳态电路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</a:t>
            </a: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Monostable Multivibrator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)</a:t>
            </a: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是只有一个稳定状态的脉冲整形电路。</a:t>
            </a:r>
            <a:endParaRPr lang="zh-CN" altLang="zh-CN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文本框 1"/>
          <p:cNvSpPr txBox="1"/>
          <p:nvPr/>
        </p:nvSpPr>
        <p:spPr>
          <a:xfrm>
            <a:off x="760413" y="1776413"/>
            <a:ext cx="294163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单稳态电路</a:t>
            </a:r>
            <a:r>
              <a:rPr lang="zh-CN" altLang="zh-CN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具有三个特点：</a:t>
            </a:r>
            <a:endParaRPr lang="zh-CN" altLang="zh-CN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文本框 2"/>
          <p:cNvSpPr txBox="1"/>
          <p:nvPr/>
        </p:nvSpPr>
        <p:spPr>
          <a:xfrm>
            <a:off x="908050" y="2254250"/>
            <a:ext cx="7899400" cy="1752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(1) 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在没有外部触发脉冲作用时，电路处于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稳态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；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(2) 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在外部触发脉冲的作用下，电路从稳态跳变到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暂稳态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，维持一段时间后会自动返回到稳态；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(3) 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在暂稳态维持的时间仅仅取决于电路的结构和参数，与触发脉冲无关。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57" name="矩形 20482"/>
          <p:cNvSpPr/>
          <p:nvPr/>
        </p:nvSpPr>
        <p:spPr>
          <a:xfrm>
            <a:off x="908050" y="4160838"/>
            <a:ext cx="2886075" cy="4000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(a) 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微分型单稳态电路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3558" name="对象 -2147482078"/>
          <p:cNvGraphicFramePr/>
          <p:nvPr/>
        </p:nvGraphicFramePr>
        <p:xfrm>
          <a:off x="4705350" y="4070350"/>
          <a:ext cx="4102100" cy="226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3771900" imgH="1790700" progId="Visio.Drawing.11">
                  <p:embed/>
                </p:oleObj>
              </mc:Choice>
              <mc:Fallback>
                <p:oleObj name="" r:id="rId1" imgW="3771900" imgH="1790700" progId="Visio.Drawing.11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05350" y="4070350"/>
                        <a:ext cx="4102100" cy="226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矩形 14341"/>
          <p:cNvSpPr/>
          <p:nvPr/>
        </p:nvSpPr>
        <p:spPr>
          <a:xfrm>
            <a:off x="5068888" y="4918075"/>
            <a:ext cx="755650" cy="1138238"/>
          </a:xfrm>
          <a:prstGeom prst="rect">
            <a:avLst/>
          </a:prstGeom>
          <a:solidFill>
            <a:srgbClr val="FF00FF">
              <a:alpha val="14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0" name="矩形 14341"/>
          <p:cNvSpPr/>
          <p:nvPr/>
        </p:nvSpPr>
        <p:spPr>
          <a:xfrm>
            <a:off x="6721475" y="4162425"/>
            <a:ext cx="755650" cy="1624013"/>
          </a:xfrm>
          <a:prstGeom prst="rect">
            <a:avLst/>
          </a:prstGeom>
          <a:solidFill>
            <a:srgbClr val="FF00FF">
              <a:alpha val="14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1" name="文本框 2"/>
          <p:cNvSpPr txBox="1"/>
          <p:nvPr/>
        </p:nvSpPr>
        <p:spPr>
          <a:xfrm>
            <a:off x="1117600" y="4705350"/>
            <a:ext cx="17922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工作原理分析：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62" name="文本框 1"/>
          <p:cNvSpPr txBox="1"/>
          <p:nvPr/>
        </p:nvSpPr>
        <p:spPr>
          <a:xfrm>
            <a:off x="1117600" y="5073650"/>
            <a:ext cx="3079750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微分型单稳态电路的工作过程可分为以下四个阶段：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35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" grpId="0"/>
      <p:bldP spid="23553" grpId="1"/>
      <p:bldP spid="23554" grpId="0"/>
      <p:bldP spid="23554" grpId="1"/>
      <p:bldP spid="23555" grpId="0"/>
      <p:bldP spid="23555" grpId="1"/>
      <p:bldP spid="23556" grpId="0"/>
      <p:bldP spid="23556" grpId="1"/>
      <p:bldP spid="23557" grpId="0"/>
      <p:bldP spid="23557" grpId="1"/>
      <p:bldP spid="23559" grpId="0" animBg="1"/>
      <p:bldP spid="23559" grpId="1" animBg="1"/>
      <p:bldP spid="23560" grpId="0" animBg="1"/>
      <p:bldP spid="23560" grpId="1" animBg="1"/>
      <p:bldP spid="23562" grpId="0"/>
      <p:bldP spid="23562" grpId="1"/>
      <p:bldP spid="23561" grpId="0"/>
      <p:bldP spid="2356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2"/>
          <p:cNvSpPr/>
          <p:nvPr/>
        </p:nvSpPr>
        <p:spPr>
          <a:xfrm>
            <a:off x="0" y="0"/>
            <a:ext cx="9142413" cy="6858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098" name="Picture 6" descr="zcz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7050" y="260350"/>
            <a:ext cx="1943100" cy="7159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Line 7"/>
          <p:cNvSpPr/>
          <p:nvPr/>
        </p:nvSpPr>
        <p:spPr>
          <a:xfrm>
            <a:off x="0" y="1125538"/>
            <a:ext cx="9144000" cy="0"/>
          </a:xfrm>
          <a:prstGeom prst="line">
            <a:avLst/>
          </a:prstGeom>
          <a:ln w="28575" cap="flat" cmpd="sng">
            <a:solidFill>
              <a:srgbClr val="EAEAEA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Rectangle 5"/>
          <p:cNvSpPr/>
          <p:nvPr/>
        </p:nvSpPr>
        <p:spPr>
          <a:xfrm>
            <a:off x="2089150" y="1989138"/>
            <a:ext cx="5508625" cy="11525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defTabSz="914400">
              <a:lnSpc>
                <a:spcPct val="120000"/>
              </a:lnSpc>
              <a:tabLst>
                <a:tab pos="1790700" algn="l"/>
              </a:tabLst>
            </a:pPr>
            <a:r>
              <a:rPr lang="zh-CN" altLang="en-US" sz="3600" b="0" dirty="0">
                <a:latin typeface="Comic Sans MS" panose="030F0702030302020204" pitchFamily="2" charset="0"/>
                <a:ea typeface="黑体" panose="02010609060101010101" pitchFamily="2" charset="-122"/>
              </a:rPr>
              <a:t>第</a:t>
            </a:r>
            <a:r>
              <a:rPr lang="en-US" altLang="zh-CN" sz="3600" b="0" dirty="0">
                <a:latin typeface="Comic Sans MS" panose="030F0702030302020204" pitchFamily="2" charset="0"/>
                <a:ea typeface="黑体" panose="02010609060101010101" pitchFamily="2" charset="-122"/>
              </a:rPr>
              <a:t>8</a:t>
            </a:r>
            <a:r>
              <a:rPr lang="zh-CN" altLang="en-US" sz="3600" b="0" dirty="0">
                <a:latin typeface="Comic Sans MS" panose="030F0702030302020204" pitchFamily="2" charset="0"/>
                <a:ea typeface="黑体" panose="02010609060101010101" pitchFamily="2" charset="-122"/>
              </a:rPr>
              <a:t>章 脉冲电路</a:t>
            </a:r>
            <a:endParaRPr lang="en-US" altLang="zh-CN" sz="3600" b="0" dirty="0">
              <a:latin typeface="Comic Sans MS" panose="030F0702030302020204" pitchFamily="2" charset="0"/>
              <a:ea typeface="黑体" panose="02010609060101010101" pitchFamily="2" charset="-122"/>
            </a:endParaRPr>
          </a:p>
          <a:p>
            <a:pPr algn="ctr" defTabSz="914400">
              <a:lnSpc>
                <a:spcPct val="120000"/>
              </a:lnSpc>
              <a:tabLst>
                <a:tab pos="1790700" algn="l"/>
              </a:tabLst>
            </a:pPr>
            <a:r>
              <a:rPr lang="en-US" altLang="zh-CN" sz="3600" b="0" dirty="0">
                <a:latin typeface="Comic Sans MS" panose="030F0702030302020204" pitchFamily="2" charset="0"/>
                <a:ea typeface="宋体" panose="02010600030101010101" pitchFamily="2" charset="-122"/>
              </a:rPr>
              <a:t>Pulse Circuits</a:t>
            </a:r>
            <a:endParaRPr lang="en-US" altLang="zh-CN" sz="3600" b="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4101" name="图片 1" descr="清华出版社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-4762"/>
            <a:ext cx="3386137" cy="1074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529" name="对象 -2147482078"/>
          <p:cNvGraphicFramePr/>
          <p:nvPr/>
        </p:nvGraphicFramePr>
        <p:xfrm>
          <a:off x="4530725" y="504825"/>
          <a:ext cx="3913188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3771900" imgH="1790700" progId="Visio.Drawing.11">
                  <p:embed/>
                </p:oleObj>
              </mc:Choice>
              <mc:Fallback>
                <p:oleObj name="" r:id="rId1" imgW="3771900" imgH="1790700" progId="Visio.Drawing.11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30725" y="504825"/>
                        <a:ext cx="3913188" cy="227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8" name="文本框 1"/>
          <p:cNvSpPr txBox="1"/>
          <p:nvPr/>
        </p:nvSpPr>
        <p:spPr>
          <a:xfrm>
            <a:off x="793750" y="1758950"/>
            <a:ext cx="10477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(2) 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触发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4579" name="文本框 3"/>
          <p:cNvSpPr txBox="1"/>
          <p:nvPr/>
        </p:nvSpPr>
        <p:spPr>
          <a:xfrm>
            <a:off x="793750" y="4025900"/>
            <a:ext cx="17383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(3) 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暂稳态阶段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80" name="文本框 5"/>
          <p:cNvSpPr txBox="1"/>
          <p:nvPr/>
        </p:nvSpPr>
        <p:spPr>
          <a:xfrm>
            <a:off x="892175" y="1168400"/>
            <a:ext cx="27670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/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Cd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0V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,V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0V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; 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O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OL</a:t>
            </a:r>
            <a:endParaRPr lang="en-US" altLang="zh-CN" baseline="-25000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81" name="文本框 6"/>
          <p:cNvSpPr txBox="1"/>
          <p:nvPr/>
        </p:nvSpPr>
        <p:spPr>
          <a:xfrm>
            <a:off x="741363" y="657225"/>
            <a:ext cx="15097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(1) </a:t>
            </a: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稳态阶段</a:t>
            </a:r>
            <a:endParaRPr lang="zh-CN" altLang="zh-CN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82" name="文本框 10"/>
          <p:cNvSpPr txBox="1"/>
          <p:nvPr/>
        </p:nvSpPr>
        <p:spPr>
          <a:xfrm>
            <a:off x="5346700" y="1227138"/>
            <a:ext cx="444500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0V</a:t>
            </a:r>
            <a:endParaRPr lang="en-US" altLang="zh-CN" sz="1600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83" name="文本框 11"/>
          <p:cNvSpPr txBox="1"/>
          <p:nvPr/>
        </p:nvSpPr>
        <p:spPr>
          <a:xfrm>
            <a:off x="6750050" y="1997075"/>
            <a:ext cx="5524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DD</a:t>
            </a:r>
            <a:endParaRPr lang="en-US" altLang="zh-CN" baseline="-25000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84" name="文本框 12"/>
          <p:cNvSpPr txBox="1"/>
          <p:nvPr/>
        </p:nvSpPr>
        <p:spPr>
          <a:xfrm>
            <a:off x="7613650" y="1341438"/>
            <a:ext cx="549275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sz="1600" baseline="-25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OL</a:t>
            </a:r>
            <a:endParaRPr lang="en-US" altLang="zh-CN" sz="1600" baseline="-25000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85" name="文本框 13"/>
          <p:cNvSpPr txBox="1"/>
          <p:nvPr/>
        </p:nvSpPr>
        <p:spPr>
          <a:xfrm>
            <a:off x="6172200" y="1227138"/>
            <a:ext cx="527050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sz="1600" baseline="-25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OH</a:t>
            </a:r>
            <a:endParaRPr lang="en-US" altLang="zh-CN" sz="1600" baseline="-25000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86" name="文本框 14"/>
          <p:cNvSpPr txBox="1"/>
          <p:nvPr/>
        </p:nvSpPr>
        <p:spPr>
          <a:xfrm>
            <a:off x="3822700" y="1565275"/>
            <a:ext cx="808038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sz="1600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=V</a:t>
            </a:r>
            <a:r>
              <a:rPr lang="en-US" altLang="zh-CN" sz="1600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IL</a:t>
            </a:r>
            <a:endParaRPr lang="en-US" altLang="zh-CN" sz="1600" baseline="-25000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166744" y="657224"/>
            <a:ext cx="1332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zh-CN" noProof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Comic Sans MS" panose="030F0702030302020204" pitchFamily="2" charset="0"/>
                <a:ea typeface="宋体" panose="02010600030101010101" pitchFamily="2" charset="-122"/>
                <a:cs typeface="+mn-cs"/>
                <a:sym typeface="+mn-ea"/>
              </a:rPr>
              <a:t>稳态时要求</a:t>
            </a:r>
            <a:endParaRPr lang="zh-CN" altLang="zh-CN" noProof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latin typeface="Comic Sans MS" panose="030F0702030302020204" pitchFamily="2" charset="0"/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813175" y="1074738"/>
            <a:ext cx="265113" cy="409575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589" name="对象 -2147482078"/>
          <p:cNvGraphicFramePr/>
          <p:nvPr/>
        </p:nvGraphicFramePr>
        <p:xfrm>
          <a:off x="1042988" y="1804988"/>
          <a:ext cx="3913187" cy="214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3771900" imgH="1790700" progId="Visio.Drawing.11">
                  <p:embed/>
                </p:oleObj>
              </mc:Choice>
              <mc:Fallback>
                <p:oleObj name="" r:id="rId3" imgW="3771900" imgH="1790700" progId="Visio.Drawing.11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1804988"/>
                        <a:ext cx="3913187" cy="2147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上箭头 19"/>
          <p:cNvSpPr/>
          <p:nvPr/>
        </p:nvSpPr>
        <p:spPr>
          <a:xfrm>
            <a:off x="1042988" y="2854325"/>
            <a:ext cx="76200" cy="2889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4591" name="文本框 20"/>
          <p:cNvSpPr txBox="1"/>
          <p:nvPr/>
        </p:nvSpPr>
        <p:spPr>
          <a:xfrm>
            <a:off x="2789238" y="2681288"/>
            <a:ext cx="44450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0V</a:t>
            </a:r>
            <a:endParaRPr lang="en-US" altLang="zh-CN" sz="1600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92" name="文本框 21"/>
          <p:cNvSpPr txBox="1"/>
          <p:nvPr/>
        </p:nvSpPr>
        <p:spPr>
          <a:xfrm>
            <a:off x="1841500" y="2501900"/>
            <a:ext cx="5524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DD</a:t>
            </a:r>
            <a:endParaRPr lang="en-US" altLang="zh-CN" baseline="-25000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93" name="文本框 22"/>
          <p:cNvSpPr txBox="1"/>
          <p:nvPr/>
        </p:nvSpPr>
        <p:spPr>
          <a:xfrm>
            <a:off x="3378200" y="3271838"/>
            <a:ext cx="444500" cy="3381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0V</a:t>
            </a:r>
            <a:endParaRPr lang="en-US" altLang="zh-CN" sz="1600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94" name="文本框 23"/>
          <p:cNvSpPr txBox="1"/>
          <p:nvPr/>
        </p:nvSpPr>
        <p:spPr>
          <a:xfrm>
            <a:off x="4078288" y="2681288"/>
            <a:ext cx="5270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sz="1600" baseline="-25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OH</a:t>
            </a:r>
            <a:endParaRPr lang="en-US" altLang="zh-CN" sz="1600" baseline="-25000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4595" name="对象 -2147482078"/>
          <p:cNvGraphicFramePr/>
          <p:nvPr/>
        </p:nvGraphicFramePr>
        <p:xfrm>
          <a:off x="3998913" y="3729038"/>
          <a:ext cx="4024312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4" imgW="3771900" imgH="1790700" progId="Visio.Drawing.11">
                  <p:embed/>
                </p:oleObj>
              </mc:Choice>
              <mc:Fallback>
                <p:oleObj name="" r:id="rId4" imgW="3771900" imgH="1790700" progId="Visio.Drawing.11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98913" y="3729038"/>
                        <a:ext cx="4024312" cy="2425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文本框 26"/>
          <p:cNvSpPr txBox="1"/>
          <p:nvPr/>
        </p:nvSpPr>
        <p:spPr>
          <a:xfrm>
            <a:off x="7086600" y="4740275"/>
            <a:ext cx="527050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sz="1600" baseline="-25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OL</a:t>
            </a:r>
            <a:endParaRPr lang="en-US" altLang="zh-CN" sz="1600" baseline="-25000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597" name="文本框 27"/>
          <p:cNvSpPr txBox="1"/>
          <p:nvPr/>
        </p:nvSpPr>
        <p:spPr>
          <a:xfrm>
            <a:off x="5727700" y="4673600"/>
            <a:ext cx="444500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0V</a:t>
            </a:r>
            <a:endParaRPr lang="en-US" altLang="zh-CN" sz="1600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6345238" y="4379913"/>
            <a:ext cx="76200" cy="360363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24599" name="文本框 30"/>
          <p:cNvSpPr txBox="1"/>
          <p:nvPr/>
        </p:nvSpPr>
        <p:spPr>
          <a:xfrm>
            <a:off x="415925" y="5011738"/>
            <a:ext cx="3530600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  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i2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=0V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→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↑↑↑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，当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i2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TH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时，电路返回稳态。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600" name="文本框 31"/>
          <p:cNvSpPr txBox="1"/>
          <p:nvPr/>
        </p:nvSpPr>
        <p:spPr>
          <a:xfrm>
            <a:off x="6270625" y="5322888"/>
            <a:ext cx="6413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↑↑</a:t>
            </a:r>
            <a:endParaRPr lang="en-US" altLang="zh-CN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4601" name="文本框 32"/>
          <p:cNvSpPr txBox="1"/>
          <p:nvPr/>
        </p:nvSpPr>
        <p:spPr>
          <a:xfrm>
            <a:off x="1004888" y="4537075"/>
            <a:ext cx="9826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/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O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=V</a:t>
            </a:r>
            <a:r>
              <a:rPr lang="en-US" altLang="zh-CN" baseline="-25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OH</a:t>
            </a:r>
            <a:endParaRPr lang="en-US" altLang="zh-CN" baseline="-25000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9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39"/>
                            </p:stCondLst>
                            <p:childTnLst>
                              <p:par>
                                <p:cTn id="5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245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0" dur="80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1" dur="80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80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2" dur="80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3" dur="80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80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9" dur="80"/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0" dur="80"/>
                                        <p:tgtEl>
                                          <p:spTgt spid="245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80"/>
                                        <p:tgtEl>
                                          <p:spTgt spid="245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6" dur="80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7" dur="80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80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1" grpId="1"/>
      <p:bldP spid="24583" grpId="0"/>
      <p:bldP spid="24583" grpId="1"/>
      <p:bldP spid="24584" grpId="0"/>
      <p:bldP spid="24584" grpId="1"/>
      <p:bldP spid="24582" grpId="0"/>
      <p:bldP spid="24582" grpId="1"/>
      <p:bldP spid="24585" grpId="0"/>
      <p:bldP spid="24585" grpId="1"/>
      <p:bldP spid="16" grpId="0"/>
      <p:bldP spid="16" grpId="1"/>
      <p:bldP spid="24586" grpId="0"/>
      <p:bldP spid="24586" grpId="1"/>
      <p:bldP spid="24580" grpId="0"/>
      <p:bldP spid="24580" grpId="1"/>
      <p:bldP spid="24578" grpId="0"/>
      <p:bldP spid="24578" grpId="1"/>
      <p:bldP spid="20" grpId="0" bldLvl="0" animBg="1"/>
      <p:bldP spid="20" grpId="1" animBg="1"/>
      <p:bldP spid="24592" grpId="0"/>
      <p:bldP spid="24592" grpId="1"/>
      <p:bldP spid="24591" grpId="0"/>
      <p:bldP spid="24591" grpId="1"/>
      <p:bldP spid="24593" grpId="0"/>
      <p:bldP spid="24593" grpId="1"/>
      <p:bldP spid="24594" grpId="0"/>
      <p:bldP spid="24594" grpId="1"/>
      <p:bldP spid="24579" grpId="0"/>
      <p:bldP spid="24579" grpId="1"/>
      <p:bldP spid="24601" grpId="0"/>
      <p:bldP spid="24601" grpId="1"/>
      <p:bldP spid="30" grpId="0" animBg="1"/>
      <p:bldP spid="30" grpId="1" animBg="1"/>
      <p:bldP spid="24600" grpId="0"/>
      <p:bldP spid="24600" grpId="1"/>
      <p:bldP spid="24596" grpId="0"/>
      <p:bldP spid="24596" grpId="1"/>
      <p:bldP spid="24599" grpId="0"/>
      <p:bldP spid="24599" grpId="1"/>
      <p:bldP spid="24597" grpId="0"/>
      <p:bldP spid="2459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文本框 4"/>
          <p:cNvSpPr txBox="1"/>
          <p:nvPr/>
        </p:nvSpPr>
        <p:spPr>
          <a:xfrm>
            <a:off x="1006475" y="3190875"/>
            <a:ext cx="15081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(4) 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恢复阶段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5602" name="对象 -2147482078"/>
          <p:cNvGraphicFramePr/>
          <p:nvPr/>
        </p:nvGraphicFramePr>
        <p:xfrm>
          <a:off x="928688" y="3376613"/>
          <a:ext cx="4000500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3771900" imgH="1790700" progId="Visio.Drawing.11">
                  <p:embed/>
                </p:oleObj>
              </mc:Choice>
              <mc:Fallback>
                <p:oleObj name="" r:id="rId1" imgW="3771900" imgH="1790700" progId="Visio.Drawing.11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28688" y="3376613"/>
                        <a:ext cx="4000500" cy="2058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文本框 27"/>
          <p:cNvSpPr txBox="1"/>
          <p:nvPr/>
        </p:nvSpPr>
        <p:spPr>
          <a:xfrm>
            <a:off x="2613025" y="4064000"/>
            <a:ext cx="511175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sz="1600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DD</a:t>
            </a:r>
            <a:endParaRPr lang="en-US" altLang="zh-CN" sz="1600" baseline="-25000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04" name="文本框 3"/>
          <p:cNvSpPr txBox="1"/>
          <p:nvPr/>
        </p:nvSpPr>
        <p:spPr>
          <a:xfrm>
            <a:off x="3800475" y="3559175"/>
            <a:ext cx="1106488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sz="1600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DD</a:t>
            </a:r>
            <a:r>
              <a:rPr lang="en-US" altLang="zh-CN" sz="16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+0.7V</a:t>
            </a:r>
            <a:endParaRPr lang="en-US" altLang="zh-CN" sz="1600" baseline="-25000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495675" y="4005263"/>
            <a:ext cx="355600" cy="557213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5606" name="对象 6"/>
          <p:cNvGraphicFramePr/>
          <p:nvPr/>
        </p:nvGraphicFramePr>
        <p:xfrm>
          <a:off x="4929188" y="4799013"/>
          <a:ext cx="2247900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4543425" imgH="3590925" progId="Paint.Picture">
                  <p:embed/>
                </p:oleObj>
              </mc:Choice>
              <mc:Fallback>
                <p:oleObj name="" r:id="rId3" imgW="4543425" imgH="3590925" progId="Paint.Picture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9188" y="4799013"/>
                        <a:ext cx="2247900" cy="1398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对象 -2147482062"/>
          <p:cNvGraphicFramePr>
            <a:graphicFrameLocks noChangeAspect="1"/>
          </p:cNvGraphicFramePr>
          <p:nvPr/>
        </p:nvGraphicFramePr>
        <p:xfrm>
          <a:off x="1397000" y="5324475"/>
          <a:ext cx="20224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117600" imgH="190500" progId="Equation.3">
                  <p:embed/>
                </p:oleObj>
              </mc:Choice>
              <mc:Fallback>
                <p:oleObj name="" r:id="rId5" imgW="1117600" imgH="1905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7000" y="5324475"/>
                        <a:ext cx="2022475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文本框 21507"/>
          <p:cNvSpPr txBox="1"/>
          <p:nvPr/>
        </p:nvSpPr>
        <p:spPr>
          <a:xfrm>
            <a:off x="777875" y="649288"/>
            <a:ext cx="3048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暂稳态保持时间的计算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:</a:t>
            </a:r>
            <a:endParaRPr lang="en-US" altLang="zh-CN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5609" name="对象 -2147482058"/>
          <p:cNvGraphicFramePr>
            <a:graphicFrameLocks noChangeAspect="1"/>
          </p:cNvGraphicFramePr>
          <p:nvPr/>
        </p:nvGraphicFramePr>
        <p:xfrm>
          <a:off x="1006475" y="1084263"/>
          <a:ext cx="39004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7" imgW="1968500" imgH="215900" progId="Equation.3">
                  <p:embed/>
                </p:oleObj>
              </mc:Choice>
              <mc:Fallback>
                <p:oleObj name="" r:id="rId7" imgW="1968500" imgH="2159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6475" y="1084263"/>
                        <a:ext cx="3900488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对象 -2147482057"/>
          <p:cNvGraphicFramePr>
            <a:graphicFrameLocks noChangeAspect="1"/>
          </p:cNvGraphicFramePr>
          <p:nvPr/>
        </p:nvGraphicFramePr>
        <p:xfrm>
          <a:off x="1104900" y="1660525"/>
          <a:ext cx="1508125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9" imgW="774065" imgH="596900" progId="Equation.KSEE3">
                  <p:embed/>
                </p:oleObj>
              </mc:Choice>
              <mc:Fallback>
                <p:oleObj name="" r:id="rId9" imgW="774065" imgH="596900" progId="Equation.KSEE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04900" y="1660525"/>
                        <a:ext cx="1508125" cy="1163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对象 -2147481871"/>
          <p:cNvGraphicFramePr>
            <a:graphicFrameLocks noChangeAspect="1"/>
          </p:cNvGraphicFramePr>
          <p:nvPr/>
        </p:nvGraphicFramePr>
        <p:xfrm>
          <a:off x="3322638" y="2503488"/>
          <a:ext cx="1204912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1" imgW="800100" imgH="405765" progId="Equation.KSEE3">
                  <p:embed/>
                </p:oleObj>
              </mc:Choice>
              <mc:Fallback>
                <p:oleObj name="" r:id="rId11" imgW="800100" imgH="405765" progId="Equation.KSEE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22638" y="2503488"/>
                        <a:ext cx="1204912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12" name="图片 1885" descr="10-3-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1238" y="649288"/>
            <a:ext cx="2728912" cy="4029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13" name="文本框 4"/>
          <p:cNvSpPr txBox="1"/>
          <p:nvPr/>
        </p:nvSpPr>
        <p:spPr>
          <a:xfrm>
            <a:off x="1249363" y="5813425"/>
            <a:ext cx="28114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定义：分辨时间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D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=t</a:t>
            </a:r>
            <a:r>
              <a:rPr lang="en-US" altLang="zh-CN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W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+t</a:t>
            </a:r>
            <a:r>
              <a:rPr lang="en-US" altLang="zh-CN" baseline="-25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re</a:t>
            </a:r>
            <a:endParaRPr lang="en-US" altLang="zh-CN" baseline="-25000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14" name="文本框 2"/>
          <p:cNvSpPr txBox="1"/>
          <p:nvPr/>
        </p:nvSpPr>
        <p:spPr>
          <a:xfrm>
            <a:off x="3254375" y="1517650"/>
            <a:ext cx="1785938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取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i2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(t)=V</a:t>
            </a:r>
            <a:r>
              <a:rPr lang="en-US" altLang="zh-CN" baseline="-25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TH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时，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t=t</a:t>
            </a:r>
            <a:r>
              <a:rPr lang="en-US" altLang="zh-CN" baseline="-25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W</a:t>
            </a:r>
            <a:endParaRPr lang="en-US" altLang="zh-CN" baseline="-25000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2765425" y="2736850"/>
            <a:ext cx="215900" cy="144463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256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9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0" dur="80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1" dur="80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80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/>
      <p:bldP spid="25608" grpId="1"/>
      <p:bldP spid="25614" grpId="0"/>
      <p:bldP spid="25614" grpId="1"/>
      <p:bldP spid="2" grpId="0" animBg="1"/>
      <p:bldP spid="2" grpId="1" animBg="1"/>
      <p:bldP spid="25601" grpId="0"/>
      <p:bldP spid="25601" grpId="1"/>
      <p:bldP spid="25603" grpId="0"/>
      <p:bldP spid="25603" grpId="1"/>
      <p:bldP spid="25604" grpId="0"/>
      <p:bldP spid="25604" grpId="1"/>
      <p:bldP spid="25613" grpId="0"/>
      <p:bldP spid="2561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49" name="图片 256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0063" y="5575300"/>
            <a:ext cx="5372100" cy="565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0" name="图片 256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5490528"/>
            <a:ext cx="1400175" cy="7334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7651" name="对象 25606"/>
          <p:cNvGraphicFramePr>
            <a:graphicFrameLocks noChangeAspect="1"/>
          </p:cNvGraphicFramePr>
          <p:nvPr/>
        </p:nvGraphicFramePr>
        <p:xfrm>
          <a:off x="2483168" y="4861878"/>
          <a:ext cx="54419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5029200" imgH="514350" progId="PBrush">
                  <p:embed/>
                </p:oleObj>
              </mc:Choice>
              <mc:Fallback>
                <p:oleObj name="" r:id="rId3" imgW="5029200" imgH="514350" progId="PBrush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3168" y="4861878"/>
                        <a:ext cx="5441950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矩形 20482"/>
          <p:cNvSpPr/>
          <p:nvPr/>
        </p:nvSpPr>
        <p:spPr>
          <a:xfrm>
            <a:off x="765175" y="1282700"/>
            <a:ext cx="2482850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(b) </a:t>
            </a:r>
            <a:r>
              <a:rPr lang="zh-CN" altLang="en-US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集成单稳态电路</a:t>
            </a:r>
            <a:r>
              <a:rPr lang="en-US" altLang="zh-CN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7653" name="矩形 20482"/>
          <p:cNvSpPr/>
          <p:nvPr/>
        </p:nvSpPr>
        <p:spPr>
          <a:xfrm>
            <a:off x="933450" y="1808163"/>
            <a:ext cx="6480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zh-CN" dirty="0">
                <a:solidFill>
                  <a:srgbClr val="0D0D0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集成单稳态电路分为</a:t>
            </a:r>
            <a:r>
              <a:rPr lang="zh-CN" altLang="zh-CN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不可重复触发</a:t>
            </a:r>
            <a:r>
              <a:rPr lang="zh-CN" altLang="zh-CN" dirty="0">
                <a:solidFill>
                  <a:srgbClr val="0D0D0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zh-CN" altLang="zh-CN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可重复触发</a:t>
            </a:r>
            <a:r>
              <a:rPr lang="zh-CN" altLang="zh-CN" dirty="0">
                <a:solidFill>
                  <a:srgbClr val="0D0D0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两种类型。</a:t>
            </a:r>
            <a:endParaRPr lang="zh-CN" altLang="zh-CN" dirty="0">
              <a:solidFill>
                <a:srgbClr val="0D0D0D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8" name="文本框 4"/>
          <p:cNvSpPr txBox="1"/>
          <p:nvPr/>
        </p:nvSpPr>
        <p:spPr>
          <a:xfrm>
            <a:off x="765175" y="650875"/>
            <a:ext cx="7412038" cy="506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由于单稳态电路触发一次只输出一个脉冲，因此形象地称为One-Shot。</a:t>
            </a:r>
            <a:endParaRPr lang="zh-CN" altLang="en-US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073742902" name="对象 1073742901"/>
          <p:cNvGraphicFramePr/>
          <p:nvPr/>
        </p:nvGraphicFramePr>
        <p:xfrm>
          <a:off x="1793875" y="2260600"/>
          <a:ext cx="5395913" cy="251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4279900" imgH="1803400" progId="Visio.Drawing.11">
                  <p:embed/>
                </p:oleObj>
              </mc:Choice>
              <mc:Fallback>
                <p:oleObj name="" r:id="rId5" imgW="4279900" imgH="1803400" progId="Visio.Drawing.11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3875" y="2260600"/>
                        <a:ext cx="5395913" cy="2517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7374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27652" grpId="1"/>
      <p:bldP spid="27653" grpId="0"/>
      <p:bldP spid="27653" grpId="1"/>
      <p:bldP spid="33798" grpId="0"/>
      <p:bldP spid="33798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文本框 22531"/>
          <p:cNvSpPr txBox="1"/>
          <p:nvPr/>
        </p:nvSpPr>
        <p:spPr>
          <a:xfrm>
            <a:off x="1352550" y="5345113"/>
            <a:ext cx="6438900" cy="784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由三部分构成：</a:t>
            </a:r>
            <a:endParaRPr lang="zh-CN" altLang="en-US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marL="342900" indent="-342900" eaLnBrk="0" hangingPunct="0">
              <a:spcBef>
                <a:spcPct val="50000"/>
              </a:spcBef>
            </a:pPr>
            <a:r>
              <a:rPr lang="en-US" altLang="zh-CN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脉冲形成电路；</a:t>
            </a:r>
            <a:r>
              <a:rPr lang="en-US" altLang="zh-CN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微分型单稳态电路；</a:t>
            </a:r>
            <a:r>
              <a:rPr lang="en-US" altLang="zh-CN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) </a:t>
            </a:r>
            <a:r>
              <a:rPr lang="zh-CN" altLang="en-US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互补输出。</a:t>
            </a:r>
            <a:endParaRPr lang="zh-CN" altLang="en-US" dirty="0">
              <a:solidFill>
                <a:srgbClr val="0D0D0D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8674" name="文本框 1"/>
          <p:cNvSpPr txBox="1"/>
          <p:nvPr/>
        </p:nvSpPr>
        <p:spPr>
          <a:xfrm>
            <a:off x="707073" y="568325"/>
            <a:ext cx="1792287" cy="9223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lnSpc>
                <a:spcPct val="150000"/>
              </a:lnSpc>
            </a:pPr>
            <a:r>
              <a:rPr lang="zh-CN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集成单稳态电路</a:t>
            </a:r>
            <a:endParaRPr lang="zh-CN" altLang="zh-CN" dirty="0">
              <a:solidFill>
                <a:srgbClr val="0D0D0D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74HC121</a:t>
            </a:r>
            <a:endParaRPr lang="en-US" altLang="zh-CN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8675" name="对象 -2147482016"/>
          <p:cNvGraphicFramePr>
            <a:graphicFrameLocks noChangeAspect="1"/>
          </p:cNvGraphicFramePr>
          <p:nvPr/>
        </p:nvGraphicFramePr>
        <p:xfrm>
          <a:off x="4346575" y="798513"/>
          <a:ext cx="38385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1917065" imgH="228600" progId="Equation.3">
                  <p:embed/>
                </p:oleObj>
              </mc:Choice>
              <mc:Fallback>
                <p:oleObj name="" r:id="rId1" imgW="1917065" imgH="2286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46575" y="798513"/>
                        <a:ext cx="3838575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6" name="图片 35" descr="10-3-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63" y="1374775"/>
            <a:ext cx="8374062" cy="3970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9" name="矩形 14341"/>
          <p:cNvSpPr/>
          <p:nvPr/>
        </p:nvSpPr>
        <p:spPr>
          <a:xfrm>
            <a:off x="1171575" y="2073275"/>
            <a:ext cx="2406650" cy="2257425"/>
          </a:xfrm>
          <a:prstGeom prst="rect">
            <a:avLst/>
          </a:prstGeom>
          <a:solidFill>
            <a:srgbClr val="FF00FF">
              <a:alpha val="14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4341"/>
          <p:cNvSpPr/>
          <p:nvPr/>
        </p:nvSpPr>
        <p:spPr>
          <a:xfrm>
            <a:off x="3781425" y="1898650"/>
            <a:ext cx="4460875" cy="1509713"/>
          </a:xfrm>
          <a:prstGeom prst="rect">
            <a:avLst/>
          </a:prstGeom>
          <a:solidFill>
            <a:srgbClr val="FF00FF">
              <a:alpha val="14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14341"/>
          <p:cNvSpPr/>
          <p:nvPr/>
        </p:nvSpPr>
        <p:spPr>
          <a:xfrm>
            <a:off x="7142163" y="3568700"/>
            <a:ext cx="1100137" cy="1706563"/>
          </a:xfrm>
          <a:prstGeom prst="rect">
            <a:avLst/>
          </a:prstGeom>
          <a:solidFill>
            <a:srgbClr val="FF00FF">
              <a:alpha val="14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4" grpId="1"/>
      <p:bldP spid="28673" grpId="0"/>
      <p:bldP spid="28673" grpId="1"/>
      <p:bldP spid="23559" grpId="0" bldLvl="0" animBg="1"/>
      <p:bldP spid="23559" grpId="1" animBg="1"/>
      <p:bldP spid="2" grpId="0" bldLvl="0" animBg="1"/>
      <p:bldP spid="2" grpId="1" animBg="1"/>
      <p:bldP spid="3" grpId="0" bldLvl="0" animBg="1"/>
      <p:bldP spid="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23553"/>
          <p:cNvPicPr>
            <a:picLocks noChangeAspect="1"/>
          </p:cNvPicPr>
          <p:nvPr/>
        </p:nvPicPr>
        <p:blipFill>
          <a:blip r:embed="rId1"/>
          <a:srcRect t="6372"/>
          <a:stretch>
            <a:fillRect/>
          </a:stretch>
        </p:blipFill>
        <p:spPr>
          <a:xfrm>
            <a:off x="899478" y="1101725"/>
            <a:ext cx="7521575" cy="465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698" name="文本框 5"/>
          <p:cNvSpPr txBox="1"/>
          <p:nvPr/>
        </p:nvSpPr>
        <p:spPr>
          <a:xfrm>
            <a:off x="3365500" y="636588"/>
            <a:ext cx="18891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74HC121</a:t>
            </a:r>
            <a:r>
              <a:rPr lang="zh-CN" altLang="zh-CN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功能表</a:t>
            </a:r>
            <a:endParaRPr lang="zh-CN" altLang="zh-CN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649" name="图片 10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371600"/>
            <a:ext cx="7793038" cy="3771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650" name="文本框 1"/>
          <p:cNvSpPr txBox="1"/>
          <p:nvPr/>
        </p:nvSpPr>
        <p:spPr>
          <a:xfrm>
            <a:off x="706755" y="579438"/>
            <a:ext cx="2578100" cy="5064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74HC121</a:t>
            </a:r>
            <a:r>
              <a:rPr lang="zh-CN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典型应用电路</a:t>
            </a:r>
            <a:endParaRPr lang="zh-CN" altLang="zh-CN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" name="图片 76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988" y="965200"/>
            <a:ext cx="5305425" cy="3517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5" name="矩形 20482"/>
          <p:cNvSpPr/>
          <p:nvPr/>
        </p:nvSpPr>
        <p:spPr>
          <a:xfrm>
            <a:off x="805498" y="628650"/>
            <a:ext cx="4081462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(c) 555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定时器构成单稳态电路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627" name="对象 -2147482051"/>
          <p:cNvGraphicFramePr/>
          <p:nvPr/>
        </p:nvGraphicFramePr>
        <p:xfrm>
          <a:off x="6224270" y="1444625"/>
          <a:ext cx="2433320" cy="273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1461770" imgH="1461770" progId="Visio.Drawing.11">
                  <p:embed/>
                </p:oleObj>
              </mc:Choice>
              <mc:Fallback>
                <p:oleObj name="" r:id="rId3" imgW="1461770" imgH="1461770" progId="Visio.Drawing.11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24270" y="1444625"/>
                        <a:ext cx="2433320" cy="2732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矩形 20482"/>
          <p:cNvSpPr/>
          <p:nvPr/>
        </p:nvSpPr>
        <p:spPr>
          <a:xfrm>
            <a:off x="1123950" y="4594225"/>
            <a:ext cx="19272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zh-CN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工作原理分析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endParaRPr lang="en-US" altLang="zh-CN" dirty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9" name="矩形 20482"/>
          <p:cNvSpPr/>
          <p:nvPr/>
        </p:nvSpPr>
        <p:spPr>
          <a:xfrm>
            <a:off x="1266825" y="4962525"/>
            <a:ext cx="41449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(1) </a:t>
            </a:r>
            <a:r>
              <a:rPr lang="zh-CN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稳态时，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zh-CN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为高电平，因此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C2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=1</a:t>
            </a:r>
            <a:endParaRPr lang="en-US" altLang="zh-CN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1750" name="矩形 20482"/>
          <p:cNvSpPr/>
          <p:nvPr/>
        </p:nvSpPr>
        <p:spPr>
          <a:xfrm>
            <a:off x="1040130" y="5389563"/>
            <a:ext cx="77485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zh-CN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设稳态时放电管</a:t>
            </a:r>
            <a:r>
              <a:rPr lang="en-US" altLang="zh-CN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D</a:t>
            </a:r>
            <a:r>
              <a:rPr lang="zh-CN" altLang="zh-CN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截止，则</a:t>
            </a:r>
            <a:r>
              <a:rPr lang="en-US" altLang="zh-CN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V</a:t>
            </a:r>
            <a:r>
              <a:rPr lang="en-US" altLang="zh-CN" baseline="-250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C1</a:t>
            </a:r>
            <a:r>
              <a:rPr lang="en-US" altLang="zh-CN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=0</a:t>
            </a:r>
            <a:r>
              <a:rPr lang="zh-CN" altLang="en-US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，因此</a:t>
            </a:r>
            <a:r>
              <a:rPr lang="en-US" altLang="zh-CN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Q=0,Q'=1 → T</a:t>
            </a:r>
            <a:r>
              <a:rPr lang="en-US" altLang="zh-CN" baseline="-25000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D</a:t>
            </a:r>
            <a:r>
              <a:rPr lang="zh-CN" altLang="en-US" dirty="0">
                <a:solidFill>
                  <a:srgbClr val="7F7F7F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导通，矛盾！</a:t>
            </a:r>
            <a:endParaRPr lang="zh-CN" altLang="en-US" dirty="0">
              <a:solidFill>
                <a:srgbClr val="7F7F7F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1751" name="矩形 20482"/>
          <p:cNvSpPr/>
          <p:nvPr/>
        </p:nvSpPr>
        <p:spPr>
          <a:xfrm>
            <a:off x="1111885" y="5816600"/>
            <a:ext cx="66802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因此，稳态时放电管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T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</a:rPr>
              <a:t>D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导通，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</a:rPr>
              <a:t>Q'=0,Q=1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→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输出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O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为低电平。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8" name="矩形 13320"/>
          <p:cNvSpPr/>
          <p:nvPr/>
        </p:nvSpPr>
        <p:spPr>
          <a:xfrm>
            <a:off x="1812925" y="1444625"/>
            <a:ext cx="3598863" cy="2732088"/>
          </a:xfrm>
          <a:prstGeom prst="rect">
            <a:avLst/>
          </a:prstGeom>
          <a:solidFill>
            <a:srgbClr val="808080">
              <a:alpha val="14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66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/>
      <p:bldP spid="26625" grpId="1"/>
      <p:bldP spid="17418" grpId="0" animBg="1"/>
      <p:bldP spid="17418" grpId="1" animBg="1"/>
      <p:bldP spid="31748" grpId="0"/>
      <p:bldP spid="31748" grpId="1"/>
      <p:bldP spid="26629" grpId="0"/>
      <p:bldP spid="26629" grpId="1"/>
      <p:bldP spid="31750" grpId="0"/>
      <p:bldP spid="31750" grpId="1"/>
      <p:bldP spid="31751" grpId="0"/>
      <p:bldP spid="3175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矩形 20482"/>
          <p:cNvSpPr/>
          <p:nvPr/>
        </p:nvSpPr>
        <p:spPr>
          <a:xfrm>
            <a:off x="827405" y="684213"/>
            <a:ext cx="11112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(2) 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触发</a:t>
            </a:r>
            <a:endParaRPr lang="en-US" altLang="zh-CN" dirty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1" name="文本框 6"/>
          <p:cNvSpPr txBox="1"/>
          <p:nvPr/>
        </p:nvSpPr>
        <p:spPr>
          <a:xfrm>
            <a:off x="899795" y="1196975"/>
            <a:ext cx="25590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I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↓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C2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=0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，则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C1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=1</a:t>
            </a:r>
            <a:endParaRPr lang="en-US" altLang="zh-CN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2" name="文本框 7"/>
          <p:cNvSpPr txBox="1"/>
          <p:nvPr/>
        </p:nvSpPr>
        <p:spPr>
          <a:xfrm>
            <a:off x="755333" y="1628458"/>
            <a:ext cx="297815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因此：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Q=0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，放电管截止，输出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O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跳变为高电平，电路进入暂稳态。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3" name="矩形 20482"/>
          <p:cNvSpPr/>
          <p:nvPr/>
        </p:nvSpPr>
        <p:spPr>
          <a:xfrm>
            <a:off x="803275" y="3527425"/>
            <a:ext cx="168433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(3) 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暂稳态阶段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2774" name="文本框 11"/>
          <p:cNvSpPr txBox="1"/>
          <p:nvPr/>
        </p:nvSpPr>
        <p:spPr>
          <a:xfrm>
            <a:off x="803275" y="3895725"/>
            <a:ext cx="307975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由于放电管截止，电源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CC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通过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R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向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充电，因此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↑↑↑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。</a:t>
            </a:r>
            <a:endParaRPr lang="zh-CN" altLang="en-US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2775" name="图片 1937" descr="10-5-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03483" y="3895408"/>
            <a:ext cx="2771775" cy="2359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6" name="文本框 1"/>
          <p:cNvSpPr txBox="1"/>
          <p:nvPr/>
        </p:nvSpPr>
        <p:spPr>
          <a:xfrm>
            <a:off x="803275" y="4959350"/>
            <a:ext cx="37703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当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</a:t>
            </a:r>
            <a:r>
              <a:rPr lang="en-US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=(2/3)V</a:t>
            </a:r>
            <a:r>
              <a:rPr lang="en-US" altLang="zh-CN" baseline="-25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CC</a:t>
            </a:r>
            <a:r>
              <a:rPr lang="zh-CN" alt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时，电路返回稳态。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9" name="图片 7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57955" y="620395"/>
            <a:ext cx="4822190" cy="3197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27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" grpId="0"/>
      <p:bldP spid="32769" grpId="1"/>
      <p:bldP spid="32771" grpId="0"/>
      <p:bldP spid="32771" grpId="1"/>
      <p:bldP spid="32772" grpId="0"/>
      <p:bldP spid="32772" grpId="1"/>
      <p:bldP spid="32773" grpId="0"/>
      <p:bldP spid="32773" grpId="1"/>
      <p:bldP spid="32774" grpId="0"/>
      <p:bldP spid="32774" grpId="1"/>
      <p:bldP spid="32776" grpId="0"/>
      <p:bldP spid="32776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3793" name="对象 -2147482023"/>
          <p:cNvGraphicFramePr>
            <a:graphicFrameLocks noChangeAspect="1"/>
          </p:cNvGraphicFramePr>
          <p:nvPr/>
        </p:nvGraphicFramePr>
        <p:xfrm>
          <a:off x="906463" y="1089025"/>
          <a:ext cx="40132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2145665" imgH="241300" progId="Equation.3">
                  <p:embed/>
                </p:oleObj>
              </mc:Choice>
              <mc:Fallback>
                <p:oleObj name="" r:id="rId1" imgW="2145665" imgH="2413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6463" y="1089025"/>
                        <a:ext cx="4013200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4" name="文本框 21507"/>
          <p:cNvSpPr txBox="1"/>
          <p:nvPr/>
        </p:nvSpPr>
        <p:spPr>
          <a:xfrm>
            <a:off x="701675" y="658813"/>
            <a:ext cx="30480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暂稳态持续时间的计算</a:t>
            </a:r>
            <a:r>
              <a:rPr lang="en-US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:</a:t>
            </a:r>
            <a:endParaRPr lang="en-US" altLang="zh-CN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33795" name="对象 -2147482022"/>
          <p:cNvGraphicFramePr>
            <a:graphicFrameLocks noChangeAspect="1"/>
          </p:cNvGraphicFramePr>
          <p:nvPr/>
        </p:nvGraphicFramePr>
        <p:xfrm>
          <a:off x="1257300" y="1612900"/>
          <a:ext cx="2241550" cy="224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1002665" imgH="1002665" progId="Equation.3">
                  <p:embed/>
                </p:oleObj>
              </mc:Choice>
              <mc:Fallback>
                <p:oleObj name="" r:id="rId3" imgW="1002665" imgH="100266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7300" y="1612900"/>
                        <a:ext cx="2241550" cy="224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对象 -2147482021"/>
          <p:cNvGraphicFramePr>
            <a:graphicFrameLocks noChangeAspect="1"/>
          </p:cNvGraphicFramePr>
          <p:nvPr/>
        </p:nvGraphicFramePr>
        <p:xfrm>
          <a:off x="5075238" y="2628900"/>
          <a:ext cx="26431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5" imgW="1362075" imgH="240665" progId="Equation.KSEE3">
                  <p:embed/>
                </p:oleObj>
              </mc:Choice>
              <mc:Fallback>
                <p:oleObj name="" r:id="rId5" imgW="1362075" imgH="240665" progId="Equation.KSEE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5238" y="2628900"/>
                        <a:ext cx="2643187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文本框 2"/>
          <p:cNvSpPr txBox="1"/>
          <p:nvPr/>
        </p:nvSpPr>
        <p:spPr>
          <a:xfrm>
            <a:off x="906463" y="4048125"/>
            <a:ext cx="217328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◆ 思考与练习</a:t>
            </a:r>
            <a:endParaRPr lang="zh-CN" altLang="en-US" sz="24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799" name="文本框 5"/>
          <p:cNvSpPr txBox="1"/>
          <p:nvPr/>
        </p:nvSpPr>
        <p:spPr>
          <a:xfrm>
            <a:off x="906463" y="4429125"/>
            <a:ext cx="7732712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8-5. 微分型单稳态电路输出脉冲的宽度为RC</a:t>
            </a:r>
            <a:r>
              <a:rPr lang="zh-CN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ln2</a:t>
            </a:r>
            <a:r>
              <a:rPr lang="zh-CN" altLang="zh-CN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，而由555定时器构成的单稳态电路输出脉冲的宽度为RC</a:t>
            </a:r>
            <a:r>
              <a:rPr lang="zh-CN" altLang="zh-CN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ln3</a:t>
            </a:r>
            <a:r>
              <a:rPr lang="zh-CN" altLang="zh-CN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。分析并解释其中的原因。</a:t>
            </a:r>
            <a:endParaRPr lang="zh-CN" altLang="zh-CN" dirty="0">
              <a:solidFill>
                <a:srgbClr val="0D0D0D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800" name="文本框 6"/>
          <p:cNvSpPr txBox="1"/>
          <p:nvPr/>
        </p:nvSpPr>
        <p:spPr>
          <a:xfrm>
            <a:off x="966788" y="5351463"/>
            <a:ext cx="7732712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D0D0D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zh-CN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8-6. 根据555定时器构成的单稳态电路的工作过程，分析电路对触发脉冲的宽度有无要求？如果触发脉冲的宽度不满足要求，具体应如何解决？</a:t>
            </a:r>
            <a:endParaRPr lang="zh-CN" altLang="zh-CN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4" grpId="1"/>
      <p:bldP spid="33797" grpId="0"/>
      <p:bldP spid="33797" grpId="1"/>
      <p:bldP spid="33799" grpId="0"/>
      <p:bldP spid="33799" grpId="1"/>
      <p:bldP spid="33800" grpId="0"/>
      <p:bldP spid="33800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矩形 20482"/>
          <p:cNvSpPr/>
          <p:nvPr/>
        </p:nvSpPr>
        <p:spPr>
          <a:xfrm>
            <a:off x="725805" y="620713"/>
            <a:ext cx="3281363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(4)</a:t>
            </a:r>
            <a:r>
              <a:rPr lang="zh-CN" altLang="en-US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单稳态电路的应用</a:t>
            </a:r>
            <a:endParaRPr lang="zh-CN" altLang="en-US" sz="2000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34818" name="对象 3"/>
          <p:cNvGraphicFramePr/>
          <p:nvPr/>
        </p:nvGraphicFramePr>
        <p:xfrm>
          <a:off x="1381125" y="1462088"/>
          <a:ext cx="6604000" cy="188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8477250" imgH="2066925" progId="Paint.Picture">
                  <p:embed/>
                </p:oleObj>
              </mc:Choice>
              <mc:Fallback>
                <p:oleObj name="" r:id="rId1" imgW="8477250" imgH="2066925" progId="Paint.Picture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1125" y="1462088"/>
                        <a:ext cx="6604000" cy="188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文本框 1"/>
          <p:cNvSpPr txBox="1"/>
          <p:nvPr/>
        </p:nvSpPr>
        <p:spPr>
          <a:xfrm>
            <a:off x="3786188" y="3641725"/>
            <a:ext cx="9874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定时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34820" name="对象 7"/>
          <p:cNvGraphicFramePr/>
          <p:nvPr/>
        </p:nvGraphicFramePr>
        <p:xfrm>
          <a:off x="987425" y="4156075"/>
          <a:ext cx="716915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10182225" imgH="3000375" progId="Paint.Picture">
                  <p:embed/>
                </p:oleObj>
              </mc:Choice>
              <mc:Fallback>
                <p:oleObj name="" r:id="rId3" imgW="10182225" imgH="3000375" progId="Paint.Picture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7425" y="4156075"/>
                        <a:ext cx="7169150" cy="208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文本框 1"/>
          <p:cNvSpPr txBox="1"/>
          <p:nvPr/>
        </p:nvSpPr>
        <p:spPr>
          <a:xfrm>
            <a:off x="3556000" y="1019175"/>
            <a:ext cx="14478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342900" indent="-342900" eaLnBrk="0" hangingPunct="0">
              <a:spcBef>
                <a:spcPct val="50000"/>
              </a:spcBef>
            </a:pPr>
            <a:r>
              <a:rPr lang="zh-CN" altLang="en-US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◆ 脉冲整形</a:t>
            </a:r>
            <a:endParaRPr lang="zh-CN" altLang="en-US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48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48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" grpId="0"/>
      <p:bldP spid="34817" grpId="1"/>
      <p:bldP spid="34821" grpId="0"/>
      <p:bldP spid="34821" grpId="1"/>
      <p:bldP spid="34819" grpId="0"/>
      <p:bldP spid="3481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AutoShape 10"/>
          <p:cNvSpPr/>
          <p:nvPr/>
        </p:nvSpPr>
        <p:spPr>
          <a:xfrm>
            <a:off x="2628900" y="1625600"/>
            <a:ext cx="3530600" cy="463550"/>
          </a:xfrm>
          <a:prstGeom prst="roundRect">
            <a:avLst>
              <a:gd name="adj" fmla="val 50000"/>
            </a:avLst>
          </a:prstGeom>
          <a:solidFill>
            <a:srgbClr val="0099FF"/>
          </a:solidFill>
          <a:ln w="2857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2" name="Rectangle 9"/>
          <p:cNvSpPr/>
          <p:nvPr/>
        </p:nvSpPr>
        <p:spPr>
          <a:xfrm>
            <a:off x="2844800" y="1631950"/>
            <a:ext cx="31686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8.2 555</a:t>
            </a:r>
            <a:r>
              <a: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定时器及应用</a:t>
            </a:r>
            <a:endParaRPr lang="zh-CN" altLang="en-US" sz="2400" b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512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765175"/>
            <a:ext cx="1946275" cy="54879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9" name="Text Box 3"/>
          <p:cNvSpPr txBox="1"/>
          <p:nvPr/>
        </p:nvSpPr>
        <p:spPr>
          <a:xfrm>
            <a:off x="536575" y="2781300"/>
            <a:ext cx="723900" cy="1724025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p>
            <a:pPr>
              <a:lnSpc>
                <a:spcPct val="110000"/>
              </a:lnSpc>
            </a:pPr>
            <a:r>
              <a:rPr lang="zh-CN" altLang="en-US" sz="3200" noProof="1" dirty="0">
                <a:solidFill>
                  <a:schemeClr val="bg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  <a:cs typeface="+mn-cs"/>
              </a:rPr>
              <a:t>本章内容</a:t>
            </a:r>
            <a:endParaRPr lang="zh-CN" altLang="en-US" sz="3200" noProof="1" dirty="0">
              <a:solidFill>
                <a:schemeClr val="bg1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5125" name="Picture 4" descr="cir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908050"/>
            <a:ext cx="865187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6" name="Picture 20" descr="cir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88" y="1484313"/>
            <a:ext cx="865187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7" name="Picture 24" descr="cir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4292600"/>
            <a:ext cx="865188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8" name="Picture 25" descr="cir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5013325"/>
            <a:ext cx="865188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9" name="Picture 21" descr="cir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3" y="2205038"/>
            <a:ext cx="865187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0" name="Picture 22" descr="cir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924175"/>
            <a:ext cx="865188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31" name="Picture 23" descr="circ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3571875"/>
            <a:ext cx="865188" cy="647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2" name="AutoShape 10"/>
          <p:cNvSpPr/>
          <p:nvPr/>
        </p:nvSpPr>
        <p:spPr>
          <a:xfrm>
            <a:off x="2268538" y="838200"/>
            <a:ext cx="3892550" cy="463550"/>
          </a:xfrm>
          <a:prstGeom prst="roundRect">
            <a:avLst>
              <a:gd name="adj" fmla="val 50000"/>
            </a:avLst>
          </a:prstGeom>
          <a:solidFill>
            <a:srgbClr val="0099FF"/>
          </a:solidFill>
          <a:ln w="2857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3" name="Rectangle 6"/>
          <p:cNvSpPr/>
          <p:nvPr/>
        </p:nvSpPr>
        <p:spPr>
          <a:xfrm>
            <a:off x="2413000" y="838200"/>
            <a:ext cx="3478213" cy="4603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spcBef>
                <a:spcPct val="20000"/>
              </a:spcBef>
            </a:pPr>
            <a:r>
              <a:rPr lang="en-US" altLang="zh-CN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8.1 </a:t>
            </a:r>
            <a:r>
              <a:rPr lang="zh-CN" altLang="zh-CN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描述脉冲的主要参数</a:t>
            </a:r>
            <a:endParaRPr lang="zh-CN" altLang="en-US" sz="2400" b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134" name="AutoShape 29"/>
          <p:cNvSpPr/>
          <p:nvPr/>
        </p:nvSpPr>
        <p:spPr>
          <a:xfrm>
            <a:off x="3487738" y="3176588"/>
            <a:ext cx="2654300" cy="520700"/>
          </a:xfrm>
          <a:prstGeom prst="roundRect">
            <a:avLst>
              <a:gd name="adj" fmla="val 50000"/>
            </a:avLst>
          </a:prstGeom>
          <a:solidFill>
            <a:srgbClr val="0099FF"/>
          </a:solidFill>
          <a:ln w="2857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5" name="Rectangle 28"/>
          <p:cNvSpPr/>
          <p:nvPr/>
        </p:nvSpPr>
        <p:spPr>
          <a:xfrm>
            <a:off x="3486150" y="3209925"/>
            <a:ext cx="25193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2. </a:t>
            </a:r>
            <a:r>
              <a: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单稳态电路</a:t>
            </a:r>
            <a:endParaRPr lang="zh-CN" altLang="en-US" sz="2400" b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136" name="AutoShape 29"/>
          <p:cNvSpPr/>
          <p:nvPr/>
        </p:nvSpPr>
        <p:spPr>
          <a:xfrm>
            <a:off x="2843213" y="5586413"/>
            <a:ext cx="3089275" cy="520700"/>
          </a:xfrm>
          <a:prstGeom prst="roundRect">
            <a:avLst>
              <a:gd name="adj" fmla="val 50000"/>
            </a:avLst>
          </a:prstGeom>
          <a:solidFill>
            <a:srgbClr val="0099FF"/>
          </a:solidFill>
          <a:ln w="2857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7" name="Rectangle 28"/>
          <p:cNvSpPr/>
          <p:nvPr/>
        </p:nvSpPr>
        <p:spPr>
          <a:xfrm>
            <a:off x="3203575" y="5649913"/>
            <a:ext cx="25193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本章小结，习题</a:t>
            </a:r>
            <a:endParaRPr lang="zh-CN" altLang="en-US" sz="2400" b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138" name="AutoShape 29"/>
          <p:cNvSpPr/>
          <p:nvPr/>
        </p:nvSpPr>
        <p:spPr>
          <a:xfrm>
            <a:off x="3549650" y="3932238"/>
            <a:ext cx="2519363" cy="520700"/>
          </a:xfrm>
          <a:prstGeom prst="roundRect">
            <a:avLst>
              <a:gd name="adj" fmla="val 50000"/>
            </a:avLst>
          </a:prstGeom>
          <a:solidFill>
            <a:srgbClr val="0099FF"/>
          </a:solidFill>
          <a:ln w="2857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9" name="Rectangle 28"/>
          <p:cNvSpPr/>
          <p:nvPr/>
        </p:nvSpPr>
        <p:spPr>
          <a:xfrm>
            <a:off x="3549650" y="3963988"/>
            <a:ext cx="25193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</a:pPr>
            <a:r>
              <a:rPr lang="en-US" altLang="zh-CN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3. </a:t>
            </a:r>
            <a:r>
              <a: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多谐振荡器</a:t>
            </a:r>
            <a:endParaRPr lang="zh-CN" altLang="en-US" sz="2400" b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140" name="AutoShape 29"/>
          <p:cNvSpPr/>
          <p:nvPr/>
        </p:nvSpPr>
        <p:spPr>
          <a:xfrm>
            <a:off x="3441700" y="2422525"/>
            <a:ext cx="2719388" cy="520700"/>
          </a:xfrm>
          <a:prstGeom prst="roundRect">
            <a:avLst>
              <a:gd name="adj" fmla="val 50000"/>
            </a:avLst>
          </a:prstGeom>
          <a:solidFill>
            <a:srgbClr val="0099FF"/>
          </a:solidFill>
          <a:ln w="2857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1" name="Rectangle 28"/>
          <p:cNvSpPr/>
          <p:nvPr/>
        </p:nvSpPr>
        <p:spPr>
          <a:xfrm>
            <a:off x="3441700" y="2454275"/>
            <a:ext cx="25193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1.</a:t>
            </a:r>
            <a:r>
              <a: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施密特电路</a:t>
            </a:r>
            <a:endParaRPr lang="zh-CN" altLang="en-US" sz="2400" b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142" name="AutoShape 10"/>
          <p:cNvSpPr/>
          <p:nvPr/>
        </p:nvSpPr>
        <p:spPr>
          <a:xfrm>
            <a:off x="2806700" y="4797425"/>
            <a:ext cx="2466975" cy="463550"/>
          </a:xfrm>
          <a:prstGeom prst="roundRect">
            <a:avLst>
              <a:gd name="adj" fmla="val 50000"/>
            </a:avLst>
          </a:prstGeom>
          <a:solidFill>
            <a:srgbClr val="0099FF"/>
          </a:solidFill>
          <a:ln w="2857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3" name="Rectangle 9"/>
          <p:cNvSpPr/>
          <p:nvPr/>
        </p:nvSpPr>
        <p:spPr>
          <a:xfrm>
            <a:off x="3022600" y="4803775"/>
            <a:ext cx="31686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8.3 </a:t>
            </a:r>
            <a:r>
              <a:rPr lang="zh-CN" altLang="zh-CN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设计实践</a:t>
            </a:r>
            <a:endParaRPr lang="zh-CN" altLang="en-US" sz="2400" b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矩形 20482"/>
          <p:cNvSpPr/>
          <p:nvPr/>
        </p:nvSpPr>
        <p:spPr>
          <a:xfrm>
            <a:off x="725805" y="620713"/>
            <a:ext cx="2255838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3. 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多谐振荡器</a:t>
            </a: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2" name="矩形 20482"/>
          <p:cNvSpPr/>
          <p:nvPr/>
        </p:nvSpPr>
        <p:spPr>
          <a:xfrm>
            <a:off x="892175" y="2439988"/>
            <a:ext cx="4697413" cy="398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(a) </a:t>
            </a:r>
            <a:r>
              <a:rPr lang="zh-CN" altLang="en-US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由施密特反相器构成的多谐振荡器</a:t>
            </a:r>
            <a:r>
              <a:rPr lang="en-US" altLang="zh-CN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5843" name="文本框 1"/>
          <p:cNvSpPr txBox="1"/>
          <p:nvPr/>
        </p:nvSpPr>
        <p:spPr>
          <a:xfrm>
            <a:off x="744538" y="1030288"/>
            <a:ext cx="7859712" cy="1337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  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多谐振荡器（Astable Multivibrator）没有稳态，只有两个暂稳态。当电路处于一个暂稳态时，经过一段时间会自动翻转到另一个暂稳态。两个暂稳态交替转换输出矩形波，所以多谐振荡器为脉冲产生电路。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35844" name="图片 1956" descr="10-4-15 - 副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0588" y="3128963"/>
            <a:ext cx="1668462" cy="13160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5" name="图片 1955" descr="10-4-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175" y="3584575"/>
            <a:ext cx="2349500" cy="1854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6" name="图片 1957" descr="10-4-15 - 副本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4737100"/>
            <a:ext cx="1668463" cy="1317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7" name="图片 1958" descr="10-4-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675" y="3452813"/>
            <a:ext cx="3254375" cy="1985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8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35841" grpId="1"/>
      <p:bldP spid="35843" grpId="0"/>
      <p:bldP spid="35843" grpId="1"/>
      <p:bldP spid="35842" grpId="0"/>
      <p:bldP spid="3584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文本框 1"/>
          <p:cNvSpPr txBox="1"/>
          <p:nvPr/>
        </p:nvSpPr>
        <p:spPr>
          <a:xfrm>
            <a:off x="679450" y="628650"/>
            <a:ext cx="52403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多谐振荡器的振荡周期可由三要素公式推导得到。</a:t>
            </a:r>
            <a:endParaRPr lang="zh-CN" altLang="en-US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36866" name="对象 -2147482005"/>
          <p:cNvGraphicFramePr>
            <a:graphicFrameLocks noChangeAspect="1"/>
          </p:cNvGraphicFramePr>
          <p:nvPr/>
        </p:nvGraphicFramePr>
        <p:xfrm>
          <a:off x="822325" y="996950"/>
          <a:ext cx="3733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2032000" imgH="228600" progId="Equation.3">
                  <p:embed/>
                </p:oleObj>
              </mc:Choice>
              <mc:Fallback>
                <p:oleObj name="" r:id="rId1" imgW="2032000" imgH="228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2325" y="996950"/>
                        <a:ext cx="373380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对象 -2147482004"/>
          <p:cNvGraphicFramePr>
            <a:graphicFrameLocks noChangeAspect="1"/>
          </p:cNvGraphicFramePr>
          <p:nvPr/>
        </p:nvGraphicFramePr>
        <p:xfrm>
          <a:off x="1749425" y="1625600"/>
          <a:ext cx="1470025" cy="167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825500" imgH="939800" progId="Equation.3">
                  <p:embed/>
                </p:oleObj>
              </mc:Choice>
              <mc:Fallback>
                <p:oleObj name="" r:id="rId3" imgW="825500" imgH="939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9425" y="1625600"/>
                        <a:ext cx="1470025" cy="1671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对象 -2147481877"/>
          <p:cNvGraphicFramePr>
            <a:graphicFrameLocks noChangeAspect="1"/>
          </p:cNvGraphicFramePr>
          <p:nvPr/>
        </p:nvGraphicFramePr>
        <p:xfrm>
          <a:off x="4676775" y="1646238"/>
          <a:ext cx="1374775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812800" imgH="939800" progId="Equation.3">
                  <p:embed/>
                </p:oleObj>
              </mc:Choice>
              <mc:Fallback>
                <p:oleObj name="" r:id="rId5" imgW="812800" imgH="9398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76775" y="1646238"/>
                        <a:ext cx="1374775" cy="1595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文本框 4"/>
          <p:cNvSpPr txBox="1"/>
          <p:nvPr/>
        </p:nvSpPr>
        <p:spPr>
          <a:xfrm>
            <a:off x="822325" y="2249488"/>
            <a:ext cx="8715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充电时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6870" name="文本框 5"/>
          <p:cNvSpPr txBox="1"/>
          <p:nvPr/>
        </p:nvSpPr>
        <p:spPr>
          <a:xfrm>
            <a:off x="3803650" y="2238375"/>
            <a:ext cx="8731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放电时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3799" name="图片 1955" descr="10-4-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8125" y="628650"/>
            <a:ext cx="2347913" cy="18542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6872" name="对象 -2147482002"/>
          <p:cNvGraphicFramePr>
            <a:graphicFrameLocks noChangeAspect="1"/>
          </p:cNvGraphicFramePr>
          <p:nvPr/>
        </p:nvGraphicFramePr>
        <p:xfrm>
          <a:off x="1085850" y="4813300"/>
          <a:ext cx="49657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8" imgW="3086100" imgH="431800" progId="Equation.3">
                  <p:embed/>
                </p:oleObj>
              </mc:Choice>
              <mc:Fallback>
                <p:oleObj name="" r:id="rId8" imgW="3086100" imgH="4318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85850" y="4813300"/>
                        <a:ext cx="4965700" cy="696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文本框 7"/>
          <p:cNvSpPr txBox="1"/>
          <p:nvPr/>
        </p:nvSpPr>
        <p:spPr>
          <a:xfrm>
            <a:off x="731838" y="3386138"/>
            <a:ext cx="5908675" cy="1338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对于CMOS门电路，V</a:t>
            </a:r>
            <a:r>
              <a:rPr lang="zh-CN" altLang="en-US" baseline="-2500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OH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≈V</a:t>
            </a:r>
            <a:r>
              <a:rPr lang="zh-CN" altLang="en-US" baseline="-2500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DD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、V</a:t>
            </a:r>
            <a:r>
              <a:rPr lang="zh-CN" altLang="en-US" baseline="-2500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OL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≈0。若施密特反相器用74HC14，V</a:t>
            </a:r>
            <a:r>
              <a:rPr lang="zh-CN" altLang="en-US" baseline="-2500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DD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取4.5V时，V</a:t>
            </a:r>
            <a:r>
              <a:rPr lang="zh-CN" altLang="en-US" baseline="-2500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T+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≈2.7V、V</a:t>
            </a:r>
            <a:r>
              <a:rPr lang="zh-CN" altLang="en-US" baseline="-2500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T- 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≈1.8V。将上述参数代入可推得振荡周期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36874" name="对象 -2147482001"/>
          <p:cNvGraphicFramePr>
            <a:graphicFrameLocks noChangeAspect="1"/>
          </p:cNvGraphicFramePr>
          <p:nvPr/>
        </p:nvGraphicFramePr>
        <p:xfrm>
          <a:off x="2308225" y="5510213"/>
          <a:ext cx="1552575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0" imgW="867410" imgH="413385" progId="Equation.3">
                  <p:embed/>
                </p:oleObj>
              </mc:Choice>
              <mc:Fallback>
                <p:oleObj name="" r:id="rId10" imgW="867410" imgH="41338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08225" y="5510213"/>
                        <a:ext cx="1552575" cy="728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文本框 9"/>
          <p:cNvSpPr txBox="1"/>
          <p:nvPr/>
        </p:nvSpPr>
        <p:spPr>
          <a:xfrm>
            <a:off x="1216025" y="5656263"/>
            <a:ext cx="8715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占空比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6876" name="图片 106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64350" y="4081463"/>
            <a:ext cx="2071688" cy="2157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下箭头 10"/>
          <p:cNvSpPr/>
          <p:nvPr/>
        </p:nvSpPr>
        <p:spPr>
          <a:xfrm>
            <a:off x="7618413" y="3054350"/>
            <a:ext cx="203200" cy="3746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68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69" grpId="1"/>
      <p:bldP spid="36870" grpId="0"/>
      <p:bldP spid="36870" grpId="1"/>
      <p:bldP spid="36865" grpId="0"/>
      <p:bldP spid="36865" grpId="1"/>
      <p:bldP spid="36873" grpId="0"/>
      <p:bldP spid="36873" grpId="1"/>
      <p:bldP spid="36875" grpId="0"/>
      <p:bldP spid="36875" grpId="1"/>
      <p:bldP spid="11" grpId="0" bldLvl="0" animBg="1"/>
      <p:bldP spid="11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矩形 20482"/>
          <p:cNvSpPr/>
          <p:nvPr/>
        </p:nvSpPr>
        <p:spPr>
          <a:xfrm>
            <a:off x="665163" y="644525"/>
            <a:ext cx="4157662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(b) </a:t>
            </a:r>
            <a:r>
              <a:rPr lang="zh-CN" altLang="en-US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由</a:t>
            </a:r>
            <a:r>
              <a:rPr lang="en-US" altLang="zh-CN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555</a:t>
            </a:r>
            <a:r>
              <a:rPr lang="zh-CN" altLang="zh-CN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定时器构成的</a:t>
            </a:r>
            <a:r>
              <a:rPr lang="zh-CN" altLang="en-US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多谐振荡器</a:t>
            </a:r>
            <a:r>
              <a:rPr lang="en-US" altLang="zh-CN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37890" name="图片 -2147481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163" y="1171575"/>
            <a:ext cx="7988300" cy="3216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文本框 1"/>
          <p:cNvSpPr txBox="1"/>
          <p:nvPr/>
        </p:nvSpPr>
        <p:spPr>
          <a:xfrm>
            <a:off x="1574800" y="5135563"/>
            <a:ext cx="294163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根据一阶电路的三要素公式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892" name="文本框 2"/>
          <p:cNvSpPr txBox="1"/>
          <p:nvPr/>
        </p:nvSpPr>
        <p:spPr>
          <a:xfrm>
            <a:off x="1574800" y="4683125"/>
            <a:ext cx="17922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工作过程分析：</a:t>
            </a:r>
            <a:endParaRPr lang="zh-CN" altLang="en-US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78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78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" grpId="0"/>
      <p:bldP spid="37889" grpId="1"/>
      <p:bldP spid="37891" grpId="0"/>
      <p:bldP spid="37891" grpId="1"/>
      <p:bldP spid="37892" grpId="0"/>
      <p:bldP spid="37892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8913" name="对象 -2147481997"/>
          <p:cNvGraphicFramePr>
            <a:graphicFrameLocks noChangeAspect="1"/>
          </p:cNvGraphicFramePr>
          <p:nvPr/>
        </p:nvGraphicFramePr>
        <p:xfrm>
          <a:off x="1676400" y="1201738"/>
          <a:ext cx="1771650" cy="278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990600" imgH="1548765" progId="Equation.3">
                  <p:embed/>
                </p:oleObj>
              </mc:Choice>
              <mc:Fallback>
                <p:oleObj name="" r:id="rId1" imgW="990600" imgH="154876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1201738"/>
                        <a:ext cx="1771650" cy="2782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4" name="对象 -2147481996"/>
          <p:cNvGraphicFramePr>
            <a:graphicFrameLocks noChangeAspect="1"/>
          </p:cNvGraphicFramePr>
          <p:nvPr/>
        </p:nvGraphicFramePr>
        <p:xfrm>
          <a:off x="4941888" y="1133475"/>
          <a:ext cx="1755775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952500" imgH="1548765" progId="Equation.3">
                  <p:embed/>
                </p:oleObj>
              </mc:Choice>
              <mc:Fallback>
                <p:oleObj name="" r:id="rId3" imgW="952500" imgH="154876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1888" y="1133475"/>
                        <a:ext cx="1755775" cy="2851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文本框 4"/>
          <p:cNvSpPr txBox="1"/>
          <p:nvPr/>
        </p:nvSpPr>
        <p:spPr>
          <a:xfrm>
            <a:off x="658813" y="2138363"/>
            <a:ext cx="8731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充电时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916" name="文本框 2"/>
          <p:cNvSpPr txBox="1"/>
          <p:nvPr/>
        </p:nvSpPr>
        <p:spPr>
          <a:xfrm>
            <a:off x="3863975" y="2024063"/>
            <a:ext cx="8731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放电时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38917" name="对象 -2147481872"/>
          <p:cNvGraphicFramePr>
            <a:graphicFrameLocks noChangeAspect="1"/>
          </p:cNvGraphicFramePr>
          <p:nvPr/>
        </p:nvGraphicFramePr>
        <p:xfrm>
          <a:off x="782638" y="4175125"/>
          <a:ext cx="81327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5" imgW="4610100" imgH="215900" progId="Equation.3">
                  <p:embed/>
                </p:oleObj>
              </mc:Choice>
              <mc:Fallback>
                <p:oleObj name="" r:id="rId5" imgW="4610100" imgH="2159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2638" y="4175125"/>
                        <a:ext cx="8132762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对象 -2147481998"/>
          <p:cNvGraphicFramePr>
            <a:graphicFrameLocks noChangeAspect="1"/>
          </p:cNvGraphicFramePr>
          <p:nvPr/>
        </p:nvGraphicFramePr>
        <p:xfrm>
          <a:off x="1676400" y="654050"/>
          <a:ext cx="42354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7" imgW="2145665" imgH="241300" progId="Equation.3">
                  <p:embed/>
                </p:oleObj>
              </mc:Choice>
              <mc:Fallback>
                <p:oleObj name="" r:id="rId7" imgW="2145665" imgH="2413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654050"/>
                        <a:ext cx="4235450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对象 -2147481994"/>
          <p:cNvGraphicFramePr>
            <a:graphicFrameLocks noChangeAspect="1"/>
          </p:cNvGraphicFramePr>
          <p:nvPr/>
        </p:nvGraphicFramePr>
        <p:xfrm>
          <a:off x="2227263" y="4938713"/>
          <a:ext cx="42830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9" imgW="2527300" imgH="444500" progId="Equation.3">
                  <p:embed/>
                </p:oleObj>
              </mc:Choice>
              <mc:Fallback>
                <p:oleObj name="" r:id="rId9" imgW="2527300" imgH="4445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27263" y="4938713"/>
                        <a:ext cx="4283075" cy="75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文本框 9"/>
          <p:cNvSpPr txBox="1"/>
          <p:nvPr/>
        </p:nvSpPr>
        <p:spPr>
          <a:xfrm>
            <a:off x="1112838" y="4938713"/>
            <a:ext cx="87153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占空比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15" grpId="1"/>
      <p:bldP spid="38916" grpId="0"/>
      <p:bldP spid="38916" grpId="1"/>
      <p:bldP spid="38920" grpId="0"/>
      <p:bldP spid="38920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矩形 20482"/>
          <p:cNvSpPr/>
          <p:nvPr/>
        </p:nvSpPr>
        <p:spPr>
          <a:xfrm>
            <a:off x="720725" y="654050"/>
            <a:ext cx="6732588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(c) </a:t>
            </a:r>
            <a:r>
              <a:rPr lang="zh-CN" altLang="en-US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石英晶体多谐振荡器 (CRYSTAL OSCILLATOR)</a:t>
            </a:r>
            <a:r>
              <a:rPr lang="en-US" altLang="zh-CN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39938" name="图片 19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00" y="3565525"/>
            <a:ext cx="3894138" cy="2517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39" name="图片 378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25" y="2074863"/>
            <a:ext cx="1295400" cy="1219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1" name="文本框 36866"/>
          <p:cNvSpPr txBox="1"/>
          <p:nvPr/>
        </p:nvSpPr>
        <p:spPr>
          <a:xfrm>
            <a:off x="1101725" y="3386138"/>
            <a:ext cx="1143000" cy="3349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石英晶体</a:t>
            </a:r>
            <a:endParaRPr lang="zh-CN" altLang="en-US" sz="1600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39943" name="对象 1"/>
          <p:cNvGraphicFramePr/>
          <p:nvPr/>
        </p:nvGraphicFramePr>
        <p:xfrm>
          <a:off x="1690688" y="3836988"/>
          <a:ext cx="1814512" cy="197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1838325" imgH="2876550" progId="Paint.Picture">
                  <p:embed/>
                </p:oleObj>
              </mc:Choice>
              <mc:Fallback>
                <p:oleObj name="" r:id="rId3" imgW="1838325" imgH="2876550" progId="Paint.Picture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0688" y="3836988"/>
                        <a:ext cx="1814512" cy="1973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36866"/>
          <p:cNvSpPr txBox="1"/>
          <p:nvPr/>
        </p:nvSpPr>
        <p:spPr>
          <a:xfrm>
            <a:off x="740410" y="1168400"/>
            <a:ext cx="4254500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RC</a:t>
            </a:r>
            <a:r>
              <a:rPr lang="zh-CN" altLang="zh-CN" sz="16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振荡电路的频率稳定性不高：</a:t>
            </a:r>
            <a:r>
              <a:rPr lang="en-US" altLang="zh-CN" sz="16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10</a:t>
            </a:r>
            <a:r>
              <a:rPr lang="en-US" altLang="zh-CN" sz="1600" baseline="300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-3</a:t>
            </a:r>
            <a:endParaRPr lang="en-US" altLang="zh-CN" sz="1600" baseline="30000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文本框 36866"/>
          <p:cNvSpPr txBox="1"/>
          <p:nvPr/>
        </p:nvSpPr>
        <p:spPr>
          <a:xfrm>
            <a:off x="810260" y="1582738"/>
            <a:ext cx="3419475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ex:24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×60×60×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10</a:t>
            </a:r>
            <a:r>
              <a:rPr lang="en-US" altLang="zh-CN" sz="1600" baseline="30000" dirty="0">
                <a:latin typeface="Comic Sans MS" panose="030F0702030302020204" pitchFamily="2" charset="0"/>
                <a:ea typeface="宋体" panose="02010600030101010101" pitchFamily="2" charset="-122"/>
              </a:rPr>
              <a:t>-3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=86.4s</a:t>
            </a:r>
            <a:endParaRPr lang="en-US" altLang="zh-CN" sz="16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文本框 36866"/>
          <p:cNvSpPr txBox="1"/>
          <p:nvPr/>
        </p:nvSpPr>
        <p:spPr>
          <a:xfrm>
            <a:off x="2682875" y="2179638"/>
            <a:ext cx="5989638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16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石英晶体</a:t>
            </a:r>
            <a:r>
              <a:rPr lang="en-US" altLang="zh-CN" sz="1600" dirty="0">
                <a:solidFill>
                  <a:srgbClr val="009AD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具有极高的频率稳定性，稳定度一般高达10</a:t>
            </a:r>
            <a:r>
              <a:rPr lang="en-US" altLang="zh-CN" sz="1600" baseline="30000" dirty="0">
                <a:solidFill>
                  <a:srgbClr val="009AD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-10</a:t>
            </a:r>
            <a:r>
              <a:rPr lang="en-US" altLang="zh-CN" sz="1600" dirty="0">
                <a:solidFill>
                  <a:srgbClr val="009AD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~10</a:t>
            </a:r>
            <a:r>
              <a:rPr lang="en-US" altLang="zh-CN" sz="1600" baseline="30000" dirty="0">
                <a:solidFill>
                  <a:srgbClr val="009AD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-11</a:t>
            </a:r>
            <a:r>
              <a:rPr lang="en-US" altLang="zh-CN" sz="1600" dirty="0">
                <a:solidFill>
                  <a:srgbClr val="009AD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1600" dirty="0">
              <a:solidFill>
                <a:srgbClr val="009AD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36866"/>
          <p:cNvSpPr txBox="1"/>
          <p:nvPr/>
        </p:nvSpPr>
        <p:spPr>
          <a:xfrm>
            <a:off x="2774950" y="2516188"/>
            <a:ext cx="3592513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</a:rPr>
              <a:t>ex:24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×60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×60×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10</a:t>
            </a:r>
            <a:r>
              <a:rPr lang="en-US" altLang="zh-CN" sz="1600" baseline="300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-10</a:t>
            </a:r>
            <a:r>
              <a:rPr lang="en-US" altLang="zh-CN" sz="1600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=8.64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μs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99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99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" grpId="0"/>
      <p:bldP spid="39937" grpId="1"/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39941" grpId="0"/>
      <p:bldP spid="39941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文本框 99"/>
          <p:cNvSpPr txBox="1"/>
          <p:nvPr/>
        </p:nvSpPr>
        <p:spPr>
          <a:xfrm>
            <a:off x="2909888" y="2017713"/>
            <a:ext cx="5746750" cy="17541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内部集成的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CMOS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门电路可与外接的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R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或石英晶体构成多谐振荡器。外接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32768Hz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晶振时，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CD4060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可输出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2048Hz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1024Hz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512Hz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256Hz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128Hz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64Hz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32Hz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8Hz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4Hz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2Hz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十种方波信号。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40962" name="对象 5"/>
          <p:cNvGraphicFramePr/>
          <p:nvPr>
            <p:custDataLst>
              <p:tags r:id="rId1"/>
            </p:custDataLst>
          </p:nvPr>
        </p:nvGraphicFramePr>
        <p:xfrm>
          <a:off x="400050" y="3657600"/>
          <a:ext cx="4883150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2" imgW="6896100" imgH="3400425" progId="Paint.Picture">
                  <p:embed/>
                </p:oleObj>
              </mc:Choice>
              <mc:Fallback>
                <p:oleObj name="" r:id="rId2" imgW="6896100" imgH="3400425" progId="Paint.Picture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0050" y="3657600"/>
                        <a:ext cx="4883150" cy="2403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对象 9"/>
          <p:cNvGraphicFramePr/>
          <p:nvPr>
            <p:custDataLst>
              <p:tags r:id="rId4"/>
            </p:custDataLst>
          </p:nvPr>
        </p:nvGraphicFramePr>
        <p:xfrm>
          <a:off x="5454650" y="4337050"/>
          <a:ext cx="3287713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3419475" imgH="1828800" progId="Paint.Picture">
                  <p:embed/>
                </p:oleObj>
              </mc:Choice>
              <mc:Fallback>
                <p:oleObj name="" r:id="rId5" imgW="3419475" imgH="1828800" progId="Paint.Picture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54650" y="4337050"/>
                        <a:ext cx="3287713" cy="178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文本框 1"/>
          <p:cNvSpPr txBox="1"/>
          <p:nvPr/>
        </p:nvSpPr>
        <p:spPr>
          <a:xfrm>
            <a:off x="674688" y="2095500"/>
            <a:ext cx="1970087" cy="1338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14 </a:t>
            </a:r>
            <a:r>
              <a:rPr lang="zh-CN" altLang="en-US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位异步二进制计数器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/</a:t>
            </a:r>
            <a:r>
              <a:rPr lang="zh-CN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分频器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CD4060</a:t>
            </a:r>
            <a:endParaRPr lang="en-US" altLang="zh-CN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39944" name="图片 3789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b="17607"/>
          <a:stretch>
            <a:fillRect/>
          </a:stretch>
        </p:blipFill>
        <p:spPr>
          <a:xfrm>
            <a:off x="1527175" y="624840"/>
            <a:ext cx="2513330" cy="15424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9940" name="图片 3789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3935" y="948690"/>
            <a:ext cx="1184275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2" name="文本框 4"/>
          <p:cNvSpPr txBox="1"/>
          <p:nvPr/>
        </p:nvSpPr>
        <p:spPr>
          <a:xfrm>
            <a:off x="7596188" y="1124585"/>
            <a:ext cx="1143000" cy="3349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1600" dirty="0">
                <a:solidFill>
                  <a:srgbClr val="009AD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有源晶振</a:t>
            </a:r>
            <a:endParaRPr lang="zh-CN" altLang="en-US" sz="1600" dirty="0">
              <a:solidFill>
                <a:srgbClr val="009AD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" dur="80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" dur="80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80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/>
      <p:bldP spid="39942" grpId="1"/>
      <p:bldP spid="40964" grpId="0"/>
      <p:bldP spid="40964" grpId="1"/>
      <p:bldP spid="40961" grpId="0"/>
      <p:bldP spid="40961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2"/>
          <p:cNvSpPr txBox="1"/>
          <p:nvPr/>
        </p:nvSpPr>
        <p:spPr>
          <a:xfrm>
            <a:off x="1911350" y="2074863"/>
            <a:ext cx="5713413" cy="1092200"/>
          </a:xfrm>
          <a:prstGeom prst="rect">
            <a:avLst/>
          </a:prstGeom>
          <a:noFill/>
          <a:ln w="9525">
            <a:noFill/>
          </a:ln>
          <a:effectLst>
            <a:outerShdw dist="38100" dir="8100000" algn="ctr" rotWithShape="0">
              <a:srgbClr val="000000">
                <a:alpha val="37000"/>
              </a:srgbClr>
            </a:outerShdw>
          </a:effectLst>
        </p:spPr>
        <p:txBody>
          <a:bodyPr anchor="t" anchorCtr="0"/>
          <a:p>
            <a:pPr algn="ctr">
              <a:lnSpc>
                <a:spcPct val="120000"/>
              </a:lnSpc>
            </a:pPr>
            <a:r>
              <a:rPr lang="en-US" altLang="zh-CN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8.3 </a:t>
            </a:r>
            <a:r>
              <a:rPr lang="zh-CN" altLang="en-US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设计实践</a:t>
            </a:r>
            <a:endParaRPr lang="en-US" altLang="zh-CN" sz="4800" b="0" dirty="0">
              <a:latin typeface="Comic Sans MS" panose="030F0702030302020204" pitchFamily="2" charset="0"/>
              <a:ea typeface="黑体" panose="02010609060101010101" pitchFamily="2" charset="-122"/>
            </a:endParaRPr>
          </a:p>
        </p:txBody>
      </p:sp>
      <p:sp>
        <p:nvSpPr>
          <p:cNvPr id="6" name="文本框 3"/>
          <p:cNvSpPr txBox="1"/>
          <p:nvPr>
            <p:custDataLst>
              <p:tags r:id="rId1"/>
            </p:custDataLst>
          </p:nvPr>
        </p:nvSpPr>
        <p:spPr>
          <a:xfrm>
            <a:off x="3060065" y="3213100"/>
            <a:ext cx="3612515" cy="5575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.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.1 </a:t>
            </a:r>
            <a:r>
              <a:rPr lang="zh-CN"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音频脉冲产生电路</a:t>
            </a:r>
            <a:r>
              <a:rPr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设计</a:t>
            </a:r>
            <a:endParaRPr sz="2000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" name="文本框 3"/>
          <p:cNvSpPr txBox="1"/>
          <p:nvPr>
            <p:custDataLst>
              <p:tags r:id="rId2"/>
            </p:custDataLst>
          </p:nvPr>
        </p:nvSpPr>
        <p:spPr>
          <a:xfrm>
            <a:off x="3060065" y="3797935"/>
            <a:ext cx="3697605" cy="5575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.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.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sz="200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简易电子琴设计</a:t>
            </a:r>
            <a:endParaRPr sz="2000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" grpId="0"/>
      <p:bldP spid="2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文本框 3"/>
          <p:cNvSpPr txBox="1"/>
          <p:nvPr>
            <p:custDataLst>
              <p:tags r:id="rId1"/>
            </p:custDataLst>
          </p:nvPr>
        </p:nvSpPr>
        <p:spPr>
          <a:xfrm>
            <a:off x="539750" y="1321435"/>
            <a:ext cx="804989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dirty="0">
                <a:latin typeface="Comic Sans MS" panose="030F0702030302020204" pitchFamily="2" charset="0"/>
              </a:rPr>
              <a:t>  </a:t>
            </a:r>
            <a:r>
              <a:rPr dirty="0">
                <a:latin typeface="Comic Sans MS" panose="030F0702030302020204" pitchFamily="2" charset="0"/>
              </a:rPr>
              <a:t>设计并制作一声音导引系统，如图所示。图中AB与AC垂直，Ox是AB的中垂线，O'y是AC的中垂线，W是Ox和O'y的交点。</a:t>
            </a:r>
            <a:endParaRPr dirty="0">
              <a:latin typeface="Comic Sans MS" panose="030F0702030302020204" pitchFamily="2" charset="0"/>
            </a:endParaRPr>
          </a:p>
        </p:txBody>
      </p:sp>
      <p:sp>
        <p:nvSpPr>
          <p:cNvPr id="6" name="文本框 3"/>
          <p:cNvSpPr txBox="1"/>
          <p:nvPr>
            <p:custDataLst>
              <p:tags r:id="rId2"/>
            </p:custDataLst>
          </p:nvPr>
        </p:nvSpPr>
        <p:spPr>
          <a:xfrm>
            <a:off x="612140" y="471805"/>
            <a:ext cx="3978275" cy="5575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lnSpc>
                <a:spcPct val="150000"/>
              </a:lnSpc>
            </a:pPr>
            <a:r>
              <a:rPr lang="en-US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.</a:t>
            </a:r>
            <a:r>
              <a:rPr lang="en-US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.1 </a:t>
            </a:r>
            <a:r>
              <a:rPr lang="zh-CN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音频脉冲产生电路设计</a:t>
            </a:r>
            <a:endParaRPr sz="2000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29285" y="930910"/>
            <a:ext cx="4555490" cy="481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设计背景</a:t>
            </a:r>
            <a:r>
              <a:rPr lang="en-US" altLang="zh-CN" dirty="0">
                <a:solidFill>
                  <a:srgbClr val="00B05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-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【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2009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】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[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sym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rgbClr val="0070C0"/>
                </a:solidFill>
                <a:latin typeface="Comic Sans MS" panose="030F0702030302020204" pitchFamily="2" charset="0"/>
                <a:sym typeface="宋体" panose="02010600030101010101" pitchFamily="2" charset="-122"/>
              </a:rPr>
              <a:t>题</a:t>
            </a:r>
            <a:r>
              <a:rPr lang="en-US" altLang="zh-CN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]声音导引系统</a:t>
            </a:r>
            <a:endParaRPr lang="zh-CN" altLang="en-US" dirty="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3"/>
          <p:cNvSpPr txBox="1"/>
          <p:nvPr>
            <p:custDataLst>
              <p:tags r:id="rId4"/>
            </p:custDataLst>
          </p:nvPr>
        </p:nvSpPr>
        <p:spPr>
          <a:xfrm>
            <a:off x="4356100" y="2171065"/>
            <a:ext cx="4436110" cy="3345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lnSpc>
                <a:spcPct val="150000"/>
              </a:lnSpc>
            </a:pPr>
            <a:r>
              <a:rPr lang="en-US" sz="1600" dirty="0">
                <a:latin typeface="Comic Sans MS" panose="030F0702030302020204" pitchFamily="2" charset="0"/>
              </a:rPr>
              <a:t>  </a:t>
            </a:r>
            <a:r>
              <a:rPr sz="1600" dirty="0">
                <a:latin typeface="Comic Sans MS" panose="030F0702030302020204" pitchFamily="2" charset="0"/>
              </a:rPr>
              <a:t>声音导引系统有一个可移动声源S</a:t>
            </a:r>
            <a:r>
              <a:rPr lang="zh-CN" sz="1600" dirty="0">
                <a:latin typeface="Comic Sans MS" panose="030F0702030302020204" pitchFamily="2" charset="0"/>
              </a:rPr>
              <a:t>和</a:t>
            </a:r>
            <a:r>
              <a:rPr sz="1600" dirty="0">
                <a:latin typeface="Comic Sans MS" panose="030F0702030302020204" pitchFamily="2" charset="0"/>
              </a:rPr>
              <a:t>三个声音接收器A、B</a:t>
            </a:r>
            <a:r>
              <a:rPr lang="zh-CN" sz="1600" dirty="0">
                <a:latin typeface="Comic Sans MS" panose="030F0702030302020204" pitchFamily="2" charset="0"/>
              </a:rPr>
              <a:t>、</a:t>
            </a:r>
            <a:r>
              <a:rPr sz="1600" dirty="0">
                <a:latin typeface="Comic Sans MS" panose="030F0702030302020204" pitchFamily="2" charset="0"/>
              </a:rPr>
              <a:t>C，声音接收器之间可以有线连接。声音接收器</a:t>
            </a:r>
            <a:r>
              <a:rPr sz="1600" dirty="0">
                <a:latin typeface="Comic Sans MS" panose="030F0702030302020204" pitchFamily="2" charset="0"/>
                <a:sym typeface="+mn-ea"/>
              </a:rPr>
              <a:t>器A、B</a:t>
            </a:r>
            <a:r>
              <a:rPr lang="zh-CN" sz="1600" dirty="0">
                <a:latin typeface="Comic Sans MS" panose="030F0702030302020204" pitchFamily="2" charset="0"/>
                <a:sym typeface="+mn-ea"/>
              </a:rPr>
              <a:t>、</a:t>
            </a:r>
            <a:r>
              <a:rPr sz="1600" dirty="0">
                <a:latin typeface="Comic Sans MS" panose="030F0702030302020204" pitchFamily="2" charset="0"/>
                <a:sym typeface="+mn-ea"/>
              </a:rPr>
              <a:t>C</a:t>
            </a:r>
            <a:r>
              <a:rPr lang="zh-CN" sz="1600" dirty="0">
                <a:latin typeface="Comic Sans MS" panose="030F0702030302020204" pitchFamily="2" charset="0"/>
                <a:sym typeface="+mn-ea"/>
              </a:rPr>
              <a:t>用于检测</a:t>
            </a:r>
            <a:r>
              <a:rPr sz="1600" dirty="0">
                <a:latin typeface="Comic Sans MS" panose="030F0702030302020204" pitchFamily="2" charset="0"/>
              </a:rPr>
              <a:t>移动声源和接收器之间的不同距离，产生一个移动声源离Ox线（或O'y线）的误差信号，并</a:t>
            </a:r>
            <a:r>
              <a:rPr lang="zh-CN" sz="1600" dirty="0">
                <a:latin typeface="Comic Sans MS" panose="030F0702030302020204" pitchFamily="2" charset="0"/>
              </a:rPr>
              <a:t>应</a:t>
            </a:r>
            <a:r>
              <a:rPr sz="1600" dirty="0">
                <a:latin typeface="Comic Sans MS" panose="030F0702030302020204" pitchFamily="2" charset="0"/>
              </a:rPr>
              <a:t>用无线方式将此误差信号传输至可移动声源</a:t>
            </a:r>
            <a:r>
              <a:rPr lang="en-US" sz="1600" dirty="0">
                <a:latin typeface="Comic Sans MS" panose="030F0702030302020204" pitchFamily="2" charset="0"/>
              </a:rPr>
              <a:t>S</a:t>
            </a:r>
            <a:r>
              <a:rPr sz="1600" dirty="0">
                <a:latin typeface="Comic Sans MS" panose="030F0702030302020204" pitchFamily="2" charset="0"/>
              </a:rPr>
              <a:t>，引导其运动。可移动声源运动的起始点必须在Ox线右侧，位置可以任意指定。可移动声源发出声音后开始运动，到达Ox线并停止</a:t>
            </a:r>
            <a:r>
              <a:rPr lang="zh-CN" sz="1600" dirty="0">
                <a:latin typeface="Comic Sans MS" panose="030F0702030302020204" pitchFamily="2" charset="0"/>
              </a:rPr>
              <a:t>。</a:t>
            </a:r>
            <a:endParaRPr lang="zh-CN" sz="1600" dirty="0">
              <a:latin typeface="Comic Sans MS" panose="030F0702030302020204" pitchFamily="2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83895" y="5434330"/>
            <a:ext cx="7962900" cy="8470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lnSpc>
                <a:spcPct val="150000"/>
              </a:lnSpc>
            </a:pPr>
            <a:r>
              <a:rPr lang="zh-CN"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基本要求</a:t>
            </a:r>
            <a:r>
              <a:rPr sz="16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：</a:t>
            </a:r>
            <a:r>
              <a:rPr lang="zh-CN" altLang="en-US" sz="1600" dirty="0">
                <a:latin typeface="Comic Sans MS" panose="030F0702030302020204" pitchFamily="2" charset="0"/>
                <a:sym typeface="+mn-ea"/>
              </a:rPr>
              <a:t>（1）制作可移动的声源。可移动声源产生的信号为周期性音频脉冲信号，如图2所示，声音信号频率不限，脉冲周期不限。（</a:t>
            </a:r>
            <a:r>
              <a:rPr lang="en-US" altLang="zh-CN" sz="1600" dirty="0">
                <a:latin typeface="Comic Sans MS" panose="030F0702030302020204" pitchFamily="2" charset="0"/>
                <a:sym typeface="+mn-ea"/>
              </a:rPr>
              <a:t>2</a:t>
            </a:r>
            <a:r>
              <a:rPr lang="zh-CN" altLang="en-US" sz="1600" dirty="0">
                <a:latin typeface="Comic Sans MS" panose="030F0702030302020204" pitchFamily="2" charset="0"/>
                <a:sym typeface="+mn-ea"/>
              </a:rPr>
              <a:t>）</a:t>
            </a:r>
            <a:r>
              <a:rPr lang="en-US" altLang="zh-CN" sz="1600" dirty="0">
                <a:latin typeface="Comic Sans MS" panose="030F0702030302020204" pitchFamily="2" charset="0"/>
                <a:sym typeface="+mn-ea"/>
              </a:rPr>
              <a:t> ... </a:t>
            </a:r>
            <a:r>
              <a:rPr lang="zh-CN" altLang="en-US" sz="1600" dirty="0">
                <a:latin typeface="Comic Sans MS" panose="030F0702030302020204" pitchFamily="2" charset="0"/>
                <a:sym typeface="+mn-ea"/>
              </a:rPr>
              <a:t>。</a:t>
            </a:r>
            <a:r>
              <a:rPr lang="en-US" altLang="zh-CN" sz="1600" dirty="0">
                <a:latin typeface="Comic Sans MS" panose="030F0702030302020204" pitchFamily="2" charset="0"/>
                <a:sym typeface="+mn-ea"/>
              </a:rPr>
              <a:t> </a:t>
            </a:r>
            <a:r>
              <a:rPr lang="zh-CN" altLang="en-US" sz="1600" dirty="0">
                <a:latin typeface="Comic Sans MS" panose="030F0702030302020204" pitchFamily="2" charset="0"/>
                <a:sym typeface="+mn-ea"/>
              </a:rPr>
              <a:t>（</a:t>
            </a:r>
            <a:r>
              <a:rPr lang="en-US" altLang="zh-CN" sz="1600" dirty="0">
                <a:latin typeface="Comic Sans MS" panose="030F0702030302020204" pitchFamily="2" charset="0"/>
                <a:sym typeface="+mn-ea"/>
              </a:rPr>
              <a:t>3</a:t>
            </a:r>
            <a:r>
              <a:rPr lang="zh-CN" altLang="en-US" sz="1600" dirty="0">
                <a:latin typeface="Comic Sans MS" panose="030F0702030302020204" pitchFamily="2" charset="0"/>
                <a:sym typeface="+mn-ea"/>
              </a:rPr>
              <a:t>）</a:t>
            </a:r>
            <a:r>
              <a:rPr lang="en-US" altLang="zh-CN" sz="1600" dirty="0">
                <a:latin typeface="Comic Sans MS" panose="030F0702030302020204" pitchFamily="2" charset="0"/>
                <a:sym typeface="+mn-ea"/>
              </a:rPr>
              <a:t> ... </a:t>
            </a:r>
            <a:r>
              <a:rPr lang="zh-CN" altLang="en-US" sz="1600" dirty="0">
                <a:latin typeface="Comic Sans MS" panose="030F0702030302020204" pitchFamily="2" charset="0"/>
                <a:sym typeface="+mn-ea"/>
              </a:rPr>
              <a:t>。</a:t>
            </a:r>
            <a:endParaRPr lang="zh-CN" altLang="en-US" sz="1600" dirty="0">
              <a:latin typeface="Comic Sans MS" panose="030F0702030302020204" pitchFamily="2" charset="0"/>
              <a:sym typeface="+mn-ea"/>
            </a:endParaRPr>
          </a:p>
        </p:txBody>
      </p:sp>
      <p:grpSp>
        <p:nvGrpSpPr>
          <p:cNvPr id="1073742981" name="组合 1073742980"/>
          <p:cNvGrpSpPr/>
          <p:nvPr/>
        </p:nvGrpSpPr>
        <p:grpSpPr>
          <a:xfrm>
            <a:off x="5148580" y="756920"/>
            <a:ext cx="3489325" cy="659765"/>
            <a:chOff x="1494" y="2772"/>
            <a:chExt cx="10094" cy="1392"/>
          </a:xfrm>
        </p:grpSpPr>
        <p:sp>
          <p:nvSpPr>
            <p:cNvPr id="1073742903" name="直接连接符 1073742902"/>
            <p:cNvSpPr/>
            <p:nvPr>
              <p:custDataLst>
                <p:tags r:id="rId6"/>
              </p:custDataLst>
            </p:nvPr>
          </p:nvSpPr>
          <p:spPr>
            <a:xfrm>
              <a:off x="1494" y="3396"/>
              <a:ext cx="970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Dot"/>
              <a:headEnd type="none" w="med" len="med"/>
              <a:tailEnd type="triangle" w="med" len="med"/>
            </a:ln>
          </p:spPr>
        </p:sp>
        <p:sp>
          <p:nvSpPr>
            <p:cNvPr id="1073742908" name="任意多边形 1073742907"/>
            <p:cNvSpPr/>
            <p:nvPr>
              <p:custDataLst>
                <p:tags r:id="rId7"/>
              </p:custDataLst>
            </p:nvPr>
          </p:nvSpPr>
          <p:spPr>
            <a:xfrm>
              <a:off x="1681" y="2772"/>
              <a:ext cx="300" cy="1248"/>
            </a:xfrm>
            <a:custGeom>
              <a:avLst/>
              <a:gdLst/>
              <a:ahLst/>
              <a:cxnLst/>
              <a:pathLst>
                <a:path w="2520" h="1248">
                  <a:moveTo>
                    <a:pt x="0" y="702"/>
                  </a:moveTo>
                  <a:cubicBezTo>
                    <a:pt x="120" y="351"/>
                    <a:pt x="240" y="0"/>
                    <a:pt x="360" y="78"/>
                  </a:cubicBezTo>
                  <a:cubicBezTo>
                    <a:pt x="480" y="156"/>
                    <a:pt x="600" y="1170"/>
                    <a:pt x="720" y="1170"/>
                  </a:cubicBezTo>
                  <a:cubicBezTo>
                    <a:pt x="840" y="1170"/>
                    <a:pt x="960" y="78"/>
                    <a:pt x="1080" y="78"/>
                  </a:cubicBezTo>
                  <a:cubicBezTo>
                    <a:pt x="1200" y="78"/>
                    <a:pt x="1320" y="1170"/>
                    <a:pt x="1440" y="1170"/>
                  </a:cubicBezTo>
                  <a:cubicBezTo>
                    <a:pt x="1560" y="1170"/>
                    <a:pt x="1680" y="78"/>
                    <a:pt x="1800" y="78"/>
                  </a:cubicBezTo>
                  <a:cubicBezTo>
                    <a:pt x="1920" y="78"/>
                    <a:pt x="2040" y="1092"/>
                    <a:pt x="2160" y="1170"/>
                  </a:cubicBezTo>
                  <a:cubicBezTo>
                    <a:pt x="2280" y="1248"/>
                    <a:pt x="2400" y="897"/>
                    <a:pt x="2520" y="5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2910" name="任意多边形 1073742909"/>
            <p:cNvSpPr/>
            <p:nvPr>
              <p:custDataLst>
                <p:tags r:id="rId8"/>
              </p:custDataLst>
            </p:nvPr>
          </p:nvSpPr>
          <p:spPr>
            <a:xfrm>
              <a:off x="5768" y="2772"/>
              <a:ext cx="300" cy="1248"/>
            </a:xfrm>
            <a:custGeom>
              <a:avLst/>
              <a:gdLst/>
              <a:ahLst/>
              <a:cxnLst/>
              <a:pathLst>
                <a:path w="2520" h="1248">
                  <a:moveTo>
                    <a:pt x="0" y="702"/>
                  </a:moveTo>
                  <a:cubicBezTo>
                    <a:pt x="120" y="351"/>
                    <a:pt x="240" y="0"/>
                    <a:pt x="360" y="78"/>
                  </a:cubicBezTo>
                  <a:cubicBezTo>
                    <a:pt x="480" y="156"/>
                    <a:pt x="600" y="1170"/>
                    <a:pt x="720" y="1170"/>
                  </a:cubicBezTo>
                  <a:cubicBezTo>
                    <a:pt x="840" y="1170"/>
                    <a:pt x="960" y="78"/>
                    <a:pt x="1080" y="78"/>
                  </a:cubicBezTo>
                  <a:cubicBezTo>
                    <a:pt x="1200" y="78"/>
                    <a:pt x="1320" y="1170"/>
                    <a:pt x="1440" y="1170"/>
                  </a:cubicBezTo>
                  <a:cubicBezTo>
                    <a:pt x="1560" y="1170"/>
                    <a:pt x="1680" y="78"/>
                    <a:pt x="1800" y="78"/>
                  </a:cubicBezTo>
                  <a:cubicBezTo>
                    <a:pt x="1920" y="78"/>
                    <a:pt x="2040" y="1092"/>
                    <a:pt x="2160" y="1170"/>
                  </a:cubicBezTo>
                  <a:cubicBezTo>
                    <a:pt x="2280" y="1248"/>
                    <a:pt x="2400" y="897"/>
                    <a:pt x="2520" y="5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2912" name="任意多边形 1073742911"/>
            <p:cNvSpPr/>
            <p:nvPr>
              <p:custDataLst>
                <p:tags r:id="rId9"/>
              </p:custDataLst>
            </p:nvPr>
          </p:nvSpPr>
          <p:spPr>
            <a:xfrm>
              <a:off x="9846" y="2817"/>
              <a:ext cx="300" cy="1248"/>
            </a:xfrm>
            <a:custGeom>
              <a:avLst/>
              <a:gdLst/>
              <a:ahLst/>
              <a:cxnLst/>
              <a:pathLst>
                <a:path w="2520" h="1248">
                  <a:moveTo>
                    <a:pt x="0" y="702"/>
                  </a:moveTo>
                  <a:cubicBezTo>
                    <a:pt x="120" y="351"/>
                    <a:pt x="240" y="0"/>
                    <a:pt x="360" y="78"/>
                  </a:cubicBezTo>
                  <a:cubicBezTo>
                    <a:pt x="480" y="156"/>
                    <a:pt x="600" y="1170"/>
                    <a:pt x="720" y="1170"/>
                  </a:cubicBezTo>
                  <a:cubicBezTo>
                    <a:pt x="840" y="1170"/>
                    <a:pt x="960" y="78"/>
                    <a:pt x="1080" y="78"/>
                  </a:cubicBezTo>
                  <a:cubicBezTo>
                    <a:pt x="1200" y="78"/>
                    <a:pt x="1320" y="1170"/>
                    <a:pt x="1440" y="1170"/>
                  </a:cubicBezTo>
                  <a:cubicBezTo>
                    <a:pt x="1560" y="1170"/>
                    <a:pt x="1680" y="78"/>
                    <a:pt x="1800" y="78"/>
                  </a:cubicBezTo>
                  <a:cubicBezTo>
                    <a:pt x="1920" y="78"/>
                    <a:pt x="2040" y="1092"/>
                    <a:pt x="2160" y="1170"/>
                  </a:cubicBezTo>
                  <a:cubicBezTo>
                    <a:pt x="2280" y="1248"/>
                    <a:pt x="2400" y="897"/>
                    <a:pt x="2520" y="54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73742915" name="文本框 1073742914"/>
            <p:cNvSpPr txBox="1"/>
            <p:nvPr>
              <p:custDataLst>
                <p:tags r:id="rId10"/>
              </p:custDataLst>
            </p:nvPr>
          </p:nvSpPr>
          <p:spPr>
            <a:xfrm>
              <a:off x="10655" y="3261"/>
              <a:ext cx="933" cy="9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/>
            <a:p>
              <a:r>
                <a:rPr lang="zh-CN" altLang="en-US"/>
                <a:t>t</a:t>
              </a:r>
              <a:endParaRPr lang="zh-CN" altLang="en-US"/>
            </a:p>
            <a:p>
              <a:endParaRPr lang="zh-CN" altLang="en-US"/>
            </a:p>
          </p:txBody>
        </p:sp>
      </p:grpSp>
      <p:pic>
        <p:nvPicPr>
          <p:cNvPr id="8" name="图片 7" descr="4P[QGR]AR@8SEWRVDL461LT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32155" y="2468245"/>
            <a:ext cx="3623945" cy="2984500"/>
          </a:xfrm>
          <a:prstGeom prst="rect">
            <a:avLst/>
          </a:prstGeom>
        </p:spPr>
      </p:pic>
      <p:sp>
        <p:nvSpPr>
          <p:cNvPr id="23557" name="矩形 11270"/>
          <p:cNvSpPr/>
          <p:nvPr>
            <p:custDataLst>
              <p:tags r:id="rId13"/>
            </p:custDataLst>
          </p:nvPr>
        </p:nvSpPr>
        <p:spPr>
          <a:xfrm>
            <a:off x="732155" y="2420620"/>
            <a:ext cx="3581400" cy="2983865"/>
          </a:xfrm>
          <a:prstGeom prst="rect">
            <a:avLst/>
          </a:prstGeom>
          <a:solidFill>
            <a:srgbClr val="FF00FF">
              <a:alpha val="25999"/>
            </a:srgbClr>
          </a:solidFill>
          <a:ln w="952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 dirty="0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/>
      <p:bldP spid="5" grpId="1"/>
      <p:bldP spid="4" grpId="0"/>
      <p:bldP spid="4" grpId="1"/>
      <p:bldP spid="23557" grpId="1" animBg="1"/>
      <p:bldP spid="23557" grpId="2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AutoShape 5"/>
          <p:cNvSpPr/>
          <p:nvPr>
            <p:custDataLst>
              <p:tags r:id="rId1"/>
            </p:custDataLst>
          </p:nvPr>
        </p:nvSpPr>
        <p:spPr>
          <a:xfrm>
            <a:off x="622935" y="621030"/>
            <a:ext cx="8116570" cy="992505"/>
          </a:xfrm>
          <a:prstGeom prst="roundRect">
            <a:avLst>
              <a:gd name="adj" fmla="val 11921"/>
            </a:avLst>
          </a:prstGeom>
          <a:gradFill rotWithShape="1">
            <a:gsLst>
              <a:gs pos="0">
                <a:schemeClr val="hlink"/>
              </a:gs>
              <a:gs pos="100000">
                <a:srgbClr val="006B6B"/>
              </a:gs>
            </a:gsLst>
            <a:lin ang="5400000" scaled="1"/>
            <a:tileRect/>
          </a:gradFill>
          <a:ln w="25400" cap="flat" cmpd="sng">
            <a:solidFill>
              <a:srgbClr val="FEFFFF"/>
            </a:solidFill>
            <a:prstDash val="solid"/>
            <a:round/>
            <a:headEnd type="none" w="med" len="med"/>
            <a:tailEnd type="none" w="med" len="med"/>
          </a:ln>
          <a:effectLst>
            <a:outerShdw dist="53882" dir="2699999" algn="ctr" rotWithShape="0">
              <a:srgbClr val="000000">
                <a:alpha val="50000"/>
              </a:srgbClr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5"/>
          <p:cNvSpPr txBox="1"/>
          <p:nvPr>
            <p:custDataLst>
              <p:tags r:id="rId2"/>
            </p:custDataLst>
          </p:nvPr>
        </p:nvSpPr>
        <p:spPr>
          <a:xfrm>
            <a:off x="679450" y="621030"/>
            <a:ext cx="8059420" cy="9925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lnSpc>
                <a:spcPct val="150000"/>
              </a:lnSpc>
            </a:pPr>
            <a:r>
              <a:rPr lang="zh-CN" altLang="zh-CN" dirty="0">
                <a:solidFill>
                  <a:schemeClr val="bg1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Comic Sans MS" panose="030F0702030302020204" pitchFamily="2" charset="0"/>
                <a:sym typeface="宋体" panose="02010600030101010101" pitchFamily="2" charset="-122"/>
              </a:rPr>
              <a:t>【设计任务】 设计一个音频脉冲产生电路，能够产生下图所示的周期性音频脉冲信号，音频信号的频率不限，脉冲的周期不限。</a:t>
            </a:r>
            <a:endParaRPr lang="zh-CN" altLang="zh-CN" dirty="0">
              <a:solidFill>
                <a:schemeClr val="bg1"/>
              </a:solidFill>
              <a:latin typeface="Comic Sans MS" panose="030F0702030302020204" pitchFamily="2" charset="0"/>
              <a:ea typeface="宋体" panose="02010600030101010101" pitchFamily="2" charset="-122"/>
              <a:cs typeface="Comic Sans MS" panose="030F0702030302020204" pitchFamily="2" charset="0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899795" y="2924810"/>
            <a:ext cx="7717790" cy="9239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lnSpc>
                <a:spcPct val="150000"/>
              </a:lnSpc>
            </a:pPr>
            <a:r>
              <a:rPr 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分析</a:t>
            </a:r>
            <a:r>
              <a:rPr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：</a:t>
            </a:r>
            <a:r>
              <a:rPr lang="zh-CN" altLang="en-US" dirty="0">
                <a:latin typeface="Comic Sans MS" panose="030F0702030302020204" pitchFamily="2" charset="0"/>
                <a:sym typeface="+mn-ea"/>
              </a:rPr>
              <a:t>（1）</a:t>
            </a:r>
            <a:r>
              <a:rPr dirty="0">
                <a:latin typeface="Comic Sans MS" panose="030F0702030302020204" pitchFamily="2" charset="0"/>
                <a:sym typeface="+mn-ea"/>
              </a:rPr>
              <a:t>音频信号的频率为20Hz~20kHz，其中语音信号的频率为300~3400Hz，音乐信号的频率约为40~4000Hz。</a:t>
            </a:r>
            <a:endParaRPr dirty="0">
              <a:latin typeface="Comic Sans MS" panose="030F0702030302020204" pitchFamily="2" charset="0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72" name="图片 204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8085" y="1790700"/>
            <a:ext cx="6530340" cy="11347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899795" y="3860800"/>
            <a:ext cx="7605395" cy="1372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lnSpc>
                <a:spcPct val="150000"/>
              </a:lnSpc>
            </a:pPr>
            <a:r>
              <a:rPr 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dirty="0">
                <a:latin typeface="Comic Sans MS" panose="030F0702030302020204" pitchFamily="2" charset="0"/>
                <a:sym typeface="+mn-ea"/>
              </a:rPr>
              <a:t>（</a:t>
            </a:r>
            <a:r>
              <a:rPr lang="en-US" altLang="zh-CN" dirty="0">
                <a:latin typeface="Comic Sans MS" panose="030F0702030302020204" pitchFamily="2" charset="0"/>
                <a:sym typeface="+mn-ea"/>
              </a:rPr>
              <a:t>2</a:t>
            </a:r>
            <a:r>
              <a:rPr lang="zh-CN" altLang="en-US" dirty="0">
                <a:latin typeface="Comic Sans MS" panose="030F0702030302020204" pitchFamily="2" charset="0"/>
                <a:sym typeface="+mn-ea"/>
              </a:rPr>
              <a:t>）由于要求音频脉冲信号按“有-无-有-无”的规律发声，可以用数字电路控制多谐振荡器的复位端，输出为高电平时振荡器</a:t>
            </a:r>
            <a:r>
              <a:rPr lang="zh-CN" altLang="en-US" dirty="0">
                <a:latin typeface="Comic Sans MS" panose="030F0702030302020204" pitchFamily="2" charset="0"/>
                <a:sym typeface="+mn-ea"/>
              </a:rPr>
              <a:t>振荡</a:t>
            </a:r>
            <a:r>
              <a:rPr lang="zh-CN" altLang="en-US" dirty="0">
                <a:latin typeface="Comic Sans MS" panose="030F0702030302020204" pitchFamily="2" charset="0"/>
                <a:sym typeface="+mn-ea"/>
              </a:rPr>
              <a:t>发声，输出低电平时振荡器停振无声。</a:t>
            </a:r>
            <a:endParaRPr dirty="0">
              <a:latin typeface="Comic Sans MS" panose="030F0702030302020204" pitchFamily="2" charset="0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755650" y="5221605"/>
            <a:ext cx="8000365" cy="9239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lnSpc>
                <a:spcPct val="150000"/>
              </a:lnSpc>
            </a:pPr>
            <a:r>
              <a:rPr 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控制过程</a:t>
            </a:r>
            <a:r>
              <a:rPr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：</a:t>
            </a:r>
            <a:r>
              <a:rPr lang="zh-CN" altLang="en-US" dirty="0">
                <a:latin typeface="Comic Sans MS" panose="030F0702030302020204" pitchFamily="2" charset="0"/>
                <a:sym typeface="+mn-ea"/>
              </a:rPr>
              <a:t>（1）用555定时器设计一个音频振荡器，振荡频率选为440Hz，即钢琴中央音符A的频率；</a:t>
            </a:r>
            <a:endParaRPr dirty="0">
              <a:latin typeface="Comic Sans MS" panose="030F0702030302020204" pitchFamily="2" charset="0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animBg="1"/>
      <p:bldP spid="15" grpId="0"/>
      <p:bldP spid="15" grpId="1"/>
      <p:bldP spid="5" grpId="0"/>
      <p:bldP spid="5" grpId="1"/>
      <p:bldP spid="3" grpId="0"/>
      <p:bldP spid="3" grpId="1"/>
      <p:bldP spid="7" grpId="0"/>
      <p:bldP spid="7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83260" y="548640"/>
            <a:ext cx="8059420" cy="13728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lnSpc>
                <a:spcPct val="150000"/>
              </a:lnSpc>
            </a:pPr>
            <a:r>
              <a:rPr 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dirty="0">
                <a:latin typeface="Comic Sans MS" panose="030F0702030302020204" pitchFamily="2" charset="0"/>
                <a:sym typeface="+mn-ea"/>
              </a:rPr>
              <a:t>（</a:t>
            </a:r>
            <a:r>
              <a:rPr lang="en-US" altLang="zh-CN" dirty="0">
                <a:latin typeface="Comic Sans MS" panose="030F0702030302020204" pitchFamily="2" charset="0"/>
                <a:sym typeface="+mn-ea"/>
              </a:rPr>
              <a:t>2</a:t>
            </a:r>
            <a:r>
              <a:rPr lang="zh-CN" altLang="en-US" dirty="0">
                <a:latin typeface="Comic Sans MS" panose="030F0702030302020204" pitchFamily="2" charset="0"/>
                <a:sym typeface="+mn-ea"/>
              </a:rPr>
              <a:t>）若要求音频脉冲按“响0.5秒、停0.5秒”（点空比</a:t>
            </a:r>
            <a:r>
              <a:rPr lang="en-US" altLang="zh-CN" dirty="0">
                <a:latin typeface="Comic Sans MS" panose="030F0702030302020204" pitchFamily="2" charset="0"/>
                <a:sym typeface="+mn-ea"/>
              </a:rPr>
              <a:t>q=50%</a:t>
            </a:r>
            <a:r>
              <a:rPr lang="zh-CN" altLang="en-US" dirty="0">
                <a:latin typeface="Comic Sans MS" panose="030F0702030302020204" pitchFamily="2" charset="0"/>
                <a:sym typeface="+mn-ea"/>
              </a:rPr>
              <a:t>）的规律发声，则取时钟频率为2Hz，应用二进制计数器的状态输出</a:t>
            </a:r>
            <a:r>
              <a:rPr i="1" dirty="0">
                <a:latin typeface="Comic Sans MS" panose="030F0702030302020204" pitchFamily="2" charset="0"/>
                <a:sym typeface="+mn-ea"/>
              </a:rPr>
              <a:t>Q</a:t>
            </a:r>
            <a:r>
              <a:rPr baseline="-25000" dirty="0">
                <a:latin typeface="Comic Sans MS" panose="030F0702030302020204" pitchFamily="2" charset="0"/>
                <a:sym typeface="+mn-ea"/>
              </a:rPr>
              <a:t>0</a:t>
            </a:r>
            <a:r>
              <a:rPr lang="zh-CN" altLang="en-US" dirty="0">
                <a:latin typeface="Comic Sans MS" panose="030F0702030302020204" pitchFamily="2" charset="0"/>
                <a:sym typeface="+mn-ea"/>
              </a:rPr>
              <a:t>控制音频振荡器的复位端即可实现。具体设计电路如图所示。</a:t>
            </a:r>
            <a:endParaRPr dirty="0">
              <a:latin typeface="Comic Sans MS" panose="030F0702030302020204" pitchFamily="2" charset="0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" name="对象 -2147481980"/>
          <p:cNvGraphicFramePr/>
          <p:nvPr>
            <p:custDataLst>
              <p:tags r:id="rId2"/>
            </p:custDataLst>
          </p:nvPr>
        </p:nvGraphicFramePr>
        <p:xfrm>
          <a:off x="755650" y="1844675"/>
          <a:ext cx="7668895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6667500" imgH="3111500" progId="Visio.Drawing.11">
                  <p:embed/>
                </p:oleObj>
              </mc:Choice>
              <mc:Fallback>
                <p:oleObj name="" r:id="rId3" imgW="6667500" imgH="311150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5650" y="1844675"/>
                        <a:ext cx="7668895" cy="334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26110" y="5228590"/>
            <a:ext cx="8122920" cy="10039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lnSpc>
                <a:spcPct val="150000"/>
              </a:lnSpc>
            </a:pPr>
            <a:r>
              <a:rPr 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zh-CN" altLang="en-US" dirty="0">
                <a:latin typeface="Comic Sans MS" panose="030F0702030302020204" pitchFamily="2" charset="0"/>
                <a:sym typeface="+mn-ea"/>
              </a:rPr>
              <a:t>若要求音频脉冲按“响0.5秒、停</a:t>
            </a:r>
            <a:r>
              <a:rPr lang="en-US" altLang="zh-CN" dirty="0">
                <a:latin typeface="Comic Sans MS" panose="030F0702030302020204" pitchFamily="2" charset="0"/>
                <a:sym typeface="+mn-ea"/>
              </a:rPr>
              <a:t>1</a:t>
            </a:r>
            <a:r>
              <a:rPr lang="zh-CN" altLang="en-US" dirty="0">
                <a:latin typeface="Comic Sans MS" panose="030F0702030302020204" pitchFamily="2" charset="0"/>
                <a:sym typeface="+mn-ea"/>
              </a:rPr>
              <a:t>.5秒”</a:t>
            </a:r>
            <a:r>
              <a:rPr lang="zh-CN" altLang="en-US" dirty="0">
                <a:latin typeface="Comic Sans MS" panose="030F0702030302020204" pitchFamily="2" charset="0"/>
                <a:sym typeface="+mn-ea"/>
              </a:rPr>
              <a:t>（点空比</a:t>
            </a:r>
            <a:r>
              <a:rPr lang="en-US" altLang="zh-CN" dirty="0">
                <a:latin typeface="Comic Sans MS" panose="030F0702030302020204" pitchFamily="2" charset="0"/>
                <a:sym typeface="+mn-ea"/>
              </a:rPr>
              <a:t>q=25%</a:t>
            </a:r>
            <a:r>
              <a:rPr lang="zh-CN" altLang="en-US" dirty="0">
                <a:latin typeface="Comic Sans MS" panose="030F0702030302020204" pitchFamily="2" charset="0"/>
                <a:sym typeface="+mn-ea"/>
              </a:rPr>
              <a:t>）</a:t>
            </a:r>
            <a:r>
              <a:rPr lang="zh-CN" altLang="en-US" dirty="0">
                <a:latin typeface="Comic Sans MS" panose="030F0702030302020204" pitchFamily="2" charset="0"/>
                <a:sym typeface="+mn-ea"/>
              </a:rPr>
              <a:t>的规律发声，将二进制计数器的状态输出</a:t>
            </a:r>
            <a:r>
              <a:rPr dirty="0">
                <a:latin typeface="Comic Sans MS" panose="030F0702030302020204" pitchFamily="2" charset="0"/>
                <a:sym typeface="+mn-ea"/>
              </a:rPr>
              <a:t>Q</a:t>
            </a:r>
            <a:r>
              <a:rPr baseline="-25000" dirty="0">
                <a:latin typeface="Comic Sans MS" panose="030F0702030302020204" pitchFamily="2" charset="0"/>
                <a:sym typeface="+mn-ea"/>
              </a:rPr>
              <a:t>1</a:t>
            </a:r>
            <a:r>
              <a:rPr lang="zh-CN" dirty="0">
                <a:latin typeface="Comic Sans MS" panose="030F0702030302020204" pitchFamily="2" charset="0"/>
                <a:sym typeface="+mn-ea"/>
              </a:rPr>
              <a:t>和</a:t>
            </a:r>
            <a:r>
              <a:rPr dirty="0">
                <a:latin typeface="Comic Sans MS" panose="030F0702030302020204" pitchFamily="2" charset="0"/>
                <a:sym typeface="+mn-ea"/>
              </a:rPr>
              <a:t>Q</a:t>
            </a:r>
            <a:r>
              <a:rPr baseline="-25000" dirty="0">
                <a:latin typeface="Comic Sans MS" panose="030F0702030302020204" pitchFamily="2" charset="0"/>
                <a:sym typeface="+mn-ea"/>
              </a:rPr>
              <a:t>0</a:t>
            </a:r>
            <a:r>
              <a:rPr lang="zh-CN" dirty="0">
                <a:latin typeface="Comic Sans MS" panose="030F0702030302020204" pitchFamily="2" charset="0"/>
                <a:sym typeface="+mn-ea"/>
              </a:rPr>
              <a:t>相与后</a:t>
            </a:r>
            <a:r>
              <a:rPr lang="zh-CN" altLang="en-US" dirty="0">
                <a:latin typeface="Comic Sans MS" panose="030F0702030302020204" pitchFamily="2" charset="0"/>
                <a:sym typeface="+mn-ea"/>
              </a:rPr>
              <a:t>控制音频振荡器的复位端即可实现。</a:t>
            </a:r>
            <a:endParaRPr dirty="0">
              <a:latin typeface="Comic Sans MS" panose="030F0702030302020204" pitchFamily="2" charset="0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框 8193"/>
          <p:cNvSpPr txBox="1"/>
          <p:nvPr/>
        </p:nvSpPr>
        <p:spPr>
          <a:xfrm>
            <a:off x="684213" y="620713"/>
            <a:ext cx="24495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仿宋_GB2312" pitchFamily="1" charset="-122"/>
              </a:rPr>
              <a:t>◆ </a:t>
            </a:r>
            <a:r>
              <a:rPr lang="zh-CN" altLang="en-US" sz="24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什么是脉冲</a:t>
            </a:r>
            <a:r>
              <a:rPr lang="en-US" altLang="zh-CN" sz="24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?</a:t>
            </a:r>
            <a:endParaRPr lang="en-US" altLang="zh-CN" sz="2400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8194" name="图片 81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2513" y="4811713"/>
            <a:ext cx="3843337" cy="1047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矩形 8197"/>
          <p:cNvSpPr/>
          <p:nvPr/>
        </p:nvSpPr>
        <p:spPr>
          <a:xfrm>
            <a:off x="5808663" y="2571750"/>
            <a:ext cx="11017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正向脉冲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矩形 8198"/>
          <p:cNvSpPr/>
          <p:nvPr/>
        </p:nvSpPr>
        <p:spPr>
          <a:xfrm>
            <a:off x="6126163" y="5859463"/>
            <a:ext cx="194468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脉冲序列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矩形波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文本框 8199"/>
          <p:cNvSpPr txBox="1"/>
          <p:nvPr/>
        </p:nvSpPr>
        <p:spPr>
          <a:xfrm>
            <a:off x="6910388" y="1690688"/>
            <a:ext cx="1722437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600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锁存器</a:t>
            </a:r>
            <a:r>
              <a:rPr lang="en-US" altLang="zh-CN" sz="1600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600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触发器</a:t>
            </a:r>
            <a:r>
              <a:rPr lang="en-US" altLang="zh-CN" sz="1600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600" dirty="0">
              <a:solidFill>
                <a:srgbClr val="7F7F7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8" name="文本框 8200"/>
          <p:cNvSpPr txBox="1"/>
          <p:nvPr/>
        </p:nvSpPr>
        <p:spPr>
          <a:xfrm>
            <a:off x="7037388" y="4525963"/>
            <a:ext cx="1668462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600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600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寄存器</a:t>
            </a:r>
            <a:r>
              <a:rPr lang="en-US" altLang="zh-CN" sz="1600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1600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计数器</a:t>
            </a:r>
            <a:r>
              <a:rPr lang="en-US" altLang="zh-CN" sz="1600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sz="1600" dirty="0">
              <a:solidFill>
                <a:srgbClr val="7F7F7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9" name="矩形 8197"/>
          <p:cNvSpPr/>
          <p:nvPr/>
        </p:nvSpPr>
        <p:spPr>
          <a:xfrm>
            <a:off x="1035050" y="1128713"/>
            <a:ext cx="59293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脉冲是指电平的跳变，然后迅速返回其初始电平的过程。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200" name="对象 2"/>
          <p:cNvGraphicFramePr/>
          <p:nvPr/>
        </p:nvGraphicFramePr>
        <p:xfrm>
          <a:off x="1250950" y="1544638"/>
          <a:ext cx="2301875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2590800" imgH="2428875" progId="Paint.Picture">
                  <p:embed/>
                </p:oleObj>
              </mc:Choice>
              <mc:Fallback>
                <p:oleObj name="" r:id="rId2" imgW="2590800" imgH="2428875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0950" y="1544638"/>
                        <a:ext cx="2301875" cy="1455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对象 4"/>
          <p:cNvGraphicFramePr/>
          <p:nvPr/>
        </p:nvGraphicFramePr>
        <p:xfrm>
          <a:off x="1250950" y="3114675"/>
          <a:ext cx="251618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4" imgW="3000375" imgH="2324100" progId="Paint.Picture">
                  <p:embed/>
                </p:oleObj>
              </mc:Choice>
              <mc:Fallback>
                <p:oleObj name="" r:id="rId4" imgW="3000375" imgH="232410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0950" y="3114675"/>
                        <a:ext cx="2516188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对象 6"/>
          <p:cNvGraphicFramePr/>
          <p:nvPr/>
        </p:nvGraphicFramePr>
        <p:xfrm>
          <a:off x="5351463" y="1758950"/>
          <a:ext cx="195897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6" imgW="1917700" imgH="508000" progId="Visio.Drawing.11">
                  <p:embed/>
                </p:oleObj>
              </mc:Choice>
              <mc:Fallback>
                <p:oleObj name="" r:id="rId6" imgW="1917700" imgH="508000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51463" y="1758950"/>
                        <a:ext cx="1958975" cy="741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对象 8"/>
          <p:cNvGraphicFramePr/>
          <p:nvPr/>
        </p:nvGraphicFramePr>
        <p:xfrm>
          <a:off x="5432425" y="3421063"/>
          <a:ext cx="17970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8" imgW="1917700" imgH="508000" progId="Visio.Drawing.11">
                  <p:embed/>
                </p:oleObj>
              </mc:Choice>
              <mc:Fallback>
                <p:oleObj name="" r:id="rId8" imgW="1917700" imgH="5080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32425" y="3421063"/>
                        <a:ext cx="179705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矩形 8197"/>
          <p:cNvSpPr/>
          <p:nvPr/>
        </p:nvSpPr>
        <p:spPr>
          <a:xfrm>
            <a:off x="5778500" y="4157663"/>
            <a:ext cx="11033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负向脉冲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625850" y="2208213"/>
            <a:ext cx="1522413" cy="212725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851275" y="3573463"/>
            <a:ext cx="1296988" cy="360363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07" name="矩形 8198"/>
          <p:cNvSpPr/>
          <p:nvPr/>
        </p:nvSpPr>
        <p:spPr>
          <a:xfrm>
            <a:off x="7564438" y="2857500"/>
            <a:ext cx="11017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单次脉冲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7359650" y="2495550"/>
            <a:ext cx="266700" cy="311150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7359650" y="3184525"/>
            <a:ext cx="323850" cy="246063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10" name="矩形 8198"/>
          <p:cNvSpPr/>
          <p:nvPr/>
        </p:nvSpPr>
        <p:spPr>
          <a:xfrm>
            <a:off x="895350" y="5241925"/>
            <a:ext cx="4064000" cy="506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(1)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由按键电路产生，经过消抖输出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1" name="文本框 18"/>
          <p:cNvSpPr txBox="1"/>
          <p:nvPr/>
        </p:nvSpPr>
        <p:spPr>
          <a:xfrm>
            <a:off x="895350" y="5748338"/>
            <a:ext cx="21336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(2) 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单稳态电路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产生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2" name="文本框 1"/>
          <p:cNvSpPr txBox="1"/>
          <p:nvPr/>
        </p:nvSpPr>
        <p:spPr>
          <a:xfrm>
            <a:off x="793750" y="4595813"/>
            <a:ext cx="3327400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仿宋_GB2312" pitchFamily="1" charset="-122"/>
              </a:rPr>
              <a:t>◆ 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单次脉冲的获取方法</a:t>
            </a:r>
            <a:endParaRPr lang="zh-CN" altLang="en-US" sz="24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8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99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99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1" dur="80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2" dur="80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80"/>
                                        <p:tgtEl>
                                          <p:spTgt spid="8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79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8" dur="80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9" dur="80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80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/>
      <p:bldP spid="8193" grpId="1"/>
      <p:bldP spid="8199" grpId="0"/>
      <p:bldP spid="8199" grpId="1"/>
      <p:bldP spid="8195" grpId="0"/>
      <p:bldP spid="8195" grpId="1"/>
      <p:bldP spid="8204" grpId="0"/>
      <p:bldP spid="8204" grpId="1"/>
      <p:bldP spid="8207" grpId="0"/>
      <p:bldP spid="8207" grpId="1"/>
      <p:bldP spid="8196" grpId="0"/>
      <p:bldP spid="8196" grpId="1"/>
      <p:bldP spid="8197" grpId="0"/>
      <p:bldP spid="8197" grpId="1"/>
      <p:bldP spid="8198" grpId="0"/>
      <p:bldP spid="8198" grpId="1"/>
      <p:bldP spid="8212" grpId="0"/>
      <p:bldP spid="8212" grpId="1"/>
      <p:bldP spid="8210" grpId="0"/>
      <p:bldP spid="8210" grpId="1"/>
      <p:bldP spid="8211" grpId="0"/>
      <p:bldP spid="8211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467360" y="620395"/>
            <a:ext cx="8517255" cy="21894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lnSpc>
                <a:spcPct val="150000"/>
              </a:lnSpc>
            </a:pPr>
            <a:r>
              <a:rPr lang="en-US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dirty="0">
                <a:latin typeface="Comic Sans MS" panose="030F0702030302020204" pitchFamily="2" charset="0"/>
                <a:sym typeface="+mn-ea"/>
              </a:rPr>
              <a:t>一般地，若要求音频脉冲的占空比</a:t>
            </a:r>
            <a:r>
              <a:rPr lang="zh-CN" dirty="0">
                <a:latin typeface="Comic Sans MS" panose="030F0702030302020204" pitchFamily="2" charset="0"/>
                <a:sym typeface="+mn-ea"/>
              </a:rPr>
              <a:t>可调</a:t>
            </a:r>
            <a:r>
              <a:rPr dirty="0">
                <a:latin typeface="Comic Sans MS" panose="030F0702030302020204" pitchFamily="2" charset="0"/>
                <a:sym typeface="+mn-ea"/>
              </a:rPr>
              <a:t>时，则可以应用图8-28所示的脉冲周期固定、占空比可调的PWM（Pulse Width Modulation，脉冲宽度调制）信号进行控制。例如，将74HC161的状态输出Q</a:t>
            </a:r>
            <a:r>
              <a:rPr baseline="-25000" dirty="0">
                <a:latin typeface="Comic Sans MS" panose="030F0702030302020204" pitchFamily="2" charset="0"/>
                <a:sym typeface="+mn-ea"/>
              </a:rPr>
              <a:t>3</a:t>
            </a:r>
            <a:r>
              <a:rPr dirty="0">
                <a:latin typeface="Comic Sans MS" panose="030F0702030302020204" pitchFamily="2" charset="0"/>
                <a:sym typeface="+mn-ea"/>
              </a:rPr>
              <a:t>Q</a:t>
            </a:r>
            <a:r>
              <a:rPr baseline="-25000" dirty="0">
                <a:latin typeface="Comic Sans MS" panose="030F0702030302020204" pitchFamily="2" charset="0"/>
                <a:sym typeface="+mn-ea"/>
              </a:rPr>
              <a:t>2</a:t>
            </a:r>
            <a:r>
              <a:rPr dirty="0">
                <a:latin typeface="Comic Sans MS" panose="030F0702030302020204" pitchFamily="2" charset="0"/>
                <a:sym typeface="+mn-ea"/>
              </a:rPr>
              <a:t>Q</a:t>
            </a:r>
            <a:r>
              <a:rPr baseline="-25000" dirty="0">
                <a:latin typeface="Comic Sans MS" panose="030F0702030302020204" pitchFamily="2" charset="0"/>
                <a:sym typeface="+mn-ea"/>
              </a:rPr>
              <a:t>1</a:t>
            </a:r>
            <a:r>
              <a:rPr dirty="0">
                <a:latin typeface="Comic Sans MS" panose="030F0702030302020204" pitchFamily="2" charset="0"/>
                <a:sym typeface="+mn-ea"/>
              </a:rPr>
              <a:t>Q</a:t>
            </a:r>
            <a:r>
              <a:rPr baseline="-25000" dirty="0">
                <a:latin typeface="Comic Sans MS" panose="030F0702030302020204" pitchFamily="2" charset="0"/>
                <a:sym typeface="+mn-ea"/>
              </a:rPr>
              <a:t>0</a:t>
            </a:r>
            <a:r>
              <a:rPr dirty="0">
                <a:latin typeface="Comic Sans MS" panose="030F0702030302020204" pitchFamily="2" charset="0"/>
                <a:sym typeface="+mn-ea"/>
              </a:rPr>
              <a:t>作为4位数值比较器74HC85的输入A</a:t>
            </a:r>
            <a:r>
              <a:rPr baseline="-25000" dirty="0">
                <a:latin typeface="Comic Sans MS" panose="030F0702030302020204" pitchFamily="2" charset="0"/>
                <a:sym typeface="+mn-ea"/>
              </a:rPr>
              <a:t>3</a:t>
            </a:r>
            <a:r>
              <a:rPr dirty="0">
                <a:latin typeface="Comic Sans MS" panose="030F0702030302020204" pitchFamily="2" charset="0"/>
                <a:sym typeface="+mn-ea"/>
              </a:rPr>
              <a:t>A</a:t>
            </a:r>
            <a:r>
              <a:rPr baseline="-25000" dirty="0">
                <a:latin typeface="Comic Sans MS" panose="030F0702030302020204" pitchFamily="2" charset="0"/>
                <a:sym typeface="+mn-ea"/>
              </a:rPr>
              <a:t>2</a:t>
            </a:r>
            <a:r>
              <a:rPr dirty="0">
                <a:latin typeface="Comic Sans MS" panose="030F0702030302020204" pitchFamily="2" charset="0"/>
                <a:sym typeface="+mn-ea"/>
              </a:rPr>
              <a:t>A</a:t>
            </a:r>
            <a:r>
              <a:rPr baseline="-25000" dirty="0">
                <a:latin typeface="Comic Sans MS" panose="030F0702030302020204" pitchFamily="2" charset="0"/>
                <a:sym typeface="+mn-ea"/>
              </a:rPr>
              <a:t>1</a:t>
            </a:r>
            <a:r>
              <a:rPr dirty="0">
                <a:latin typeface="Comic Sans MS" panose="030F0702030302020204" pitchFamily="2" charset="0"/>
                <a:sym typeface="+mn-ea"/>
              </a:rPr>
              <a:t>A</a:t>
            </a:r>
            <a:r>
              <a:rPr baseline="-25000" dirty="0">
                <a:latin typeface="Comic Sans MS" panose="030F0702030302020204" pitchFamily="2" charset="0"/>
                <a:sym typeface="+mn-ea"/>
              </a:rPr>
              <a:t>0</a:t>
            </a:r>
            <a:r>
              <a:rPr dirty="0">
                <a:latin typeface="Comic Sans MS" panose="030F0702030302020204" pitchFamily="2" charset="0"/>
                <a:sym typeface="+mn-ea"/>
              </a:rPr>
              <a:t>，将占空比预设值</a:t>
            </a:r>
            <a:r>
              <a:rPr i="1" dirty="0">
                <a:latin typeface="Comic Sans MS" panose="030F0702030302020204" pitchFamily="2" charset="0"/>
                <a:sym typeface="+mn-ea"/>
              </a:rPr>
              <a:t>D</a:t>
            </a:r>
            <a:r>
              <a:rPr baseline="-25000" dirty="0">
                <a:latin typeface="Comic Sans MS" panose="030F0702030302020204" pitchFamily="2" charset="0"/>
                <a:sym typeface="+mn-ea"/>
              </a:rPr>
              <a:t>3</a:t>
            </a:r>
            <a:r>
              <a:rPr i="1" dirty="0">
                <a:latin typeface="Comic Sans MS" panose="030F0702030302020204" pitchFamily="2" charset="0"/>
                <a:sym typeface="+mn-ea"/>
              </a:rPr>
              <a:t>D</a:t>
            </a:r>
            <a:r>
              <a:rPr baseline="-25000" dirty="0">
                <a:latin typeface="Comic Sans MS" panose="030F0702030302020204" pitchFamily="2" charset="0"/>
                <a:sym typeface="+mn-ea"/>
              </a:rPr>
              <a:t>2</a:t>
            </a:r>
            <a:r>
              <a:rPr i="1" dirty="0">
                <a:latin typeface="Comic Sans MS" panose="030F0702030302020204" pitchFamily="2" charset="0"/>
                <a:sym typeface="+mn-ea"/>
              </a:rPr>
              <a:t>D</a:t>
            </a:r>
            <a:r>
              <a:rPr baseline="-25000" dirty="0">
                <a:latin typeface="Comic Sans MS" panose="030F0702030302020204" pitchFamily="2" charset="0"/>
                <a:sym typeface="+mn-ea"/>
              </a:rPr>
              <a:t>1</a:t>
            </a:r>
            <a:r>
              <a:rPr i="1" dirty="0">
                <a:latin typeface="Comic Sans MS" panose="030F0702030302020204" pitchFamily="2" charset="0"/>
                <a:sym typeface="+mn-ea"/>
              </a:rPr>
              <a:t>D</a:t>
            </a:r>
            <a:r>
              <a:rPr baseline="-25000" dirty="0">
                <a:latin typeface="Comic Sans MS" panose="030F0702030302020204" pitchFamily="2" charset="0"/>
                <a:sym typeface="+mn-ea"/>
              </a:rPr>
              <a:t>0</a:t>
            </a:r>
            <a:r>
              <a:rPr lang="zh-CN" dirty="0">
                <a:latin typeface="Comic Sans MS" panose="030F0702030302020204" pitchFamily="2" charset="0"/>
                <a:sym typeface="+mn-ea"/>
              </a:rPr>
              <a:t>（取</a:t>
            </a:r>
            <a:r>
              <a:rPr lang="en-US" altLang="zh-CN" dirty="0">
                <a:latin typeface="Comic Sans MS" panose="030F0702030302020204" pitchFamily="2" charset="0"/>
                <a:sym typeface="+mn-ea"/>
              </a:rPr>
              <a:t>1~15</a:t>
            </a:r>
            <a:r>
              <a:rPr lang="zh-CN" dirty="0">
                <a:latin typeface="Comic Sans MS" panose="030F0702030302020204" pitchFamily="2" charset="0"/>
                <a:sym typeface="+mn-ea"/>
              </a:rPr>
              <a:t>）</a:t>
            </a:r>
            <a:r>
              <a:rPr dirty="0">
                <a:latin typeface="Comic Sans MS" panose="030F0702030302020204" pitchFamily="2" charset="0"/>
                <a:sym typeface="+mn-ea"/>
              </a:rPr>
              <a:t>作为74HC85的输入B</a:t>
            </a:r>
            <a:r>
              <a:rPr baseline="-25000" dirty="0">
                <a:latin typeface="Comic Sans MS" panose="030F0702030302020204" pitchFamily="2" charset="0"/>
                <a:sym typeface="+mn-ea"/>
              </a:rPr>
              <a:t>3</a:t>
            </a:r>
            <a:r>
              <a:rPr dirty="0">
                <a:latin typeface="Comic Sans MS" panose="030F0702030302020204" pitchFamily="2" charset="0"/>
                <a:sym typeface="+mn-ea"/>
              </a:rPr>
              <a:t>B</a:t>
            </a:r>
            <a:r>
              <a:rPr baseline="-25000" dirty="0">
                <a:latin typeface="Comic Sans MS" panose="030F0702030302020204" pitchFamily="2" charset="0"/>
                <a:sym typeface="+mn-ea"/>
              </a:rPr>
              <a:t>2</a:t>
            </a:r>
            <a:r>
              <a:rPr dirty="0">
                <a:latin typeface="Comic Sans MS" panose="030F0702030302020204" pitchFamily="2" charset="0"/>
                <a:sym typeface="+mn-ea"/>
              </a:rPr>
              <a:t>B</a:t>
            </a:r>
            <a:r>
              <a:rPr baseline="-25000" dirty="0">
                <a:latin typeface="Comic Sans MS" panose="030F0702030302020204" pitchFamily="2" charset="0"/>
                <a:sym typeface="+mn-ea"/>
              </a:rPr>
              <a:t>1</a:t>
            </a:r>
            <a:r>
              <a:rPr dirty="0">
                <a:latin typeface="Comic Sans MS" panose="030F0702030302020204" pitchFamily="2" charset="0"/>
                <a:sym typeface="+mn-ea"/>
              </a:rPr>
              <a:t>B</a:t>
            </a:r>
            <a:r>
              <a:rPr baseline="-25000" dirty="0">
                <a:latin typeface="Comic Sans MS" panose="030F0702030302020204" pitchFamily="2" charset="0"/>
                <a:sym typeface="+mn-ea"/>
              </a:rPr>
              <a:t>0</a:t>
            </a:r>
            <a:r>
              <a:rPr dirty="0">
                <a:latin typeface="Comic Sans MS" panose="030F0702030302020204" pitchFamily="2" charset="0"/>
                <a:sym typeface="+mn-ea"/>
              </a:rPr>
              <a:t>，则从74HC85的Y(A&lt;B)可输出占空比按6.25%步进变化的PWM信号。</a:t>
            </a:r>
            <a:endParaRPr dirty="0">
              <a:latin typeface="Comic Sans MS" panose="030F0702030302020204" pitchFamily="2" charset="0"/>
              <a:sym typeface="+mn-ea"/>
            </a:endParaRPr>
          </a:p>
          <a:p>
            <a:pPr eaLnBrk="0" hangingPunct="0">
              <a:lnSpc>
                <a:spcPct val="150000"/>
              </a:lnSpc>
            </a:pPr>
            <a:endParaRPr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2" name="对象 -2147482614"/>
          <p:cNvGraphicFramePr/>
          <p:nvPr/>
        </p:nvGraphicFramePr>
        <p:xfrm>
          <a:off x="899795" y="3213100"/>
          <a:ext cx="3580765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2517140" imgH="953770" progId="Visio.Drawing.11">
                  <p:embed/>
                </p:oleObj>
              </mc:Choice>
              <mc:Fallback>
                <p:oleObj name="" r:id="rId2" imgW="2517140" imgH="95377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9795" y="3213100"/>
                        <a:ext cx="3580765" cy="176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5363845" y="2996565"/>
          <a:ext cx="3321050" cy="31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2113915" imgH="1760220" progId="Visio.Drawing.11">
                  <p:embed/>
                </p:oleObj>
              </mc:Choice>
              <mc:Fallback>
                <p:oleObj name="" r:id="rId4" imgW="2113915" imgH="1760220" progId="Visio.Drawing.11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63845" y="2996565"/>
                        <a:ext cx="3321050" cy="313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2" name="图片 2045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5300980"/>
            <a:ext cx="439293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3"/>
          <p:cNvSpPr txBox="1"/>
          <p:nvPr>
            <p:custDataLst>
              <p:tags r:id="rId1"/>
            </p:custDataLst>
          </p:nvPr>
        </p:nvSpPr>
        <p:spPr>
          <a:xfrm>
            <a:off x="611505" y="548005"/>
            <a:ext cx="3590290" cy="5575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lnSpc>
                <a:spcPct val="150000"/>
              </a:lnSpc>
            </a:pPr>
            <a:r>
              <a:rPr lang="en-US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.</a:t>
            </a:r>
            <a:r>
              <a:rPr lang="en-US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.</a:t>
            </a:r>
            <a:r>
              <a:rPr lang="en-US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sz="2000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简易电子琴设计</a:t>
            </a:r>
            <a:endParaRPr sz="2000" dirty="0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0" name="图片 9" descr="@1DP)JTX[WU9]MNO_@TBAT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83895" y="3590290"/>
            <a:ext cx="2117090" cy="2470150"/>
          </a:xfrm>
          <a:prstGeom prst="rect">
            <a:avLst/>
          </a:prstGeom>
        </p:spPr>
      </p:pic>
      <p:pic>
        <p:nvPicPr>
          <p:cNvPr id="11" name="图片 10" descr="D5RMRUM(%0YH156TBCKAR]B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27630" y="1250315"/>
            <a:ext cx="2155825" cy="2179955"/>
          </a:xfrm>
          <a:prstGeom prst="rect">
            <a:avLst/>
          </a:prstGeom>
        </p:spPr>
      </p:pic>
      <p:pic>
        <p:nvPicPr>
          <p:cNvPr id="12" name="图片 11" descr="4B7UPXPS0LVFVYAZZJYML~E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51180" y="1268095"/>
            <a:ext cx="1999615" cy="2160270"/>
          </a:xfrm>
          <a:prstGeom prst="rect">
            <a:avLst/>
          </a:prstGeom>
        </p:spPr>
      </p:pic>
      <p:pic>
        <p:nvPicPr>
          <p:cNvPr id="2" name="图片 -214748185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lum/>
          </a:blip>
          <a:stretch>
            <a:fillRect/>
          </a:stretch>
        </p:blipFill>
        <p:spPr>
          <a:xfrm>
            <a:off x="2988310" y="3796665"/>
            <a:ext cx="2717800" cy="17195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图片 12" descr="(DOG4}LS%8QK%_K2B~N9NY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783455" y="764540"/>
            <a:ext cx="4037965" cy="2877185"/>
          </a:xfrm>
          <a:prstGeom prst="rect">
            <a:avLst/>
          </a:prstGeom>
        </p:spPr>
      </p:pic>
      <p:pic>
        <p:nvPicPr>
          <p:cNvPr id="15" name="图片 14" descr="HV13@9QUP7$Y7GD01}Z68T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700020" y="5568950"/>
            <a:ext cx="3382645" cy="618490"/>
          </a:xfrm>
          <a:prstGeom prst="rect">
            <a:avLst/>
          </a:prstGeom>
        </p:spPr>
      </p:pic>
      <p:pic>
        <p:nvPicPr>
          <p:cNvPr id="17" name="图片 16" descr="F~Z]WPFM7[P]K@PJX_CH$P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894070" y="4062095"/>
            <a:ext cx="3005455" cy="1070610"/>
          </a:xfrm>
          <a:prstGeom prst="rect">
            <a:avLst/>
          </a:prstGeom>
        </p:spPr>
      </p:pic>
      <p:pic>
        <p:nvPicPr>
          <p:cNvPr id="18" name="图片 17" descr="A)P8X7DLWJ{XZ)UIATA(}5S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444615" y="5373370"/>
            <a:ext cx="1981200" cy="666115"/>
          </a:xfrm>
          <a:prstGeom prst="rect">
            <a:avLst/>
          </a:prstGeom>
        </p:spPr>
      </p:pic>
      <p:sp>
        <p:nvSpPr>
          <p:cNvPr id="23557" name="矩形 11270"/>
          <p:cNvSpPr/>
          <p:nvPr>
            <p:custDataLst>
              <p:tags r:id="rId18"/>
            </p:custDataLst>
          </p:nvPr>
        </p:nvSpPr>
        <p:spPr>
          <a:xfrm>
            <a:off x="4860290" y="748665"/>
            <a:ext cx="4016375" cy="2957830"/>
          </a:xfrm>
          <a:prstGeom prst="rect">
            <a:avLst/>
          </a:prstGeom>
          <a:solidFill>
            <a:srgbClr val="FF00FF">
              <a:alpha val="25999"/>
            </a:srgbClr>
          </a:solidFill>
          <a:ln w="9525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eaLnBrk="0" hangingPunct="0"/>
            <a:endParaRPr lang="zh-CN" altLang="en-US" dirty="0">
              <a:latin typeface="Arial" panose="020B0604020202020204" pitchFamily="34" charset="0"/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3557" grpId="1" animBg="1"/>
      <p:bldP spid="23557" grpId="2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28955" y="2459990"/>
            <a:ext cx="3034665" cy="17824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Comic Sans MS" panose="030F0702030302020204" pitchFamily="2" charset="0"/>
                <a:sym typeface="宋体" panose="02010600030101010101" pitchFamily="2" charset="-122"/>
              </a:rPr>
              <a:t>   </a:t>
            </a:r>
            <a:r>
              <a:rPr dirty="0">
                <a:solidFill>
                  <a:srgbClr val="0070C0"/>
                </a:solidFill>
                <a:latin typeface="Comic Sans MS" panose="030F0702030302020204" pitchFamily="2" charset="0"/>
                <a:sym typeface="宋体" panose="02010600030101010101" pitchFamily="2" charset="-122"/>
              </a:rPr>
              <a:t>电子琴为电声乐器，通过按键产生音符，实现乐曲的演奏。</a:t>
            </a:r>
            <a:r>
              <a:rPr dirty="0">
                <a:solidFill>
                  <a:srgbClr val="0070C0"/>
                </a:solidFill>
                <a:latin typeface="Comic Sans MS" panose="030F0702030302020204" pitchFamily="2" charset="0"/>
                <a:sym typeface="宋体" panose="02010600030101010101" pitchFamily="2" charset="-122"/>
              </a:rPr>
              <a:t>简单的电子琴可以基于压控振荡器设计。</a:t>
            </a:r>
            <a:endParaRPr dirty="0">
              <a:solidFill>
                <a:srgbClr val="0070C0"/>
              </a:solidFill>
              <a:latin typeface="Comic Sans MS" panose="030F0702030302020204" pitchFamily="2" charset="0"/>
              <a:sym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39750" y="548640"/>
            <a:ext cx="5475605" cy="13976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lnSpc>
                <a:spcPct val="150000"/>
              </a:lnSpc>
            </a:pPr>
            <a:r>
              <a:rPr lang="en-US" dirty="0">
                <a:latin typeface="Comic Sans MS" panose="030F0702030302020204" pitchFamily="2" charset="0"/>
                <a:sym typeface="宋体" panose="02010600030101010101" pitchFamily="2" charset="-122"/>
              </a:rPr>
              <a:t>   </a:t>
            </a:r>
            <a:r>
              <a:rPr dirty="0">
                <a:latin typeface="Comic Sans MS" panose="030F0702030302020204" pitchFamily="2" charset="0"/>
                <a:sym typeface="宋体" panose="02010600030101010101" pitchFamily="2" charset="-122"/>
              </a:rPr>
              <a:t>由555定时器构成的压控振荡器原理电路如图所示。当555定时器的控制电压V</a:t>
            </a:r>
            <a:r>
              <a:rPr baseline="-25000" dirty="0">
                <a:latin typeface="Comic Sans MS" panose="030F0702030302020204" pitchFamily="2" charset="0"/>
                <a:sym typeface="宋体" panose="02010600030101010101" pitchFamily="2" charset="-122"/>
              </a:rPr>
              <a:t>CO</a:t>
            </a:r>
            <a:r>
              <a:rPr dirty="0">
                <a:latin typeface="Comic Sans MS" panose="030F0702030302020204" pitchFamily="2" charset="0"/>
                <a:sym typeface="宋体" panose="02010600030101010101" pitchFamily="2" charset="-122"/>
              </a:rPr>
              <a:t>为v</a:t>
            </a:r>
            <a:r>
              <a:rPr baseline="-25000" dirty="0">
                <a:latin typeface="Comic Sans MS" panose="030F0702030302020204" pitchFamily="2" charset="0"/>
                <a:sym typeface="宋体" panose="02010600030101010101" pitchFamily="2" charset="-122"/>
              </a:rPr>
              <a:t>I</a:t>
            </a:r>
            <a:r>
              <a:rPr dirty="0">
                <a:latin typeface="Comic Sans MS" panose="030F0702030302020204" pitchFamily="2" charset="0"/>
                <a:sym typeface="宋体" panose="02010600030101010101" pitchFamily="2" charset="-122"/>
              </a:rPr>
              <a:t>时，则压控振荡器的振荡周期为</a:t>
            </a:r>
            <a:endParaRPr dirty="0">
              <a:latin typeface="Comic Sans MS" panose="030F0702030302020204" pitchFamily="2" charset="0"/>
              <a:sym typeface="宋体" panose="02010600030101010101" pitchFamily="2" charset="-122"/>
            </a:endParaRPr>
          </a:p>
        </p:txBody>
      </p:sp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19830" y="2670175"/>
            <a:ext cx="2295525" cy="10001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对象 -2147482596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83895" y="1700530"/>
          <a:ext cx="5022215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6" imgW="4648200" imgH="609600" progId="">
                  <p:embed/>
                </p:oleObj>
              </mc:Choice>
              <mc:Fallback>
                <p:oleObj name="" r:id="rId6" imgW="4648200" imgH="6096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>
                        <a:lum/>
                      </a:blip>
                      <a:stretch>
                        <a:fillRect/>
                      </a:stretch>
                    </p:blipFill>
                    <p:spPr>
                      <a:xfrm>
                        <a:off x="683895" y="1700530"/>
                        <a:ext cx="5022215" cy="830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1NV)UI__M5IQ0NP}RCHH}V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636010" y="3775075"/>
            <a:ext cx="5196205" cy="24384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429895" y="4077335"/>
            <a:ext cx="3206115" cy="21329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lnSpc>
                <a:spcPct val="150000"/>
              </a:lnSpc>
            </a:pPr>
            <a:r>
              <a:rPr lang="en-US" dirty="0">
                <a:latin typeface="Comic Sans MS" panose="030F0702030302020204" pitchFamily="2" charset="0"/>
                <a:sym typeface="宋体" panose="02010600030101010101" pitchFamily="2" charset="-122"/>
              </a:rPr>
              <a:t>   </a:t>
            </a:r>
            <a:r>
              <a:rPr dirty="0">
                <a:latin typeface="Comic Sans MS" panose="030F0702030302020204" pitchFamily="2" charset="0"/>
                <a:sym typeface="宋体" panose="02010600030101010101" pitchFamily="2" charset="-122"/>
              </a:rPr>
              <a:t>构成音乐的音符有音调和时长两个基本要素。音调由振荡器的振荡频率决定，而时长由按键的时间决定。常用小字组音调的频率如表所示。</a:t>
            </a:r>
            <a:endParaRPr dirty="0">
              <a:latin typeface="Comic Sans MS" panose="030F0702030302020204" pitchFamily="2" charset="0"/>
              <a:sym typeface="宋体" panose="02010600030101010101" pitchFamily="2" charset="-122"/>
            </a:endParaRPr>
          </a:p>
        </p:txBody>
      </p:sp>
      <p:pic>
        <p:nvPicPr>
          <p:cNvPr id="8" name="图片 3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lum/>
          </a:blip>
          <a:stretch>
            <a:fillRect/>
          </a:stretch>
        </p:blipFill>
        <p:spPr>
          <a:xfrm>
            <a:off x="6228715" y="656590"/>
            <a:ext cx="2308225" cy="1769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-214748185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>
            <a:lum/>
          </a:blip>
          <a:stretch>
            <a:fillRect/>
          </a:stretch>
        </p:blipFill>
        <p:spPr>
          <a:xfrm>
            <a:off x="6127750" y="2531110"/>
            <a:ext cx="2484120" cy="1139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" grpId="0"/>
      <p:bldP spid="2" grpId="1"/>
      <p:bldP spid="7" grpId="0"/>
      <p:bldP spid="7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lum/>
          </a:blip>
          <a:stretch>
            <a:fillRect/>
          </a:stretch>
        </p:blipFill>
        <p:spPr>
          <a:xfrm>
            <a:off x="1115695" y="2132965"/>
            <a:ext cx="6978650" cy="234124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55650" y="548640"/>
            <a:ext cx="8013700" cy="13976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lnSpc>
                <a:spcPct val="150000"/>
              </a:lnSpc>
            </a:pPr>
            <a:r>
              <a:rPr lang="en-US" dirty="0">
                <a:latin typeface="Comic Sans MS" panose="030F0702030302020204" pitchFamily="2" charset="0"/>
                <a:sym typeface="宋体" panose="02010600030101010101" pitchFamily="2" charset="-122"/>
              </a:rPr>
              <a:t>    </a:t>
            </a:r>
            <a:r>
              <a:rPr dirty="0">
                <a:latin typeface="Comic Sans MS" panose="030F0702030302020204" pitchFamily="2" charset="0"/>
                <a:sym typeface="宋体" panose="02010600030101010101" pitchFamily="2" charset="-122"/>
              </a:rPr>
              <a:t>简易电子琴的原理电路如图所示。当琴键S</a:t>
            </a:r>
            <a:r>
              <a:rPr baseline="-25000" dirty="0">
                <a:latin typeface="Comic Sans MS" panose="030F0702030302020204" pitchFamily="2" charset="0"/>
                <a:sym typeface="宋体" panose="02010600030101010101" pitchFamily="2" charset="-122"/>
              </a:rPr>
              <a:t>1</a:t>
            </a:r>
            <a:r>
              <a:rPr dirty="0">
                <a:latin typeface="Comic Sans MS" panose="030F0702030302020204" pitchFamily="2" charset="0"/>
                <a:sym typeface="宋体" panose="02010600030101010101" pitchFamily="2" charset="-122"/>
              </a:rPr>
              <a:t>~S</a:t>
            </a:r>
            <a:r>
              <a:rPr baseline="-25000" dirty="0">
                <a:latin typeface="Comic Sans MS" panose="030F0702030302020204" pitchFamily="2" charset="0"/>
                <a:sym typeface="宋体" panose="02010600030101010101" pitchFamily="2" charset="-122"/>
              </a:rPr>
              <a:t>n</a:t>
            </a:r>
            <a:r>
              <a:rPr dirty="0">
                <a:latin typeface="Comic Sans MS" panose="030F0702030302020204" pitchFamily="2" charset="0"/>
                <a:sym typeface="宋体" panose="02010600030101010101" pitchFamily="2" charset="-122"/>
              </a:rPr>
              <a:t>均未按下时，三极管T接近饱和导通，v</a:t>
            </a:r>
            <a:r>
              <a:rPr baseline="-25000" dirty="0">
                <a:latin typeface="Comic Sans MS" panose="030F0702030302020204" pitchFamily="2" charset="0"/>
                <a:sym typeface="宋体" panose="02010600030101010101" pitchFamily="2" charset="-122"/>
              </a:rPr>
              <a:t>E</a:t>
            </a:r>
            <a:r>
              <a:rPr dirty="0">
                <a:latin typeface="Comic Sans MS" panose="030F0702030302020204" pitchFamily="2" charset="0"/>
                <a:sym typeface="宋体" panose="02010600030101010101" pitchFamily="2" charset="-122"/>
              </a:rPr>
              <a:t>约为0V，因而压控振荡器停振。当按下不同的琴键时，因电阻R</a:t>
            </a:r>
            <a:r>
              <a:rPr baseline="-25000" dirty="0">
                <a:latin typeface="Comic Sans MS" panose="030F0702030302020204" pitchFamily="2" charset="0"/>
                <a:sym typeface="宋体" panose="02010600030101010101" pitchFamily="2" charset="-122"/>
              </a:rPr>
              <a:t>1</a:t>
            </a:r>
            <a:r>
              <a:rPr dirty="0">
                <a:latin typeface="Comic Sans MS" panose="030F0702030302020204" pitchFamily="2" charset="0"/>
                <a:sym typeface="宋体" panose="02010600030101010101" pitchFamily="2" charset="-122"/>
              </a:rPr>
              <a:t>~R</a:t>
            </a:r>
            <a:r>
              <a:rPr baseline="-25000" dirty="0">
                <a:latin typeface="Comic Sans MS" panose="030F0702030302020204" pitchFamily="2" charset="0"/>
                <a:sym typeface="宋体" panose="02010600030101010101" pitchFamily="2" charset="-122"/>
              </a:rPr>
              <a:t>n</a:t>
            </a:r>
            <a:r>
              <a:rPr dirty="0">
                <a:latin typeface="Comic Sans MS" panose="030F0702030302020204" pitchFamily="2" charset="0"/>
                <a:sym typeface="宋体" panose="02010600030101010101" pitchFamily="2" charset="-122"/>
              </a:rPr>
              <a:t>的阻值不同，v</a:t>
            </a:r>
            <a:r>
              <a:rPr baseline="-25000" dirty="0">
                <a:latin typeface="Comic Sans MS" panose="030F0702030302020204" pitchFamily="2" charset="0"/>
                <a:sym typeface="宋体" panose="02010600030101010101" pitchFamily="2" charset="-122"/>
              </a:rPr>
              <a:t>E</a:t>
            </a:r>
            <a:r>
              <a:rPr dirty="0">
                <a:latin typeface="Comic Sans MS" panose="030F0702030302020204" pitchFamily="2" charset="0"/>
                <a:sym typeface="宋体" panose="02010600030101010101" pitchFamily="2" charset="-122"/>
              </a:rPr>
              <a:t>不同，因此压控振荡器的振荡频率不同。</a:t>
            </a:r>
            <a:endParaRPr dirty="0">
              <a:latin typeface="Comic Sans MS" panose="030F0702030302020204" pitchFamily="2" charset="0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683895" y="4437380"/>
            <a:ext cx="7932420" cy="9290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lnSpc>
                <a:spcPct val="150000"/>
              </a:lnSpc>
            </a:pPr>
            <a:r>
              <a:rPr lang="en-US" dirty="0">
                <a:latin typeface="Comic Sans MS" panose="030F0702030302020204" pitchFamily="2" charset="0"/>
                <a:sym typeface="宋体" panose="02010600030101010101" pitchFamily="2" charset="-122"/>
              </a:rPr>
              <a:t>   </a:t>
            </a:r>
            <a:r>
              <a:rPr dirty="0">
                <a:latin typeface="Comic Sans MS" panose="030F0702030302020204" pitchFamily="2" charset="0"/>
                <a:sym typeface="宋体" panose="02010600030101010101" pitchFamily="2" charset="-122"/>
              </a:rPr>
              <a:t>取</a:t>
            </a:r>
            <a:r>
              <a:rPr i="1" dirty="0">
                <a:latin typeface="Comic Sans MS" panose="030F0702030302020204" pitchFamily="2" charset="0"/>
                <a:sym typeface="宋体" panose="02010600030101010101" pitchFamily="2" charset="-122"/>
              </a:rPr>
              <a:t>R</a:t>
            </a:r>
            <a:r>
              <a:rPr baseline="-25000" dirty="0">
                <a:latin typeface="Comic Sans MS" panose="030F0702030302020204" pitchFamily="2" charset="0"/>
                <a:sym typeface="宋体" panose="02010600030101010101" pitchFamily="2" charset="-122"/>
              </a:rPr>
              <a:t>B</a:t>
            </a:r>
            <a:r>
              <a:rPr dirty="0">
                <a:latin typeface="Comic Sans MS" panose="030F0702030302020204" pitchFamily="2" charset="0"/>
                <a:sym typeface="宋体" panose="02010600030101010101" pitchFamily="2" charset="-122"/>
              </a:rPr>
              <a:t>=20kΩ，</a:t>
            </a:r>
            <a:r>
              <a:rPr i="1" dirty="0">
                <a:latin typeface="Comic Sans MS" panose="030F0702030302020204" pitchFamily="2" charset="0"/>
                <a:sym typeface="宋体" panose="02010600030101010101" pitchFamily="2" charset="-122"/>
              </a:rPr>
              <a:t>R</a:t>
            </a:r>
            <a:r>
              <a:rPr baseline="-25000" dirty="0">
                <a:latin typeface="Comic Sans MS" panose="030F0702030302020204" pitchFamily="2" charset="0"/>
                <a:sym typeface="宋体" panose="02010600030101010101" pitchFamily="2" charset="-122"/>
              </a:rPr>
              <a:t>E</a:t>
            </a:r>
            <a:r>
              <a:rPr dirty="0">
                <a:latin typeface="Comic Sans MS" panose="030F0702030302020204" pitchFamily="2" charset="0"/>
                <a:sym typeface="宋体" panose="02010600030101010101" pitchFamily="2" charset="-122"/>
              </a:rPr>
              <a:t>=10kΩ，三极管的电流放大倍数β=150，</a:t>
            </a:r>
            <a:r>
              <a:rPr i="1" dirty="0">
                <a:latin typeface="Comic Sans MS" panose="030F0702030302020204" pitchFamily="2" charset="0"/>
                <a:sym typeface="宋体" panose="02010600030101010101" pitchFamily="2" charset="-122"/>
              </a:rPr>
              <a:t>V</a:t>
            </a:r>
            <a:r>
              <a:rPr baseline="-25000" dirty="0">
                <a:latin typeface="Comic Sans MS" panose="030F0702030302020204" pitchFamily="2" charset="0"/>
                <a:sym typeface="宋体" panose="02010600030101010101" pitchFamily="2" charset="-122"/>
              </a:rPr>
              <a:t>CC</a:t>
            </a:r>
            <a:r>
              <a:rPr dirty="0">
                <a:latin typeface="Comic Sans MS" panose="030F0702030302020204" pitchFamily="2" charset="0"/>
                <a:sym typeface="宋体" panose="02010600030101010101" pitchFamily="2" charset="-122"/>
              </a:rPr>
              <a:t>=12V时，设琴键电阻的阻值为 </a:t>
            </a:r>
            <a:r>
              <a:rPr i="1" dirty="0">
                <a:latin typeface="Comic Sans MS" panose="030F0702030302020204" pitchFamily="2" charset="0"/>
                <a:sym typeface="宋体" panose="02010600030101010101" pitchFamily="2" charset="-122"/>
              </a:rPr>
              <a:t>R</a:t>
            </a:r>
            <a:r>
              <a:rPr baseline="-25000" dirty="0">
                <a:latin typeface="Comic Sans MS" panose="030F0702030302020204" pitchFamily="2" charset="0"/>
                <a:sym typeface="宋体" panose="02010600030101010101" pitchFamily="2" charset="-122"/>
              </a:rPr>
              <a:t>X</a:t>
            </a:r>
            <a:r>
              <a:rPr dirty="0">
                <a:latin typeface="Comic Sans MS" panose="030F0702030302020204" pitchFamily="2" charset="0"/>
                <a:sym typeface="宋体" panose="02010600030101010101" pitchFamily="2" charset="-122"/>
              </a:rPr>
              <a:t>，则压控振荡器的控制电压v</a:t>
            </a:r>
            <a:r>
              <a:rPr baseline="-25000" dirty="0">
                <a:latin typeface="Comic Sans MS" panose="030F0702030302020204" pitchFamily="2" charset="0"/>
                <a:sym typeface="宋体" panose="02010600030101010101" pitchFamily="2" charset="-122"/>
              </a:rPr>
              <a:t>E</a:t>
            </a:r>
            <a:r>
              <a:rPr dirty="0">
                <a:latin typeface="Comic Sans MS" panose="030F0702030302020204" pitchFamily="2" charset="0"/>
                <a:sym typeface="宋体" panose="02010600030101010101" pitchFamily="2" charset="-122"/>
              </a:rPr>
              <a:t>为</a:t>
            </a:r>
            <a:endParaRPr dirty="0">
              <a:latin typeface="Comic Sans MS" panose="030F0702030302020204" pitchFamily="2" charset="0"/>
              <a:sym typeface="宋体" panose="02010600030101010101" pitchFamily="2" charset="-122"/>
            </a:endParaRPr>
          </a:p>
        </p:txBody>
      </p:sp>
      <p:graphicFrame>
        <p:nvGraphicFramePr>
          <p:cNvPr id="3" name="对象 -214748259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628265" y="5373370"/>
          <a:ext cx="3038475" cy="80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6" imgW="1777365" imgH="431800" progId="">
                  <p:embed/>
                </p:oleObj>
              </mc:Choice>
              <mc:Fallback>
                <p:oleObj name="" r:id="rId6" imgW="1777365" imgH="4318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>
                        <a:lum/>
                      </a:blip>
                      <a:stretch>
                        <a:fillRect/>
                      </a:stretch>
                    </p:blipFill>
                    <p:spPr>
                      <a:xfrm>
                        <a:off x="2628265" y="5373370"/>
                        <a:ext cx="3038475" cy="800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5"/>
          <p:cNvSpPr txBox="1"/>
          <p:nvPr>
            <p:custDataLst>
              <p:tags r:id="rId1"/>
            </p:custDataLst>
          </p:nvPr>
        </p:nvSpPr>
        <p:spPr>
          <a:xfrm>
            <a:off x="845820" y="814705"/>
            <a:ext cx="1783080" cy="13817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eaLnBrk="0" hangingPunct="0">
              <a:lnSpc>
                <a:spcPct val="150000"/>
              </a:lnSpc>
            </a:pP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【发挥部分】</a:t>
            </a:r>
            <a:endParaRPr lang="zh-CN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16</a:t>
            </a:r>
            <a:r>
              <a:rPr lang="en-US" altLang="zh-CN" dirty="0">
                <a:solidFill>
                  <a:schemeClr val="bg1"/>
                </a:solidFill>
                <a:sym typeface="宋体" panose="02010600030101010101" pitchFamily="2" charset="-122"/>
              </a:rPr>
              <a:t>×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16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点阵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24</a:t>
            </a:r>
            <a:r>
              <a:rPr lang="en-US" altLang="zh-CN" dirty="0">
                <a:solidFill>
                  <a:schemeClr val="bg1"/>
                </a:solidFill>
                <a:ea typeface="宋体" panose="02010600030101010101" pitchFamily="2" charset="-122"/>
                <a:sym typeface="宋体" panose="02010600030101010101" pitchFamily="2" charset="-122"/>
              </a:rPr>
              <a:t>×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24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点阵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zh-CN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zh-CN" altLang="zh-CN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63845" name="对象 5"/>
          <p:cNvGraphicFramePr/>
          <p:nvPr>
            <p:custDataLst>
              <p:tags r:id="rId2"/>
            </p:custDataLst>
          </p:nvPr>
        </p:nvGraphicFramePr>
        <p:xfrm>
          <a:off x="827405" y="692150"/>
          <a:ext cx="6650990" cy="2157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7486650" imgH="2714625" progId="PBrush">
                  <p:embed/>
                </p:oleObj>
              </mc:Choice>
              <mc:Fallback>
                <p:oleObj name="" r:id="rId3" imgW="7486650" imgH="2714625" progId="PBrush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405" y="692150"/>
                        <a:ext cx="6650990" cy="2157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>
            <p:custDataLst>
              <p:tags r:id="rId5"/>
            </p:custDataLst>
          </p:nvPr>
        </p:nvGraphicFramePr>
        <p:xfrm>
          <a:off x="7812405" y="701675"/>
          <a:ext cx="537210" cy="130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2286000" imgH="3333750" progId="Paint.Picture">
                  <p:embed/>
                </p:oleObj>
              </mc:Choice>
              <mc:Fallback>
                <p:oleObj name="" r:id="rId6" imgW="2286000" imgH="33337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12405" y="701675"/>
                        <a:ext cx="537210" cy="1304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>
            <p:custDataLst>
              <p:tags r:id="rId8"/>
            </p:custDataLst>
          </p:nvPr>
        </p:nvGraphicFramePr>
        <p:xfrm>
          <a:off x="7740015" y="2164715"/>
          <a:ext cx="687070" cy="67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1181100" imgH="1819275" progId="Paint.Picture">
                  <p:embed/>
                </p:oleObj>
              </mc:Choice>
              <mc:Fallback>
                <p:oleObj name="" r:id="rId9" imgW="1181100" imgH="181927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40015" y="2164715"/>
                        <a:ext cx="687070" cy="67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4" name="对象 3"/>
          <p:cNvGraphicFramePr/>
          <p:nvPr>
            <p:custDataLst>
              <p:tags r:id="rId11"/>
            </p:custDataLst>
          </p:nvPr>
        </p:nvGraphicFramePr>
        <p:xfrm>
          <a:off x="4119245" y="2996565"/>
          <a:ext cx="450151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2" imgW="6467475" imgH="2638425" progId="PBrush">
                  <p:embed/>
                </p:oleObj>
              </mc:Choice>
              <mc:Fallback>
                <p:oleObj name="" r:id="rId12" imgW="6467475" imgH="2638425" progId="PBrush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19245" y="2996565"/>
                        <a:ext cx="4501515" cy="208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3" name="文本框 3"/>
          <p:cNvSpPr txBox="1"/>
          <p:nvPr>
            <p:custDataLst>
              <p:tags r:id="rId14"/>
            </p:custDataLst>
          </p:nvPr>
        </p:nvSpPr>
        <p:spPr>
          <a:xfrm>
            <a:off x="686435" y="2874010"/>
            <a:ext cx="352552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PS/2</a:t>
            </a:r>
            <a:r>
              <a:rPr lang="zh-CN" altLang="en-US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是IBM公司于1987年随其PS/2</a:t>
            </a:r>
            <a:r>
              <a:rPr lang="en-US" altLang="zh-CN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(</a:t>
            </a:r>
            <a:r>
              <a:rPr lang="zh-CN" altLang="en-US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Personal System 2</a:t>
            </a:r>
            <a:r>
              <a:rPr lang="en-US" altLang="zh-CN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endParaRPr lang="en-US" altLang="zh-CN" b="1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计算机推出的键盘/鼠标接口</a:t>
            </a:r>
            <a:endParaRPr lang="zh-CN" altLang="en-US" b="1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标准，应用双向串行通讯协议。</a:t>
            </a:r>
            <a:endParaRPr lang="zh-CN" altLang="en-US" b="1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4866" name="文本框 3"/>
          <p:cNvSpPr txBox="1"/>
          <p:nvPr>
            <p:custDataLst>
              <p:tags r:id="rId15"/>
            </p:custDataLst>
          </p:nvPr>
        </p:nvSpPr>
        <p:spPr>
          <a:xfrm>
            <a:off x="611505" y="4509135"/>
            <a:ext cx="368744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zh-CN" altLang="en-US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计算机通过</a:t>
            </a:r>
            <a:r>
              <a:rPr lang="zh-CN" altLang="en-US" b="1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扫描码</a:t>
            </a:r>
            <a:r>
              <a:rPr lang="en-US" altLang="zh-CN" b="1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scan code</a:t>
            </a:r>
            <a:r>
              <a:rPr lang="en-US" altLang="zh-CN" b="1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r>
              <a:rPr lang="zh-CN" altLang="en-US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来识别按键输入。扫描码分为</a:t>
            </a:r>
            <a:r>
              <a:rPr lang="zh-CN" altLang="en-US" b="1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通码</a:t>
            </a:r>
            <a:r>
              <a:rPr lang="en-US" altLang="zh-CN" b="1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make code</a:t>
            </a:r>
            <a:r>
              <a:rPr lang="en-US" altLang="zh-CN" b="1" dirty="0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r>
              <a:rPr lang="zh-CN" altLang="en-US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zh-CN" altLang="en-US" b="1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断码</a:t>
            </a:r>
            <a:r>
              <a:rPr lang="en-US" altLang="zh-CN" b="1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break code</a:t>
            </a:r>
            <a:r>
              <a:rPr lang="en-US" altLang="zh-CN" b="1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)</a:t>
            </a:r>
            <a:r>
              <a:rPr lang="zh-CN" altLang="en-US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两种类型。</a:t>
            </a:r>
            <a:endParaRPr lang="zh-CN" altLang="en-US" b="1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66915" name="对象 2"/>
          <p:cNvGraphicFramePr/>
          <p:nvPr>
            <p:custDataLst>
              <p:tags r:id="rId16"/>
            </p:custDataLst>
          </p:nvPr>
        </p:nvGraphicFramePr>
        <p:xfrm>
          <a:off x="4500245" y="5156835"/>
          <a:ext cx="4280535" cy="105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7" imgW="6448425" imgH="1485900" progId="PBrush">
                  <p:embed/>
                </p:oleObj>
              </mc:Choice>
              <mc:Fallback>
                <p:oleObj name="" r:id="rId17" imgW="6448425" imgH="1485900" progId="PBrush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00245" y="5156835"/>
                        <a:ext cx="4280535" cy="1053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HF29A(~_QX(6M6~G[_VJD1I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5650" y="1605915"/>
            <a:ext cx="1710055" cy="3491865"/>
          </a:xfrm>
          <a:prstGeom prst="rect">
            <a:avLst/>
          </a:prstGeom>
        </p:spPr>
      </p:pic>
      <p:pic>
        <p:nvPicPr>
          <p:cNvPr id="7" name="图片 6" descr="96IWA}8{T`1R5@($5)C06HM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84120" y="1581785"/>
            <a:ext cx="1725295" cy="3527425"/>
          </a:xfrm>
          <a:prstGeom prst="rect">
            <a:avLst/>
          </a:prstGeom>
        </p:spPr>
      </p:pic>
      <p:graphicFrame>
        <p:nvGraphicFramePr>
          <p:cNvPr id="167938" name="对象 2"/>
          <p:cNvGraphicFramePr/>
          <p:nvPr>
            <p:custDataLst>
              <p:tags r:id="rId5"/>
            </p:custDataLst>
          </p:nvPr>
        </p:nvGraphicFramePr>
        <p:xfrm>
          <a:off x="755650" y="5228590"/>
          <a:ext cx="7787640" cy="1029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6" imgW="8496300" imgH="1257300" progId="PBrush">
                  <p:embed/>
                </p:oleObj>
              </mc:Choice>
              <mc:Fallback>
                <p:oleObj name="" r:id="rId6" imgW="8496300" imgH="1257300" progId="PBrush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5650" y="5228590"/>
                        <a:ext cx="7787640" cy="1029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1" name="文本框 2"/>
          <p:cNvSpPr txBox="1"/>
          <p:nvPr>
            <p:custDataLst>
              <p:tags r:id="rId8"/>
            </p:custDataLst>
          </p:nvPr>
        </p:nvSpPr>
        <p:spPr>
          <a:xfrm>
            <a:off x="4500245" y="692785"/>
            <a:ext cx="4329430" cy="4404360"/>
          </a:xfrm>
          <a:prstGeom prst="rect">
            <a:avLst/>
          </a:prstGeom>
          <a:solidFill>
            <a:srgbClr val="D9D9D9"/>
          </a:solidFill>
          <a:ln w="9525">
            <a:noFill/>
          </a:ln>
        </p:spPr>
        <p:txBody>
          <a:bodyPr wrap="square" anchor="t" anchorCtr="0">
            <a:noAutofit/>
          </a:bodyPr>
          <a:p>
            <a:r>
              <a:rPr lang="zh-CN" altLang="en-US" sz="1400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module PS2keyboard_scanner (</a:t>
            </a:r>
            <a:endParaRPr lang="zh-CN" altLang="en-US" sz="1400" b="1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400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 input OSC50,   </a:t>
            </a:r>
            <a:r>
              <a:rPr lang="en-US" altLang="zh-CN" sz="1400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   </a:t>
            </a:r>
            <a:r>
              <a:rPr lang="zh-CN" altLang="en-US" sz="1400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// 50MHz时钟</a:t>
            </a:r>
            <a:endParaRPr lang="zh-CN" altLang="en-US" sz="1400" b="1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400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 input rst_n,      </a:t>
            </a:r>
            <a:r>
              <a:rPr lang="en-US" altLang="zh-CN" sz="1400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  </a:t>
            </a:r>
            <a:r>
              <a:rPr lang="zh-CN" altLang="en-US" sz="1400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// 复位信号,低电平有效</a:t>
            </a:r>
            <a:endParaRPr lang="zh-CN" altLang="en-US" sz="1400" b="1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400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 input PS2C,        </a:t>
            </a:r>
            <a:r>
              <a:rPr lang="en-US" altLang="zh-CN" sz="1400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r>
              <a:rPr lang="zh-CN" altLang="en-US" sz="1400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// PS2时钟线</a:t>
            </a:r>
            <a:endParaRPr lang="zh-CN" altLang="en-US" sz="1400" b="1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400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 input PS2D,         </a:t>
            </a:r>
            <a:r>
              <a:rPr lang="en-US" altLang="zh-CN" sz="1400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zh-CN" altLang="en-US" sz="1400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// PS2数据线</a:t>
            </a:r>
            <a:endParaRPr lang="zh-CN" altLang="en-US" sz="1400" b="1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400" dirty="0">
                <a:latin typeface="Comic Sans MS" panose="030F0702030302020204" pitchFamily="2" charset="0"/>
                <a:sym typeface="宋体" panose="02010600030101010101" pitchFamily="2" charset="-122"/>
              </a:rPr>
              <a:t>   </a:t>
            </a:r>
            <a:r>
              <a:rPr lang="zh-CN" altLang="en-US" sz="1400" dirty="0">
                <a:latin typeface="Comic Sans MS" panose="030F0702030302020204" pitchFamily="2" charset="0"/>
                <a:sym typeface="宋体" panose="02010600030101010101" pitchFamily="2" charset="-122"/>
              </a:rPr>
              <a:t>// 2字节扫描码输出</a:t>
            </a:r>
            <a:endParaRPr lang="zh-CN" altLang="en-US" sz="1400" b="1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400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 output wire [15:0] scan_code      );</a:t>
            </a:r>
            <a:endParaRPr lang="zh-CN" altLang="en-US" sz="1400" b="1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400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 // 线网和变量定义</a:t>
            </a:r>
            <a:endParaRPr lang="zh-CN" altLang="en-US" sz="1400" b="1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400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 reg clk25;       // 滤波时钟,25MHz  </a:t>
            </a:r>
            <a:endParaRPr lang="zh-CN" altLang="en-US" sz="1400" b="1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400" dirty="0">
                <a:latin typeface="Comic Sans MS" panose="030F0702030302020204" pitchFamily="2" charset="0"/>
                <a:sym typeface="宋体" panose="02010600030101010101" pitchFamily="2" charset="-122"/>
              </a:rPr>
              <a:t>  </a:t>
            </a:r>
            <a:r>
              <a:rPr lang="zh-CN" altLang="en-US" sz="1400" dirty="0">
                <a:latin typeface="Comic Sans MS" panose="030F0702030302020204" pitchFamily="2" charset="0"/>
                <a:sym typeface="宋体" panose="02010600030101010101" pitchFamily="2" charset="-122"/>
              </a:rPr>
              <a:t>// 滤波缓冲区</a:t>
            </a:r>
            <a:endParaRPr lang="zh-CN" altLang="en-US" sz="1400" b="1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sz="1400" dirty="0">
                <a:latin typeface="Comic Sans MS" panose="030F0702030302020204" pitchFamily="2" charset="0"/>
                <a:sym typeface="宋体" panose="02010600030101010101" pitchFamily="2" charset="-122"/>
              </a:rPr>
              <a:t> </a:t>
            </a:r>
            <a:r>
              <a:rPr lang="zh-CN" altLang="en-US" sz="1400" dirty="0">
                <a:latin typeface="Comic Sans MS" panose="030F0702030302020204" pitchFamily="2" charset="0"/>
                <a:sym typeface="宋体" panose="02010600030101010101" pitchFamily="2" charset="-122"/>
              </a:rPr>
              <a:t> reg [7:0]  PS2C_tmp8b,PS2D_tmp8b; </a:t>
            </a:r>
            <a:endParaRPr lang="zh-CN" altLang="en-US" sz="1400" dirty="0">
              <a:latin typeface="Comic Sans MS" panose="030F0702030302020204" pitchFamily="2" charset="0"/>
              <a:sym typeface="宋体" panose="02010600030101010101" pitchFamily="2" charset="-122"/>
            </a:endParaRPr>
          </a:p>
          <a:p>
            <a:r>
              <a:rPr lang="zh-CN" altLang="en-US" sz="1400" dirty="0">
                <a:latin typeface="Comic Sans MS" panose="030F0702030302020204" pitchFamily="2" charset="0"/>
                <a:sym typeface="宋体" panose="02010600030101010101" pitchFamily="2" charset="-122"/>
              </a:rPr>
              <a:t> </a:t>
            </a:r>
            <a:r>
              <a:rPr lang="en-US" altLang="zh-CN" sz="1400" dirty="0">
                <a:latin typeface="Comic Sans MS" panose="030F0702030302020204" pitchFamily="2" charset="0"/>
                <a:sym typeface="宋体" panose="02010600030101010101" pitchFamily="2" charset="-122"/>
              </a:rPr>
              <a:t> </a:t>
            </a:r>
            <a:r>
              <a:rPr lang="zh-CN" altLang="en-US" sz="1400" dirty="0">
                <a:latin typeface="Comic Sans MS" panose="030F0702030302020204" pitchFamily="2" charset="0"/>
                <a:sym typeface="宋体" panose="02010600030101010101" pitchFamily="2" charset="-122"/>
              </a:rPr>
              <a:t>// 有效时钟和数据</a:t>
            </a:r>
            <a:endParaRPr lang="zh-CN" altLang="en-US" sz="1400" b="1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400" dirty="0">
                <a:latin typeface="Comic Sans MS" panose="030F0702030302020204" pitchFamily="2" charset="0"/>
                <a:sym typeface="宋体" panose="02010600030101010101" pitchFamily="2" charset="-122"/>
              </a:rPr>
              <a:t>  reg  PS2_clk,PS2_d; </a:t>
            </a:r>
            <a:endParaRPr lang="zh-CN" altLang="en-US" sz="1400" dirty="0">
              <a:latin typeface="Comic Sans MS" panose="030F0702030302020204" pitchFamily="2" charset="0"/>
              <a:sym typeface="宋体" panose="02010600030101010101" pitchFamily="2" charset="-122"/>
            </a:endParaRPr>
          </a:p>
          <a:p>
            <a:r>
              <a:rPr lang="en-US" altLang="zh-CN" sz="1400" dirty="0">
                <a:latin typeface="Comic Sans MS" panose="030F0702030302020204" pitchFamily="2" charset="0"/>
                <a:sym typeface="宋体" panose="02010600030101010101" pitchFamily="2" charset="-122"/>
              </a:rPr>
              <a:t>  </a:t>
            </a:r>
            <a:r>
              <a:rPr lang="zh-CN" altLang="en-US" sz="1400" dirty="0">
                <a:latin typeface="Comic Sans MS" panose="030F0702030302020204" pitchFamily="2" charset="0"/>
                <a:sym typeface="宋体" panose="02010600030101010101" pitchFamily="2" charset="-122"/>
              </a:rPr>
              <a:t>// 帧缓冲区</a:t>
            </a:r>
            <a:endParaRPr lang="zh-CN" altLang="en-US" sz="1400" b="1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400" dirty="0">
                <a:latin typeface="Comic Sans MS" panose="030F0702030302020204" pitchFamily="2" charset="0"/>
                <a:sym typeface="宋体" panose="02010600030101010101" pitchFamily="2" charset="-122"/>
              </a:rPr>
              <a:t>  reg [10:0] KEYcode_reg1,KEYcode_reg2;   </a:t>
            </a:r>
            <a:endParaRPr lang="zh-CN" altLang="en-US" sz="1400" dirty="0">
              <a:latin typeface="Comic Sans MS" panose="030F0702030302020204" pitchFamily="2" charset="0"/>
              <a:sym typeface="宋体" panose="02010600030101010101" pitchFamily="2" charset="-122"/>
            </a:endParaRPr>
          </a:p>
          <a:p>
            <a:r>
              <a:rPr lang="zh-CN" altLang="en-US" sz="1400" dirty="0">
                <a:latin typeface="Comic Sans MS" panose="030F0702030302020204" pitchFamily="2" charset="0"/>
                <a:sym typeface="宋体" panose="02010600030101010101" pitchFamily="2" charset="-122"/>
              </a:rPr>
              <a:t>  // 提取扫描码</a:t>
            </a:r>
            <a:endParaRPr lang="zh-CN" altLang="en-US" sz="1400" b="1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400" dirty="0">
                <a:latin typeface="Comic Sans MS" panose="030F0702030302020204" pitchFamily="2" charset="0"/>
                <a:sym typeface="宋体" panose="02010600030101010101" pitchFamily="2" charset="-122"/>
              </a:rPr>
              <a:t>   assign scan_code = { KEYcode_reg2[8:1],KEYcode_reg1[8:1] }; </a:t>
            </a:r>
            <a:endParaRPr lang="zh-CN" altLang="en-US" sz="1400" dirty="0">
              <a:latin typeface="Comic Sans MS" panose="030F0702030302020204" pitchFamily="2" charset="0"/>
              <a:sym typeface="宋体" panose="02010600030101010101" pitchFamily="2" charset="-122"/>
            </a:endParaRPr>
          </a:p>
          <a:p>
            <a:r>
              <a:rPr lang="zh-CN" altLang="en-US" sz="1400" dirty="0">
                <a:latin typeface="Comic Sans MS" panose="030F0702030302020204" pitchFamily="2" charset="0"/>
                <a:sym typeface="宋体" panose="02010600030101010101" pitchFamily="2" charset="-122"/>
              </a:rPr>
              <a:t>。。。。。。</a:t>
            </a:r>
            <a:endParaRPr lang="zh-CN" altLang="en-US" sz="1400" dirty="0">
              <a:latin typeface="Comic Sans MS" panose="030F0702030302020204" pitchFamily="2" charset="0"/>
              <a:sym typeface="宋体" panose="02010600030101010101" pitchFamily="2" charset="-122"/>
            </a:endParaRPr>
          </a:p>
          <a:p>
            <a:r>
              <a:rPr lang="zh-CN" altLang="en-US" sz="1400" dirty="0">
                <a:latin typeface="Comic Sans MS" panose="030F0702030302020204" pitchFamily="2" charset="0"/>
                <a:sym typeface="宋体" panose="02010600030101010101" pitchFamily="2" charset="-122"/>
              </a:rPr>
              <a:t>。。。。。。</a:t>
            </a:r>
            <a:endParaRPr lang="zh-CN" altLang="en-US" sz="1400" dirty="0">
              <a:latin typeface="Comic Sans MS" panose="030F0702030302020204" pitchFamily="2" charset="0"/>
              <a:sym typeface="宋体" panose="02010600030101010101" pitchFamily="2" charset="-122"/>
            </a:endParaRPr>
          </a:p>
          <a:p>
            <a:endParaRPr lang="zh-CN" altLang="en-US" sz="1400" b="1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sz="1400" b="1" dirty="0">
                <a:latin typeface="Comic Sans MS" panose="030F0702030302020204" pitchFamily="2" charset="0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endParaRPr lang="zh-CN" altLang="en-US" sz="1400" b="1" dirty="0">
              <a:latin typeface="Comic Sans MS" panose="030F0702030302020204" pitchFamily="2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63845" name="对象 5"/>
          <p:cNvGraphicFramePr/>
          <p:nvPr>
            <p:custDataLst>
              <p:tags r:id="rId9"/>
            </p:custDataLst>
          </p:nvPr>
        </p:nvGraphicFramePr>
        <p:xfrm>
          <a:off x="972185" y="620395"/>
          <a:ext cx="2927350" cy="96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0" imgW="7486650" imgH="2714625" progId="PBrush">
                  <p:embed/>
                </p:oleObj>
              </mc:Choice>
              <mc:Fallback>
                <p:oleObj name="" r:id="rId10" imgW="7486650" imgH="2714625" progId="PBrush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72185" y="620395"/>
                        <a:ext cx="2927350" cy="961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083" name="图片 75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6285" y="2369185"/>
            <a:ext cx="7530465" cy="224917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74085" name="对象 3"/>
          <p:cNvGraphicFramePr/>
          <p:nvPr>
            <p:custDataLst>
              <p:tags r:id="rId3"/>
            </p:custDataLst>
          </p:nvPr>
        </p:nvGraphicFramePr>
        <p:xfrm>
          <a:off x="826770" y="620395"/>
          <a:ext cx="6554470" cy="164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4" imgW="7486650" imgH="2714625" progId="PBrush">
                  <p:embed/>
                </p:oleObj>
              </mc:Choice>
              <mc:Fallback>
                <p:oleObj name="" r:id="rId4" imgW="7486650" imgH="2714625" progId="PBrush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6770" y="620395"/>
                        <a:ext cx="6554470" cy="1643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26845" y="4652645"/>
            <a:ext cx="6152515" cy="1637665"/>
          </a:xfrm>
          <a:prstGeom prst="rect">
            <a:avLst/>
          </a:prstGeom>
        </p:spPr>
      </p:pic>
      <p:graphicFrame>
        <p:nvGraphicFramePr>
          <p:cNvPr id="4" name="对象 3"/>
          <p:cNvGraphicFramePr/>
          <p:nvPr>
            <p:custDataLst>
              <p:tags r:id="rId8"/>
            </p:custDataLst>
          </p:nvPr>
        </p:nvGraphicFramePr>
        <p:xfrm>
          <a:off x="7708265" y="836295"/>
          <a:ext cx="537210" cy="130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2286000" imgH="3333750" progId="Paint.Picture">
                  <p:embed/>
                </p:oleObj>
              </mc:Choice>
              <mc:Fallback>
                <p:oleObj name="" r:id="rId9" imgW="2286000" imgH="33337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08265" y="836295"/>
                        <a:ext cx="537210" cy="1304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 descr="1NV)UI__M5IQ0NP}RCHH}V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579745" y="2276475"/>
            <a:ext cx="2665730" cy="121221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AutoShape 29"/>
          <p:cNvSpPr/>
          <p:nvPr/>
        </p:nvSpPr>
        <p:spPr>
          <a:xfrm>
            <a:off x="739775" y="638175"/>
            <a:ext cx="1738313" cy="520700"/>
          </a:xfrm>
          <a:prstGeom prst="roundRect">
            <a:avLst>
              <a:gd name="adj" fmla="val 50000"/>
            </a:avLst>
          </a:prstGeom>
          <a:solidFill>
            <a:srgbClr val="0099FF"/>
          </a:solidFill>
          <a:ln w="2857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4" name="Rectangle 28"/>
          <p:cNvSpPr/>
          <p:nvPr/>
        </p:nvSpPr>
        <p:spPr>
          <a:xfrm>
            <a:off x="968375" y="669925"/>
            <a:ext cx="13319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</a:pPr>
            <a:r>
              <a:rPr lang="zh-CN" altLang="zh-CN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本章小结</a:t>
            </a:r>
            <a:endParaRPr lang="zh-CN" altLang="zh-CN" sz="2400" b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937" name="对象 -2147481979"/>
          <p:cNvGraphicFramePr/>
          <p:nvPr/>
        </p:nvGraphicFramePr>
        <p:xfrm>
          <a:off x="657225" y="4084638"/>
          <a:ext cx="4073525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4406900" imgH="2006600" progId="Visio.Drawing.11">
                  <p:embed/>
                </p:oleObj>
              </mc:Choice>
              <mc:Fallback>
                <p:oleObj name="" r:id="rId1" imgW="4406900" imgH="2006600" progId="Visio.Drawing.11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7225" y="4084638"/>
                        <a:ext cx="4073525" cy="2122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" name="文本框 99"/>
          <p:cNvSpPr txBox="1"/>
          <p:nvPr/>
        </p:nvSpPr>
        <p:spPr>
          <a:xfrm>
            <a:off x="657225" y="1158875"/>
            <a:ext cx="4665663" cy="300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8.1 用积分电路和施密特电路实现开关消抖电路如图题8.1所示。分析电路的工作原理，按图中所示参数计算从开关S按下到输出RST_n跳变为低电平的延迟时间。已知V</a:t>
            </a:r>
            <a:r>
              <a:rPr lang="zh-CN" altLang="zh-CN" baseline="-25000">
                <a:latin typeface="Comic Sans MS" panose="030F0702030302020204" pitchFamily="2" charset="0"/>
                <a:ea typeface="宋体" panose="02010600030101010101" pitchFamily="2" charset="-122"/>
              </a:rPr>
              <a:t>CC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=5V时，施密特反相器74HC14的V</a:t>
            </a:r>
            <a:r>
              <a:rPr lang="zh-CN" altLang="zh-CN" baseline="-25000">
                <a:latin typeface="Comic Sans MS" panose="030F0702030302020204" pitchFamily="2" charset="0"/>
                <a:ea typeface="宋体" panose="02010600030101010101" pitchFamily="2" charset="-122"/>
              </a:rPr>
              <a:t>T+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≈2.7V，V</a:t>
            </a:r>
            <a:r>
              <a:rPr lang="zh-CN" altLang="zh-CN" baseline="-25000">
                <a:latin typeface="Comic Sans MS" panose="030F0702030302020204" pitchFamily="2" charset="0"/>
                <a:ea typeface="宋体" panose="02010600030101010101" pitchFamily="2" charset="-122"/>
              </a:rPr>
              <a:t>T-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≈1.8V，传输延迟时间忽略不计。</a:t>
            </a:r>
            <a:endParaRPr lang="zh-CN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9939" name="AutoShape 29"/>
          <p:cNvSpPr/>
          <p:nvPr/>
        </p:nvSpPr>
        <p:spPr>
          <a:xfrm>
            <a:off x="739775" y="638175"/>
            <a:ext cx="1430338" cy="520700"/>
          </a:xfrm>
          <a:prstGeom prst="roundRect">
            <a:avLst>
              <a:gd name="adj" fmla="val 50000"/>
            </a:avLst>
          </a:prstGeom>
          <a:solidFill>
            <a:srgbClr val="0099FF"/>
          </a:solidFill>
          <a:ln w="28575" cap="flat" cmpd="sng">
            <a:solidFill>
              <a:srgbClr val="DDDDDD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699999" algn="ctr" rotWithShape="0">
              <a:schemeClr val="bg2"/>
            </a:outerShdw>
          </a:effectLst>
        </p:spPr>
        <p:txBody>
          <a:bodyPr wrap="none" anchor="ctr" anchorCtr="0"/>
          <a:p>
            <a:pPr>
              <a:lnSpc>
                <a:spcPct val="120000"/>
              </a:lnSpc>
              <a:spcBef>
                <a:spcPct val="20000"/>
              </a:spcBef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0" name="Rectangle 28"/>
          <p:cNvSpPr/>
          <p:nvPr/>
        </p:nvSpPr>
        <p:spPr>
          <a:xfrm>
            <a:off x="968375" y="669925"/>
            <a:ext cx="9731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>
              <a:spcBef>
                <a:spcPct val="20000"/>
              </a:spcBef>
            </a:pPr>
            <a:r>
              <a:rPr lang="zh-CN" altLang="en-US" sz="2400" b="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习题</a:t>
            </a:r>
            <a:endParaRPr lang="zh-CN" altLang="en-US" sz="2400" b="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39941" name="文本框 99"/>
          <p:cNvSpPr txBox="1"/>
          <p:nvPr/>
        </p:nvSpPr>
        <p:spPr>
          <a:xfrm>
            <a:off x="5322888" y="638175"/>
            <a:ext cx="3602037" cy="34147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8.2 由555定时器构成的延时电路如图题8.4所示。S是不带自锁功能的按钮开关，KA是继电器，Y为灯泡。当vO为高电平时，继电器吸合，灯亮。当vO为低电平时，继电器断开，灯灭。已知R1=1MΩ、C1=10μF，计算从按钮S按下到灯亮的延时时间。</a:t>
            </a:r>
            <a:endParaRPr lang="zh-CN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39942" name="对象 -2147481981"/>
          <p:cNvGraphicFramePr/>
          <p:nvPr/>
        </p:nvGraphicFramePr>
        <p:xfrm>
          <a:off x="5705475" y="4054475"/>
          <a:ext cx="2827338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3" imgW="4191000" imgH="2997200" progId="Visio.Drawing.11">
                  <p:embed/>
                </p:oleObj>
              </mc:Choice>
              <mc:Fallback>
                <p:oleObj name="" r:id="rId3" imgW="4191000" imgH="2997200" progId="Visio.Drawing.11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05475" y="4054475"/>
                        <a:ext cx="2827338" cy="221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文本框 99"/>
          <p:cNvSpPr txBox="1"/>
          <p:nvPr/>
        </p:nvSpPr>
        <p:spPr>
          <a:xfrm>
            <a:off x="731838" y="636588"/>
            <a:ext cx="7872412" cy="2168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8.6 由两个555定时器NE555接成的延时报警电路如图题8.5所示。当开关S断开后，经过一定的延迟时间后，扬声器开始发出声音。如果在延迟时间内开关S重新闭合，则扬声器不会发声。按图中给定参数计算延迟时间和扬声器发出声音的频率。设图中G1是CMOS反相器，输出的高、低电平分别为V</a:t>
            </a:r>
            <a:r>
              <a:rPr lang="zh-CN" altLang="zh-CN" baseline="-25000">
                <a:latin typeface="Comic Sans MS" panose="030F0702030302020204" pitchFamily="2" charset="0"/>
                <a:ea typeface="宋体" panose="02010600030101010101" pitchFamily="2" charset="-122"/>
              </a:rPr>
              <a:t>OH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≈12V，V</a:t>
            </a:r>
            <a:r>
              <a:rPr lang="zh-CN" altLang="zh-CN" baseline="-25000">
                <a:latin typeface="Comic Sans MS" panose="030F0702030302020204" pitchFamily="2" charset="0"/>
                <a:ea typeface="宋体" panose="02010600030101010101" pitchFamily="2" charset="-122"/>
              </a:rPr>
              <a:t>OL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≈0V。</a:t>
            </a:r>
            <a:endParaRPr lang="zh-CN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40962" name="对象 -2147481975"/>
          <p:cNvGraphicFramePr/>
          <p:nvPr/>
        </p:nvGraphicFramePr>
        <p:xfrm>
          <a:off x="1493838" y="2968625"/>
          <a:ext cx="6761162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7315200" imgH="3111500" progId="Visio.Drawing.11">
                  <p:embed/>
                </p:oleObj>
              </mc:Choice>
              <mc:Fallback>
                <p:oleObj name="" r:id="rId1" imgW="7315200" imgH="3111500" progId="Visio.Drawing.11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93838" y="2968625"/>
                        <a:ext cx="6761162" cy="306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矩形 8194"/>
          <p:cNvSpPr/>
          <p:nvPr/>
        </p:nvSpPr>
        <p:spPr>
          <a:xfrm>
            <a:off x="752475" y="2290763"/>
            <a:ext cx="20891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◆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555定时器</a:t>
            </a:r>
            <a:endParaRPr lang="zh-CN" altLang="en-US" sz="24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8" name="矩形 8204"/>
          <p:cNvSpPr/>
          <p:nvPr/>
        </p:nvSpPr>
        <p:spPr>
          <a:xfrm>
            <a:off x="1231900" y="2790825"/>
            <a:ext cx="2076450" cy="1336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(1)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施密特电路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单稳态电路；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多谐振荡器。</a:t>
            </a:r>
            <a:r>
              <a:rPr lang="zh-CN" altLang="en-US" dirty="0">
                <a:solidFill>
                  <a:srgbClr val="009AD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rgbClr val="009AD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矩形 8201"/>
          <p:cNvSpPr/>
          <p:nvPr/>
        </p:nvSpPr>
        <p:spPr>
          <a:xfrm>
            <a:off x="1182688" y="1320800"/>
            <a:ext cx="309562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(1)  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产生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多谐振荡器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en-US" altLang="zh-CN" dirty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矩形 8202"/>
          <p:cNvSpPr/>
          <p:nvPr/>
        </p:nvSpPr>
        <p:spPr>
          <a:xfrm>
            <a:off x="1230313" y="1827213"/>
            <a:ext cx="26622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(2)  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整形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施密特电路。</a:t>
            </a:r>
            <a:endParaRPr lang="en-US" altLang="zh-CN" dirty="0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矩形 8203"/>
          <p:cNvSpPr/>
          <p:nvPr/>
        </p:nvSpPr>
        <p:spPr>
          <a:xfrm>
            <a:off x="733425" y="688975"/>
            <a:ext cx="33274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仿宋_GB2312" pitchFamily="1" charset="-122"/>
                <a:sym typeface="宋体" panose="02010600030101010101" pitchFamily="2" charset="-122"/>
              </a:rPr>
              <a:t>◆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脉冲序列的获取方法</a:t>
            </a:r>
            <a:endParaRPr lang="zh-CN" altLang="en-US" sz="2400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174" name="图片 81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0900" y="641350"/>
            <a:ext cx="3844925" cy="1047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23" name="图片 15363"/>
          <p:cNvPicPr>
            <a:picLocks noChangeAspect="1"/>
          </p:cNvPicPr>
          <p:nvPr/>
        </p:nvPicPr>
        <p:blipFill>
          <a:blip r:embed="rId2"/>
          <a:srcRect t="24870" b="13200"/>
          <a:stretch>
            <a:fillRect/>
          </a:stretch>
        </p:blipFill>
        <p:spPr>
          <a:xfrm>
            <a:off x="4789488" y="1628775"/>
            <a:ext cx="3459162" cy="2174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4" name="文本框 20"/>
          <p:cNvSpPr txBox="1"/>
          <p:nvPr/>
        </p:nvSpPr>
        <p:spPr>
          <a:xfrm>
            <a:off x="7861300" y="4659313"/>
            <a:ext cx="6032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Key</a:t>
            </a:r>
            <a:endParaRPr lang="en-US" altLang="zh-CN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5" name="文本框 21"/>
          <p:cNvSpPr txBox="1"/>
          <p:nvPr/>
        </p:nvSpPr>
        <p:spPr>
          <a:xfrm>
            <a:off x="4527550" y="4587875"/>
            <a:ext cx="9191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Switch</a:t>
            </a:r>
            <a:endParaRPr lang="en-US" altLang="zh-CN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6" name="文本框 22"/>
          <p:cNvSpPr txBox="1"/>
          <p:nvPr/>
        </p:nvSpPr>
        <p:spPr>
          <a:xfrm>
            <a:off x="1435100" y="4656138"/>
            <a:ext cx="9191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Button</a:t>
            </a:r>
            <a:endParaRPr lang="en-US" altLang="zh-CN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7" name="文本框 4"/>
          <p:cNvSpPr txBox="1"/>
          <p:nvPr/>
        </p:nvSpPr>
        <p:spPr>
          <a:xfrm>
            <a:off x="4348163" y="5156200"/>
            <a:ext cx="7794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SPST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8" name="文本框 5"/>
          <p:cNvSpPr txBox="1"/>
          <p:nvPr/>
        </p:nvSpPr>
        <p:spPr>
          <a:xfrm>
            <a:off x="4348163" y="5711825"/>
            <a:ext cx="7921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SPDT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9" name="文本框 6"/>
          <p:cNvSpPr txBox="1"/>
          <p:nvPr/>
        </p:nvSpPr>
        <p:spPr>
          <a:xfrm>
            <a:off x="6254750" y="5383213"/>
            <a:ext cx="893763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slide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switch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30" name="文本框 7"/>
          <p:cNvSpPr txBox="1"/>
          <p:nvPr/>
        </p:nvSpPr>
        <p:spPr>
          <a:xfrm>
            <a:off x="1684338" y="5524500"/>
            <a:ext cx="895350" cy="6445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push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button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31" name="对象 8"/>
          <p:cNvGraphicFramePr/>
          <p:nvPr/>
        </p:nvGraphicFramePr>
        <p:xfrm>
          <a:off x="1239838" y="5057775"/>
          <a:ext cx="11160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114425" imgH="466725" progId="Paint.Picture">
                  <p:embed/>
                </p:oleObj>
              </mc:Choice>
              <mc:Fallback>
                <p:oleObj name="" r:id="rId3" imgW="1114425" imgH="466725" progId="Paint.Pictur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9838" y="5057775"/>
                        <a:ext cx="1116012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对象 10"/>
          <p:cNvGraphicFramePr/>
          <p:nvPr/>
        </p:nvGraphicFramePr>
        <p:xfrm>
          <a:off x="3032125" y="5106988"/>
          <a:ext cx="11160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1628775" imgH="1676400" progId="Paint.Picture">
                  <p:embed/>
                </p:oleObj>
              </mc:Choice>
              <mc:Fallback>
                <p:oleObj name="" r:id="rId5" imgW="1628775" imgH="1676400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2125" y="5106988"/>
                        <a:ext cx="1116013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对象 12"/>
          <p:cNvGraphicFramePr/>
          <p:nvPr/>
        </p:nvGraphicFramePr>
        <p:xfrm>
          <a:off x="5378450" y="5024438"/>
          <a:ext cx="9350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933450" imgH="1219200" progId="Paint.Picture">
                  <p:embed/>
                </p:oleObj>
              </mc:Choice>
              <mc:Fallback>
                <p:oleObj name="" r:id="rId7" imgW="933450" imgH="1219200" progId="Paint.Pictur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78450" y="5024438"/>
                        <a:ext cx="935038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文本框 14"/>
          <p:cNvSpPr txBox="1"/>
          <p:nvPr/>
        </p:nvSpPr>
        <p:spPr>
          <a:xfrm>
            <a:off x="7543800" y="5106988"/>
            <a:ext cx="11985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keyboard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rcRect t="13391" b="11470"/>
          <a:stretch>
            <a:fillRect/>
          </a:stretch>
        </p:blipFill>
        <p:spPr>
          <a:xfrm>
            <a:off x="7742238" y="5475288"/>
            <a:ext cx="979487" cy="736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6" name="图片 819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0913" y="5638800"/>
            <a:ext cx="561975" cy="409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881563" y="3884613"/>
            <a:ext cx="3768725" cy="3381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SPST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：single-pole single-throw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81563" y="4143375"/>
            <a:ext cx="3768725" cy="3365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SPDT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：single-pole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-throw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79688" y="4479925"/>
            <a:ext cx="10461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ON/OFF</a:t>
            </a:r>
            <a:endParaRPr lang="en-US" altLang="zh-CN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2339975" y="4864100"/>
            <a:ext cx="423863" cy="220663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9232" idx="0"/>
          </p:cNvCxnSpPr>
          <p:nvPr/>
        </p:nvCxnSpPr>
        <p:spPr>
          <a:xfrm>
            <a:off x="3419475" y="4868863"/>
            <a:ext cx="171450" cy="238125"/>
          </a:xfrm>
          <a:prstGeom prst="straightConnector1">
            <a:avLst/>
          </a:prstGeom>
          <a:ln>
            <a:solidFill>
              <a:srgbClr val="0070C0"/>
            </a:solidFill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8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6" dur="80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7" dur="80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80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2" dur="80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3" dur="80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80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9" dur="80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0" dur="80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80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6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5" dur="80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6" dur="80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80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80"/>
                            </p:stCondLst>
                            <p:childTnLst>
                              <p:par>
                                <p:cTn id="1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6" dur="80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7" dur="80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80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3" dur="80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4" dur="80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80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1" grpId="1"/>
      <p:bldP spid="9219" grpId="0"/>
      <p:bldP spid="9219" grpId="1"/>
      <p:bldP spid="9220" grpId="0"/>
      <p:bldP spid="9220" grpId="1"/>
      <p:bldP spid="9217" grpId="0"/>
      <p:bldP spid="9217" grpId="1"/>
      <p:bldP spid="9218" grpId="0"/>
      <p:bldP spid="9218" grpId="1"/>
      <p:bldP spid="9226" grpId="0"/>
      <p:bldP spid="9226" grpId="1"/>
      <p:bldP spid="9230" grpId="0"/>
      <p:bldP spid="9230" grpId="1"/>
      <p:bldP spid="9225" grpId="0"/>
      <p:bldP spid="9225" grpId="1"/>
      <p:bldP spid="9227" grpId="0"/>
      <p:bldP spid="9227" grpId="1"/>
      <p:bldP spid="9228" grpId="0"/>
      <p:bldP spid="9228" grpId="1"/>
      <p:bldP spid="9229" grpId="0"/>
      <p:bldP spid="9229" grpId="1"/>
      <p:bldP spid="9224" grpId="0"/>
      <p:bldP spid="9224" grpId="1"/>
      <p:bldP spid="9234" grpId="0"/>
      <p:bldP spid="9234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文本框 99"/>
          <p:cNvSpPr txBox="1"/>
          <p:nvPr/>
        </p:nvSpPr>
        <p:spPr>
          <a:xfrm>
            <a:off x="731838" y="636588"/>
            <a:ext cx="7872412" cy="1338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8.8  图题8.8是救护车扬声器发声电路。设V</a:t>
            </a:r>
            <a:r>
              <a:rPr lang="en-US" altLang="zh-CN" baseline="-25000">
                <a:latin typeface="Comic Sans MS" panose="030F0702030302020204" pitchFamily="2" charset="0"/>
                <a:ea typeface="宋体" panose="02010600030101010101" pitchFamily="2" charset="-122"/>
              </a:rPr>
              <a:t>CC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=12V时，555定时器输出的高、低电平分别为11V和0.2V，输出电阻小于100Ω。按图中给定参数计算扬声器发声的高、低音的频率和相应的持续时间。</a:t>
            </a:r>
            <a:endParaRPr lang="en-US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41986" name="对象 -2147481976"/>
          <p:cNvGraphicFramePr/>
          <p:nvPr/>
        </p:nvGraphicFramePr>
        <p:xfrm>
          <a:off x="1106488" y="2165350"/>
          <a:ext cx="6931025" cy="306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" imgW="6502400" imgH="3111500" progId="Visio.Drawing.11">
                  <p:embed/>
                </p:oleObj>
              </mc:Choice>
              <mc:Fallback>
                <p:oleObj name="" r:id="rId1" imgW="6502400" imgH="3111500" progId="Visio.Drawing.11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6488" y="2165350"/>
                        <a:ext cx="6931025" cy="306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 txBox="1"/>
          <p:nvPr/>
        </p:nvSpPr>
        <p:spPr>
          <a:xfrm>
            <a:off x="2143125" y="2049463"/>
            <a:ext cx="4479925" cy="1092200"/>
          </a:xfrm>
          <a:prstGeom prst="rect">
            <a:avLst/>
          </a:prstGeom>
          <a:noFill/>
          <a:ln w="9525">
            <a:noFill/>
          </a:ln>
          <a:effectLst>
            <a:outerShdw dist="38100" dir="8100000" algn="ctr" rotWithShape="0">
              <a:srgbClr val="000000">
                <a:alpha val="34998"/>
              </a:srgbClr>
            </a:outerShdw>
          </a:effectLst>
        </p:spPr>
        <p:txBody>
          <a:bodyPr anchor="t" anchorCtr="0"/>
          <a:p>
            <a:pPr algn="ctr">
              <a:lnSpc>
                <a:spcPct val="120000"/>
              </a:lnSpc>
            </a:pPr>
            <a:r>
              <a:rPr lang="en-US" altLang="zh-CN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8.1 </a:t>
            </a:r>
            <a:r>
              <a:rPr lang="zh-CN" altLang="en-US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描述脉冲的主要参数</a:t>
            </a:r>
            <a:endParaRPr lang="zh-CN" altLang="en-US" sz="4800" b="0" dirty="0">
              <a:latin typeface="Comic Sans MS" panose="030F070203030202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5" name="图片 1720" descr="10-1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0888" y="871538"/>
            <a:ext cx="4687887" cy="2249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6" name="图片 81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1700213"/>
            <a:ext cx="1065213" cy="77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7" name="文本框 1"/>
          <p:cNvSpPr txBox="1"/>
          <p:nvPr/>
        </p:nvSpPr>
        <p:spPr>
          <a:xfrm>
            <a:off x="727075" y="760413"/>
            <a:ext cx="11017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理想脉冲</a:t>
            </a:r>
            <a:endParaRPr lang="zh-CN" altLang="en-US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>
            <a:stCxn id="11267" idx="2"/>
          </p:cNvCxnSpPr>
          <p:nvPr/>
        </p:nvCxnSpPr>
        <p:spPr>
          <a:xfrm>
            <a:off x="1279525" y="1128713"/>
            <a:ext cx="555625" cy="571500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69" name="文本框 3"/>
          <p:cNvSpPr txBox="1"/>
          <p:nvPr/>
        </p:nvSpPr>
        <p:spPr>
          <a:xfrm>
            <a:off x="7740650" y="628650"/>
            <a:ext cx="11033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实际脉冲</a:t>
            </a:r>
            <a:endParaRPr lang="zh-CN" altLang="en-US">
              <a:solidFill>
                <a:srgbClr val="0070C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>
            <a:stCxn id="11267" idx="2"/>
          </p:cNvCxnSpPr>
          <p:nvPr/>
        </p:nvCxnSpPr>
        <p:spPr>
          <a:xfrm flipH="1">
            <a:off x="7373938" y="996950"/>
            <a:ext cx="501650" cy="344488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71" name="矩形 10243"/>
          <p:cNvSpPr/>
          <p:nvPr/>
        </p:nvSpPr>
        <p:spPr>
          <a:xfrm>
            <a:off x="4170363" y="2819400"/>
            <a:ext cx="1965325" cy="146050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1273" name="矩形 10243"/>
          <p:cNvSpPr/>
          <p:nvPr/>
        </p:nvSpPr>
        <p:spPr>
          <a:xfrm>
            <a:off x="5699125" y="1227138"/>
            <a:ext cx="263525" cy="1125537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1275" name="文本框 3"/>
          <p:cNvSpPr txBox="1"/>
          <p:nvPr/>
        </p:nvSpPr>
        <p:spPr>
          <a:xfrm>
            <a:off x="1082675" y="3211513"/>
            <a:ext cx="248126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描述脉冲的主要参数：</a:t>
            </a:r>
            <a:endParaRPr lang="zh-CN" altLang="en-US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6" name="文本框 5"/>
          <p:cNvSpPr txBox="1"/>
          <p:nvPr/>
        </p:nvSpPr>
        <p:spPr>
          <a:xfrm>
            <a:off x="1082675" y="3716338"/>
            <a:ext cx="1766888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(1) </a:t>
            </a:r>
            <a:r>
              <a:rPr lang="zh-CN" altLang="en-US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脉冲周期 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</a:t>
            </a:r>
            <a:endParaRPr lang="en-US" altLang="zh-CN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1277" name="文本框 7"/>
          <p:cNvSpPr txBox="1"/>
          <p:nvPr/>
        </p:nvSpPr>
        <p:spPr>
          <a:xfrm>
            <a:off x="1427163" y="4140200"/>
            <a:ext cx="66198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在周期性的脉冲序列中，两个相邻脉冲之间的时间间隔。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8" name="文本框 9"/>
          <p:cNvSpPr txBox="1"/>
          <p:nvPr/>
        </p:nvSpPr>
        <p:spPr>
          <a:xfrm>
            <a:off x="1082675" y="4533900"/>
            <a:ext cx="17240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(2) </a:t>
            </a:r>
            <a:r>
              <a:rPr lang="zh-CN" altLang="en-US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脉冲频率 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f</a:t>
            </a:r>
            <a:endParaRPr lang="en-US" altLang="zh-CN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1279" name="文本框 10"/>
          <p:cNvSpPr txBox="1"/>
          <p:nvPr/>
        </p:nvSpPr>
        <p:spPr>
          <a:xfrm>
            <a:off x="1427163" y="4948238"/>
            <a:ext cx="415448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在单位时间内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脉冲的变化次数。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0" name="文本框 11"/>
          <p:cNvSpPr txBox="1"/>
          <p:nvPr/>
        </p:nvSpPr>
        <p:spPr>
          <a:xfrm>
            <a:off x="5699125" y="4948238"/>
            <a:ext cx="8540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f=1/T</a:t>
            </a:r>
            <a:endParaRPr lang="en-US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1281" name="文本框 12"/>
          <p:cNvSpPr txBox="1"/>
          <p:nvPr/>
        </p:nvSpPr>
        <p:spPr>
          <a:xfrm>
            <a:off x="1112838" y="5387975"/>
            <a:ext cx="18415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(3) </a:t>
            </a:r>
            <a:r>
              <a:rPr lang="zh-CN" altLang="en-US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脉冲幅度</a:t>
            </a:r>
            <a:r>
              <a:rPr lang="zh-CN" altLang="en-US" i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V</a:t>
            </a:r>
            <a:r>
              <a:rPr lang="zh-CN" altLang="en-US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m</a:t>
            </a:r>
            <a:endParaRPr lang="zh-CN" altLang="en-US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1282" name="文本框 13"/>
          <p:cNvSpPr txBox="1"/>
          <p:nvPr/>
        </p:nvSpPr>
        <p:spPr>
          <a:xfrm>
            <a:off x="1427163" y="5859463"/>
            <a:ext cx="47799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定义：</a:t>
            </a:r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脉冲高电平与低电平之间的电压差值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83" name="文本框 14"/>
          <p:cNvSpPr txBox="1"/>
          <p:nvPr/>
        </p:nvSpPr>
        <p:spPr>
          <a:xfrm>
            <a:off x="6359525" y="5859463"/>
            <a:ext cx="129857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i="1">
                <a:latin typeface="Comic Sans MS" panose="030F0702030302020204" pitchFamily="2" charset="0"/>
                <a:ea typeface="宋体" panose="02010600030101010101" pitchFamily="2" charset="-122"/>
              </a:rPr>
              <a:t>V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m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=</a:t>
            </a:r>
            <a:r>
              <a:rPr lang="en-US" altLang="zh-CN" i="1">
                <a:latin typeface="Comic Sans MS" panose="030F0702030302020204" pitchFamily="2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Comic Sans MS" panose="030F0702030302020204" pitchFamily="2" charset="0"/>
                <a:ea typeface="宋体" panose="02010600030101010101" pitchFamily="2" charset="-122"/>
              </a:rPr>
              <a:t>H</a:t>
            </a:r>
            <a:r>
              <a:rPr lang="en-US" altLang="zh-CN">
                <a:latin typeface="Comic Sans MS" panose="030F0702030302020204" pitchFamily="2" charset="0"/>
                <a:ea typeface="宋体" panose="02010600030101010101" pitchFamily="2" charset="-122"/>
              </a:rPr>
              <a:t>-</a:t>
            </a:r>
            <a:r>
              <a:rPr lang="en-US" altLang="zh-CN" i="1">
                <a:latin typeface="Comic Sans MS" panose="030F0702030302020204" pitchFamily="2" charset="0"/>
                <a:ea typeface="宋体" panose="02010600030101010101" pitchFamily="2" charset="-122"/>
              </a:rPr>
              <a:t>V</a:t>
            </a:r>
            <a:r>
              <a:rPr lang="en-US" altLang="zh-CN" baseline="-25000">
                <a:latin typeface="Comic Sans MS" panose="030F0702030302020204" pitchFamily="2" charset="0"/>
                <a:ea typeface="宋体" panose="02010600030101010101" pitchFamily="2" charset="-122"/>
              </a:rPr>
              <a:t>L</a:t>
            </a:r>
            <a:endParaRPr lang="en-US" altLang="zh-CN" baseline="-2500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99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112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112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7" grpId="1"/>
      <p:bldP spid="11269" grpId="0"/>
      <p:bldP spid="11269" grpId="1"/>
      <p:bldP spid="11275" grpId="0"/>
      <p:bldP spid="11275" grpId="1"/>
      <p:bldP spid="11276" grpId="0"/>
      <p:bldP spid="11276" grpId="1"/>
      <p:bldP spid="11277" grpId="0"/>
      <p:bldP spid="11277" grpId="1"/>
      <p:bldP spid="11271" grpId="0" animBg="1"/>
      <p:bldP spid="11271" grpId="1" animBg="1"/>
      <p:bldP spid="11278" grpId="0"/>
      <p:bldP spid="11278" grpId="1"/>
      <p:bldP spid="11279" grpId="0"/>
      <p:bldP spid="11279" grpId="1"/>
      <p:bldP spid="11280" grpId="0"/>
      <p:bldP spid="11280" grpId="1"/>
      <p:bldP spid="11281" grpId="0"/>
      <p:bldP spid="11281" grpId="1"/>
      <p:bldP spid="11282" grpId="0"/>
      <p:bldP spid="11282" grpId="1"/>
      <p:bldP spid="11283" grpId="0"/>
      <p:bldP spid="11283" grpId="1"/>
      <p:bldP spid="11273" grpId="0" bldLvl="0" animBg="1"/>
      <p:bldP spid="1127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1" name="图片 1720" descr="10-1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763" y="714375"/>
            <a:ext cx="5026025" cy="241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0" name="矩形 10243"/>
          <p:cNvSpPr/>
          <p:nvPr/>
        </p:nvSpPr>
        <p:spPr>
          <a:xfrm>
            <a:off x="2146300" y="808038"/>
            <a:ext cx="230188" cy="1984375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2291" name="矩形 10243"/>
          <p:cNvSpPr/>
          <p:nvPr/>
        </p:nvSpPr>
        <p:spPr>
          <a:xfrm>
            <a:off x="3311525" y="808038"/>
            <a:ext cx="134938" cy="1984375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pic>
        <p:nvPicPr>
          <p:cNvPr id="12292" name="图片 81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975" y="1555750"/>
            <a:ext cx="1065213" cy="77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3" name="文本框 2"/>
          <p:cNvSpPr txBox="1"/>
          <p:nvPr/>
        </p:nvSpPr>
        <p:spPr>
          <a:xfrm>
            <a:off x="7291388" y="857250"/>
            <a:ext cx="11017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理想脉冲</a:t>
            </a:r>
            <a:endParaRPr lang="zh-CN" altLang="en-US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>
            <a:stCxn id="12293" idx="2"/>
          </p:cNvCxnSpPr>
          <p:nvPr/>
        </p:nvCxnSpPr>
        <p:spPr>
          <a:xfrm flipH="1">
            <a:off x="7596188" y="1154113"/>
            <a:ext cx="246063" cy="330200"/>
          </a:xfrm>
          <a:prstGeom prst="straightConnector1">
            <a:avLst/>
          </a:prstGeom>
          <a:ln>
            <a:solidFill>
              <a:srgbClr val="C00000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95" name="矩形 10243"/>
          <p:cNvSpPr/>
          <p:nvPr/>
        </p:nvSpPr>
        <p:spPr>
          <a:xfrm>
            <a:off x="2235200" y="2476500"/>
            <a:ext cx="1144588" cy="120650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0248" name="矩形 10243"/>
          <p:cNvSpPr/>
          <p:nvPr/>
        </p:nvSpPr>
        <p:spPr>
          <a:xfrm>
            <a:off x="2074863" y="2792413"/>
            <a:ext cx="2087562" cy="188912"/>
          </a:xfrm>
          <a:prstGeom prst="rect">
            <a:avLst/>
          </a:prstGeom>
          <a:solidFill>
            <a:srgbClr val="FF00FF">
              <a:alpha val="25998"/>
            </a:srgbClr>
          </a:solidFill>
          <a:ln w="9525">
            <a:noFill/>
          </a:ln>
        </p:spPr>
        <p:txBody>
          <a:bodyPr anchor="t" anchorCtr="0"/>
          <a:p>
            <a:pPr eaLnBrk="0" hangingPunct="0"/>
            <a:endParaRPr lang="zh-CN" altLang="en-US">
              <a:latin typeface="Arial" panose="020B0604020202020204" pitchFamily="34" charset="0"/>
              <a:ea typeface="仿宋_GB2312" pitchFamily="1" charset="-122"/>
            </a:endParaRPr>
          </a:p>
        </p:txBody>
      </p:sp>
      <p:sp>
        <p:nvSpPr>
          <p:cNvPr id="12297" name="文本框 5"/>
          <p:cNvSpPr txBox="1"/>
          <p:nvPr/>
        </p:nvSpPr>
        <p:spPr>
          <a:xfrm>
            <a:off x="1082675" y="3127375"/>
            <a:ext cx="18224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(4) </a:t>
            </a:r>
            <a:r>
              <a:rPr lang="zh-CN" altLang="en-US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脉冲宽度</a:t>
            </a:r>
            <a:r>
              <a:rPr lang="en-US" altLang="zh-CN" i="1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W</a:t>
            </a:r>
            <a:endParaRPr lang="en-US" altLang="zh-CN" baseline="-2500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8" name="文本框 7"/>
          <p:cNvSpPr txBox="1"/>
          <p:nvPr/>
        </p:nvSpPr>
        <p:spPr>
          <a:xfrm>
            <a:off x="1358900" y="3509963"/>
            <a:ext cx="74025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定义：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从脉冲前沿达到50%</a:t>
            </a:r>
            <a:r>
              <a:rPr lang="zh-CN" altLang="en-US" i="1">
                <a:latin typeface="Comic Sans MS" panose="030F0702030302020204" pitchFamily="2" charset="0"/>
                <a:ea typeface="宋体" panose="02010600030101010101" pitchFamily="2" charset="-122"/>
              </a:rPr>
              <a:t>V</a:t>
            </a:r>
            <a:r>
              <a:rPr lang="zh-CN" altLang="en-US" baseline="-25000">
                <a:latin typeface="Comic Sans MS" panose="030F0702030302020204" pitchFamily="2" charset="0"/>
                <a:ea typeface="宋体" panose="02010600030101010101" pitchFamily="2" charset="-122"/>
              </a:rPr>
              <a:t>m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算起，到后沿降到50%</a:t>
            </a:r>
            <a:r>
              <a:rPr lang="zh-CN" altLang="en-US" i="1">
                <a:latin typeface="Comic Sans MS" panose="030F0702030302020204" pitchFamily="2" charset="0"/>
                <a:ea typeface="宋体" panose="02010600030101010101" pitchFamily="2" charset="-122"/>
              </a:rPr>
              <a:t>V</a:t>
            </a:r>
            <a:r>
              <a:rPr lang="zh-CN" altLang="en-US" baseline="-25000">
                <a:latin typeface="Comic Sans MS" panose="030F0702030302020204" pitchFamily="2" charset="0"/>
                <a:ea typeface="宋体" panose="02010600030101010101" pitchFamily="2" charset="-122"/>
              </a:rPr>
              <a:t>m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时的时间间隔。</a:t>
            </a:r>
            <a:endParaRPr lang="zh-CN" altLang="en-US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9" name="文本框 9"/>
          <p:cNvSpPr txBox="1"/>
          <p:nvPr/>
        </p:nvSpPr>
        <p:spPr>
          <a:xfrm>
            <a:off x="1082675" y="3959225"/>
            <a:ext cx="178752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(5) </a:t>
            </a:r>
            <a:r>
              <a:rPr lang="zh-CN" altLang="en-US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上升时间 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r</a:t>
            </a:r>
            <a:endParaRPr lang="en-US" altLang="zh-CN" baseline="-2500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300" name="文本框 10"/>
          <p:cNvSpPr txBox="1"/>
          <p:nvPr/>
        </p:nvSpPr>
        <p:spPr>
          <a:xfrm>
            <a:off x="1427163" y="4303713"/>
            <a:ext cx="56880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定义：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脉冲前沿从10%Vm上升到90%Vm的时间间隔</a:t>
            </a:r>
            <a:r>
              <a:rPr lang="zh-CN" altLang="en-US">
                <a:latin typeface="Comic Sans MS" panose="030F0702030302020204" pitchFamily="2" charset="0"/>
                <a:ea typeface="宋体" panose="02010600030101010101" pitchFamily="2" charset="-122"/>
              </a:rPr>
              <a:t>。</a:t>
            </a:r>
            <a:endParaRPr lang="en-US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301" name="文本框 12"/>
          <p:cNvSpPr txBox="1"/>
          <p:nvPr/>
        </p:nvSpPr>
        <p:spPr>
          <a:xfrm>
            <a:off x="1147763" y="4743450"/>
            <a:ext cx="17907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(6) </a:t>
            </a:r>
            <a:r>
              <a:rPr lang="zh-CN" altLang="en-US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下降时间 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</a:t>
            </a:r>
            <a:r>
              <a:rPr lang="en-US" altLang="zh-CN" baseline="-2500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f</a:t>
            </a:r>
            <a:endParaRPr lang="en-US" altLang="zh-CN" baseline="-25000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302" name="文本框 13"/>
          <p:cNvSpPr txBox="1"/>
          <p:nvPr/>
        </p:nvSpPr>
        <p:spPr>
          <a:xfrm>
            <a:off x="1427163" y="5111750"/>
            <a:ext cx="568801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定义：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脉冲后沿从90%Vm下降到10%Vm的时间间隔。</a:t>
            </a:r>
            <a:endParaRPr lang="zh-CN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303" name="文本框 2"/>
          <p:cNvSpPr txBox="1"/>
          <p:nvPr/>
        </p:nvSpPr>
        <p:spPr>
          <a:xfrm>
            <a:off x="1139825" y="5551488"/>
            <a:ext cx="1497013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(7) </a:t>
            </a:r>
            <a:r>
              <a:rPr lang="zh-CN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占空比 </a:t>
            </a:r>
            <a:r>
              <a:rPr lang="en-US" altLang="zh-CN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q</a:t>
            </a:r>
            <a:endParaRPr lang="en-US" altLang="zh-CN">
              <a:solidFill>
                <a:srgbClr val="0070C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304" name="文本框 4"/>
          <p:cNvSpPr txBox="1"/>
          <p:nvPr/>
        </p:nvSpPr>
        <p:spPr>
          <a:xfrm>
            <a:off x="1427163" y="5919788"/>
            <a:ext cx="516890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定义：</a:t>
            </a:r>
            <a:r>
              <a:rPr lang="zh-CN" altLang="zh-CN">
                <a:latin typeface="Comic Sans MS" panose="030F0702030302020204" pitchFamily="2" charset="0"/>
                <a:ea typeface="宋体" panose="02010600030101010101" pitchFamily="2" charset="-122"/>
              </a:rPr>
              <a:t>脉冲宽度与脉冲周期的比值，即q=Tw/T。</a:t>
            </a:r>
            <a:endParaRPr lang="zh-CN" altLang="zh-CN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2305" name="对象 -2147482120"/>
          <p:cNvGraphicFramePr>
            <a:graphicFrameLocks noChangeAspect="1"/>
          </p:cNvGraphicFramePr>
          <p:nvPr/>
        </p:nvGraphicFramePr>
        <p:xfrm>
          <a:off x="7912100" y="1495425"/>
          <a:ext cx="7778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440690" imgH="257810" progId="Equation.3">
                  <p:embed/>
                </p:oleObj>
              </mc:Choice>
              <mc:Fallback>
                <p:oleObj name="" r:id="rId3" imgW="440690" imgH="25781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12100" y="1495425"/>
                        <a:ext cx="777875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对象 -2147482119"/>
          <p:cNvGraphicFramePr>
            <a:graphicFrameLocks noChangeAspect="1"/>
          </p:cNvGraphicFramePr>
          <p:nvPr/>
        </p:nvGraphicFramePr>
        <p:xfrm>
          <a:off x="7921625" y="1933575"/>
          <a:ext cx="7683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464820" imgH="285115" progId="Equation.3">
                  <p:embed/>
                </p:oleObj>
              </mc:Choice>
              <mc:Fallback>
                <p:oleObj name="" r:id="rId5" imgW="464820" imgH="28511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21625" y="1933575"/>
                        <a:ext cx="768350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文本框 8"/>
          <p:cNvSpPr txBox="1"/>
          <p:nvPr/>
        </p:nvSpPr>
        <p:spPr>
          <a:xfrm>
            <a:off x="7115175" y="4835525"/>
            <a:ext cx="1881188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q=</a:t>
            </a:r>
            <a:r>
              <a:rPr lang="zh-CN" altLang="zh-CN">
                <a:solidFill>
                  <a:srgbClr val="C0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50%的矩形波称为方波。</a:t>
            </a:r>
            <a:endParaRPr lang="zh-CN" altLang="zh-CN">
              <a:solidFill>
                <a:srgbClr val="C00000"/>
              </a:solidFill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9222" name="图片 81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6413" y="5741988"/>
            <a:ext cx="2195512" cy="5984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2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5" dur="80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6" dur="80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80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2" dur="80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3" dur="80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80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/>
      <p:bldP spid="12297" grpId="1"/>
      <p:bldP spid="12298" grpId="0"/>
      <p:bldP spid="12298" grpId="1"/>
      <p:bldP spid="12295" grpId="0" animBg="1"/>
      <p:bldP spid="12295" grpId="1" animBg="1"/>
      <p:bldP spid="12299" grpId="0"/>
      <p:bldP spid="12299" grpId="1"/>
      <p:bldP spid="12300" grpId="0"/>
      <p:bldP spid="12300" grpId="1"/>
      <p:bldP spid="12290" grpId="0" animBg="1"/>
      <p:bldP spid="12290" grpId="1" animBg="1"/>
      <p:bldP spid="12301" grpId="0"/>
      <p:bldP spid="12301" grpId="1"/>
      <p:bldP spid="12302" grpId="0"/>
      <p:bldP spid="12302" grpId="1"/>
      <p:bldP spid="12291" grpId="0" animBg="1"/>
      <p:bldP spid="12291" grpId="1" animBg="1"/>
      <p:bldP spid="12303" grpId="0"/>
      <p:bldP spid="12303" grpId="1"/>
      <p:bldP spid="12304" grpId="0"/>
      <p:bldP spid="12304" grpId="1"/>
      <p:bldP spid="12293" grpId="0"/>
      <p:bldP spid="12293" grpId="1"/>
      <p:bldP spid="12307" grpId="0"/>
      <p:bldP spid="1230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 txBox="1"/>
          <p:nvPr/>
        </p:nvSpPr>
        <p:spPr>
          <a:xfrm>
            <a:off x="2124075" y="2049463"/>
            <a:ext cx="5178425" cy="1092200"/>
          </a:xfrm>
          <a:prstGeom prst="rect">
            <a:avLst/>
          </a:prstGeom>
          <a:noFill/>
          <a:ln w="9525">
            <a:noFill/>
          </a:ln>
          <a:effectLst>
            <a:outerShdw dist="38100" dir="8100000" algn="ctr" rotWithShape="0">
              <a:srgbClr val="000000">
                <a:alpha val="34998"/>
              </a:srgbClr>
            </a:outerShdw>
          </a:effectLst>
        </p:spPr>
        <p:txBody>
          <a:bodyPr anchor="t" anchorCtr="0"/>
          <a:p>
            <a:pPr algn="ctr">
              <a:lnSpc>
                <a:spcPct val="120000"/>
              </a:lnSpc>
            </a:pPr>
            <a:r>
              <a:rPr lang="en-US" altLang="zh-CN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8.2 555</a:t>
            </a:r>
            <a:r>
              <a:rPr lang="zh-CN" altLang="en-US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定时器</a:t>
            </a:r>
            <a:endParaRPr lang="zh-CN" altLang="en-US" sz="4800" b="0" dirty="0">
              <a:latin typeface="Comic Sans MS" panose="030F0702030302020204" pitchFamily="2" charset="0"/>
              <a:ea typeface="黑体" panose="0201060906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4800" b="0" dirty="0">
                <a:latin typeface="Comic Sans MS" panose="030F0702030302020204" pitchFamily="2" charset="0"/>
                <a:ea typeface="黑体" panose="02010609060101010101" pitchFamily="2" charset="-122"/>
              </a:rPr>
              <a:t>及应用</a:t>
            </a:r>
            <a:endParaRPr lang="zh-CN" altLang="en-US" sz="4800" b="0" dirty="0">
              <a:latin typeface="Comic Sans MS" panose="030F070203030202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908239892"/>
  <p:tag name="KSO_WM_UNIT_PLACING_PICTURE_USER_VIEWPORT" val="{&quot;height&quot;:1975,&quot;width&quot;:2225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PLACING_PICTURE_USER_VIEWPORT" val="{&quot;height&quot;:917.4992125984252,&quot;width&quot;:5412.499212598425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  <p:tag name="KSO_WM_UNIT_PLACING_PICTURE_USER_VIEWPORT" val="{&quot;height&quot;:4700,&quot;width&quot;:5707}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  <p:tag name="KSO_WM_UNIT_PLACING_PICTURE_USER_VIEWPORT" val="{&quot;height&quot;:1279,&quot;width&quot;:7200}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REFSHAPE" val="946185700"/>
  <p:tag name="KSO_WM_UNIT_PLACING_PICTURE_USER_VIEWPORT" val="{&quot;height&quot;:3402,&quot;width&quot;:5131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  <p:tag name="KSO_WM_UNIT_PLACING_PICTURE_USER_VIEWPORT" val="{&quot;height&quot;:1279,&quot;width&quot;:7200}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PLACING_PICTURE_USER_VIEWPORT" val="{&quot;height&quot;:3715,&quot;width&quot;:4365}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  <p:tag name="KSO_WM_UNIT_PLACING_PICTURE_USER_VIEWPORT" val="{&quot;height&quot;:5250,&quot;width&quot;:12000}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PLACING_PICTURE_USER_VIEWPORT" val="{&quot;height&quot;:5540,&quot;width&quot;:8355}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UNIT_PLACING_PICTURE_USER_VIEWPORT" val="{&quot;height&quot;:3511,&quot;width&quot;:10760}"/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PLACING_PICTURE_USER_VIEWPORT" val="{&quot;height&quot;:3785,&quot;width&quot;:7690}"/>
</p:tagLst>
</file>

<file path=ppt/tags/tag60.xml><?xml version="1.0" encoding="utf-8"?>
<p:tagLst xmlns:p="http://schemas.openxmlformats.org/presentationml/2006/main">
  <p:tag name="KSO_WM_UNIT_PLACING_PICTURE_USER_VIEWPORT" val="{&quot;height&quot;:3222,&quot;width&quot;:7559}"/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UNIT_PLACING_PICTURE_USER_VIEWPORT" val="{&quot;height&quot;:3511,&quot;width&quot;:10760}"/>
  <p:tag name="KSO_WM_BEAUTIFY_FLAG" val=""/>
</p:tagLst>
</file>

<file path=ppt/tags/tag69.xml><?xml version="1.0" encoding="utf-8"?>
<p:tagLst xmlns:p="http://schemas.openxmlformats.org/presentationml/2006/main">
  <p:tag name="KSO_WM_BEAUTIFY_FLAG" val=""/>
  <p:tag name="KSO_WM_UNIT_PLACING_PICTURE_USER_VIEWPORT" val="{&quot;height&quot;:3542,&quot;width&quot;:11575}"/>
</p:tagLst>
</file>

<file path=ppt/tags/tag7.xml><?xml version="1.0" encoding="utf-8"?>
<p:tagLst xmlns:p="http://schemas.openxmlformats.org/presentationml/2006/main">
  <p:tag name="KSO_WM_UNIT_PLACING_PICTURE_USER_VIEWPORT" val="{&quot;height&quot;:2815,&quot;width&quot;:5177.5007874015746}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COMMONDATA" val="eyJoZGlkIjoiYWJjOWFlYWJmOTE2ZmJkZWYwYmM5MGYxMzNlYjI1OTMifQ=="/>
  <p:tag name="KSO_WPP_MARK_KEY" val="0f9fd524-a2b8-4750-be48-ebc5e1bf31da"/>
</p:tagLst>
</file>

<file path=ppt/tags/tag8.xml><?xml version="1.0" encoding="utf-8"?>
<p:tagLst xmlns:p="http://schemas.openxmlformats.org/presentationml/2006/main">
  <p:tag name="REFSHAPE" val="653570812"/>
  <p:tag name="KSO_WM_UNIT_PLACING_PICTURE_USER_VIEWPORT" val="{&quot;height&quot;:2922.4992125984249,&quot;width&quot;:4762.4992125984254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5996</Words>
  <Application>WPS 演示</Application>
  <PresentationFormat>在屏幕上显示</PresentationFormat>
  <Paragraphs>581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74</vt:i4>
      </vt:variant>
      <vt:variant>
        <vt:lpstr>幻灯片标题</vt:lpstr>
      </vt:variant>
      <vt:variant>
        <vt:i4>50</vt:i4>
      </vt:variant>
    </vt:vector>
  </HeadingPairs>
  <TitlesOfParts>
    <vt:vector size="141" baseType="lpstr">
      <vt:lpstr>Arial</vt:lpstr>
      <vt:lpstr>宋体</vt:lpstr>
      <vt:lpstr>Wingdings</vt:lpstr>
      <vt:lpstr>Comic Sans MS</vt:lpstr>
      <vt:lpstr>楷体_GB2312</vt:lpstr>
      <vt:lpstr>新宋体</vt:lpstr>
      <vt:lpstr>黑体</vt:lpstr>
      <vt:lpstr>华文行楷</vt:lpstr>
      <vt:lpstr>楷体</vt:lpstr>
      <vt:lpstr>隶书</vt:lpstr>
      <vt:lpstr>仿宋_GB2312</vt:lpstr>
      <vt:lpstr>仿宋</vt:lpstr>
      <vt:lpstr>微软雅黑</vt:lpstr>
      <vt:lpstr>Arial Unicode MS</vt:lpstr>
      <vt:lpstr>Calibri</vt:lpstr>
      <vt:lpstr>Times New Roman</vt:lpstr>
      <vt:lpstr>默认设计模板</vt:lpstr>
      <vt:lpstr>Paint.Picture</vt:lpstr>
      <vt:lpstr>Paint.Picture</vt:lpstr>
      <vt:lpstr>Paint.Picture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Paint.Picture</vt:lpstr>
      <vt:lpstr>PBrush</vt:lpstr>
      <vt:lpstr>Visio.Drawing.11</vt:lpstr>
      <vt:lpstr>Visio.Drawing.11</vt:lpstr>
      <vt:lpstr>Equation.3</vt:lpstr>
      <vt:lpstr>Equation.3</vt:lpstr>
      <vt:lpstr>Equation.3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Paint.Picture</vt:lpstr>
      <vt:lpstr>Equation.3</vt:lpstr>
      <vt:lpstr>Equation.3</vt:lpstr>
      <vt:lpstr>Equation.KSEE3</vt:lpstr>
      <vt:lpstr>Equation.KSEE3</vt:lpstr>
      <vt:lpstr>PBrush</vt:lpstr>
      <vt:lpstr>Visio.Drawing.11</vt:lpstr>
      <vt:lpstr>Equation.3</vt:lpstr>
      <vt:lpstr>Visio.Drawing.11</vt:lpstr>
      <vt:lpstr>Visio.Drawing.11</vt:lpstr>
      <vt:lpstr>Equation.3</vt:lpstr>
      <vt:lpstr>Equation.3</vt:lpstr>
      <vt:lpstr>Equation.KSEE3</vt:lpstr>
      <vt:lpstr>Paint.Picture</vt:lpstr>
      <vt:lpstr>Paint.Picture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Paint.Picture</vt:lpstr>
      <vt:lpstr>Visio.Drawing.11</vt:lpstr>
      <vt:lpstr>Paint.Picture</vt:lpstr>
      <vt:lpstr>Visio.Drawing.11</vt:lpstr>
      <vt:lpstr>Visio.Drawing.11</vt:lpstr>
      <vt:lpstr>PBrush</vt:lpstr>
      <vt:lpstr>Paint.Picture</vt:lpstr>
      <vt:lpstr>Paint.Picture</vt:lpstr>
      <vt:lpstr>PBrush</vt:lpstr>
      <vt:lpstr>PBrush</vt:lpstr>
      <vt:lpstr>PBrush</vt:lpstr>
      <vt:lpstr>Paint.Picture</vt:lpstr>
      <vt:lpstr>PBrush</vt:lpstr>
      <vt:lpstr>PBrush</vt:lpstr>
      <vt:lpstr>Paint.Picture</vt:lpstr>
      <vt:lpstr>Visio.Drawing.11</vt:lpstr>
      <vt:lpstr>Visio.Drawing.11</vt:lpstr>
      <vt:lpstr>Visio.Drawing.11</vt:lpstr>
      <vt:lpstr>Visio.Drawing.11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如歌</cp:lastModifiedBy>
  <cp:revision>2221</cp:revision>
  <dcterms:created xsi:type="dcterms:W3CDTF">2007-03-26T08:38:00Z</dcterms:created>
  <dcterms:modified xsi:type="dcterms:W3CDTF">2023-01-06T11:20:44Z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0450ADB24B974D578DD619682B4D77E3</vt:lpwstr>
  </property>
</Properties>
</file>