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38"/>
  </p:notesMasterIdLst>
  <p:sldIdLst>
    <p:sldId id="463" r:id="rId4"/>
    <p:sldId id="875" r:id="rId5"/>
    <p:sldId id="921" r:id="rId6"/>
    <p:sldId id="922" r:id="rId7"/>
    <p:sldId id="923" r:id="rId8"/>
    <p:sldId id="832" r:id="rId9"/>
    <p:sldId id="833" r:id="rId10"/>
    <p:sldId id="805" r:id="rId11"/>
    <p:sldId id="597" r:id="rId12"/>
    <p:sldId id="784" r:id="rId13"/>
    <p:sldId id="806" r:id="rId14"/>
    <p:sldId id="761" r:id="rId15"/>
    <p:sldId id="756" r:id="rId16"/>
    <p:sldId id="694" r:id="rId17"/>
    <p:sldId id="952" r:id="rId18"/>
    <p:sldId id="695" r:id="rId19"/>
    <p:sldId id="859" r:id="rId20"/>
    <p:sldId id="860" r:id="rId21"/>
    <p:sldId id="906" r:id="rId22"/>
    <p:sldId id="785" r:id="rId23"/>
    <p:sldId id="696" r:id="rId24"/>
    <p:sldId id="774" r:id="rId25"/>
    <p:sldId id="807" r:id="rId26"/>
    <p:sldId id="972" r:id="rId27"/>
    <p:sldId id="707" r:id="rId28"/>
    <p:sldId id="786" r:id="rId29"/>
    <p:sldId id="708" r:id="rId30"/>
    <p:sldId id="633" r:id="rId31"/>
    <p:sldId id="697" r:id="rId32"/>
    <p:sldId id="698" r:id="rId33"/>
    <p:sldId id="757" r:id="rId34"/>
    <p:sldId id="760" r:id="rId35"/>
    <p:sldId id="827" r:id="rId36"/>
    <p:sldId id="951" r:id="rId37"/>
  </p:sldIdLst>
  <p:sldSz cx="9144000" cy="6858000" type="screen4x3"/>
  <p:notesSz cx="6813550" cy="982535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仿宋_GB2312" pitchFamily="1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仿宋_GB2312" pitchFamily="1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仿宋_GB2312" pitchFamily="1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仿宋_GB2312" pitchFamily="1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仿宋_GB2312" pitchFamily="1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仿宋_GB2312" pitchFamily="1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仿宋_GB2312" pitchFamily="1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仿宋_GB2312" pitchFamily="1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仿宋_GB2312" pitchFamily="1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9AD0"/>
    <a:srgbClr val="FFFF00"/>
    <a:srgbClr val="66FFCC"/>
    <a:srgbClr val="99FFCC"/>
    <a:srgbClr val="C0C0C0"/>
    <a:srgbClr val="EAEAEA"/>
    <a:srgbClr val="CC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341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05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fontAlgn="base" hangingPunct="1"/>
            <a:endParaRPr lang="en-US" altLang="x-none" sz="1200" b="0" strike="noStrike" noProof="1" dirty="0"/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59213" y="0"/>
            <a:ext cx="2952750" cy="4905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fontAlgn="base" hangingPunct="1"/>
            <a:endParaRPr lang="en-US" altLang="x-none" sz="1200" b="0" strike="noStrike" noProof="1" dirty="0"/>
          </a:p>
        </p:txBody>
      </p:sp>
      <p:sp>
        <p:nvSpPr>
          <p:cNvPr id="3076" name="Rectangle 4"/>
          <p:cNvSpPr>
            <a:spLocks noGrp="1"/>
          </p:cNvSpPr>
          <p:nvPr>
            <p:ph type="sldImg"/>
          </p:nvPr>
        </p:nvSpPr>
        <p:spPr>
          <a:xfrm>
            <a:off x="1003300" y="735013"/>
            <a:ext cx="4913313" cy="36845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/>
          </p:cNvSpPr>
          <p:nvPr>
            <p:ph type="body" sz="quarter"/>
          </p:nvPr>
        </p:nvSpPr>
        <p:spPr>
          <a:xfrm>
            <a:off x="681038" y="4667250"/>
            <a:ext cx="5451475" cy="44211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9331325"/>
            <a:ext cx="2952750" cy="4921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fontAlgn="base" hangingPunct="1"/>
            <a:endParaRPr lang="en-US" altLang="x-none" sz="1200" b="0" strike="noStrike" noProof="1" dirty="0"/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59213" y="9331325"/>
            <a:ext cx="2952750" cy="4921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fontAlgn="base" hangingPunct="1"/>
            <a:fld id="{9A0DB2DC-4C9A-4742-B13C-FB6460FD3503}" type="slidenum">
              <a:rPr lang="en-US" altLang="x-none" sz="1200" b="0" strike="noStrike" noProof="1" dirty="0">
                <a:latin typeface="Arial" panose="020B0604020202020204" pitchFamily="34" charset="0"/>
                <a:ea typeface="仿宋_GB2312" pitchFamily="1" charset="-122"/>
                <a:cs typeface="+mn-cs"/>
              </a:rPr>
            </a:fld>
            <a:endParaRPr lang="en-US" altLang="x-none" sz="1200" b="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4"/>
          <p:cNvSpPr/>
          <p:nvPr userDrawn="1"/>
        </p:nvSpPr>
        <p:spPr>
          <a:xfrm>
            <a:off x="6350" y="6308725"/>
            <a:ext cx="9144000" cy="549275"/>
          </a:xfrm>
          <a:prstGeom prst="rect">
            <a:avLst/>
          </a:prstGeom>
          <a:solidFill>
            <a:srgbClr val="5E7270"/>
          </a:solidFill>
          <a:ln w="9525">
            <a:noFill/>
          </a:ln>
        </p:spPr>
        <p:txBody>
          <a:bodyPr wrap="none" anchor="ctr" anchorCtr="0"/>
          <a:p>
            <a:pPr lvl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AutoShape 19"/>
          <p:cNvSpPr/>
          <p:nvPr userDrawn="1"/>
        </p:nvSpPr>
        <p:spPr>
          <a:xfrm>
            <a:off x="2560638" y="53975"/>
            <a:ext cx="6475412" cy="495300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0"/>
            <a:tileRect/>
          </a:gradFill>
          <a:ln w="9525">
            <a:noFill/>
          </a:ln>
        </p:spPr>
        <p:txBody>
          <a:bodyPr wrap="none" anchor="ctr" anchorCtr="0"/>
          <a:p>
            <a:pPr lvl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Line 18"/>
          <p:cNvSpPr/>
          <p:nvPr userDrawn="1"/>
        </p:nvSpPr>
        <p:spPr>
          <a:xfrm>
            <a:off x="0" y="6308725"/>
            <a:ext cx="9144000" cy="0"/>
          </a:xfrm>
          <a:prstGeom prst="line">
            <a:avLst/>
          </a:prstGeom>
          <a:ln w="317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29" name="Picture 20"/>
          <p:cNvPicPr>
            <a:picLocks noChangeAspect="1"/>
          </p:cNvPicPr>
          <p:nvPr userDrawn="1"/>
        </p:nvPicPr>
        <p:blipFill>
          <a:blip r:embed="rId13">
            <a:lum bright="29999"/>
          </a:blip>
          <a:stretch>
            <a:fillRect/>
          </a:stretch>
        </p:blipFill>
        <p:spPr>
          <a:xfrm>
            <a:off x="7019925" y="6445250"/>
            <a:ext cx="2071688" cy="287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0" name="灯片编号占位符 3"/>
          <p:cNvSpPr/>
          <p:nvPr userDrawn="1"/>
        </p:nvSpPr>
        <p:spPr>
          <a:xfrm>
            <a:off x="8424863" y="127000"/>
            <a:ext cx="539750" cy="2555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algn="r"/>
            <a:endParaRPr lang="en-US" altLang="x-none" sz="2000" dirty="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31" name="直接连接符 2"/>
          <p:cNvCxnSpPr/>
          <p:nvPr userDrawn="1"/>
        </p:nvCxnSpPr>
        <p:spPr>
          <a:xfrm>
            <a:off x="-9525" y="6400800"/>
            <a:ext cx="9148763" cy="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2" name="直接连接符 15"/>
          <p:cNvCxnSpPr/>
          <p:nvPr userDrawn="1"/>
        </p:nvCxnSpPr>
        <p:spPr>
          <a:xfrm>
            <a:off x="4763" y="6751638"/>
            <a:ext cx="9139237" cy="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3" name="文本框 1"/>
          <p:cNvSpPr txBox="1"/>
          <p:nvPr userDrawn="1"/>
        </p:nvSpPr>
        <p:spPr>
          <a:xfrm>
            <a:off x="2560638" y="65088"/>
            <a:ext cx="6403975" cy="4238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lvl="0"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 第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章 数字电路基础   </a:t>
            </a:r>
            <a:r>
              <a:rPr lang="en-US" altLang="zh-CN" b="0" dirty="0">
                <a:latin typeface="Comic Sans MS" panose="030F0702030302020204" pitchFamily="2" charset="0"/>
                <a:ea typeface="仿宋_GB2312" pitchFamily="1" charset="-122"/>
              </a:rPr>
              <a:t>Fundamentals of Digital Circuits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034" name="文本框 3"/>
          <p:cNvSpPr txBox="1"/>
          <p:nvPr userDrawn="1"/>
        </p:nvSpPr>
        <p:spPr>
          <a:xfrm>
            <a:off x="2052638" y="6370638"/>
            <a:ext cx="3816350" cy="4238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 algn="r"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dirty="0">
                <a:latin typeface="楷体_GB2312" pitchFamily="1" charset="-122"/>
                <a:ea typeface="楷体_GB2312" pitchFamily="1" charset="-122"/>
              </a:rPr>
              <a:t>《</a:t>
            </a:r>
            <a:r>
              <a:rPr lang="zh-CN" altLang="zh-CN" sz="1800" dirty="0">
                <a:latin typeface="楷体_GB2312" pitchFamily="1" charset="-122"/>
                <a:ea typeface="楷体_GB2312" pitchFamily="1" charset="-122"/>
              </a:rPr>
              <a:t>数字电路与逻辑设计</a:t>
            </a:r>
            <a:r>
              <a:rPr lang="en-US" altLang="zh-CN" sz="1800" dirty="0">
                <a:latin typeface="楷体_GB2312" pitchFamily="1" charset="-122"/>
                <a:ea typeface="楷体_GB2312" pitchFamily="1" charset="-122"/>
              </a:rPr>
              <a:t>》</a:t>
            </a:r>
            <a:endParaRPr lang="zh-CN" altLang="zh-CN" sz="18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1035" name="图片 1" descr="清华出版社LOGO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65125" y="53975"/>
            <a:ext cx="2051050" cy="6508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仿宋_GB2312" pitchFamily="1" charset="-122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仿宋_GB2312" pitchFamily="1" charset="-122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仿宋_GB2312" pitchFamily="1" charset="-122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仿宋_GB2312" pitchFamily="1" charset="-122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仿宋_GB2312" pitchFamily="1" charset="-122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仿宋_GB2312" pitchFamily="1" charset="-122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仿宋_GB2312" pitchFamily="1" charset="-122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仿宋_GB2312" pitchFamily="1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/>
            </a:lvl1pPr>
          </a:lstStyle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/>
            </a:lvl1pPr>
          </a:lstStyle>
          <a:p>
            <a:pPr lvl="0" eaLnBrk="1" fontAlgn="base" hangingPunct="1"/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4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/>
            </a:lvl1pPr>
          </a:lstStyle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x-none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仿宋_GB2312" pitchFamily="1" charset="-122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仿宋_GB2312" pitchFamily="1" charset="-122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仿宋_GB2312" pitchFamily="1" charset="-122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仿宋_GB2312" pitchFamily="1" charset="-122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仿宋_GB2312" pitchFamily="1" charset="-122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仿宋_GB2312" pitchFamily="1" charset="-122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仿宋_GB2312" pitchFamily="1" charset="-122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仿宋_GB2312" pitchFamily="1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9.emf"/><Relationship Id="rId2" Type="http://schemas.openxmlformats.org/officeDocument/2006/relationships/oleObject" Target="../embeddings/oleObject8.bin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33.wmf"/><Relationship Id="rId1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14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wmf"/><Relationship Id="rId1" Type="http://schemas.openxmlformats.org/officeDocument/2006/relationships/oleObject" Target="../embeddings/oleObject15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7.wmf"/><Relationship Id="rId1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.jpeg"/><Relationship Id="rId7" Type="http://schemas.openxmlformats.org/officeDocument/2006/relationships/image" Target="../media/image9.png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0" Type="http://schemas.openxmlformats.org/officeDocument/2006/relationships/vmlDrawing" Target="../drawings/vmlDrawing2.vml"/><Relationship Id="rId1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9.wmf"/><Relationship Id="rId2" Type="http://schemas.openxmlformats.org/officeDocument/2006/relationships/oleObject" Target="../embeddings/oleObject17.bin"/><Relationship Id="rId1" Type="http://schemas.openxmlformats.org/officeDocument/2006/relationships/image" Target="../media/image38.emf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wmf"/><Relationship Id="rId1" Type="http://schemas.openxmlformats.org/officeDocument/2006/relationships/oleObject" Target="../embeddings/oleObject18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2"/>
          <p:cNvSpPr/>
          <p:nvPr/>
        </p:nvSpPr>
        <p:spPr>
          <a:xfrm>
            <a:off x="-166687" y="-11112"/>
            <a:ext cx="9313862" cy="6880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latin typeface="Arial" panose="020B0604020202020204" pitchFamily="34" charset="0"/>
              <a:ea typeface="方正隶书简体" pitchFamily="1" charset="-122"/>
            </a:endParaRPr>
          </a:p>
        </p:txBody>
      </p:sp>
      <p:pic>
        <p:nvPicPr>
          <p:cNvPr id="4098" name="Picture 6" descr="zcz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7050" y="260350"/>
            <a:ext cx="1943100" cy="715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Line 7"/>
          <p:cNvSpPr/>
          <p:nvPr/>
        </p:nvSpPr>
        <p:spPr>
          <a:xfrm>
            <a:off x="0" y="1125538"/>
            <a:ext cx="9144000" cy="0"/>
          </a:xfrm>
          <a:prstGeom prst="line">
            <a:avLst/>
          </a:prstGeom>
          <a:ln w="28575" cap="flat" cmpd="sng">
            <a:solidFill>
              <a:srgbClr val="EAEAEA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100" name="文本框 1"/>
          <p:cNvSpPr txBox="1"/>
          <p:nvPr/>
        </p:nvSpPr>
        <p:spPr>
          <a:xfrm>
            <a:off x="2303463" y="3790950"/>
            <a:ext cx="4465637" cy="156781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latin typeface="华文行楷" panose="02010800040101010101" charset="-122"/>
                <a:ea typeface="华文行楷" panose="02010800040101010101" charset="-122"/>
              </a:rPr>
              <a:t>张俊涛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latin typeface="隶书" panose="02010509060101010101" charset="-122"/>
                <a:ea typeface="隶书" panose="02010509060101010101" charset="-122"/>
              </a:rPr>
              <a:t>陕西科技大学</a:t>
            </a:r>
            <a:endParaRPr lang="zh-CN" altLang="en-US" sz="2400" dirty="0">
              <a:latin typeface="隶书" panose="02010509060101010101" charset="-122"/>
              <a:ea typeface="隶书" panose="02010509060101010101" charset="-122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latin typeface="隶书" panose="02010509060101010101" charset="-122"/>
                <a:ea typeface="隶书" panose="02010509060101010101" charset="-122"/>
              </a:rPr>
              <a:t>电子信息与人工智能学院</a:t>
            </a:r>
            <a:endParaRPr lang="zh-CN" altLang="en-US" sz="2400" dirty="0"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101" name="文本框 1"/>
          <p:cNvSpPr txBox="1"/>
          <p:nvPr/>
        </p:nvSpPr>
        <p:spPr>
          <a:xfrm>
            <a:off x="2576513" y="5299075"/>
            <a:ext cx="4465637" cy="53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>
                <a:latin typeface="Comic Sans MS" panose="030F0702030302020204" pitchFamily="2" charset="0"/>
                <a:ea typeface="宋体" panose="02010600030101010101" pitchFamily="2" charset="-122"/>
              </a:rPr>
              <a:t>Email:379100463@qq.com</a:t>
            </a:r>
            <a:r>
              <a:rPr lang="zh-CN" altLang="en-US" sz="2400" dirty="0">
                <a:latin typeface="Comic Sans MS" panose="030F0702030302020204" pitchFamily="2" charset="0"/>
                <a:ea typeface="宋体" panose="02010600030101010101" pitchFamily="2" charset="-122"/>
              </a:rPr>
              <a:t>  </a:t>
            </a:r>
            <a:endParaRPr lang="en-US" altLang="zh-CN" sz="24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102" name="Rectangle 5"/>
          <p:cNvSpPr/>
          <p:nvPr/>
        </p:nvSpPr>
        <p:spPr>
          <a:xfrm>
            <a:off x="814388" y="1349375"/>
            <a:ext cx="7351712" cy="1584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defTabSz="914400">
              <a:lnSpc>
                <a:spcPct val="150000"/>
              </a:lnSpc>
              <a:tabLst>
                <a:tab pos="1790700" algn="l"/>
              </a:tabLst>
            </a:pPr>
            <a:r>
              <a:rPr lang="en-US" altLang="zh-CN" sz="3600" b="0" dirty="0">
                <a:latin typeface="黑体" panose="02010609060101010101" pitchFamily="2" charset="-122"/>
                <a:ea typeface="黑体" panose="02010609060101010101" pitchFamily="2" charset="-122"/>
              </a:rPr>
              <a:t>《</a:t>
            </a:r>
            <a:r>
              <a:rPr lang="zh-CN" altLang="zh-CN" sz="3600" b="0" dirty="0">
                <a:latin typeface="黑体" panose="02010609060101010101" pitchFamily="2" charset="-122"/>
                <a:ea typeface="黑体" panose="02010609060101010101" pitchFamily="2" charset="-122"/>
              </a:rPr>
              <a:t>数字电路与逻辑设计</a:t>
            </a:r>
            <a:r>
              <a:rPr lang="en-US" altLang="zh-CN" sz="3600" b="0" dirty="0">
                <a:latin typeface="黑体" panose="02010609060101010101" pitchFamily="2" charset="-122"/>
                <a:ea typeface="黑体" panose="02010609060101010101" pitchFamily="2" charset="-122"/>
              </a:rPr>
              <a:t>》</a:t>
            </a:r>
            <a:endParaRPr lang="en-US" altLang="zh-CN" sz="36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 defTabSz="914400">
              <a:lnSpc>
                <a:spcPct val="150000"/>
              </a:lnSpc>
              <a:tabLst>
                <a:tab pos="1790700" algn="l"/>
              </a:tabLst>
            </a:pPr>
            <a:r>
              <a:rPr lang="zh-CN" altLang="en-US" sz="3600" b="0" dirty="0">
                <a:latin typeface="黑体" panose="02010609060101010101" pitchFamily="2" charset="-122"/>
                <a:ea typeface="黑体" panose="02010609060101010101" pitchFamily="2" charset="-122"/>
              </a:rPr>
              <a:t>教学课件</a:t>
            </a:r>
            <a:endParaRPr lang="zh-CN" altLang="en-US" sz="4800" b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103" name="图片 1" descr="清华出版社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9050"/>
            <a:ext cx="3594100" cy="1093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文本框 1"/>
          <p:cNvSpPr txBox="1"/>
          <p:nvPr/>
        </p:nvSpPr>
        <p:spPr>
          <a:xfrm>
            <a:off x="693738" y="693738"/>
            <a:ext cx="2806700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  <a:ea typeface="仿宋_GB2312" pitchFamily="1" charset="-122"/>
              </a:rPr>
              <a:t>◆ </a:t>
            </a:r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四类信号之间的转换</a:t>
            </a:r>
            <a:endParaRPr lang="zh-CN" altLang="en-US" sz="20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9458" name="对象 -2147481878"/>
          <p:cNvGraphicFramePr/>
          <p:nvPr/>
        </p:nvGraphicFramePr>
        <p:xfrm>
          <a:off x="693738" y="1449388"/>
          <a:ext cx="7993062" cy="439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7112000" imgH="3606800" progId="Visio.Drawing.11">
                  <p:embed/>
                </p:oleObj>
              </mc:Choice>
              <mc:Fallback>
                <p:oleObj name="" r:id="rId1" imgW="7112000" imgH="3606800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3738" y="1449388"/>
                        <a:ext cx="7993062" cy="439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1778000" y="2492375"/>
            <a:ext cx="1714500" cy="790575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5467350" y="2332038"/>
            <a:ext cx="1336675" cy="808038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5219700" y="4102100"/>
            <a:ext cx="1646238" cy="838200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1835150" y="4148138"/>
            <a:ext cx="1612900" cy="95567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" grpId="0"/>
      <p:bldP spid="2048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文本框 1"/>
          <p:cNvSpPr txBox="1"/>
          <p:nvPr/>
        </p:nvSpPr>
        <p:spPr>
          <a:xfrm>
            <a:off x="1171575" y="5346700"/>
            <a:ext cx="6330950" cy="708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zh-CN" altLang="en-US" sz="1600" dirty="0">
                <a:solidFill>
                  <a:srgbClr val="009AD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数字电路：</a:t>
            </a:r>
            <a:r>
              <a:rPr lang="zh-CN" altLang="en-US" sz="1600" dirty="0">
                <a:solidFill>
                  <a:srgbClr val="7F7F7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</a:t>
            </a:r>
            <a:r>
              <a:rPr lang="zh-CN" altLang="en-US" sz="16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观，易于理解，但内容多（逻辑</a:t>
            </a:r>
            <a:r>
              <a:rPr lang="en-US" altLang="zh-CN" sz="16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16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电路）</a:t>
            </a:r>
            <a:endParaRPr lang="zh-CN" altLang="en-US" sz="1600" dirty="0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50000"/>
              </a:spcBef>
            </a:pPr>
            <a:r>
              <a:rPr lang="zh-CN" altLang="en-US" sz="1600" dirty="0">
                <a:solidFill>
                  <a:srgbClr val="009AD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模块电路：</a:t>
            </a:r>
            <a:r>
              <a:rPr lang="zh-CN" altLang="en-US" sz="16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抽象，但内容一条主线（放大</a:t>
            </a:r>
            <a:r>
              <a:rPr lang="en-US" altLang="zh-CN" sz="16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16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产生</a:t>
            </a:r>
            <a:r>
              <a:rPr lang="en-US" altLang="zh-CN" sz="16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16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r>
              <a:rPr lang="en-US" altLang="zh-CN" sz="16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16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电源）</a:t>
            </a:r>
            <a:endParaRPr lang="zh-CN" altLang="en-US" sz="1600" dirty="0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482" name="对象 -2147482623"/>
          <p:cNvGraphicFramePr/>
          <p:nvPr/>
        </p:nvGraphicFramePr>
        <p:xfrm>
          <a:off x="692150" y="1023938"/>
          <a:ext cx="8026400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470900" imgH="1587500" progId="Visio.Drawing.11">
                  <p:embed/>
                </p:oleObj>
              </mc:Choice>
              <mc:Fallback>
                <p:oleObj name="" r:id="rId1" imgW="8470900" imgH="1587500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2150" y="1023938"/>
                        <a:ext cx="8026400" cy="173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文本框 2"/>
          <p:cNvSpPr txBox="1"/>
          <p:nvPr/>
        </p:nvSpPr>
        <p:spPr>
          <a:xfrm>
            <a:off x="642938" y="625475"/>
            <a:ext cx="3686175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  <a:ea typeface="仿宋_GB2312" pitchFamily="1" charset="-122"/>
              </a:rPr>
              <a:t>◆ </a:t>
            </a:r>
            <a:r>
              <a:rPr lang="zh-CN" altLang="zh-CN" sz="20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模拟信号的数字化处理技术</a:t>
            </a:r>
            <a:endParaRPr lang="zh-CN" altLang="zh-CN" sz="20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6638" y="565150"/>
            <a:ext cx="25527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example: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数字音频处理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0100" y="2762250"/>
            <a:ext cx="3529013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仿宋_GB2312" pitchFamily="1" charset="-122"/>
              </a:rPr>
              <a:t>3.</a:t>
            </a:r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  <a:ea typeface="仿宋_GB2312" pitchFamily="1" charset="-122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数字电路的研究对象和特点</a:t>
            </a:r>
            <a:endParaRPr lang="zh-CN" altLang="en-US" sz="2000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1575" y="3244850"/>
            <a:ext cx="455453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电子技术 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模拟电子技术 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数字电子技术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1088" y="3679825"/>
            <a:ext cx="23669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）研究的对象不同</a:t>
            </a:r>
            <a:endParaRPr lang="zh-CN" altLang="en-US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71575" y="4114800"/>
            <a:ext cx="5741988" cy="708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数字电子技术主要研究产生和处理数字信号电子电路的课程；</a:t>
            </a:r>
            <a:endParaRPr lang="zh-CN" altLang="en-US" sz="1600" dirty="0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50000"/>
              </a:spcBef>
            </a:pPr>
            <a:r>
              <a:rPr lang="zh-CN" altLang="en-US" sz="16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模拟电子技术主要研究产生和处理模拟信号电子电路的课程。</a:t>
            </a:r>
            <a:endParaRPr lang="zh-CN" altLang="en-US" sz="1600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81088" y="4905375"/>
            <a:ext cx="23669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）课程的特点不同</a:t>
            </a:r>
            <a:endParaRPr lang="zh-CN" altLang="en-US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1507" grpId="1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20481" grpId="0"/>
      <p:bldP spid="2048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 txBox="1"/>
          <p:nvPr/>
        </p:nvSpPr>
        <p:spPr>
          <a:xfrm>
            <a:off x="1908175" y="2205038"/>
            <a:ext cx="5178425" cy="1092200"/>
          </a:xfrm>
          <a:prstGeom prst="rect">
            <a:avLst/>
          </a:prstGeom>
          <a:noFill/>
          <a:ln w="9525">
            <a:noFill/>
          </a:ln>
          <a:effectLst>
            <a:outerShdw dist="38100" dir="8100000" algn="ctr" rotWithShape="0">
              <a:srgbClr val="000000">
                <a:alpha val="35999"/>
              </a:srgbClr>
            </a:outerShdw>
          </a:effectLst>
        </p:spPr>
        <p:txBody>
          <a:bodyPr anchor="t" anchorCtr="0"/>
          <a:p>
            <a:pPr algn="ctr">
              <a:lnSpc>
                <a:spcPct val="120000"/>
              </a:lnSpc>
            </a:pPr>
            <a:r>
              <a:rPr lang="en-US" altLang="zh-CN" sz="4800" b="0" dirty="0">
                <a:latin typeface="Comic Sans MS" panose="030F0702030302020204" pitchFamily="2" charset="0"/>
                <a:ea typeface="黑体" panose="02010609060101010101" pitchFamily="2" charset="-122"/>
              </a:rPr>
              <a:t>1.2 </a:t>
            </a:r>
            <a:r>
              <a:rPr lang="zh-CN" altLang="en-US" sz="4800" b="0" dirty="0">
                <a:latin typeface="Comic Sans MS" panose="030F0702030302020204" pitchFamily="2" charset="0"/>
                <a:ea typeface="黑体" panose="02010609060101010101" pitchFamily="2" charset="-122"/>
              </a:rPr>
              <a:t>数制</a:t>
            </a:r>
            <a:endParaRPr lang="zh-CN" altLang="en-US" sz="4800" b="0" dirty="0">
              <a:latin typeface="Comic Sans MS" panose="030F070203030202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文本框 9217"/>
          <p:cNvSpPr txBox="1"/>
          <p:nvPr/>
        </p:nvSpPr>
        <p:spPr>
          <a:xfrm>
            <a:off x="831850" y="4406900"/>
            <a:ext cx="5295900" cy="1336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lnSpc>
                <a:spcPct val="150000"/>
              </a:lnSpc>
            </a:pPr>
            <a:r>
              <a:rPr lang="zh-CN" altLang="en-US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数码组成：</a:t>
            </a:r>
            <a:r>
              <a:rPr lang="zh-CN" altLang="en-US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0</a:t>
            </a:r>
            <a:r>
              <a:rPr lang="zh-CN" altLang="en-US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</a:t>
            </a:r>
            <a:r>
              <a:rPr lang="zh-CN" altLang="en-US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；</a:t>
            </a:r>
            <a:endParaRPr lang="zh-CN" altLang="en-US" b="0" dirty="0">
              <a:solidFill>
                <a:srgbClr val="A6A6A6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</a:pPr>
            <a:r>
              <a:rPr lang="zh-CN" altLang="en-US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规则：</a:t>
            </a:r>
            <a:r>
              <a:rPr lang="zh-CN" altLang="en-US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（进位）逢二进一，（借位）借一当二；</a:t>
            </a:r>
            <a:endParaRPr lang="zh-CN" altLang="en-US" b="0" dirty="0">
              <a:solidFill>
                <a:srgbClr val="A6A6A6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</a:pPr>
            <a:r>
              <a:rPr lang="zh-CN" altLang="en-US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位权： </a:t>
            </a:r>
            <a:r>
              <a:rPr lang="en-US" altLang="zh-CN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11001.01 =</a:t>
            </a:r>
            <a:r>
              <a:rPr lang="zh-CN" altLang="en-US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（</a:t>
            </a:r>
            <a:r>
              <a:rPr lang="en-US" altLang="zh-CN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25.25</a:t>
            </a:r>
            <a:r>
              <a:rPr lang="zh-CN" altLang="en-US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）。</a:t>
            </a:r>
            <a:r>
              <a:rPr lang="zh-CN" altLang="en-US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 </a:t>
            </a:r>
            <a:r>
              <a:rPr lang="zh-CN" altLang="en-US" sz="1200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endParaRPr lang="zh-CN" altLang="en-US" sz="1200" dirty="0">
              <a:latin typeface="Comic Sans MS" panose="030F0702030302020204" pitchFamily="2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pic>
        <p:nvPicPr>
          <p:cNvPr id="16386" name="图片 1" descr="数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0" y="1041400"/>
            <a:ext cx="1320800" cy="1322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7" name="图片 3" descr="计数"/>
          <p:cNvPicPr>
            <a:picLocks noChangeAspect="1"/>
          </p:cNvPicPr>
          <p:nvPr/>
        </p:nvPicPr>
        <p:blipFill>
          <a:blip r:embed="rId2"/>
          <a:srcRect b="27460"/>
          <a:stretch>
            <a:fillRect/>
          </a:stretch>
        </p:blipFill>
        <p:spPr>
          <a:xfrm>
            <a:off x="6459538" y="2827338"/>
            <a:ext cx="2076450" cy="1325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6" name="文本框 1"/>
          <p:cNvSpPr txBox="1"/>
          <p:nvPr/>
        </p:nvSpPr>
        <p:spPr>
          <a:xfrm>
            <a:off x="593725" y="581025"/>
            <a:ext cx="2089150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en-US" altLang="zh-CN"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1. </a:t>
            </a:r>
            <a:r>
              <a:rPr lang="zh-CN" altLang="en-US"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什么是数制？</a:t>
            </a:r>
            <a:endParaRPr lang="zh-CN" altLang="en-US" sz="2000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6389" name="文本框 2"/>
          <p:cNvSpPr txBox="1"/>
          <p:nvPr/>
        </p:nvSpPr>
        <p:spPr>
          <a:xfrm>
            <a:off x="650875" y="1450975"/>
            <a:ext cx="5978525" cy="1336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数码组成：</a:t>
            </a:r>
            <a:r>
              <a:rPr lang="zh-CN" altLang="en-US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（</a:t>
            </a:r>
            <a:r>
              <a:rPr lang="en-US" altLang="zh-CN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10</a:t>
            </a:r>
            <a:r>
              <a:rPr lang="zh-CN" altLang="en-US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个）</a:t>
            </a:r>
            <a:r>
              <a:rPr lang="en-US" altLang="zh-CN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0</a:t>
            </a:r>
            <a:r>
              <a:rPr lang="zh-CN" altLang="en-US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</a:t>
            </a:r>
            <a:r>
              <a:rPr lang="zh-CN" altLang="en-US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2</a:t>
            </a:r>
            <a:r>
              <a:rPr lang="zh-CN" altLang="en-US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3</a:t>
            </a:r>
            <a:r>
              <a:rPr lang="zh-CN" altLang="en-US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4</a:t>
            </a:r>
            <a:r>
              <a:rPr lang="zh-CN" altLang="en-US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5</a:t>
            </a:r>
            <a:r>
              <a:rPr lang="zh-CN" altLang="en-US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6</a:t>
            </a:r>
            <a:r>
              <a:rPr lang="zh-CN" altLang="en-US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7</a:t>
            </a:r>
            <a:r>
              <a:rPr lang="zh-CN" altLang="en-US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8</a:t>
            </a:r>
            <a:r>
              <a:rPr lang="zh-CN" altLang="en-US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9</a:t>
            </a:r>
            <a:r>
              <a:rPr lang="zh-CN" altLang="en-US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；</a:t>
            </a:r>
            <a:endParaRPr lang="zh-CN" altLang="en-US" b="0" dirty="0">
              <a:solidFill>
                <a:srgbClr val="A6A6A6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</a:pPr>
            <a:r>
              <a:rPr lang="en-US" altLang="zh-CN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规则：</a:t>
            </a:r>
            <a:r>
              <a:rPr lang="zh-CN" altLang="en-US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（进位）逢十进一，（借位）借一当十；</a:t>
            </a:r>
            <a:endParaRPr lang="zh-CN" altLang="en-US" b="0" dirty="0">
              <a:solidFill>
                <a:srgbClr val="A6A6A6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 位权：</a:t>
            </a:r>
            <a:r>
              <a:rPr lang="zh-CN" altLang="en-US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例如，</a:t>
            </a:r>
            <a:r>
              <a:rPr lang="en-US" altLang="zh-CN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555.55</a:t>
            </a:r>
            <a:r>
              <a:rPr lang="zh-CN" altLang="en-US" b="0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。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6390" name="文本框 3"/>
          <p:cNvSpPr txBox="1"/>
          <p:nvPr/>
        </p:nvSpPr>
        <p:spPr>
          <a:xfrm>
            <a:off x="650875" y="2827338"/>
            <a:ext cx="1550988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en-US" altLang="zh-CN" sz="24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二进制</a:t>
            </a:r>
            <a:endParaRPr lang="zh-CN" altLang="en-US" sz="2400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6391" name="文本框 1"/>
          <p:cNvSpPr txBox="1"/>
          <p:nvPr/>
        </p:nvSpPr>
        <p:spPr>
          <a:xfrm>
            <a:off x="650875" y="1120775"/>
            <a:ext cx="61595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记数所采用的体制，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包括数码的组成以及进位和借位规则。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6392" name="文本框 3"/>
          <p:cNvSpPr txBox="1"/>
          <p:nvPr/>
        </p:nvSpPr>
        <p:spPr>
          <a:xfrm>
            <a:off x="757238" y="3386138"/>
            <a:ext cx="4691062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（数字电路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/</a:t>
            </a:r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计算机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）二进制</a:t>
            </a:r>
            <a:r>
              <a:rPr lang="zh-CN" altLang="en-US" b="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endParaRPr lang="zh-CN" altLang="en-US" b="0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</a:pPr>
            <a:r>
              <a:rPr lang="zh-CN" altLang="en-US" b="0" dirty="0">
                <a:solidFill>
                  <a:srgbClr val="C0C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（与实现方式有关：开关电路，两个状态）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charRg st="206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charRg st="223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charRg st="248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charRg st="268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charRg st="299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5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46150" y="938213"/>
            <a:ext cx="7207250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lnSpc>
                <a:spcPct val="150000"/>
              </a:lnSpc>
            </a:pPr>
            <a:r>
              <a:rPr lang="en-US" altLang="zh-CN" sz="1600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ex:  CPU</a:t>
            </a:r>
            <a:r>
              <a:rPr lang="zh-CN" altLang="en-US" sz="1600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位长：</a:t>
            </a:r>
            <a:r>
              <a:rPr lang="en-US" altLang="zh-CN" sz="1600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8</a:t>
            </a:r>
            <a:r>
              <a:rPr lang="zh-CN" altLang="en-US" sz="1600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位→</a:t>
            </a:r>
            <a:r>
              <a:rPr lang="en-US" altLang="zh-CN" sz="1600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16</a:t>
            </a:r>
            <a:r>
              <a:rPr lang="zh-CN" altLang="en-US" sz="1600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位</a:t>
            </a:r>
            <a:r>
              <a:rPr lang="zh-CN" altLang="en-US" sz="1600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→</a:t>
            </a:r>
            <a:r>
              <a:rPr lang="en-US" altLang="zh-CN" sz="1600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32</a:t>
            </a:r>
            <a:r>
              <a:rPr lang="zh-CN" altLang="en-US" sz="1600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位</a:t>
            </a:r>
            <a:r>
              <a:rPr lang="zh-CN" altLang="en-US" sz="1600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→</a:t>
            </a:r>
            <a:r>
              <a:rPr lang="en-US" altLang="zh-CN" sz="1600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64</a:t>
            </a:r>
            <a:r>
              <a:rPr lang="zh-CN" altLang="en-US" sz="1600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位</a:t>
            </a:r>
            <a:endParaRPr lang="zh-CN" altLang="en-US" sz="1600" dirty="0">
              <a:solidFill>
                <a:srgbClr val="7F7F7F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</a:pPr>
            <a:r>
              <a:rPr lang="en-US" altLang="zh-CN" sz="1600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111110001111010101010</a:t>
            </a:r>
            <a:r>
              <a:rPr lang="en-US" altLang="zh-CN" sz="160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.</a:t>
            </a:r>
            <a:r>
              <a:rPr lang="en-US" altLang="zh-CN" sz="1600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01110110111</a:t>
            </a:r>
            <a:r>
              <a:rPr lang="zh-CN" altLang="en-US" sz="1600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32</a:t>
            </a:r>
            <a:r>
              <a:rPr lang="zh-CN" altLang="en-US" sz="1600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位，值等多少</a:t>
            </a:r>
            <a:r>
              <a:rPr lang="en-US" altLang="zh-CN" sz="1600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??</a:t>
            </a:r>
            <a:r>
              <a:rPr lang="zh-CN" altLang="en-US" sz="1600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）</a:t>
            </a:r>
            <a:endParaRPr lang="zh-CN" altLang="en-US" sz="1600" dirty="0">
              <a:solidFill>
                <a:srgbClr val="7F7F7F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7400" y="635000"/>
            <a:ext cx="75961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◆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存在问题：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当二进制数的位数增多时，不但书写麻烦，而且不易识别！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7400" y="1768475"/>
            <a:ext cx="37687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◆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解决方案：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转化为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16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进制</a:t>
            </a:r>
            <a:r>
              <a:rPr lang="en-US" altLang="zh-CN" dirty="0">
                <a:solidFill>
                  <a:srgbClr val="7F7F7F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/</a:t>
            </a:r>
            <a:r>
              <a:rPr lang="zh-CN" altLang="en-US" dirty="0">
                <a:solidFill>
                  <a:srgbClr val="7F7F7F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8进制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!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23557" name="文本框 1"/>
          <p:cNvSpPr txBox="1"/>
          <p:nvPr/>
        </p:nvSpPr>
        <p:spPr>
          <a:xfrm>
            <a:off x="787400" y="2136775"/>
            <a:ext cx="7805738" cy="16144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数码组成</a:t>
            </a:r>
            <a:r>
              <a:rPr lang="zh-CN" altLang="en-US" sz="1600" dirty="0">
                <a:latin typeface="Comic Sans MS" panose="030F0702030302020204" pitchFamily="2" charset="0"/>
                <a:ea typeface="宋体" panose="02010600030101010101" pitchFamily="2" charset="-122"/>
              </a:rPr>
              <a:t>：</a:t>
            </a:r>
            <a:r>
              <a:rPr lang="en-US" altLang="zh-CN" sz="1600" dirty="0">
                <a:latin typeface="Comic Sans MS" panose="030F0702030302020204" pitchFamily="2" charset="0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Comic Sans MS" panose="030F0702030302020204" pitchFamily="2" charset="0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Comic Sans MS" panose="030F0702030302020204" pitchFamily="2" charset="0"/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Comic Sans MS" panose="030F0702030302020204" pitchFamily="2" charset="0"/>
                <a:ea typeface="宋体" panose="02010600030101010101" pitchFamily="2" charset="-122"/>
              </a:rPr>
              <a:t>3</a:t>
            </a:r>
            <a:r>
              <a:rPr lang="zh-CN" altLang="en-US" sz="1600" dirty="0"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Comic Sans MS" panose="030F0702030302020204" pitchFamily="2" charset="0"/>
                <a:ea typeface="宋体" panose="02010600030101010101" pitchFamily="2" charset="-122"/>
              </a:rPr>
              <a:t>4</a:t>
            </a:r>
            <a:r>
              <a:rPr lang="zh-CN" altLang="en-US" sz="1600" dirty="0"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Comic Sans MS" panose="030F0702030302020204" pitchFamily="2" charset="0"/>
                <a:ea typeface="宋体" panose="02010600030101010101" pitchFamily="2" charset="-122"/>
              </a:rPr>
              <a:t>5</a:t>
            </a:r>
            <a:r>
              <a:rPr lang="zh-CN" altLang="en-US" sz="1600" dirty="0"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Comic Sans MS" panose="030F0702030302020204" pitchFamily="2" charset="0"/>
                <a:ea typeface="宋体" panose="02010600030101010101" pitchFamily="2" charset="-122"/>
              </a:rPr>
              <a:t>6</a:t>
            </a:r>
            <a:r>
              <a:rPr lang="zh-CN" altLang="en-US" sz="1600" dirty="0"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Comic Sans MS" panose="030F0702030302020204" pitchFamily="2" charset="0"/>
                <a:ea typeface="宋体" panose="02010600030101010101" pitchFamily="2" charset="-122"/>
              </a:rPr>
              <a:t>7</a:t>
            </a:r>
            <a:r>
              <a:rPr lang="zh-CN" altLang="en-US" sz="1600" dirty="0"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Comic Sans MS" panose="030F0702030302020204" pitchFamily="2" charset="0"/>
                <a:ea typeface="宋体" panose="02010600030101010101" pitchFamily="2" charset="-122"/>
              </a:rPr>
              <a:t>8</a:t>
            </a:r>
            <a:r>
              <a:rPr lang="zh-CN" altLang="en-US" sz="1600" dirty="0"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Comic Sans MS" panose="030F0702030302020204" pitchFamily="2" charset="0"/>
                <a:ea typeface="宋体" panose="02010600030101010101" pitchFamily="2" charset="-122"/>
              </a:rPr>
              <a:t>9</a:t>
            </a:r>
            <a:r>
              <a:rPr lang="zh-CN" altLang="en-US" sz="1600" dirty="0"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Comic Sans MS" panose="030F0702030302020204" pitchFamily="2" charset="0"/>
                <a:ea typeface="宋体" panose="02010600030101010101" pitchFamily="2" charset="-122"/>
              </a:rPr>
              <a:t>A</a:t>
            </a:r>
            <a:r>
              <a:rPr lang="zh-CN" altLang="en-US" sz="1600" dirty="0"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zh-CN" altLang="en-US" sz="1600" dirty="0"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Comic Sans MS" panose="030F0702030302020204" pitchFamily="2" charset="0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Comic Sans MS" panose="030F0702030302020204" pitchFamily="2" charset="0"/>
                <a:ea typeface="宋体" panose="02010600030101010101" pitchFamily="2" charset="-122"/>
              </a:rPr>
              <a:t>D</a:t>
            </a:r>
            <a:r>
              <a:rPr lang="zh-CN" altLang="en-US" sz="1600" dirty="0"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Comic Sans MS" panose="030F0702030302020204" pitchFamily="2" charset="0"/>
                <a:ea typeface="宋体" panose="02010600030101010101" pitchFamily="2" charset="-122"/>
              </a:rPr>
              <a:t>E</a:t>
            </a:r>
            <a:r>
              <a:rPr lang="zh-CN" altLang="en-US" sz="1600" dirty="0"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Comic Sans MS" panose="030F0702030302020204" pitchFamily="2" charset="0"/>
                <a:ea typeface="宋体" panose="02010600030101010101" pitchFamily="2" charset="-122"/>
              </a:rPr>
              <a:t>F</a:t>
            </a:r>
            <a:r>
              <a:rPr lang="zh-CN" altLang="en-US" sz="1600" dirty="0">
                <a:latin typeface="Comic Sans MS" panose="030F0702030302020204" pitchFamily="2" charset="0"/>
                <a:ea typeface="宋体" panose="02010600030101010101" pitchFamily="2" charset="-122"/>
              </a:rPr>
              <a:t>；</a:t>
            </a:r>
            <a:endParaRPr lang="zh-CN" altLang="en-US" sz="1600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</a:pPr>
            <a:r>
              <a:rPr lang="en-US" altLang="zh-CN" sz="1600" dirty="0">
                <a:latin typeface="Comic Sans MS" panose="030F0702030302020204" pitchFamily="2" charset="0"/>
                <a:ea typeface="宋体" panose="02010600030101010101" pitchFamily="2" charset="-122"/>
              </a:rPr>
              <a:t>        </a:t>
            </a:r>
            <a:r>
              <a:rPr lang="zh-CN" altLang="en-US" sz="16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规则</a:t>
            </a:r>
            <a:r>
              <a:rPr lang="zh-CN" altLang="en-US" sz="1600" dirty="0">
                <a:latin typeface="Comic Sans MS" panose="030F0702030302020204" pitchFamily="2" charset="0"/>
                <a:ea typeface="宋体" panose="02010600030101010101" pitchFamily="2" charset="-122"/>
              </a:rPr>
              <a:t>：（进位）逢</a:t>
            </a:r>
            <a:r>
              <a:rPr lang="en-US" altLang="zh-CN" sz="1600" dirty="0">
                <a:latin typeface="Comic Sans MS" panose="030F0702030302020204" pitchFamily="2" charset="0"/>
                <a:ea typeface="宋体" panose="02010600030101010101" pitchFamily="2" charset="-122"/>
              </a:rPr>
              <a:t>16</a:t>
            </a:r>
            <a:r>
              <a:rPr lang="zh-CN" altLang="en-US" sz="1600" dirty="0">
                <a:latin typeface="Comic Sans MS" panose="030F0702030302020204" pitchFamily="2" charset="0"/>
                <a:ea typeface="宋体" panose="02010600030101010101" pitchFamily="2" charset="-122"/>
              </a:rPr>
              <a:t>进一，（借位）借一当</a:t>
            </a:r>
            <a:r>
              <a:rPr lang="en-US" altLang="zh-CN" sz="1600" dirty="0">
                <a:latin typeface="Comic Sans MS" panose="030F0702030302020204" pitchFamily="2" charset="0"/>
                <a:ea typeface="宋体" panose="02010600030101010101" pitchFamily="2" charset="-122"/>
              </a:rPr>
              <a:t>16</a:t>
            </a:r>
            <a:r>
              <a:rPr lang="zh-CN" altLang="en-US" sz="1600" dirty="0">
                <a:latin typeface="Comic Sans MS" panose="030F0702030302020204" pitchFamily="2" charset="0"/>
                <a:ea typeface="宋体" panose="02010600030101010101" pitchFamily="2" charset="-122"/>
              </a:rPr>
              <a:t>；</a:t>
            </a:r>
            <a:endParaRPr lang="zh-CN" altLang="en-US" sz="1600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</a:pPr>
            <a:r>
              <a:rPr lang="zh-CN" altLang="en-US" sz="1600" dirty="0"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latin typeface="Comic Sans MS" panose="030F0702030302020204" pitchFamily="2" charset="0"/>
                <a:ea typeface="宋体" panose="02010600030101010101" pitchFamily="2" charset="-122"/>
              </a:rPr>
              <a:t>ex:</a:t>
            </a:r>
            <a:r>
              <a:rPr lang="zh-CN" altLang="en-US" sz="1600" dirty="0">
                <a:latin typeface="Comic Sans MS" panose="030F0702030302020204" pitchFamily="2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latin typeface="Comic Sans MS" panose="030F0702030302020204" pitchFamily="2" charset="0"/>
                <a:ea typeface="宋体" panose="02010600030101010101" pitchFamily="2" charset="-122"/>
              </a:rPr>
              <a:t>(</a:t>
            </a:r>
            <a:r>
              <a:rPr lang="zh-CN" altLang="en-US" sz="1600" dirty="0"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latin typeface="Comic Sans MS" panose="030F0702030302020204" pitchFamily="2" charset="0"/>
                <a:ea typeface="宋体" panose="02010600030101010101" pitchFamily="2" charset="-122"/>
              </a:rPr>
              <a:t>1 1111 0001 1110 1010 1010</a:t>
            </a:r>
            <a:r>
              <a:rPr lang="en-US" altLang="zh-CN" sz="160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.</a:t>
            </a:r>
            <a:r>
              <a:rPr lang="en-US" altLang="zh-CN" sz="1600" dirty="0">
                <a:latin typeface="Comic Sans MS" panose="030F0702030302020204" pitchFamily="2" charset="0"/>
                <a:ea typeface="宋体" panose="02010600030101010101" pitchFamily="2" charset="-122"/>
              </a:rPr>
              <a:t>0111 0110 111 )</a:t>
            </a:r>
            <a:r>
              <a:rPr lang="en-US" altLang="zh-CN" sz="1600" baseline="-25000" dirty="0">
                <a:latin typeface="Comic Sans MS" panose="030F0702030302020204" pitchFamily="2" charset="0"/>
                <a:ea typeface="宋体" panose="02010600030101010101" pitchFamily="2" charset="-122"/>
              </a:rPr>
              <a:t>2</a:t>
            </a:r>
            <a:r>
              <a:rPr lang="en-US" altLang="zh-CN" sz="1600" dirty="0">
                <a:latin typeface="Comic Sans MS" panose="030F0702030302020204" pitchFamily="2" charset="0"/>
                <a:ea typeface="宋体" panose="02010600030101010101" pitchFamily="2" charset="-122"/>
              </a:rPr>
              <a:t>      1F1EAA.76E</a:t>
            </a:r>
            <a:endParaRPr lang="zh-CN" altLang="en-US" sz="1600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</a:pPr>
            <a:r>
              <a:rPr lang="zh-CN" altLang="en-US" sz="1600" dirty="0">
                <a:latin typeface="Comic Sans MS" panose="030F0702030302020204" pitchFamily="2" charset="0"/>
                <a:ea typeface="宋体" panose="02010600030101010101" pitchFamily="2" charset="-122"/>
              </a:rPr>
              <a:t>       </a:t>
            </a:r>
            <a:r>
              <a:rPr lang="zh-CN" altLang="en-US" sz="16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位权</a:t>
            </a:r>
            <a:r>
              <a:rPr lang="zh-CN" altLang="en-US" sz="1600" dirty="0">
                <a:latin typeface="Comic Sans MS" panose="030F0702030302020204" pitchFamily="2" charset="0"/>
                <a:ea typeface="宋体" panose="02010600030101010101" pitchFamily="2" charset="-122"/>
              </a:rPr>
              <a:t>：</a:t>
            </a:r>
            <a:r>
              <a:rPr lang="en-US" altLang="zh-CN" sz="16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1F1EAA.76E  = </a:t>
            </a:r>
            <a:r>
              <a:rPr lang="zh-CN" altLang="en-US" sz="16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sz="16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2039446.67529...</a:t>
            </a:r>
            <a:r>
              <a:rPr lang="zh-CN" altLang="en-US" sz="16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）</a:t>
            </a:r>
            <a:r>
              <a:rPr lang="en-US" altLang="zh-CN" sz="1600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10</a:t>
            </a:r>
            <a:endParaRPr lang="zh-CN" altLang="en-US" sz="1600">
              <a:latin typeface="Comic Sans MS" panose="030F0702030302020204" pitchFamily="2" charset="0"/>
              <a:ea typeface="仿宋_GB2312" pitchFamily="1" charset="-122"/>
            </a:endParaRPr>
          </a:p>
        </p:txBody>
      </p:sp>
      <p:graphicFrame>
        <p:nvGraphicFramePr>
          <p:cNvPr id="23553" name="对象 1"/>
          <p:cNvGraphicFramePr/>
          <p:nvPr/>
        </p:nvGraphicFramePr>
        <p:xfrm>
          <a:off x="1166813" y="4295775"/>
          <a:ext cx="6764337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0534650" imgH="3114675" progId="Paint.Picture">
                  <p:embed/>
                </p:oleObj>
              </mc:Choice>
              <mc:Fallback>
                <p:oleObj name="" r:id="rId1" imgW="10534650" imgH="311467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6813" y="4295775"/>
                        <a:ext cx="6764337" cy="1954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4" name="矩形 10243"/>
          <p:cNvSpPr/>
          <p:nvPr/>
        </p:nvSpPr>
        <p:spPr>
          <a:xfrm>
            <a:off x="2373313" y="4308475"/>
            <a:ext cx="1074737" cy="1928813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23555" name="矩形 10242"/>
          <p:cNvSpPr/>
          <p:nvPr/>
        </p:nvSpPr>
        <p:spPr>
          <a:xfrm>
            <a:off x="5746750" y="4308475"/>
            <a:ext cx="927100" cy="1928813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23556" name="文本框 1"/>
          <p:cNvSpPr txBox="1"/>
          <p:nvPr/>
        </p:nvSpPr>
        <p:spPr>
          <a:xfrm>
            <a:off x="2717800" y="3914775"/>
            <a:ext cx="2544763" cy="3381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1600" dirty="0">
                <a:solidFill>
                  <a:srgbClr val="C0000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◆  </a:t>
            </a:r>
            <a:r>
              <a:rPr lang="zh-CN" altLang="en-US" sz="16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不同进制之间的对照表</a:t>
            </a:r>
            <a:endParaRPr lang="zh-CN" altLang="en-US" sz="16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6615113" y="3133725"/>
            <a:ext cx="287338" cy="15875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23556" grpId="0"/>
      <p:bldP spid="23554" grpId="0" bldLvl="0" animBg="1"/>
      <p:bldP spid="23555" grpId="0" bldLvl="0" animBg="1"/>
      <p:bldP spid="23557" grpId="0"/>
      <p:bldP spid="23557" grpId="1"/>
      <p:bldP spid="2" grpId="0" animBg="1"/>
      <p:bldP spid="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文本框 11265"/>
          <p:cNvSpPr txBox="1"/>
          <p:nvPr/>
        </p:nvSpPr>
        <p:spPr>
          <a:xfrm>
            <a:off x="1000125" y="2933700"/>
            <a:ext cx="2844800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/>
            <a:r>
              <a:rPr lang="zh-CN" altLang="en-US" sz="1600" dirty="0">
                <a:latin typeface="Times New Roman" panose="02020603050405020304" pitchFamily="2" charset="0"/>
                <a:ea typeface="宋体" panose="02010600030101010101" pitchFamily="2" charset="-122"/>
              </a:rPr>
              <a:t>按位展开式展开即可。</a:t>
            </a:r>
            <a:r>
              <a:rPr lang="zh-CN" altLang="en-US" sz="1600" b="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1600" b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4578" name="对象 -2147482594"/>
          <p:cNvGraphicFramePr/>
          <p:nvPr/>
        </p:nvGraphicFramePr>
        <p:xfrm>
          <a:off x="4330700" y="809625"/>
          <a:ext cx="4135438" cy="284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852930" imgH="854075" progId="Visio.Drawing.11">
                  <p:embed/>
                </p:oleObj>
              </mc:Choice>
              <mc:Fallback>
                <p:oleObj name="" r:id="rId1" imgW="1852930" imgH="854075" progId="Visio.Drawing.11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30700" y="809625"/>
                        <a:ext cx="4135438" cy="2840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文本框 2"/>
          <p:cNvSpPr txBox="1"/>
          <p:nvPr/>
        </p:nvSpPr>
        <p:spPr>
          <a:xfrm>
            <a:off x="941388" y="3649663"/>
            <a:ext cx="2809875" cy="9223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上述方法可以类推到</a:t>
            </a:r>
            <a:endParaRPr lang="zh-CN" altLang="en-US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10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进制和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16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进制的转换！</a:t>
            </a:r>
            <a:endParaRPr lang="zh-CN" altLang="en-US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41388" y="5143500"/>
            <a:ext cx="5133975" cy="611188"/>
            <a:chOff x="1698" y="8243"/>
            <a:chExt cx="8084" cy="962"/>
          </a:xfrm>
        </p:grpSpPr>
        <p:sp>
          <p:nvSpPr>
            <p:cNvPr id="19461" name="AutoShape 5"/>
            <p:cNvSpPr/>
            <p:nvPr/>
          </p:nvSpPr>
          <p:spPr>
            <a:xfrm>
              <a:off x="1697" y="8305"/>
              <a:ext cx="8085" cy="900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rgbClr val="006B6B"/>
                </a:gs>
              </a:gsLst>
              <a:lin ang="5400000" scaled="1"/>
              <a:tileRect/>
            </a:gradFill>
            <a:ln w="25400" cap="flat" cmpd="sng">
              <a:solidFill>
                <a:srgbClr val="FE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2699999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 anchorCtr="0"/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699" name="文本框 99"/>
            <p:cNvSpPr txBox="1"/>
            <p:nvPr/>
          </p:nvSpPr>
          <p:spPr>
            <a:xfrm>
              <a:off x="1810" y="8242"/>
              <a:ext cx="7820" cy="7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eaLnBrk="0" hangingPunct="0">
                <a:lnSpc>
                  <a:spcPct val="150000"/>
                </a:lnSpc>
              </a:pPr>
              <a:r>
                <a:rPr noProof="1">
                  <a:solidFill>
                    <a:schemeClr val="accent3"/>
                  </a:solidFill>
                  <a:latin typeface="Comic Sans MS" panose="030F0702030302020204" pitchFamily="2" charset="0"/>
                  <a:ea typeface="宋体" panose="02010600030101010101" pitchFamily="2" charset="-122"/>
                  <a:cs typeface="Comic Sans MS" panose="030F0702030302020204" pitchFamily="2" charset="0"/>
                </a:rPr>
                <a:t>【例1-1】将十进制整数173化为二进制数。</a:t>
              </a:r>
              <a:r>
                <a:rPr lang="zh-CN" altLang="en-US" noProof="1">
                  <a:solidFill>
                    <a:schemeClr val="accent3"/>
                  </a:solidFill>
                  <a:latin typeface="Comic Sans MS" panose="030F0702030302020204" pitchFamily="2" charset="0"/>
                  <a:ea typeface="宋体" panose="02010600030101010101" pitchFamily="2" charset="-122"/>
                  <a:cs typeface="Comic Sans MS" panose="030F0702030302020204" pitchFamily="2" charset="0"/>
                </a:rPr>
                <a:t>   </a:t>
              </a:r>
              <a:r>
                <a:rPr lang="zh-CN" altLang="en-US" noProof="1">
                  <a:latin typeface="Comic Sans MS" panose="030F0702030302020204" pitchFamily="2" charset="0"/>
                  <a:ea typeface="宋体" panose="02010600030101010101" pitchFamily="2" charset="-122"/>
                  <a:cs typeface="Comic Sans MS" panose="030F0702030302020204" pitchFamily="2" charset="0"/>
                </a:rPr>
                <a:t> </a:t>
              </a:r>
              <a:endParaRPr lang="zh-CN" altLang="en-US" noProof="1"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</a:endParaRPr>
            </a:p>
          </p:txBody>
        </p:sp>
      </p:grpSp>
      <p:sp>
        <p:nvSpPr>
          <p:cNvPr id="19463" name="文本框 2"/>
          <p:cNvSpPr txBox="1"/>
          <p:nvPr/>
        </p:nvSpPr>
        <p:spPr>
          <a:xfrm>
            <a:off x="722313" y="603250"/>
            <a:ext cx="2233612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en-US" altLang="zh-CN"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3.</a:t>
            </a:r>
            <a:r>
              <a:rPr lang="zh-CN" altLang="en-US"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不同数制的转换</a:t>
            </a:r>
            <a:endParaRPr lang="zh-CN" altLang="en-US" sz="2000">
              <a:latin typeface="Comic Sans MS" panose="030F0702030302020204" pitchFamily="2" charset="0"/>
              <a:ea typeface="仿宋_GB2312" pitchFamily="1" charset="-122"/>
            </a:endParaRPr>
          </a:p>
        </p:txBody>
      </p:sp>
      <p:sp>
        <p:nvSpPr>
          <p:cNvPr id="19464" name="文本框 3"/>
          <p:cNvSpPr txBox="1"/>
          <p:nvPr/>
        </p:nvSpPr>
        <p:spPr>
          <a:xfrm>
            <a:off x="1000125" y="1965325"/>
            <a:ext cx="2416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小数</a:t>
            </a:r>
            <a:r>
              <a:rPr lang="zh-CN" altLang="en-US" sz="1600" dirty="0">
                <a:latin typeface="Times New Roman" panose="02020603050405020304" pitchFamily="2" charset="0"/>
                <a:ea typeface="宋体" panose="02010600030101010101" pitchFamily="2" charset="-122"/>
              </a:rPr>
              <a:t>部分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：乘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取整。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9465" name="文本框 4"/>
          <p:cNvSpPr txBox="1"/>
          <p:nvPr/>
        </p:nvSpPr>
        <p:spPr>
          <a:xfrm>
            <a:off x="1000125" y="1597025"/>
            <a:ext cx="2124075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1600" dirty="0">
                <a:latin typeface="Times New Roman" panose="020206030504050203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整数部分：除</a:t>
            </a:r>
            <a:r>
              <a:rPr lang="en-US" altLang="zh-CN" sz="1600" dirty="0">
                <a:latin typeface="Times New Roman" panose="020206030504050203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1600" dirty="0">
                <a:latin typeface="Times New Roman" panose="020206030504050203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取余；</a:t>
            </a:r>
            <a:endParaRPr lang="zh-CN" altLang="en-US" sz="1600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9466" name="文本框 5"/>
          <p:cNvSpPr txBox="1"/>
          <p:nvPr/>
        </p:nvSpPr>
        <p:spPr>
          <a:xfrm>
            <a:off x="768350" y="1146175"/>
            <a:ext cx="2597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zh-CN" altLang="en-US" dirty="0">
                <a:solidFill>
                  <a:srgbClr val="009AD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▽ 十进制转换为二进制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9467" name="文本框 6"/>
          <p:cNvSpPr txBox="1"/>
          <p:nvPr/>
        </p:nvSpPr>
        <p:spPr>
          <a:xfrm>
            <a:off x="819150" y="2416175"/>
            <a:ext cx="2597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zh-CN" altLang="en-US" dirty="0">
                <a:solidFill>
                  <a:srgbClr val="009AD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▽ 二进制转换为十进制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charRg st="71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文本框 1"/>
          <p:cNvSpPr txBox="1"/>
          <p:nvPr/>
        </p:nvSpPr>
        <p:spPr>
          <a:xfrm>
            <a:off x="692150" y="677863"/>
            <a:ext cx="64960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解：十进制整数的转换采用“除2取余，逆序排列”的方法。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62038" y="5094288"/>
            <a:ext cx="5133975" cy="573087"/>
            <a:chOff x="1673" y="8023"/>
            <a:chExt cx="8084" cy="902"/>
          </a:xfrm>
        </p:grpSpPr>
        <p:sp>
          <p:nvSpPr>
            <p:cNvPr id="20483" name="AutoShape 5"/>
            <p:cNvSpPr/>
            <p:nvPr/>
          </p:nvSpPr>
          <p:spPr>
            <a:xfrm>
              <a:off x="1672" y="8022"/>
              <a:ext cx="8085" cy="9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rgbClr val="006B6B"/>
                </a:gs>
              </a:gsLst>
              <a:lin ang="5400000" scaled="1"/>
              <a:tileRect/>
            </a:gradFill>
            <a:ln w="25400" cap="flat" cmpd="sng">
              <a:solidFill>
                <a:srgbClr val="FE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2699999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 anchorCtr="0"/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文本框 99"/>
            <p:cNvSpPr txBox="1"/>
            <p:nvPr/>
          </p:nvSpPr>
          <p:spPr>
            <a:xfrm>
              <a:off x="1672" y="8022"/>
              <a:ext cx="8085" cy="7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eaLnBrk="0" hangingPunct="0">
                <a:lnSpc>
                  <a:spcPct val="150000"/>
                </a:lnSpc>
              </a:pPr>
              <a:r>
                <a:rPr noProof="1">
                  <a:solidFill>
                    <a:schemeClr val="accent3"/>
                  </a:solidFill>
                  <a:latin typeface="Comic Sans MS" panose="030F0702030302020204" pitchFamily="2" charset="0"/>
                  <a:ea typeface="宋体" panose="02010600030101010101" pitchFamily="2" charset="-122"/>
                  <a:cs typeface="Comic Sans MS" panose="030F0702030302020204" pitchFamily="2" charset="0"/>
                </a:rPr>
                <a:t>【例1-2】将十进制小数0.8125化为二进制数。</a:t>
              </a:r>
              <a:r>
                <a:rPr lang="zh-CN" altLang="en-US" noProof="1">
                  <a:solidFill>
                    <a:schemeClr val="accent3"/>
                  </a:solidFill>
                  <a:latin typeface="Comic Sans MS" panose="030F0702030302020204" pitchFamily="2" charset="0"/>
                  <a:ea typeface="宋体" panose="02010600030101010101" pitchFamily="2" charset="-122"/>
                  <a:cs typeface="Comic Sans MS" panose="030F0702030302020204" pitchFamily="2" charset="0"/>
                </a:rPr>
                <a:t>   </a:t>
              </a:r>
              <a:r>
                <a:rPr lang="zh-CN" altLang="en-US" noProof="1">
                  <a:latin typeface="Comic Sans MS" panose="030F0702030302020204" pitchFamily="2" charset="0"/>
                  <a:ea typeface="宋体" panose="02010600030101010101" pitchFamily="2" charset="-122"/>
                  <a:cs typeface="Comic Sans MS" panose="030F0702030302020204" pitchFamily="2" charset="0"/>
                </a:rPr>
                <a:t> </a:t>
              </a:r>
              <a:endParaRPr lang="zh-CN" altLang="en-US" noProof="1"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895475" y="4276725"/>
            <a:ext cx="374173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所以，（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173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）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</a:rPr>
              <a:t>10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=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10101101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）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</a:rPr>
              <a:t>2</a:t>
            </a:r>
            <a:endParaRPr lang="en-US" altLang="zh-CN" baseline="-25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对象 9"/>
          <p:cNvGraphicFramePr/>
          <p:nvPr>
            <p:custDataLst>
              <p:tags r:id="rId1"/>
            </p:custDataLst>
          </p:nvPr>
        </p:nvGraphicFramePr>
        <p:xfrm>
          <a:off x="1720850" y="1182688"/>
          <a:ext cx="4695825" cy="283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2" imgW="3149600" imgH="2044700" progId="Visio.Drawing.11">
                  <p:embed/>
                </p:oleObj>
              </mc:Choice>
              <mc:Fallback>
                <p:oleObj name="" r:id="rId2" imgW="3149600" imgH="2044700" progId="Visio.Drawing.11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20850" y="1182688"/>
                        <a:ext cx="4695825" cy="2838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文本框 1"/>
          <p:cNvSpPr txBox="1"/>
          <p:nvPr/>
        </p:nvSpPr>
        <p:spPr>
          <a:xfrm>
            <a:off x="673100" y="660400"/>
            <a:ext cx="64976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解：十进制小数的转换采用“乘2取整，顺序排列”的方法。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6626" name="对象 -2147482606"/>
          <p:cNvGraphicFramePr>
            <a:graphicFrameLocks noChangeAspect="1"/>
          </p:cNvGraphicFramePr>
          <p:nvPr/>
        </p:nvGraphicFramePr>
        <p:xfrm>
          <a:off x="2073275" y="1127125"/>
          <a:ext cx="3802063" cy="308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3479800" imgH="2959100" progId="Visio.Drawing.11">
                  <p:embed/>
                </p:oleObj>
              </mc:Choice>
              <mc:Fallback>
                <p:oleObj name="" r:id="rId1" imgW="3479800" imgH="2959100" progId="Visio.Drawing.11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73275" y="1127125"/>
                        <a:ext cx="3802063" cy="308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12938" y="4505325"/>
            <a:ext cx="379888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所以：（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0.8125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）</a:t>
            </a:r>
            <a:r>
              <a:rPr lang="en-US" altLang="zh-CN" baseline="-25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10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0.1101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）</a:t>
            </a:r>
            <a:r>
              <a:rPr lang="en-US" altLang="zh-CN" baseline="-25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endParaRPr lang="en-US" altLang="zh-CN" baseline="-25000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00238" y="5168900"/>
            <a:ext cx="505618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扩展：（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173.8125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）</a:t>
            </a:r>
            <a:r>
              <a:rPr lang="en-US" altLang="zh-CN" baseline="-25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10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10101101.1101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）</a:t>
            </a:r>
            <a:r>
              <a:rPr lang="en-US" altLang="zh-CN" baseline="-25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endParaRPr lang="en-US" altLang="zh-CN" baseline="-25000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80085" y="643236"/>
            <a:ext cx="2011669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noProof="1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Wingdings" panose="05000000000000000000" charset="0"/>
              </a:rPr>
              <a:t>? </a:t>
            </a:r>
            <a:r>
              <a:rPr lang="zh-CN" sz="2400" b="0" noProof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  <a:ea typeface="楷体" panose="02010609060101010101" charset="-122"/>
                <a:cs typeface="+mn-cs"/>
                <a:sym typeface="+mn-ea"/>
              </a:rPr>
              <a:t>思考与练习</a:t>
            </a:r>
            <a:endParaRPr lang="zh-CN" altLang="en-US" sz="2400" noProof="1"/>
          </a:p>
        </p:txBody>
      </p:sp>
      <p:sp>
        <p:nvSpPr>
          <p:cNvPr id="3" name="文本框 2"/>
          <p:cNvSpPr txBox="1"/>
          <p:nvPr/>
        </p:nvSpPr>
        <p:spPr>
          <a:xfrm>
            <a:off x="760413" y="1103313"/>
            <a:ext cx="7623175" cy="17541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1-1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将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10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进制数转换为二进制时，整数部分的处理方法和小数部分的处理方法有何不同？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1-2 </a:t>
            </a:r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如何把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8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进制数转换为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16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进制？</a:t>
            </a:r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如何把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16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进制数转换为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8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进制？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1-3 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怎样将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10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进制数转换为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8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进制？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5121"/>
          <p:cNvSpPr txBox="1"/>
          <p:nvPr/>
        </p:nvSpPr>
        <p:spPr>
          <a:xfrm>
            <a:off x="525463" y="738188"/>
            <a:ext cx="20177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009AD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◆ 配套教材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1267" name="文本框 4"/>
          <p:cNvSpPr txBox="1"/>
          <p:nvPr/>
        </p:nvSpPr>
        <p:spPr>
          <a:xfrm>
            <a:off x="4024313" y="666750"/>
            <a:ext cx="4678362" cy="11985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SzTx/>
            </a:pPr>
            <a:r>
              <a:rPr lang="zh-CN" altLang="zh-CN" sz="3600" b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（1）简明</a:t>
            </a:r>
            <a:endParaRPr lang="zh-CN" altLang="zh-CN" sz="3600" b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zh-CN" altLang="zh-CN" b="0">
                <a:solidFill>
                  <a:srgbClr val="009AD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以应用为导向，</a:t>
            </a:r>
            <a:r>
              <a:rPr lang="zh-CN" altLang="zh-CN" b="0">
                <a:latin typeface="Arial" panose="020B0604020202020204" pitchFamily="34" charset="0"/>
                <a:ea typeface="宋体" panose="02010600030101010101" pitchFamily="2" charset="-122"/>
              </a:rPr>
              <a:t>注重原理设计，淡化器件内部电路分析，突出器件的功能及应用；</a:t>
            </a:r>
            <a:endParaRPr lang="zh-CN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文本框 1"/>
          <p:cNvSpPr txBox="1"/>
          <p:nvPr/>
        </p:nvSpPr>
        <p:spPr>
          <a:xfrm>
            <a:off x="4024313" y="2095500"/>
            <a:ext cx="4678362" cy="175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3600" b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600" b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zh-CN" sz="3600" b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）完整</a:t>
            </a:r>
            <a:endParaRPr lang="zh-CN" altLang="zh-CN" b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0">
                <a:latin typeface="Times New Roman" panose="02020603050405020304" pitchFamily="2" charset="0"/>
                <a:ea typeface="宋体" panose="02010600030101010101" pitchFamily="2" charset="-122"/>
              </a:rPr>
              <a:t>在精简</a:t>
            </a:r>
            <a:r>
              <a:rPr lang="zh-CN" altLang="zh-CN" b="0">
                <a:latin typeface="Arial" panose="020B0604020202020204" pitchFamily="34" charset="0"/>
                <a:ea typeface="宋体" panose="02010600030101010101" pitchFamily="2" charset="-122"/>
              </a:rPr>
              <a:t>教学内容</a:t>
            </a:r>
            <a:r>
              <a:rPr lang="zh-CN" altLang="zh-CN" b="0">
                <a:latin typeface="Times New Roman" panose="02020603050405020304" pitchFamily="2" charset="0"/>
                <a:ea typeface="宋体" panose="02010600030101010101" pitchFamily="2" charset="-122"/>
              </a:rPr>
              <a:t>的同时</a:t>
            </a:r>
            <a:r>
              <a:rPr lang="zh-CN" altLang="zh-CN" b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zh-CN" b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注</a:t>
            </a:r>
            <a:r>
              <a:rPr lang="zh-CN" altLang="zh-CN" b="0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重课程</a:t>
            </a:r>
            <a:r>
              <a:rPr lang="zh-CN" altLang="zh-CN" b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的完整</a:t>
            </a:r>
            <a:r>
              <a:rPr lang="zh-CN" altLang="zh-CN" b="0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性</a:t>
            </a:r>
            <a:r>
              <a:rPr lang="zh-CN" altLang="zh-CN" b="0">
                <a:latin typeface="Times New Roman" panose="02020603050405020304" pitchFamily="2" charset="0"/>
                <a:ea typeface="宋体" panose="02010600030101010101" pitchFamily="2" charset="-122"/>
              </a:rPr>
              <a:t>。门</a:t>
            </a:r>
            <a:r>
              <a:rPr lang="zh-CN" altLang="zh-CN" b="0">
                <a:latin typeface="Arial" panose="020B0604020202020204" pitchFamily="34" charset="0"/>
                <a:ea typeface="宋体" panose="02010600030101010101" pitchFamily="2" charset="-122"/>
              </a:rPr>
              <a:t>电路、组合</a:t>
            </a:r>
            <a:r>
              <a:rPr lang="zh-CN" altLang="zh-CN" b="0">
                <a:latin typeface="Times New Roman" panose="02020603050405020304" pitchFamily="2" charset="0"/>
                <a:ea typeface="宋体" panose="02010600030101010101" pitchFamily="2" charset="-122"/>
              </a:rPr>
              <a:t>逻辑</a:t>
            </a:r>
            <a:r>
              <a:rPr lang="zh-CN" altLang="zh-CN" b="0">
                <a:latin typeface="Arial" panose="020B0604020202020204" pitchFamily="34" charset="0"/>
                <a:ea typeface="宋体" panose="02010600030101010101" pitchFamily="2" charset="-122"/>
              </a:rPr>
              <a:t>电路、时序</a:t>
            </a:r>
            <a:r>
              <a:rPr lang="zh-CN" altLang="zh-CN" b="0">
                <a:latin typeface="Times New Roman" panose="02020603050405020304" pitchFamily="2" charset="0"/>
                <a:ea typeface="宋体" panose="02010600030101010101" pitchFamily="2" charset="-122"/>
              </a:rPr>
              <a:t>逻辑</a:t>
            </a:r>
            <a:r>
              <a:rPr lang="zh-CN" altLang="zh-CN" b="0">
                <a:latin typeface="Arial" panose="020B0604020202020204" pitchFamily="34" charset="0"/>
                <a:ea typeface="宋体" panose="02010600030101010101" pitchFamily="2" charset="-122"/>
              </a:rPr>
              <a:t>电路</a:t>
            </a:r>
            <a:r>
              <a:rPr lang="zh-CN" altLang="zh-CN" b="0">
                <a:latin typeface="Times New Roman" panose="02020603050405020304" pitchFamily="2" charset="0"/>
                <a:ea typeface="宋体" panose="02010600030101010101" pitchFamily="2" charset="-122"/>
              </a:rPr>
              <a:t>、</a:t>
            </a:r>
            <a:r>
              <a:rPr lang="zh-CN" altLang="zh-CN" b="0">
                <a:latin typeface="Arial" panose="020B0604020202020204" pitchFamily="34" charset="0"/>
                <a:ea typeface="宋体" panose="02010600030101010101" pitchFamily="2" charset="-122"/>
              </a:rPr>
              <a:t>存储器、</a:t>
            </a:r>
            <a:r>
              <a:rPr lang="zh-CN" altLang="zh-CN" b="0">
                <a:latin typeface="Times New Roman" panose="02020603050405020304" pitchFamily="2" charset="0"/>
                <a:ea typeface="宋体" panose="02010600030101010101" pitchFamily="2" charset="-122"/>
              </a:rPr>
              <a:t>脉冲</a:t>
            </a:r>
            <a:r>
              <a:rPr lang="zh-CN" altLang="zh-CN" b="0">
                <a:latin typeface="Arial" panose="020B0604020202020204" pitchFamily="34" charset="0"/>
                <a:ea typeface="宋体" panose="02010600030101010101" pitchFamily="2" charset="-122"/>
              </a:rPr>
              <a:t>电路以及</a:t>
            </a:r>
            <a:r>
              <a:rPr lang="en-US" altLang="zh-CN" b="0">
                <a:latin typeface="Times New Roman" panose="02020603050405020304" pitchFamily="2" charset="0"/>
                <a:ea typeface="宋体" panose="02010600030101010101" pitchFamily="2" charset="-122"/>
              </a:rPr>
              <a:t>A/D</a:t>
            </a:r>
            <a:r>
              <a:rPr lang="zh-CN" altLang="zh-CN" b="0">
                <a:latin typeface="Times New Roman" panose="02020603050405020304" pitchFamily="2" charset="0"/>
                <a:ea typeface="宋体" panose="02010600030101010101" pitchFamily="2" charset="-122"/>
              </a:rPr>
              <a:t>和</a:t>
            </a:r>
            <a:r>
              <a:rPr lang="en-US" altLang="zh-CN" b="0">
                <a:latin typeface="Times New Roman" panose="02020603050405020304" pitchFamily="2" charset="0"/>
                <a:ea typeface="宋体" panose="02010600030101010101" pitchFamily="2" charset="-122"/>
              </a:rPr>
              <a:t>D/A</a:t>
            </a:r>
            <a:r>
              <a:rPr lang="zh-CN" altLang="zh-CN" b="0">
                <a:latin typeface="Arial" panose="020B0604020202020204" pitchFamily="34" charset="0"/>
                <a:ea typeface="宋体" panose="02010600030101010101" pitchFamily="2" charset="-122"/>
              </a:rPr>
              <a:t>转换</a:t>
            </a:r>
            <a:r>
              <a:rPr lang="zh-CN" altLang="zh-CN" b="0">
                <a:latin typeface="Times New Roman" panose="02020603050405020304" pitchFamily="2" charset="0"/>
                <a:ea typeface="宋体" panose="02010600030101010101" pitchFamily="2" charset="-122"/>
              </a:rPr>
              <a:t>器在数字系统设计中</a:t>
            </a:r>
            <a:r>
              <a:rPr lang="zh-CN" altLang="zh-CN" b="0">
                <a:latin typeface="Arial" panose="020B0604020202020204" pitchFamily="34" charset="0"/>
                <a:ea typeface="宋体" panose="02010600030101010101" pitchFamily="2" charset="-122"/>
              </a:rPr>
              <a:t>都会到</a:t>
            </a:r>
            <a:r>
              <a:rPr lang="zh-CN" altLang="zh-CN" b="0">
                <a:latin typeface="Times New Roman" panose="02020603050405020304" pitchFamily="2" charset="0"/>
                <a:ea typeface="宋体" panose="02010600030101010101" pitchFamily="2" charset="-122"/>
              </a:rPr>
              <a:t>，因此均有详细讲述</a:t>
            </a:r>
            <a:r>
              <a:rPr lang="zh-CN" altLang="zh-CN" b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文本框 3"/>
          <p:cNvSpPr txBox="1"/>
          <p:nvPr/>
        </p:nvSpPr>
        <p:spPr>
          <a:xfrm>
            <a:off x="4125913" y="4046538"/>
            <a:ext cx="4475162" cy="175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3600" b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600" b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r>
              <a:rPr lang="zh-CN" altLang="zh-CN" sz="3600" b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）实用</a:t>
            </a:r>
            <a:endParaRPr lang="zh-CN" altLang="zh-CN" sz="3600" b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0">
                <a:latin typeface="Times New Roman" panose="02020603050405020304" pitchFamily="2" charset="0"/>
                <a:ea typeface="宋体" panose="02010600030101010101" pitchFamily="2" charset="-122"/>
              </a:rPr>
              <a:t>教材中大量的</a:t>
            </a:r>
            <a:r>
              <a:rPr lang="zh-CN" altLang="zh-CN" b="0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思考与练习</a:t>
            </a:r>
            <a:r>
              <a:rPr lang="zh-CN" altLang="zh-CN" b="0">
                <a:latin typeface="Times New Roman" panose="02020603050405020304" pitchFamily="2" charset="0"/>
                <a:ea typeface="宋体" panose="02010600030101010101" pitchFamily="2" charset="-122"/>
              </a:rPr>
              <a:t>用于提升思维能力，各章节的</a:t>
            </a:r>
            <a:r>
              <a:rPr lang="zh-CN" altLang="zh-CN" b="0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设计项目</a:t>
            </a:r>
            <a:r>
              <a:rPr lang="zh-CN" altLang="zh-CN" b="0">
                <a:latin typeface="Times New Roman" panose="02020603050405020304" pitchFamily="2" charset="0"/>
                <a:ea typeface="宋体" panose="02010600030101010101" pitchFamily="2" charset="-122"/>
              </a:rPr>
              <a:t>来自于</a:t>
            </a:r>
            <a:r>
              <a:rPr lang="zh-CN" altLang="zh-CN" b="0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典型应用电路</a:t>
            </a:r>
            <a:r>
              <a:rPr lang="zh-CN" altLang="zh-CN" b="0">
                <a:latin typeface="Times New Roman" panose="02020603050405020304" pitchFamily="2" charset="0"/>
                <a:ea typeface="宋体" panose="02010600030101010101" pitchFamily="2" charset="-122"/>
              </a:rPr>
              <a:t>或者</a:t>
            </a:r>
            <a:r>
              <a:rPr lang="zh-CN" altLang="zh-CN" b="0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电子竞赛真题</a:t>
            </a:r>
            <a:r>
              <a:rPr lang="zh-CN" altLang="zh-CN" b="0">
                <a:latin typeface="Times New Roman" panose="02020603050405020304" pitchFamily="2" charset="0"/>
                <a:ea typeface="宋体" panose="02010600030101010101" pitchFamily="2" charset="-122"/>
              </a:rPr>
              <a:t>的分解，逐浅入深，循环渐进，</a:t>
            </a:r>
            <a:r>
              <a:rPr lang="zh-CN" altLang="zh-CN" b="0">
                <a:latin typeface="Arial" panose="020B0604020202020204" pitchFamily="34" charset="0"/>
                <a:ea typeface="宋体" panose="02010600030101010101" pitchFamily="2" charset="-122"/>
              </a:rPr>
              <a:t>培养系统设计能力。</a:t>
            </a:r>
            <a:endParaRPr lang="zh-CN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/>
          <p:nvPr>
            <p:custDataLst>
              <p:tags r:id="rId1"/>
            </p:custDataLst>
          </p:nvPr>
        </p:nvGraphicFramePr>
        <p:xfrm>
          <a:off x="683260" y="1268730"/>
          <a:ext cx="3324860" cy="470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5695950" imgH="7858125" progId="Paint.Picture">
                  <p:embed/>
                </p:oleObj>
              </mc:Choice>
              <mc:Fallback>
                <p:oleObj name="" r:id="rId2" imgW="5695950" imgH="78581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260" y="1268730"/>
                        <a:ext cx="3324860" cy="4705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/>
      <p:bldP spid="1126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 txBox="1"/>
          <p:nvPr/>
        </p:nvSpPr>
        <p:spPr>
          <a:xfrm>
            <a:off x="1908175" y="2205038"/>
            <a:ext cx="5178425" cy="1092200"/>
          </a:xfrm>
          <a:prstGeom prst="rect">
            <a:avLst/>
          </a:prstGeom>
          <a:noFill/>
          <a:ln w="9525">
            <a:noFill/>
          </a:ln>
          <a:effectLst>
            <a:outerShdw dist="38100" dir="8100000" algn="ctr" rotWithShape="0">
              <a:srgbClr val="000000">
                <a:alpha val="35999"/>
              </a:srgbClr>
            </a:outerShdw>
          </a:effectLst>
        </p:spPr>
        <p:txBody>
          <a:bodyPr anchor="t" anchorCtr="0"/>
          <a:p>
            <a:pPr algn="ctr">
              <a:lnSpc>
                <a:spcPct val="120000"/>
              </a:lnSpc>
            </a:pPr>
            <a:r>
              <a:rPr lang="en-US" altLang="zh-CN" sz="4800" b="0" dirty="0">
                <a:latin typeface="Comic Sans MS" panose="030F0702030302020204" pitchFamily="2" charset="0"/>
                <a:ea typeface="黑体" panose="02010609060101010101" pitchFamily="2" charset="-122"/>
              </a:rPr>
              <a:t>1.3 </a:t>
            </a:r>
            <a:r>
              <a:rPr lang="zh-CN" altLang="en-US" sz="4800" b="0" dirty="0">
                <a:latin typeface="Comic Sans MS" panose="030F0702030302020204" pitchFamily="2" charset="0"/>
                <a:ea typeface="黑体" panose="02010609060101010101" pitchFamily="2" charset="-122"/>
              </a:rPr>
              <a:t>补码的应用</a:t>
            </a:r>
            <a:endParaRPr lang="zh-CN" altLang="en-US" sz="4800" b="0" dirty="0">
              <a:latin typeface="Comic Sans MS" panose="030F070203030202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文本框 12290"/>
          <p:cNvSpPr txBox="1"/>
          <p:nvPr/>
        </p:nvSpPr>
        <p:spPr>
          <a:xfrm>
            <a:off x="690563" y="565150"/>
            <a:ext cx="28241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什么是补码？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6" name="文本框 12295"/>
          <p:cNvSpPr txBox="1"/>
          <p:nvPr/>
        </p:nvSpPr>
        <p:spPr>
          <a:xfrm>
            <a:off x="1092200" y="5711825"/>
            <a:ext cx="44259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4+8=12</a:t>
            </a: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（表盘的模），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8</a:t>
            </a: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称为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的补码</a:t>
            </a:r>
            <a:endParaRPr lang="en-US" altLang="zh-CN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8677" name="对象 -2147482593"/>
          <p:cNvGraphicFramePr>
            <a:graphicFrameLocks noChangeAspect="1"/>
          </p:cNvGraphicFramePr>
          <p:nvPr/>
        </p:nvGraphicFramePr>
        <p:xfrm>
          <a:off x="5902325" y="3736975"/>
          <a:ext cx="3116263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191895" imgH="963295" progId="Visio.Drawing.11">
                  <p:embed/>
                </p:oleObj>
              </mc:Choice>
              <mc:Fallback>
                <p:oleObj name="" r:id="rId1" imgW="1191895" imgH="963295" progId="Visio.Drawing.11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02325" y="3736975"/>
                        <a:ext cx="3116263" cy="251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87425" y="1025525"/>
            <a:ext cx="5470525" cy="7842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在十进制运算中，做加法容易，做减法则相对复杂！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ex</a:t>
            </a:r>
            <a:r>
              <a:rPr lang="zh-CN" altLang="en-US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5-3=</a:t>
            </a:r>
            <a:r>
              <a:rPr lang="zh-CN" altLang="en-US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？，</a:t>
            </a:r>
            <a:r>
              <a:rPr lang="en-US" altLang="zh-CN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3-5=</a:t>
            </a:r>
            <a:r>
              <a:rPr lang="zh-CN" altLang="en-US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？</a:t>
            </a:r>
            <a:endParaRPr lang="zh-CN" altLang="en-US" dirty="0">
              <a:solidFill>
                <a:srgbClr val="BFBFBF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2644" y="2713346"/>
            <a:ext cx="5299075" cy="2353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noProof="1" dirty="0">
                <a:latin typeface="Arial" panose="020B0604020202020204" pitchFamily="34" charset="0"/>
                <a:ea typeface="仿宋_GB2312" pitchFamily="1" charset="-122"/>
                <a:cs typeface="+mn-cs"/>
                <a:sym typeface="+mn-ea"/>
              </a:rPr>
              <a:t> </a:t>
            </a:r>
            <a:r>
              <a:rPr lang="zh-CN" altLang="en-US" sz="1600" noProof="1" dirty="0">
                <a:latin typeface="Arial" panose="020B0604020202020204" pitchFamily="34" charset="0"/>
                <a:ea typeface="仿宋_GB2312" pitchFamily="1" charset="-122"/>
                <a:cs typeface="+mn-cs"/>
                <a:sym typeface="+mn-ea"/>
              </a:rPr>
              <a:t> </a:t>
            </a:r>
            <a:r>
              <a:rPr lang="en-US" altLang="zh-CN" sz="1600" noProof="1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(</a:t>
            </a:r>
            <a:r>
              <a:rPr lang="zh-CN" altLang="en-US" sz="1600" noProof="1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以表盘为例说明</a:t>
            </a:r>
            <a:r>
              <a:rPr lang="en-US" altLang="zh-CN" sz="1600" noProof="1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)</a:t>
            </a:r>
            <a:r>
              <a:rPr lang="zh-CN" altLang="en-US" sz="1600" noProof="1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早上</a:t>
            </a:r>
            <a:r>
              <a:rPr lang="en-US" altLang="zh-CN" sz="1600" noProof="1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7:00</a:t>
            </a:r>
            <a:r>
              <a:rPr lang="zh-CN" altLang="en-US" sz="1600" noProof="1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点起来表停在</a:t>
            </a:r>
            <a:r>
              <a:rPr lang="en-US" altLang="zh-CN" sz="1600" noProof="1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11:00</a:t>
            </a:r>
            <a:r>
              <a:rPr lang="zh-CN" altLang="en-US" sz="1600" noProof="1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点；</a:t>
            </a:r>
            <a:endParaRPr lang="zh-CN" altLang="en-US" sz="1600" noProof="1" dirty="0">
              <a:solidFill>
                <a:srgbClr val="BFBFBF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600" noProof="1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 对表：</a:t>
            </a:r>
            <a:endParaRPr lang="zh-CN" altLang="en-US" sz="1600" noProof="1" dirty="0">
              <a:solidFill>
                <a:srgbClr val="BFBFBF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600" noProof="1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 第一种方法：</a:t>
            </a:r>
            <a:r>
              <a:rPr lang="zh-CN" altLang="en-US" sz="1600" noProof="1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回拨</a:t>
            </a:r>
            <a:r>
              <a:rPr lang="en-US" altLang="zh-CN" sz="1600" noProof="1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4</a:t>
            </a:r>
            <a:r>
              <a:rPr lang="zh-CN" altLang="en-US" sz="1600" noProof="1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格，做减法，即</a:t>
            </a:r>
            <a:r>
              <a:rPr lang="en-US" altLang="zh-CN" sz="1600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11-4=7</a:t>
            </a:r>
            <a:r>
              <a:rPr lang="zh-CN" altLang="en-US" sz="1600" noProof="1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；</a:t>
            </a:r>
            <a:endParaRPr lang="zh-CN" altLang="en-US" sz="1600" noProof="1" dirty="0">
              <a:solidFill>
                <a:srgbClr val="BFBFBF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600" noProof="1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 第二种方法：</a:t>
            </a:r>
            <a:r>
              <a:rPr lang="zh-CN" altLang="en-US" sz="1600" noProof="1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向前拨</a:t>
            </a:r>
            <a:r>
              <a:rPr lang="en-US" altLang="zh-CN" sz="1600" noProof="1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8</a:t>
            </a:r>
            <a:r>
              <a:rPr lang="zh-CN" altLang="en-US" sz="1600" noProof="1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格，做加法，即</a:t>
            </a:r>
            <a:r>
              <a:rPr lang="en-US" altLang="zh-CN" sz="1600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11+8=(12)+7</a:t>
            </a:r>
            <a:r>
              <a:rPr lang="en-US" altLang="zh-CN" sz="1600" noProof="1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endParaRPr lang="en-US" altLang="zh-CN" sz="1600" noProof="1" dirty="0">
              <a:solidFill>
                <a:srgbClr val="BFBFBF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 noProof="1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  (</a:t>
            </a:r>
            <a:r>
              <a:rPr lang="zh-CN" altLang="en-US" sz="1600" noProof="1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进位忽略</a:t>
            </a:r>
            <a:r>
              <a:rPr lang="en-US" altLang="zh-CN" sz="1600" noProof="1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,</a:t>
            </a:r>
            <a:r>
              <a:rPr lang="zh-CN" altLang="en-US" sz="1600" noProof="1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效果一样</a:t>
            </a:r>
            <a:r>
              <a:rPr lang="en-US" altLang="zh-CN" sz="1600" noProof="1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)</a:t>
            </a:r>
            <a:endParaRPr lang="en-US" altLang="zh-CN" sz="1600" noProof="1" dirty="0">
              <a:solidFill>
                <a:srgbClr val="BFBFBF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600" noProof="1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 说明：</a:t>
            </a:r>
            <a:r>
              <a:rPr lang="en-US" altLang="zh-CN" sz="1600" noProof="1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11-4</a:t>
            </a:r>
            <a:r>
              <a:rPr lang="zh-CN" altLang="en-US" sz="1600" noProof="1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可以用</a:t>
            </a:r>
            <a:r>
              <a:rPr lang="en-US" altLang="zh-CN" sz="1600" noProof="1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11+8</a:t>
            </a:r>
            <a:r>
              <a:rPr lang="zh-CN" altLang="en-US" sz="1600" noProof="1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代替</a:t>
            </a:r>
            <a:r>
              <a:rPr lang="en-US" altLang="zh-CN" sz="1600" noProof="1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!</a:t>
            </a:r>
            <a:endParaRPr lang="zh-CN" altLang="en-US" sz="1600" noProof="1"/>
          </a:p>
        </p:txBody>
      </p:sp>
      <p:sp>
        <p:nvSpPr>
          <p:cNvPr id="5" name="文本框 4"/>
          <p:cNvSpPr txBox="1"/>
          <p:nvPr/>
        </p:nvSpPr>
        <p:spPr>
          <a:xfrm>
            <a:off x="6600825" y="1212850"/>
            <a:ext cx="1860550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Q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3-5=-2 </a:t>
            </a:r>
            <a:endParaRPr lang="en-US" altLang="zh-CN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是怎么算出来的？</a:t>
            </a:r>
            <a:endParaRPr lang="zh-CN" altLang="en-US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7425" y="1878013"/>
            <a:ext cx="55657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Q</a:t>
            </a: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：应用统一的运算法则，以简化数字系统设计呢？</a:t>
            </a:r>
            <a:endParaRPr lang="zh-CN" altLang="en-US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584" name="文本框 2"/>
          <p:cNvSpPr txBox="1"/>
          <p:nvPr/>
        </p:nvSpPr>
        <p:spPr>
          <a:xfrm>
            <a:off x="793750" y="2363788"/>
            <a:ext cx="1587500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0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◆ 解决方案</a:t>
            </a:r>
            <a:endParaRPr lang="zh-CN" altLang="en-US" sz="2000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24585" name="文本框 6"/>
          <p:cNvSpPr txBox="1"/>
          <p:nvPr/>
        </p:nvSpPr>
        <p:spPr>
          <a:xfrm>
            <a:off x="1092200" y="5251450"/>
            <a:ext cx="18415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怎样从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找到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8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？</a:t>
            </a:r>
            <a:endParaRPr lang="zh-CN" altLang="en-US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4" grpId="1"/>
      <p:bldP spid="2" grpId="0"/>
      <p:bldP spid="2" grpId="1"/>
      <p:bldP spid="5" grpId="0"/>
      <p:bldP spid="5" grpId="1"/>
      <p:bldP spid="6" grpId="0"/>
      <p:bldP spid="6" grpId="1"/>
      <p:bldP spid="4" grpId="0"/>
      <p:bldP spid="4" grpId="1"/>
      <p:bldP spid="28676" grpId="0"/>
      <p:bldP spid="2867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1745" name="对象 -2147482592"/>
          <p:cNvGraphicFramePr/>
          <p:nvPr/>
        </p:nvGraphicFramePr>
        <p:xfrm>
          <a:off x="4803775" y="2952750"/>
          <a:ext cx="4098925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951355" imgH="1077595" progId="Visio.Drawing.11">
                  <p:embed/>
                </p:oleObj>
              </mc:Choice>
              <mc:Fallback>
                <p:oleObj name="" r:id="rId1" imgW="1951355" imgH="1077595" progId="Visio.Drawing.11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03775" y="2952750"/>
                        <a:ext cx="4098925" cy="2378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6" name="文本框 99"/>
          <p:cNvSpPr txBox="1"/>
          <p:nvPr/>
        </p:nvSpPr>
        <p:spPr>
          <a:xfrm>
            <a:off x="527050" y="1827213"/>
            <a:ext cx="784066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266700" eaLnBrk="0" hangingPunct="0">
              <a:lnSpc>
                <a:spcPct val="150000"/>
              </a:lnSpc>
            </a:pPr>
            <a:r>
              <a:rPr lang="en-US" altLang="zh-CN" sz="1600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对于</a:t>
            </a:r>
            <a:r>
              <a:rPr lang="zh-CN" altLang="en-US" sz="16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模100</a:t>
            </a:r>
            <a:r>
              <a:rPr lang="zh-CN" altLang="en-US" sz="1600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运算，要做</a:t>
            </a:r>
            <a:r>
              <a:rPr lang="zh-CN" altLang="en-US" sz="16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86-45</a:t>
            </a:r>
            <a:r>
              <a:rPr lang="zh-CN" altLang="en-US" sz="1600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时可以用</a:t>
            </a:r>
            <a:r>
              <a:rPr lang="zh-CN" altLang="en-US" sz="16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86+55</a:t>
            </a:r>
            <a:r>
              <a:rPr lang="zh-CN" altLang="en-US" sz="1600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代替，即55是45的补码。</a:t>
            </a:r>
            <a:endParaRPr lang="zh-CN" altLang="en-US" sz="1600" dirty="0">
              <a:solidFill>
                <a:srgbClr val="7F7F7F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1747" name="文本框 2"/>
          <p:cNvSpPr txBox="1"/>
          <p:nvPr/>
        </p:nvSpPr>
        <p:spPr>
          <a:xfrm>
            <a:off x="1075049" y="4781233"/>
            <a:ext cx="4611695" cy="1198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1600" noProof="1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因为</a:t>
            </a:r>
            <a:r>
              <a:rPr lang="zh-CN" altLang="en-US" sz="1600" noProof="1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600" noProof="1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0111+1001</a:t>
            </a:r>
            <a:r>
              <a:rPr lang="zh-CN" altLang="en-US" sz="1600" noProof="1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=（</a:t>
            </a:r>
            <a:r>
              <a:rPr lang="en-US" altLang="zh-CN" sz="1600" noProof="1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16</a:t>
            </a:r>
            <a:r>
              <a:rPr lang="zh-CN" altLang="en-US" sz="1600" noProof="1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）</a:t>
            </a:r>
            <a:r>
              <a:rPr lang="en-US" altLang="zh-CN" sz="1600" baseline="-25000" noProof="1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10</a:t>
            </a:r>
            <a:r>
              <a:rPr lang="zh-CN" altLang="en-US" sz="1600" noProof="1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，</a:t>
            </a:r>
            <a:endParaRPr lang="zh-CN" altLang="en-US" sz="1600" noProof="1" dirty="0">
              <a:solidFill>
                <a:srgbClr val="7F7F7F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600" noProof="1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所以</a:t>
            </a:r>
            <a:r>
              <a:rPr lang="zh-CN" altLang="en-US" sz="1600" noProof="1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1011-0111</a:t>
            </a:r>
            <a:r>
              <a:rPr lang="zh-CN" altLang="en-US" sz="1600" noProof="1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可以用1011+1001代替，</a:t>
            </a:r>
            <a:endParaRPr lang="zh-CN" altLang="en-US" sz="1600" noProof="1" dirty="0">
              <a:solidFill>
                <a:srgbClr val="7F7F7F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600" noProof="1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即</a:t>
            </a:r>
            <a:r>
              <a:rPr lang="zh-CN" altLang="en-US" sz="1600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对于模16运算，1001为0111的补码。</a:t>
            </a:r>
            <a:endParaRPr lang="zh-CN" altLang="en-US" sz="1600" noProof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7050" y="584200"/>
            <a:ext cx="4603750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266700" eaLnBrk="0" hangingPunct="0"/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◆ 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这种思维方式可以类推到其它进制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4875" y="2554288"/>
            <a:ext cx="4081463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◆ </a:t>
            </a:r>
            <a:r>
              <a:rPr lang="zh-CN" altLang="en-US" sz="20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对于二进制系统也是同样的道理</a:t>
            </a:r>
            <a:endParaRPr lang="zh-CN" altLang="en-US" sz="20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4088" y="3084513"/>
            <a:ext cx="23018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ex: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以模16系统为例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5607" name="文本框 4"/>
          <p:cNvSpPr txBox="1"/>
          <p:nvPr/>
        </p:nvSpPr>
        <p:spPr>
          <a:xfrm>
            <a:off x="1074738" y="3576638"/>
            <a:ext cx="3508375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1600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若要做减法运算 </a:t>
            </a:r>
            <a:r>
              <a:rPr lang="zh-CN" altLang="en-US" sz="16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1011-0111</a:t>
            </a:r>
            <a:r>
              <a:rPr lang="zh-CN" altLang="en-US" sz="1600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，</a:t>
            </a:r>
            <a:endParaRPr lang="zh-CN" altLang="en-US" sz="1600" dirty="0">
              <a:solidFill>
                <a:srgbClr val="7F7F7F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600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首先应找到</a:t>
            </a:r>
            <a:r>
              <a:rPr lang="zh-CN" altLang="en-US" sz="16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0111</a:t>
            </a:r>
            <a:r>
              <a:rPr lang="zh-CN" altLang="en-US" sz="1600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的补码。</a:t>
            </a:r>
            <a:endParaRPr lang="zh-CN" altLang="en-US" sz="1600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5160" y="982980"/>
            <a:ext cx="815022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266700" eaLnBrk="0" hangingPunct="0">
              <a:lnSpc>
                <a:spcPct val="150000"/>
              </a:lnSpc>
            </a:pPr>
            <a:r>
              <a:rPr lang="zh-CN" altLang="en-US" sz="1600" noProof="1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对于</a:t>
            </a:r>
            <a:r>
              <a:rPr lang="zh-CN" altLang="en-US" sz="1600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模10</a:t>
            </a:r>
            <a:r>
              <a:rPr lang="zh-CN" altLang="en-US" sz="1600" noProof="1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运算，要做</a:t>
            </a:r>
            <a:r>
              <a:rPr lang="zh-CN" altLang="en-US" sz="1600" noProof="1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9-4</a:t>
            </a:r>
            <a:r>
              <a:rPr lang="zh-CN" altLang="en-US" sz="1600" noProof="1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时可以用</a:t>
            </a:r>
            <a:r>
              <a:rPr lang="zh-CN" altLang="en-US" sz="1600" noProof="1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9+6</a:t>
            </a:r>
            <a:r>
              <a:rPr lang="zh-CN" altLang="en-US" sz="1600" noProof="1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代替，在忽略进位的情况下，运算结果是一样的。即对于</a:t>
            </a:r>
            <a:r>
              <a:rPr lang="zh-CN" altLang="en-US" sz="1600" noProof="1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模10</a:t>
            </a:r>
            <a:r>
              <a:rPr lang="zh-CN" altLang="en-US" sz="1600" noProof="1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运算，6为4的补码。</a:t>
            </a:r>
            <a:endParaRPr lang="zh-CN" altLang="en-US" sz="1600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1746" grpId="0"/>
      <p:bldP spid="31746" grpId="1"/>
      <p:bldP spid="3" grpId="0"/>
      <p:bldP spid="3" grpId="1"/>
      <p:bldP spid="4" grpId="0"/>
      <p:bldP spid="4" grpId="1"/>
      <p:bldP spid="31747" grpId="0"/>
      <p:bldP spid="3174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文本框 3"/>
          <p:cNvSpPr txBox="1"/>
          <p:nvPr/>
        </p:nvSpPr>
        <p:spPr>
          <a:xfrm>
            <a:off x="830263" y="1606550"/>
            <a:ext cx="638968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在数字系统中，二进制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数分为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无符号数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有符号数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两种类型。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22" name="文本框 4"/>
          <p:cNvSpPr txBox="1"/>
          <p:nvPr/>
        </p:nvSpPr>
        <p:spPr>
          <a:xfrm>
            <a:off x="1023938" y="2967038"/>
            <a:ext cx="7380287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ex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：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8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位二进制数</a:t>
            </a:r>
            <a:r>
              <a:rPr lang="en-US" altLang="zh-CN" i="1"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latin typeface="Comic Sans MS" panose="030F0702030302020204" pitchFamily="2" charset="0"/>
                <a:ea typeface="宋体" panose="02010600030101010101" pitchFamily="2" charset="-122"/>
              </a:rPr>
              <a:t>7</a:t>
            </a:r>
            <a:r>
              <a:rPr lang="en-US" altLang="zh-CN" i="1"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latin typeface="Comic Sans MS" panose="030F0702030302020204" pitchFamily="2" charset="0"/>
                <a:ea typeface="宋体" panose="02010600030101010101" pitchFamily="2" charset="-122"/>
              </a:rPr>
              <a:t>6</a:t>
            </a:r>
            <a:r>
              <a:rPr lang="en-US" altLang="zh-CN" i="1"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latin typeface="Comic Sans MS" panose="030F0702030302020204" pitchFamily="2" charset="0"/>
                <a:ea typeface="宋体" panose="02010600030101010101" pitchFamily="2" charset="-122"/>
              </a:rPr>
              <a:t>5</a:t>
            </a:r>
            <a:r>
              <a:rPr lang="en-US" altLang="zh-CN" i="1"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latin typeface="Comic Sans MS" panose="030F0702030302020204" pitchFamily="2" charset="0"/>
                <a:ea typeface="宋体" panose="02010600030101010101" pitchFamily="2" charset="-122"/>
              </a:rPr>
              <a:t>4</a:t>
            </a:r>
            <a:r>
              <a:rPr lang="en-US" altLang="zh-CN" i="1"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latin typeface="Comic Sans MS" panose="030F0702030302020204" pitchFamily="2" charset="0"/>
                <a:ea typeface="宋体" panose="02010600030101010101" pitchFamily="2" charset="-122"/>
              </a:rPr>
              <a:t>3</a:t>
            </a:r>
            <a:r>
              <a:rPr lang="en-US" altLang="zh-CN" i="1"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latin typeface="Comic Sans MS" panose="030F0702030302020204" pitchFamily="2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latin typeface="Comic Sans MS" panose="030F0702030302020204" pitchFamily="2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latin typeface="Comic Sans MS" panose="030F0702030302020204" pitchFamily="2" charset="0"/>
                <a:ea typeface="宋体" panose="02010600030101010101" pitchFamily="2" charset="-122"/>
              </a:rPr>
              <a:t>0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，每位的权值分别是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2</a:t>
            </a:r>
            <a:r>
              <a:rPr lang="en-US" altLang="zh-CN" baseline="30000">
                <a:latin typeface="Comic Sans MS" panose="030F0702030302020204" pitchFamily="2" charset="0"/>
                <a:ea typeface="宋体" panose="02010600030101010101" pitchFamily="2" charset="-122"/>
              </a:rPr>
              <a:t>7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2</a:t>
            </a:r>
            <a:r>
              <a:rPr lang="en-US" altLang="zh-CN" baseline="30000">
                <a:latin typeface="Comic Sans MS" panose="030F0702030302020204" pitchFamily="2" charset="0"/>
                <a:ea typeface="宋体" panose="02010600030101010101" pitchFamily="2" charset="-122"/>
              </a:rPr>
              <a:t>6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2</a:t>
            </a:r>
            <a:r>
              <a:rPr lang="en-US" altLang="zh-CN" baseline="30000">
                <a:latin typeface="Comic Sans MS" panose="030F0702030302020204" pitchFamily="2" charset="0"/>
                <a:ea typeface="宋体" panose="02010600030101010101" pitchFamily="2" charset="-122"/>
              </a:rPr>
              <a:t>5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2</a:t>
            </a:r>
            <a:r>
              <a:rPr lang="en-US" altLang="zh-CN" baseline="30000">
                <a:latin typeface="Comic Sans MS" panose="030F0702030302020204" pitchFamily="2" charset="0"/>
                <a:ea typeface="宋体" panose="02010600030101010101" pitchFamily="2" charset="-122"/>
              </a:rPr>
              <a:t>4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2</a:t>
            </a:r>
            <a:r>
              <a:rPr lang="en-US" altLang="zh-CN" baseline="30000">
                <a:latin typeface="Comic Sans MS" panose="030F0702030302020204" pitchFamily="2" charset="0"/>
                <a:ea typeface="宋体" panose="02010600030101010101" pitchFamily="2" charset="-122"/>
              </a:rPr>
              <a:t>3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2</a:t>
            </a:r>
            <a:r>
              <a:rPr lang="en-US" altLang="zh-CN" baseline="30000">
                <a:latin typeface="Comic Sans MS" panose="030F0702030302020204" pitchFamily="2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2</a:t>
            </a:r>
            <a:r>
              <a:rPr lang="en-US" altLang="zh-CN" baseline="30000">
                <a:latin typeface="Comic Sans MS" panose="030F0702030302020204" pitchFamily="2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和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2</a:t>
            </a:r>
            <a:r>
              <a:rPr lang="en-US" altLang="zh-CN" baseline="30000">
                <a:latin typeface="Comic Sans MS" panose="030F0702030302020204" pitchFamily="2" charset="0"/>
                <a:ea typeface="宋体" panose="02010600030101010101" pitchFamily="2" charset="-122"/>
              </a:rPr>
              <a:t>0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.</a:t>
            </a:r>
            <a:endParaRPr lang="en-US" altLang="zh-CN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0723" name="文本框 5"/>
          <p:cNvSpPr txBox="1"/>
          <p:nvPr/>
        </p:nvSpPr>
        <p:spPr>
          <a:xfrm>
            <a:off x="1185863" y="5635625"/>
            <a:ext cx="47005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有符号数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有原码、反码、补码三种表示方式。</a:t>
            </a:r>
            <a:endParaRPr lang="zh-CN" altLang="en-US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628" name="文本框 1"/>
          <p:cNvSpPr txBox="1"/>
          <p:nvPr/>
        </p:nvSpPr>
        <p:spPr>
          <a:xfrm>
            <a:off x="668338" y="638175"/>
            <a:ext cx="24701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怎么求补码？</a:t>
            </a:r>
            <a:endParaRPr lang="zh-CN" altLang="en-US" sz="2400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830263" y="1189038"/>
            <a:ext cx="61769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zh-CN" dirty="0">
                <a:solidFill>
                  <a:srgbClr val="A6A6A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lang="en-US" altLang="zh-CN" dirty="0">
                <a:solidFill>
                  <a:srgbClr val="A6A6A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zh-CN" dirty="0">
                <a:solidFill>
                  <a:srgbClr val="A6A6A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  <a:r>
              <a:rPr lang="en-US" altLang="zh-CN" dirty="0">
                <a:solidFill>
                  <a:srgbClr val="A6A6A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dirty="0">
                <a:solidFill>
                  <a:srgbClr val="A6A6A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补码</a:t>
            </a:r>
            <a:r>
              <a:rPr lang="en-US" altLang="zh-CN" dirty="0">
                <a:solidFill>
                  <a:srgbClr val="A6A6A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dirty="0">
                <a:solidFill>
                  <a:srgbClr val="A6A6A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（运算）模，所以</a:t>
            </a:r>
            <a:r>
              <a:rPr lang="en-US" altLang="zh-CN" dirty="0">
                <a:solidFill>
                  <a:srgbClr val="A6A6A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>
                <a:solidFill>
                  <a:srgbClr val="A6A6A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补码 </a:t>
            </a:r>
            <a:r>
              <a:rPr lang="en-US" altLang="zh-CN" dirty="0">
                <a:solidFill>
                  <a:srgbClr val="A6A6A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dirty="0">
                <a:solidFill>
                  <a:srgbClr val="A6A6A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（运算）模</a:t>
            </a:r>
            <a:r>
              <a:rPr lang="en-US" altLang="zh-CN" dirty="0">
                <a:solidFill>
                  <a:srgbClr val="A6A6A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rgbClr val="A6A6A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数？ </a:t>
            </a:r>
            <a:endParaRPr lang="zh-CN" altLang="en-US" dirty="0">
              <a:solidFill>
                <a:srgbClr val="A6A6A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630" name="文本框 1"/>
          <p:cNvSpPr txBox="1"/>
          <p:nvPr/>
        </p:nvSpPr>
        <p:spPr>
          <a:xfrm>
            <a:off x="922338" y="2284413"/>
            <a:ext cx="4048125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◆ 无符号数 </a:t>
            </a:r>
            <a:r>
              <a:rPr lang="en-US" altLang="zh-CN"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(Unsigned numbers)</a:t>
            </a:r>
            <a:r>
              <a:rPr lang="zh-CN" altLang="en-US" sz="2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endParaRPr lang="zh-CN" altLang="en-US" sz="200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6631" name="文本框 3"/>
          <p:cNvSpPr txBox="1"/>
          <p:nvPr/>
        </p:nvSpPr>
        <p:spPr>
          <a:xfrm>
            <a:off x="1023938" y="2682875"/>
            <a:ext cx="27114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特点：每位都是数值位！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26632" name="文本框 4"/>
          <p:cNvSpPr txBox="1"/>
          <p:nvPr/>
        </p:nvSpPr>
        <p:spPr>
          <a:xfrm>
            <a:off x="1023938" y="4122738"/>
            <a:ext cx="3817937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◆ 有符号数 </a:t>
            </a:r>
            <a:r>
              <a:rPr lang="en-US" altLang="zh-CN"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(Signed numbers)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633" name="文本框 5"/>
          <p:cNvSpPr txBox="1"/>
          <p:nvPr/>
        </p:nvSpPr>
        <p:spPr>
          <a:xfrm>
            <a:off x="1095375" y="4521200"/>
            <a:ext cx="4879975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形式：符号位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S</a:t>
            </a:r>
            <a:r>
              <a:rPr lang="zh-CN" altLang="en-US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 bit</a:t>
            </a:r>
            <a:r>
              <a:rPr lang="zh-CN" altLang="en-US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）</a:t>
            </a:r>
            <a:r>
              <a:rPr lang="en-US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+ </a:t>
            </a:r>
            <a:r>
              <a:rPr lang="zh-CN" altLang="en-US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数值位（</a:t>
            </a:r>
            <a:r>
              <a:rPr lang="en-US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n bit</a:t>
            </a:r>
            <a:r>
              <a:rPr lang="zh-CN" altLang="en-US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）。</a:t>
            </a:r>
            <a:endParaRPr lang="zh-CN" altLang="en-US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  其中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:</a:t>
            </a:r>
            <a:r>
              <a:rPr lang="en-US" altLang="zh-CN" i="1">
                <a:latin typeface="Comic Sans MS" panose="030F0702030302020204" pitchFamily="2" charset="0"/>
                <a:ea typeface="宋体" panose="02010600030101010101" pitchFamily="2" charset="-122"/>
              </a:rPr>
              <a:t>S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=0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时表示正数，</a:t>
            </a:r>
            <a:r>
              <a:rPr lang="en-US" altLang="zh-CN" i="1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S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=1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表示负数。</a:t>
            </a:r>
            <a:endParaRPr lang="zh-CN" altLang="en-US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2769" grpId="0"/>
      <p:bldP spid="32769" grpId="1"/>
      <p:bldP spid="30722" grpId="0"/>
      <p:bldP spid="30722" grpId="1"/>
      <p:bldP spid="30723" grpId="0"/>
      <p:bldP spid="3072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49325" y="1049338"/>
            <a:ext cx="68151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i="1">
                <a:solidFill>
                  <a:srgbClr val="0070C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n+1</a:t>
            </a:r>
            <a:r>
              <a:rPr lang="zh-CN" altLang="en-US">
                <a:solidFill>
                  <a:srgbClr val="0070C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位有符号数</a:t>
            </a:r>
            <a:r>
              <a:rPr lang="zh-CN" altLang="en-US" i="1">
                <a:solidFill>
                  <a:srgbClr val="0070C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S</a:t>
            </a:r>
            <a:r>
              <a:rPr lang="zh-CN" altLang="en-US">
                <a:solidFill>
                  <a:srgbClr val="0070C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,</a:t>
            </a:r>
            <a:r>
              <a:rPr lang="zh-CN" altLang="en-US" i="1">
                <a:solidFill>
                  <a:srgbClr val="0070C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b</a:t>
            </a:r>
            <a:r>
              <a:rPr lang="zh-CN" altLang="en-US" baseline="-25000">
                <a:solidFill>
                  <a:srgbClr val="0070C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n-</a:t>
            </a:r>
            <a:r>
              <a:rPr lang="en-US" altLang="zh-CN" baseline="-25000">
                <a:solidFill>
                  <a:srgbClr val="0070C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1</a:t>
            </a:r>
            <a:r>
              <a:rPr lang="zh-CN" altLang="en-US">
                <a:solidFill>
                  <a:srgbClr val="0070C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,...,</a:t>
            </a:r>
            <a:r>
              <a:rPr lang="zh-CN" altLang="en-US" i="1">
                <a:solidFill>
                  <a:srgbClr val="0070C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b</a:t>
            </a:r>
            <a:r>
              <a:rPr lang="en-US" altLang="zh-CN" baseline="-25000">
                <a:solidFill>
                  <a:srgbClr val="0070C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0</a:t>
            </a:r>
            <a:r>
              <a:rPr lang="zh-CN" altLang="en-US">
                <a:solidFill>
                  <a:srgbClr val="0070C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，其中</a:t>
            </a:r>
            <a:r>
              <a:rPr lang="zh-CN" altLang="en-US" i="1">
                <a:solidFill>
                  <a:srgbClr val="0070C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b</a:t>
            </a:r>
            <a:r>
              <a:rPr lang="zh-CN" altLang="en-US" baseline="-25000">
                <a:solidFill>
                  <a:srgbClr val="0070C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n-</a:t>
            </a:r>
            <a:r>
              <a:rPr lang="en-US" altLang="zh-CN" baseline="-25000">
                <a:solidFill>
                  <a:srgbClr val="0070C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1</a:t>
            </a:r>
            <a:r>
              <a:rPr lang="zh-CN" altLang="en-US">
                <a:solidFill>
                  <a:srgbClr val="0070C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,...,</a:t>
            </a:r>
            <a:r>
              <a:rPr lang="zh-CN" altLang="en-US" i="1">
                <a:solidFill>
                  <a:srgbClr val="0070C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b</a:t>
            </a:r>
            <a:r>
              <a:rPr lang="en-US" altLang="zh-CN" baseline="-25000">
                <a:solidFill>
                  <a:srgbClr val="0070C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0</a:t>
            </a:r>
            <a:r>
              <a:rPr lang="zh-CN" altLang="en-US">
                <a:solidFill>
                  <a:srgbClr val="0070C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的数值大小用</a:t>
            </a:r>
            <a:r>
              <a:rPr lang="en-US" altLang="zh-CN" i="1">
                <a:solidFill>
                  <a:srgbClr val="0070C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N</a:t>
            </a:r>
            <a:r>
              <a:rPr lang="zh-CN" altLang="en-US">
                <a:solidFill>
                  <a:srgbClr val="0070C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表示。</a:t>
            </a:r>
            <a:endParaRPr lang="zh-CN" altLang="en-US">
              <a:latin typeface="Comic Sans MS" panose="030F0702030302020204" pitchFamily="2" charset="0"/>
              <a:ea typeface="仿宋_GB2312" pitchFamily="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9638" y="2767013"/>
            <a:ext cx="43608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>
                <a:latin typeface="Arial" panose="020B0604020202020204" pitchFamily="34" charset="0"/>
                <a:ea typeface="仿宋_GB2312" pitchFamily="1" charset="-122"/>
              </a:rPr>
              <a:t>   符号位保持不变，反码的数值位定义为</a:t>
            </a:r>
            <a:endParaRPr lang="zh-CN" altLang="zh-CN">
              <a:latin typeface="Arial" panose="020B0604020202020204" pitchFamily="34" charset="0"/>
              <a:ea typeface="仿宋_GB2312" pitchFamily="1" charset="-122"/>
            </a:endParaRPr>
          </a:p>
        </p:txBody>
      </p:sp>
      <p:graphicFrame>
        <p:nvGraphicFramePr>
          <p:cNvPr id="31747" name="对象 -2147482591"/>
          <p:cNvGraphicFramePr>
            <a:graphicFrameLocks noChangeAspect="1"/>
          </p:cNvGraphicFramePr>
          <p:nvPr/>
        </p:nvGraphicFramePr>
        <p:xfrm>
          <a:off x="1387475" y="3327400"/>
          <a:ext cx="34067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2095500" imgH="444500" progId="Equation.3">
                  <p:embed/>
                </p:oleObj>
              </mc:Choice>
              <mc:Fallback>
                <p:oleObj name="" r:id="rId1" imgW="2095500" imgH="4445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7475" y="3327400"/>
                        <a:ext cx="3406775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30288" y="4737100"/>
            <a:ext cx="53657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>
                <a:latin typeface="Arial" panose="020B0604020202020204" pitchFamily="34" charset="0"/>
                <a:ea typeface="仿宋_GB2312" pitchFamily="1" charset="-122"/>
              </a:rPr>
              <a:t>   </a:t>
            </a:r>
            <a:r>
              <a:rPr lang="zh-CN" altLang="zh-CN"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符号位保持不变，补码的数值位定义为</a:t>
            </a:r>
            <a:r>
              <a:rPr lang="zh-CN" altLang="zh-CN">
                <a:latin typeface="Arial" panose="020B0604020202020204" pitchFamily="34" charset="0"/>
                <a:ea typeface="仿宋_GB2312" pitchFamily="1" charset="-122"/>
              </a:rPr>
              <a:t>：</a:t>
            </a:r>
            <a:endParaRPr lang="zh-CN" altLang="zh-CN">
              <a:latin typeface="Arial" panose="020B0604020202020204" pitchFamily="34" charset="0"/>
              <a:ea typeface="仿宋_GB2312" pitchFamily="1" charset="-122"/>
            </a:endParaRPr>
          </a:p>
        </p:txBody>
      </p:sp>
      <p:graphicFrame>
        <p:nvGraphicFramePr>
          <p:cNvPr id="31749" name="对象 -2147482590"/>
          <p:cNvGraphicFramePr>
            <a:graphicFrameLocks noChangeAspect="1"/>
          </p:cNvGraphicFramePr>
          <p:nvPr/>
        </p:nvGraphicFramePr>
        <p:xfrm>
          <a:off x="1587500" y="5365750"/>
          <a:ext cx="3535363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2070100" imgH="444500" progId="Equation.3">
                  <p:embed/>
                </p:oleObj>
              </mc:Choice>
              <mc:Fallback>
                <p:oleObj name="" r:id="rId3" imgW="2070100" imgH="4445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500" y="5365750"/>
                        <a:ext cx="3535363" cy="760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文本框 1"/>
          <p:cNvSpPr txBox="1"/>
          <p:nvPr/>
        </p:nvSpPr>
        <p:spPr>
          <a:xfrm>
            <a:off x="7208838" y="3544888"/>
            <a:ext cx="1543050" cy="5064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Comic Sans MS" panose="030F0702030302020204" pitchFamily="2" charset="0"/>
                <a:ea typeface="仿宋_GB2312" pitchFamily="1" charset="-122"/>
              </a:rPr>
              <a:t>1,100_1000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33799" name="文本框 2"/>
          <p:cNvSpPr txBox="1"/>
          <p:nvPr/>
        </p:nvSpPr>
        <p:spPr>
          <a:xfrm>
            <a:off x="7292975" y="5619750"/>
            <a:ext cx="1543050" cy="5064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Comic Sans MS" panose="030F0702030302020204" pitchFamily="2" charset="0"/>
                <a:ea typeface="仿宋_GB2312" pitchFamily="1" charset="-122"/>
                <a:sym typeface="宋体" panose="02010600030101010101" pitchFamily="2" charset="-122"/>
              </a:rPr>
              <a:t>1,100_1001</a:t>
            </a:r>
            <a:endParaRPr lang="en-US" altLang="zh-CN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725" y="589271"/>
            <a:ext cx="124904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noProof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Arial" panose="020B0604020202020204" pitchFamily="34" charset="0"/>
                <a:ea typeface="仿宋_GB2312" pitchFamily="1" charset="-122"/>
                <a:cs typeface="+mn-cs"/>
                <a:sym typeface="+mn-ea"/>
              </a:rPr>
              <a:t> </a:t>
            </a:r>
            <a:r>
              <a:rPr lang="zh-CN" altLang="en-US" sz="2400" noProof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Arial" panose="020B0604020202020204" pitchFamily="34" charset="0"/>
                <a:ea typeface="仿宋_GB2312" pitchFamily="1" charset="-122"/>
                <a:cs typeface="+mn-cs"/>
                <a:sym typeface="+mn-ea"/>
              </a:rPr>
              <a:t>◆ 原码</a:t>
            </a:r>
            <a:r>
              <a:rPr lang="zh-CN" altLang="en-US" noProof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Arial" panose="020B0604020202020204" pitchFamily="34" charset="0"/>
                <a:ea typeface="仿宋_GB2312" pitchFamily="1" charset="-122"/>
                <a:cs typeface="+mn-cs"/>
                <a:sym typeface="+mn-ea"/>
              </a:rPr>
              <a:t> </a:t>
            </a:r>
            <a:endParaRPr lang="zh-CN" altLang="en-US" noProof="1"/>
          </a:p>
        </p:txBody>
      </p:sp>
      <p:sp>
        <p:nvSpPr>
          <p:cNvPr id="3" name="文本框 2"/>
          <p:cNvSpPr txBox="1"/>
          <p:nvPr/>
        </p:nvSpPr>
        <p:spPr>
          <a:xfrm>
            <a:off x="772794" y="2181860"/>
            <a:ext cx="3764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  <a:ea typeface="仿宋_GB2312" pitchFamily="1" charset="-122"/>
                <a:cs typeface="+mn-cs"/>
                <a:sym typeface="+mn-ea"/>
              </a:rPr>
              <a:t>◆ 反码 </a:t>
            </a:r>
            <a:r>
              <a:rPr lang="en-US" altLang="zh-CN" sz="2400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  <a:ea typeface="仿宋_GB2312" pitchFamily="1" charset="-122"/>
                <a:cs typeface="+mn-cs"/>
                <a:sym typeface="+mn-ea"/>
              </a:rPr>
              <a:t>(1's complement)</a:t>
            </a:r>
            <a:endParaRPr lang="en-US" altLang="zh-CN" sz="2400" noProof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Arial" panose="020B0604020202020204" pitchFamily="34" charset="0"/>
              <a:ea typeface="仿宋_GB2312" pitchFamily="1" charset="-122"/>
              <a:cs typeface="+mn-cs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9325" y="4250046"/>
            <a:ext cx="3764272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  <a:ea typeface="仿宋_GB2312" pitchFamily="1" charset="-122"/>
                <a:cs typeface="+mn-cs"/>
                <a:sym typeface="+mn-ea"/>
              </a:rPr>
              <a:t>◆ 补码 </a:t>
            </a:r>
            <a:r>
              <a:rPr lang="en-US" altLang="zh-CN" sz="2400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  <a:ea typeface="仿宋_GB2312" pitchFamily="1" charset="-122"/>
                <a:cs typeface="+mn-cs"/>
                <a:sym typeface="+mn-ea"/>
              </a:rPr>
              <a:t>(2's complement)</a:t>
            </a:r>
            <a:endParaRPr lang="en-US" altLang="zh-CN" sz="2400" noProof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Arial" panose="020B0604020202020204" pitchFamily="34" charset="0"/>
              <a:ea typeface="仿宋_GB2312" pitchFamily="1" charset="-122"/>
              <a:cs typeface="+mn-cs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70500" y="2497138"/>
            <a:ext cx="1597025" cy="17526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Comic Sans MS" panose="030F0702030302020204" pitchFamily="2" charset="0"/>
                <a:ea typeface="仿宋_GB2312" pitchFamily="1" charset="-122"/>
              </a:rPr>
              <a:t>  111 1111</a:t>
            </a:r>
            <a:endParaRPr lang="en-US" altLang="zh-CN">
              <a:latin typeface="Comic Sans MS" panose="030F0702030302020204" pitchFamily="2" charset="0"/>
              <a:ea typeface="仿宋_GB2312" pitchFamily="1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Comic Sans MS" panose="030F0702030302020204" pitchFamily="2" charset="0"/>
                <a:ea typeface="仿宋_GB2312" pitchFamily="1" charset="-122"/>
              </a:rPr>
              <a:t>- 011 0111</a:t>
            </a:r>
            <a:endParaRPr lang="en-US" altLang="zh-CN">
              <a:latin typeface="Comic Sans MS" panose="030F0702030302020204" pitchFamily="2" charset="0"/>
              <a:ea typeface="仿宋_GB2312" pitchFamily="1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Comic Sans MS" panose="030F0702030302020204" pitchFamily="2" charset="0"/>
                <a:ea typeface="仿宋_GB2312" pitchFamily="1" charset="-122"/>
              </a:rPr>
              <a:t>———————</a:t>
            </a:r>
            <a:endParaRPr lang="en-US" altLang="zh-CN">
              <a:latin typeface="Comic Sans MS" panose="030F0702030302020204" pitchFamily="2" charset="0"/>
              <a:ea typeface="仿宋_GB2312" pitchFamily="1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Comic Sans MS" panose="030F0702030302020204" pitchFamily="2" charset="0"/>
                <a:ea typeface="仿宋_GB2312" pitchFamily="1" charset="-122"/>
              </a:rPr>
              <a:t>  100 1000</a:t>
            </a:r>
            <a:endParaRPr lang="en-US" altLang="zh-CN">
              <a:latin typeface="Comic Sans MS" panose="030F0702030302020204" pitchFamily="2" charset="0"/>
              <a:ea typeface="仿宋_GB2312" pitchFamily="1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019925" y="1989138"/>
            <a:ext cx="1008063" cy="1655763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8027988" y="4149725"/>
            <a:ext cx="71438" cy="1366838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09638" y="1522413"/>
            <a:ext cx="670718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仿宋_GB2312" pitchFamily="1" charset="-122"/>
              </a:rPr>
              <a:t>原码能够表示数的范围为</a:t>
            </a:r>
            <a:r>
              <a:rPr lang="en-US" altLang="zh-CN">
                <a:latin typeface="Comic Sans MS" panose="030F0702030302020204" pitchFamily="2" charset="0"/>
                <a:ea typeface="仿宋_GB2312" pitchFamily="1" charset="-122"/>
              </a:rPr>
              <a:t>-(2</a:t>
            </a:r>
            <a:r>
              <a:rPr lang="en-US" altLang="zh-CN" baseline="30000">
                <a:latin typeface="Comic Sans MS" panose="030F0702030302020204" pitchFamily="2" charset="0"/>
                <a:ea typeface="仿宋_GB2312" pitchFamily="1" charset="-122"/>
              </a:rPr>
              <a:t>n</a:t>
            </a:r>
            <a:r>
              <a:rPr lang="en-US" altLang="zh-CN">
                <a:latin typeface="Comic Sans MS" panose="030F0702030302020204" pitchFamily="2" charset="0"/>
                <a:ea typeface="仿宋_GB2312" pitchFamily="1" charset="-122"/>
              </a:rPr>
              <a:t>-1)~+(2</a:t>
            </a:r>
            <a:r>
              <a:rPr lang="en-US" altLang="zh-CN" baseline="30000">
                <a:latin typeface="Comic Sans MS" panose="030F0702030302020204" pitchFamily="2" charset="0"/>
                <a:ea typeface="仿宋_GB2312" pitchFamily="1" charset="-122"/>
              </a:rPr>
              <a:t>n</a:t>
            </a:r>
            <a:r>
              <a:rPr lang="en-US" altLang="zh-CN">
                <a:latin typeface="Comic Sans MS" panose="030F0702030302020204" pitchFamily="2" charset="0"/>
                <a:ea typeface="仿宋_GB2312" pitchFamily="1" charset="-122"/>
              </a:rPr>
              <a:t>-1)。  </a:t>
            </a:r>
            <a:r>
              <a:rPr lang="zh-CN" altLang="en-US">
                <a:latin typeface="Comic Sans MS" panose="030F0702030302020204" pitchFamily="2" charset="0"/>
                <a:ea typeface="仿宋_GB2312" pitchFamily="1" charset="-122"/>
              </a:rPr>
              <a:t>如：</a:t>
            </a:r>
            <a:r>
              <a:rPr lang="en-US" altLang="zh-CN">
                <a:latin typeface="Comic Sans MS" panose="030F0702030302020204" pitchFamily="2" charset="0"/>
                <a:ea typeface="仿宋_GB2312" pitchFamily="1" charset="-122"/>
              </a:rPr>
              <a:t>1,011_0111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36867" name="矩形 18434"/>
          <p:cNvSpPr/>
          <p:nvPr/>
        </p:nvSpPr>
        <p:spPr>
          <a:xfrm>
            <a:off x="2578100" y="5778500"/>
            <a:ext cx="822325" cy="271463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5" name="矩形 18434"/>
          <p:cNvSpPr/>
          <p:nvPr/>
        </p:nvSpPr>
        <p:spPr>
          <a:xfrm>
            <a:off x="2309813" y="3698875"/>
            <a:ext cx="1173162" cy="271463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6" grpId="1"/>
      <p:bldP spid="33799" grpId="0"/>
      <p:bldP spid="33799" grpId="1"/>
      <p:bldP spid="2" grpId="0"/>
      <p:bldP spid="2" grpId="1"/>
      <p:bldP spid="3" grpId="0"/>
      <p:bldP spid="3" grpId="1"/>
      <p:bldP spid="10" grpId="0"/>
      <p:bldP spid="10" grpId="1"/>
      <p:bldP spid="33798" grpId="0"/>
      <p:bldP spid="33798" grpId="1"/>
      <p:bldP spid="9" grpId="0"/>
      <p:bldP spid="9" grpId="1"/>
      <p:bldP spid="14" grpId="0"/>
      <p:bldP spid="14" grpId="1"/>
      <p:bldP spid="36867" grpId="0" bldLvl="0" animBg="1"/>
      <p:bldP spid="36867" grpId="1" animBg="1"/>
      <p:bldP spid="15" grpId="0" bldLvl="0" animBg="1"/>
      <p:bldP spid="1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文本框 15363"/>
          <p:cNvSpPr txBox="1"/>
          <p:nvPr/>
        </p:nvSpPr>
        <p:spPr>
          <a:xfrm>
            <a:off x="730250" y="3406775"/>
            <a:ext cx="7683500" cy="1336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BFBFB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有了补码，就可以将二进制减法运算转换二进制加法</a:t>
            </a:r>
            <a:r>
              <a:rPr lang="zh-CN" altLang="en-US" dirty="0">
                <a:solidFill>
                  <a:srgbClr val="BFBFB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由于乘法运算可以用加法运算实现，除法运算可以用减法运算实现，故加、减、乘、除全部可以用移位和相加这两种操作实现</a:t>
            </a:r>
            <a:r>
              <a:rPr lang="en-US" altLang="zh-CN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简化了数字系统的结构。</a:t>
            </a:r>
            <a:endParaRPr lang="zh-CN" altLang="en-US" dirty="0">
              <a:solidFill>
                <a:srgbClr val="262626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770" name="文本框 15365"/>
          <p:cNvSpPr txBox="1"/>
          <p:nvPr/>
        </p:nvSpPr>
        <p:spPr>
          <a:xfrm>
            <a:off x="901065" y="1925949"/>
            <a:ext cx="7212953" cy="11988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noProof="1" dirty="0">
                <a:latin typeface="Arial" panose="020B0604020202020204" pitchFamily="34" charset="0"/>
                <a:ea typeface="仿宋_GB2312" pitchFamily="1" charset="-122"/>
                <a:cs typeface="+mn-cs"/>
              </a:rPr>
              <a:t> </a:t>
            </a:r>
            <a:r>
              <a:rPr lang="zh-CN" altLang="zh-CN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总结</a:t>
            </a:r>
            <a:r>
              <a:rPr lang="zh-CN" altLang="en-US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lang="zh-CN" altLang="en-US" noProof="1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正数的原码、反码和补码形式相同；</a:t>
            </a:r>
            <a:endParaRPr lang="zh-CN" altLang="en-US" noProof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noProof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负数的反码</a:t>
            </a:r>
            <a:r>
              <a:rPr lang="zh-CN" altLang="en-US" noProof="1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是保持符号位不变，将原码的数值位位按位取反。</a:t>
            </a:r>
            <a:r>
              <a:rPr lang="en-US" altLang="zh-CN" noProof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endParaRPr lang="en-US" altLang="zh-CN" noProof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noProof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</a:t>
            </a:r>
            <a:r>
              <a:rPr lang="zh-CN" altLang="en-US" noProof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负数的补码</a:t>
            </a:r>
            <a:r>
              <a:rPr lang="zh-CN" altLang="en-US" noProof="1" dirty="0"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是保持符号位不变，将反码的数值位加</a:t>
            </a:r>
            <a:r>
              <a:rPr lang="en-US" altLang="zh-CN" noProof="1" dirty="0"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1</a:t>
            </a:r>
            <a:r>
              <a:rPr lang="zh-CN" altLang="en-US" noProof="1" dirty="0"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。</a:t>
            </a:r>
            <a:endParaRPr lang="zh-CN" altLang="en-US" noProof="1" dirty="0"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9615" y="606425"/>
            <a:ext cx="5361904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  <a:ea typeface="仿宋_GB2312" pitchFamily="1" charset="-122"/>
                <a:cs typeface="+mn-cs"/>
                <a:sym typeface="+mn-ea"/>
              </a:rPr>
              <a:t>◆ 补码与反码的关系</a:t>
            </a:r>
            <a:endParaRPr lang="zh-CN" altLang="zh-CN" sz="2400" noProof="1"/>
          </a:p>
        </p:txBody>
      </p:sp>
      <p:sp>
        <p:nvSpPr>
          <p:cNvPr id="100" name="文本框 99"/>
          <p:cNvSpPr txBox="1"/>
          <p:nvPr/>
        </p:nvSpPr>
        <p:spPr>
          <a:xfrm>
            <a:off x="1225550" y="1200150"/>
            <a:ext cx="4919663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266700"/>
            <a:r>
              <a:rPr lang="zh-CN" altLang="zh-CN" sz="2000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数值位：</a:t>
            </a: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(</a:t>
            </a:r>
            <a:r>
              <a:rPr lang="en-US" altLang="zh-CN" sz="2000" i="1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r>
              <a:rPr lang="zh-CN" altLang="zh-CN" sz="2000" baseline="-2500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补码</a:t>
            </a: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=(</a:t>
            </a:r>
            <a:r>
              <a:rPr lang="en-US" altLang="zh-CN" sz="2000" i="1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r>
              <a:rPr lang="zh-CN" altLang="zh-CN" sz="2000" baseline="-2500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反码</a:t>
            </a: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+1   </a:t>
            </a:r>
            <a:r>
              <a:rPr lang="en-US" altLang="zh-CN" sz="20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zh-CN" sz="20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负数时</a:t>
            </a:r>
            <a:r>
              <a:rPr lang="en-US" altLang="zh-CN" sz="20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00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6319" y="5088868"/>
            <a:ext cx="2011691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noProof="1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Wingdings" panose="05000000000000000000" charset="0"/>
              </a:rPr>
              <a:t>? </a:t>
            </a:r>
            <a:r>
              <a:rPr lang="zh-CN" sz="2400" b="0" noProof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  <a:ea typeface="楷体" panose="02010609060101010101" charset="-122"/>
                <a:cs typeface="+mn-cs"/>
                <a:sym typeface="+mn-ea"/>
              </a:rPr>
              <a:t>思考与练习</a:t>
            </a:r>
            <a:endParaRPr lang="zh-CN" altLang="en-US" sz="2400" noProof="1"/>
          </a:p>
        </p:txBody>
      </p:sp>
      <p:sp>
        <p:nvSpPr>
          <p:cNvPr id="28678" name="文本框 3"/>
          <p:cNvSpPr txBox="1"/>
          <p:nvPr/>
        </p:nvSpPr>
        <p:spPr>
          <a:xfrm>
            <a:off x="1225550" y="5702300"/>
            <a:ext cx="66770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1-4 </a:t>
            </a:r>
            <a:r>
              <a:rPr lang="zh-CN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对于十进制运算，能不能应用补码将减法转化为加法运算？</a:t>
            </a:r>
            <a:endParaRPr lang="zh-CN" altLang="zh-CN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00" grpId="0"/>
      <p:bldP spid="100" grpId="1"/>
      <p:bldP spid="32770" grpId="0"/>
      <p:bldP spid="3277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687388" y="617538"/>
            <a:ext cx="7769225" cy="571500"/>
            <a:chOff x="1110" y="775"/>
            <a:chExt cx="12234" cy="900"/>
          </a:xfrm>
        </p:grpSpPr>
        <p:sp>
          <p:nvSpPr>
            <p:cNvPr id="29698" name="AutoShape 5"/>
            <p:cNvSpPr/>
            <p:nvPr/>
          </p:nvSpPr>
          <p:spPr>
            <a:xfrm>
              <a:off x="1157" y="775"/>
              <a:ext cx="12137" cy="900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rgbClr val="006B6B"/>
                </a:gs>
              </a:gsLst>
              <a:lin ang="5400000" scaled="1"/>
              <a:tileRect/>
            </a:gradFill>
            <a:ln w="25400" cap="flat" cmpd="sng">
              <a:solidFill>
                <a:srgbClr val="FE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2699999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 anchorCtr="0"/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699" name="文本框 99"/>
            <p:cNvSpPr txBox="1"/>
            <p:nvPr/>
          </p:nvSpPr>
          <p:spPr>
            <a:xfrm>
              <a:off x="1110" y="775"/>
              <a:ext cx="12235" cy="7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eaLnBrk="0" hangingPunct="0">
                <a:lnSpc>
                  <a:spcPct val="150000"/>
                </a:lnSpc>
              </a:pPr>
              <a:r>
                <a:rPr lang="zh-CN" altLang="en-US" noProof="1">
                  <a:solidFill>
                    <a:schemeClr val="accent3"/>
                  </a:solidFill>
                  <a:latin typeface="Comic Sans MS" panose="030F0702030302020204" pitchFamily="2" charset="0"/>
                  <a:ea typeface="宋体" panose="02010600030101010101" pitchFamily="2" charset="-122"/>
                  <a:cs typeface="Comic Sans MS" panose="030F0702030302020204" pitchFamily="2" charset="0"/>
                </a:rPr>
                <a:t>【例</a:t>
              </a:r>
              <a:r>
                <a:rPr lang="en-US" altLang="zh-CN" noProof="1">
                  <a:solidFill>
                    <a:schemeClr val="accent3"/>
                  </a:solidFill>
                  <a:latin typeface="Comic Sans MS" panose="030F0702030302020204" pitchFamily="2" charset="0"/>
                  <a:ea typeface="宋体" panose="02010600030101010101" pitchFamily="2" charset="-122"/>
                  <a:cs typeface="Comic Sans MS" panose="030F0702030302020204" pitchFamily="2" charset="0"/>
                </a:rPr>
                <a:t>1-3</a:t>
              </a:r>
              <a:r>
                <a:rPr lang="zh-CN" altLang="en-US" noProof="1">
                  <a:solidFill>
                    <a:schemeClr val="accent3"/>
                  </a:solidFill>
                  <a:latin typeface="Comic Sans MS" panose="030F0702030302020204" pitchFamily="2" charset="0"/>
                  <a:ea typeface="宋体" panose="02010600030101010101" pitchFamily="2" charset="-122"/>
                  <a:cs typeface="Comic Sans MS" panose="030F0702030302020204" pitchFamily="2" charset="0"/>
                </a:rPr>
                <a:t>】用二进制补码计算</a:t>
              </a:r>
              <a:r>
                <a:rPr lang="en-US" altLang="zh-CN" noProof="1">
                  <a:solidFill>
                    <a:schemeClr val="accent3"/>
                  </a:solidFill>
                  <a:latin typeface="Comic Sans MS" panose="030F0702030302020204" pitchFamily="2" charset="0"/>
                  <a:ea typeface="仿宋_GB2312" pitchFamily="1" charset="-122"/>
                  <a:cs typeface="Comic Sans MS" panose="030F0702030302020204" pitchFamily="2" charset="0"/>
                </a:rPr>
                <a:t>13+10</a:t>
              </a:r>
              <a:r>
                <a:rPr lang="zh-CN" altLang="en-US" noProof="1">
                  <a:solidFill>
                    <a:schemeClr val="accent3"/>
                  </a:solidFill>
                  <a:latin typeface="Comic Sans MS" panose="030F0702030302020204" pitchFamily="2" charset="0"/>
                  <a:ea typeface="宋体" panose="02010600030101010101" pitchFamily="2" charset="-122"/>
                  <a:cs typeface="Comic Sans MS" panose="030F0702030302020204" pitchFamily="2" charset="0"/>
                </a:rPr>
                <a:t>、</a:t>
              </a:r>
              <a:r>
                <a:rPr lang="en-US" altLang="zh-CN" noProof="1">
                  <a:solidFill>
                    <a:schemeClr val="accent3"/>
                  </a:solidFill>
                  <a:latin typeface="Comic Sans MS" panose="030F0702030302020204" pitchFamily="2" charset="0"/>
                  <a:ea typeface="仿宋_GB2312" pitchFamily="1" charset="-122"/>
                  <a:cs typeface="Comic Sans MS" panose="030F0702030302020204" pitchFamily="2" charset="0"/>
                </a:rPr>
                <a:t>13-10</a:t>
              </a:r>
              <a:r>
                <a:rPr lang="zh-CN" altLang="en-US" noProof="1">
                  <a:solidFill>
                    <a:schemeClr val="accent3"/>
                  </a:solidFill>
                  <a:latin typeface="Comic Sans MS" panose="030F0702030302020204" pitchFamily="2" charset="0"/>
                  <a:ea typeface="宋体" panose="02010600030101010101" pitchFamily="2" charset="-122"/>
                  <a:cs typeface="Comic Sans MS" panose="030F0702030302020204" pitchFamily="2" charset="0"/>
                </a:rPr>
                <a:t>、</a:t>
              </a:r>
              <a:r>
                <a:rPr lang="en-US" altLang="zh-CN" noProof="1">
                  <a:solidFill>
                    <a:schemeClr val="accent3"/>
                  </a:solidFill>
                  <a:latin typeface="Comic Sans MS" panose="030F0702030302020204" pitchFamily="2" charset="0"/>
                  <a:ea typeface="仿宋_GB2312" pitchFamily="1" charset="-122"/>
                  <a:cs typeface="Comic Sans MS" panose="030F0702030302020204" pitchFamily="2" charset="0"/>
                </a:rPr>
                <a:t>-13+10</a:t>
              </a:r>
              <a:r>
                <a:rPr lang="zh-CN" altLang="en-US" noProof="1">
                  <a:solidFill>
                    <a:schemeClr val="accent3"/>
                  </a:solidFill>
                  <a:latin typeface="Comic Sans MS" panose="030F0702030302020204" pitchFamily="2" charset="0"/>
                  <a:ea typeface="宋体" panose="02010600030101010101" pitchFamily="2" charset="-122"/>
                  <a:cs typeface="Comic Sans MS" panose="030F0702030302020204" pitchFamily="2" charset="0"/>
                </a:rPr>
                <a:t>和</a:t>
              </a:r>
              <a:r>
                <a:rPr lang="en-US" altLang="zh-CN" noProof="1">
                  <a:solidFill>
                    <a:schemeClr val="accent3"/>
                  </a:solidFill>
                  <a:latin typeface="Comic Sans MS" panose="030F0702030302020204" pitchFamily="2" charset="0"/>
                  <a:ea typeface="仿宋_GB2312" pitchFamily="1" charset="-122"/>
                  <a:cs typeface="Comic Sans MS" panose="030F0702030302020204" pitchFamily="2" charset="0"/>
                </a:rPr>
                <a:t>-13-10</a:t>
              </a:r>
              <a:r>
                <a:rPr lang="zh-CN" altLang="en-US" noProof="1">
                  <a:solidFill>
                    <a:schemeClr val="accent3"/>
                  </a:solidFill>
                  <a:latin typeface="Comic Sans MS" panose="030F0702030302020204" pitchFamily="2" charset="0"/>
                  <a:ea typeface="宋体" panose="02010600030101010101" pitchFamily="2" charset="-122"/>
                  <a:cs typeface="Comic Sans MS" panose="030F0702030302020204" pitchFamily="2" charset="0"/>
                </a:rPr>
                <a:t>。</a:t>
              </a:r>
              <a:r>
                <a:rPr lang="zh-CN" altLang="en-US" noProof="1">
                  <a:latin typeface="Comic Sans MS" panose="030F0702030302020204" pitchFamily="2" charset="0"/>
                  <a:ea typeface="宋体" panose="02010600030101010101" pitchFamily="2" charset="-122"/>
                  <a:cs typeface="Comic Sans MS" panose="030F0702030302020204" pitchFamily="2" charset="0"/>
                </a:rPr>
                <a:t>    </a:t>
              </a:r>
              <a:endParaRPr lang="zh-CN" altLang="en-US" noProof="1">
                <a:latin typeface="Comic Sans MS" panose="030F0702030302020204" pitchFamily="2" charset="0"/>
                <a:ea typeface="仿宋_GB2312" pitchFamily="1" charset="-122"/>
                <a:cs typeface="Comic Sans MS" panose="030F0702030302020204" pitchFamily="2" charset="0"/>
              </a:endParaRPr>
            </a:p>
          </p:txBody>
        </p:sp>
      </p:grpSp>
      <p:graphicFrame>
        <p:nvGraphicFramePr>
          <p:cNvPr id="33795" name="对象 -2147482589"/>
          <p:cNvGraphicFramePr>
            <a:graphicFrameLocks noChangeAspect="1"/>
          </p:cNvGraphicFramePr>
          <p:nvPr/>
        </p:nvGraphicFramePr>
        <p:xfrm>
          <a:off x="1504950" y="2290763"/>
          <a:ext cx="5227638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4292600" imgH="1511300" progId="Visio.Drawing.11">
                  <p:embed/>
                </p:oleObj>
              </mc:Choice>
              <mc:Fallback>
                <p:oleObj name="" r:id="rId1" imgW="4292600" imgH="1511300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04950" y="2290763"/>
                        <a:ext cx="5227638" cy="179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141718" y="4398644"/>
            <a:ext cx="2011691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noProof="1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Wingdings" panose="05000000000000000000" charset="0"/>
              </a:rPr>
              <a:t>? </a:t>
            </a:r>
            <a:r>
              <a:rPr lang="zh-CN" sz="2400" b="0" noProof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  <a:ea typeface="楷体" panose="02010609060101010101" charset="-122"/>
                <a:cs typeface="+mn-cs"/>
                <a:sym typeface="+mn-ea"/>
              </a:rPr>
              <a:t>思考与练习</a:t>
            </a:r>
            <a:endParaRPr lang="zh-CN" altLang="en-US" sz="2400" noProof="1"/>
          </a:p>
        </p:txBody>
      </p:sp>
      <p:sp>
        <p:nvSpPr>
          <p:cNvPr id="33797" name="文本框 2"/>
          <p:cNvSpPr txBox="1"/>
          <p:nvPr/>
        </p:nvSpPr>
        <p:spPr>
          <a:xfrm>
            <a:off x="1141413" y="4859338"/>
            <a:ext cx="6186487" cy="13382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1-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5</a:t>
            </a: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. 用7位二进制补码重新计算例1-3，并比较计算结果。</a:t>
            </a:r>
            <a:endParaRPr lang="zh-CN" altLang="zh-CN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1-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6</a:t>
            </a: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. 用8位二进制补码重新计算例1-3，并比较计算结果。</a:t>
            </a:r>
            <a:endParaRPr lang="zh-CN" altLang="zh-CN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1-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7</a:t>
            </a: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. 分析例1-3和上述计算方法，会得到什么结论？</a:t>
            </a:r>
            <a:endParaRPr lang="zh-CN" altLang="zh-CN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3798" name="文本框 3"/>
          <p:cNvSpPr txBox="1"/>
          <p:nvPr/>
        </p:nvSpPr>
        <p:spPr>
          <a:xfrm>
            <a:off x="717550" y="1189038"/>
            <a:ext cx="7883525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解：由于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13+10=23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，故数值大小需要用</a:t>
            </a:r>
            <a:r>
              <a:rPr lang="en-US" altLang="zh-CN">
                <a:solidFill>
                  <a:srgbClr val="0070C0"/>
                </a:solidFill>
                <a:latin typeface="Comic Sans MS" panose="030F0702030302020204" pitchFamily="2" charset="0"/>
                <a:ea typeface="仿宋_GB2312" pitchFamily="1" charset="-122"/>
              </a:rPr>
              <a:t>5</a:t>
            </a:r>
            <a:r>
              <a:rPr lang="zh-CN" altLang="en-US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位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二进制数表示。用补码运算时，需要再加上</a:t>
            </a:r>
            <a:r>
              <a:rPr lang="en-US" altLang="zh-CN">
                <a:latin typeface="Comic Sans MS" panose="030F0702030302020204" pitchFamily="2" charset="0"/>
                <a:ea typeface="仿宋_GB2312" pitchFamily="1" charset="-122"/>
              </a:rPr>
              <a:t>1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位符号位，所以至少需要用</a:t>
            </a:r>
            <a:r>
              <a:rPr lang="en-US" altLang="zh-CN">
                <a:solidFill>
                  <a:srgbClr val="0070C0"/>
                </a:solidFill>
                <a:latin typeface="Comic Sans MS" panose="030F0702030302020204" pitchFamily="2" charset="0"/>
                <a:ea typeface="仿宋_GB2312" pitchFamily="1" charset="-122"/>
              </a:rPr>
              <a:t>6</a:t>
            </a:r>
            <a:r>
              <a:rPr lang="zh-CN" altLang="en-US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位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有符号二进制数运算。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29704" name="文本框 3"/>
          <p:cNvSpPr txBox="1"/>
          <p:nvPr/>
        </p:nvSpPr>
        <p:spPr>
          <a:xfrm>
            <a:off x="7259638" y="2178050"/>
            <a:ext cx="1341437" cy="9223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zh-CN">
                <a:solidFill>
                  <a:srgbClr val="A6A6A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r>
              <a:rPr lang="en-US" altLang="zh-CN">
                <a:solidFill>
                  <a:srgbClr val="A6A6A6"/>
                </a:solidFill>
                <a:latin typeface="Comic Sans MS" panose="030F0702030302020204" pitchFamily="2" charset="0"/>
                <a:ea typeface="仿宋_GB2312" pitchFamily="1" charset="-122"/>
              </a:rPr>
              <a:t>13-10</a:t>
            </a:r>
            <a:endParaRPr lang="en-US" altLang="zh-CN">
              <a:solidFill>
                <a:srgbClr val="A6A6A6"/>
              </a:solidFill>
              <a:latin typeface="Comic Sans MS" panose="030F0702030302020204" pitchFamily="2" charset="0"/>
              <a:ea typeface="仿宋_GB2312" pitchFamily="1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A6A6A6"/>
                </a:solidFill>
                <a:latin typeface="Comic Sans MS" panose="030F0702030302020204" pitchFamily="2" charset="0"/>
                <a:ea typeface="仿宋_GB2312" pitchFamily="1" charset="-122"/>
              </a:rPr>
              <a:t>=13+(-10)</a:t>
            </a:r>
            <a:endParaRPr lang="en-US" altLang="zh-CN">
              <a:solidFill>
                <a:srgbClr val="A6A6A6"/>
              </a:solidFill>
              <a:latin typeface="Comic Sans MS" panose="030F0702030302020204" pitchFamily="2" charset="0"/>
              <a:ea typeface="仿宋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2" grpId="0"/>
      <p:bldP spid="3379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 txBox="1"/>
          <p:nvPr/>
        </p:nvSpPr>
        <p:spPr>
          <a:xfrm>
            <a:off x="1908175" y="2205038"/>
            <a:ext cx="5178425" cy="1092200"/>
          </a:xfrm>
          <a:prstGeom prst="rect">
            <a:avLst/>
          </a:prstGeom>
          <a:noFill/>
          <a:ln w="9525">
            <a:noFill/>
          </a:ln>
          <a:effectLst>
            <a:outerShdw dist="38100" dir="8100000" algn="ctr" rotWithShape="0">
              <a:srgbClr val="000000">
                <a:alpha val="35999"/>
              </a:srgbClr>
            </a:outerShdw>
          </a:effectLst>
        </p:spPr>
        <p:txBody>
          <a:bodyPr anchor="t" anchorCtr="0"/>
          <a:p>
            <a:pPr algn="ctr">
              <a:lnSpc>
                <a:spcPct val="120000"/>
              </a:lnSpc>
            </a:pPr>
            <a:r>
              <a:rPr lang="en-US" altLang="zh-CN" sz="4800" b="0" dirty="0">
                <a:latin typeface="Comic Sans MS" panose="030F0702030302020204" pitchFamily="2" charset="0"/>
                <a:ea typeface="黑体" panose="02010609060101010101" pitchFamily="2" charset="-122"/>
              </a:rPr>
              <a:t>1.4 </a:t>
            </a:r>
            <a:r>
              <a:rPr lang="zh-CN" altLang="en-US" sz="4800" b="0" dirty="0">
                <a:latin typeface="Comic Sans MS" panose="030F0702030302020204" pitchFamily="2" charset="0"/>
                <a:ea typeface="黑体" panose="02010609060101010101" pitchFamily="2" charset="-122"/>
              </a:rPr>
              <a:t>编码</a:t>
            </a:r>
            <a:endParaRPr lang="zh-CN" altLang="en-US" sz="4800" b="0" dirty="0">
              <a:latin typeface="Comic Sans MS" panose="030F070203030202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文本框 17409"/>
          <p:cNvSpPr txBox="1"/>
          <p:nvPr/>
        </p:nvSpPr>
        <p:spPr>
          <a:xfrm>
            <a:off x="661988" y="1017588"/>
            <a:ext cx="7820025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9AD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数码不但可以表示数值的大小，而且可以用来表示不同的事物。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用数码表示不同事物，称为编码。  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   </a:t>
            </a:r>
            <a:endParaRPr lang="zh-CN" altLang="en-US" dirty="0">
              <a:solidFill>
                <a:srgbClr val="7F7F7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5842" name="文本框 17410"/>
          <p:cNvSpPr txBox="1"/>
          <p:nvPr/>
        </p:nvSpPr>
        <p:spPr>
          <a:xfrm>
            <a:off x="661988" y="4918075"/>
            <a:ext cx="5967412" cy="506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009AD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009AD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位二值代码共有</a:t>
            </a:r>
            <a:r>
              <a:rPr lang="en-US" altLang="zh-CN" dirty="0">
                <a:solidFill>
                  <a:srgbClr val="009AD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0000~1111</a:t>
            </a:r>
            <a:r>
              <a:rPr lang="zh-CN" altLang="en-US" dirty="0">
                <a:solidFill>
                  <a:srgbClr val="009AD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共</a:t>
            </a:r>
            <a:r>
              <a:rPr lang="en-US" altLang="zh-CN" dirty="0">
                <a:solidFill>
                  <a:srgbClr val="009AD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16</a:t>
            </a:r>
            <a:r>
              <a:rPr lang="zh-CN" altLang="en-US" dirty="0">
                <a:solidFill>
                  <a:srgbClr val="009AD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种取值组合。    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891" name="文本框 1"/>
          <p:cNvSpPr txBox="1"/>
          <p:nvPr/>
        </p:nvSpPr>
        <p:spPr>
          <a:xfrm>
            <a:off x="744527" y="606425"/>
            <a:ext cx="25273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Aft>
                <a:spcPts val="600"/>
              </a:spcAft>
            </a:pPr>
            <a:r>
              <a:rPr lang="en-US" altLang="zh-CN" sz="2400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仿宋_GB2312" pitchFamily="1" charset="-122"/>
                <a:cs typeface="+mn-cs"/>
              </a:rPr>
              <a:t>1. </a:t>
            </a:r>
            <a:r>
              <a:rPr lang="zh-CN" altLang="en-US" sz="2400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什么是</a:t>
            </a:r>
            <a:r>
              <a:rPr lang="zh-CN" altLang="en-US" sz="2400" b="0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黑体" panose="02010609060101010101" pitchFamily="2" charset="-122"/>
                <a:cs typeface="+mn-cs"/>
              </a:rPr>
              <a:t>编码？</a:t>
            </a:r>
            <a:endParaRPr lang="zh-CN" altLang="en-US" sz="2400" b="0" noProof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Comic Sans MS" panose="030F0702030302020204" pitchFamily="2" charset="0"/>
              <a:ea typeface="黑体" panose="02010609060101010101" pitchFamily="2" charset="-122"/>
            </a:endParaRPr>
          </a:p>
        </p:txBody>
      </p:sp>
      <p:sp>
        <p:nvSpPr>
          <p:cNvPr id="37892" name="文本框 2"/>
          <p:cNvSpPr txBox="1"/>
          <p:nvPr/>
        </p:nvSpPr>
        <p:spPr>
          <a:xfrm>
            <a:off x="889000" y="2906073"/>
            <a:ext cx="20605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400" b="0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仿宋_GB2312" pitchFamily="1" charset="-122"/>
                <a:cs typeface="+mn-cs"/>
              </a:rPr>
              <a:t>2. </a:t>
            </a:r>
            <a:r>
              <a:rPr lang="zh-CN" altLang="en-US" sz="2400" b="0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黑体" panose="02010609060101010101" pitchFamily="2" charset="-122"/>
                <a:cs typeface="+mn-cs"/>
              </a:rPr>
              <a:t>十进制代码</a:t>
            </a:r>
            <a:endParaRPr lang="zh-CN" altLang="en-US" sz="2400" b="0" noProof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Comic Sans MS" panose="030F0702030302020204" pitchFamily="2" charset="0"/>
              <a:ea typeface="黑体" panose="0201060906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5363" y="3563938"/>
            <a:ext cx="69246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用二值代码表示十进制数，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称为二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十进制代码，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简称十进制代码。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3775" y="3995738"/>
            <a:ext cx="7419975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i="1" dirty="0">
                <a:latin typeface="Times New Roman" panose="02020603050405020304" pitchFamily="2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位二值代码共有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zh-CN" i="1" baseline="30000" dirty="0">
                <a:latin typeface="Times New Roman" panose="02020603050405020304" pitchFamily="2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个取值组合。因此，要表示十进制数码（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7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8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9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），需要使用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位二值代码。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22775" y="5557838"/>
          <a:ext cx="17430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939800" imgH="241300" progId="Equation.KSEE3">
                  <p:embed/>
                </p:oleObj>
              </mc:Choice>
              <mc:Fallback>
                <p:oleObj name="" r:id="rId1" imgW="939800" imgH="241300" progId="Equation.KSEE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22775" y="5557838"/>
                        <a:ext cx="1743075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79500" y="5424488"/>
            <a:ext cx="3016250" cy="5064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表示十进制代码时，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方案数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: 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9500" y="1884363"/>
            <a:ext cx="6273800" cy="5064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BFBFB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例如：身份证号，学号，手机号，运动员编号，产品编号。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5363" y="2333625"/>
            <a:ext cx="5986462" cy="5064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7F7F7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（扩展：用数码表示不同的事物，或者事物不同的状态） 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58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58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99"/>
                            </p:stCondLst>
                            <p:childTnLst>
                              <p:par>
                                <p:cTn id="5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  <p:bldP spid="6" grpId="0"/>
      <p:bldP spid="6" grpId="1"/>
      <p:bldP spid="7" grpId="0"/>
      <p:bldP spid="7" grpId="1"/>
      <p:bldP spid="37892" grpId="0"/>
      <p:bldP spid="37892" grpId="1"/>
      <p:bldP spid="2" grpId="0"/>
      <p:bldP spid="2" grpId="1"/>
      <p:bldP spid="3" grpId="0"/>
      <p:bldP spid="3" grpId="1"/>
      <p:bldP spid="35842" grpId="0"/>
      <p:bldP spid="35842" grpId="1"/>
      <p:bldP spid="5" grpId="0"/>
      <p:bldP spid="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文本框 1"/>
          <p:cNvSpPr txBox="1"/>
          <p:nvPr/>
        </p:nvSpPr>
        <p:spPr>
          <a:xfrm>
            <a:off x="3268663" y="649288"/>
            <a:ext cx="224948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常用十进制码</a:t>
            </a:r>
            <a:endParaRPr lang="zh-CN" altLang="en-US" sz="24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866" name="对象 1"/>
          <p:cNvGraphicFramePr/>
          <p:nvPr/>
        </p:nvGraphicFramePr>
        <p:xfrm>
          <a:off x="712788" y="1111250"/>
          <a:ext cx="7718425" cy="341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1410315" imgH="4905375" progId="Paint.Picture">
                  <p:embed/>
                </p:oleObj>
              </mc:Choice>
              <mc:Fallback>
                <p:oleObj name="" r:id="rId1" imgW="11410315" imgH="4905375" progId="Paint.Picture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2788" y="1111250"/>
                        <a:ext cx="7718425" cy="3417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矩形 18434"/>
          <p:cNvSpPr/>
          <p:nvPr/>
        </p:nvSpPr>
        <p:spPr>
          <a:xfrm>
            <a:off x="2565400" y="1150938"/>
            <a:ext cx="1346200" cy="3336925"/>
          </a:xfrm>
          <a:prstGeom prst="rect">
            <a:avLst/>
          </a:prstGeom>
          <a:solidFill>
            <a:srgbClr val="FF00FF">
              <a:alpha val="25999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3" name="文本框 17411"/>
          <p:cNvSpPr txBox="1"/>
          <p:nvPr/>
        </p:nvSpPr>
        <p:spPr>
          <a:xfrm>
            <a:off x="492125" y="4738688"/>
            <a:ext cx="8512175" cy="968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Comic Sans MS" panose="030F0702030302020204" pitchFamily="2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最常用的为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8421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码，用二进制前十个分别表示十进制数的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0~9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，因此称为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BCD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Binary Coded Decimal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）码。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3492500" y="4365625"/>
            <a:ext cx="5078413" cy="588963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68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68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" grpId="0"/>
      <p:bldP spid="36865" grpId="1"/>
      <p:bldP spid="3" grpId="0"/>
      <p:bldP spid="3" grpId="1"/>
      <p:bldP spid="36867" grpId="0" animBg="1"/>
      <p:bldP spid="3686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5121"/>
          <p:cNvSpPr txBox="1"/>
          <p:nvPr/>
        </p:nvSpPr>
        <p:spPr>
          <a:xfrm>
            <a:off x="527050" y="622300"/>
            <a:ext cx="29606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009AD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◆ 典型的数字产品</a:t>
            </a:r>
            <a:endParaRPr lang="zh-CN" altLang="en-US" sz="2400" dirty="0">
              <a:solidFill>
                <a:srgbClr val="009AD0"/>
              </a:solidFill>
              <a:latin typeface="黑体" panose="02010609060101010101" pitchFamily="2" charset="-122"/>
              <a:ea typeface="黑体" panose="02010609060101010101" pitchFamily="2" charset="-122"/>
              <a:sym typeface="Wingdings" panose="05000000000000000000" pitchFamily="2" charset="2"/>
            </a:endParaRPr>
          </a:p>
        </p:txBody>
      </p:sp>
      <p:pic>
        <p:nvPicPr>
          <p:cNvPr id="14338" name="图片 1" descr="U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7613" y="1185863"/>
            <a:ext cx="2411412" cy="16795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4339" name="对象 6"/>
          <p:cNvGraphicFramePr/>
          <p:nvPr/>
        </p:nvGraphicFramePr>
        <p:xfrm>
          <a:off x="6297613" y="3819525"/>
          <a:ext cx="2560637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3505200" imgH="3143250" progId="Paint.Picture">
                  <p:embed/>
                </p:oleObj>
              </mc:Choice>
              <mc:Fallback>
                <p:oleObj name="" r:id="rId2" imgW="3505200" imgH="314325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97613" y="3819525"/>
                        <a:ext cx="2560637" cy="231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0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38" y="3819525"/>
            <a:ext cx="2105025" cy="22002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4341" name="对象 8"/>
          <p:cNvGraphicFramePr/>
          <p:nvPr/>
        </p:nvGraphicFramePr>
        <p:xfrm>
          <a:off x="3487738" y="1082675"/>
          <a:ext cx="24257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4067175" imgH="3962400" progId="Paint.Picture">
                  <p:embed/>
                </p:oleObj>
              </mc:Choice>
              <mc:Fallback>
                <p:oleObj name="" r:id="rId5" imgW="4067175" imgH="396240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87738" y="1082675"/>
                        <a:ext cx="2425700" cy="208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975" y="1285875"/>
            <a:ext cx="2235200" cy="1676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3" name="图片 1" descr="智能电视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6413" y="3902075"/>
            <a:ext cx="3078162" cy="20526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3793" name="Picture 10" descr="Picture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5713" y="1222375"/>
            <a:ext cx="676275" cy="573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4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文本框 19460"/>
          <p:cNvSpPr txBox="1"/>
          <p:nvPr/>
        </p:nvSpPr>
        <p:spPr>
          <a:xfrm>
            <a:off x="625475" y="595313"/>
            <a:ext cx="18192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Aft>
                <a:spcPts val="600"/>
              </a:spcAft>
            </a:pPr>
            <a:r>
              <a:rPr lang="en-US" altLang="zh-CN" sz="2400" dirty="0">
                <a:solidFill>
                  <a:srgbClr val="C00000"/>
                </a:solidFill>
                <a:latin typeface="Comic Sans MS" panose="030F0702030302020204" pitchFamily="2" charset="0"/>
                <a:ea typeface="仿宋_GB2312" pitchFamily="1" charset="-122"/>
              </a:rPr>
              <a:t>3. </a:t>
            </a:r>
            <a:r>
              <a:rPr lang="en-US" altLang="zh-CN" sz="2400" b="0" dirty="0">
                <a:solidFill>
                  <a:srgbClr val="C00000"/>
                </a:solidFill>
                <a:latin typeface="Comic Sans MS" panose="030F0702030302020204" pitchFamily="2" charset="0"/>
                <a:ea typeface="黑体" panose="02010609060101010101" pitchFamily="2" charset="-122"/>
              </a:rPr>
              <a:t>循环</a:t>
            </a:r>
            <a:r>
              <a:rPr lang="zh-CN" altLang="en-US" sz="2400" b="0" dirty="0">
                <a:solidFill>
                  <a:srgbClr val="C00000"/>
                </a:solidFill>
                <a:latin typeface="Comic Sans MS" panose="030F0702030302020204" pitchFamily="2" charset="0"/>
                <a:ea typeface="黑体" panose="02010609060101010101" pitchFamily="2" charset="-122"/>
              </a:rPr>
              <a:t>码</a:t>
            </a:r>
            <a:r>
              <a:rPr lang="en-US" altLang="zh-CN" b="0" dirty="0">
                <a:solidFill>
                  <a:srgbClr val="C00000"/>
                </a:solidFill>
                <a:latin typeface="Times New Roman" panose="02020603050405020304" pitchFamily="2" charset="0"/>
                <a:ea typeface="仿宋_GB2312" pitchFamily="1" charset="-122"/>
              </a:rPr>
              <a:t>    </a:t>
            </a:r>
            <a:endParaRPr lang="en-US" altLang="zh-CN" b="0" dirty="0">
              <a:solidFill>
                <a:srgbClr val="C00000"/>
              </a:solidFill>
              <a:latin typeface="Times New Roman" panose="02020603050405020304" pitchFamily="2" charset="0"/>
              <a:ea typeface="仿宋_GB2312" pitchFamily="1" charset="-122"/>
            </a:endParaRPr>
          </a:p>
        </p:txBody>
      </p:sp>
      <p:sp>
        <p:nvSpPr>
          <p:cNvPr id="39941" name="文本框 19461"/>
          <p:cNvSpPr txBox="1"/>
          <p:nvPr/>
        </p:nvSpPr>
        <p:spPr>
          <a:xfrm>
            <a:off x="755650" y="5400675"/>
            <a:ext cx="5540375" cy="828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16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(1) </a:t>
            </a:r>
            <a:r>
              <a:rPr lang="zh-CN" altLang="en-US" sz="16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卡诺图；</a:t>
            </a:r>
            <a:endParaRPr lang="zh-CN" altLang="en-US" sz="1600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6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(2) </a:t>
            </a:r>
            <a:r>
              <a:rPr lang="zh-CN" altLang="en-US" sz="16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计数器的状态编码（不会产生竞争冒险</a:t>
            </a:r>
            <a:r>
              <a:rPr lang="en-US" altLang="zh-CN" sz="16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可靠性编码）。</a:t>
            </a:r>
            <a:endParaRPr lang="zh-CN" altLang="en-US" sz="1600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9763" y="989013"/>
            <a:ext cx="8040687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b="0" dirty="0">
                <a:latin typeface="Times New Roman" panose="02020603050405020304" pitchFamily="2" charset="0"/>
                <a:ea typeface="仿宋_GB2312" pitchFamily="1" charset="-122"/>
              </a:rPr>
              <a:t>     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循环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码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又称为格雷码（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GRAY Code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）。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循环码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特点是任意两个相邻码之间只有一位不同。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650" y="2047875"/>
            <a:ext cx="2168525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循环码的编码规律</a:t>
            </a:r>
            <a:endParaRPr lang="zh-CN" altLang="en-US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（以</a:t>
            </a:r>
            <a:r>
              <a:rPr lang="en-US" altLang="zh-CN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位循环码为例）</a:t>
            </a:r>
            <a:r>
              <a:rPr lang="zh-CN" altLang="en-US" baseline="-250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　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  </a:t>
            </a:r>
            <a:endParaRPr lang="en-US" altLang="zh-CN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54375" y="2005013"/>
            <a:ext cx="1555750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16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最低位</a:t>
            </a:r>
            <a:r>
              <a:rPr lang="en-US" altLang="zh-CN" sz="16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: </a:t>
            </a:r>
            <a:r>
              <a:rPr lang="en-US" altLang="zh-CN" sz="1600" dirty="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01 10</a:t>
            </a:r>
            <a:endParaRPr lang="en-US" altLang="zh-CN" sz="1600" dirty="0">
              <a:solidFill>
                <a:srgbClr val="0D0D0D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54375" y="2309813"/>
            <a:ext cx="2051050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16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次低位</a:t>
            </a:r>
            <a:r>
              <a:rPr lang="en-US" altLang="zh-CN" sz="16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: </a:t>
            </a:r>
            <a:r>
              <a:rPr lang="en-US" altLang="zh-CN" sz="1600" dirty="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0011 1100</a:t>
            </a:r>
            <a:endParaRPr lang="en-US" altLang="zh-CN" sz="1600" dirty="0">
              <a:solidFill>
                <a:srgbClr val="0D0D0D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54375" y="2632075"/>
            <a:ext cx="3041650" cy="3381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16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次高位</a:t>
            </a:r>
            <a:r>
              <a:rPr lang="en-US" altLang="zh-CN" sz="16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:</a:t>
            </a:r>
            <a:r>
              <a:rPr lang="en-US" altLang="zh-CN" sz="1600" dirty="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00001111 11110000</a:t>
            </a:r>
            <a:endParaRPr lang="en-US" altLang="zh-CN" sz="1600" dirty="0">
              <a:solidFill>
                <a:srgbClr val="0D0D0D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52788" y="2970213"/>
            <a:ext cx="5022850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16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最高位</a:t>
            </a:r>
            <a:r>
              <a:rPr lang="en-US" altLang="zh-CN" sz="16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: </a:t>
            </a:r>
            <a:r>
              <a:rPr lang="en-US" altLang="zh-CN" sz="1600" dirty="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0000000011111111 1111111100000000</a:t>
            </a:r>
            <a:endParaRPr lang="en-US" altLang="zh-CN" sz="1600" dirty="0">
              <a:solidFill>
                <a:srgbClr val="0D0D0D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6" name="对象 15"/>
          <p:cNvGraphicFramePr/>
          <p:nvPr/>
        </p:nvGraphicFramePr>
        <p:xfrm>
          <a:off x="2976563" y="3440113"/>
          <a:ext cx="5383212" cy="227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" imgW="5924550" imgH="2686050" progId="Paint.Picture">
                  <p:embed/>
                </p:oleObj>
              </mc:Choice>
              <mc:Fallback>
                <p:oleObj name="" r:id="rId2" imgW="5924550" imgH="2686050" progId="Paint.Picture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76563" y="3440113"/>
                        <a:ext cx="5383212" cy="2274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55015" y="5031740"/>
            <a:ext cx="15621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0" hangingPunct="0"/>
            <a:r>
              <a:rPr lang="zh-CN" altLang="en-US" noProof="1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循环码的</a:t>
            </a:r>
            <a:r>
              <a:rPr lang="zh-CN" altLang="en-US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  <a:sym typeface="+mn-ea"/>
              </a:rPr>
              <a:t>应用</a:t>
            </a:r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1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1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1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8" grpId="0"/>
      <p:bldP spid="8" grpId="1"/>
      <p:bldP spid="9" grpId="0"/>
      <p:bldP spid="9" grpId="1"/>
      <p:bldP spid="10" grpId="0"/>
      <p:bldP spid="10" grpId="1"/>
      <p:bldP spid="39941" grpId="0"/>
      <p:bldP spid="3994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文本框 20481"/>
          <p:cNvSpPr txBox="1"/>
          <p:nvPr/>
        </p:nvSpPr>
        <p:spPr>
          <a:xfrm>
            <a:off x="606425" y="625475"/>
            <a:ext cx="24415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Aft>
                <a:spcPts val="600"/>
              </a:spcAft>
              <a:buSzTx/>
            </a:pPr>
            <a:r>
              <a:rPr lang="en-US" altLang="zh-CN" sz="2400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仿宋_GB2312" pitchFamily="1" charset="-122"/>
                <a:cs typeface="+mn-cs"/>
              </a:rPr>
              <a:t>4. ASC II码</a:t>
            </a:r>
            <a:r>
              <a:rPr lang="zh-CN" altLang="en-US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仿宋_GB2312" pitchFamily="1" charset="-122"/>
                <a:cs typeface="+mn-cs"/>
              </a:rPr>
              <a:t>   </a:t>
            </a:r>
            <a:endParaRPr lang="zh-CN" altLang="en-US" noProof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Comic Sans MS" panose="030F0702030302020204" pitchFamily="2" charset="0"/>
              <a:ea typeface="仿宋_GB2312" pitchFamily="1" charset="-122"/>
            </a:endParaRPr>
          </a:p>
        </p:txBody>
      </p:sp>
      <p:sp>
        <p:nvSpPr>
          <p:cNvPr id="34818" name="文本框 1"/>
          <p:cNvSpPr txBox="1"/>
          <p:nvPr/>
        </p:nvSpPr>
        <p:spPr>
          <a:xfrm>
            <a:off x="790575" y="1011238"/>
            <a:ext cx="8039100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美国信息交换标准代码，由七位二进制代码</a:t>
            </a:r>
            <a:r>
              <a:rPr lang="en-US" altLang="zh-CN" i="1" dirty="0"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</a:rPr>
              <a:t>7</a:t>
            </a:r>
            <a:r>
              <a:rPr lang="en-US" altLang="zh-CN" i="1" dirty="0"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</a:rPr>
              <a:t>6</a:t>
            </a:r>
            <a:r>
              <a:rPr lang="en-US" altLang="zh-CN" i="1" dirty="0"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</a:rPr>
              <a:t>5</a:t>
            </a:r>
            <a:r>
              <a:rPr lang="en-US" altLang="zh-CN" i="1" dirty="0"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</a:rPr>
              <a:t>4</a:t>
            </a:r>
            <a:r>
              <a:rPr lang="en-US" altLang="zh-CN" i="1" dirty="0"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</a:rPr>
              <a:t>3</a:t>
            </a:r>
            <a:r>
              <a:rPr lang="en-US" altLang="zh-CN" i="1" dirty="0"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</a:rPr>
              <a:t>2</a:t>
            </a:r>
            <a:r>
              <a:rPr lang="en-US" altLang="zh-CN" i="1" dirty="0"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组成，共2</a:t>
            </a:r>
            <a:r>
              <a:rPr lang="zh-CN" altLang="en-US" baseline="30000" dirty="0">
                <a:latin typeface="Comic Sans MS" panose="030F0702030302020204" pitchFamily="2" charset="0"/>
                <a:ea typeface="宋体" panose="02010600030101010101" pitchFamily="2" charset="-122"/>
              </a:rPr>
              <a:t>7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=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128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个取值组合，表示字母、数字、字符和控制码。</a:t>
            </a:r>
            <a:endParaRPr lang="zh-CN" altLang="en-US">
              <a:latin typeface="Comic Sans MS" panose="030F0702030302020204" pitchFamily="2" charset="0"/>
              <a:ea typeface="仿宋_GB2312" pitchFamily="1" charset="-122"/>
            </a:endParaRPr>
          </a:p>
        </p:txBody>
      </p:sp>
      <p:graphicFrame>
        <p:nvGraphicFramePr>
          <p:cNvPr id="34819" name="对象 1"/>
          <p:cNvGraphicFramePr/>
          <p:nvPr/>
        </p:nvGraphicFramePr>
        <p:xfrm>
          <a:off x="790575" y="1933575"/>
          <a:ext cx="7613650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10096500" imgH="7505700" progId="Paint.Picture">
                  <p:embed/>
                </p:oleObj>
              </mc:Choice>
              <mc:Fallback>
                <p:oleObj name="" r:id="rId1" imgW="10096500" imgH="7505700" progId="Paint.Picture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0575" y="1933575"/>
                        <a:ext cx="7613650" cy="434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文本框 21505"/>
          <p:cNvSpPr txBox="1"/>
          <p:nvPr/>
        </p:nvSpPr>
        <p:spPr>
          <a:xfrm>
            <a:off x="1141413" y="3408363"/>
            <a:ext cx="7561262" cy="1198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仿宋_GB2312" pitchFamily="1" charset="-122"/>
              </a:rPr>
              <a:t>   </a:t>
            </a:r>
            <a:r>
              <a:rPr lang="zh-CN" altLang="en-US" dirty="0">
                <a:solidFill>
                  <a:srgbClr val="009AD0"/>
                </a:solidFill>
                <a:latin typeface="Arial" panose="020B0604020202020204" pitchFamily="34" charset="0"/>
                <a:ea typeface="仿宋_GB2312" pitchFamily="1" charset="-122"/>
              </a:rPr>
              <a:t>汉字区位码： 区码（</a:t>
            </a:r>
            <a:r>
              <a:rPr lang="en-US" altLang="zh-CN" dirty="0">
                <a:solidFill>
                  <a:srgbClr val="009AD0"/>
                </a:solidFill>
                <a:latin typeface="Arial" panose="020B0604020202020204" pitchFamily="34" charset="0"/>
                <a:ea typeface="仿宋_GB2312" pitchFamily="1" charset="-122"/>
              </a:rPr>
              <a:t>1</a:t>
            </a:r>
            <a:r>
              <a:rPr lang="zh-CN" altLang="en-US" dirty="0">
                <a:solidFill>
                  <a:srgbClr val="009AD0"/>
                </a:solidFill>
                <a:latin typeface="Arial" panose="020B0604020202020204" pitchFamily="34" charset="0"/>
                <a:ea typeface="仿宋_GB2312" pitchFamily="1" charset="-122"/>
              </a:rPr>
              <a:t>位扩展</a:t>
            </a:r>
            <a:r>
              <a:rPr lang="en-US" altLang="zh-CN" dirty="0">
                <a:solidFill>
                  <a:srgbClr val="009AD0"/>
                </a:solidFill>
                <a:latin typeface="Arial" panose="020B0604020202020204" pitchFamily="34" charset="0"/>
                <a:ea typeface="仿宋_GB2312" pitchFamily="1" charset="-122"/>
              </a:rPr>
              <a:t>ASCII</a:t>
            </a:r>
            <a:r>
              <a:rPr lang="zh-CN" altLang="en-US" dirty="0">
                <a:solidFill>
                  <a:srgbClr val="009AD0"/>
                </a:solidFill>
                <a:latin typeface="Arial" panose="020B0604020202020204" pitchFamily="34" charset="0"/>
                <a:ea typeface="仿宋_GB2312" pitchFamily="1" charset="-122"/>
              </a:rPr>
              <a:t>码）</a:t>
            </a:r>
            <a:r>
              <a:rPr lang="en-US" altLang="zh-CN" dirty="0">
                <a:solidFill>
                  <a:srgbClr val="009AD0"/>
                </a:solidFill>
                <a:latin typeface="Arial" panose="020B0604020202020204" pitchFamily="34" charset="0"/>
                <a:ea typeface="仿宋_GB2312" pitchFamily="1" charset="-122"/>
              </a:rPr>
              <a:t>+</a:t>
            </a:r>
            <a:r>
              <a:rPr lang="zh-CN" altLang="en-US" dirty="0">
                <a:solidFill>
                  <a:srgbClr val="009AD0"/>
                </a:solidFill>
                <a:latin typeface="Arial" panose="020B0604020202020204" pitchFamily="34" charset="0"/>
                <a:ea typeface="仿宋_GB2312" pitchFamily="1" charset="-122"/>
              </a:rPr>
              <a:t>位码</a:t>
            </a:r>
            <a:r>
              <a:rPr lang="zh-CN" altLang="en-US" dirty="0">
                <a:solidFill>
                  <a:srgbClr val="009AD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9AD0"/>
                </a:solidFill>
                <a:latin typeface="Arial" panose="020B0604020202020204" pitchFamily="34" charset="0"/>
                <a:ea typeface="仿宋_GB2312" pitchFamily="1" charset="-122"/>
              </a:rPr>
              <a:t>1</a:t>
            </a:r>
            <a:r>
              <a:rPr lang="zh-CN" altLang="en-US" dirty="0">
                <a:solidFill>
                  <a:srgbClr val="009AD0"/>
                </a:solidFill>
                <a:latin typeface="Arial" panose="020B0604020202020204" pitchFamily="34" charset="0"/>
                <a:ea typeface="仿宋_GB2312" pitchFamily="1" charset="-122"/>
              </a:rPr>
              <a:t>位扩展</a:t>
            </a:r>
            <a:r>
              <a:rPr lang="en-US" altLang="zh-CN" dirty="0">
                <a:solidFill>
                  <a:srgbClr val="009AD0"/>
                </a:solidFill>
                <a:latin typeface="Arial" panose="020B0604020202020204" pitchFamily="34" charset="0"/>
                <a:ea typeface="仿宋_GB2312" pitchFamily="1" charset="-122"/>
              </a:rPr>
              <a:t>ASCII</a:t>
            </a:r>
            <a:r>
              <a:rPr lang="zh-CN" altLang="en-US" dirty="0">
                <a:solidFill>
                  <a:srgbClr val="009AD0"/>
                </a:solidFill>
                <a:latin typeface="Arial" panose="020B0604020202020204" pitchFamily="34" charset="0"/>
                <a:ea typeface="仿宋_GB2312" pitchFamily="1" charset="-122"/>
              </a:rPr>
              <a:t>码</a:t>
            </a:r>
            <a:r>
              <a:rPr lang="zh-CN" altLang="en-US" dirty="0">
                <a:solidFill>
                  <a:srgbClr val="009AD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）</a:t>
            </a:r>
            <a:endParaRPr lang="zh-CN" altLang="en-US" dirty="0">
              <a:latin typeface="Arial" panose="020B0604020202020204" pitchFamily="34" charset="0"/>
              <a:ea typeface="仿宋_GB2312" pitchFamily="1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仿宋_GB2312" pitchFamily="1" charset="-122"/>
              </a:rPr>
              <a:t>   其中区码：</a:t>
            </a:r>
            <a:r>
              <a:rPr lang="zh-CN" altLang="zh-CN" dirty="0">
                <a:latin typeface="Arial" panose="020B0604020202020204" pitchFamily="34" charset="0"/>
                <a:ea typeface="仿宋_GB2312" pitchFamily="1" charset="-122"/>
              </a:rPr>
              <a:t>0xA1</a:t>
            </a:r>
            <a:r>
              <a:rPr lang="en-US" altLang="zh-CN" dirty="0">
                <a:latin typeface="Arial" panose="020B0604020202020204" pitchFamily="34" charset="0"/>
                <a:ea typeface="仿宋_GB2312" pitchFamily="1" charset="-122"/>
              </a:rPr>
              <a:t>~</a:t>
            </a:r>
            <a:r>
              <a:rPr lang="zh-CN" altLang="zh-CN" dirty="0">
                <a:latin typeface="Arial" panose="020B0604020202020204" pitchFamily="34" charset="0"/>
                <a:ea typeface="仿宋_GB2312" pitchFamily="1" charset="-122"/>
              </a:rPr>
              <a:t>0xF7（区号01~87加0xA0）；</a:t>
            </a:r>
            <a:endParaRPr lang="zh-CN" altLang="zh-CN" dirty="0">
              <a:latin typeface="Arial" panose="020B0604020202020204" pitchFamily="34" charset="0"/>
              <a:ea typeface="仿宋_GB2312" pitchFamily="1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zh-CN" dirty="0">
                <a:latin typeface="Arial" panose="020B0604020202020204" pitchFamily="34" charset="0"/>
                <a:ea typeface="仿宋_GB2312" pitchFamily="1" charset="-122"/>
              </a:rPr>
              <a:t>          位码：0xA1</a:t>
            </a:r>
            <a:r>
              <a:rPr lang="en-US" altLang="zh-CN" dirty="0">
                <a:latin typeface="Arial" panose="020B0604020202020204" pitchFamily="34" charset="0"/>
                <a:ea typeface="仿宋_GB2312" pitchFamily="1" charset="-122"/>
              </a:rPr>
              <a:t>~</a:t>
            </a:r>
            <a:r>
              <a:rPr lang="zh-CN" altLang="zh-CN" dirty="0">
                <a:latin typeface="Arial" panose="020B0604020202020204" pitchFamily="34" charset="0"/>
                <a:ea typeface="仿宋_GB2312" pitchFamily="1" charset="-122"/>
              </a:rPr>
              <a:t>0xFE（位号01~94加 0xA0）。</a:t>
            </a:r>
            <a:endParaRPr lang="zh-CN" altLang="zh-CN" dirty="0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39939" name="文本框 2"/>
          <p:cNvSpPr txBox="1"/>
          <p:nvPr/>
        </p:nvSpPr>
        <p:spPr>
          <a:xfrm>
            <a:off x="1141413" y="4924425"/>
            <a:ext cx="6546850" cy="13382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1-</a:t>
            </a:r>
            <a:r>
              <a:rPr lang="en-US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8</a:t>
            </a:r>
            <a:r>
              <a:rPr lang="zh-CN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.在我们的日常生活中，还有哪些编码的例子？ 举例说明。</a:t>
            </a:r>
            <a:endParaRPr lang="zh-CN" altLang="zh-CN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1-</a:t>
            </a:r>
            <a:r>
              <a:rPr lang="en-US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9</a:t>
            </a:r>
            <a:r>
              <a:rPr lang="zh-CN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.分析我国居民身份证编码的构成方式。</a:t>
            </a:r>
            <a:endParaRPr lang="zh-CN" altLang="zh-CN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1-</a:t>
            </a:r>
            <a:r>
              <a:rPr lang="en-US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10</a:t>
            </a:r>
            <a:r>
              <a:rPr lang="zh-CN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.分析你所在学校学生学号编码的构成方式。</a:t>
            </a:r>
            <a:endParaRPr lang="zh-CN" altLang="zh-CN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5843" name="文本框 1"/>
          <p:cNvSpPr txBox="1"/>
          <p:nvPr/>
        </p:nvSpPr>
        <p:spPr>
          <a:xfrm>
            <a:off x="815975" y="588963"/>
            <a:ext cx="33337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009AD0"/>
                </a:solidFill>
                <a:latin typeface="Comic Sans MS" panose="030F0702030302020204" pitchFamily="2" charset="0"/>
                <a:ea typeface="仿宋_GB2312" pitchFamily="1" charset="-122"/>
                <a:sym typeface="宋体" panose="02010600030101010101" pitchFamily="2" charset="-122"/>
              </a:rPr>
              <a:t>◆ </a:t>
            </a:r>
            <a:r>
              <a:rPr lang="zh-CN" altLang="en-US" sz="2400" dirty="0">
                <a:solidFill>
                  <a:srgbClr val="009AD0"/>
                </a:solidFill>
                <a:latin typeface="Comic Sans MS" panose="030F0702030302020204" pitchFamily="2" charset="0"/>
                <a:ea typeface="仿宋_GB2312" pitchFamily="1" charset="-122"/>
              </a:rPr>
              <a:t>扩展</a:t>
            </a:r>
            <a:r>
              <a:rPr lang="en-US" altLang="zh-CN" sz="2400" dirty="0">
                <a:solidFill>
                  <a:srgbClr val="009AD0"/>
                </a:solidFill>
                <a:latin typeface="Comic Sans MS" panose="030F0702030302020204" pitchFamily="2" charset="0"/>
                <a:ea typeface="仿宋_GB2312" pitchFamily="1" charset="-122"/>
              </a:rPr>
              <a:t>ASCII</a:t>
            </a:r>
            <a:r>
              <a:rPr lang="zh-CN" altLang="en-US" sz="2400" dirty="0">
                <a:solidFill>
                  <a:srgbClr val="009AD0"/>
                </a:solidFill>
                <a:latin typeface="Comic Sans MS" panose="030F0702030302020204" pitchFamily="2" charset="0"/>
                <a:ea typeface="仿宋_GB2312" pitchFamily="1" charset="-122"/>
              </a:rPr>
              <a:t>码</a:t>
            </a:r>
            <a:endParaRPr lang="zh-CN" altLang="en-US" sz="2400" dirty="0">
              <a:solidFill>
                <a:srgbClr val="009AD0"/>
              </a:solidFill>
              <a:latin typeface="Comic Sans MS" panose="030F0702030302020204" pitchFamily="2" charset="0"/>
              <a:ea typeface="仿宋_GB2312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1413" y="1484313"/>
            <a:ext cx="61833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仿宋_GB2312" pitchFamily="1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仿宋_GB2312" pitchFamily="1" charset="-122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仿宋_GB2312" pitchFamily="1" charset="-122"/>
              </a:rPr>
              <a:t>扩展</a:t>
            </a:r>
            <a:r>
              <a:rPr lang="en-US" altLang="zh-CN" dirty="0">
                <a:latin typeface="Comic Sans MS" panose="030F0702030302020204" pitchFamily="2" charset="0"/>
                <a:ea typeface="仿宋_GB2312" pitchFamily="1" charset="-122"/>
                <a:sym typeface="宋体" panose="02010600030101010101" pitchFamily="2" charset="-122"/>
              </a:rPr>
              <a:t>ASCII</a:t>
            </a:r>
            <a:r>
              <a:rPr lang="zh-CN" altLang="en-US" dirty="0">
                <a:latin typeface="Comic Sans MS" panose="030F0702030302020204" pitchFamily="2" charset="0"/>
                <a:ea typeface="仿宋_GB2312" pitchFamily="1" charset="-122"/>
                <a:sym typeface="宋体" panose="02010600030101010101" pitchFamily="2" charset="-122"/>
              </a:rPr>
              <a:t>码</a:t>
            </a:r>
            <a:r>
              <a:rPr lang="en-US" altLang="zh-CN" dirty="0">
                <a:latin typeface="Arial" panose="020B0604020202020204" pitchFamily="34" charset="0"/>
                <a:ea typeface="仿宋_GB2312" pitchFamily="1" charset="-122"/>
              </a:rPr>
              <a:t>) 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仿宋_GB2312" pitchFamily="1" charset="-122"/>
              </a:rPr>
              <a:t>1,</a:t>
            </a:r>
            <a:r>
              <a:rPr lang="en-US" altLang="zh-CN" i="1" dirty="0">
                <a:latin typeface="Arial" panose="020B0604020202020204" pitchFamily="34" charset="0"/>
                <a:ea typeface="仿宋_GB2312" pitchFamily="1" charset="-122"/>
              </a:rPr>
              <a:t>b</a:t>
            </a:r>
            <a:r>
              <a:rPr lang="en-US" altLang="zh-CN" baseline="-25000" dirty="0">
                <a:latin typeface="Arial" panose="020B0604020202020204" pitchFamily="34" charset="0"/>
                <a:ea typeface="仿宋_GB2312" pitchFamily="1" charset="-122"/>
              </a:rPr>
              <a:t>7</a:t>
            </a:r>
            <a:r>
              <a:rPr lang="en-US" altLang="zh-CN" i="1" dirty="0">
                <a:latin typeface="Arial" panose="020B0604020202020204" pitchFamily="34" charset="0"/>
                <a:ea typeface="仿宋_GB2312" pitchFamily="1" charset="-122"/>
              </a:rPr>
              <a:t>b</a:t>
            </a:r>
            <a:r>
              <a:rPr lang="en-US" altLang="zh-CN" baseline="-25000" dirty="0">
                <a:latin typeface="Arial" panose="020B0604020202020204" pitchFamily="34" charset="0"/>
                <a:ea typeface="仿宋_GB2312" pitchFamily="1" charset="-122"/>
              </a:rPr>
              <a:t>6</a:t>
            </a:r>
            <a:r>
              <a:rPr lang="en-US" altLang="zh-CN" i="1" dirty="0">
                <a:latin typeface="Arial" panose="020B0604020202020204" pitchFamily="34" charset="0"/>
                <a:ea typeface="仿宋_GB2312" pitchFamily="1" charset="-122"/>
              </a:rPr>
              <a:t>b</a:t>
            </a:r>
            <a:r>
              <a:rPr lang="en-US" altLang="zh-CN" baseline="-25000" dirty="0">
                <a:latin typeface="Arial" panose="020B0604020202020204" pitchFamily="34" charset="0"/>
                <a:ea typeface="仿宋_GB2312" pitchFamily="1" charset="-122"/>
              </a:rPr>
              <a:t>5</a:t>
            </a:r>
            <a:r>
              <a:rPr lang="en-US" altLang="zh-CN" i="1" dirty="0">
                <a:latin typeface="Arial" panose="020B0604020202020204" pitchFamily="34" charset="0"/>
                <a:ea typeface="仿宋_GB2312" pitchFamily="1" charset="-122"/>
              </a:rPr>
              <a:t>b</a:t>
            </a:r>
            <a:r>
              <a:rPr lang="en-US" altLang="zh-CN" baseline="-25000" dirty="0">
                <a:latin typeface="Arial" panose="020B0604020202020204" pitchFamily="34" charset="0"/>
                <a:ea typeface="仿宋_GB2312" pitchFamily="1" charset="-122"/>
              </a:rPr>
              <a:t>4</a:t>
            </a:r>
            <a:r>
              <a:rPr lang="en-US" altLang="zh-CN" i="1" dirty="0">
                <a:latin typeface="Arial" panose="020B0604020202020204" pitchFamily="34" charset="0"/>
                <a:ea typeface="仿宋_GB2312" pitchFamily="1" charset="-122"/>
              </a:rPr>
              <a:t>b</a:t>
            </a:r>
            <a:r>
              <a:rPr lang="en-US" altLang="zh-CN" baseline="-25000" dirty="0">
                <a:latin typeface="Arial" panose="020B0604020202020204" pitchFamily="34" charset="0"/>
                <a:ea typeface="仿宋_GB2312" pitchFamily="1" charset="-122"/>
              </a:rPr>
              <a:t>3</a:t>
            </a:r>
            <a:r>
              <a:rPr lang="en-US" altLang="zh-CN" i="1" dirty="0">
                <a:latin typeface="Arial" panose="020B0604020202020204" pitchFamily="34" charset="0"/>
                <a:ea typeface="仿宋_GB2312" pitchFamily="1" charset="-122"/>
              </a:rPr>
              <a:t>b</a:t>
            </a:r>
            <a:r>
              <a:rPr lang="en-US" altLang="zh-CN" baseline="-25000" dirty="0">
                <a:latin typeface="Arial" panose="020B0604020202020204" pitchFamily="34" charset="0"/>
                <a:ea typeface="仿宋_GB2312" pitchFamily="1" charset="-122"/>
              </a:rPr>
              <a:t>2</a:t>
            </a:r>
            <a:r>
              <a:rPr lang="en-US" altLang="zh-CN" i="1" dirty="0">
                <a:latin typeface="Arial" panose="020B0604020202020204" pitchFamily="34" charset="0"/>
                <a:ea typeface="仿宋_GB2312" pitchFamily="1" charset="-122"/>
              </a:rPr>
              <a:t>b</a:t>
            </a:r>
            <a:r>
              <a:rPr lang="en-US" altLang="zh-CN" baseline="-25000" dirty="0">
                <a:latin typeface="Arial" panose="020B0604020202020204" pitchFamily="34" charset="0"/>
                <a:ea typeface="仿宋_GB2312" pitchFamily="1" charset="-122"/>
              </a:rPr>
              <a:t>1</a:t>
            </a:r>
            <a:r>
              <a:rPr lang="en-US" altLang="zh-CN" dirty="0">
                <a:latin typeface="Arial" panose="020B0604020202020204" pitchFamily="34" charset="0"/>
                <a:ea typeface="仿宋_GB2312" pitchFamily="1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仿宋_GB2312" pitchFamily="1" charset="-122"/>
              </a:rPr>
              <a:t>（字节取值：</a:t>
            </a:r>
            <a:r>
              <a:rPr lang="en-US" altLang="zh-CN" dirty="0">
                <a:latin typeface="Arial" panose="020B0604020202020204" pitchFamily="34" charset="0"/>
                <a:ea typeface="仿宋_GB2312" pitchFamily="1" charset="-122"/>
              </a:rPr>
              <a:t>128~255</a:t>
            </a:r>
            <a:r>
              <a:rPr lang="zh-CN" altLang="en-US" dirty="0">
                <a:latin typeface="Arial" panose="020B0604020202020204" pitchFamily="34" charset="0"/>
                <a:ea typeface="仿宋_GB2312" pitchFamily="1" charset="-122"/>
              </a:rPr>
              <a:t>）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1413" y="1752600"/>
            <a:ext cx="7475537" cy="1336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009AD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GB2312-1980：《信息交换用汉字编码字符集》</a:t>
            </a:r>
            <a:r>
              <a:rPr lang="zh-CN" altLang="en-US" dirty="0"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共收录了6763个汉字和682个图形字符，其中一级汉字3755个，二级汉字3008个，覆盖了大陆地区</a:t>
            </a:r>
            <a:r>
              <a:rPr lang="en-US" altLang="zh-CN" dirty="0"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99.75%</a:t>
            </a:r>
            <a:r>
              <a:rPr lang="zh-CN" altLang="en-US" dirty="0"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的汉字使用率。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17625" y="3040063"/>
            <a:ext cx="4645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仿宋_GB2312" pitchFamily="1" charset="-122"/>
              </a:rPr>
              <a:t>两个扩展</a:t>
            </a:r>
            <a:r>
              <a:rPr lang="en-US" altLang="zh-CN" dirty="0">
                <a:latin typeface="Arial" panose="020B0604020202020204" pitchFamily="34" charset="0"/>
                <a:ea typeface="仿宋_GB2312" pitchFamily="1" charset="-122"/>
              </a:rPr>
              <a:t>ASCII</a:t>
            </a:r>
            <a:r>
              <a:rPr lang="zh-CN" altLang="en-US" dirty="0">
                <a:latin typeface="Arial" panose="020B0604020202020204" pitchFamily="34" charset="0"/>
                <a:ea typeface="仿宋_GB2312" pitchFamily="1" charset="-122"/>
              </a:rPr>
              <a:t>码组合形成实现汉字区位码。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1719" y="4555490"/>
            <a:ext cx="2011693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noProof="1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Wingdings" panose="05000000000000000000" charset="0"/>
              </a:rPr>
              <a:t>? </a:t>
            </a:r>
            <a:r>
              <a:rPr lang="zh-CN" sz="2400" b="0" noProof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  <a:ea typeface="楷体" panose="02010609060101010101" charset="-122"/>
                <a:cs typeface="+mn-cs"/>
                <a:sym typeface="+mn-ea"/>
              </a:rPr>
              <a:t>思考与练习</a:t>
            </a:r>
            <a:endParaRPr lang="zh-CN" altLang="en-US" sz="2400" noProof="1"/>
          </a:p>
        </p:txBody>
      </p:sp>
      <p:sp>
        <p:nvSpPr>
          <p:cNvPr id="9" name="文本框 8"/>
          <p:cNvSpPr txBox="1"/>
          <p:nvPr/>
        </p:nvSpPr>
        <p:spPr>
          <a:xfrm>
            <a:off x="1141413" y="1049338"/>
            <a:ext cx="59023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Comic Sans MS" panose="030F0702030302020204" pitchFamily="2" charset="0"/>
                <a:ea typeface="仿宋_GB2312" pitchFamily="1" charset="-122"/>
                <a:sym typeface="宋体" panose="02010600030101010101" pitchFamily="2" charset="-122"/>
              </a:rPr>
              <a:t> </a:t>
            </a:r>
            <a:r>
              <a:rPr lang="en-US" altLang="zh-CN" dirty="0">
                <a:latin typeface="Comic Sans MS" panose="030F0702030302020204" pitchFamily="2" charset="0"/>
                <a:ea typeface="仿宋_GB2312" pitchFamily="1" charset="-122"/>
                <a:sym typeface="宋体" panose="02010600030101010101" pitchFamily="2" charset="-122"/>
              </a:rPr>
              <a:t>(ASCII</a:t>
            </a:r>
            <a:r>
              <a:rPr lang="zh-CN" altLang="en-US" dirty="0">
                <a:latin typeface="Comic Sans MS" panose="030F0702030302020204" pitchFamily="2" charset="0"/>
                <a:ea typeface="仿宋_GB2312" pitchFamily="1" charset="-122"/>
                <a:sym typeface="宋体" panose="02010600030101010101" pitchFamily="2" charset="-122"/>
              </a:rPr>
              <a:t>码</a:t>
            </a:r>
            <a:r>
              <a:rPr lang="en-US" altLang="zh-CN" dirty="0">
                <a:latin typeface="Comic Sans MS" panose="030F0702030302020204" pitchFamily="2" charset="0"/>
                <a:ea typeface="仿宋_GB2312" pitchFamily="1" charset="-122"/>
                <a:sym typeface="宋体" panose="02010600030101010101" pitchFamily="2" charset="-122"/>
              </a:rPr>
              <a:t>)</a:t>
            </a:r>
            <a:r>
              <a:rPr lang="en-US" altLang="zh-CN" dirty="0"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       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0,</a:t>
            </a:r>
            <a:r>
              <a:rPr lang="en-US" altLang="zh-CN" i="1" dirty="0"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b</a:t>
            </a:r>
            <a:r>
              <a:rPr lang="en-US" altLang="zh-CN" baseline="-25000" dirty="0"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7</a:t>
            </a:r>
            <a:r>
              <a:rPr lang="en-US" altLang="zh-CN" i="1" dirty="0"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b</a:t>
            </a:r>
            <a:r>
              <a:rPr lang="en-US" altLang="zh-CN" baseline="-25000" dirty="0"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6</a:t>
            </a:r>
            <a:r>
              <a:rPr lang="en-US" altLang="zh-CN" i="1" dirty="0"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b</a:t>
            </a:r>
            <a:r>
              <a:rPr lang="en-US" altLang="zh-CN" baseline="-25000" dirty="0"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5</a:t>
            </a:r>
            <a:r>
              <a:rPr lang="en-US" altLang="zh-CN" i="1" dirty="0"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b</a:t>
            </a:r>
            <a:r>
              <a:rPr lang="en-US" altLang="zh-CN" baseline="-25000" dirty="0"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4</a:t>
            </a:r>
            <a:r>
              <a:rPr lang="en-US" altLang="zh-CN" i="1" dirty="0"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b</a:t>
            </a:r>
            <a:r>
              <a:rPr lang="en-US" altLang="zh-CN" baseline="-25000" dirty="0"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3</a:t>
            </a:r>
            <a:r>
              <a:rPr lang="en-US" altLang="zh-CN" i="1" dirty="0"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b</a:t>
            </a:r>
            <a:r>
              <a:rPr lang="en-US" altLang="zh-CN" baseline="-25000" dirty="0"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2</a:t>
            </a:r>
            <a:r>
              <a:rPr lang="en-US" altLang="zh-CN" i="1" dirty="0"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b</a:t>
            </a:r>
            <a:r>
              <a:rPr lang="en-US" altLang="zh-CN" baseline="-25000" dirty="0"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1</a:t>
            </a:r>
            <a:r>
              <a:rPr lang="en-US" altLang="zh-CN" dirty="0"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（字节取值：</a:t>
            </a:r>
            <a:r>
              <a:rPr lang="en-US" altLang="zh-CN" dirty="0"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0~127</a:t>
            </a:r>
            <a:r>
              <a:rPr lang="zh-CN" altLang="en-US" dirty="0"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）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3" grpId="0"/>
      <p:bldP spid="3" grpId="1"/>
      <p:bldP spid="4" grpId="0"/>
      <p:bldP spid="4" grpId="1"/>
      <p:bldP spid="6" grpId="0"/>
      <p:bldP spid="6" grpId="1"/>
      <p:bldP spid="39937" grpId="0"/>
      <p:bldP spid="39937" grpId="1"/>
      <p:bldP spid="7" grpId="0"/>
      <p:bldP spid="7" grpId="1"/>
      <p:bldP spid="39939" grpId="0"/>
      <p:bldP spid="39939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009" name="组合 1"/>
          <p:cNvGrpSpPr/>
          <p:nvPr/>
        </p:nvGrpSpPr>
        <p:grpSpPr>
          <a:xfrm>
            <a:off x="568325" y="750888"/>
            <a:ext cx="2225675" cy="520700"/>
            <a:chOff x="895" y="1183"/>
            <a:chExt cx="3504" cy="820"/>
          </a:xfrm>
        </p:grpSpPr>
        <p:sp>
          <p:nvSpPr>
            <p:cNvPr id="36866" name="AutoShape 35"/>
            <p:cNvSpPr/>
            <p:nvPr/>
          </p:nvSpPr>
          <p:spPr>
            <a:xfrm>
              <a:off x="895" y="1182"/>
              <a:ext cx="3505" cy="820"/>
            </a:xfrm>
            <a:prstGeom prst="roundRect">
              <a:avLst>
                <a:gd name="adj" fmla="val 50000"/>
              </a:avLst>
            </a:prstGeom>
            <a:solidFill>
              <a:srgbClr val="0099FF"/>
            </a:solidFill>
            <a:ln w="28575" cap="flat" cmpd="sng">
              <a:solidFill>
                <a:srgbClr val="DDDDD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none" anchor="ctr" anchorCtr="0"/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67" name="Rectangle 34"/>
            <p:cNvSpPr/>
            <p:nvPr/>
          </p:nvSpPr>
          <p:spPr>
            <a:xfrm>
              <a:off x="1110" y="1232"/>
              <a:ext cx="296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>
                <a:spcBef>
                  <a:spcPct val="20000"/>
                </a:spcBef>
              </a:pPr>
              <a:r>
                <a:rPr lang="zh-CN" altLang="en-US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   本章小结</a:t>
              </a:r>
              <a:endParaRPr lang="zh-CN" altLang="en-US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sp>
        <p:nvSpPr>
          <p:cNvPr id="2" name="文本框 2"/>
          <p:cNvSpPr txBox="1"/>
          <p:nvPr/>
        </p:nvSpPr>
        <p:spPr>
          <a:xfrm>
            <a:off x="768350" y="4595813"/>
            <a:ext cx="6070600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1.4 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编码</a:t>
            </a:r>
            <a:endParaRPr lang="zh-CN" altLang="en-US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   </a:t>
            </a: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a</a:t>
            </a: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）十进制编码 （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）循环码   （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c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）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ASC II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码</a:t>
            </a:r>
            <a:endParaRPr lang="zh-CN" altLang="en-US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7713" y="1630363"/>
            <a:ext cx="7270750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1.1  数字信号与数字电路</a:t>
            </a:r>
            <a:endParaRPr lang="zh-CN" altLang="zh-CN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   （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a</a:t>
            </a: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）什么是数字信号？ （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）什么是数字电路？ （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c</a:t>
            </a: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）课程特点</a:t>
            </a:r>
            <a:endParaRPr lang="zh-CN" altLang="zh-CN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4850" y="2552700"/>
            <a:ext cx="7313613" cy="920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1.2 数制</a:t>
            </a:r>
            <a:endParaRPr lang="zh-CN" altLang="zh-CN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   （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a</a:t>
            </a: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）十进制 </a:t>
            </a:r>
            <a:r>
              <a:rPr lang="zh-CN" altLang="zh-CN" baseline="-25000"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）二进制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/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十六进制</a:t>
            </a: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 （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c</a:t>
            </a: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）数制之间的转换  </a:t>
            </a:r>
            <a:endParaRPr lang="zh-CN" altLang="zh-CN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8350" y="3533775"/>
            <a:ext cx="7394575" cy="920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1.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3</a:t>
            </a: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 补码</a:t>
            </a:r>
            <a:endParaRPr lang="zh-CN" altLang="zh-CN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   （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a</a:t>
            </a: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）什么是补码？  （2）如何求补码？ （3）补码的应用</a:t>
            </a:r>
            <a:endParaRPr lang="zh-CN" altLang="zh-CN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2" grpId="0"/>
      <p:bldP spid="2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633413" y="641350"/>
            <a:ext cx="2054225" cy="862013"/>
            <a:chOff x="1110" y="2140"/>
            <a:chExt cx="3234" cy="1358"/>
          </a:xfrm>
        </p:grpSpPr>
        <p:sp>
          <p:nvSpPr>
            <p:cNvPr id="37890" name="AutoShape 35"/>
            <p:cNvSpPr/>
            <p:nvPr/>
          </p:nvSpPr>
          <p:spPr>
            <a:xfrm>
              <a:off x="1110" y="2365"/>
              <a:ext cx="2347" cy="865"/>
            </a:xfrm>
            <a:prstGeom prst="roundRect">
              <a:avLst>
                <a:gd name="adj" fmla="val 50000"/>
              </a:avLst>
            </a:prstGeom>
            <a:solidFill>
              <a:srgbClr val="0099FF"/>
            </a:solidFill>
            <a:ln w="28575" cap="flat" cmpd="sng">
              <a:solidFill>
                <a:srgbClr val="DDDDD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none" anchor="ctr" anchorCtr="0"/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1" name="Rectangle 34"/>
            <p:cNvSpPr/>
            <p:nvPr/>
          </p:nvSpPr>
          <p:spPr>
            <a:xfrm>
              <a:off x="1217" y="2140"/>
              <a:ext cx="3127" cy="13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>
                <a:spcBef>
                  <a:spcPct val="20000"/>
                </a:spcBef>
              </a:pPr>
              <a:r>
                <a:rPr lang="zh-CN" altLang="en-US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 作业题</a:t>
              </a:r>
              <a:endParaRPr lang="zh-CN" altLang="en-US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sp>
        <p:nvSpPr>
          <p:cNvPr id="40965" name="文本框 2"/>
          <p:cNvSpPr txBox="1"/>
          <p:nvPr/>
        </p:nvSpPr>
        <p:spPr>
          <a:xfrm>
            <a:off x="650875" y="1592263"/>
            <a:ext cx="784225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1.1 将下列二进制数转换为十进制数。</a:t>
            </a:r>
            <a:endParaRPr lang="zh-CN" altLang="zh-CN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   （1）（11001011）</a:t>
            </a:r>
            <a:r>
              <a:rPr lang="zh-CN" altLang="zh-CN" baseline="-25000">
                <a:latin typeface="Comic Sans MS" panose="030F0702030302020204" pitchFamily="2" charset="0"/>
                <a:ea typeface="宋体" panose="02010600030101010101" pitchFamily="2" charset="-122"/>
              </a:rPr>
              <a:t>2</a:t>
            </a: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  （2）（0.0011）</a:t>
            </a:r>
            <a:r>
              <a:rPr lang="zh-CN" altLang="zh-CN" baseline="-25000">
                <a:latin typeface="Comic Sans MS" panose="030F0702030302020204" pitchFamily="2" charset="0"/>
                <a:ea typeface="宋体" panose="02010600030101010101" pitchFamily="2" charset="-122"/>
              </a:rPr>
              <a:t>2</a:t>
            </a: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  （3）（101010.101）</a:t>
            </a:r>
            <a:r>
              <a:rPr lang="zh-CN" altLang="zh-CN" baseline="-25000">
                <a:latin typeface="Comic Sans MS" panose="030F0702030302020204" pitchFamily="2" charset="0"/>
                <a:ea typeface="宋体" panose="02010600030101010101" pitchFamily="2" charset="-122"/>
              </a:rPr>
              <a:t>2</a:t>
            </a: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  </a:t>
            </a:r>
            <a:endParaRPr lang="zh-CN" altLang="zh-CN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1.2 将下列十进制数转换为二进制数，要求转换误差小于2</a:t>
            </a:r>
            <a:r>
              <a:rPr lang="zh-CN" altLang="zh-CN" baseline="30000">
                <a:latin typeface="Comic Sans MS" panose="030F0702030302020204" pitchFamily="2" charset="0"/>
                <a:ea typeface="宋体" panose="02010600030101010101" pitchFamily="2" charset="-122"/>
              </a:rPr>
              <a:t>-6</a:t>
            </a: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。</a:t>
            </a:r>
            <a:endParaRPr lang="zh-CN" altLang="zh-CN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   （1）（145）</a:t>
            </a:r>
            <a:r>
              <a:rPr lang="zh-CN" altLang="zh-CN" baseline="-25000">
                <a:latin typeface="Comic Sans MS" panose="030F0702030302020204" pitchFamily="2" charset="0"/>
                <a:ea typeface="宋体" panose="02010600030101010101" pitchFamily="2" charset="-122"/>
              </a:rPr>
              <a:t>10 </a:t>
            </a: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（2）（0.697）</a:t>
            </a:r>
            <a:r>
              <a:rPr lang="zh-CN" altLang="zh-CN" baseline="-25000">
                <a:latin typeface="Comic Sans MS" panose="030F0702030302020204" pitchFamily="2" charset="0"/>
                <a:ea typeface="宋体" panose="02010600030101010101" pitchFamily="2" charset="-122"/>
              </a:rPr>
              <a:t>10</a:t>
            </a: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   （3）（27.25）</a:t>
            </a:r>
            <a:r>
              <a:rPr lang="zh-CN" altLang="zh-CN" baseline="-25000">
                <a:latin typeface="Comic Sans MS" panose="030F0702030302020204" pitchFamily="2" charset="0"/>
                <a:ea typeface="宋体" panose="02010600030101010101" pitchFamily="2" charset="-122"/>
              </a:rPr>
              <a:t>10</a:t>
            </a: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  </a:t>
            </a:r>
            <a:endParaRPr lang="zh-CN" altLang="zh-CN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1.9 用补码计算下列各式。</a:t>
            </a:r>
            <a:endParaRPr lang="zh-CN" altLang="zh-CN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   （1）25+13  （2）25-13  （3） -25+13；（4）-25-13</a:t>
            </a:r>
            <a:endParaRPr lang="zh-CN" altLang="zh-CN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  <p:bldP spid="4096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1" descr="移动支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375" y="1241425"/>
            <a:ext cx="2489200" cy="16557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2" name="图片 3" descr="自动驾驶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313" y="3640138"/>
            <a:ext cx="2563812" cy="1831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3" name="图片 4" descr="卫星检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0" y="1204913"/>
            <a:ext cx="2397125" cy="1693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4" name="图片 5" descr="人脸识别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3640138"/>
            <a:ext cx="2747963" cy="18335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5" name="图片 6" descr="人工智能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1838" y="1241425"/>
            <a:ext cx="2909887" cy="16557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图片 7" descr="人工智能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4550" y="3640138"/>
            <a:ext cx="2752725" cy="1831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5" name="文本框 5121"/>
          <p:cNvSpPr txBox="1"/>
          <p:nvPr/>
        </p:nvSpPr>
        <p:spPr>
          <a:xfrm>
            <a:off x="515938" y="674688"/>
            <a:ext cx="27971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009AD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◆ 数字技术的应用</a:t>
            </a:r>
            <a:endParaRPr lang="zh-CN" altLang="en-US" sz="2400" dirty="0">
              <a:solidFill>
                <a:srgbClr val="009AD0"/>
              </a:solidFill>
              <a:latin typeface="黑体" panose="02010609060101010101" pitchFamily="2" charset="-122"/>
              <a:ea typeface="黑体" panose="02010609060101010101" pitchFamily="2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文本框 5121"/>
          <p:cNvSpPr txBox="1"/>
          <p:nvPr/>
        </p:nvSpPr>
        <p:spPr>
          <a:xfrm>
            <a:off x="534988" y="603250"/>
            <a:ext cx="28432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009AD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◆ 数字技术的优点</a:t>
            </a:r>
            <a:endParaRPr lang="en-US" altLang="zh-CN" sz="2400" dirty="0">
              <a:solidFill>
                <a:srgbClr val="009AD0"/>
              </a:solidFill>
              <a:latin typeface="黑体" panose="02010609060101010101" pitchFamily="2" charset="-122"/>
              <a:ea typeface="黑体" panose="0201060906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6386" name="文本框 4"/>
          <p:cNvSpPr txBox="1"/>
          <p:nvPr/>
        </p:nvSpPr>
        <p:spPr>
          <a:xfrm>
            <a:off x="3467100" y="603250"/>
            <a:ext cx="5243513" cy="2306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SzTx/>
            </a:pPr>
            <a:r>
              <a:rPr lang="zh-CN" altLang="zh-CN" sz="3600" b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（1）抗干扰能力强</a:t>
            </a:r>
            <a:endParaRPr lang="zh-CN" altLang="zh-CN" sz="3600" b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SzTx/>
            </a:pPr>
            <a:r>
              <a:rPr lang="zh-CN" altLang="zh-CN" b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zh-CN" b="0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zh-CN" b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数字电路能够在相同的输入条件下精确地产生相同的结果</a:t>
            </a:r>
            <a:r>
              <a:rPr lang="zh-CN" altLang="zh-CN" b="0">
                <a:latin typeface="Arial" panose="020B0604020202020204" pitchFamily="34" charset="0"/>
                <a:ea typeface="宋体" panose="02010600030101010101" pitchFamily="2" charset="-122"/>
              </a:rPr>
              <a:t>，而模拟电路受到温度、电源电压、噪声、辐射以及元器件老化等因素的影响，在同相的输入条件下输出结果并不完全相同。</a:t>
            </a:r>
            <a:endParaRPr lang="zh-CN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文本框 1"/>
          <p:cNvSpPr txBox="1"/>
          <p:nvPr/>
        </p:nvSpPr>
        <p:spPr>
          <a:xfrm>
            <a:off x="995363" y="2990850"/>
            <a:ext cx="7573962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3600" b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600" b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zh-CN" sz="3600" b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）便于信息的传输和处理</a:t>
            </a:r>
            <a:endParaRPr lang="zh-CN" altLang="zh-CN" sz="3600" b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b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zh-CN" b="0">
                <a:solidFill>
                  <a:srgbClr val="009AD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数字系统容易对信息进行变换和编码</a:t>
            </a:r>
            <a:r>
              <a:rPr lang="zh-CN" altLang="zh-CN" b="0">
                <a:latin typeface="Arial" panose="020B0604020202020204" pitchFamily="34" charset="0"/>
                <a:ea typeface="宋体" panose="02010600030101010101" pitchFamily="2" charset="-122"/>
              </a:rPr>
              <a:t>，不但能够提高通信效率和可靠性，而且容易实现信息的加密，从而能够有效地保护了知识产权。</a:t>
            </a:r>
            <a:endParaRPr lang="zh-CN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文本框 3"/>
          <p:cNvSpPr txBox="1"/>
          <p:nvPr/>
        </p:nvSpPr>
        <p:spPr>
          <a:xfrm>
            <a:off x="2824163" y="4467225"/>
            <a:ext cx="4208462" cy="1892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3600" b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600" b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r>
              <a:rPr lang="zh-CN" altLang="zh-CN" sz="3600" b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）成本低</a:t>
            </a:r>
            <a:endParaRPr lang="zh-CN" altLang="zh-CN" sz="3600" b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b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zh-CN" b="0">
                <a:solidFill>
                  <a:srgbClr val="D9D9D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zh-CN" b="0">
                <a:latin typeface="Arial" panose="020B0604020202020204" pitchFamily="34" charset="0"/>
                <a:ea typeface="宋体" panose="02010600030101010101" pitchFamily="2" charset="-122"/>
              </a:rPr>
              <a:t>数字系统可以集成在单个芯片里，如CPU、单片机和FPGA等，并且能够以很低的成本进行量产。</a:t>
            </a:r>
            <a:endParaRPr lang="zh-CN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197" name="图片 1" descr="数字技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025" y="1165225"/>
            <a:ext cx="2597150" cy="1689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8" name="图片 2" descr="MUC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4700588"/>
            <a:ext cx="1746250" cy="14271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9" name="图片 3" descr="CYCLONEIV"/>
          <p:cNvPicPr>
            <a:picLocks noChangeAspect="1"/>
          </p:cNvPicPr>
          <p:nvPr/>
        </p:nvPicPr>
        <p:blipFill>
          <a:blip r:embed="rId3"/>
          <a:srcRect l="32870" t="31996" r="38333" b="26059"/>
          <a:stretch>
            <a:fillRect/>
          </a:stretch>
        </p:blipFill>
        <p:spPr>
          <a:xfrm>
            <a:off x="7032625" y="4643438"/>
            <a:ext cx="1581150" cy="15351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/>
      <p:bldP spid="163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/>
          <p:nvPr/>
        </p:nvSpPr>
        <p:spPr>
          <a:xfrm>
            <a:off x="1588" y="0"/>
            <a:ext cx="9142412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218" name="Picture 6" descr="zcz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7050" y="260350"/>
            <a:ext cx="1943100" cy="715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Line 7"/>
          <p:cNvSpPr/>
          <p:nvPr/>
        </p:nvSpPr>
        <p:spPr>
          <a:xfrm>
            <a:off x="0" y="1125538"/>
            <a:ext cx="9144000" cy="0"/>
          </a:xfrm>
          <a:prstGeom prst="line">
            <a:avLst/>
          </a:prstGeom>
          <a:ln w="28575" cap="flat" cmpd="sng">
            <a:solidFill>
              <a:srgbClr val="EAEAEA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220" name="Rectangle 5"/>
          <p:cNvSpPr/>
          <p:nvPr/>
        </p:nvSpPr>
        <p:spPr>
          <a:xfrm>
            <a:off x="625475" y="2359025"/>
            <a:ext cx="7894638" cy="20034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defTabSz="914400">
              <a:lnSpc>
                <a:spcPct val="120000"/>
              </a:lnSpc>
              <a:tabLst>
                <a:tab pos="1790700" algn="l"/>
              </a:tabLst>
            </a:pPr>
            <a:r>
              <a:rPr lang="zh-CN" altLang="en-US" sz="3600" b="0" dirty="0">
                <a:latin typeface="Comic Sans MS" panose="030F0702030302020204" pitchFamily="2" charset="0"/>
                <a:ea typeface="黑体" panose="02010609060101010101" pitchFamily="2" charset="-122"/>
              </a:rPr>
              <a:t>第</a:t>
            </a:r>
            <a:r>
              <a:rPr lang="en-US" altLang="zh-CN" sz="3600" b="0" dirty="0">
                <a:latin typeface="Comic Sans MS" panose="030F0702030302020204" pitchFamily="2" charset="0"/>
                <a:ea typeface="黑体" panose="02010609060101010101" pitchFamily="2" charset="-122"/>
              </a:rPr>
              <a:t>1</a:t>
            </a:r>
            <a:r>
              <a:rPr lang="zh-CN" altLang="en-US" sz="3600" b="0" dirty="0">
                <a:latin typeface="Comic Sans MS" panose="030F0702030302020204" pitchFamily="2" charset="0"/>
                <a:ea typeface="黑体" panose="02010609060101010101" pitchFamily="2" charset="-122"/>
              </a:rPr>
              <a:t>章 数制与编码</a:t>
            </a:r>
            <a:endParaRPr lang="zh-CN" altLang="en-US" sz="3600" b="0" dirty="0">
              <a:latin typeface="Comic Sans MS" panose="030F0702030302020204" pitchFamily="2" charset="0"/>
              <a:ea typeface="黑体" panose="02010609060101010101" pitchFamily="2" charset="-122"/>
            </a:endParaRPr>
          </a:p>
          <a:p>
            <a:pPr algn="ctr" defTabSz="914400">
              <a:lnSpc>
                <a:spcPct val="120000"/>
              </a:lnSpc>
              <a:tabLst>
                <a:tab pos="1790700" algn="l"/>
              </a:tabLst>
            </a:pPr>
            <a:r>
              <a:rPr lang="en-US" altLang="zh-CN" sz="3600" b="0" dirty="0">
                <a:latin typeface="Comic Sans MS" panose="030F0702030302020204" pitchFamily="2" charset="0"/>
                <a:ea typeface="仿宋_GB2312" pitchFamily="1" charset="-122"/>
              </a:rPr>
              <a:t>Fundamentals of Digital Circuits</a:t>
            </a:r>
            <a:endParaRPr lang="zh-CN" altLang="en-US" sz="3600" b="0" dirty="0">
              <a:latin typeface="Comic Sans MS" panose="030F0702030302020204" pitchFamily="2" charset="0"/>
              <a:ea typeface="黑体" panose="02010609060101010101" pitchFamily="2" charset="-122"/>
            </a:endParaRPr>
          </a:p>
          <a:p>
            <a:pPr algn="ctr" defTabSz="914400">
              <a:lnSpc>
                <a:spcPct val="120000"/>
              </a:lnSpc>
              <a:tabLst>
                <a:tab pos="1790700" algn="l"/>
              </a:tabLst>
            </a:pPr>
            <a:endParaRPr lang="en-US" altLang="zh-CN" sz="3600" b="0" dirty="0">
              <a:latin typeface="Comic Sans MS" panose="030F0702030302020204" pitchFamily="2" charset="0"/>
              <a:ea typeface="黑体" panose="02010609060101010101" pitchFamily="2" charset="-122"/>
            </a:endParaRPr>
          </a:p>
        </p:txBody>
      </p:sp>
      <p:pic>
        <p:nvPicPr>
          <p:cNvPr id="9221" name="图片 1" descr="清华出版社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7938"/>
            <a:ext cx="3517900" cy="1116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2681288" y="2063750"/>
            <a:ext cx="1887537" cy="463550"/>
            <a:chOff x="4223" y="3250"/>
            <a:chExt cx="2972" cy="730"/>
          </a:xfrm>
        </p:grpSpPr>
        <p:sp>
          <p:nvSpPr>
            <p:cNvPr id="10242" name="AutoShape 10"/>
            <p:cNvSpPr/>
            <p:nvPr/>
          </p:nvSpPr>
          <p:spPr>
            <a:xfrm>
              <a:off x="4222" y="3250"/>
              <a:ext cx="2972" cy="730"/>
            </a:xfrm>
            <a:prstGeom prst="roundRect">
              <a:avLst>
                <a:gd name="adj" fmla="val 50000"/>
              </a:avLst>
            </a:prstGeom>
            <a:solidFill>
              <a:srgbClr val="0099FF"/>
            </a:solidFill>
            <a:ln w="28575" cap="flat" cmpd="sng">
              <a:solidFill>
                <a:srgbClr val="DDDDD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none" anchor="ctr" anchorCtr="0"/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3" name="Rectangle 9"/>
            <p:cNvSpPr/>
            <p:nvPr/>
          </p:nvSpPr>
          <p:spPr>
            <a:xfrm>
              <a:off x="4385" y="3255"/>
              <a:ext cx="249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 </a:t>
              </a:r>
              <a:r>
                <a:rPr lang="en-US" altLang="zh-CN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1.2</a:t>
              </a:r>
              <a:r>
                <a:rPr lang="en-US" altLang="zh-CN" b="0" dirty="0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1" charset="-122"/>
                </a:rPr>
                <a:t> </a:t>
              </a:r>
              <a:r>
                <a:rPr lang="zh-CN" altLang="en-US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数制</a:t>
              </a:r>
              <a:endParaRPr lang="zh-CN" altLang="en-US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803525" y="2924175"/>
            <a:ext cx="2398584" cy="469900"/>
            <a:chOff x="4415" y="4605"/>
            <a:chExt cx="2910" cy="740"/>
          </a:xfrm>
        </p:grpSpPr>
        <p:sp>
          <p:nvSpPr>
            <p:cNvPr id="10245" name="AutoShape 13"/>
            <p:cNvSpPr/>
            <p:nvPr/>
          </p:nvSpPr>
          <p:spPr>
            <a:xfrm>
              <a:off x="4470" y="4605"/>
              <a:ext cx="2855" cy="740"/>
            </a:xfrm>
            <a:prstGeom prst="roundRect">
              <a:avLst>
                <a:gd name="adj" fmla="val 50000"/>
              </a:avLst>
            </a:prstGeom>
            <a:solidFill>
              <a:srgbClr val="0099FF"/>
            </a:solidFill>
            <a:ln w="28575" cap="flat" cmpd="sng">
              <a:solidFill>
                <a:srgbClr val="DDDDD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none" anchor="ctr" anchorCtr="0"/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6" name="Rectangle 12"/>
            <p:cNvSpPr/>
            <p:nvPr/>
          </p:nvSpPr>
          <p:spPr>
            <a:xfrm>
              <a:off x="4415" y="4605"/>
              <a:ext cx="283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 </a:t>
              </a:r>
              <a:r>
                <a:rPr lang="en-US" altLang="zh-CN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1.3 </a:t>
              </a:r>
              <a:r>
                <a:rPr lang="zh-CN" altLang="en-US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补码的应用</a:t>
              </a:r>
              <a:endParaRPr lang="zh-CN" altLang="en-US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782888" y="3762375"/>
            <a:ext cx="1922462" cy="457200"/>
            <a:chOff x="4383" y="5925"/>
            <a:chExt cx="3026" cy="720"/>
          </a:xfrm>
        </p:grpSpPr>
        <p:sp>
          <p:nvSpPr>
            <p:cNvPr id="10248" name="AutoShape 16"/>
            <p:cNvSpPr/>
            <p:nvPr/>
          </p:nvSpPr>
          <p:spPr>
            <a:xfrm>
              <a:off x="4382" y="5925"/>
              <a:ext cx="3027" cy="720"/>
            </a:xfrm>
            <a:prstGeom prst="roundRect">
              <a:avLst>
                <a:gd name="adj" fmla="val 50000"/>
              </a:avLst>
            </a:prstGeom>
            <a:solidFill>
              <a:srgbClr val="0099FF"/>
            </a:solidFill>
            <a:ln w="28575" cap="flat" cmpd="sng">
              <a:solidFill>
                <a:srgbClr val="DDDDD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none" anchor="ctr" anchorCtr="0"/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9" name="Rectangle 15"/>
            <p:cNvSpPr/>
            <p:nvPr/>
          </p:nvSpPr>
          <p:spPr>
            <a:xfrm>
              <a:off x="4498" y="5925"/>
              <a:ext cx="2381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  </a:t>
              </a:r>
              <a:r>
                <a:rPr lang="en-US" altLang="zh-CN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1.4 </a:t>
              </a:r>
              <a:r>
                <a:rPr lang="zh-CN" altLang="en-US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编码</a:t>
              </a:r>
              <a:endParaRPr lang="zh-CN" altLang="en-US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pic>
        <p:nvPicPr>
          <p:cNvPr id="1025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765175"/>
            <a:ext cx="1946275" cy="5487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7" name="Text Box 3"/>
          <p:cNvSpPr txBox="1"/>
          <p:nvPr/>
        </p:nvSpPr>
        <p:spPr>
          <a:xfrm>
            <a:off x="536575" y="2781300"/>
            <a:ext cx="723900" cy="1724025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p>
            <a:pPr marR="0" defTabSz="914400">
              <a:lnSpc>
                <a:spcPct val="110000"/>
              </a:lnSpc>
            </a:pPr>
            <a:r>
              <a:rPr kumimoji="0" lang="zh-CN" altLang="zh-CN" sz="3200" kern="1200" cap="none" spc="0" normalizeH="0" baseline="0" noProof="1" dirty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  <a:sym typeface="+mn-ea"/>
              </a:rPr>
              <a:t>本章内容</a:t>
            </a:r>
            <a:endParaRPr kumimoji="0" lang="zh-CN" altLang="zh-CN" sz="3200" kern="1200" cap="none" spc="0" normalizeH="0" baseline="0" noProof="1" dirty="0">
              <a:solidFill>
                <a:schemeClr val="bg1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2" charset="-122"/>
              <a:cs typeface="+mn-cs"/>
              <a:sym typeface="+mn-ea"/>
            </a:endParaRPr>
          </a:p>
        </p:txBody>
      </p:sp>
      <p:pic>
        <p:nvPicPr>
          <p:cNvPr id="10252" name="Picture 4" descr="circ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908050"/>
            <a:ext cx="865187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3" name="Picture 20" descr="circ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88" y="1484313"/>
            <a:ext cx="865187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4" name="Picture 24" descr="circ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4292600"/>
            <a:ext cx="865188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5" name="Picture 25" descr="circ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5013325"/>
            <a:ext cx="865188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6" name="Picture 21" descr="circ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3" y="2205038"/>
            <a:ext cx="865187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7" name="Picture 22" descr="circ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924175"/>
            <a:ext cx="865188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8" name="Picture 23" descr="circ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3571875"/>
            <a:ext cx="865188" cy="6477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" name="组合 5"/>
          <p:cNvGrpSpPr/>
          <p:nvPr/>
        </p:nvGrpSpPr>
        <p:grpSpPr>
          <a:xfrm>
            <a:off x="2484438" y="5076825"/>
            <a:ext cx="2663825" cy="520700"/>
            <a:chOff x="3913" y="7995"/>
            <a:chExt cx="4194" cy="820"/>
          </a:xfrm>
        </p:grpSpPr>
        <p:sp>
          <p:nvSpPr>
            <p:cNvPr id="10260" name="AutoShape 35"/>
            <p:cNvSpPr/>
            <p:nvPr/>
          </p:nvSpPr>
          <p:spPr>
            <a:xfrm>
              <a:off x="3912" y="7995"/>
              <a:ext cx="4195" cy="820"/>
            </a:xfrm>
            <a:prstGeom prst="roundRect">
              <a:avLst>
                <a:gd name="adj" fmla="val 50000"/>
              </a:avLst>
            </a:prstGeom>
            <a:solidFill>
              <a:srgbClr val="0099FF"/>
            </a:solidFill>
            <a:ln w="28575" cap="flat" cmpd="sng">
              <a:solidFill>
                <a:srgbClr val="DDDDD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none" anchor="ctr" anchorCtr="0"/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1" name="Rectangle 34"/>
            <p:cNvSpPr/>
            <p:nvPr/>
          </p:nvSpPr>
          <p:spPr>
            <a:xfrm>
              <a:off x="3912" y="8022"/>
              <a:ext cx="296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>
                <a:spcBef>
                  <a:spcPct val="20000"/>
                </a:spcBef>
              </a:pPr>
              <a:r>
                <a:rPr lang="zh-CN" altLang="en-US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   本章小结</a:t>
              </a:r>
              <a:r>
                <a:rPr lang="en-US" altLang="zh-CN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,</a:t>
              </a:r>
              <a:r>
                <a:rPr lang="zh-CN" altLang="en-US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习题</a:t>
              </a:r>
              <a:endParaRPr lang="zh-CN" altLang="en-US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28265" y="1092200"/>
            <a:ext cx="2676525" cy="463550"/>
            <a:chOff x="3587" y="1720"/>
            <a:chExt cx="6460" cy="730"/>
          </a:xfrm>
        </p:grpSpPr>
        <p:sp>
          <p:nvSpPr>
            <p:cNvPr id="10263" name="AutoShape 10"/>
            <p:cNvSpPr/>
            <p:nvPr/>
          </p:nvSpPr>
          <p:spPr>
            <a:xfrm>
              <a:off x="3697" y="1720"/>
              <a:ext cx="6350" cy="730"/>
            </a:xfrm>
            <a:prstGeom prst="roundRect">
              <a:avLst>
                <a:gd name="adj" fmla="val 50000"/>
              </a:avLst>
            </a:prstGeom>
            <a:solidFill>
              <a:srgbClr val="0099FF"/>
            </a:solidFill>
            <a:ln w="28575" cap="flat" cmpd="sng">
              <a:solidFill>
                <a:srgbClr val="DDDDD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none" anchor="ctr" anchorCtr="0"/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4" name="Rectangle 6"/>
            <p:cNvSpPr/>
            <p:nvPr/>
          </p:nvSpPr>
          <p:spPr>
            <a:xfrm>
              <a:off x="3587" y="1725"/>
              <a:ext cx="5455" cy="72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>
                <a:spcBef>
                  <a:spcPct val="20000"/>
                </a:spcBef>
              </a:pPr>
              <a:r>
                <a:rPr lang="en-US" altLang="zh-CN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1.1 </a:t>
              </a:r>
              <a:r>
                <a:rPr lang="zh-CN" altLang="en-US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课程简介</a:t>
              </a:r>
              <a:endParaRPr lang="zh-CN" altLang="en-US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 txBox="1"/>
          <p:nvPr/>
        </p:nvSpPr>
        <p:spPr>
          <a:xfrm>
            <a:off x="1908175" y="2205038"/>
            <a:ext cx="5178425" cy="1092200"/>
          </a:xfrm>
          <a:prstGeom prst="rect">
            <a:avLst/>
          </a:prstGeom>
          <a:noFill/>
          <a:ln w="9525">
            <a:noFill/>
          </a:ln>
          <a:effectLst>
            <a:outerShdw dist="38100" dir="8100000" algn="ctr" rotWithShape="0">
              <a:srgbClr val="000000">
                <a:alpha val="35999"/>
              </a:srgbClr>
            </a:outerShdw>
          </a:effectLst>
        </p:spPr>
        <p:txBody>
          <a:bodyPr anchor="t" anchorCtr="0"/>
          <a:p>
            <a:pPr algn="ctr">
              <a:lnSpc>
                <a:spcPct val="120000"/>
              </a:lnSpc>
            </a:pPr>
            <a:r>
              <a:rPr lang="en-US" altLang="zh-CN" sz="4800" b="0" dirty="0">
                <a:latin typeface="Comic Sans MS" panose="030F0702030302020204" pitchFamily="2" charset="0"/>
                <a:ea typeface="黑体" panose="02010609060101010101" pitchFamily="2" charset="-122"/>
              </a:rPr>
              <a:t>1.1 </a:t>
            </a:r>
            <a:r>
              <a:rPr lang="zh-CN" altLang="en-US" sz="4800" b="0" dirty="0">
                <a:latin typeface="Comic Sans MS" panose="030F0702030302020204" pitchFamily="2" charset="0"/>
                <a:ea typeface="黑体" panose="02010609060101010101" pitchFamily="2" charset="-122"/>
              </a:rPr>
              <a:t>课程简介</a:t>
            </a:r>
            <a:endParaRPr lang="zh-CN" altLang="en-US" sz="4800" b="0" dirty="0">
              <a:latin typeface="Comic Sans MS" panose="030F070203030202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文本框 5121"/>
          <p:cNvSpPr txBox="1"/>
          <p:nvPr/>
        </p:nvSpPr>
        <p:spPr>
          <a:xfrm>
            <a:off x="947738" y="4806950"/>
            <a:ext cx="4216400" cy="1276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zh-CN" altLang="en-US" sz="1400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1400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1400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） 时间上连续，幅值上连续的信号 </a:t>
            </a:r>
            <a:r>
              <a:rPr lang="en-US" altLang="zh-CN" sz="1400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- </a:t>
            </a:r>
            <a:r>
              <a:rPr lang="zh-CN" altLang="en-US" sz="14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模拟信号</a:t>
            </a:r>
            <a:endParaRPr lang="zh-CN" altLang="en-US" sz="1400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342900" indent="-342900" eaLnBrk="0" hangingPunct="0">
              <a:spcBef>
                <a:spcPct val="50000"/>
              </a:spcBef>
            </a:pPr>
            <a:r>
              <a:rPr lang="zh-CN" altLang="en-US" sz="1400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1400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zh-CN" altLang="en-US" sz="1400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） 时间上离散，幅值上连续的信号</a:t>
            </a:r>
            <a:endParaRPr lang="zh-CN" altLang="en-US" sz="1400" dirty="0">
              <a:latin typeface="Comic Sans MS" panose="030F0702030302020204" pitchFamily="2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342900" indent="-342900" eaLnBrk="0" hangingPunct="0">
              <a:spcBef>
                <a:spcPct val="50000"/>
              </a:spcBef>
            </a:pPr>
            <a:r>
              <a:rPr lang="zh-CN" altLang="en-US" sz="1400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1400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3</a:t>
            </a:r>
            <a:r>
              <a:rPr lang="zh-CN" altLang="en-US" sz="1400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） 时间上连续，幅值上离散的信号</a:t>
            </a:r>
            <a:endParaRPr lang="zh-CN" altLang="en-US" sz="1400" dirty="0">
              <a:latin typeface="Comic Sans MS" panose="030F0702030302020204" pitchFamily="2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342900" indent="-342900" eaLnBrk="0" hangingPunct="0">
              <a:spcBef>
                <a:spcPct val="50000"/>
              </a:spcBef>
            </a:pPr>
            <a:r>
              <a:rPr lang="zh-CN" altLang="en-US" sz="1400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1400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4</a:t>
            </a:r>
            <a:r>
              <a:rPr lang="zh-CN" altLang="en-US" sz="1400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） 时间上离散，幅值上离散的信号</a:t>
            </a:r>
            <a:r>
              <a:rPr lang="zh-CN" altLang="en-US" sz="14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14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- </a:t>
            </a:r>
            <a:r>
              <a:rPr lang="zh-CN" altLang="en-US" sz="14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数字信号</a:t>
            </a:r>
            <a:r>
              <a:rPr lang="zh-CN" altLang="en-US" sz="1400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pic>
        <p:nvPicPr>
          <p:cNvPr id="18434" name="图片 51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8175" y="776288"/>
            <a:ext cx="3001963" cy="5307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50875" y="555625"/>
            <a:ext cx="30226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仿宋_GB2312" pitchFamily="1" charset="-122"/>
              </a:rPr>
              <a:t>◆ 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信号的概念及分类</a:t>
            </a:r>
            <a:endParaRPr lang="zh-CN" altLang="en-US" sz="2400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0425" y="1074738"/>
            <a:ext cx="1995488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 </a:t>
            </a:r>
            <a:r>
              <a:rPr lang="zh-CN" altLang="zh-CN" sz="20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什么是</a:t>
            </a:r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信号？</a:t>
            </a:r>
            <a:endParaRPr lang="zh-CN" altLang="en-US" sz="2000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0425" y="1516063"/>
            <a:ext cx="508000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sz="1600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用途</a:t>
            </a:r>
            <a:r>
              <a:rPr lang="en-US" altLang="zh-CN" sz="1600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r>
              <a:rPr lang="en-US" altLang="zh-CN" sz="1600" dirty="0">
                <a:solidFill>
                  <a:srgbClr val="C0C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信号是消息的载体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是消息的表现形式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en-US" altLang="zh-CN" sz="1600" dirty="0">
              <a:solidFill>
                <a:srgbClr val="C0C0C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</a:pPr>
            <a:r>
              <a:rPr lang="en-US" altLang="zh-CN" sz="1600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sz="1600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表现形式</a:t>
            </a:r>
            <a:r>
              <a:rPr lang="en-US" altLang="zh-CN" sz="1600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 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信号是随时间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空间变化的某种物理量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</a:pPr>
            <a:r>
              <a:rPr lang="en-US" altLang="zh-CN" sz="1600" dirty="0">
                <a:solidFill>
                  <a:srgbClr val="C0C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</a:t>
            </a:r>
            <a:r>
              <a:rPr lang="zh-CN" altLang="en-US" sz="1600" dirty="0">
                <a:solidFill>
                  <a:srgbClr val="C0C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：声音信号，温度，大气压，图像</a:t>
            </a:r>
            <a:r>
              <a:rPr lang="en-US" altLang="zh-CN" sz="1600" dirty="0">
                <a:solidFill>
                  <a:srgbClr val="C0C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600" dirty="0">
                <a:solidFill>
                  <a:srgbClr val="C0C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视频信号。</a:t>
            </a:r>
            <a:endParaRPr lang="zh-CN" altLang="en-US" sz="1600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0113" y="2592388"/>
            <a:ext cx="1741487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 </a:t>
            </a:r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信号的分类</a:t>
            </a:r>
            <a:endParaRPr lang="zh-CN" altLang="en-US" sz="2000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0113" y="3100388"/>
            <a:ext cx="5097462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一般将信号理解为随时间变化的一维信号，</a:t>
            </a:r>
            <a:r>
              <a:rPr lang="zh-CN" altLang="en-US" sz="1600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记为</a:t>
            </a:r>
            <a:r>
              <a:rPr lang="en-US" altLang="zh-CN" sz="1600" dirty="0">
                <a:solidFill>
                  <a:srgbClr val="0070C0"/>
                </a:solidFill>
                <a:latin typeface="Arial" panose="020B0604020202020204" pitchFamily="34" charset="0"/>
                <a:ea typeface="仿宋_GB2312" pitchFamily="1" charset="-122"/>
              </a:rPr>
              <a:t>f(t)</a:t>
            </a:r>
            <a:r>
              <a:rPr lang="zh-CN" altLang="en-US" sz="1600" dirty="0">
                <a:solidFill>
                  <a:srgbClr val="0070C0"/>
                </a:solidFill>
                <a:latin typeface="Arial" panose="020B0604020202020204" pitchFamily="34" charset="0"/>
                <a:ea typeface="仿宋_GB2312" pitchFamily="1" charset="-122"/>
              </a:rPr>
              <a:t>。</a:t>
            </a:r>
            <a:endParaRPr lang="zh-CN" altLang="en-US" sz="1600" dirty="0">
              <a:solidFill>
                <a:srgbClr val="C0C0C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50000"/>
              </a:spcBef>
            </a:pPr>
            <a:r>
              <a: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</a:t>
            </a:r>
            <a:r>
              <a:rPr lang="zh-CN" altLang="en-US" sz="1600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根据自变量</a:t>
            </a:r>
            <a:r>
              <a:rPr lang="en-US" altLang="zh-CN" sz="1600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1600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分类</a:t>
            </a:r>
            <a:r>
              <a:rPr lang="zh-CN" altLang="en-US" sz="1600" dirty="0">
                <a:solidFill>
                  <a:srgbClr val="C0C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  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 时间上</a:t>
            </a:r>
            <a:r>
              <a:rPr lang="zh-CN" altLang="en-US" sz="16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连续</a:t>
            </a: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6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离散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的信号；</a:t>
            </a:r>
            <a:endParaRPr lang="zh-CN" altLang="en-US" sz="1600" dirty="0">
              <a:solidFill>
                <a:srgbClr val="C0C0C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50000"/>
              </a:spcBef>
            </a:pPr>
            <a:r>
              <a: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</a:t>
            </a:r>
            <a:r>
              <a:rPr lang="zh-CN" altLang="en-US" sz="1600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根据函数值</a:t>
            </a:r>
            <a:r>
              <a:rPr lang="en-US" altLang="zh-CN" sz="1600" dirty="0">
                <a:solidFill>
                  <a:srgbClr val="0070C0"/>
                </a:solidFill>
                <a:latin typeface="Arial" panose="020B0604020202020204" pitchFamily="34" charset="0"/>
                <a:ea typeface="仿宋_GB2312" pitchFamily="1" charset="-122"/>
              </a:rPr>
              <a:t>f(t)</a:t>
            </a:r>
            <a:r>
              <a: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</a:t>
            </a:r>
            <a:r>
              <a:rPr lang="zh-CN" altLang="en-US" sz="1600" dirty="0">
                <a:solidFill>
                  <a:srgbClr val="C0C0C0"/>
                </a:solidFill>
                <a:latin typeface="Arial" panose="020B0604020202020204" pitchFamily="34" charset="0"/>
                <a:ea typeface="仿宋_GB2312" pitchFamily="1" charset="-122"/>
              </a:rPr>
              <a:t>：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幅值上</a:t>
            </a:r>
            <a:r>
              <a:rPr lang="zh-CN" altLang="en-US" sz="16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连续</a:t>
            </a: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6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离散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的信号；</a:t>
            </a:r>
            <a:endParaRPr lang="zh-CN" altLang="en-US" sz="1600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0113" y="4292600"/>
            <a:ext cx="1820862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  <a:ea typeface="仿宋_GB2312" pitchFamily="1" charset="-122"/>
              </a:rPr>
              <a:t>◆ </a:t>
            </a:r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四种信号</a:t>
            </a:r>
            <a:endParaRPr lang="zh-CN" altLang="en-US" sz="2000">
              <a:latin typeface="Arial" panose="020B0604020202020204" pitchFamily="34" charset="0"/>
              <a:ea typeface="仿宋_GB2312" pitchFamily="1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067175" y="2276475"/>
            <a:ext cx="2232025" cy="2592388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176713" y="4005263"/>
            <a:ext cx="2122488" cy="1255713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145088" y="5661025"/>
            <a:ext cx="1154113" cy="146050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18433" grpId="0"/>
      <p:bldP spid="18433" grpId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2385,&quot;width&quot;:8977}"/>
</p:tagLst>
</file>

<file path=ppt/tags/tag2.xml><?xml version="1.0" encoding="utf-8"?>
<p:tagLst xmlns:p="http://schemas.openxmlformats.org/presentationml/2006/main">
  <p:tag name="REFSHAPE" val="225393324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4833</Words>
  <Application>WPS 演示</Application>
  <PresentationFormat>在屏幕上显示</PresentationFormat>
  <Paragraphs>364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18</vt:i4>
      </vt:variant>
      <vt:variant>
        <vt:lpstr>幻灯片标题</vt:lpstr>
      </vt:variant>
      <vt:variant>
        <vt:i4>34</vt:i4>
      </vt:variant>
    </vt:vector>
  </HeadingPairs>
  <TitlesOfParts>
    <vt:vector size="74" baseType="lpstr">
      <vt:lpstr>Arial</vt:lpstr>
      <vt:lpstr>宋体</vt:lpstr>
      <vt:lpstr>Wingdings</vt:lpstr>
      <vt:lpstr>仿宋_GB2312</vt:lpstr>
      <vt:lpstr>仿宋</vt:lpstr>
      <vt:lpstr>Comic Sans MS</vt:lpstr>
      <vt:lpstr>楷体_GB2312</vt:lpstr>
      <vt:lpstr>方正隶书简体</vt:lpstr>
      <vt:lpstr>楷体</vt:lpstr>
      <vt:lpstr>黑体</vt:lpstr>
      <vt:lpstr>Times New Roman</vt:lpstr>
      <vt:lpstr>新宋体</vt:lpstr>
      <vt:lpstr>微软雅黑</vt:lpstr>
      <vt:lpstr>Arial Unicode MS</vt:lpstr>
      <vt:lpstr>Wingdings</vt:lpstr>
      <vt:lpstr>隶书</vt:lpstr>
      <vt:lpstr>华文琥珀</vt:lpstr>
      <vt:lpstr>华文行楷</vt:lpstr>
      <vt:lpstr>幼圆</vt:lpstr>
      <vt:lpstr>华文中宋</vt:lpstr>
      <vt:lpstr>默认设计模板</vt:lpstr>
      <vt:lpstr>自定义设计方案</vt:lpstr>
      <vt:lpstr>Paint.Picture</vt:lpstr>
      <vt:lpstr>Visio.Drawing.11</vt:lpstr>
      <vt:lpstr>Visio.Drawing.11</vt:lpstr>
      <vt:lpstr>Equation.3</vt:lpstr>
      <vt:lpstr>Equation.3</vt:lpstr>
      <vt:lpstr>Visio.Drawing.11</vt:lpstr>
      <vt:lpstr>Equation.KSEE3</vt:lpstr>
      <vt:lpstr>Paint.Picture</vt:lpstr>
      <vt:lpstr>Paint.Picture</vt:lpstr>
      <vt:lpstr>Paint.Picture</vt:lpstr>
      <vt:lpstr>Paint.Picture</vt:lpstr>
      <vt:lpstr>Paint.Picture</vt:lpstr>
      <vt:lpstr>Visio.Drawing.11</vt:lpstr>
      <vt:lpstr>Visio.Drawing.11</vt:lpstr>
      <vt:lpstr>Paint.Picture</vt:lpstr>
      <vt:lpstr>Visio.Drawing.11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MC SYSTEM</dc:creator>
  <cp:lastModifiedBy>如歌</cp:lastModifiedBy>
  <cp:revision>2133</cp:revision>
  <dcterms:created xsi:type="dcterms:W3CDTF">2007-03-26T08:38:00Z</dcterms:created>
  <dcterms:modified xsi:type="dcterms:W3CDTF">2022-03-21T09:20:16Z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EB412A0284EA40D7AA03E2955C73D51E</vt:lpwstr>
  </property>
</Properties>
</file>