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463" r:id="rId3"/>
    <p:sldId id="705" r:id="rId4"/>
    <p:sldId id="620" r:id="rId5"/>
    <p:sldId id="756" r:id="rId6"/>
    <p:sldId id="694" r:id="rId7"/>
    <p:sldId id="1173" r:id="rId8"/>
    <p:sldId id="695" r:id="rId9"/>
    <p:sldId id="696" r:id="rId10"/>
    <p:sldId id="706" r:id="rId11"/>
    <p:sldId id="901" r:id="rId12"/>
    <p:sldId id="707" r:id="rId13"/>
    <p:sldId id="1052" r:id="rId14"/>
    <p:sldId id="1053" r:id="rId15"/>
    <p:sldId id="1054" r:id="rId16"/>
    <p:sldId id="849" r:id="rId17"/>
    <p:sldId id="698" r:id="rId18"/>
    <p:sldId id="1113" r:id="rId19"/>
    <p:sldId id="1114" r:id="rId20"/>
    <p:sldId id="1115" r:id="rId21"/>
    <p:sldId id="850" r:id="rId22"/>
    <p:sldId id="902" r:id="rId23"/>
    <p:sldId id="757" r:id="rId24"/>
    <p:sldId id="760" r:id="rId25"/>
    <p:sldId id="762" r:id="rId26"/>
    <p:sldId id="995" r:id="rId27"/>
    <p:sldId id="765" r:id="rId28"/>
    <p:sldId id="766" r:id="rId29"/>
    <p:sldId id="957" r:id="rId30"/>
    <p:sldId id="996" r:id="rId31"/>
    <p:sldId id="772" r:id="rId32"/>
    <p:sldId id="767" r:id="rId33"/>
    <p:sldId id="768" r:id="rId34"/>
    <p:sldId id="769" r:id="rId35"/>
    <p:sldId id="999" r:id="rId36"/>
    <p:sldId id="771" r:id="rId37"/>
    <p:sldId id="773" r:id="rId38"/>
    <p:sldId id="774" r:id="rId39"/>
    <p:sldId id="775" r:id="rId40"/>
    <p:sldId id="777" r:id="rId41"/>
    <p:sldId id="1002" r:id="rId42"/>
    <p:sldId id="1003" r:id="rId43"/>
    <p:sldId id="1004" r:id="rId44"/>
    <p:sldId id="795" r:id="rId45"/>
    <p:sldId id="1240" r:id="rId46"/>
    <p:sldId id="821" r:id="rId47"/>
    <p:sldId id="780" r:id="rId48"/>
    <p:sldId id="1005" r:id="rId49"/>
    <p:sldId id="781" r:id="rId50"/>
    <p:sldId id="1269" r:id="rId51"/>
    <p:sldId id="1006" r:id="rId52"/>
    <p:sldId id="782" r:id="rId53"/>
    <p:sldId id="1271" r:id="rId54"/>
    <p:sldId id="1270" r:id="rId55"/>
    <p:sldId id="783" r:id="rId56"/>
    <p:sldId id="786" r:id="rId57"/>
    <p:sldId id="787" r:id="rId58"/>
    <p:sldId id="1296" r:id="rId59"/>
    <p:sldId id="788" r:id="rId60"/>
    <p:sldId id="1297" r:id="rId61"/>
    <p:sldId id="791" r:id="rId62"/>
    <p:sldId id="792" r:id="rId63"/>
    <p:sldId id="1298" r:id="rId64"/>
    <p:sldId id="793" r:id="rId65"/>
    <p:sldId id="794" r:id="rId66"/>
    <p:sldId id="796" r:id="rId67"/>
    <p:sldId id="797" r:id="rId68"/>
    <p:sldId id="798" r:id="rId69"/>
    <p:sldId id="1035" r:id="rId70"/>
    <p:sldId id="1036" r:id="rId71"/>
    <p:sldId id="1041" r:id="rId72"/>
    <p:sldId id="1042" r:id="rId73"/>
    <p:sldId id="1043" r:id="rId74"/>
    <p:sldId id="799" r:id="rId75"/>
    <p:sldId id="800" r:id="rId76"/>
    <p:sldId id="801" r:id="rId77"/>
    <p:sldId id="802" r:id="rId78"/>
    <p:sldId id="1044" r:id="rId79"/>
    <p:sldId id="1049" r:id="rId80"/>
    <p:sldId id="1318" r:id="rId81"/>
  </p:sldIdLst>
  <p:sldSz cx="9144000" cy="6858000" type="screen4x3"/>
  <p:notesSz cx="6813550" cy="9825355"/>
  <p:custDataLst>
    <p:tags r:id="rId8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仿宋_GB2312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AD0"/>
    <a:srgbClr val="C0C0C0"/>
    <a:srgbClr val="FFFF00"/>
    <a:srgbClr val="66FFCC"/>
    <a:srgbClr val="99FFCC"/>
    <a:srgbClr val="EAEAEA"/>
    <a:srgbClr val="CC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6"/>
        <p:guide pos="278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notesMaster" Target="notesMasters/notesMaster1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6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47.emf"/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fontAlgn="base" hangingPunct="1"/>
            <a:endParaRPr lang="en-US" altLang="x-none" sz="1200" b="0" strike="noStrike" noProof="1" dirty="0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0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fontAlgn="base" hangingPunct="1"/>
            <a:endParaRPr lang="en-US" altLang="x-none" sz="1200" b="0" strike="noStrike" noProof="1" dirty="0"/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003300" y="735013"/>
            <a:ext cx="4913313" cy="36845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21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endParaRPr lang="en-US" altLang="x-none" sz="1200" b="0" strike="noStrike" noProof="1" dirty="0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59213" y="9331325"/>
            <a:ext cx="2952750" cy="4921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en-US" altLang="x-none" sz="1200" b="0" strike="noStrike" noProof="1" dirty="0">
                <a:latin typeface="Arial" panose="020B0604020202020204" pitchFamily="34" charset="0"/>
                <a:ea typeface="仿宋_GB2312" pitchFamily="1" charset="-122"/>
                <a:cs typeface="+mn-cs"/>
              </a:rPr>
            </a:fld>
            <a:endParaRPr lang="en-US" altLang="x-none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4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7270"/>
          </a:solidFill>
          <a:ln w="9525">
            <a:noFill/>
          </a:ln>
        </p:spPr>
        <p:txBody>
          <a:bodyPr wrap="none" anchor="ctr" anchorCtr="0"/>
          <a:p>
            <a:pPr lvl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AutoShape 19"/>
          <p:cNvSpPr/>
          <p:nvPr userDrawn="1"/>
        </p:nvSpPr>
        <p:spPr>
          <a:xfrm>
            <a:off x="2339975" y="53975"/>
            <a:ext cx="6696075" cy="4953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p>
            <a:pPr lvl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Line 18"/>
          <p:cNvSpPr/>
          <p:nvPr userDrawn="1"/>
        </p:nvSpPr>
        <p:spPr>
          <a:xfrm>
            <a:off x="0" y="6308725"/>
            <a:ext cx="9144000" cy="0"/>
          </a:xfrm>
          <a:prstGeom prst="line">
            <a:avLst/>
          </a:prstGeom>
          <a:ln w="31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9" name="Picture 20"/>
          <p:cNvPicPr>
            <a:picLocks noChangeAspect="1"/>
          </p:cNvPicPr>
          <p:nvPr userDrawn="1"/>
        </p:nvPicPr>
        <p:blipFill>
          <a:blip r:embed="rId13">
            <a:lum bright="29999"/>
          </a:blip>
          <a:stretch>
            <a:fillRect/>
          </a:stretch>
        </p:blipFill>
        <p:spPr>
          <a:xfrm>
            <a:off x="7019925" y="6445250"/>
            <a:ext cx="2071688" cy="287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灯片编号占位符 3"/>
          <p:cNvSpPr/>
          <p:nvPr userDrawn="1"/>
        </p:nvSpPr>
        <p:spPr>
          <a:xfrm>
            <a:off x="8424863" y="127000"/>
            <a:ext cx="539750" cy="255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r"/>
            <a:endParaRPr lang="en-US" altLang="x-none" sz="2000" dirty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31" name="直接连接符 2"/>
          <p:cNvCxnSpPr/>
          <p:nvPr userDrawn="1"/>
        </p:nvCxnSpPr>
        <p:spPr>
          <a:xfrm>
            <a:off x="-9525" y="6400800"/>
            <a:ext cx="9148763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直接连接符 15"/>
          <p:cNvCxnSpPr/>
          <p:nvPr userDrawn="1"/>
        </p:nvCxnSpPr>
        <p:spPr>
          <a:xfrm>
            <a:off x="4763" y="6751638"/>
            <a:ext cx="9139237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文本框 1"/>
          <p:cNvSpPr txBox="1"/>
          <p:nvPr userDrawn="1"/>
        </p:nvSpPr>
        <p:spPr>
          <a:xfrm>
            <a:off x="2438400" y="90488"/>
            <a:ext cx="6367463" cy="423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第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章 逻辑代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数基础   </a:t>
            </a:r>
            <a:r>
              <a:rPr lang="en-US" altLang="zh-CN" b="0" dirty="0">
                <a:latin typeface="Comic Sans MS" panose="030F0702030302020204" pitchFamily="2" charset="0"/>
                <a:ea typeface="仿宋_GB2312" pitchFamily="1" charset="-122"/>
              </a:rPr>
              <a:t>Fundamentals of Logic Algebra</a:t>
            </a:r>
            <a:r>
              <a:rPr lang="en-US" altLang="zh-CN" dirty="0">
                <a:latin typeface="Comic Sans MS" panose="030F0702030302020204" pitchFamily="2" charset="0"/>
                <a:ea typeface="仿宋_GB2312" pitchFamily="1" charset="-122"/>
              </a:rPr>
              <a:t>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4" name="文本框 3"/>
          <p:cNvSpPr txBox="1"/>
          <p:nvPr userDrawn="1"/>
        </p:nvSpPr>
        <p:spPr>
          <a:xfrm>
            <a:off x="1947863" y="6370638"/>
            <a:ext cx="3709987" cy="423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r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数字电路与逻辑设计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》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035" name="图片 1" descr="清华出版社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5575" y="0"/>
            <a:ext cx="2057400" cy="6524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仿宋_GB2312" pitchFamily="1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png"/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29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Relationship Id="rId3" Type="http://schemas.openxmlformats.org/officeDocument/2006/relationships/image" Target="../media/image28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22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24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25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7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28.bin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oleObject" Target="../embeddings/oleObject30.bin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31.bin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33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35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7.e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4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61.e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4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6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46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49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50.bin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51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53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/>
          <p:nvPr/>
        </p:nvSpPr>
        <p:spPr>
          <a:xfrm>
            <a:off x="1588" y="0"/>
            <a:ext cx="9142412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方正隶书简体" pitchFamily="1" charset="-122"/>
            </a:endParaRPr>
          </a:p>
        </p:txBody>
      </p:sp>
      <p:pic>
        <p:nvPicPr>
          <p:cNvPr id="3074" name="Picture 6" descr="zcz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0" y="260350"/>
            <a:ext cx="1943100" cy="71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Line 7"/>
          <p:cNvSpPr/>
          <p:nvPr/>
        </p:nvSpPr>
        <p:spPr>
          <a:xfrm>
            <a:off x="0" y="1125538"/>
            <a:ext cx="9144000" cy="0"/>
          </a:xfrm>
          <a:prstGeom prst="line">
            <a:avLst/>
          </a:prstGeom>
          <a:ln w="28575" cap="flat" cmpd="sng">
            <a:solidFill>
              <a:srgbClr val="EAEAE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076" name="Rectangle 5"/>
          <p:cNvSpPr/>
          <p:nvPr/>
        </p:nvSpPr>
        <p:spPr>
          <a:xfrm>
            <a:off x="860425" y="1771650"/>
            <a:ext cx="7351713" cy="1584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defTabSz="914400">
              <a:lnSpc>
                <a:spcPct val="150000"/>
              </a:lnSpc>
              <a:tabLst>
                <a:tab pos="1790700" algn="l"/>
              </a:tabLst>
            </a:pPr>
            <a:r>
              <a:rPr lang="en-US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数字电路与逻辑设计</a:t>
            </a:r>
            <a:r>
              <a:rPr lang="en-US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endParaRPr lang="en-US" altLang="zh-CN" sz="3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defTabSz="914400">
              <a:lnSpc>
                <a:spcPct val="150000"/>
              </a:lnSpc>
              <a:tabLst>
                <a:tab pos="1790700" algn="l"/>
              </a:tabLst>
            </a:pPr>
            <a:r>
              <a:rPr lang="zh-CN" altLang="en-US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教学课件</a:t>
            </a:r>
            <a:endParaRPr lang="zh-CN" altLang="en-US" sz="3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defTabSz="914400">
              <a:lnSpc>
                <a:spcPct val="150000"/>
              </a:lnSpc>
              <a:tabLst>
                <a:tab pos="1790700" algn="l"/>
              </a:tabLst>
            </a:pPr>
            <a:endParaRPr lang="zh-CN" altLang="en-US" sz="4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7" name="文本框 1"/>
          <p:cNvSpPr txBox="1"/>
          <p:nvPr/>
        </p:nvSpPr>
        <p:spPr>
          <a:xfrm>
            <a:off x="2508250" y="5376863"/>
            <a:ext cx="4465638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2" charset="0"/>
                <a:ea typeface="宋体" panose="02010600030101010101" pitchFamily="2" charset="-122"/>
              </a:rPr>
              <a:t>Email:379100463@qq.com</a:t>
            </a:r>
            <a:r>
              <a:rPr lang="zh-CN" altLang="en-US" sz="2400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endParaRPr lang="en-US" altLang="zh-CN" sz="24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8" name="文本框 1"/>
          <p:cNvSpPr txBox="1"/>
          <p:nvPr/>
        </p:nvSpPr>
        <p:spPr>
          <a:xfrm>
            <a:off x="2303463" y="3790950"/>
            <a:ext cx="4465637" cy="15678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  <a:sym typeface="宋体" panose="02010600030101010101" pitchFamily="2" charset="-122"/>
              </a:rPr>
              <a:t>张俊涛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</a:rPr>
              <a:t>陕西科技大学</a:t>
            </a:r>
            <a:endParaRPr lang="zh-CN" altLang="en-US" sz="2400" dirty="0">
              <a:latin typeface="隶书" panose="02010509060101010101" charset="-122"/>
              <a:ea typeface="隶书" panose="02010509060101010101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</a:rPr>
              <a:t>电子信息与人工智能学院</a:t>
            </a:r>
            <a:endParaRPr lang="zh-CN" altLang="en-US" sz="2400" dirty="0"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3079" name="图片 1" descr="清华出版社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76200"/>
            <a:ext cx="3035300" cy="963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文本框 12293"/>
          <p:cNvSpPr txBox="1"/>
          <p:nvPr/>
        </p:nvSpPr>
        <p:spPr>
          <a:xfrm>
            <a:off x="658813" y="1065213"/>
            <a:ext cx="3656012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或逻辑的运算规律和加法类似，故或运算也称为逻辑加法，其函数表达式记为：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Y=A+B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5363" name="图片 12291"/>
          <p:cNvPicPr>
            <a:picLocks noChangeAspect="1"/>
          </p:cNvPicPr>
          <p:nvPr/>
        </p:nvPicPr>
        <p:blipFill>
          <a:blip r:embed="rId1"/>
          <a:srcRect t="23729"/>
          <a:stretch>
            <a:fillRect/>
          </a:stretch>
        </p:blipFill>
        <p:spPr>
          <a:xfrm>
            <a:off x="5630863" y="774700"/>
            <a:ext cx="2516187" cy="235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矩形 11270"/>
          <p:cNvSpPr/>
          <p:nvPr/>
        </p:nvSpPr>
        <p:spPr>
          <a:xfrm>
            <a:off x="5767388" y="2605088"/>
            <a:ext cx="2379662" cy="387350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8436" name="文本框 1"/>
          <p:cNvSpPr txBox="1"/>
          <p:nvPr/>
        </p:nvSpPr>
        <p:spPr>
          <a:xfrm>
            <a:off x="658813" y="2605088"/>
            <a:ext cx="3535362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在或逻辑关系中：1+1=1，反映事物的因果关系。“1+1=1”说明决定某个事件共有两个条件，条件都满足时，结果就会发生。这和代数代有本质的区别！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cxnSp>
        <p:nvCxnSpPr>
          <p:cNvPr id="3" name="曲线连接符 2"/>
          <p:cNvCxnSpPr/>
          <p:nvPr/>
        </p:nvCxnSpPr>
        <p:spPr>
          <a:xfrm flipV="1">
            <a:off x="4194175" y="2781300"/>
            <a:ext cx="1457325" cy="557213"/>
          </a:xfrm>
          <a:prstGeom prst="curvedConnector3">
            <a:avLst>
              <a:gd name="adj1" fmla="val 50022"/>
            </a:avLst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17550" y="686118"/>
            <a:ext cx="2251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真值表可以看出：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5362" grpId="0"/>
      <p:bldP spid="15362" grpId="1"/>
      <p:bldP spid="18436" grpId="0"/>
      <p:bldP spid="18436" grpId="1"/>
      <p:bldP spid="18435" grpId="0" animBg="1"/>
      <p:bldP spid="184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3313"/>
          <p:cNvSpPr txBox="1"/>
          <p:nvPr/>
        </p:nvSpPr>
        <p:spPr>
          <a:xfrm>
            <a:off x="865188" y="2089150"/>
            <a:ext cx="7612062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对于图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(c)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所示电路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决定灯亮只有一个条件：开关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闭合。当开关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闭合时灯不亮，当开关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断开时灯亮，这种逻辑关系称为逻辑非。   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7411" name="图片 13315"/>
          <p:cNvPicPr>
            <a:picLocks noChangeAspect="1"/>
          </p:cNvPicPr>
          <p:nvPr/>
        </p:nvPicPr>
        <p:blipFill>
          <a:blip r:embed="rId1"/>
          <a:srcRect l="5000"/>
          <a:stretch>
            <a:fillRect/>
          </a:stretch>
        </p:blipFill>
        <p:spPr>
          <a:xfrm>
            <a:off x="5187950" y="2982913"/>
            <a:ext cx="2592388" cy="20685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865188" y="3065463"/>
            <a:ext cx="2924175" cy="1839912"/>
            <a:chOff x="8802" y="2671"/>
            <a:chExt cx="4435" cy="3049"/>
          </a:xfrm>
        </p:grpSpPr>
        <p:graphicFrame>
          <p:nvGraphicFramePr>
            <p:cNvPr id="13316" name="对象 -2147482587"/>
            <p:cNvGraphicFramePr/>
            <p:nvPr/>
          </p:nvGraphicFramePr>
          <p:xfrm>
            <a:off x="8802" y="2671"/>
            <a:ext cx="4435" cy="2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" imgW="2616200" imgH="1181100" progId="Visio.Drawing.11">
                    <p:embed/>
                  </p:oleObj>
                </mc:Choice>
                <mc:Fallback>
                  <p:oleObj name="" r:id="rId2" imgW="2616200" imgH="1181100" progId="Visio.Drawing.11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802" y="2671"/>
                          <a:ext cx="4435" cy="25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7" name="文本框 1"/>
            <p:cNvSpPr txBox="1"/>
            <p:nvPr/>
          </p:nvSpPr>
          <p:spPr>
            <a:xfrm>
              <a:off x="10584" y="5110"/>
              <a:ext cx="1493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>
                  <a:latin typeface="Arial" panose="020B0604020202020204" pitchFamily="34" charset="0"/>
                  <a:ea typeface="仿宋_GB2312" pitchFamily="1" charset="-122"/>
                </a:rPr>
                <a:t>图</a:t>
              </a:r>
              <a:r>
                <a:rPr lang="en-US" altLang="zh-CN">
                  <a:latin typeface="Arial" panose="020B0604020202020204" pitchFamily="34" charset="0"/>
                  <a:ea typeface="仿宋_GB2312" pitchFamily="1" charset="-122"/>
                </a:rPr>
                <a:t>2-1</a:t>
              </a:r>
              <a:endParaRPr lang="en-US" altLang="zh-CN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5" name="右箭头 4"/>
          <p:cNvSpPr/>
          <p:nvPr/>
        </p:nvSpPr>
        <p:spPr>
          <a:xfrm>
            <a:off x="4198938" y="3948113"/>
            <a:ext cx="538163" cy="13652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828675" y="644525"/>
            <a:ext cx="2195513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R="0" defTabSz="914400" eaLnBrk="0" hangingPunct="0"/>
            <a:r>
              <a:rPr lang="zh-CN" altLang="en-US" sz="2400" noProof="1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◆ </a:t>
            </a:r>
            <a:r>
              <a:rPr lang="zh-CN" altLang="en-US" sz="24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ea"/>
                <a:ea typeface="+mn-ea"/>
                <a:cs typeface="+mn-cs"/>
                <a:sym typeface="+mn-ea"/>
              </a:rPr>
              <a:t>非</a:t>
            </a:r>
            <a:r>
              <a:rPr lang="zh-CN" altLang="en-US" sz="24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2" charset="0"/>
                <a:ea typeface="仿宋_GB2312" pitchFamily="1" charset="-122"/>
                <a:cs typeface="+mn-cs"/>
                <a:sym typeface="+mn-ea"/>
              </a:rPr>
              <a:t>（</a:t>
            </a:r>
            <a:r>
              <a:rPr lang="en-US" altLang="x-none" sz="24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2" charset="0"/>
                <a:ea typeface="仿宋_GB2312" pitchFamily="1" charset="-122"/>
                <a:cs typeface="+mn-cs"/>
                <a:sym typeface="+mn-ea"/>
              </a:rPr>
              <a:t>NOT</a:t>
            </a:r>
            <a:r>
              <a:rPr lang="zh-CN" altLang="en-US" sz="24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mic Sans MS" panose="030F0702030302020204" pitchFamily="2" charset="0"/>
                <a:ea typeface="仿宋_GB2312" pitchFamily="1" charset="-122"/>
                <a:cs typeface="+mn-cs"/>
                <a:sym typeface="+mn-ea"/>
              </a:rPr>
              <a:t>）</a:t>
            </a:r>
            <a:endParaRPr lang="zh-CN" altLang="en-US" sz="2400" noProof="1"/>
          </a:p>
        </p:txBody>
      </p:sp>
      <p:sp>
        <p:nvSpPr>
          <p:cNvPr id="3" name="文本框 2"/>
          <p:cNvSpPr txBox="1"/>
          <p:nvPr/>
        </p:nvSpPr>
        <p:spPr>
          <a:xfrm>
            <a:off x="731838" y="1166813"/>
            <a:ext cx="7646987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决定某一事件只有一个条件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当条件满足时事件不发生，当条件不满足时事件则会发生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这种逻辑关系称为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逻辑非，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也称为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逻辑反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8450" y="3492500"/>
            <a:ext cx="7191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2" name="文本框 13316"/>
          <p:cNvSpPr txBox="1"/>
          <p:nvPr/>
        </p:nvSpPr>
        <p:spPr>
          <a:xfrm>
            <a:off x="865188" y="4905375"/>
            <a:ext cx="3057525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在和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与逻辑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同样的约定下，非逻辑关系的真值表如右表所示。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1507" name="图片 13314"/>
          <p:cNvPicPr>
            <a:picLocks noChangeAspect="1"/>
          </p:cNvPicPr>
          <p:nvPr/>
        </p:nvPicPr>
        <p:blipFill>
          <a:blip r:embed="rId4"/>
          <a:srcRect t="23625"/>
          <a:stretch>
            <a:fillRect/>
          </a:stretch>
        </p:blipFill>
        <p:spPr>
          <a:xfrm>
            <a:off x="3968750" y="4730750"/>
            <a:ext cx="1609725" cy="156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矩形 13317"/>
          <p:cNvSpPr/>
          <p:nvPr/>
        </p:nvSpPr>
        <p:spPr>
          <a:xfrm>
            <a:off x="4075113" y="4854575"/>
            <a:ext cx="1397000" cy="131762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38825" y="5113338"/>
            <a:ext cx="25400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其函数表达式记为：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Y=A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'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或者 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graphicFrame>
        <p:nvGraphicFramePr>
          <p:cNvPr id="21506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1925" y="5667375"/>
          <a:ext cx="1100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405765" imgH="266700" progId="Equation.KSEE3">
                  <p:embed/>
                </p:oleObj>
              </mc:Choice>
              <mc:Fallback>
                <p:oleObj name="" r:id="rId5" imgW="405765" imgH="266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1925" y="5667375"/>
                        <a:ext cx="1100138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13317"/>
          <p:cNvSpPr/>
          <p:nvPr/>
        </p:nvSpPr>
        <p:spPr>
          <a:xfrm>
            <a:off x="6383338" y="3219450"/>
            <a:ext cx="1398587" cy="1512888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9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5" grpId="0" bldLvl="0" animBg="1"/>
      <p:bldP spid="5" grpId="1" animBg="1"/>
      <p:bldP spid="13314" grpId="0"/>
      <p:bldP spid="13314" grpId="1"/>
      <p:bldP spid="17412" grpId="0"/>
      <p:bldP spid="21508" grpId="0" animBg="1"/>
      <p:bldP spid="21508" grpId="1" animBg="1"/>
      <p:bldP spid="6" grpId="0"/>
      <p:bldP spid="6" grpId="1"/>
      <p:bldP spid="8" grpId="0" bldLvl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框 14337"/>
          <p:cNvSpPr txBox="1"/>
          <p:nvPr/>
        </p:nvSpPr>
        <p:spPr>
          <a:xfrm>
            <a:off x="641350" y="593725"/>
            <a:ext cx="7991475" cy="922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（美国电气与电子工程协会）认定的图形符号（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IEEE-1991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），是目前国际上流行的逻辑符号。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2530" name="对象 1"/>
          <p:cNvGraphicFramePr/>
          <p:nvPr/>
        </p:nvGraphicFramePr>
        <p:xfrm>
          <a:off x="685800" y="1654493"/>
          <a:ext cx="7947025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172700" imgH="6153150" progId="Paint.Picture">
                  <p:embed/>
                </p:oleObj>
              </mc:Choice>
              <mc:Fallback>
                <p:oleObj name="" r:id="rId1" imgW="10172700" imgH="61531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654493"/>
                        <a:ext cx="7947025" cy="444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矩形 13317"/>
          <p:cNvSpPr/>
          <p:nvPr/>
        </p:nvSpPr>
        <p:spPr>
          <a:xfrm>
            <a:off x="1527175" y="1693863"/>
            <a:ext cx="1049338" cy="92868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矩形 13317"/>
          <p:cNvSpPr/>
          <p:nvPr/>
        </p:nvSpPr>
        <p:spPr>
          <a:xfrm>
            <a:off x="4186238" y="1693863"/>
            <a:ext cx="1049337" cy="92868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矩形 13317"/>
          <p:cNvSpPr/>
          <p:nvPr/>
        </p:nvSpPr>
        <p:spPr>
          <a:xfrm>
            <a:off x="6708775" y="1693863"/>
            <a:ext cx="1050925" cy="92868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矩形 13317"/>
          <p:cNvSpPr/>
          <p:nvPr/>
        </p:nvSpPr>
        <p:spPr>
          <a:xfrm>
            <a:off x="1943100" y="3905250"/>
            <a:ext cx="319088" cy="3587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矩形 13317"/>
          <p:cNvSpPr/>
          <p:nvPr/>
        </p:nvSpPr>
        <p:spPr>
          <a:xfrm>
            <a:off x="4610100" y="3905250"/>
            <a:ext cx="319088" cy="3587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矩形 13317"/>
          <p:cNvSpPr/>
          <p:nvPr/>
        </p:nvSpPr>
        <p:spPr>
          <a:xfrm>
            <a:off x="7273925" y="3965575"/>
            <a:ext cx="319088" cy="3587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矩形 13317"/>
          <p:cNvSpPr/>
          <p:nvPr/>
        </p:nvSpPr>
        <p:spPr>
          <a:xfrm>
            <a:off x="7759700" y="4083050"/>
            <a:ext cx="319088" cy="3587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/>
      <p:bldP spid="19457" grpId="1"/>
      <p:bldP spid="21508" grpId="0" bldLvl="0" animBg="1"/>
      <p:bldP spid="21508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矩形 15363"/>
          <p:cNvSpPr/>
          <p:nvPr/>
        </p:nvSpPr>
        <p:spPr>
          <a:xfrm>
            <a:off x="771525" y="3790950"/>
            <a:ext cx="4300538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或非运算：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先进行或运算，然后再将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结果求反，其函数表达式记为：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      Y=(A+B)</a:t>
            </a:r>
            <a:r>
              <a:rPr lang="en-US" altLang="zh-CN" dirty="0">
                <a:latin typeface="Comic Sans MS" panose="030F0702030302020204" pitchFamily="2" charset="0"/>
                <a:ea typeface="仿宋_GB2312" pitchFamily="1" charset="-122"/>
              </a:rPr>
              <a:t>'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50" y="4254500"/>
            <a:ext cx="3070225" cy="1905000"/>
            <a:chOff x="1569" y="3075"/>
            <a:chExt cx="4030" cy="2462"/>
          </a:xfrm>
        </p:grpSpPr>
        <p:pic>
          <p:nvPicPr>
            <p:cNvPr id="15363" name="图片 15364"/>
            <p:cNvPicPr>
              <a:picLocks noChangeAspect="1"/>
            </p:cNvPicPr>
            <p:nvPr/>
          </p:nvPicPr>
          <p:blipFill>
            <a:blip r:embed="rId1"/>
            <a:srcRect t="15010"/>
            <a:stretch>
              <a:fillRect/>
            </a:stretch>
          </p:blipFill>
          <p:spPr>
            <a:xfrm>
              <a:off x="1569" y="3075"/>
              <a:ext cx="4030" cy="24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4" name="矩形 15366"/>
            <p:cNvSpPr/>
            <p:nvPr/>
          </p:nvSpPr>
          <p:spPr>
            <a:xfrm>
              <a:off x="1682" y="3257"/>
              <a:ext cx="3805" cy="2098"/>
            </a:xfrm>
            <a:prstGeom prst="rect">
              <a:avLst/>
            </a:prstGeom>
            <a:solidFill>
              <a:srgbClr val="FF00FF">
                <a:alpha val="25998"/>
              </a:srgbClr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19459" name="文本框 14339"/>
          <p:cNvSpPr txBox="1"/>
          <p:nvPr/>
        </p:nvSpPr>
        <p:spPr>
          <a:xfrm>
            <a:off x="842963" y="1889125"/>
            <a:ext cx="4156075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与非运算：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先进行与运算，然后再将结果求反，其函数表达式记为：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     Y=(AB)'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46700" y="2200275"/>
            <a:ext cx="3236913" cy="1897063"/>
            <a:chOff x="8698" y="6950"/>
            <a:chExt cx="5096" cy="2988"/>
          </a:xfrm>
        </p:grpSpPr>
        <p:pic>
          <p:nvPicPr>
            <p:cNvPr id="15367" name="图片 14341"/>
            <p:cNvPicPr>
              <a:picLocks noChangeAspect="1"/>
            </p:cNvPicPr>
            <p:nvPr/>
          </p:nvPicPr>
          <p:blipFill>
            <a:blip r:embed="rId2"/>
            <a:srcRect t="16850"/>
            <a:stretch>
              <a:fillRect/>
            </a:stretch>
          </p:blipFill>
          <p:spPr>
            <a:xfrm>
              <a:off x="8697" y="6950"/>
              <a:ext cx="5097" cy="29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68" name="矩形 14342"/>
            <p:cNvSpPr/>
            <p:nvPr/>
          </p:nvSpPr>
          <p:spPr>
            <a:xfrm>
              <a:off x="8997" y="7017"/>
              <a:ext cx="4497" cy="2855"/>
            </a:xfrm>
            <a:prstGeom prst="rect">
              <a:avLst/>
            </a:prstGeom>
            <a:solidFill>
              <a:srgbClr val="FF00FF">
                <a:alpha val="25998"/>
              </a:srgbClr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18436" name="矩形 14340"/>
          <p:cNvSpPr/>
          <p:nvPr/>
        </p:nvSpPr>
        <p:spPr>
          <a:xfrm>
            <a:off x="1065525" y="1443990"/>
            <a:ext cx="2043434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base" hangingPunct="0">
              <a:lnSpc>
                <a:spcPct val="100000"/>
              </a:lnSpc>
            </a:pP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Comic Sans MS" panose="030F0702030302020204" pitchFamily="2" charset="0"/>
                <a:sym typeface="+mn-ea"/>
              </a:rPr>
              <a:t>◇</a:t>
            </a: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Comic Sans MS" panose="030F0702030302020204" pitchFamily="2" charset="0"/>
              </a:rPr>
              <a:t> 或非（</a:t>
            </a:r>
            <a:r>
              <a:rPr lang="en-US" altLang="zh-CN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Comic Sans MS" panose="030F0702030302020204" pitchFamily="2" charset="0"/>
              </a:rPr>
              <a:t>NOR</a:t>
            </a: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Comic Sans MS" panose="030F0702030302020204" pitchFamily="2" charset="0"/>
              </a:rPr>
              <a:t>）</a:t>
            </a:r>
            <a:endParaRPr lang="zh-CN" altLang="en-US" strike="noStrike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黑体" panose="02010609060101010101" pitchFamily="2" charset="-122"/>
              <a:cs typeface="Comic Sans MS" panose="030F0702030302020204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1525" y="635000"/>
            <a:ext cx="66198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26262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将三种基本的逻辑关系与、或、非组合即可产生两种派生运算：</a:t>
            </a:r>
            <a:endParaRPr lang="zh-CN" altLang="en-US" dirty="0">
              <a:solidFill>
                <a:srgbClr val="26262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5525" y="1075690"/>
            <a:ext cx="2135509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/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Comic Sans MS" panose="030F0702030302020204" pitchFamily="2" charset="0"/>
                <a:sym typeface="+mn-ea"/>
              </a:rPr>
              <a:t>◇ 与非（</a:t>
            </a:r>
            <a:r>
              <a:rPr lang="en-US" altLang="zh-CN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Comic Sans MS" panose="030F0702030302020204" pitchFamily="2" charset="0"/>
                <a:sym typeface="+mn-ea"/>
              </a:rPr>
              <a:t>NAND</a:t>
            </a: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黑体" panose="02010609060101010101" pitchFamily="2" charset="-122"/>
                <a:cs typeface="Comic Sans MS" panose="030F0702030302020204" pitchFamily="2" charset="0"/>
                <a:sym typeface="+mn-ea"/>
              </a:rPr>
              <a:t>）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黑体" panose="02010609060101010101" pitchFamily="2" charset="-122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1000" y="5238750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其真值表右表所示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0513" y="3225800"/>
            <a:ext cx="20208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其真值表右表所示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191000" y="3321050"/>
            <a:ext cx="360363" cy="215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右箭头 8"/>
          <p:cNvSpPr/>
          <p:nvPr/>
        </p:nvSpPr>
        <p:spPr>
          <a:xfrm>
            <a:off x="4292600" y="5314950"/>
            <a:ext cx="360363" cy="215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9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9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9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9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8436" grpId="0"/>
      <p:bldP spid="18436" grpId="1"/>
      <p:bldP spid="19459" grpId="0"/>
      <p:bldP spid="19459" grpId="1"/>
      <p:bldP spid="7" grpId="0"/>
      <p:bldP spid="7" grpId="1"/>
      <p:bldP spid="8" grpId="0" animBg="1"/>
      <p:bldP spid="8" grpId="1" animBg="1"/>
      <p:bldP spid="20483" grpId="0"/>
      <p:bldP spid="20483" grpId="1"/>
      <p:bldP spid="6" grpId="0"/>
      <p:bldP spid="6" grpId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16385"/>
          <p:cNvSpPr txBox="1"/>
          <p:nvPr/>
        </p:nvSpPr>
        <p:spPr>
          <a:xfrm>
            <a:off x="760413" y="2238693"/>
            <a:ext cx="798036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与非和或非的逻辑符号如下图所示。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没有给与或非运算定义专门图形符号，按组合运算处理，如下图所示。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3554" name="图片 163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413" y="3741738"/>
            <a:ext cx="7602537" cy="176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1" name="文本框 15361"/>
          <p:cNvSpPr txBox="1"/>
          <p:nvPr/>
        </p:nvSpPr>
        <p:spPr>
          <a:xfrm>
            <a:off x="1014413" y="1155700"/>
            <a:ext cx="7342187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与或非形式多样，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如：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Y=(AB+C)'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，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 (A+BC)'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，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 (AB+CD)'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0413" y="596900"/>
            <a:ext cx="32940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◇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与或非运算（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AND-NOR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1508" name="矩形 13317"/>
          <p:cNvSpPr/>
          <p:nvPr/>
        </p:nvSpPr>
        <p:spPr>
          <a:xfrm>
            <a:off x="1558925" y="3659188"/>
            <a:ext cx="1050925" cy="9302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矩形 13317"/>
          <p:cNvSpPr/>
          <p:nvPr/>
        </p:nvSpPr>
        <p:spPr>
          <a:xfrm>
            <a:off x="3578225" y="3602038"/>
            <a:ext cx="1050925" cy="92868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0481" grpId="0"/>
      <p:bldP spid="20481" grpId="1"/>
      <p:bldP spid="23553" grpId="0"/>
      <p:bldP spid="23553" grpId="1"/>
      <p:bldP spid="21508" grpId="0" bldLvl="0" animBg="1"/>
      <p:bldP spid="21508" grpId="1" animBg="1"/>
      <p:bldP spid="3" grpId="0" bldLvl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16387"/>
          <p:cNvSpPr txBox="1"/>
          <p:nvPr/>
        </p:nvSpPr>
        <p:spPr>
          <a:xfrm>
            <a:off x="557213" y="547688"/>
            <a:ext cx="7999412" cy="1414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除上述五种逻辑运算外，逻辑代数中还有定义了两种特殊的逻辑运算：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异或 </a:t>
            </a:r>
            <a:r>
              <a:rPr lang="en-US" altLang="zh-CN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(XOR)</a:t>
            </a:r>
            <a:endParaRPr lang="en-US" altLang="zh-CN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</a:t>
            </a: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同或 </a:t>
            </a:r>
            <a:r>
              <a:rPr lang="en-US" altLang="zh-CN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(XNOR)</a:t>
            </a: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92763" y="2197100"/>
            <a:ext cx="2962275" cy="2586038"/>
            <a:chOff x="8392" y="1465"/>
            <a:chExt cx="4665" cy="4072"/>
          </a:xfrm>
        </p:grpSpPr>
        <p:pic>
          <p:nvPicPr>
            <p:cNvPr id="17411" name="图片 16388"/>
            <p:cNvPicPr>
              <a:picLocks noChangeAspect="1"/>
            </p:cNvPicPr>
            <p:nvPr/>
          </p:nvPicPr>
          <p:blipFill>
            <a:blip r:embed="rId1"/>
            <a:srcRect t="11780"/>
            <a:stretch>
              <a:fillRect/>
            </a:stretch>
          </p:blipFill>
          <p:spPr>
            <a:xfrm>
              <a:off x="8392" y="2045"/>
              <a:ext cx="4665" cy="34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2" name="文本框 1"/>
            <p:cNvSpPr txBox="1"/>
            <p:nvPr/>
          </p:nvSpPr>
          <p:spPr>
            <a:xfrm>
              <a:off x="9310" y="1465"/>
              <a:ext cx="251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dirty="0">
                  <a:solidFill>
                    <a:srgbClr val="0070C0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异或真值表</a:t>
              </a:r>
              <a:endPara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矩形 17419"/>
            <p:cNvSpPr/>
            <p:nvPr/>
          </p:nvSpPr>
          <p:spPr>
            <a:xfrm>
              <a:off x="8625" y="2140"/>
              <a:ext cx="4135" cy="3220"/>
            </a:xfrm>
            <a:prstGeom prst="rect">
              <a:avLst/>
            </a:prstGeom>
            <a:solidFill>
              <a:srgbClr val="FF00FF">
                <a:alpha val="25998"/>
              </a:srgbClr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24586" name="文本框 3"/>
          <p:cNvSpPr txBox="1"/>
          <p:nvPr/>
        </p:nvSpPr>
        <p:spPr>
          <a:xfrm>
            <a:off x="868363" y="4332288"/>
            <a:ext cx="4014787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异或逻辑的定义：两个变量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取值不同时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，取值相同时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graphicFrame>
        <p:nvGraphicFramePr>
          <p:cNvPr id="24587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4913" y="5170488"/>
          <a:ext cx="15811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660400" imgH="177165" progId="Equation.KSEE3">
                  <p:embed/>
                </p:oleObj>
              </mc:Choice>
              <mc:Fallback>
                <p:oleObj name="" r:id="rId2" imgW="660400" imgH="177165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4913" y="5170488"/>
                        <a:ext cx="15811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868363" y="2379663"/>
          <a:ext cx="3376612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4352925" imgH="1990725" progId="Paint.Picture">
                  <p:embed/>
                </p:oleObj>
              </mc:Choice>
              <mc:Fallback>
                <p:oleObj name="" r:id="rId4" imgW="4352925" imgH="1990725" progId="Paint.Picture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8363" y="2379663"/>
                        <a:ext cx="3376612" cy="176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5601" grpId="0"/>
      <p:bldP spid="2560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Picture 10" descr="Pictur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713" y="1222375"/>
            <a:ext cx="676275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文本框 17411"/>
          <p:cNvSpPr txBox="1"/>
          <p:nvPr/>
        </p:nvSpPr>
        <p:spPr>
          <a:xfrm>
            <a:off x="498475" y="2092325"/>
            <a:ext cx="436245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 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同或逻辑的定义：两个变量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取值相同时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，取值不同时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6628" name="图片 17412"/>
          <p:cNvPicPr>
            <a:picLocks noChangeAspect="1"/>
          </p:cNvPicPr>
          <p:nvPr/>
        </p:nvPicPr>
        <p:blipFill>
          <a:blip r:embed="rId2"/>
          <a:srcRect t="8705"/>
          <a:stretch>
            <a:fillRect/>
          </a:stretch>
        </p:blipFill>
        <p:spPr>
          <a:xfrm>
            <a:off x="5568950" y="989013"/>
            <a:ext cx="2674938" cy="202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图片 17413"/>
          <p:cNvPicPr>
            <a:picLocks noChangeAspect="1"/>
          </p:cNvPicPr>
          <p:nvPr/>
        </p:nvPicPr>
        <p:blipFill>
          <a:blip r:embed="rId3"/>
          <a:srcRect b="18932"/>
          <a:stretch>
            <a:fillRect/>
          </a:stretch>
        </p:blipFill>
        <p:spPr>
          <a:xfrm>
            <a:off x="3278188" y="4273550"/>
            <a:ext cx="1471612" cy="1011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图片 17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3076575"/>
            <a:ext cx="4200525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文本框 17416"/>
          <p:cNvSpPr txBox="1"/>
          <p:nvPr/>
        </p:nvSpPr>
        <p:spPr>
          <a:xfrm>
            <a:off x="631825" y="3470275"/>
            <a:ext cx="6070600" cy="508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因此，同或也称为异或非运算，其逻辑符号如下图所示：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文本框 17417"/>
          <p:cNvSpPr txBox="1"/>
          <p:nvPr/>
        </p:nvSpPr>
        <p:spPr>
          <a:xfrm>
            <a:off x="765175" y="5322888"/>
            <a:ext cx="78994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总结：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逻辑代数共有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种运算：与、或、非、与非、或非、异或和同或。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相应地，实现上述逻辑关系的单元电路分别称为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与门、或门、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...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和同或门。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563" name="图片 16389"/>
          <p:cNvPicPr>
            <a:picLocks noChangeAspect="1"/>
          </p:cNvPicPr>
          <p:nvPr/>
        </p:nvPicPr>
        <p:blipFill>
          <a:blip r:embed="rId5"/>
          <a:srcRect b="20949"/>
          <a:stretch>
            <a:fillRect/>
          </a:stretch>
        </p:blipFill>
        <p:spPr>
          <a:xfrm>
            <a:off x="1352550" y="4273550"/>
            <a:ext cx="1493838" cy="9572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5761038" y="719138"/>
            <a:ext cx="2290762" cy="2166937"/>
            <a:chOff x="8827" y="1095"/>
            <a:chExt cx="3932" cy="3944"/>
          </a:xfrm>
        </p:grpSpPr>
        <p:sp>
          <p:nvSpPr>
            <p:cNvPr id="18443" name="矩形 17419"/>
            <p:cNvSpPr/>
            <p:nvPr/>
          </p:nvSpPr>
          <p:spPr>
            <a:xfrm>
              <a:off x="8827" y="1822"/>
              <a:ext cx="3932" cy="3217"/>
            </a:xfrm>
            <a:prstGeom prst="rect">
              <a:avLst/>
            </a:prstGeom>
            <a:solidFill>
              <a:srgbClr val="FF00FF">
                <a:alpha val="25998"/>
              </a:srgbClr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18444" name="文本框 1"/>
            <p:cNvSpPr txBox="1"/>
            <p:nvPr/>
          </p:nvSpPr>
          <p:spPr>
            <a:xfrm>
              <a:off x="9542" y="1095"/>
              <a:ext cx="2772" cy="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dirty="0">
                  <a:solidFill>
                    <a:srgbClr val="0070C0"/>
                  </a:solidFill>
                  <a:latin typeface="Comic Sans MS" panose="030F0702030302020204" pitchFamily="2" charset="0"/>
                  <a:ea typeface="宋体" panose="02010600030101010101" pitchFamily="2" charset="-122"/>
                  <a:sym typeface="宋体" panose="02010600030101010101" pitchFamily="2" charset="-122"/>
                </a:rPr>
                <a:t>同或真值表</a:t>
              </a:r>
              <a:endPara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2663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0788" y="3030538"/>
          <a:ext cx="6381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6" imgW="266700" imgH="165100" progId="Equation.KSEE3">
                  <p:embed/>
                </p:oleObj>
              </mc:Choice>
              <mc:Fallback>
                <p:oleObj name="" r:id="rId6" imgW="266700" imgH="1651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0788" y="3030538"/>
                        <a:ext cx="638175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"/>
          <p:cNvGraphicFramePr/>
          <p:nvPr/>
        </p:nvGraphicFramePr>
        <p:xfrm>
          <a:off x="6880225" y="2984500"/>
          <a:ext cx="10779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8" imgW="1076325" imgH="485775" progId="Paint.Picture">
                  <p:embed/>
                </p:oleObj>
              </mc:Choice>
              <mc:Fallback>
                <p:oleObj name="" r:id="rId8" imgW="1076325" imgH="485775" progId="Paint.Picture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80225" y="2984500"/>
                        <a:ext cx="107791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42025" y="4189413"/>
            <a:ext cx="2020888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异或和同或都是两变量逻辑函数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!</a:t>
            </a:r>
            <a:endParaRPr lang="en-US" altLang="zh-CN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631825" y="569913"/>
          <a:ext cx="3290888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0" imgW="4238625" imgH="2009775" progId="Paint.Picture">
                  <p:embed/>
                </p:oleObj>
              </mc:Choice>
              <mc:Fallback>
                <p:oleObj name="" r:id="rId10" imgW="4238625" imgH="2009775" progId="Paint.Picture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1825" y="569913"/>
                        <a:ext cx="3290888" cy="163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1" grpId="0"/>
      <p:bldP spid="4" grpId="0"/>
      <p:bldP spid="26627" grpId="0"/>
      <p:bldP spid="266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49" name="对象 -2147482584"/>
          <p:cNvGraphicFramePr/>
          <p:nvPr/>
        </p:nvGraphicFramePr>
        <p:xfrm>
          <a:off x="795338" y="1524000"/>
          <a:ext cx="755332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5765800" imgH="1092200" progId="Visio.Drawing.11">
                  <p:embed/>
                </p:oleObj>
              </mc:Choice>
              <mc:Fallback>
                <p:oleObj name="" r:id="rId1" imgW="5765800" imgH="109220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5338" y="1524000"/>
                        <a:ext cx="7553325" cy="188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" name="文本框 2"/>
          <p:cNvSpPr txBox="1"/>
          <p:nvPr/>
        </p:nvSpPr>
        <p:spPr>
          <a:xfrm>
            <a:off x="593725" y="676275"/>
            <a:ext cx="37830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与逻辑的应用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2" name="矩形 17419"/>
          <p:cNvSpPr/>
          <p:nvPr/>
        </p:nvSpPr>
        <p:spPr>
          <a:xfrm>
            <a:off x="5926138" y="1685925"/>
            <a:ext cx="1403350" cy="15652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graphicFrame>
        <p:nvGraphicFramePr>
          <p:cNvPr id="27653" name="对象 1"/>
          <p:cNvGraphicFramePr/>
          <p:nvPr/>
        </p:nvGraphicFramePr>
        <p:xfrm>
          <a:off x="5673725" y="3829050"/>
          <a:ext cx="2436813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476625" imgH="3009900" progId="Paint.Picture">
                  <p:embed/>
                </p:oleObj>
              </mc:Choice>
              <mc:Fallback>
                <p:oleObj name="" r:id="rId3" imgW="3476625" imgH="300990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3725" y="3829050"/>
                        <a:ext cx="2436813" cy="195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27250" y="3675063"/>
            <a:ext cx="14065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门控作用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0" grpId="1"/>
      <p:bldP spid="27652" grpId="0" animBg="1"/>
      <p:bldP spid="27652" grpId="1" animBg="1"/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2"/>
          <p:cNvSpPr txBox="1"/>
          <p:nvPr/>
        </p:nvSpPr>
        <p:spPr>
          <a:xfrm>
            <a:off x="665163" y="690563"/>
            <a:ext cx="2613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或逻辑的应用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8674" name="对象 -2147482583"/>
          <p:cNvGraphicFramePr/>
          <p:nvPr/>
        </p:nvGraphicFramePr>
        <p:xfrm>
          <a:off x="904875" y="1812925"/>
          <a:ext cx="761047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406900" imgH="1955800" progId="Visio.Drawing.11">
                  <p:embed/>
                </p:oleObj>
              </mc:Choice>
              <mc:Fallback>
                <p:oleObj name="" r:id="rId1" imgW="4406900" imgH="19558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875" y="1812925"/>
                        <a:ext cx="7610475" cy="299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文本框 2"/>
          <p:cNvSpPr txBox="1"/>
          <p:nvPr/>
        </p:nvSpPr>
        <p:spPr>
          <a:xfrm>
            <a:off x="2911475" y="4965700"/>
            <a:ext cx="3597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生产流程中的报警电路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/>
      <p:bldP spid="28673" grpId="1"/>
      <p:bldP spid="28675" grpId="0"/>
      <p:bldP spid="2867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7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788" y="1258888"/>
            <a:ext cx="5264150" cy="3027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文本框 2"/>
          <p:cNvSpPr txBox="1"/>
          <p:nvPr/>
        </p:nvSpPr>
        <p:spPr>
          <a:xfrm>
            <a:off x="717550" y="683260"/>
            <a:ext cx="21939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非逻辑的应用</a:t>
            </a:r>
            <a:endParaRPr lang="zh-CN" altLang="en-US" sz="24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699" name="文本框 2"/>
          <p:cNvSpPr txBox="1"/>
          <p:nvPr/>
        </p:nvSpPr>
        <p:spPr>
          <a:xfrm>
            <a:off x="3190875" y="4700588"/>
            <a:ext cx="17764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反相作用</a:t>
            </a:r>
            <a:endParaRPr lang="zh-CN" altLang="en-US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9700" name="图片 13314"/>
          <p:cNvPicPr>
            <a:picLocks noChangeAspect="1"/>
          </p:cNvPicPr>
          <p:nvPr/>
        </p:nvPicPr>
        <p:blipFill>
          <a:blip r:embed="rId2"/>
          <a:srcRect t="23625"/>
          <a:stretch>
            <a:fillRect/>
          </a:stretch>
        </p:blipFill>
        <p:spPr>
          <a:xfrm>
            <a:off x="6799263" y="4344988"/>
            <a:ext cx="1889125" cy="183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矩形 13317"/>
          <p:cNvSpPr/>
          <p:nvPr/>
        </p:nvSpPr>
        <p:spPr>
          <a:xfrm>
            <a:off x="6923088" y="4454525"/>
            <a:ext cx="1641475" cy="16160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8" grpId="1"/>
      <p:bldP spid="29699" grpId="0"/>
      <p:bldP spid="29699" grpId="1"/>
      <p:bldP spid="29701" grpId="0" bldLvl="0" animBg="1"/>
      <p:bldP spid="2970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/>
          <p:nvPr/>
        </p:nvSpPr>
        <p:spPr>
          <a:xfrm>
            <a:off x="-34925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6" descr="zcz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0" y="260350"/>
            <a:ext cx="1943100" cy="71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Line 7"/>
          <p:cNvSpPr/>
          <p:nvPr/>
        </p:nvSpPr>
        <p:spPr>
          <a:xfrm>
            <a:off x="0" y="1125538"/>
            <a:ext cx="9144000" cy="0"/>
          </a:xfrm>
          <a:prstGeom prst="line">
            <a:avLst/>
          </a:prstGeom>
          <a:ln w="28575" cap="flat" cmpd="sng">
            <a:solidFill>
              <a:srgbClr val="EAEAEA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4100" name="Rectangle 5"/>
          <p:cNvSpPr/>
          <p:nvPr/>
        </p:nvSpPr>
        <p:spPr>
          <a:xfrm>
            <a:off x="395288" y="2133600"/>
            <a:ext cx="8424862" cy="1152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r>
              <a:rPr lang="zh-CN" altLang="en-US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3600" b="0" dirty="0">
                <a:latin typeface="Comic Sans MS" panose="030F0702030302020204" pitchFamily="2" charset="0"/>
                <a:ea typeface="黑体" panose="02010609060101010101" pitchFamily="2" charset="-122"/>
              </a:rPr>
              <a:t>2</a:t>
            </a:r>
            <a:r>
              <a:rPr lang="zh-CN" altLang="en-US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章 逻辑代数基础</a:t>
            </a:r>
            <a:endParaRPr lang="zh-CN" altLang="en-US" sz="3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r>
              <a:rPr lang="en-US" altLang="zh-CN" sz="3600" b="0" dirty="0">
                <a:latin typeface="Comic Sans MS" panose="030F0702030302020204" pitchFamily="2" charset="0"/>
                <a:ea typeface="仿宋_GB2312" pitchFamily="1" charset="-122"/>
              </a:rPr>
              <a:t>Fundamentals of Logic Algebra</a:t>
            </a:r>
            <a:r>
              <a:rPr lang="en-US" altLang="zh-CN" sz="3600" dirty="0">
                <a:latin typeface="Arial" panose="020B0604020202020204" pitchFamily="34" charset="0"/>
                <a:ea typeface="仿宋_GB2312" pitchFamily="1" charset="-122"/>
              </a:rPr>
              <a:t> </a:t>
            </a:r>
            <a:endParaRPr lang="zh-CN" altLang="en-US" sz="3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endParaRPr lang="en-US" altLang="zh-CN" sz="3600" b="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4101" name="图片 1" descr="清华出版社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76200"/>
            <a:ext cx="3035300" cy="963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7" name="对象 -2147482580"/>
          <p:cNvGraphicFramePr/>
          <p:nvPr/>
        </p:nvGraphicFramePr>
        <p:xfrm>
          <a:off x="4581525" y="877888"/>
          <a:ext cx="2878138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930400" imgH="2057400" progId="Visio.Drawing.11">
                  <p:embed/>
                </p:oleObj>
              </mc:Choice>
              <mc:Fallback>
                <p:oleObj name="" r:id="rId1" imgW="1930400" imgH="20574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1525" y="877888"/>
                        <a:ext cx="2878138" cy="255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文本框 3"/>
          <p:cNvSpPr txBox="1"/>
          <p:nvPr/>
        </p:nvSpPr>
        <p:spPr>
          <a:xfrm>
            <a:off x="749300" y="701675"/>
            <a:ext cx="2776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异或逻辑的应用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79" name="文本框 2"/>
          <p:cNvSpPr txBox="1"/>
          <p:nvPr/>
        </p:nvSpPr>
        <p:spPr>
          <a:xfrm>
            <a:off x="4346575" y="3498850"/>
            <a:ext cx="3597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0" dirty="0"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求反码电路（</a:t>
            </a:r>
            <a:r>
              <a:rPr lang="en-US" altLang="zh-CN" sz="2000" i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为符号位）</a:t>
            </a:r>
            <a:endParaRPr lang="zh-CN" altLang="en-US" sz="20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263" y="5203825"/>
            <a:ext cx="4430712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2-1 对图2-1电路中的开关和灯进行状态编码，写出灯与开关状态之间的关系式。</a:t>
            </a:r>
            <a:endParaRPr lang="en-US" altLang="zh-CN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86400" y="4297363"/>
            <a:ext cx="2816225" cy="1916112"/>
            <a:chOff x="8625" y="6635"/>
            <a:chExt cx="4435" cy="3017"/>
          </a:xfrm>
        </p:grpSpPr>
        <p:graphicFrame>
          <p:nvGraphicFramePr>
            <p:cNvPr id="22534" name="对象 -2147482587"/>
            <p:cNvGraphicFramePr/>
            <p:nvPr/>
          </p:nvGraphicFramePr>
          <p:xfrm>
            <a:off x="8625" y="6635"/>
            <a:ext cx="4435" cy="2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2616200" imgH="1181100" progId="Visio.Drawing.11">
                    <p:embed/>
                  </p:oleObj>
                </mc:Choice>
                <mc:Fallback>
                  <p:oleObj name="" r:id="rId3" imgW="2616200" imgH="1181100" progId="Visio.Drawing.11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25" y="6635"/>
                          <a:ext cx="4435" cy="25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5" name="文本框 3"/>
            <p:cNvSpPr txBox="1"/>
            <p:nvPr/>
          </p:nvSpPr>
          <p:spPr>
            <a:xfrm>
              <a:off x="10152" y="9072"/>
              <a:ext cx="118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0">
                  <a:latin typeface="Comic Sans MS" panose="030F0702030302020204" pitchFamily="2" charset="0"/>
                  <a:ea typeface="宋体" panose="02010600030101010101" pitchFamily="2" charset="-122"/>
                  <a:sym typeface="宋体" panose="02010600030101010101" pitchFamily="2" charset="-122"/>
                </a:rPr>
                <a:t>图2-1</a:t>
              </a:r>
              <a:endParaRPr lang="en-US" altLang="zh-CN" b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30728" name="对象 7"/>
          <p:cNvGraphicFramePr/>
          <p:nvPr/>
        </p:nvGraphicFramePr>
        <p:xfrm>
          <a:off x="957263" y="1663700"/>
          <a:ext cx="2362200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4533900" imgH="3638550" progId="Paint.Picture">
                  <p:embed/>
                </p:oleObj>
              </mc:Choice>
              <mc:Fallback>
                <p:oleObj name="" r:id="rId5" imgW="4533900" imgH="363855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263" y="1663700"/>
                        <a:ext cx="2362200" cy="238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7580" y="4681219"/>
            <a:ext cx="20205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noProof="1" dirty="0">
                <a:solidFill>
                  <a:srgbClr val="FF3300"/>
                </a:solidFill>
                <a:latin typeface="+mn-ea"/>
                <a:ea typeface="+mn-ea"/>
                <a:cs typeface="+mn-ea"/>
                <a:sym typeface="Wingdings" panose="05000000000000000000" charset="0"/>
              </a:rPr>
              <a:t>? </a:t>
            </a:r>
            <a:r>
              <a:rPr lang="zh-CN" sz="240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n-ea"/>
                <a:ea typeface="+mn-ea"/>
                <a:cs typeface="+mn-ea"/>
                <a:sym typeface="+mn-ea"/>
              </a:rPr>
              <a:t>思考与练习</a:t>
            </a:r>
            <a:endParaRPr lang="zh-CN" altLang="en-US" sz="2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8" grpId="1"/>
      <p:bldP spid="24579" grpId="0"/>
      <p:bldP spid="24579" grpId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4"/>
          <p:cNvSpPr txBox="1"/>
          <p:nvPr/>
        </p:nvSpPr>
        <p:spPr>
          <a:xfrm>
            <a:off x="933450" y="671513"/>
            <a:ext cx="7767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2-2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将下图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中的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与门换成或门，分析是否还有门控作用？有什么不同点？</a:t>
            </a:r>
            <a:endParaRPr lang="zh-CN" altLang="en-US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对象 -2147482584"/>
          <p:cNvGraphicFramePr/>
          <p:nvPr/>
        </p:nvGraphicFramePr>
        <p:xfrm>
          <a:off x="738188" y="1208088"/>
          <a:ext cx="755332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765800" imgH="1092200" progId="Visio.Drawing.11">
                  <p:embed/>
                </p:oleObj>
              </mc:Choice>
              <mc:Fallback>
                <p:oleObj name="" r:id="rId1" imgW="5765800" imgH="109220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188" y="1208088"/>
                        <a:ext cx="7553325" cy="188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文本框 5"/>
          <p:cNvSpPr txBox="1"/>
          <p:nvPr/>
        </p:nvSpPr>
        <p:spPr>
          <a:xfrm>
            <a:off x="3933825" y="3171825"/>
            <a:ext cx="7858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图2-2</a:t>
            </a:r>
            <a:endParaRPr lang="zh-CN" altLang="en-US"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23556" name="文本框 6"/>
          <p:cNvSpPr txBox="1"/>
          <p:nvPr/>
        </p:nvSpPr>
        <p:spPr>
          <a:xfrm>
            <a:off x="1020763" y="3540125"/>
            <a:ext cx="624363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2-3. 与非门和或非门有没有门控作用？试分析说明。</a:t>
            </a:r>
            <a:endParaRPr lang="en-US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2-4. 异或门和同异门有没有门控作用？试分析说明。</a:t>
            </a:r>
            <a:endParaRPr lang="zh-CN" altLang="en-US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3557" name="图片 16389"/>
          <p:cNvPicPr>
            <a:picLocks noChangeAspect="1"/>
          </p:cNvPicPr>
          <p:nvPr/>
        </p:nvPicPr>
        <p:blipFill>
          <a:blip r:embed="rId3"/>
          <a:srcRect b="20949"/>
          <a:stretch>
            <a:fillRect/>
          </a:stretch>
        </p:blipFill>
        <p:spPr>
          <a:xfrm>
            <a:off x="1119188" y="5070475"/>
            <a:ext cx="1493837" cy="957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图片 17413"/>
          <p:cNvPicPr>
            <a:picLocks noChangeAspect="1"/>
          </p:cNvPicPr>
          <p:nvPr/>
        </p:nvPicPr>
        <p:blipFill>
          <a:blip r:embed="rId4"/>
          <a:srcRect b="18932"/>
          <a:stretch>
            <a:fillRect/>
          </a:stretch>
        </p:blipFill>
        <p:spPr>
          <a:xfrm>
            <a:off x="5086350" y="5043488"/>
            <a:ext cx="1471613" cy="1011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图片 17412"/>
          <p:cNvPicPr>
            <a:picLocks noChangeAspect="1"/>
          </p:cNvPicPr>
          <p:nvPr/>
        </p:nvPicPr>
        <p:blipFill>
          <a:blip r:embed="rId5"/>
          <a:srcRect t="8705"/>
          <a:stretch>
            <a:fillRect/>
          </a:stretch>
        </p:blipFill>
        <p:spPr>
          <a:xfrm>
            <a:off x="6723063" y="4538663"/>
            <a:ext cx="1995487" cy="1601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0" name="图片 16388"/>
          <p:cNvPicPr>
            <a:picLocks noChangeAspect="1"/>
          </p:cNvPicPr>
          <p:nvPr/>
        </p:nvPicPr>
        <p:blipFill>
          <a:blip r:embed="rId6"/>
          <a:srcRect t="11780"/>
          <a:stretch>
            <a:fillRect/>
          </a:stretch>
        </p:blipFill>
        <p:spPr>
          <a:xfrm>
            <a:off x="2717800" y="4648200"/>
            <a:ext cx="2178050" cy="1570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1" name="矩形 17419"/>
          <p:cNvSpPr/>
          <p:nvPr/>
        </p:nvSpPr>
        <p:spPr>
          <a:xfrm>
            <a:off x="3000375" y="5043488"/>
            <a:ext cx="1568450" cy="18573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3562" name="矩形 17419"/>
          <p:cNvSpPr/>
          <p:nvPr/>
        </p:nvSpPr>
        <p:spPr>
          <a:xfrm>
            <a:off x="6937375" y="4956175"/>
            <a:ext cx="1568450" cy="20002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3563" name="矩形 17419"/>
          <p:cNvSpPr/>
          <p:nvPr/>
        </p:nvSpPr>
        <p:spPr>
          <a:xfrm>
            <a:off x="3022600" y="5616575"/>
            <a:ext cx="1568450" cy="185738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3564" name="矩形 17419"/>
          <p:cNvSpPr/>
          <p:nvPr/>
        </p:nvSpPr>
        <p:spPr>
          <a:xfrm>
            <a:off x="7007225" y="5543550"/>
            <a:ext cx="1568450" cy="184150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2.2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逻辑代数中的公式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文本框 19459"/>
          <p:cNvSpPr txBox="1"/>
          <p:nvPr/>
        </p:nvSpPr>
        <p:spPr>
          <a:xfrm>
            <a:off x="831850" y="3810000"/>
            <a:ext cx="6985000" cy="2168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3. 变量与变量的运算关系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（1）重叠律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A+A=A，A·A=A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（2）互补律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A+A'=1，A·A'=0    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2" name="文本框 1"/>
          <p:cNvSpPr txBox="1"/>
          <p:nvPr/>
        </p:nvSpPr>
        <p:spPr>
          <a:xfrm>
            <a:off x="831850" y="615950"/>
            <a:ext cx="21986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基本公式</a:t>
            </a:r>
            <a:endParaRPr lang="zh-CN" altLang="zh-CN" sz="2400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5603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0993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09938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19459"/>
          <p:cNvSpPr txBox="1"/>
          <p:nvPr/>
        </p:nvSpPr>
        <p:spPr>
          <a:xfrm>
            <a:off x="900400" y="1062355"/>
            <a:ext cx="6985000" cy="13379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1. 常量</a:t>
            </a:r>
            <a:r>
              <a:rPr lang="zh-CN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之间</a:t>
            </a:r>
            <a:r>
              <a:rPr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的运算关系</a:t>
            </a:r>
            <a:endParaRPr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0+0=0，0+1=1；0·0=0，0·1=0；0'=1。</a:t>
            </a:r>
            <a:endParaRPr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1+0=1，1+1=1；1·0=0，1·1=1；1'=0。</a:t>
            </a:r>
            <a:endParaRPr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19459"/>
          <p:cNvSpPr txBox="1"/>
          <p:nvPr/>
        </p:nvSpPr>
        <p:spPr>
          <a:xfrm>
            <a:off x="831850" y="2472055"/>
            <a:ext cx="6985000" cy="1337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50000"/>
              </a:lnSpc>
            </a:pPr>
            <a:r>
              <a:rPr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2. 常量与变量的运算关系</a:t>
            </a:r>
            <a:endParaRPr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0律：0+A=A，0·A=0</a:t>
            </a:r>
            <a:endParaRPr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1律：1+A=1，1·A=A</a:t>
            </a:r>
            <a:endParaRPr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27651" grpId="0"/>
      <p:bldP spid="2765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1" name="文本框 19459"/>
          <p:cNvSpPr txBox="1"/>
          <p:nvPr/>
        </p:nvSpPr>
        <p:spPr>
          <a:xfrm>
            <a:off x="678180" y="617826"/>
            <a:ext cx="753554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（3）交换律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A+B=B+A，A·B=B·A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（4）结合律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A+(B+C)=(A+B)+C，A·(B·C)=(A·B)·C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（5）分配律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乘对加的分配律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A(B+C)=AB+AC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加对乘的分配律：</a:t>
            </a: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A+BC=(A+B)(A+C)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（6）还原律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 A'' =A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（7）德·摩根定理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两变量摩根定理的公式为：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(AB)'=A'+B'，(A+B)'=A'B'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AutoShape 5"/>
          <p:cNvSpPr/>
          <p:nvPr/>
        </p:nvSpPr>
        <p:spPr>
          <a:xfrm>
            <a:off x="900430" y="3960813"/>
            <a:ext cx="4481513" cy="4286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AutoShape 5"/>
          <p:cNvSpPr/>
          <p:nvPr/>
        </p:nvSpPr>
        <p:spPr>
          <a:xfrm>
            <a:off x="744855" y="563563"/>
            <a:ext cx="6430963" cy="49688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9459"/>
          <p:cNvSpPr txBox="1"/>
          <p:nvPr/>
        </p:nvSpPr>
        <p:spPr>
          <a:xfrm>
            <a:off x="687705" y="627063"/>
            <a:ext cx="6435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【例2-1】证明加对乘分配律A+BC=(A+B)(A+C)的正确性。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7688" y="1171575"/>
          <a:ext cx="5507355" cy="2746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3745"/>
                <a:gridCol w="1623695"/>
                <a:gridCol w="1859915"/>
              </a:tblGrid>
              <a:tr h="351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600" b="1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600" b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600" b="1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600" b="1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A+BC</a:t>
                      </a:r>
                      <a:endParaRPr lang="en-US" altLang="en-US" sz="1600" b="1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600" b="1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(A+B)(A+C)</a:t>
                      </a:r>
                      <a:endParaRPr lang="en-US" altLang="en-US" sz="1600" b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40" name="文本框 99"/>
          <p:cNvSpPr txBox="1"/>
          <p:nvPr/>
        </p:nvSpPr>
        <p:spPr>
          <a:xfrm>
            <a:off x="828675" y="399097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zh-CN" noProof="1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【例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2-2</a:t>
            </a:r>
            <a:r>
              <a:rPr lang="zh-CN" altLang="zh-CN" noProof="1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】 </a:t>
            </a:r>
            <a:r>
              <a:rPr lang="zh-CN" altLang="zh-CN" noProof="1">
                <a:solidFill>
                  <a:schemeClr val="accent3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证明</a:t>
            </a:r>
            <a:r>
              <a:rPr lang="zh-CN" altLang="zh-CN" noProof="1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两变量摩根定理。</a:t>
            </a:r>
            <a:endParaRPr lang="zh-CN" altLang="zh-CN" noProof="1">
              <a:solidFill>
                <a:schemeClr val="accent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258888" y="4518025"/>
          <a:ext cx="3136900" cy="1621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/>
                <a:gridCol w="972185"/>
                <a:gridCol w="970280"/>
              </a:tblGrid>
              <a:tr h="351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  B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(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AB</a:t>
                      </a: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)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13" name="矩形 21506"/>
          <p:cNvSpPr/>
          <p:nvPr/>
        </p:nvSpPr>
        <p:spPr>
          <a:xfrm>
            <a:off x="4718050" y="5087938"/>
            <a:ext cx="34163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C0C0C0"/>
                </a:solidFill>
                <a:latin typeface="Arial" panose="020B0604020202020204" pitchFamily="34" charset="0"/>
                <a:ea typeface="仿宋_GB2312" pitchFamily="1" charset="-122"/>
              </a:rPr>
              <a:t>（在此需要强调</a:t>
            </a:r>
            <a:r>
              <a:rPr lang="en-US" altLang="zh-CN" dirty="0">
                <a:solidFill>
                  <a:srgbClr val="C0C0C0"/>
                </a:solidFill>
                <a:latin typeface="Arial" panose="020B0604020202020204" pitchFamily="34" charset="0"/>
                <a:ea typeface="仿宋_GB2312" pitchFamily="1" charset="-122"/>
              </a:rPr>
              <a:t>:</a:t>
            </a:r>
            <a:r>
              <a:rPr lang="zh-CN" altLang="en-US" dirty="0">
                <a:solidFill>
                  <a:srgbClr val="C0C0C0"/>
                </a:solidFill>
                <a:latin typeface="Arial" panose="020B0604020202020204" pitchFamily="34" charset="0"/>
                <a:ea typeface="仿宋_GB2312" pitchFamily="1" charset="-122"/>
              </a:rPr>
              <a:t>逻辑变量取值</a:t>
            </a:r>
            <a:endParaRPr lang="zh-CN" altLang="en-US" dirty="0">
              <a:solidFill>
                <a:srgbClr val="C0C0C0"/>
              </a:solidFill>
              <a:latin typeface="Arial" panose="020B0604020202020204" pitchFamily="34" charset="0"/>
              <a:ea typeface="仿宋_GB2312" pitchFamily="1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C0C0C0"/>
                </a:solidFill>
                <a:latin typeface="Arial" panose="020B0604020202020204" pitchFamily="34" charset="0"/>
                <a:ea typeface="仿宋_GB2312" pitchFamily="1" charset="-122"/>
              </a:rPr>
              <a:t>按顺序写的必要性！） </a:t>
            </a:r>
            <a:endParaRPr lang="zh-CN" altLang="en-US" dirty="0">
              <a:solidFill>
                <a:srgbClr val="C0C0C0"/>
              </a:solidFill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54963" y="4719319"/>
            <a:ext cx="15494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(AB)'=A'+B'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ldLvl="0" animBg="1"/>
      <p:bldP spid="2" grpId="0"/>
      <p:bldP spid="35842" grpId="1" animBg="1"/>
      <p:bldP spid="2" grpId="1"/>
      <p:bldP spid="35841" grpId="0" bldLvl="0" animBg="1"/>
      <p:bldP spid="35841" grpId="1" animBg="1"/>
      <p:bldP spid="3" grpId="0"/>
      <p:bldP spid="3" grpId="1"/>
      <p:bldP spid="35913" grpId="0"/>
      <p:bldP spid="3591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矩形 23553"/>
          <p:cNvSpPr/>
          <p:nvPr/>
        </p:nvSpPr>
        <p:spPr>
          <a:xfrm>
            <a:off x="727075" y="965200"/>
            <a:ext cx="7993063" cy="506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常用公式是从基本公式推出来的实用公式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主要用于化简逻辑函数。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6" name="文本框 23556"/>
          <p:cNvSpPr txBox="1"/>
          <p:nvPr/>
        </p:nvSpPr>
        <p:spPr>
          <a:xfrm>
            <a:off x="952500" y="1624013"/>
            <a:ext cx="72405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）吸收公式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: A+AB=A </a:t>
            </a:r>
            <a:r>
              <a:rPr lang="zh-CN" altLang="en-US" dirty="0">
                <a:solidFill>
                  <a:srgbClr val="C0C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C0C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文本框 1"/>
          <p:cNvSpPr txBox="1"/>
          <p:nvPr/>
        </p:nvSpPr>
        <p:spPr>
          <a:xfrm>
            <a:off x="823913" y="608013"/>
            <a:ext cx="18129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常用公式</a:t>
            </a:r>
            <a:endParaRPr lang="zh-CN" altLang="zh-CN" sz="2400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868" name="文本框 1"/>
          <p:cNvSpPr txBox="1"/>
          <p:nvPr/>
        </p:nvSpPr>
        <p:spPr>
          <a:xfrm>
            <a:off x="1139825" y="2114550"/>
            <a:ext cx="4381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证明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A+AB=A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*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1+AB=A(1+B)=A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*1=A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6869" name="文本框 2"/>
          <p:cNvSpPr txBox="1"/>
          <p:nvPr/>
        </p:nvSpPr>
        <p:spPr>
          <a:xfrm>
            <a:off x="1276350" y="2482850"/>
            <a:ext cx="7040563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描述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：两个乘积项相加的时候，如果某一个乘积项中的部分因子恰好是另外一个乘积项，那么该乘积项是多余的， 可以直接删掉。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6870" name="文本框 3"/>
          <p:cNvSpPr txBox="1"/>
          <p:nvPr/>
        </p:nvSpPr>
        <p:spPr>
          <a:xfrm>
            <a:off x="1333500" y="3403600"/>
            <a:ext cx="62420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概念说明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C0C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乘积项和因子，强调单变量是最简单的乘积项！</a:t>
            </a:r>
            <a:r>
              <a:rPr lang="en-US" altLang="zh-CN" dirty="0">
                <a:solidFill>
                  <a:srgbClr val="C0C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6871" name="文本框 4"/>
          <p:cNvSpPr txBox="1"/>
          <p:nvPr/>
        </p:nvSpPr>
        <p:spPr>
          <a:xfrm>
            <a:off x="952500" y="3905250"/>
            <a:ext cx="58912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）消因子公式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A+A'B=A+B   </a:t>
            </a:r>
            <a:endParaRPr lang="zh-CN" altLang="en-US" dirty="0">
              <a:solidFill>
                <a:srgbClr val="C0C0C0"/>
              </a:solidFill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6872" name="文本框 5"/>
          <p:cNvSpPr txBox="1"/>
          <p:nvPr/>
        </p:nvSpPr>
        <p:spPr>
          <a:xfrm>
            <a:off x="1084263" y="4371975"/>
            <a:ext cx="4989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证明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A+A'B=(A+A')(A+B)=1(A+B)=A+B</a:t>
            </a:r>
            <a:endParaRPr lang="en-US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6873" name="文本框 6"/>
          <p:cNvSpPr txBox="1"/>
          <p:nvPr/>
        </p:nvSpPr>
        <p:spPr>
          <a:xfrm>
            <a:off x="1139825" y="4797425"/>
            <a:ext cx="7040563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描述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两个乘积项相加的时候，如果某一个乘积项中的部分因子恰好是另外一个乘积项的非，那么该乘积项中的这部分因子是多余的， 可以直接删掉。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/>
      <p:bldP spid="36865" grpId="1"/>
      <p:bldP spid="36866" grpId="0"/>
      <p:bldP spid="36866" grpId="1"/>
      <p:bldP spid="36868" grpId="0"/>
      <p:bldP spid="36868" grpId="1"/>
      <p:bldP spid="36869" grpId="0"/>
      <p:bldP spid="36869" grpId="1"/>
      <p:bldP spid="36870" grpId="0"/>
      <p:bldP spid="36870" grpId="1"/>
      <p:bldP spid="36871" grpId="0"/>
      <p:bldP spid="36871" grpId="1"/>
      <p:bldP spid="36872" grpId="0"/>
      <p:bldP spid="36873" grpId="0"/>
      <p:bldP spid="3687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5"/>
          <p:cNvSpPr txBox="1"/>
          <p:nvPr/>
        </p:nvSpPr>
        <p:spPr>
          <a:xfrm>
            <a:off x="714375" y="673100"/>
            <a:ext cx="53006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）并项公式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AB+AB'=A   </a:t>
            </a:r>
            <a:r>
              <a:rPr lang="en-US" altLang="zh-CN" dirty="0">
                <a:solidFill>
                  <a:srgbClr val="C0C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rgbClr val="C0C0C0"/>
              </a:solidFill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7890" name="文本框 6"/>
          <p:cNvSpPr txBox="1"/>
          <p:nvPr/>
        </p:nvSpPr>
        <p:spPr>
          <a:xfrm>
            <a:off x="925513" y="1190625"/>
            <a:ext cx="69738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证明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AB+AB'=A(B+B')=A*1=A</a:t>
            </a:r>
            <a:endParaRPr lang="en-US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7891" name="文本框 7"/>
          <p:cNvSpPr txBox="1"/>
          <p:nvPr/>
        </p:nvSpPr>
        <p:spPr>
          <a:xfrm>
            <a:off x="1050925" y="1641475"/>
            <a:ext cx="7040563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描述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两个乘积项相加的时候，除了公有因子之外，剩余的因子恰好互补的话，那么这两个乘积项可以合并成由公有因子所组成的乘积项。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2" name="文本框 18"/>
          <p:cNvSpPr txBox="1"/>
          <p:nvPr/>
        </p:nvSpPr>
        <p:spPr>
          <a:xfrm>
            <a:off x="811213" y="3128963"/>
            <a:ext cx="53022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）消项公式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AB+A'C+BC = AB+A'C   </a:t>
            </a:r>
            <a:r>
              <a:rPr lang="en-US" altLang="zh-CN" dirty="0">
                <a:solidFill>
                  <a:srgbClr val="C0C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rgbClr val="C0C0C0"/>
              </a:solidFill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7893" name="文本框 19"/>
          <p:cNvSpPr txBox="1"/>
          <p:nvPr/>
        </p:nvSpPr>
        <p:spPr>
          <a:xfrm>
            <a:off x="1050925" y="3648075"/>
            <a:ext cx="6653213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证明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AB+A'C+BC = AB+A'C +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A+A'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BC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   = AB+A'C +ABC+A'BC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   = (AB+ABC)+(A'C +A'BC)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/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= AB+A'C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7894" name="文本框 21"/>
          <p:cNvSpPr txBox="1"/>
          <p:nvPr/>
        </p:nvSpPr>
        <p:spPr>
          <a:xfrm>
            <a:off x="1050925" y="4846638"/>
            <a:ext cx="7040563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描述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三个乘积项相加的时候，如果两个乘积项中的部分因子恰好互补，剩余的因子都是第三项中的因子，那么第三项是多余的，可以直接消掉。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  <p:bldP spid="37889" grpId="1"/>
      <p:bldP spid="37890" grpId="0"/>
      <p:bldP spid="37890" grpId="1"/>
      <p:bldP spid="37891" grpId="0"/>
      <p:bldP spid="37891" grpId="1"/>
      <p:bldP spid="37892" grpId="0"/>
      <p:bldP spid="37892" grpId="1"/>
      <p:bldP spid="37893" grpId="0"/>
      <p:bldP spid="37893" grpId="1"/>
      <p:bldP spid="37894" grpId="0"/>
      <p:bldP spid="3789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86238" y="35972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86238" y="3597275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文本框 1"/>
          <p:cNvSpPr txBox="1"/>
          <p:nvPr/>
        </p:nvSpPr>
        <p:spPr>
          <a:xfrm>
            <a:off x="646113" y="625475"/>
            <a:ext cx="2730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FF33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异或逻辑的应用</a:t>
            </a:r>
            <a:endParaRPr lang="zh-CN" altLang="zh-CN" sz="2400" dirty="0">
              <a:solidFill>
                <a:srgbClr val="FF330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7651" name="文本框 19459"/>
          <p:cNvSpPr txBox="1"/>
          <p:nvPr/>
        </p:nvSpPr>
        <p:spPr>
          <a:xfrm>
            <a:off x="746760" y="1013460"/>
            <a:ext cx="6951328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与常量的关系：A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0=A，A 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1=A'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交换律：A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B=B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A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结合律：A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( B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C)=(A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B)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C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分配律：A( B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C)=(AB)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(AC)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定理：如果A 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B=C，那么A</a:t>
            </a:r>
            <a:r>
              <a:rPr lang="zh-CN" altLang="en-US" sz="24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⊕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C=B，B ⊕C=A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9459"/>
          <p:cNvSpPr txBox="1"/>
          <p:nvPr/>
        </p:nvSpPr>
        <p:spPr>
          <a:xfrm>
            <a:off x="824865" y="3946525"/>
            <a:ext cx="4132562" cy="50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（1）应用异或逻辑求反码</a:t>
            </a:r>
            <a:endParaRPr lang="zh-CN" altLang="en-US" noProof="1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9937" name="对象 -2147482580"/>
          <p:cNvGraphicFramePr/>
          <p:nvPr/>
        </p:nvGraphicFramePr>
        <p:xfrm>
          <a:off x="6448425" y="3597275"/>
          <a:ext cx="2386013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930400" imgH="2057400" progId="Visio.Drawing.11">
                  <p:embed/>
                </p:oleObj>
              </mc:Choice>
              <mc:Fallback>
                <p:oleObj name="" r:id="rId3" imgW="1930400" imgH="2057400" progId="Visio.Drawing.11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25" y="3597275"/>
                        <a:ext cx="2386013" cy="262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1" grpId="1"/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图片 7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9650" y="1394460"/>
            <a:ext cx="6245225" cy="2110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010285" y="3740150"/>
            <a:ext cx="22536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Wingdings" panose="05000000000000000000" charset="0"/>
              </a:rPr>
              <a:t>? 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楷体" panose="02010609060101010101" charset="-122"/>
                <a:cs typeface="+mn-cs"/>
              </a:rPr>
              <a:t>思考与练习</a:t>
            </a:r>
            <a:endParaRPr lang="en-US" altLang="zh-CN" b="0" noProof="1">
              <a:solidFill>
                <a:srgbClr val="0070C0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sp>
        <p:nvSpPr>
          <p:cNvPr id="39942" name="文本框 99"/>
          <p:cNvSpPr txBox="1"/>
          <p:nvPr/>
        </p:nvSpPr>
        <p:spPr>
          <a:xfrm>
            <a:off x="1009650" y="4200525"/>
            <a:ext cx="7580313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00025">
              <a:lnSpc>
                <a:spcPct val="150000"/>
              </a:lnSpc>
            </a:pP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2-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. 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能否由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A+A'=1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推出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A'=1-A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？试说明理由。</a:t>
            </a:r>
            <a:endParaRPr lang="en-US" altLang="zh-CN" b="0">
              <a:solidFill>
                <a:srgbClr val="009AD0"/>
              </a:solidFill>
              <a:latin typeface="Comic Sans MS" panose="030F0702030302020204" pitchFamily="2" charset="0"/>
              <a:ea typeface="楷体" panose="02010609060101010101" charset="-122"/>
            </a:endParaRPr>
          </a:p>
          <a:p>
            <a:pPr indent="200025">
              <a:lnSpc>
                <a:spcPct val="150000"/>
              </a:lnSpc>
            </a:pP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2-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6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. 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能否从消项公式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AB+A'C+BC=AB+A'C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两边同时约掉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AB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和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A'C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推出</a:t>
            </a:r>
            <a:r>
              <a:rPr lang="en-US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BC=0</a:t>
            </a:r>
            <a:r>
              <a:rPr lang="zh-CN" altLang="zh-CN" b="0">
                <a:solidFill>
                  <a:srgbClr val="009AD0"/>
                </a:solidFill>
                <a:latin typeface="Comic Sans MS" panose="030F0702030302020204" pitchFamily="2" charset="0"/>
                <a:ea typeface="楷体" panose="02010609060101010101" charset="-122"/>
              </a:rPr>
              <a:t>？试说明理由。</a:t>
            </a:r>
            <a:endParaRPr lang="zh-CN" altLang="en-US" b="0">
              <a:solidFill>
                <a:srgbClr val="009AD0"/>
              </a:solidFill>
              <a:latin typeface="Comic Sans MS" panose="030F0702030302020204" pitchFamily="2" charset="0"/>
              <a:ea typeface="楷体" panose="02010609060101010101" charset="-122"/>
            </a:endParaRPr>
          </a:p>
        </p:txBody>
      </p:sp>
      <p:sp>
        <p:nvSpPr>
          <p:cNvPr id="3" name="文本框 19459"/>
          <p:cNvSpPr txBox="1"/>
          <p:nvPr/>
        </p:nvSpPr>
        <p:spPr>
          <a:xfrm>
            <a:off x="686435" y="652764"/>
            <a:ext cx="3685525" cy="5067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）应用异或逻辑实现相差检测</a:t>
            </a:r>
            <a:endParaRPr lang="zh-CN" altLang="en-US" noProof="1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39942" grpId="0"/>
      <p:bldP spid="3994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组合 2"/>
          <p:cNvGrpSpPr/>
          <p:nvPr/>
        </p:nvGrpSpPr>
        <p:grpSpPr>
          <a:xfrm>
            <a:off x="2268538" y="1412875"/>
            <a:ext cx="3784600" cy="463550"/>
            <a:chOff x="3573" y="2225"/>
            <a:chExt cx="5960" cy="730"/>
          </a:xfrm>
        </p:grpSpPr>
        <p:sp>
          <p:nvSpPr>
            <p:cNvPr id="5122" name="AutoShape 10"/>
            <p:cNvSpPr/>
            <p:nvPr/>
          </p:nvSpPr>
          <p:spPr>
            <a:xfrm>
              <a:off x="3572" y="2225"/>
              <a:ext cx="5960" cy="73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" name="Rectangle 9"/>
            <p:cNvSpPr/>
            <p:nvPr/>
          </p:nvSpPr>
          <p:spPr>
            <a:xfrm>
              <a:off x="3798" y="2225"/>
              <a:ext cx="535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2.2</a:t>
              </a:r>
              <a:r>
                <a:rPr lang="en-US" altLang="zh-CN" b="0" dirty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1" charset="-122"/>
                </a:rPr>
                <a:t>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逻辑代数中的公式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124" name="组合 3"/>
          <p:cNvGrpSpPr/>
          <p:nvPr/>
        </p:nvGrpSpPr>
        <p:grpSpPr>
          <a:xfrm>
            <a:off x="2486025" y="2060575"/>
            <a:ext cx="2733675" cy="469900"/>
            <a:chOff x="3914" y="3245"/>
            <a:chExt cx="4306" cy="740"/>
          </a:xfrm>
        </p:grpSpPr>
        <p:sp>
          <p:nvSpPr>
            <p:cNvPr id="5125" name="AutoShape 13"/>
            <p:cNvSpPr/>
            <p:nvPr/>
          </p:nvSpPr>
          <p:spPr>
            <a:xfrm>
              <a:off x="3914" y="3245"/>
              <a:ext cx="4306" cy="74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" name="Rectangle 12"/>
            <p:cNvSpPr/>
            <p:nvPr/>
          </p:nvSpPr>
          <p:spPr>
            <a:xfrm>
              <a:off x="4026" y="3245"/>
              <a:ext cx="3514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2.3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三种规则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pic>
        <p:nvPicPr>
          <p:cNvPr id="512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765175"/>
            <a:ext cx="1946275" cy="5487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3" name="Text Box 3"/>
          <p:cNvSpPr txBox="1"/>
          <p:nvPr/>
        </p:nvSpPr>
        <p:spPr>
          <a:xfrm>
            <a:off x="536575" y="2781300"/>
            <a:ext cx="723900" cy="17240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marR="0" defTabSz="914400">
              <a:lnSpc>
                <a:spcPct val="110000"/>
              </a:lnSpc>
            </a:pPr>
            <a:r>
              <a:rPr kumimoji="0" lang="zh-CN" altLang="zh-CN" sz="3200" kern="1200" cap="none" spc="0" normalizeH="0" baseline="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  <a:sym typeface="+mn-ea"/>
              </a:rPr>
              <a:t>本章内容</a:t>
            </a:r>
            <a:endParaRPr kumimoji="0" lang="zh-CN" altLang="zh-CN" sz="3200" kern="1200" cap="none" spc="0" normalizeH="0" baseline="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  <a:cs typeface="+mn-cs"/>
              <a:sym typeface="+mn-ea"/>
            </a:endParaRPr>
          </a:p>
        </p:txBody>
      </p:sp>
      <p:pic>
        <p:nvPicPr>
          <p:cNvPr id="5129" name="Picture 4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908050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Picture 20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484313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Picture 24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4292600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2" name="Picture 25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501332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3" name="Picture 21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205038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4" name="Picture 22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92417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5" name="Picture 23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7187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36" name="组合 4"/>
          <p:cNvGrpSpPr/>
          <p:nvPr/>
        </p:nvGrpSpPr>
        <p:grpSpPr>
          <a:xfrm>
            <a:off x="2555875" y="2781300"/>
            <a:ext cx="4068763" cy="520700"/>
            <a:chOff x="4025" y="4380"/>
            <a:chExt cx="6408" cy="820"/>
          </a:xfrm>
        </p:grpSpPr>
        <p:sp>
          <p:nvSpPr>
            <p:cNvPr id="5137" name="AutoShape 19"/>
            <p:cNvSpPr/>
            <p:nvPr/>
          </p:nvSpPr>
          <p:spPr>
            <a:xfrm>
              <a:off x="4025" y="4380"/>
              <a:ext cx="6205" cy="8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8" name="Rectangle 18"/>
            <p:cNvSpPr/>
            <p:nvPr/>
          </p:nvSpPr>
          <p:spPr>
            <a:xfrm>
              <a:off x="4195" y="4380"/>
              <a:ext cx="62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2.4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逻辑函数的表示方法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139" name="组合 8"/>
          <p:cNvGrpSpPr/>
          <p:nvPr/>
        </p:nvGrpSpPr>
        <p:grpSpPr>
          <a:xfrm>
            <a:off x="2124075" y="5516563"/>
            <a:ext cx="2663825" cy="520700"/>
            <a:chOff x="3345" y="8688"/>
            <a:chExt cx="4194" cy="820"/>
          </a:xfrm>
        </p:grpSpPr>
        <p:sp>
          <p:nvSpPr>
            <p:cNvPr id="5140" name="AutoShape 35"/>
            <p:cNvSpPr/>
            <p:nvPr/>
          </p:nvSpPr>
          <p:spPr>
            <a:xfrm>
              <a:off x="3345" y="8687"/>
              <a:ext cx="4195" cy="8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1" name="Rectangle 34"/>
            <p:cNvSpPr/>
            <p:nvPr/>
          </p:nvSpPr>
          <p:spPr>
            <a:xfrm>
              <a:off x="3457" y="8687"/>
              <a:ext cx="296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spcBef>
                  <a:spcPct val="20000"/>
                </a:spcBef>
              </a:pP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  本章小结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,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习题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142" name="组合 1"/>
          <p:cNvGrpSpPr/>
          <p:nvPr/>
        </p:nvGrpSpPr>
        <p:grpSpPr>
          <a:xfrm>
            <a:off x="2051050" y="765175"/>
            <a:ext cx="2819400" cy="463550"/>
            <a:chOff x="3230" y="1205"/>
            <a:chExt cx="4440" cy="730"/>
          </a:xfrm>
        </p:grpSpPr>
        <p:sp>
          <p:nvSpPr>
            <p:cNvPr id="5143" name="AutoShape 10"/>
            <p:cNvSpPr/>
            <p:nvPr/>
          </p:nvSpPr>
          <p:spPr>
            <a:xfrm>
              <a:off x="3230" y="1205"/>
              <a:ext cx="4440" cy="73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4" name="Rectangle 6"/>
            <p:cNvSpPr/>
            <p:nvPr/>
          </p:nvSpPr>
          <p:spPr>
            <a:xfrm>
              <a:off x="3345" y="1205"/>
              <a:ext cx="3665" cy="72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>
                <a:spcBef>
                  <a:spcPct val="20000"/>
                </a:spcBef>
              </a:pP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2.1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逻辑运算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145" name="组合 6"/>
          <p:cNvGrpSpPr/>
          <p:nvPr/>
        </p:nvGrpSpPr>
        <p:grpSpPr>
          <a:xfrm>
            <a:off x="2627313" y="4149725"/>
            <a:ext cx="3889375" cy="457200"/>
            <a:chOff x="4138" y="6535"/>
            <a:chExt cx="6124" cy="720"/>
          </a:xfrm>
        </p:grpSpPr>
        <p:sp>
          <p:nvSpPr>
            <p:cNvPr id="5146" name="AutoShape 16"/>
            <p:cNvSpPr/>
            <p:nvPr/>
          </p:nvSpPr>
          <p:spPr>
            <a:xfrm>
              <a:off x="4137" y="6535"/>
              <a:ext cx="6125" cy="7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7" name="Rectangle 15"/>
            <p:cNvSpPr/>
            <p:nvPr/>
          </p:nvSpPr>
          <p:spPr>
            <a:xfrm>
              <a:off x="4365" y="6535"/>
              <a:ext cx="44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2.6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逻辑函数的化简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148" name="组合 7"/>
          <p:cNvGrpSpPr/>
          <p:nvPr/>
        </p:nvGrpSpPr>
        <p:grpSpPr>
          <a:xfrm>
            <a:off x="2339975" y="4797425"/>
            <a:ext cx="3548063" cy="531813"/>
            <a:chOff x="3685" y="7555"/>
            <a:chExt cx="5588" cy="837"/>
          </a:xfrm>
        </p:grpSpPr>
        <p:sp>
          <p:nvSpPr>
            <p:cNvPr id="5149" name="AutoShape 19"/>
            <p:cNvSpPr/>
            <p:nvPr/>
          </p:nvSpPr>
          <p:spPr>
            <a:xfrm>
              <a:off x="3685" y="7555"/>
              <a:ext cx="5588" cy="8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0" name="Rectangle 18"/>
            <p:cNvSpPr/>
            <p:nvPr/>
          </p:nvSpPr>
          <p:spPr>
            <a:xfrm>
              <a:off x="4026" y="7668"/>
              <a:ext cx="503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2.7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无关项及其应用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151" name="组合 5"/>
          <p:cNvGrpSpPr/>
          <p:nvPr/>
        </p:nvGrpSpPr>
        <p:grpSpPr>
          <a:xfrm>
            <a:off x="2627313" y="3465513"/>
            <a:ext cx="4103687" cy="520700"/>
            <a:chOff x="4138" y="5458"/>
            <a:chExt cx="6462" cy="820"/>
          </a:xfrm>
        </p:grpSpPr>
        <p:sp>
          <p:nvSpPr>
            <p:cNvPr id="5152" name="AutoShape 19"/>
            <p:cNvSpPr/>
            <p:nvPr/>
          </p:nvSpPr>
          <p:spPr>
            <a:xfrm>
              <a:off x="4138" y="5458"/>
              <a:ext cx="6352" cy="820"/>
            </a:xfrm>
            <a:prstGeom prst="roundRect">
              <a:avLst>
                <a:gd name="adj" fmla="val 50000"/>
              </a:avLst>
            </a:prstGeom>
            <a:solidFill>
              <a:srgbClr val="0099FF"/>
            </a:solidFill>
            <a:ln w="28575" cap="flat" cmpd="sng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3" name="Rectangle 18"/>
            <p:cNvSpPr/>
            <p:nvPr/>
          </p:nvSpPr>
          <p:spPr>
            <a:xfrm>
              <a:off x="4364" y="5458"/>
              <a:ext cx="623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 </a:t>
              </a:r>
              <a:r>
                <a:rPr lang="en-US" altLang="zh-CN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2.5 </a:t>
              </a:r>
              <a:r>
                <a:rPr lang="zh-CN" altLang="en-US" sz="2400" b="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逻辑函数的标准形式</a:t>
              </a:r>
              <a:endPara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2.3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三种规则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AutoShape 5"/>
          <p:cNvSpPr/>
          <p:nvPr/>
        </p:nvSpPr>
        <p:spPr>
          <a:xfrm>
            <a:off x="855663" y="5491163"/>
            <a:ext cx="5095875" cy="43815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文本框 26625"/>
          <p:cNvSpPr txBox="1"/>
          <p:nvPr/>
        </p:nvSpPr>
        <p:spPr>
          <a:xfrm>
            <a:off x="682625" y="633413"/>
            <a:ext cx="7777163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逻辑代数中的三种规则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代入规则、反演规则和对偶规则。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7" name="文本框 26629"/>
          <p:cNvSpPr txBox="1"/>
          <p:nvPr/>
        </p:nvSpPr>
        <p:spPr>
          <a:xfrm>
            <a:off x="803275" y="1111250"/>
            <a:ext cx="4425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代入规则 </a:t>
            </a:r>
            <a:r>
              <a:rPr lang="en-US" altLang="zh-CN" sz="2400" b="0" dirty="0"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2400" b="0" dirty="0">
                <a:latin typeface="Comic Sans MS" panose="030F0702030302020204" pitchFamily="2" charset="0"/>
                <a:ea typeface="宋体" panose="02010600030101010101" pitchFamily="2" charset="-122"/>
              </a:rPr>
              <a:t>Substitution</a:t>
            </a:r>
            <a:r>
              <a:rPr lang="en-US" altLang="zh-CN" sz="2400" b="0" dirty="0"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endParaRPr lang="zh-CN" altLang="en-US" sz="2400" b="0" dirty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文本框 26625"/>
          <p:cNvSpPr txBox="1"/>
          <p:nvPr/>
        </p:nvSpPr>
        <p:spPr>
          <a:xfrm>
            <a:off x="803275" y="1681163"/>
            <a:ext cx="7777163" cy="2168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代入规则是指对于任何一个包含变量X的逻辑等式，若将式中所有的X用另外一个逻辑式替换，那么等式仍然成立。即已知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</a:t>
            </a: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F(X,B,C,…)= G(X,B,C,…)</a:t>
            </a:r>
            <a:endParaRPr lang="zh-CN" altLang="en-US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若将X用H()替换，则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  F(H(),B,C,…)=G(H(),B,C,…)</a:t>
            </a:r>
            <a:endParaRPr lang="zh-CN" altLang="en-US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26625"/>
          <p:cNvSpPr txBox="1"/>
          <p:nvPr/>
        </p:nvSpPr>
        <p:spPr>
          <a:xfrm>
            <a:off x="855663" y="5526088"/>
            <a:ext cx="5221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【例2-3】证明摩根定理适用于任意变量。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</a:endParaRPr>
          </a:p>
        </p:txBody>
      </p:sp>
      <p:sp>
        <p:nvSpPr>
          <p:cNvPr id="41990" name="文本框 26625"/>
          <p:cNvSpPr txBox="1"/>
          <p:nvPr/>
        </p:nvSpPr>
        <p:spPr>
          <a:xfrm>
            <a:off x="684213" y="3913188"/>
            <a:ext cx="7777162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【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对比】高等数学中的复合函数：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      若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f(x)=g(x)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，而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x=h(y),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则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f(h(y))=g(h(y)) ?</a:t>
            </a:r>
            <a:endParaRPr lang="en-US" altLang="zh-CN" b="0" dirty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1644" y="5067935"/>
            <a:ext cx="1648445" cy="92200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(AB)'=A'+B'</a:t>
            </a:r>
            <a:endParaRPr lang="zh-CN" altLang="en-US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(A+B)'=A'B'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7" grpId="1"/>
      <p:bldP spid="41988" grpId="0"/>
      <p:bldP spid="41988" grpId="1"/>
      <p:bldP spid="41990" grpId="0"/>
      <p:bldP spid="41990" grpId="1"/>
      <p:bldP spid="41985" grpId="0" animBg="1"/>
      <p:bldP spid="2" grpId="0"/>
      <p:bldP spid="41985" grpId="1" animBg="1"/>
      <p:bldP spid="2" grpId="1"/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27649"/>
          <p:cNvSpPr txBox="1"/>
          <p:nvPr/>
        </p:nvSpPr>
        <p:spPr>
          <a:xfrm>
            <a:off x="874713" y="2271713"/>
            <a:ext cx="723265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代入规则的作用是能够扩大等式的应用范围！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例如，对于公式：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A+AB=A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将式中的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Y1()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代替，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Y2()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代替，可得：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Y1()+Y1()*Y2()=Y1()</a:t>
            </a:r>
            <a:endParaRPr lang="en-US" altLang="zh-CN" dirty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即凡是符合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Y1()+Y1()*Y2()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形式的逻辑等式都可以化简为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Y1()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0" name="文本框 27650"/>
          <p:cNvSpPr txBox="1"/>
          <p:nvPr/>
        </p:nvSpPr>
        <p:spPr>
          <a:xfrm>
            <a:off x="874713" y="5102225"/>
            <a:ext cx="7893050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对于任意一个逻辑式Y，若在式中做以下三类变换：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（1）将式中所有的“·”换成“+”，“+”换成“·”；  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文本框 26628"/>
          <p:cNvSpPr txBox="1"/>
          <p:nvPr/>
        </p:nvSpPr>
        <p:spPr>
          <a:xfrm>
            <a:off x="825500" y="517525"/>
            <a:ext cx="789305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证明：根据代入规则，将公式</a:t>
            </a: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(AB)'=A'+B'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b="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替换为</a:t>
            </a:r>
            <a:r>
              <a:rPr lang="zh-CN" altLang="en-US" b="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，即： </a:t>
            </a: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endParaRPr lang="zh-CN" altLang="en-US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              (ABC)'=A'+(BC)'</a:t>
            </a:r>
            <a:endParaRPr lang="zh-CN" altLang="en-US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再应用摩根定理</a:t>
            </a:r>
            <a:r>
              <a:rPr lang="zh-CN" altLang="en-US" b="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(BC)'=B'+C'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，代入整理得：</a:t>
            </a:r>
            <a:r>
              <a:rPr lang="zh-CN" altLang="en-US" b="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(ABC)'=A'+B'+C'</a:t>
            </a:r>
            <a:endParaRPr lang="zh-CN" altLang="en-US" b="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同理可证：</a:t>
            </a: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(A+B+C)'=A'B'C' </a:t>
            </a:r>
            <a:endParaRPr lang="zh-CN" altLang="en-US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1238" y="4641850"/>
            <a:ext cx="57356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反演规则 </a:t>
            </a:r>
            <a:r>
              <a:rPr lang="en-US" altLang="zh-CN" sz="2400" b="0" dirty="0"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sz="2400" b="0" dirty="0">
                <a:latin typeface="Comic Sans MS" panose="030F0702030302020204" pitchFamily="2" charset="0"/>
                <a:ea typeface="宋体" panose="02010600030101010101" pitchFamily="2" charset="-122"/>
              </a:rPr>
              <a:t>Complementary Theorem</a:t>
            </a:r>
            <a:r>
              <a:rPr lang="en-US" altLang="zh-CN" sz="2400" b="0" dirty="0"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endParaRPr lang="en-US" altLang="zh-CN" sz="2400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1" grpId="1"/>
      <p:bldP spid="43009" grpId="0"/>
      <p:bldP spid="43009" grpId="1"/>
      <p:bldP spid="2" grpId="0"/>
      <p:bldP spid="2" grpId="1"/>
      <p:bldP spid="43010" grpId="0"/>
      <p:bldP spid="4301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AutoShape 5"/>
          <p:cNvSpPr/>
          <p:nvPr/>
        </p:nvSpPr>
        <p:spPr>
          <a:xfrm>
            <a:off x="903288" y="4603750"/>
            <a:ext cx="6475412" cy="43973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AutoShape 5"/>
          <p:cNvSpPr/>
          <p:nvPr/>
        </p:nvSpPr>
        <p:spPr>
          <a:xfrm>
            <a:off x="898525" y="3414713"/>
            <a:ext cx="5507038" cy="511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文本框 28675"/>
          <p:cNvSpPr txBox="1"/>
          <p:nvPr/>
        </p:nvSpPr>
        <p:spPr>
          <a:xfrm>
            <a:off x="996950" y="5667375"/>
            <a:ext cx="302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对偶规则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Duality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5" name="文本框 27649"/>
          <p:cNvSpPr txBox="1"/>
          <p:nvPr/>
        </p:nvSpPr>
        <p:spPr>
          <a:xfrm>
            <a:off x="996950" y="2308225"/>
            <a:ext cx="74707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应用要点：</a:t>
            </a:r>
            <a:r>
              <a:rPr lang="en-US" altLang="zh-CN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(</a:t>
            </a:r>
            <a:r>
              <a:rPr lang="zh-CN" altLang="en-US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1</a:t>
            </a:r>
            <a:r>
              <a:rPr lang="en-US" altLang="zh-CN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)  </a:t>
            </a:r>
            <a:r>
              <a:rPr lang="zh-CN" altLang="en-US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注意运算的优先顺序，先处理括号，再处理乘法（</a:t>
            </a:r>
            <a:r>
              <a:rPr lang="en-US" altLang="zh-CN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AND</a:t>
            </a:r>
            <a:r>
              <a:rPr lang="zh-CN" altLang="en-US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），最后处理加法（</a:t>
            </a:r>
            <a:r>
              <a:rPr lang="en-US" altLang="zh-CN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OR</a:t>
            </a:r>
            <a:r>
              <a:rPr lang="zh-CN" altLang="en-US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）；</a:t>
            </a:r>
            <a:r>
              <a:rPr lang="en-US" altLang="zh-CN" noProof="1" dirty="0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(2) 不属于单个变量上的非号保留不变。</a:t>
            </a:r>
            <a:endParaRPr lang="en-US" altLang="zh-CN" noProof="1" dirty="0">
              <a:latin typeface="Comic Sans MS" panose="030F0702030302020204" pitchFamily="2" charset="0"/>
              <a:ea typeface="+mn-ea"/>
              <a:cs typeface="Comic Sans MS" panose="030F0702030302020204" pitchFamily="2" charset="0"/>
            </a:endParaRPr>
          </a:p>
        </p:txBody>
      </p:sp>
      <p:sp>
        <p:nvSpPr>
          <p:cNvPr id="2" name="文本框 26625"/>
          <p:cNvSpPr txBox="1"/>
          <p:nvPr/>
        </p:nvSpPr>
        <p:spPr>
          <a:xfrm>
            <a:off x="903288" y="3486150"/>
            <a:ext cx="53451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【例2-4】求逻辑函数Y=(AB+C)D+E的反函数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8" name="文本框 26625"/>
          <p:cNvSpPr txBox="1"/>
          <p:nvPr/>
        </p:nvSpPr>
        <p:spPr>
          <a:xfrm>
            <a:off x="825500" y="4062413"/>
            <a:ext cx="53451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解：Y'=((A'+B')C'+D')E'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3" name="文本框 26625"/>
          <p:cNvSpPr txBox="1"/>
          <p:nvPr/>
        </p:nvSpPr>
        <p:spPr>
          <a:xfrm>
            <a:off x="903288" y="4638675"/>
            <a:ext cx="67198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【例2-5】求逻辑函数Y=((AB)'+C'D)'E+AB'CD'的反函数。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40" name="文本框 26625"/>
          <p:cNvSpPr txBox="1"/>
          <p:nvPr/>
        </p:nvSpPr>
        <p:spPr>
          <a:xfrm>
            <a:off x="1133475" y="5200650"/>
            <a:ext cx="5343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解：Y'=(((A'+B')'(C+D'))'+E')(A'+B+C'+D)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41" name="文本框 2"/>
          <p:cNvSpPr txBox="1"/>
          <p:nvPr/>
        </p:nvSpPr>
        <p:spPr>
          <a:xfrm>
            <a:off x="903288" y="554038"/>
            <a:ext cx="6991350" cy="175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（2）将所有的常量“0”换成“1”，“1”换成“0”；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（3）将原变量换成反变量，反变量换成原变量，即将A换成A'、将A'换成A。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变换完成后得到的新逻辑式为原逻辑式的非，这就是反演规则。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24115" y="3356610"/>
            <a:ext cx="859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 (AB)'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  <p:bldP spid="44041" grpId="1"/>
      <p:bldP spid="36865" grpId="0"/>
      <p:bldP spid="36865" grpId="1"/>
      <p:bldP spid="44034" grpId="0" animBg="1"/>
      <p:bldP spid="2" grpId="0"/>
      <p:bldP spid="44034" grpId="1" animBg="1"/>
      <p:bldP spid="2" grpId="1"/>
      <p:bldP spid="44038" grpId="0"/>
      <p:bldP spid="44038" grpId="1"/>
      <p:bldP spid="44033" grpId="0" animBg="1"/>
      <p:bldP spid="44040" grpId="0"/>
      <p:bldP spid="44040" grpId="1"/>
      <p:bldP spid="44035" grpId="0"/>
      <p:bldP spid="4403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文本框 28679"/>
          <p:cNvSpPr txBox="1"/>
          <p:nvPr/>
        </p:nvSpPr>
        <p:spPr>
          <a:xfrm>
            <a:off x="860425" y="2430463"/>
            <a:ext cx="6883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对偶规则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：对于两个逻辑式Y1和Y2，若Y1=Y2，则Y1</a:t>
            </a:r>
            <a:r>
              <a:rPr lang="zh-CN" altLang="en-US" baseline="30000" dirty="0">
                <a:latin typeface="Comic Sans MS" panose="030F0702030302020204" pitchFamily="2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=Y2</a:t>
            </a:r>
            <a:r>
              <a:rPr lang="zh-CN" altLang="en-US" baseline="30000" dirty="0">
                <a:latin typeface="Comic Sans MS" panose="030F0702030302020204" pitchFamily="2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58" name="文本框 28679"/>
          <p:cNvSpPr txBox="1"/>
          <p:nvPr/>
        </p:nvSpPr>
        <p:spPr>
          <a:xfrm>
            <a:off x="5838825" y="3182938"/>
            <a:ext cx="2951163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律：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0*A=0, 0+A=A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取对偶：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1+A=1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1*A=A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得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律。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60" name="文本框 5"/>
          <p:cNvSpPr txBox="1"/>
          <p:nvPr/>
        </p:nvSpPr>
        <p:spPr>
          <a:xfrm>
            <a:off x="922338" y="561975"/>
            <a:ext cx="7299325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定义对偶式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：对于任意一个逻辑式Y，若在式中只做以下两类变换：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（1）将式中所有的“·”换成“+”，“+”换成“·”；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（2）将所有的常量“0”换成“1”，“1”换成“0”；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SzTx/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变换完成后得到的新逻辑式定义为原来逻辑式的对偶式。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5358" y="4521835"/>
            <a:ext cx="2011684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Wingdings" panose="05000000000000000000" charset="0"/>
              </a:rPr>
              <a:t>? 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思考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楷体" panose="02010609060101010101" charset="-122"/>
                <a:cs typeface="+mn-cs"/>
                <a:sym typeface="+mn-ea"/>
              </a:rPr>
              <a:t>与练习</a:t>
            </a:r>
            <a:endParaRPr lang="zh-CN" altLang="en-US" sz="2400" noProof="1"/>
          </a:p>
        </p:txBody>
      </p:sp>
      <p:sp>
        <p:nvSpPr>
          <p:cNvPr id="45062" name="文本框 28679"/>
          <p:cNvSpPr txBox="1"/>
          <p:nvPr/>
        </p:nvSpPr>
        <p:spPr>
          <a:xfrm>
            <a:off x="1168400" y="4006850"/>
            <a:ext cx="29765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即可得到加对乘的分配律。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1750" y="4932363"/>
            <a:ext cx="6977063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*.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代入规则中对代入逻辑式的形式和复杂程度有没有限制？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*. </a:t>
            </a:r>
            <a:r>
              <a:rPr lang="zh-CN" altLang="en-US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利用反演规则对给定逻辑式求反，应如何处理变换的优先顺序和式中所有的非运算符号？</a:t>
            </a:r>
            <a:endParaRPr lang="zh-CN" altLang="en-US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71" name="文本框 3"/>
          <p:cNvSpPr txBox="1"/>
          <p:nvPr/>
        </p:nvSpPr>
        <p:spPr>
          <a:xfrm>
            <a:off x="1004888" y="2901950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对偶规则的应用：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72" name="文本框 4"/>
          <p:cNvSpPr txBox="1"/>
          <p:nvPr/>
        </p:nvSpPr>
        <p:spPr>
          <a:xfrm>
            <a:off x="1168400" y="3270250"/>
            <a:ext cx="42402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对于乘对加的分配律： A(B+C)=AB+AC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6873" name="文本框 5"/>
          <p:cNvSpPr txBox="1"/>
          <p:nvPr/>
        </p:nvSpPr>
        <p:spPr>
          <a:xfrm>
            <a:off x="1168400" y="3638550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两边同时取对偶：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6874" name="文本框 6"/>
          <p:cNvSpPr txBox="1"/>
          <p:nvPr/>
        </p:nvSpPr>
        <p:spPr>
          <a:xfrm>
            <a:off x="3575050" y="3638550"/>
            <a:ext cx="21494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+BC=(A+B)(A+C)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0" grpId="1"/>
      <p:bldP spid="45057" grpId="0"/>
      <p:bldP spid="45057" grpId="1"/>
      <p:bldP spid="45062" grpId="0"/>
      <p:bldP spid="45062" grpId="1"/>
      <p:bldP spid="45058" grpId="0"/>
      <p:bldP spid="45058" grpId="1"/>
      <p:bldP spid="2" grpId="0"/>
      <p:bldP spid="2" grpId="1"/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2.4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逻辑函数的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表示方法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框 31748"/>
          <p:cNvSpPr txBox="1"/>
          <p:nvPr/>
        </p:nvSpPr>
        <p:spPr>
          <a:xfrm>
            <a:off x="941388" y="4076700"/>
            <a:ext cx="4176712" cy="2030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■ 真值表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■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逻辑函数式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■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逻辑图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charset="0"/>
              </a:rPr>
              <a:t>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波形图（暂时不讲）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charset="0"/>
              </a:rPr>
              <a:t></a:t>
            </a:r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卡诺图</a:t>
            </a:r>
            <a:endParaRPr lang="zh-CN" altLang="en-US" dirty="0">
              <a:solidFill>
                <a:srgbClr val="009AD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4" name="文本框 26629"/>
          <p:cNvSpPr txBox="1"/>
          <p:nvPr/>
        </p:nvSpPr>
        <p:spPr>
          <a:xfrm>
            <a:off x="688975" y="590550"/>
            <a:ext cx="6229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什么是逻辑函数</a:t>
            </a:r>
            <a:r>
              <a:rPr lang="zh-CN" altLang="zh-CN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（Logic Function）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107" name="文本框 26629"/>
          <p:cNvSpPr txBox="1"/>
          <p:nvPr/>
        </p:nvSpPr>
        <p:spPr>
          <a:xfrm>
            <a:off x="795338" y="3559175"/>
            <a:ext cx="32718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表示方法</a:t>
            </a:r>
            <a:endParaRPr lang="zh-CN" altLang="en-US" sz="2400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108" name="文本框 28679"/>
          <p:cNvSpPr txBox="1"/>
          <p:nvPr/>
        </p:nvSpPr>
        <p:spPr>
          <a:xfrm>
            <a:off x="855663" y="982663"/>
            <a:ext cx="7858125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对于任意一个逻辑式Y，当逻辑变量的取值确定之后，运算结果便随之确定，因此，运算结果与逻辑变量取值之间是一种函数关系，称为逻辑函数。    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文本框 1"/>
          <p:cNvSpPr txBox="1"/>
          <p:nvPr/>
        </p:nvSpPr>
        <p:spPr>
          <a:xfrm>
            <a:off x="795338" y="1804988"/>
            <a:ext cx="801370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在逻辑代数中，习惯于用单个大写英文字母A、B、C、...表示逻辑变量，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用Y或Z等字母表示运算结果，因此，逻辑函数一般表示为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                Y=F(A,B,C,...)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其中F表示一种函数关系。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339975" y="3135313"/>
            <a:ext cx="1538288" cy="101441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2843213" y="3168650"/>
            <a:ext cx="1068388" cy="141287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5400000">
            <a:off x="2245519" y="3278981"/>
            <a:ext cx="1827213" cy="1638300"/>
          </a:xfrm>
          <a:prstGeom prst="curvedConnector3">
            <a:avLst>
              <a:gd name="adj1" fmla="val 96179"/>
            </a:avLst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8" grpId="1"/>
      <p:bldP spid="47109" grpId="0"/>
      <p:bldP spid="47109" grpId="1"/>
      <p:bldP spid="47107" grpId="0"/>
      <p:bldP spid="47107" grpId="1"/>
      <p:bldP spid="47105" grpId="0"/>
      <p:bldP spid="4710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AutoShape 5"/>
          <p:cNvSpPr/>
          <p:nvPr/>
        </p:nvSpPr>
        <p:spPr>
          <a:xfrm>
            <a:off x="493713" y="725488"/>
            <a:ext cx="8289925" cy="90011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矩形 32769"/>
          <p:cNvSpPr/>
          <p:nvPr/>
        </p:nvSpPr>
        <p:spPr>
          <a:xfrm>
            <a:off x="5634038" y="1992313"/>
            <a:ext cx="278288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真值表</a:t>
            </a:r>
            <a:endParaRPr lang="en-US" altLang="zh-CN" sz="2000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99"/>
          <p:cNvSpPr txBox="1"/>
          <p:nvPr/>
        </p:nvSpPr>
        <p:spPr>
          <a:xfrm>
            <a:off x="493713" y="701675"/>
            <a:ext cx="828992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noProof="1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noProof="1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【例2-6】 三个人为了某一事件进行表决，约定多数人同意则事件通过，否则事件被否决。设计三人表决逻辑电路。</a:t>
            </a:r>
            <a:endParaRPr lang="zh-CN" altLang="en-US" noProof="1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8132" name="文本框 99"/>
          <p:cNvSpPr txBox="1"/>
          <p:nvPr/>
        </p:nvSpPr>
        <p:spPr>
          <a:xfrm>
            <a:off x="569913" y="2622550"/>
            <a:ext cx="47783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对于三人表决问题，若约定：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 A=1表示A同意，A=0表示A不同意；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 B=1表示B同意，B=0表示B不同意；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 C=1表示C同意，C=0表示C不同意；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 Y=1表示事件通过，Y=0表示事件被否决。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则三人表决问题的真值表如右表所示。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5634038" y="2728913"/>
          <a:ext cx="3199130" cy="3010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3110"/>
                <a:gridCol w="1176020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0" grpId="1"/>
      <p:bldP spid="48132" grpId="0"/>
      <p:bldP spid="4813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矩形 33794"/>
          <p:cNvSpPr/>
          <p:nvPr/>
        </p:nvSpPr>
        <p:spPr>
          <a:xfrm>
            <a:off x="755650" y="695325"/>
            <a:ext cx="595947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）逻辑函数式 </a:t>
            </a:r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(Function Expression)</a:t>
            </a:r>
            <a:endParaRPr lang="en-US" altLang="zh-CN" sz="2000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4" name="矩形 33797"/>
          <p:cNvSpPr/>
          <p:nvPr/>
        </p:nvSpPr>
        <p:spPr>
          <a:xfrm>
            <a:off x="998538" y="4024313"/>
            <a:ext cx="289877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）逻辑图 </a:t>
            </a:r>
            <a:r>
              <a:rPr lang="en-US" altLang="zh-CN" sz="20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(Diagram)</a:t>
            </a:r>
            <a:endParaRPr lang="en-US" altLang="zh-CN" sz="2000" dirty="0">
              <a:solidFill>
                <a:srgbClr val="FF33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5" name="文本框 99"/>
          <p:cNvSpPr txBox="1"/>
          <p:nvPr/>
        </p:nvSpPr>
        <p:spPr>
          <a:xfrm>
            <a:off x="822325" y="1160463"/>
            <a:ext cx="708025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三人表决问题事件通过有以下三种情况：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）当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同意时，无论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C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是否同意；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）当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C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同意时，无论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是否同意；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 （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）当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C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同意时，无论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是否同意。 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9156" name="对象 -2147482579"/>
          <p:cNvGraphicFramePr/>
          <p:nvPr/>
        </p:nvGraphicFramePr>
        <p:xfrm>
          <a:off x="4683125" y="3775075"/>
          <a:ext cx="3617913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281430" imgH="727710" progId="Visio.Drawing.11">
                  <p:embed/>
                </p:oleObj>
              </mc:Choice>
              <mc:Fallback>
                <p:oleObj name="" r:id="rId1" imgW="1281430" imgH="727710" progId="Visio.Drawing.11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25" y="3775075"/>
                        <a:ext cx="3617913" cy="212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文本框 1"/>
          <p:cNvSpPr txBox="1"/>
          <p:nvPr/>
        </p:nvSpPr>
        <p:spPr>
          <a:xfrm>
            <a:off x="4954588" y="5772150"/>
            <a:ext cx="21224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三人决表逻辑图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888" y="2854325"/>
            <a:ext cx="7275512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三种情况满足其中一个即可，因此可推理出逻辑函数的表达式为</a:t>
            </a:r>
            <a:endParaRPr lang="zh-CN" altLang="en-US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en-US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zh-CN" altLang="en-US" i="1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Y=AB+AC+BC</a:t>
            </a:r>
            <a:endParaRPr lang="en-US" altLang="zh-CN" i="1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9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  <p:bldP spid="49153" grpId="1"/>
      <p:bldP spid="49155" grpId="0"/>
      <p:bldP spid="49155" grpId="1"/>
      <p:bldP spid="49154" grpId="0"/>
      <p:bldP spid="49154" grpId="1"/>
      <p:bldP spid="49157" grpId="0"/>
      <p:bldP spid="49157" grpId="1"/>
      <p:bldP spid="2" grpId="0"/>
      <p:bldP spid="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AutoShape 5"/>
          <p:cNvSpPr/>
          <p:nvPr/>
        </p:nvSpPr>
        <p:spPr>
          <a:xfrm>
            <a:off x="909638" y="4049713"/>
            <a:ext cx="4711700" cy="79533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AutoShape 5"/>
          <p:cNvSpPr/>
          <p:nvPr/>
        </p:nvSpPr>
        <p:spPr>
          <a:xfrm>
            <a:off x="950913" y="1473200"/>
            <a:ext cx="5838825" cy="398463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矩形 35841"/>
          <p:cNvSpPr/>
          <p:nvPr/>
        </p:nvSpPr>
        <p:spPr>
          <a:xfrm>
            <a:off x="661988" y="538163"/>
            <a:ext cx="39989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不同表示方式之间的转换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985" name="矩形 32769"/>
          <p:cNvSpPr/>
          <p:nvPr/>
        </p:nvSpPr>
        <p:spPr>
          <a:xfrm>
            <a:off x="951216" y="998847"/>
            <a:ext cx="4309110" cy="3987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spcBef>
                <a:spcPct val="50000"/>
              </a:spcBef>
            </a:pPr>
            <a:r>
              <a:rPr lang="zh-CN" altLang="en-US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lang="en-US" altLang="zh-CN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1</a:t>
            </a:r>
            <a:r>
              <a:rPr lang="zh-CN" altLang="en-US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）根据函数表达式画出逻辑图</a:t>
            </a:r>
            <a:endParaRPr lang="zh-CN" altLang="en-US" sz="2000" strike="noStrike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" name="矩形 32769"/>
          <p:cNvSpPr/>
          <p:nvPr/>
        </p:nvSpPr>
        <p:spPr>
          <a:xfrm>
            <a:off x="955675" y="1473200"/>
            <a:ext cx="60547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spcBef>
                <a:spcPct val="50000"/>
              </a:spcBef>
            </a:pPr>
            <a:r>
              <a:rPr lang="zh-CN" altLang="zh-CN" sz="1800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【例2-7】 画出逻辑函数Y=A(B+C)+CD的逻辑图。</a:t>
            </a:r>
            <a:endParaRPr lang="zh-CN" altLang="zh-CN" sz="1800" strike="noStrike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50182" name="对象 -2147482578"/>
          <p:cNvGraphicFramePr/>
          <p:nvPr/>
        </p:nvGraphicFramePr>
        <p:xfrm>
          <a:off x="1531938" y="2054225"/>
          <a:ext cx="24511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468120" imgH="727710" progId="Visio.Drawing.11">
                  <p:embed/>
                </p:oleObj>
              </mc:Choice>
              <mc:Fallback>
                <p:oleObj name="" r:id="rId1" imgW="1468120" imgH="727710" progId="Visio.Drawing.11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1938" y="2054225"/>
                        <a:ext cx="2451100" cy="1541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2769"/>
          <p:cNvSpPr/>
          <p:nvPr/>
        </p:nvSpPr>
        <p:spPr>
          <a:xfrm>
            <a:off x="788669" y="3595369"/>
            <a:ext cx="4032871" cy="3987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spcBef>
                <a:spcPct val="50000"/>
              </a:spcBef>
            </a:pPr>
            <a:r>
              <a:rPr lang="zh-CN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（</a:t>
            </a:r>
            <a:r>
              <a:rPr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2</a:t>
            </a:r>
            <a:r>
              <a:rPr lang="zh-CN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）</a:t>
            </a:r>
            <a:r>
              <a:rPr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根据逻辑图写出函数表达式</a:t>
            </a:r>
            <a:endParaRPr sz="2000" strike="noStrike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3" name="矩形 32769"/>
          <p:cNvSpPr/>
          <p:nvPr/>
        </p:nvSpPr>
        <p:spPr>
          <a:xfrm>
            <a:off x="1090613" y="3978275"/>
            <a:ext cx="3871913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lnSpc>
                <a:spcPct val="150000"/>
              </a:lnSpc>
              <a:spcBef>
                <a:spcPts val="0"/>
              </a:spcBef>
            </a:pPr>
            <a:r>
              <a:rPr lang="zh-CN" altLang="zh-CN" sz="1800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【例2-8】 写出图2-15所示逻辑图的函数表达式。</a:t>
            </a:r>
            <a:endParaRPr lang="zh-CN" altLang="zh-CN" sz="1800" strike="noStrike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0185" name="图片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0" y="1984375"/>
            <a:ext cx="3860800" cy="308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6" name="文本框 5"/>
          <p:cNvSpPr txBox="1"/>
          <p:nvPr/>
        </p:nvSpPr>
        <p:spPr>
          <a:xfrm>
            <a:off x="7010400" y="5267325"/>
            <a:ext cx="971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图2-15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0187" name="文本框 6"/>
          <p:cNvSpPr txBox="1"/>
          <p:nvPr/>
        </p:nvSpPr>
        <p:spPr>
          <a:xfrm>
            <a:off x="788988" y="4899025"/>
            <a:ext cx="5510212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CO=(B'CI'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+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A'B'+A'CI')' =(A+B)(A+CI)(B+CI)          </a:t>
            </a:r>
            <a:endParaRPr lang="zh-CN" altLang="en-US">
              <a:latin typeface="Comic Sans MS" panose="030F0702030302020204" pitchFamily="2" charset="0"/>
              <a:ea typeface="仿宋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  S=(AB'CI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</a:rPr>
              <a:t>+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ABCI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'</a:t>
            </a:r>
            <a:r>
              <a:rPr lang="en-US" altLang="zh-CN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+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A'B'CI'+A'BCI) '</a:t>
            </a:r>
            <a:endParaRPr lang="zh-CN" altLang="en-US">
              <a:latin typeface="Comic Sans MS" panose="030F0702030302020204" pitchFamily="2" charset="0"/>
              <a:ea typeface="仿宋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   =(A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'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+B+CI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'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)(A'+B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'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+CI)(A+B+CI)(A+B'+CI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'</a:t>
            </a:r>
            <a:r>
              <a:rPr lang="zh-CN" altLang="en-US">
                <a:latin typeface="Comic Sans MS" panose="030F0702030302020204" pitchFamily="2" charset="0"/>
                <a:ea typeface="仿宋_GB2312" pitchFamily="1" charset="-122"/>
              </a:rPr>
              <a:t>)</a:t>
            </a:r>
            <a:endParaRPr lang="zh-CN" altLang="en-US">
              <a:latin typeface="Comic Sans MS" panose="030F0702030302020204" pitchFamily="2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9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" grpId="0"/>
      <p:bldP spid="41985" grpId="1"/>
      <p:bldP spid="50178" grpId="0" animBg="1"/>
      <p:bldP spid="2" grpId="0"/>
      <p:bldP spid="50178" grpId="1" animBg="1"/>
      <p:bldP spid="2" grpId="1"/>
      <p:bldP spid="4" grpId="0"/>
      <p:bldP spid="4" grpId="1"/>
      <p:bldP spid="50177" grpId="0" animBg="1"/>
      <p:bldP spid="3" grpId="0"/>
      <p:bldP spid="50177" grpId="1" animBg="1"/>
      <p:bldP spid="3" grpId="1"/>
      <p:bldP spid="50186" grpId="0"/>
      <p:bldP spid="50186" grpId="1"/>
      <p:bldP spid="50187" grpId="0"/>
      <p:bldP spid="5018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8193"/>
          <p:cNvSpPr txBox="1"/>
          <p:nvPr/>
        </p:nvSpPr>
        <p:spPr>
          <a:xfrm>
            <a:off x="971550" y="4062413"/>
            <a:ext cx="4394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逻辑代数又称为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布尔代数</a:t>
            </a:r>
            <a:r>
              <a:rPr lang="zh-CN" altLang="en-US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开关代数</a:t>
            </a:r>
            <a:r>
              <a:rPr lang="zh-CN" altLang="en-US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。</a:t>
            </a:r>
            <a:endParaRPr lang="zh-CN" altLang="en-US" dirty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18225" y="2263775"/>
            <a:ext cx="2862263" cy="1639888"/>
            <a:chOff x="8802" y="2671"/>
            <a:chExt cx="4435" cy="3146"/>
          </a:xfrm>
        </p:grpSpPr>
        <p:graphicFrame>
          <p:nvGraphicFramePr>
            <p:cNvPr id="6147" name="对象 -2147482587"/>
            <p:cNvGraphicFramePr/>
            <p:nvPr/>
          </p:nvGraphicFramePr>
          <p:xfrm>
            <a:off x="8802" y="2671"/>
            <a:ext cx="4435" cy="2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2616200" imgH="1181100" progId="Visio.Drawing.11">
                    <p:embed/>
                  </p:oleObj>
                </mc:Choice>
                <mc:Fallback>
                  <p:oleObj name="" r:id="rId1" imgW="2616200" imgH="1181100" progId="Visio.Drawing.11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02" y="2671"/>
                          <a:ext cx="4435" cy="25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" name="文本框 1"/>
            <p:cNvSpPr txBox="1"/>
            <p:nvPr/>
          </p:nvSpPr>
          <p:spPr>
            <a:xfrm>
              <a:off x="10584" y="5110"/>
              <a:ext cx="1170" cy="7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>
                  <a:latin typeface="Arial" panose="020B0604020202020204" pitchFamily="34" charset="0"/>
                  <a:ea typeface="仿宋_GB2312" pitchFamily="1" charset="-122"/>
                </a:rPr>
                <a:t>图</a:t>
              </a:r>
              <a:r>
                <a:rPr lang="en-US" altLang="zh-CN">
                  <a:latin typeface="Arial" panose="020B0604020202020204" pitchFamily="34" charset="0"/>
                  <a:ea typeface="仿宋_GB2312" pitchFamily="1" charset="-122"/>
                </a:rPr>
                <a:t>2-1</a:t>
              </a:r>
              <a:endParaRPr lang="en-US" altLang="zh-CN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pic>
        <p:nvPicPr>
          <p:cNvPr id="4" name="图片 3" descr="因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175" y="742950"/>
            <a:ext cx="2082800" cy="1301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布尔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5" y="4033838"/>
            <a:ext cx="1189038" cy="1627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5291138" y="1952625"/>
            <a:ext cx="11160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电路示例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3321" name="文本框 7"/>
          <p:cNvSpPr txBox="1"/>
          <p:nvPr/>
        </p:nvSpPr>
        <p:spPr>
          <a:xfrm>
            <a:off x="635000" y="638175"/>
            <a:ext cx="23256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◆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逻辑？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8525" y="3073400"/>
            <a:ext cx="17970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Wingdings" panose="05000000000000000000" pitchFamily="2" charset="2"/>
              </a:rPr>
              <a:t>逻辑代数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1209675"/>
            <a:ext cx="43195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事物因果之间所遵循的规律，称为逻辑。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1550" y="1662113"/>
            <a:ext cx="3751263" cy="784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例如：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下雨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，打伞（果）；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日出而作，日落而息。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0063" y="2562225"/>
            <a:ext cx="29416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开关闭合是因，灯亮是果！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550" y="3613150"/>
            <a:ext cx="4549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处理事物逻辑关系的数学，称为逻辑代数。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" name="左弧形箭头 11"/>
          <p:cNvSpPr/>
          <p:nvPr/>
        </p:nvSpPr>
        <p:spPr>
          <a:xfrm>
            <a:off x="5632450" y="2446338"/>
            <a:ext cx="431800" cy="719138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1350" y="5718175"/>
            <a:ext cx="15144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>
                <a:solidFill>
                  <a:srgbClr val="7F7F7F"/>
                </a:solidFill>
                <a:latin typeface="Arial" panose="020B0604020202020204" pitchFamily="34" charset="0"/>
                <a:ea typeface="仿宋_GB2312" pitchFamily="1" charset="-122"/>
              </a:rPr>
              <a:t>George Boole</a:t>
            </a:r>
            <a:endParaRPr lang="en-US" altLang="zh-CN" sz="1600">
              <a:solidFill>
                <a:srgbClr val="7F7F7F"/>
              </a:solidFill>
              <a:latin typeface="Arial" panose="020B0604020202020204" pitchFamily="34" charset="0"/>
              <a:ea typeface="仿宋_GB2312" pitchFamily="1" charset="-122"/>
            </a:endParaRPr>
          </a:p>
          <a:p>
            <a:r>
              <a:rPr lang="en-US" altLang="zh-CN" sz="1600">
                <a:solidFill>
                  <a:srgbClr val="7F7F7F"/>
                </a:solidFill>
                <a:latin typeface="Arial" panose="020B0604020202020204" pitchFamily="34" charset="0"/>
                <a:ea typeface="仿宋_GB2312" pitchFamily="1" charset="-122"/>
              </a:rPr>
              <a:t>  (1815-1864)</a:t>
            </a:r>
            <a:endParaRPr lang="en-US" altLang="zh-CN" sz="1600">
              <a:solidFill>
                <a:srgbClr val="7F7F7F"/>
              </a:solidFill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9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9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13321" grpId="0"/>
      <p:bldP spid="13321" grpId="1"/>
      <p:bldP spid="7" grpId="0"/>
      <p:bldP spid="7" grpId="1"/>
      <p:bldP spid="12" grpId="0" animBg="1"/>
      <p:bldP spid="12" grpId="1" animBg="1"/>
      <p:bldP spid="9" grpId="0"/>
      <p:bldP spid="9" grpId="1"/>
      <p:bldP spid="11" grpId="0"/>
      <p:bldP spid="11" grpId="1"/>
      <p:bldP spid="9217" grpId="0"/>
      <p:bldP spid="9217" grpId="1"/>
      <p:bldP spid="10" grpId="0"/>
      <p:bldP spid="10" grpId="1"/>
      <p:bldP spid="13" grpId="0"/>
      <p:bldP spid="1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AutoShape 5"/>
          <p:cNvSpPr/>
          <p:nvPr/>
        </p:nvSpPr>
        <p:spPr>
          <a:xfrm>
            <a:off x="879475" y="4662805"/>
            <a:ext cx="4205288" cy="133985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AutoShape 5"/>
          <p:cNvSpPr/>
          <p:nvPr/>
        </p:nvSpPr>
        <p:spPr>
          <a:xfrm>
            <a:off x="879475" y="1008380"/>
            <a:ext cx="4927600" cy="512763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2769"/>
          <p:cNvSpPr/>
          <p:nvPr/>
        </p:nvSpPr>
        <p:spPr>
          <a:xfrm>
            <a:off x="738497" y="537844"/>
            <a:ext cx="4644397" cy="3987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spcBef>
                <a:spcPct val="50000"/>
              </a:spcBef>
            </a:pPr>
            <a:r>
              <a:rPr lang="zh-CN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（</a:t>
            </a:r>
            <a:r>
              <a:rPr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3</a:t>
            </a:r>
            <a:r>
              <a:rPr lang="zh-CN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）</a:t>
            </a:r>
            <a:r>
              <a:rPr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根据函数表达式列出真值表</a:t>
            </a:r>
            <a:endParaRPr sz="2000" strike="noStrike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" name="矩形 32769"/>
          <p:cNvSpPr/>
          <p:nvPr/>
        </p:nvSpPr>
        <p:spPr>
          <a:xfrm>
            <a:off x="879475" y="1065530"/>
            <a:ext cx="5572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spcBef>
                <a:spcPct val="50000"/>
              </a:spcBef>
            </a:pPr>
            <a:r>
              <a:rPr lang="zh-CN" altLang="zh-CN" sz="1800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【例2-9】写出例2-8所示逻辑图的真值表。</a:t>
            </a:r>
            <a:endParaRPr lang="zh-CN" altLang="zh-CN" sz="1800" strike="noStrike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125538" y="1697355"/>
          <a:ext cx="3869055" cy="2778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795"/>
                <a:gridCol w="1306830"/>
                <a:gridCol w="1154430"/>
              </a:tblGrid>
              <a:tr h="339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CI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CO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S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1" name="矩形 32769"/>
          <p:cNvSpPr/>
          <p:nvPr/>
        </p:nvSpPr>
        <p:spPr>
          <a:xfrm>
            <a:off x="1035050" y="4662805"/>
            <a:ext cx="4049713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lnSpc>
                <a:spcPct val="150000"/>
              </a:lnSpc>
            </a:pPr>
            <a:r>
              <a:rPr lang="zh-CN" altLang="zh-CN" sz="1800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【例2-10】写出逻辑函数Y1=AB'+BC'+A'C和Y2=A'B+B'C+AC'的真值表。</a:t>
            </a:r>
            <a:endParaRPr lang="zh-CN" altLang="zh-CN" sz="1800" strike="noStrike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5608638" y="2827338"/>
          <a:ext cx="3013710" cy="3240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960"/>
                <a:gridCol w="967105"/>
                <a:gridCol w="969645"/>
              </a:tblGrid>
              <a:tr h="345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2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1202" grpId="0" bldLvl="0" animBg="1"/>
      <p:bldP spid="2" grpId="0"/>
      <p:bldP spid="51202" grpId="1" animBg="1"/>
      <p:bldP spid="2" grpId="1"/>
      <p:bldP spid="51201" grpId="0" bldLvl="0" animBg="1"/>
      <p:bldP spid="45101" grpId="0"/>
      <p:bldP spid="51201" grpId="1" animBg="1"/>
      <p:bldP spid="4510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AutoShape 5"/>
          <p:cNvSpPr/>
          <p:nvPr/>
        </p:nvSpPr>
        <p:spPr>
          <a:xfrm>
            <a:off x="777875" y="1084263"/>
            <a:ext cx="5626100" cy="8604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7" name="矩形 35841"/>
          <p:cNvSpPr/>
          <p:nvPr/>
        </p:nvSpPr>
        <p:spPr>
          <a:xfrm>
            <a:off x="678165" y="619427"/>
            <a:ext cx="3911600" cy="39877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fontAlgn="base" hangingPunct="0">
              <a:spcBef>
                <a:spcPct val="50000"/>
              </a:spcBef>
            </a:pPr>
            <a:r>
              <a:rPr lang="zh-CN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（</a:t>
            </a:r>
            <a:r>
              <a:rPr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）</a:t>
            </a:r>
            <a:r>
              <a:rPr sz="200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根据真值表写出函数表达式</a:t>
            </a:r>
            <a:endParaRPr sz="2000" strike="noStrike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2" name="矩形 32769"/>
          <p:cNvSpPr/>
          <p:nvPr/>
        </p:nvSpPr>
        <p:spPr>
          <a:xfrm>
            <a:off x="887413" y="1123950"/>
            <a:ext cx="6199188" cy="782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eaLnBrk="0" fontAlgn="base" hangingPunct="0">
              <a:spcBef>
                <a:spcPct val="50000"/>
              </a:spcBef>
            </a:pPr>
            <a:r>
              <a:rPr lang="zh-CN" altLang="zh-CN" sz="1800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【例2-11】已知逻辑函数的真值表如右表所示，</a:t>
            </a:r>
            <a:endParaRPr lang="zh-CN" altLang="zh-CN" sz="1800" strike="noStrike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fontAlgn="base" hangingPunct="0">
              <a:spcBef>
                <a:spcPct val="50000"/>
              </a:spcBef>
            </a:pPr>
            <a:r>
              <a:rPr lang="zh-CN" altLang="zh-CN" sz="1800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写出逻辑函数表达式。</a:t>
            </a:r>
            <a:endParaRPr lang="zh-CN" altLang="zh-CN" sz="1800" strike="noStrike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008813" y="1012825"/>
          <a:ext cx="1827530" cy="269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660"/>
                <a:gridCol w="864870"/>
              </a:tblGrid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0" name="矩形 32769"/>
          <p:cNvSpPr/>
          <p:nvPr/>
        </p:nvSpPr>
        <p:spPr>
          <a:xfrm>
            <a:off x="885825" y="2249488"/>
            <a:ext cx="5830888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当ABC取001、010、100或111任意一组时，Y为1，其余取值时Y均为0。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261" name="矩形 32769"/>
          <p:cNvSpPr/>
          <p:nvPr/>
        </p:nvSpPr>
        <p:spPr>
          <a:xfrm>
            <a:off x="885825" y="3303588"/>
            <a:ext cx="5969000" cy="175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乘积项A'B'C恰好在ABC=001时值为1，其它取值时值均为0，因此乘积项A'B'C代表了ABC=001的特征。同理，乘积项A'BC'在ABC=010时值为1，AB'C'在ABC=100时值为1，ABC在ABC=111时值为1。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262" name="矩形 32769"/>
          <p:cNvSpPr/>
          <p:nvPr/>
        </p:nvSpPr>
        <p:spPr>
          <a:xfrm>
            <a:off x="887413" y="5214938"/>
            <a:ext cx="7497762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由于这些乘积项之间为或逻辑关系，故逻辑函数的表达可记为Y=A'B'C+A'BC'+AB'C'+ABC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50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/>
      <p:bldP spid="45057" grpId="1"/>
      <p:bldP spid="52225" grpId="0" bldLvl="0" animBg="1"/>
      <p:bldP spid="52225" grpId="1" animBg="1"/>
      <p:bldP spid="52260" grpId="0"/>
      <p:bldP spid="52260" grpId="1"/>
      <p:bldP spid="52261" grpId="0"/>
      <p:bldP spid="52261" grpId="1"/>
      <p:bldP spid="52262" grpId="0"/>
      <p:bldP spid="5226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32769"/>
          <p:cNvSpPr/>
          <p:nvPr/>
        </p:nvSpPr>
        <p:spPr>
          <a:xfrm>
            <a:off x="642938" y="1073150"/>
            <a:ext cx="7180262" cy="1800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（1）找出真值表中所有使Y=1的输入变量的取值组合；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（2）每个取值组合构造一个乘积项，其中取值为1的写为原变量，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取值为0的写为反变量；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（3）将这些乘积项相加，即可得到Y的逻辑函数表达式。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1087" y="2948940"/>
            <a:ext cx="3945256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+mn-ea"/>
                <a:ea typeface="+mn-ea"/>
                <a:cs typeface="+mn-cs"/>
              </a:rPr>
              <a:t>回顾：</a:t>
            </a:r>
            <a:r>
              <a:rPr lang="zh-CN" altLang="en-US" noProof="1">
                <a:latin typeface="+mn-ea"/>
                <a:ea typeface="+mn-ea"/>
                <a:cs typeface="+mn-cs"/>
              </a:rPr>
              <a:t>由直值表写出三人表决电路的</a:t>
            </a:r>
            <a:endParaRPr lang="zh-CN" altLang="en-US" noProof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noProof="1">
                <a:latin typeface="+mn-ea"/>
                <a:ea typeface="+mn-ea"/>
                <a:cs typeface="+mn-cs"/>
              </a:rPr>
              <a:t>      逻辑函数表达式：</a:t>
            </a:r>
            <a:endParaRPr lang="zh-CN" altLang="en-US" noProof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noProof="1"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  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     Y=A'BC+AB'C+ABC'+ABC</a:t>
            </a:r>
            <a:endParaRPr lang="zh-CN" altLang="en-US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257925" y="3054350"/>
          <a:ext cx="2362200" cy="3064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520"/>
                <a:gridCol w="868680"/>
              </a:tblGrid>
              <a:tr h="407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83" name="文本框 5"/>
          <p:cNvSpPr txBox="1"/>
          <p:nvPr/>
        </p:nvSpPr>
        <p:spPr>
          <a:xfrm>
            <a:off x="1349375" y="5407025"/>
            <a:ext cx="18970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=BC+AC+AB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5092" name="文本框 1"/>
          <p:cNvSpPr txBox="1"/>
          <p:nvPr/>
        </p:nvSpPr>
        <p:spPr>
          <a:xfrm>
            <a:off x="746125" y="704850"/>
            <a:ext cx="5930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从上例可以总结出从真值表写出逻辑函数表达式的方法：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93" name="文本框 2"/>
          <p:cNvSpPr txBox="1"/>
          <p:nvPr/>
        </p:nvSpPr>
        <p:spPr>
          <a:xfrm>
            <a:off x="1014413" y="4219575"/>
            <a:ext cx="873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整理：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5094" name="文本框 5"/>
          <p:cNvSpPr txBox="1"/>
          <p:nvPr/>
        </p:nvSpPr>
        <p:spPr>
          <a:xfrm>
            <a:off x="1004888" y="4610100"/>
            <a:ext cx="44767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 Y = A'BC+AB'C+ABC'+ABC+ABC+ABC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5095" name="文本框 6"/>
          <p:cNvSpPr txBox="1"/>
          <p:nvPr/>
        </p:nvSpPr>
        <p:spPr>
          <a:xfrm>
            <a:off x="1349375" y="4978400"/>
            <a:ext cx="48339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=(A'BC+ABC )+(AB'C+ABC )+(ABC'+ABC 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4" grpId="0"/>
      <p:bldP spid="4" grpId="1"/>
      <p:bldP spid="53283" grpId="0"/>
      <p:bldP spid="5328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矩形 36866"/>
          <p:cNvSpPr/>
          <p:nvPr/>
        </p:nvSpPr>
        <p:spPr>
          <a:xfrm>
            <a:off x="879778" y="3526444"/>
            <a:ext cx="57988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fontAlgn="base" hangingPunct="0"/>
            <a:r>
              <a:rPr lang="zh-CN" altLang="en-US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cs typeface="+mn-cs"/>
                <a:sym typeface="宋体" panose="02010600030101010101" pitchFamily="2" charset="-122"/>
              </a:rPr>
              <a:t>◆</a:t>
            </a:r>
            <a:r>
              <a:rPr lang="zh-CN" altLang="en-US" strike="noStrike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根据同或运算的真值表，写出同或逻辑函数表达式。</a:t>
            </a:r>
            <a:endParaRPr lang="zh-CN" altLang="en-US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矩形 36867"/>
          <p:cNvSpPr/>
          <p:nvPr/>
        </p:nvSpPr>
        <p:spPr>
          <a:xfrm>
            <a:off x="649908" y="661353"/>
            <a:ext cx="62585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fontAlgn="base" hangingPunct="0"/>
            <a:r>
              <a:rPr lang="zh-CN" altLang="en-US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cs typeface="+mn-cs"/>
                <a:sym typeface="宋体" panose="02010600030101010101" pitchFamily="2" charset="-122"/>
              </a:rPr>
              <a:t>◆</a:t>
            </a:r>
            <a:r>
              <a:rPr lang="zh-CN" altLang="en-US" strike="noStrike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根据异或运算的真值表，可以写出异或逻辑函数表达式。</a:t>
            </a:r>
            <a:endParaRPr lang="zh-CN" altLang="en-US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54277" name="组合 1"/>
          <p:cNvGrpSpPr/>
          <p:nvPr/>
        </p:nvGrpSpPr>
        <p:grpSpPr>
          <a:xfrm>
            <a:off x="1243013" y="1116013"/>
            <a:ext cx="2962275" cy="2217737"/>
            <a:chOff x="8392" y="2045"/>
            <a:chExt cx="4665" cy="3492"/>
          </a:xfrm>
        </p:grpSpPr>
        <p:pic>
          <p:nvPicPr>
            <p:cNvPr id="46084" name="图片 16388"/>
            <p:cNvPicPr>
              <a:picLocks noChangeAspect="1"/>
            </p:cNvPicPr>
            <p:nvPr/>
          </p:nvPicPr>
          <p:blipFill>
            <a:blip r:embed="rId1"/>
            <a:srcRect t="11780"/>
            <a:stretch>
              <a:fillRect/>
            </a:stretch>
          </p:blipFill>
          <p:spPr>
            <a:xfrm>
              <a:off x="8392" y="2045"/>
              <a:ext cx="4665" cy="34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6085" name="矩形 17419"/>
            <p:cNvSpPr/>
            <p:nvPr/>
          </p:nvSpPr>
          <p:spPr>
            <a:xfrm>
              <a:off x="8625" y="2140"/>
              <a:ext cx="4135" cy="3220"/>
            </a:xfrm>
            <a:prstGeom prst="rect">
              <a:avLst/>
            </a:prstGeom>
            <a:solidFill>
              <a:srgbClr val="FF00FF">
                <a:alpha val="25998"/>
              </a:srgbClr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pic>
        <p:nvPicPr>
          <p:cNvPr id="54280" name="图片 17412"/>
          <p:cNvPicPr>
            <a:picLocks noChangeAspect="1"/>
          </p:cNvPicPr>
          <p:nvPr/>
        </p:nvPicPr>
        <p:blipFill>
          <a:blip r:embed="rId2"/>
          <a:srcRect t="8705"/>
          <a:stretch>
            <a:fillRect/>
          </a:stretch>
        </p:blipFill>
        <p:spPr>
          <a:xfrm>
            <a:off x="1247775" y="3992563"/>
            <a:ext cx="2863850" cy="2230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81" name="矩形 17419"/>
          <p:cNvSpPr/>
          <p:nvPr/>
        </p:nvSpPr>
        <p:spPr>
          <a:xfrm>
            <a:off x="1481138" y="4086225"/>
            <a:ext cx="2497137" cy="204311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1999" y="2434590"/>
            <a:ext cx="30708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从中得出： A⊕B=A'B+AB'  </a:t>
            </a:r>
            <a:endParaRPr lang="zh-CN" altLang="en-US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1999" y="5012049"/>
            <a:ext cx="2971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从中得出：A⊙B=A'B'+AB</a:t>
            </a:r>
            <a:endParaRPr lang="zh-CN" altLang="en-US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3" grpId="1"/>
      <p:bldP spid="2" grpId="0"/>
      <p:bldP spid="2" grpId="1"/>
      <p:bldP spid="46082" grpId="0"/>
      <p:bldP spid="46082" grpId="1"/>
      <p:bldP spid="3" grpId="0"/>
      <p:bldP spid="3" grpId="1"/>
      <p:bldP spid="54281" grpId="0" animBg="1"/>
      <p:bldP spid="5428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框 36865"/>
          <p:cNvSpPr txBox="1"/>
          <p:nvPr/>
        </p:nvSpPr>
        <p:spPr>
          <a:xfrm>
            <a:off x="679450" y="1155700"/>
            <a:ext cx="8039100" cy="782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2-7. 根据表2-1所示的与逻辑关系真值表，写出与逻辑函数表达式。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2-8. 根据表2-2所示的或逻辑关系真值表，写出或逻辑函数表达式。 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47106" name="图片 11268"/>
          <p:cNvPicPr>
            <a:picLocks noChangeAspect="1"/>
          </p:cNvPicPr>
          <p:nvPr/>
        </p:nvPicPr>
        <p:blipFill>
          <a:blip r:embed="rId1"/>
          <a:srcRect t="23898"/>
          <a:stretch>
            <a:fillRect/>
          </a:stretch>
        </p:blipFill>
        <p:spPr>
          <a:xfrm>
            <a:off x="1606550" y="2005013"/>
            <a:ext cx="2066925" cy="1814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7" name="图片 12291"/>
          <p:cNvPicPr>
            <a:picLocks noChangeAspect="1"/>
          </p:cNvPicPr>
          <p:nvPr/>
        </p:nvPicPr>
        <p:blipFill>
          <a:blip r:embed="rId2"/>
          <a:srcRect t="23729"/>
          <a:stretch>
            <a:fillRect/>
          </a:stretch>
        </p:blipFill>
        <p:spPr>
          <a:xfrm>
            <a:off x="4954588" y="2005013"/>
            <a:ext cx="1941512" cy="1814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文本框 2"/>
          <p:cNvSpPr txBox="1"/>
          <p:nvPr/>
        </p:nvSpPr>
        <p:spPr>
          <a:xfrm>
            <a:off x="1011238" y="3665538"/>
            <a:ext cx="787876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2-9. 根据表2-4所示的与非逻辑关系真值表，写出与非逻辑函数表达式。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2-10. 根据表2-5所示的或非逻辑关系真值表，写出或非逻辑函数表达式。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pic>
        <p:nvPicPr>
          <p:cNvPr id="47109" name="图片 15364"/>
          <p:cNvPicPr>
            <a:picLocks noChangeAspect="1"/>
          </p:cNvPicPr>
          <p:nvPr/>
        </p:nvPicPr>
        <p:blipFill>
          <a:blip r:embed="rId3"/>
          <a:srcRect t="15010"/>
          <a:stretch>
            <a:fillRect/>
          </a:stretch>
        </p:blipFill>
        <p:spPr>
          <a:xfrm>
            <a:off x="4765675" y="4656138"/>
            <a:ext cx="2560638" cy="1589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10" name="图片 14341"/>
          <p:cNvPicPr>
            <a:picLocks noChangeAspect="1"/>
          </p:cNvPicPr>
          <p:nvPr/>
        </p:nvPicPr>
        <p:blipFill>
          <a:blip r:embed="rId4"/>
          <a:srcRect t="16850"/>
          <a:stretch>
            <a:fillRect/>
          </a:stretch>
        </p:blipFill>
        <p:spPr>
          <a:xfrm>
            <a:off x="1481138" y="4656138"/>
            <a:ext cx="2709862" cy="1589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78815" y="628650"/>
            <a:ext cx="20205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noProof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charset="0"/>
              </a:rPr>
              <a:t>? </a:t>
            </a:r>
            <a:r>
              <a:rPr lang="zh-CN" sz="240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思考与练习</a:t>
            </a:r>
            <a:endParaRPr lang="zh-CN" altLang="en-US" sz="240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2.5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逻辑函数的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标准形式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矩形 39938"/>
          <p:cNvSpPr/>
          <p:nvPr/>
        </p:nvSpPr>
        <p:spPr>
          <a:xfrm>
            <a:off x="771525" y="1138238"/>
            <a:ext cx="5672138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同一逻辑函数有多种不同的形式。例：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Y=A+BC            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与或式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Y=(A+B)(A+C)      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或与式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对与或式两次取反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逻辑关系不变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),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整理得：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Y=(A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'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(BC)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'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'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  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与非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与非式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对或与式进行两次取反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逻辑关系不变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),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整理得：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Y=((A+B)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'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+(A+C)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'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'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或非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或非式 </a:t>
            </a:r>
            <a:endParaRPr lang="en-US" altLang="zh-CN" dirty="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0178" name="矩形 39939"/>
          <p:cNvSpPr/>
          <p:nvPr/>
        </p:nvSpPr>
        <p:spPr>
          <a:xfrm>
            <a:off x="999808" y="4866308"/>
            <a:ext cx="6849110" cy="783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fontAlgn="base" hangingPunct="0">
              <a:spcBef>
                <a:spcPct val="50000"/>
              </a:spcBef>
            </a:pP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因此，为规范讨论，定义逻辑函数的标准形式。</a:t>
            </a:r>
            <a:endParaRPr lang="zh-CN" altLang="en-US" strike="noStrike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algn="l" eaLnBrk="0" fontAlgn="base" hangingPunct="0">
              <a:spcBef>
                <a:spcPct val="50000"/>
              </a:spcBef>
            </a:pP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在介绍标准形式之前，首先定义两个基本概念：最小项与最大项。</a:t>
            </a:r>
            <a:endParaRPr lang="zh-CN" altLang="en-US" strike="noStrike" noProof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347" name="矩形 39943"/>
          <p:cNvSpPr/>
          <p:nvPr/>
        </p:nvSpPr>
        <p:spPr>
          <a:xfrm>
            <a:off x="6556375" y="1000125"/>
            <a:ext cx="2089150" cy="300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另外，由逻辑函数的反函数变换而来还有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种形式：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与或非式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与非与式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或与非式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或非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或式。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0125" y="4192269"/>
            <a:ext cx="6085840" cy="3987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20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结论：同一个逻辑函数，有</a:t>
            </a:r>
            <a:r>
              <a:rPr lang="en-US" altLang="zh-CN" sz="20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8</a:t>
            </a:r>
            <a:r>
              <a:rPr lang="zh-CN" altLang="en-US" sz="20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种不同的函数表达式。</a:t>
            </a:r>
            <a:endParaRPr lang="zh-CN" altLang="en-US" sz="20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269" y="597535"/>
            <a:ext cx="5530216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1. </a:t>
            </a:r>
            <a:r>
              <a:rPr lang="zh-CN" altLang="en-US" sz="24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为什么要定义逻辑函数的标准形式？</a:t>
            </a:r>
            <a:endParaRPr lang="zh-CN" altLang="en-US" sz="24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7" grpId="1"/>
      <p:bldP spid="57347" grpId="0"/>
      <p:bldP spid="57347" grpId="1"/>
      <p:bldP spid="2" grpId="0"/>
      <p:bldP spid="2" grpId="1"/>
      <p:bldP spid="50178" grpId="0"/>
      <p:bldP spid="5017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1" name="文本框 39942"/>
          <p:cNvSpPr txBox="1"/>
          <p:nvPr/>
        </p:nvSpPr>
        <p:spPr>
          <a:xfrm>
            <a:off x="690871" y="1041400"/>
            <a:ext cx="7917824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b="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b="0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定义</a:t>
            </a:r>
            <a:r>
              <a:rPr lang="zh-CN" altLang="en-US" b="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变量逻辑函数中，每个变量都参加，而且只能以原变量或者反变量形式出现一次所组成的一个乘积项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lang="en-US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AND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，称为最小项，用</a:t>
            </a:r>
            <a:r>
              <a:rPr lang="en-US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表示。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0" name="矩形 39940"/>
          <p:cNvSpPr/>
          <p:nvPr/>
        </p:nvSpPr>
        <p:spPr>
          <a:xfrm>
            <a:off x="930275" y="2052638"/>
            <a:ext cx="6757988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例如：对于两变量逻辑函数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Y=F(A,B):  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endParaRPr lang="en-US" altLang="zh-CN" baseline="-25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 对于三变量逻辑函数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Y=F(A,B,C):  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endParaRPr lang="en-US" altLang="zh-CN" baseline="-25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             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(A’B’C’,A’B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C,A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BC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,A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BC,AB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,AB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C,ABC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,ABC)</a:t>
            </a:r>
            <a:endParaRPr lang="en-US" altLang="zh-CN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 对于四变量逻辑函数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Y=F(A,B,C,D):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endParaRPr lang="en-US" altLang="zh-CN" baseline="-25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1" name="矩形 39941"/>
          <p:cNvSpPr/>
          <p:nvPr/>
        </p:nvSpPr>
        <p:spPr>
          <a:xfrm>
            <a:off x="1182688" y="3894138"/>
            <a:ext cx="4908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推论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 n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变量逻辑函数共有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个最小项</a:t>
            </a:r>
            <a:r>
              <a:rPr lang="zh-CN" altLang="en-US" dirty="0">
                <a:solidFill>
                  <a:srgbClr val="C0C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C0C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2" name="矩形 40962"/>
          <p:cNvSpPr/>
          <p:nvPr/>
        </p:nvSpPr>
        <p:spPr>
          <a:xfrm>
            <a:off x="800100" y="5184775"/>
            <a:ext cx="7808913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例如：三变量逻辑函数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Y=F(A,B,C)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的最小项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AB’C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编号为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，记为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;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四变量逻辑函数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Y=F(A,B,C,D)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形式为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AB’CD’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563" y="581025"/>
            <a:ext cx="30718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最小项</a:t>
            </a:r>
            <a:r>
              <a:rPr lang="en-US" altLang="zh-CN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(Miniterm)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0275" y="4262438"/>
            <a:ext cx="7418388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编号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在最小项中，原变量记为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、反变量记为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，将得到的数码看成二制数，那么与该二进制相对应的十进数即为该最小项的编号。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1" grpId="1"/>
      <p:bldP spid="58370" grpId="0"/>
      <p:bldP spid="58370" grpId="1"/>
      <p:bldP spid="58371" grpId="0"/>
      <p:bldP spid="58371" grpId="1"/>
      <p:bldP spid="3" grpId="0"/>
      <p:bldP spid="3" grpId="1"/>
      <p:bldP spid="58372" grpId="0"/>
      <p:bldP spid="5837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40964"/>
          <p:cNvSpPr txBox="1"/>
          <p:nvPr/>
        </p:nvSpPr>
        <p:spPr>
          <a:xfrm>
            <a:off x="649288" y="5086350"/>
            <a:ext cx="803592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标准形式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：全部由最小项相加构成的与或式称为最小项表达式，或者称为标准与或式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Standard SOP form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5" name="矩形 40962"/>
          <p:cNvSpPr/>
          <p:nvPr/>
        </p:nvSpPr>
        <p:spPr>
          <a:xfrm>
            <a:off x="1089025" y="2636838"/>
            <a:ext cx="733107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(4) 在同一逻辑函数中，只有一个变量不同的两个最小项称为相邻最小项。两个相邻最小项之和可以合并成一项，并消去一对因子。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6" name="文本框 3"/>
          <p:cNvSpPr txBox="1"/>
          <p:nvPr/>
        </p:nvSpPr>
        <p:spPr>
          <a:xfrm>
            <a:off x="1089025" y="3559175"/>
            <a:ext cx="7239000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例如，三变量逻辑函数Y=AB'C+ABC中最小项AB'C和ABC相邻，所以Y=AC，将因子B和B'消掉了。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9397" name="文本框 40963"/>
          <p:cNvSpPr txBox="1"/>
          <p:nvPr/>
        </p:nvSpPr>
        <p:spPr>
          <a:xfrm>
            <a:off x="1003300" y="4632325"/>
            <a:ext cx="62626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charset="0"/>
              </a:rPr>
              <a:t>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最小项的性质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是卡诺图法化简逻辑函数的理论基础。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7275" y="1041400"/>
            <a:ext cx="779780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对于输入变量的任意一组取值组合，必然对应一个最小项而且仅有一个最小项的值为1；</a:t>
            </a:r>
            <a:r>
              <a:rPr lang="zh-CN" altLang="en-US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例如，</a:t>
            </a:r>
            <a:r>
              <a:rPr lang="en-US" altLang="zh-CN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AB’C</a:t>
            </a:r>
            <a:endParaRPr lang="en-US" altLang="zh-CN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9025" y="1963738"/>
            <a:ext cx="4406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(2) 同一逻辑函数的所有最小项之和为1；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9025" y="2332038"/>
            <a:ext cx="50958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(3) 同一逻辑函数的任意两个最小项的乘积为0；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599" y="643252"/>
            <a:ext cx="2038350" cy="39878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altLang="zh-CN" sz="20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最小项的</a:t>
            </a:r>
            <a:r>
              <a:rPr lang="zh-CN" altLang="en-US" sz="20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性质：</a:t>
            </a:r>
            <a:endParaRPr lang="zh-CN" altLang="en-US" sz="20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59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9395" grpId="0"/>
      <p:bldP spid="59395" grpId="1"/>
      <p:bldP spid="59396" grpId="0"/>
      <p:bldP spid="59396" grpId="1"/>
      <p:bldP spid="59397" grpId="0"/>
      <p:bldP spid="59397" grpId="1"/>
      <p:bldP spid="59393" grpId="0"/>
      <p:bldP spid="5939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914400" y="1023938"/>
          <a:ext cx="1827530" cy="2696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660"/>
                <a:gridCol w="864870"/>
              </a:tblGrid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32150" y="1660525"/>
            <a:ext cx="3292475" cy="506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Y=A'B'C+A'BC'+AB'C'+ABC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390900" y="3005138"/>
          <a:ext cx="2362200" cy="3130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520"/>
                <a:gridCol w="868680"/>
              </a:tblGrid>
              <a:tr h="473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61380" y="4317357"/>
            <a:ext cx="2995295" cy="50673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Y=A'BC+AB'C+ABC'+ABC</a:t>
            </a:r>
            <a:endParaRPr lang="zh-CN" altLang="en-US" noProof="1"/>
          </a:p>
        </p:txBody>
      </p:sp>
      <p:sp>
        <p:nvSpPr>
          <p:cNvPr id="8" name="文本框 7"/>
          <p:cNvSpPr txBox="1"/>
          <p:nvPr/>
        </p:nvSpPr>
        <p:spPr>
          <a:xfrm>
            <a:off x="832485" y="655319"/>
            <a:ext cx="16611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例2-11真值表</a:t>
            </a:r>
            <a:endParaRPr lang="zh-CN" altLang="en-US" noProof="1"/>
          </a:p>
        </p:txBody>
      </p:sp>
      <p:sp>
        <p:nvSpPr>
          <p:cNvPr id="9" name="文本框 8"/>
          <p:cNvSpPr txBox="1"/>
          <p:nvPr/>
        </p:nvSpPr>
        <p:spPr>
          <a:xfrm>
            <a:off x="3482340" y="2549525"/>
            <a:ext cx="1791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三人表决真值表</a:t>
            </a:r>
            <a:endParaRPr lang="zh-CN" altLang="en-US" noProof="1"/>
          </a:p>
        </p:txBody>
      </p:sp>
      <p:sp>
        <p:nvSpPr>
          <p:cNvPr id="51205" name="矩形 40965"/>
          <p:cNvSpPr/>
          <p:nvPr/>
        </p:nvSpPr>
        <p:spPr>
          <a:xfrm>
            <a:off x="3057525" y="655319"/>
            <a:ext cx="5293360" cy="9220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eaLnBrk="0" fontAlgn="base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strike="noStrike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从例2-11可以看出，由真值表直接写出的逻辑函数表达式即为最小项表达式。</a:t>
            </a:r>
            <a:endParaRPr lang="zh-CN" altLang="en-US" strike="noStrike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9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9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51205" grpId="0"/>
      <p:bldP spid="5120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2.1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逻辑运算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框 39942"/>
          <p:cNvSpPr txBox="1"/>
          <p:nvPr/>
        </p:nvSpPr>
        <p:spPr>
          <a:xfrm>
            <a:off x="711835" y="628650"/>
            <a:ext cx="36518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最大项</a:t>
            </a:r>
            <a:r>
              <a:rPr lang="en-US" altLang="zh-CN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(Maxterm)</a:t>
            </a: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矩形 39940"/>
          <p:cNvSpPr/>
          <p:nvPr/>
        </p:nvSpPr>
        <p:spPr>
          <a:xfrm>
            <a:off x="755015" y="2255519"/>
            <a:ext cx="7508207" cy="17532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base" hangingPunct="0">
              <a:lnSpc>
                <a:spcPct val="150000"/>
              </a:lnSpc>
            </a:pPr>
            <a:r>
              <a:rPr lang="en-US" altLang="zh-CN" b="0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strike="noStrike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例如</a:t>
            </a:r>
            <a:r>
              <a:rPr lang="zh-CN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：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对于三变量逻辑函数Y=F(A,B,C)，其最大项的形式应为X</a:t>
            </a:r>
            <a:r>
              <a:rPr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+X</a:t>
            </a:r>
            <a:r>
              <a:rPr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+X</a:t>
            </a:r>
            <a:r>
              <a:rPr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3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，其中X</a:t>
            </a:r>
            <a:r>
              <a:rPr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取A或者A'，X</a:t>
            </a:r>
            <a:r>
              <a:rPr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取B或者B'，X</a:t>
            </a:r>
            <a:r>
              <a:rPr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3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取C或者C'</a:t>
            </a:r>
            <a:r>
              <a:rPr 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。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因此</a:t>
            </a:r>
            <a:r>
              <a:rPr 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，</a:t>
            </a:r>
            <a:r>
              <a:rPr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三变量逻辑函数共有8个最大项：A'+B'+C'、A'+B'+C、A'+B+C'、A'+B+C、A+B'+C'、A+B'+C、A+B+C'和A+B+C。</a:t>
            </a:r>
            <a:endParaRPr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0419" name="矩形 40962"/>
          <p:cNvSpPr/>
          <p:nvPr/>
        </p:nvSpPr>
        <p:spPr>
          <a:xfrm>
            <a:off x="755650" y="4162425"/>
            <a:ext cx="8078788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b="0" dirty="0">
                <a:latin typeface="Comic Sans MS" panose="030F0702030302020204" pitchFamily="2" charset="0"/>
                <a:ea typeface="宋体" panose="02010600030101010101" pitchFamily="2" charset="-122"/>
              </a:rPr>
              <a:t>    </a:t>
            </a:r>
            <a:r>
              <a:rPr lang="zh-CN" altLang="en-US" b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编号</a:t>
            </a:r>
            <a:r>
              <a:rPr lang="zh-CN" altLang="en-US" b="0" dirty="0">
                <a:latin typeface="Comic Sans MS" panose="030F0702030302020204" pitchFamily="2" charset="0"/>
                <a:ea typeface="宋体" panose="02010600030101010101" pitchFamily="2" charset="-122"/>
              </a:rPr>
              <a:t>：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将最大项中的原变量记为0，反变量记为1，将得到的数码看成二进制数，那么与该二进制数相对应的十进制数就是该最大项的编号。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b="0" dirty="0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zh-CN" b="0" dirty="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例如</a:t>
            </a:r>
            <a:r>
              <a:rPr lang="zh-CN" altLang="zh-CN" b="0" dirty="0">
                <a:latin typeface="Comic Sans MS" panose="030F0702030302020204" pitchFamily="2" charset="0"/>
                <a:ea typeface="宋体" panose="02010600030101010101" pitchFamily="2" charset="-122"/>
              </a:rPr>
              <a:t>，三变量逻辑函数Y=F(A,B,C)的最大项A+B'+C的编号为2，用M</a:t>
            </a:r>
            <a:r>
              <a:rPr lang="zh-CN" altLang="zh-CN" b="0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zh-CN" b="0" dirty="0">
                <a:latin typeface="Comic Sans MS" panose="030F0702030302020204" pitchFamily="2" charset="0"/>
                <a:ea typeface="宋体" panose="02010600030101010101" pitchFamily="2" charset="-122"/>
              </a:rPr>
              <a:t>表示；四变量逻辑函数Y=F(A,B,C,D)的最大项A+B'+C+D'的编号为5，用M</a:t>
            </a:r>
            <a:r>
              <a:rPr lang="zh-CN" altLang="zh-CN" b="0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zh-CN" altLang="zh-CN" b="0" dirty="0">
                <a:latin typeface="Comic Sans MS" panose="030F0702030302020204" pitchFamily="2" charset="0"/>
                <a:ea typeface="宋体" panose="02010600030101010101" pitchFamily="2" charset="-122"/>
              </a:rPr>
              <a:t>表示。</a:t>
            </a:r>
            <a:endParaRPr lang="en-US" altLang="zh-CN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080" y="1174750"/>
            <a:ext cx="79578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b="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定义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在n变量逻辑函数中，每一个变量都参加，</a:t>
            </a:r>
            <a:r>
              <a:rPr 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而且</a:t>
            </a: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只能以原变量或者反变量出现一次所组成的</a:t>
            </a:r>
            <a:r>
              <a:rPr 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和</a:t>
            </a: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项</a:t>
            </a:r>
            <a:r>
              <a:rPr 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lang="en-US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OR</a:t>
            </a:r>
            <a:r>
              <a:rPr 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，称为最大项，用M表示。</a:t>
            </a: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79" grpId="1"/>
      <p:bldP spid="60419" grpId="0"/>
      <p:bldP spid="6041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矩形 40962"/>
          <p:cNvSpPr/>
          <p:nvPr/>
        </p:nvSpPr>
        <p:spPr>
          <a:xfrm>
            <a:off x="593725" y="480378"/>
            <a:ext cx="8274050" cy="23533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base" hangingPunct="0">
              <a:lnSpc>
                <a:spcPct val="150000"/>
              </a:lnSpc>
            </a:pPr>
            <a:r>
              <a:rPr lang="en-US" altLang="zh-CN" b="0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b="0" strike="noStrike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最大项的</a:t>
            </a:r>
            <a:r>
              <a:rPr lang="zh-CN" altLang="en-US" b="0" strike="noStrike" noProof="1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性质</a:t>
            </a:r>
            <a:r>
              <a:rPr lang="zh-CN" altLang="en-US" b="0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1600" strike="noStrike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（</a:t>
            </a:r>
            <a:r>
              <a:rPr lang="zh-CN" altLang="zh-CN" sz="1600" strike="noStrike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1）对于输入变量的任意一组取值组合，必有一个最大项而且仅有一个最大项的取值为0。</a:t>
            </a:r>
            <a:endParaRPr lang="zh-CN" altLang="zh-CN" sz="1600" strike="noStrike" noProof="1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600" strike="noStrike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（2）同一逻辑函数的所有最大项之积为0；</a:t>
            </a:r>
            <a:endParaRPr lang="zh-CN" altLang="zh-CN" sz="1600" strike="noStrike" noProof="1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600" strike="noStrike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（3）同一逻辑函数的任意两个最大项之和为1；</a:t>
            </a:r>
            <a:endParaRPr lang="zh-CN" altLang="zh-CN" sz="1600" strike="noStrike" noProof="1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</a:pPr>
            <a:r>
              <a:rPr lang="zh-CN" altLang="zh-CN" sz="1600" strike="noStrike" noProof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（4）只有一个变量不同的两个最大项称为相邻最大项。在逻辑函数式中，两个相邻最大项之积等于各相同变量之和。</a:t>
            </a:r>
            <a:r>
              <a:rPr lang="zh-CN" altLang="zh-CN" sz="1600" strike="noStrike" noProof="1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例如</a:t>
            </a:r>
            <a:r>
              <a:rPr lang="en-US" altLang="zh-CN" sz="1600" strike="noStrike" noProof="1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: </a:t>
            </a:r>
            <a:r>
              <a:rPr lang="zh-CN" altLang="zh-CN" sz="1600" strike="noStrike" noProof="1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Y=(A+B+C)(A+B'+C)=A+C。</a:t>
            </a:r>
            <a:endParaRPr lang="zh-CN" altLang="zh-CN" sz="1600" strike="noStrike" noProof="1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1019175" y="3162300"/>
          <a:ext cx="7459663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360"/>
                <a:gridCol w="1627505"/>
                <a:gridCol w="1257300"/>
                <a:gridCol w="1638935"/>
                <a:gridCol w="1452245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编号表示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对应的最小项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ABC</a:t>
                      </a: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取值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对应的最大项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编号表示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A+B+C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A+B+C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2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A+B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2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3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A+B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3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4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+B+C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4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5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+B+C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5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6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ABC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6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7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ABC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+B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+C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'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M</a:t>
                      </a:r>
                      <a:r>
                        <a:rPr lang="en-US" sz="16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7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214563" y="2833688"/>
            <a:ext cx="5180012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16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逻辑函数</a:t>
            </a:r>
            <a:r>
              <a:rPr lang="zh-CN" altLang="zh-CN" sz="160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的取值组合与最小项和最大项的关系对应表</a:t>
            </a:r>
            <a:endParaRPr lang="zh-CN" altLang="zh-CN" sz="1600">
              <a:solidFill>
                <a:srgbClr val="C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4281" name="矩形 17419"/>
          <p:cNvSpPr/>
          <p:nvPr/>
        </p:nvSpPr>
        <p:spPr>
          <a:xfrm>
            <a:off x="4130675" y="3170238"/>
            <a:ext cx="1273175" cy="2201862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41990"/>
          <p:cNvSpPr txBox="1"/>
          <p:nvPr/>
        </p:nvSpPr>
        <p:spPr>
          <a:xfrm>
            <a:off x="637540" y="5371148"/>
            <a:ext cx="83343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  <a:spcBef>
                <a:spcPts val="0"/>
              </a:spcBef>
            </a:pP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标准形式</a:t>
            </a:r>
            <a:r>
              <a:rPr lang="en-US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2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：</a:t>
            </a:r>
            <a:r>
              <a:rPr lang="zh-CN" altLang="en-US" noProof="1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全部由最大项相乘构成的或与式称为最大项表达式，或称为标准或与式</a:t>
            </a:r>
            <a:r>
              <a:rPr lang="zh-CN" altLang="en-US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（</a:t>
            </a:r>
            <a:r>
              <a:rPr lang="en-US" altLang="zh-CN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Standard POS form</a:t>
            </a:r>
            <a:r>
              <a:rPr lang="zh-CN" altLang="en-US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）</a:t>
            </a:r>
            <a:r>
              <a:rPr lang="zh-CN" altLang="en-US" noProof="1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。</a:t>
            </a:r>
            <a:endParaRPr lang="zh-CN" altLang="en-US" noProof="1" dirty="0">
              <a:solidFill>
                <a:srgbClr val="FF0000"/>
              </a:soli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9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59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2" grpId="1"/>
      <p:bldP spid="100" grpId="0"/>
      <p:bldP spid="100" grpId="1"/>
      <p:bldP spid="54281" grpId="0" bldLvl="0" animBg="1"/>
      <p:bldP spid="54281" grpId="1" animBg="1"/>
      <p:bldP spid="3" grpId="0"/>
      <p:bldP spid="3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975678" y="1657350"/>
          <a:ext cx="1419225" cy="24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255"/>
                <a:gridCol w="521970"/>
              </a:tblGrid>
              <a:tr h="335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032760" y="1657350"/>
          <a:ext cx="1387475" cy="245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935"/>
                <a:gridCol w="509905"/>
              </a:tblGrid>
              <a:tr h="336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</a:t>
                      </a: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6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  </a:t>
                      </a: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C</a:t>
                      </a:r>
                      <a:endParaRPr lang="en-US" altLang="en-US" sz="16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r>
                        <a:rPr lang="zh-CN" altLang="zh-CN" sz="1600" b="0" i="1" dirty="0">
                          <a:solidFill>
                            <a:schemeClr val="tx1"/>
                          </a:solidFill>
                          <a:latin typeface="Comic Sans MS" panose="030F0702030302020204" pitchFamily="2" charset="0"/>
                          <a:ea typeface="宋体" panose="02010600030101010101" pitchFamily="2" charset="-122"/>
                          <a:sym typeface="+mn-ea"/>
                        </a:rPr>
                        <a:t>'</a:t>
                      </a:r>
                      <a:endParaRPr lang="zh-CN" altLang="zh-CN" sz="1600" b="0" i="1" dirty="0">
                        <a:solidFill>
                          <a:schemeClr val="tx1"/>
                        </a:solidFill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  <a:sym typeface="+mn-ea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1  0  1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1  1  1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6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2457450" y="2716213"/>
            <a:ext cx="287338" cy="142875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右箭头 7"/>
          <p:cNvSpPr/>
          <p:nvPr/>
        </p:nvSpPr>
        <p:spPr>
          <a:xfrm>
            <a:off x="4672013" y="1849438"/>
            <a:ext cx="287338" cy="144463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文本框 8"/>
          <p:cNvSpPr txBox="1"/>
          <p:nvPr/>
        </p:nvSpPr>
        <p:spPr>
          <a:xfrm>
            <a:off x="4737100" y="2534285"/>
            <a:ext cx="3856339" cy="5067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A'B'C'+A'B'C+A'BC'+AB'C'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'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672013" y="2282825"/>
            <a:ext cx="287338" cy="144463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文本框 10"/>
          <p:cNvSpPr txBox="1"/>
          <p:nvPr/>
        </p:nvSpPr>
        <p:spPr>
          <a:xfrm>
            <a:off x="4612640" y="2988310"/>
            <a:ext cx="2592070" cy="9220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   =(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C'</a:t>
            </a:r>
            <a:r>
              <a:rPr lang="en-US" altLang="zh-CN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</a:t>
            </a:r>
            <a:endParaRPr lang="en-US" altLang="zh-CN" b="0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0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      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B'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A'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02860" y="1657350"/>
            <a:ext cx="3688715" cy="50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Y'=A'B'C'+A'B'C+A'BC'+AB'C'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650875" y="1181100"/>
            <a:ext cx="2251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三人表决电路真值表</a:t>
            </a:r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2902585" y="1196975"/>
            <a:ext cx="1791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反函数的真值表</a:t>
            </a:r>
            <a:endParaRPr lang="zh-CN" altLang="en-US" noProof="1"/>
          </a:p>
        </p:txBody>
      </p:sp>
      <p:sp>
        <p:nvSpPr>
          <p:cNvPr id="14" name="文本框 13"/>
          <p:cNvSpPr txBox="1"/>
          <p:nvPr/>
        </p:nvSpPr>
        <p:spPr>
          <a:xfrm>
            <a:off x="895985" y="4178300"/>
            <a:ext cx="5699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eaLnBrk="0" hangingPunct="0">
              <a:spcBef>
                <a:spcPts val="0"/>
              </a:spcBef>
            </a:pPr>
            <a:r>
              <a:rPr 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因此，可以总结出从真值表写出最大项表达式的方法：</a:t>
            </a:r>
            <a:endParaRPr lang="zh-CN" altLang="en-US" noProof="1"/>
          </a:p>
        </p:txBody>
      </p:sp>
      <p:sp>
        <p:nvSpPr>
          <p:cNvPr id="15" name="矩形 32769"/>
          <p:cNvSpPr/>
          <p:nvPr/>
        </p:nvSpPr>
        <p:spPr>
          <a:xfrm>
            <a:off x="760413" y="4460875"/>
            <a:ext cx="7180262" cy="1800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（1）找出真值表中所有使Y=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的输入变量的取值组合；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（2）每个取值组合构造一个最大项，其中取值为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的写为原变量，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取值为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的写为反变量；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（3）将这些最大项相乘，即可得到Y的最大项表达式。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744" y="540385"/>
            <a:ext cx="452247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</a:pPr>
            <a:r>
              <a:rPr lang="zh-CN" sz="20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+mn-ea"/>
              </a:rPr>
              <a:t>能否从真值表写出最大项表达式？？？</a:t>
            </a:r>
            <a:endParaRPr lang="zh-CN" altLang="en-US" sz="20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99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5" grpId="0" bldLvl="0" animBg="1"/>
      <p:bldP spid="5" grpId="1" animBg="1"/>
      <p:bldP spid="13" grpId="0"/>
      <p:bldP spid="13" grpId="1"/>
      <p:bldP spid="8" grpId="0" bldLvl="0" animBg="1"/>
      <p:bldP spid="8" grpId="1" animBg="1"/>
      <p:bldP spid="7" grpId="0"/>
      <p:bldP spid="7" grpId="1"/>
      <p:bldP spid="10" grpId="0" bldLvl="0" animBg="1"/>
      <p:bldP spid="10" grpId="1" animBg="1"/>
      <p:bldP spid="9" grpId="0"/>
      <p:bldP spid="9" grpId="1"/>
      <p:bldP spid="11" grpId="0"/>
      <p:bldP spid="11" grpId="1"/>
      <p:bldP spid="14" grpId="0"/>
      <p:bldP spid="14" grpId="1"/>
      <p:bldP spid="15" grpId="0"/>
      <p:bldP spid="15" grpId="1"/>
      <p:bldP spid="2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81" name="文本框 39942"/>
          <p:cNvSpPr txBox="1"/>
          <p:nvPr/>
        </p:nvSpPr>
        <p:spPr>
          <a:xfrm>
            <a:off x="752474" y="650875"/>
            <a:ext cx="3759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noProof="1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4. 两种标准形式的关系</a:t>
            </a:r>
            <a:r>
              <a:rPr lang="zh-CN" altLang="en-US" b="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b="0" noProof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</a:t>
            </a:r>
            <a:endParaRPr lang="zh-CN" altLang="en-US" b="0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4" name="矩形 40962"/>
          <p:cNvSpPr/>
          <p:nvPr/>
        </p:nvSpPr>
        <p:spPr>
          <a:xfrm>
            <a:off x="504825" y="2186305"/>
            <a:ext cx="773874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base" hangingPunct="0">
              <a:lnSpc>
                <a:spcPct val="150000"/>
              </a:lnSpc>
            </a:pPr>
            <a:r>
              <a:rPr lang="en-US" altLang="zh-CN" b="0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将最大项表达式用最大项的编号形式表示，即</a:t>
            </a:r>
            <a:endParaRPr lang="zh-CN" altLang="zh-CN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  Y=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)(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C'</a:t>
            </a:r>
            <a:r>
              <a:rPr lang="en-US" altLang="zh-CN" b="0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 (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B'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)(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A'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</a:t>
            </a:r>
            <a:r>
              <a:rPr lang="zh-CN" altLang="en-US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)=</a:t>
            </a:r>
            <a:r>
              <a:rPr lang="zh-CN" alt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zh-CN"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zh-CN"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zh-CN"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zh-CN" strike="noStrike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4</a:t>
            </a:r>
            <a:endParaRPr lang="zh-CN" altLang="zh-CN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fontAlgn="base" hangingPunct="0">
              <a:lnSpc>
                <a:spcPct val="150000"/>
              </a:lnSpc>
            </a:pPr>
            <a:endParaRPr lang="zh-CN" altLang="zh-CN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1111250"/>
            <a:ext cx="67913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将三人表决问题的最小项表达式用最小项的编号形式表示，即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     Y=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A'BC+AB'C+ABC'+ABC</a:t>
            </a:r>
            <a:r>
              <a:rPr lang="en-US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=</a:t>
            </a:r>
            <a:r>
              <a:rPr lang="zh-CN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m</a:t>
            </a:r>
            <a:r>
              <a:rPr lang="zh-CN" altLang="zh-CN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lang="zh-CN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+m</a:t>
            </a:r>
            <a:r>
              <a:rPr lang="zh-CN" altLang="zh-CN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5</a:t>
            </a:r>
            <a:r>
              <a:rPr lang="zh-CN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+m</a:t>
            </a:r>
            <a:r>
              <a:rPr lang="zh-CN" altLang="zh-CN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6</a:t>
            </a:r>
            <a:r>
              <a:rPr lang="zh-CN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+m</a:t>
            </a:r>
            <a:r>
              <a:rPr lang="zh-CN" altLang="zh-CN" baseline="-25000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7</a:t>
            </a:r>
            <a:r>
              <a:rPr lang="zh-CN" altLang="zh-CN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lang="zh-CN" altLang="en-US" noProof="1"/>
          </a:p>
        </p:txBody>
      </p:sp>
      <p:sp>
        <p:nvSpPr>
          <p:cNvPr id="6" name="文本框 5"/>
          <p:cNvSpPr txBox="1"/>
          <p:nvPr/>
        </p:nvSpPr>
        <p:spPr>
          <a:xfrm>
            <a:off x="1092200" y="3175000"/>
            <a:ext cx="4779963" cy="508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对比：两种标准形式的编号恰好为互补关系。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65" name="AutoShape 5"/>
          <p:cNvSpPr/>
          <p:nvPr/>
        </p:nvSpPr>
        <p:spPr>
          <a:xfrm>
            <a:off x="959485" y="4416425"/>
            <a:ext cx="5507038" cy="511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43011"/>
          <p:cNvSpPr/>
          <p:nvPr/>
        </p:nvSpPr>
        <p:spPr>
          <a:xfrm>
            <a:off x="867410" y="4473575"/>
            <a:ext cx="56657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base" hangingPunct="0">
              <a:spcBef>
                <a:spcPct val="50000"/>
              </a:spcBef>
            </a:pPr>
            <a:r>
              <a:rPr lang="zh-CN" altLang="zh-CN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仿宋_GB2312" pitchFamily="1" charset="-122"/>
                <a:cs typeface="Comic Sans MS" panose="030F0702030302020204" pitchFamily="2" charset="0"/>
              </a:rPr>
              <a:t>【</a:t>
            </a:r>
            <a:r>
              <a:rPr lang="zh-CN" altLang="zh-CN" strike="noStrike" noProof="1" dirty="0">
                <a:solidFill>
                  <a:schemeClr val="accent3"/>
                </a:soli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</a:rPr>
              <a:t>例2-12】将逻辑函数Y=A+BC化为或与式。</a:t>
            </a:r>
            <a:endParaRPr lang="zh-CN" altLang="zh-CN" strike="noStrike" noProof="1" dirty="0">
              <a:solidFill>
                <a:schemeClr val="accent3"/>
              </a:solidFill>
              <a:latin typeface="Comic Sans MS" panose="030F0702030302020204" pitchFamily="2" charset="0"/>
              <a:ea typeface="+mn-ea"/>
              <a:cs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1" grpId="1"/>
      <p:bldP spid="5" grpId="0"/>
      <p:bldP spid="5" grpId="1"/>
      <p:bldP spid="61444" grpId="0"/>
      <p:bldP spid="61444" grpId="1"/>
      <p:bldP spid="6" grpId="0"/>
      <p:bldP spid="6" grpId="1"/>
      <p:bldP spid="62465" grpId="0" bldLvl="0" animBg="1"/>
      <p:bldP spid="7" grpId="0"/>
      <p:bldP spid="62465" grpId="1" animBg="1"/>
      <p:bldP spid="7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7" name="矩形 43011"/>
          <p:cNvSpPr/>
          <p:nvPr/>
        </p:nvSpPr>
        <p:spPr>
          <a:xfrm>
            <a:off x="989330" y="3312160"/>
            <a:ext cx="7531100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然后利用标准形式下标编号的互补关系，可以直接得到标准或与式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Y = ПM(0,1,2)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  = (A+B+C)(A+B+C')(A+B'+C)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4543" y="724535"/>
            <a:ext cx="5807075" cy="1614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先将逻辑函数Y=A+BC扩展为标准与或式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Y </a:t>
            </a:r>
            <a:r>
              <a:rPr lang="zh-CN" altLang="zh-CN" b="0" dirty="0">
                <a:latin typeface="Comic Sans MS" panose="030F0702030302020204" pitchFamily="2" charset="0"/>
                <a:ea typeface="宋体" panose="02010600030101010101" pitchFamily="2" charset="-122"/>
              </a:rPr>
              <a:t>=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A(B+B')(C+C')+(A+A')BC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 </a:t>
            </a:r>
            <a:r>
              <a:rPr lang="zh-CN" altLang="zh-CN" b="0" dirty="0">
                <a:latin typeface="Comic Sans MS" panose="030F0702030302020204" pitchFamily="2" charset="0"/>
                <a:ea typeface="宋体" panose="02010600030101010101" pitchFamily="2" charset="-122"/>
              </a:rPr>
              <a:t>=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ABC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+ABC'+AB'C+AB'C'+ABC'+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ABC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+A'BC     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仿宋_GB2312" pitchFamily="1" charset="-122"/>
              </a:rPr>
              <a:t>           </a:t>
            </a:r>
            <a:r>
              <a:rPr lang="en-US" altLang="zh-CN">
                <a:latin typeface="Arial" panose="020B0604020202020204" pitchFamily="34" charset="0"/>
                <a:ea typeface="仿宋_GB2312" pitchFamily="1" charset="-122"/>
              </a:rPr>
              <a:t>= 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ABC+ABC'+AB'C+AB'C'+A'BC </a:t>
            </a:r>
            <a:endParaRPr lang="en-US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118" y="2435860"/>
            <a:ext cx="5773737" cy="784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再用最小项的编号表示逻辑函数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Y = Σm(3,4,5,6,7)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2518" y="4621848"/>
            <a:ext cx="6288087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化简得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Y =(A+B+C)(A+B+C')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(A+B+C)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(A+B'+C)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      =(A+B)(A+C)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69430" y="799148"/>
            <a:ext cx="1060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Y=A+BC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304405" y="1196023"/>
            <a:ext cx="76200" cy="287338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6982143" y="1554798"/>
            <a:ext cx="6429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1xx   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7696518" y="1251585"/>
            <a:ext cx="76200" cy="288925"/>
          </a:xfrm>
          <a:prstGeom prst="downArrow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文本框 10"/>
          <p:cNvSpPr txBox="1"/>
          <p:nvPr/>
        </p:nvSpPr>
        <p:spPr>
          <a:xfrm>
            <a:off x="7563168" y="1540510"/>
            <a:ext cx="596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x11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2" grpId="0"/>
      <p:bldP spid="2" grpId="1"/>
      <p:bldP spid="7" grpId="0" bldLvl="0" animBg="1"/>
      <p:bldP spid="8" grpId="0"/>
      <p:bldP spid="8" grpId="1"/>
      <p:bldP spid="10" grpId="0" bldLvl="0" animBg="1"/>
      <p:bldP spid="10" grpId="1" animBg="1"/>
      <p:bldP spid="11" grpId="0"/>
      <p:bldP spid="11" grpId="1"/>
      <p:bldP spid="62467" grpId="0"/>
      <p:bldP spid="62467" grpId="1"/>
      <p:bldP spid="5" grpId="0"/>
      <p:bldP spid="5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 txBox="1"/>
          <p:nvPr/>
        </p:nvSpPr>
        <p:spPr>
          <a:xfrm>
            <a:off x="1908175" y="2205038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2.6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逻辑函数的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化简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9138" y="587375"/>
            <a:ext cx="4246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 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为什么需要化简逻辑函数？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113" y="4522788"/>
            <a:ext cx="4943475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因此，函数表达式越简单，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实现电路越简单。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实现的电路简单，会带来两方面的好处：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638" y="1055688"/>
            <a:ext cx="37703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同一逻辑函数有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种不同的表达式。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0113" y="1463675"/>
            <a:ext cx="157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）与或式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en-US" altLang="zh-CN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2913" y="1463675"/>
            <a:ext cx="157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）或与式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0113" y="1831975"/>
            <a:ext cx="21701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）与非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与非式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2913" y="1831975"/>
            <a:ext cx="21701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）或非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或非式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0113" y="2079625"/>
            <a:ext cx="40782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）与或非式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   (6) 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与非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与式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  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）或与非式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  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）或非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或式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en-US" altLang="zh-CN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0913" y="3001963"/>
            <a:ext cx="40909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同种形式表达表的繁简程度也有差异。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10994" y="3858894"/>
            <a:ext cx="2995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Y=A'BC+AB'C+ABC'+ABC</a:t>
            </a:r>
            <a:endParaRPr lang="zh-CN" altLang="en-US" noProof="1"/>
          </a:p>
        </p:txBody>
      </p:sp>
      <p:sp>
        <p:nvSpPr>
          <p:cNvPr id="17" name="文本框 16"/>
          <p:cNvSpPr txBox="1"/>
          <p:nvPr/>
        </p:nvSpPr>
        <p:spPr>
          <a:xfrm>
            <a:off x="950913" y="3370263"/>
            <a:ext cx="2251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对于三人表决电路：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56709" y="4283709"/>
            <a:ext cx="1652911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Y=AB+BC+AC</a:t>
            </a:r>
            <a:endParaRPr lang="zh-CN" altLang="en-US" noProof="1"/>
          </a:p>
        </p:txBody>
      </p:sp>
      <p:sp>
        <p:nvSpPr>
          <p:cNvPr id="19" name="文本框 18"/>
          <p:cNvSpPr txBox="1"/>
          <p:nvPr/>
        </p:nvSpPr>
        <p:spPr>
          <a:xfrm>
            <a:off x="942975" y="5443538"/>
            <a:ext cx="30797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）有利于降低电路成本；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3450" y="5738813"/>
            <a:ext cx="3540125" cy="506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）有利于提高系统的可靠性。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23914" y="686422"/>
            <a:ext cx="13652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1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D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85504" y="1496047"/>
            <a:ext cx="1840236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2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+B)(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+D)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40418" y="1054722"/>
            <a:ext cx="1942472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   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B)’(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D)‘)'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40418" y="1864347"/>
            <a:ext cx="2456822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   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+B)'+(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+D)')'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85510" y="2232647"/>
            <a:ext cx="1631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3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D)'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26143" y="2658097"/>
            <a:ext cx="1671961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  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B)'(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D)'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6789" y="3026397"/>
            <a:ext cx="2106931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4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+B)(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+D))'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75368" y="3442322"/>
            <a:ext cx="2091061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  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+B)'+(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+D)'</a:t>
            </a:r>
            <a:endParaRPr lang="en-US" altLang="zh-CN" noProof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mic Sans MS" panose="030F0702030302020204" pitchFamily="2" charset="0"/>
              <a:ea typeface="+mn-ea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887720" y="1157605"/>
            <a:ext cx="287338" cy="163513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0" name="右箭头 29"/>
          <p:cNvSpPr/>
          <p:nvPr/>
        </p:nvSpPr>
        <p:spPr>
          <a:xfrm>
            <a:off x="5887720" y="1965643"/>
            <a:ext cx="287338" cy="1651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1" name="右箭头 30"/>
          <p:cNvSpPr/>
          <p:nvPr/>
        </p:nvSpPr>
        <p:spPr>
          <a:xfrm>
            <a:off x="5887720" y="2759393"/>
            <a:ext cx="287338" cy="1651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2" name="右箭头 31"/>
          <p:cNvSpPr/>
          <p:nvPr/>
        </p:nvSpPr>
        <p:spPr>
          <a:xfrm>
            <a:off x="5887720" y="3545205"/>
            <a:ext cx="287338" cy="163513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49156" name="对象 -2147482579"/>
          <p:cNvGraphicFramePr/>
          <p:nvPr/>
        </p:nvGraphicFramePr>
        <p:xfrm>
          <a:off x="5923915" y="4220528"/>
          <a:ext cx="2730500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281430" imgH="727710" progId="Visio.Drawing.11">
                  <p:embed/>
                </p:oleObj>
              </mc:Choice>
              <mc:Fallback>
                <p:oleObj name="" r:id="rId1" imgW="1281430" imgH="727710" progId="Visio.Drawing.11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23915" y="4220528"/>
                        <a:ext cx="2730500" cy="178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8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5" grpId="0"/>
      <p:bldP spid="15" grpId="1"/>
      <p:bldP spid="17" grpId="0"/>
      <p:bldP spid="17" grpId="1"/>
      <p:bldP spid="16" grpId="0"/>
      <p:bldP spid="16" grpId="1"/>
      <p:bldP spid="18" grpId="0"/>
      <p:bldP spid="18" grpId="1"/>
      <p:bldP spid="3" grpId="0"/>
      <p:bldP spid="3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9" grpId="0" bldLvl="0" animBg="1"/>
      <p:bldP spid="29" grpId="1" animBg="1"/>
      <p:bldP spid="23" grpId="0"/>
      <p:bldP spid="23" grpId="1"/>
      <p:bldP spid="30" grpId="0" bldLvl="0" animBg="1"/>
      <p:bldP spid="30" grpId="1" animBg="1"/>
      <p:bldP spid="24" grpId="0"/>
      <p:bldP spid="24" grpId="1"/>
      <p:bldP spid="25" grpId="0"/>
      <p:bldP spid="25" grpId="1"/>
      <p:bldP spid="31" grpId="0" bldLvl="0" animBg="1"/>
      <p:bldP spid="31" grpId="1" animBg="1"/>
      <p:bldP spid="26" grpId="0"/>
      <p:bldP spid="26" grpId="1"/>
      <p:bldP spid="27" grpId="0"/>
      <p:bldP spid="27" grpId="1"/>
      <p:bldP spid="32" grpId="0" bldLvl="0" animBg="1"/>
      <p:bldP spid="32" grpId="1" animBg="1"/>
      <p:bldP spid="28" grpId="0"/>
      <p:bldP spid="28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文本框 47105"/>
          <p:cNvSpPr txBox="1"/>
          <p:nvPr/>
        </p:nvSpPr>
        <p:spPr>
          <a:xfrm>
            <a:off x="1370013" y="5184775"/>
            <a:ext cx="528796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charset="0"/>
              </a:rPr>
              <a:t>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Q—M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化简法</a:t>
            </a:r>
            <a:r>
              <a:rPr lang="zh-CN" altLang="en-US" dirty="0">
                <a:solidFill>
                  <a:schemeClr val="bg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zh-CN" altLang="en-US">
                <a:solidFill>
                  <a:schemeClr val="bg2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Quine-McCluskey Method</a:t>
            </a:r>
            <a:r>
              <a:rPr lang="zh-CN" altLang="en-US" dirty="0">
                <a:solidFill>
                  <a:schemeClr val="bg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chemeClr val="bg2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013" y="1141413"/>
            <a:ext cx="1546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化到最简！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893" y="615950"/>
            <a:ext cx="30695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化简标准是什么？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0013" y="1878013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）要求函数式中乘积项的数量最少；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0013" y="1509713"/>
            <a:ext cx="36306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对于与或式，最简的标准有两条：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0013" y="2300288"/>
            <a:ext cx="35417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）每个乘积项中的因子最少。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93485" y="847082"/>
            <a:ext cx="1891665" cy="50673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1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=AB+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A'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C+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endParaRPr lang="zh-CN" altLang="en-US" noProof="1"/>
          </a:p>
        </p:txBody>
      </p:sp>
      <p:sp>
        <p:nvSpPr>
          <p:cNvPr id="9" name="文本框 8"/>
          <p:cNvSpPr txBox="1"/>
          <p:nvPr/>
        </p:nvSpPr>
        <p:spPr>
          <a:xfrm>
            <a:off x="6293485" y="1410335"/>
            <a:ext cx="14662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1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=AB+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A'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C</a:t>
            </a:r>
            <a:endParaRPr lang="zh-CN" altLang="en-US" noProof="1"/>
          </a:p>
        </p:txBody>
      </p:sp>
      <p:sp>
        <p:nvSpPr>
          <p:cNvPr id="10" name="文本框 9"/>
          <p:cNvSpPr txBox="1"/>
          <p:nvPr/>
        </p:nvSpPr>
        <p:spPr>
          <a:xfrm>
            <a:off x="6363969" y="1931669"/>
            <a:ext cx="1324598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2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=A+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A'B</a:t>
            </a:r>
            <a:endParaRPr lang="zh-CN" altLang="en-US" noProof="1"/>
          </a:p>
        </p:txBody>
      </p:sp>
      <p:sp>
        <p:nvSpPr>
          <p:cNvPr id="11" name="文本框 10"/>
          <p:cNvSpPr txBox="1"/>
          <p:nvPr/>
        </p:nvSpPr>
        <p:spPr>
          <a:xfrm>
            <a:off x="6363969" y="2350135"/>
            <a:ext cx="1058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Y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2</a:t>
            </a:r>
            <a:r>
              <a:rPr lang="zh-CN" altLang="en-US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=A+</a:t>
            </a:r>
            <a:r>
              <a:rPr lang="en-US" altLang="zh-CN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mic Sans MS" panose="030F0702030302020204" pitchFamily="2" charset="0"/>
                <a:ea typeface="+mn-ea"/>
                <a:cs typeface="Comic Sans MS" panose="030F0702030302020204" pitchFamily="2" charset="0"/>
                <a:sym typeface="+mn-ea"/>
              </a:rPr>
              <a:t>B</a:t>
            </a:r>
            <a:endParaRPr lang="zh-CN" altLang="en-US" noProof="1"/>
          </a:p>
        </p:txBody>
      </p:sp>
      <p:sp>
        <p:nvSpPr>
          <p:cNvPr id="12" name="文本框 11"/>
          <p:cNvSpPr txBox="1"/>
          <p:nvPr/>
        </p:nvSpPr>
        <p:spPr>
          <a:xfrm>
            <a:off x="831215" y="2708910"/>
            <a:ext cx="21510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怎么化简？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4925" y="3244850"/>
            <a:ext cx="16764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■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公式法化简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50975" y="3613150"/>
            <a:ext cx="6646863" cy="50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应用逻辑代数的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基本公式、常用公式</a:t>
            </a:r>
            <a:r>
              <a:rPr lang="zh-CN" altLang="en-US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和最小项的性质</a:t>
            </a:r>
            <a:r>
              <a:rPr lang="zh-CN" altLang="en-US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进行化简。</a:t>
            </a:r>
            <a:endParaRPr lang="zh-CN" altLang="en-US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6680" y="4233544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■ 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卡诺图化简</a:t>
            </a:r>
            <a:endParaRPr lang="zh-CN" altLang="en-US" noProof="1"/>
          </a:p>
        </p:txBody>
      </p:sp>
      <p:sp>
        <p:nvSpPr>
          <p:cNvPr id="16" name="文本框 15"/>
          <p:cNvSpPr txBox="1"/>
          <p:nvPr/>
        </p:nvSpPr>
        <p:spPr>
          <a:xfrm>
            <a:off x="1574800" y="4722813"/>
            <a:ext cx="74263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应用卡诺图进行化简。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直观，清晰；</a:t>
            </a:r>
            <a:r>
              <a:rPr lang="zh-CN" altLang="en-US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最适合于化简三</a:t>
            </a:r>
            <a:r>
              <a:rPr lang="en-US" altLang="zh-CN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四变量逻辑函数。</a:t>
            </a:r>
            <a:endParaRPr lang="zh-CN" altLang="en-US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50975" y="5735638"/>
            <a:ext cx="73628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solidFill>
                  <a:schemeClr val="bg2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基于列表的化简方法，具有固定的化简模式，适合计算机编程进行化简。</a:t>
            </a:r>
            <a:endParaRPr lang="zh-CN" altLang="en-US">
              <a:solidFill>
                <a:schemeClr val="bg2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3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4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6" grpId="0"/>
      <p:bldP spid="6" grpId="1"/>
      <p:bldP spid="18" grpId="0"/>
      <p:bldP spid="18" grpId="1"/>
      <p:bldP spid="9" grpId="0"/>
      <p:bldP spid="9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67585" grpId="0"/>
      <p:bldP spid="67585" grpId="1"/>
      <p:bldP spid="17" grpId="0"/>
      <p:bldP spid="17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5"/>
          <p:cNvSpPr/>
          <p:nvPr/>
        </p:nvSpPr>
        <p:spPr>
          <a:xfrm flipV="1">
            <a:off x="1201738" y="4246563"/>
            <a:ext cx="5221287" cy="51911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09" name="AutoShape 5"/>
          <p:cNvSpPr/>
          <p:nvPr/>
        </p:nvSpPr>
        <p:spPr>
          <a:xfrm>
            <a:off x="1092200" y="1952625"/>
            <a:ext cx="5438775" cy="2062163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文本框 1"/>
          <p:cNvSpPr txBox="1"/>
          <p:nvPr/>
        </p:nvSpPr>
        <p:spPr>
          <a:xfrm>
            <a:off x="711200" y="569913"/>
            <a:ext cx="20320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公式法化简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8611" name="文本框 41990"/>
          <p:cNvSpPr txBox="1"/>
          <p:nvPr/>
        </p:nvSpPr>
        <p:spPr>
          <a:xfrm>
            <a:off x="561975" y="965200"/>
            <a:ext cx="8202613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应用逻辑代数中的基本公式和常用公式，以及最小项的性质对逻辑函数进行化简。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41990"/>
          <p:cNvSpPr txBox="1"/>
          <p:nvPr/>
        </p:nvSpPr>
        <p:spPr>
          <a:xfrm>
            <a:off x="1101725" y="1984375"/>
            <a:ext cx="5210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【例2-13】用公式法化简下列逻辑函数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  Y1=AB'+ACD+A'B'+A'CD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  Y2=AB+ABC'+ABD+AB(C'+D')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  Y3=AC+AB'+(B+C)'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         Y4=AB+A'C+B'C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2" name="文本框 3"/>
          <p:cNvSpPr txBox="1"/>
          <p:nvPr/>
        </p:nvSpPr>
        <p:spPr>
          <a:xfrm>
            <a:off x="1216025" y="4321175"/>
            <a:ext cx="51355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</a:rPr>
              <a:t>【例2-14】化简逻辑函数Y=A'BC'+A'BC+ABC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8763" y="4916488"/>
            <a:ext cx="24034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Y=A'BC'+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A'BC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+ABC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2760" y="5285092"/>
            <a:ext cx="3129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=A'BC'+</a:t>
            </a:r>
            <a:r>
              <a:rPr lang="zh-CN" altLang="en-US" noProof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A'BC</a:t>
            </a:r>
            <a:r>
              <a:rPr lang="en-US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+A‘BC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+ABC</a:t>
            </a:r>
            <a:endParaRPr lang="en-US" altLang="zh-CN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2125" y="5653088"/>
            <a:ext cx="32369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A'BC'+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)+(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A'BC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ABC)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2125" y="5965825"/>
            <a:ext cx="1111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A‘B+BC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81203" y="4318318"/>
            <a:ext cx="9636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A+A=A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81203" y="4988243"/>
            <a:ext cx="9636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A=A+A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451090" y="4724718"/>
            <a:ext cx="144463" cy="287338"/>
          </a:xfrm>
          <a:prstGeom prst="down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文本框 11"/>
          <p:cNvSpPr txBox="1"/>
          <p:nvPr/>
        </p:nvSpPr>
        <p:spPr>
          <a:xfrm>
            <a:off x="7158990" y="5427980"/>
            <a:ext cx="873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配项法</a:t>
            </a:r>
            <a:endParaRPr lang="zh-CN" altLang="en-US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4515" y="1952625"/>
            <a:ext cx="11064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A+AB=A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14515" y="2320925"/>
            <a:ext cx="1441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A+A‘B=A+B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14515" y="2746375"/>
            <a:ext cx="13033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AB+AB‘=A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14515" y="3057525"/>
            <a:ext cx="1631950" cy="9223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AB+A‘C+BC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9AD0"/>
                </a:solidFill>
                <a:latin typeface="Arial" panose="020B0604020202020204" pitchFamily="34" charset="0"/>
                <a:ea typeface="仿宋_GB2312" pitchFamily="1" charset="-122"/>
              </a:rPr>
              <a:t>    </a:t>
            </a:r>
            <a:r>
              <a:rPr lang="zh-CN" altLang="en-US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</a:rPr>
              <a:t>  </a:t>
            </a:r>
            <a:r>
              <a:rPr lang="en-US" altLang="zh-CN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</a:rPr>
              <a:t>=AB+A'C</a:t>
            </a:r>
            <a:endParaRPr lang="en-US" altLang="zh-CN">
              <a:solidFill>
                <a:srgbClr val="009AD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"/>
                            </p:stCondLst>
                            <p:childTnLst>
                              <p:par>
                                <p:cTn id="8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0" grpId="1"/>
      <p:bldP spid="68611" grpId="0"/>
      <p:bldP spid="68611" grpId="1"/>
      <p:bldP spid="2" grpId="0"/>
      <p:bldP spid="2" grpId="1"/>
      <p:bldP spid="58372" grpId="0"/>
      <p:bldP spid="58372" grpId="1"/>
      <p:bldP spid="3" grpId="0" bldLvl="0" animBg="1"/>
      <p:bldP spid="3" grpId="1" animBg="1"/>
      <p:bldP spid="68609" grpId="0" bldLvl="0" animBg="1"/>
      <p:bldP spid="68609" grpId="1" animBg="1"/>
      <p:bldP spid="11" grpId="0" bldLvl="0" animBg="1"/>
      <p:bldP spid="11" grpId="1" animBg="1"/>
      <p:bldP spid="10" grpId="0"/>
      <p:bldP spid="10" grpId="1"/>
      <p:bldP spid="9" grpId="0"/>
      <p:bldP spid="9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4100" y="1357313"/>
            <a:ext cx="2774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Y= AB'+A'B+BC'+B'C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8892" y="1725917"/>
            <a:ext cx="3860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= AB'+A'B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(C+C')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+BC'+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(A+A')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B'C</a:t>
            </a:r>
            <a:endParaRPr lang="zh-CN" altLang="en-US" noProof="1"/>
          </a:p>
        </p:txBody>
      </p:sp>
      <p:sp>
        <p:nvSpPr>
          <p:cNvPr id="6" name="文本框 5"/>
          <p:cNvSpPr txBox="1"/>
          <p:nvPr/>
        </p:nvSpPr>
        <p:spPr>
          <a:xfrm>
            <a:off x="1398898" y="2173592"/>
            <a:ext cx="4320547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= AB'+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A'BC+A'BC'</a:t>
            </a:r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+BC'+</a:t>
            </a:r>
            <a:r>
              <a:rPr lang="zh-CN" altLang="en-US" noProof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AB'C+A'B'C</a:t>
            </a:r>
            <a:endParaRPr lang="zh-CN" altLang="en-US" noProof="1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8588" y="2541588"/>
            <a:ext cx="5121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 (AB'+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AB'C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) +(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A'BC'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+BC') +(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A'BC+A'B'C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7638" y="2909888"/>
            <a:ext cx="19034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 AB'+BC'+A'C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9" name="AutoShape 5"/>
          <p:cNvSpPr/>
          <p:nvPr/>
        </p:nvSpPr>
        <p:spPr>
          <a:xfrm>
            <a:off x="911225" y="608013"/>
            <a:ext cx="5362575" cy="579437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文本框 4"/>
          <p:cNvSpPr txBox="1"/>
          <p:nvPr/>
        </p:nvSpPr>
        <p:spPr>
          <a:xfrm>
            <a:off x="919163" y="733425"/>
            <a:ext cx="51196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【例2-15】化简逻辑函数Y=AB'+A'B+BC'+B'C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6588" y="733425"/>
            <a:ext cx="10350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A+A'=1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86588" y="1404938"/>
            <a:ext cx="10350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1=A+A'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7356475" y="1141413"/>
            <a:ext cx="144463" cy="287338"/>
          </a:xfrm>
          <a:prstGeom prst="down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6081" name="文本框 36865"/>
          <p:cNvSpPr txBox="1"/>
          <p:nvPr/>
        </p:nvSpPr>
        <p:spPr>
          <a:xfrm>
            <a:off x="663575" y="4121150"/>
            <a:ext cx="8040688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2-11. 对于例2-15中的逻辑函数，在第一项中扩充变量C，在第三项中扩充变量A，重新进行化简。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2-12. 将上题的化简结果与例2-15中的化简结果进行对比，逻辑函数的形式是否相同？有什么特点？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200" y="3736975"/>
            <a:ext cx="2011666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noProof="1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Wingdings" panose="05000000000000000000" charset="0"/>
              </a:rPr>
              <a:t>? </a:t>
            </a:r>
            <a:r>
              <a:rPr lang="zh-CN" sz="2400" b="0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楷体" panose="02010609060101010101" charset="-122"/>
                <a:cs typeface="+mn-cs"/>
                <a:sym typeface="+mn-ea"/>
              </a:rPr>
              <a:t>思考与练习</a:t>
            </a:r>
            <a:endParaRPr lang="zh-CN" altLang="en-US" sz="2400" noProof="1"/>
          </a:p>
        </p:txBody>
      </p:sp>
      <p:sp>
        <p:nvSpPr>
          <p:cNvPr id="14" name="文本框 13"/>
          <p:cNvSpPr txBox="1"/>
          <p:nvPr/>
        </p:nvSpPr>
        <p:spPr>
          <a:xfrm>
            <a:off x="7067550" y="1804988"/>
            <a:ext cx="873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配项法</a:t>
            </a:r>
            <a:endParaRPr lang="zh-CN" altLang="en-US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58373" grpId="0"/>
      <p:bldP spid="58373" grpId="1"/>
      <p:bldP spid="10" grpId="0"/>
      <p:bldP spid="10" grpId="1"/>
      <p:bldP spid="12" grpId="0" animBg="1"/>
      <p:bldP spid="12" grpId="1" animBg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13" grpId="0"/>
      <p:bldP spid="13" grpId="1"/>
      <p:bldP spid="46081" grpId="0"/>
      <p:bldP spid="46081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3"/>
          <p:cNvSpPr txBox="1"/>
          <p:nvPr/>
        </p:nvSpPr>
        <p:spPr>
          <a:xfrm>
            <a:off x="763588" y="701675"/>
            <a:ext cx="7615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/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在逻辑代数中，将事物之间最基本的逻辑关系定义为三种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与、或、非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 descr="与或非"/>
          <p:cNvPicPr>
            <a:picLocks noChangeAspect="1"/>
          </p:cNvPicPr>
          <p:nvPr/>
        </p:nvPicPr>
        <p:blipFill>
          <a:blip r:embed="rId1"/>
          <a:srcRect b="28326"/>
          <a:stretch>
            <a:fillRect/>
          </a:stretch>
        </p:blipFill>
        <p:spPr>
          <a:xfrm>
            <a:off x="962025" y="1504950"/>
            <a:ext cx="7046913" cy="2414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十字箭头 11"/>
          <p:cNvSpPr/>
          <p:nvPr/>
        </p:nvSpPr>
        <p:spPr>
          <a:xfrm>
            <a:off x="6727825" y="5241925"/>
            <a:ext cx="890588" cy="682625"/>
          </a:xfrm>
          <a:prstGeom prst="quad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AutoShape 5"/>
          <p:cNvSpPr/>
          <p:nvPr/>
        </p:nvSpPr>
        <p:spPr>
          <a:xfrm flipV="1">
            <a:off x="1244600" y="1484313"/>
            <a:ext cx="6461125" cy="5238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3" name="文本框 51204"/>
          <p:cNvSpPr txBox="1"/>
          <p:nvPr/>
        </p:nvSpPr>
        <p:spPr>
          <a:xfrm>
            <a:off x="1316355" y="2197100"/>
            <a:ext cx="24269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）哪个公式能用？</a:t>
            </a:r>
            <a:endParaRPr lang="zh-CN" altLang="en-US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634" name="文本框 1"/>
          <p:cNvSpPr txBox="1"/>
          <p:nvPr/>
        </p:nvSpPr>
        <p:spPr>
          <a:xfrm>
            <a:off x="698500" y="560388"/>
            <a:ext cx="23368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卡诺图化简法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9635" name="文本框 2"/>
          <p:cNvSpPr txBox="1"/>
          <p:nvPr/>
        </p:nvSpPr>
        <p:spPr>
          <a:xfrm>
            <a:off x="1051878" y="1020763"/>
            <a:ext cx="2124075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）问题的引出</a:t>
            </a:r>
            <a:endParaRPr lang="zh-CN" altLang="en-US" sz="2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636" name="文本框 3"/>
          <p:cNvSpPr txBox="1"/>
          <p:nvPr/>
        </p:nvSpPr>
        <p:spPr>
          <a:xfrm>
            <a:off x="1316038" y="1560513"/>
            <a:ext cx="6302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ts val="0"/>
              </a:spcBef>
            </a:pPr>
            <a:r>
              <a:rPr lang="zh-CN" altLang="en-US" noProof="1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noProof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用公式法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化简逻辑函数 Y=A'B'C'D+A'BD'+ACD+AB'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638" name="文本框 1"/>
          <p:cNvSpPr txBox="1"/>
          <p:nvPr/>
        </p:nvSpPr>
        <p:spPr>
          <a:xfrm>
            <a:off x="1316038" y="2646363"/>
            <a:ext cx="2366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）用最小项性质④</a:t>
            </a:r>
            <a:endParaRPr lang="zh-CN" altLang="en-US" dirty="0">
              <a:solidFill>
                <a:srgbClr val="009AD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639" name="文本框 3"/>
          <p:cNvSpPr txBox="1"/>
          <p:nvPr/>
        </p:nvSpPr>
        <p:spPr>
          <a:xfrm>
            <a:off x="1477963" y="4865688"/>
            <a:ext cx="3890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=m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>
                <a:latin typeface="Arial" panose="020B0604020202020204" pitchFamily="34" charset="0"/>
                <a:ea typeface="仿宋_GB2312" pitchFamily="1" charset="-122"/>
              </a:rPr>
              <a:t>11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15</a:t>
            </a:r>
            <a:endParaRPr lang="zh-CN" altLang="en-US" baseline="-25000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2738" y="3111500"/>
            <a:ext cx="33607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Y=A'B'C'D+A'BD'+ACD+AB'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2738" y="3575050"/>
            <a:ext cx="61245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=A'B'CD'+A'B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(C+C')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D'+A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(B+B')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CD+AB'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(C+C')(D+D')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1638" y="3943350"/>
            <a:ext cx="5846762" cy="9223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=A'B'C'D+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A'BCD'+A'BC'D'+ABCD+AB'CD+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                  ABCD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AB'CD'+AB'C'D+AB'C'D'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72300" y="5367338"/>
            <a:ext cx="450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6975" y="5367338"/>
            <a:ext cx="4508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en-US" altLang="zh-CN" baseline="-25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21500" y="4826000"/>
            <a:ext cx="4524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endParaRPr lang="en-US" altLang="zh-CN" baseline="-25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72300" y="5899150"/>
            <a:ext cx="4524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endParaRPr lang="en-US" altLang="zh-CN" baseline="-25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39050" y="5367338"/>
            <a:ext cx="4524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</a:t>
            </a:r>
            <a:r>
              <a:rPr lang="en-US" altLang="zh-CN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en-US" altLang="zh-CN" baseline="-25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00588" y="5580063"/>
            <a:ext cx="1363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</a:t>
            </a:r>
            <a:r>
              <a:rPr lang="zh-CN" altLang="en-US" baseline="-25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=A‘B‘C‘D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乘号 10"/>
          <p:cNvSpPr/>
          <p:nvPr/>
        </p:nvSpPr>
        <p:spPr>
          <a:xfrm>
            <a:off x="3632200" y="2155825"/>
            <a:ext cx="495300" cy="449263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69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69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4" grpId="1"/>
      <p:bldP spid="69635" grpId="0"/>
      <p:bldP spid="69635" grpId="1"/>
      <p:bldP spid="3" grpId="0" bldLvl="0" animBg="1"/>
      <p:bldP spid="3" grpId="1" animBg="1"/>
      <p:bldP spid="69636" grpId="0"/>
      <p:bldP spid="69636" grpId="1"/>
      <p:bldP spid="69633" grpId="0"/>
      <p:bldP spid="69633" grpId="1"/>
      <p:bldP spid="69638" grpId="0"/>
      <p:bldP spid="69638" grpId="1"/>
      <p:bldP spid="2" grpId="0"/>
      <p:bldP spid="2" grpId="1"/>
      <p:bldP spid="4" grpId="0"/>
      <p:bldP spid="4" grpId="1"/>
      <p:bldP spid="5" grpId="0"/>
      <p:bldP spid="5" grpId="1"/>
      <p:bldP spid="69639" grpId="0"/>
      <p:bldP spid="69639" grpId="1"/>
      <p:bldP spid="13" grpId="0"/>
      <p:bldP spid="13" grpId="1"/>
      <p:bldP spid="12" grpId="0" animBg="1"/>
      <p:bldP spid="6" grpId="0"/>
      <p:bldP spid="7" grpId="0"/>
      <p:bldP spid="8" grpId="0"/>
      <p:bldP spid="10" grpId="0"/>
      <p:bldP spid="9" grpId="0"/>
      <p:bldP spid="9" grpId="1"/>
      <p:bldP spid="11" grpId="0" animBg="1"/>
      <p:bldP spid="1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60" name="对象 -2147482577"/>
          <p:cNvGraphicFramePr/>
          <p:nvPr/>
        </p:nvGraphicFramePr>
        <p:xfrm>
          <a:off x="882650" y="925513"/>
          <a:ext cx="7461250" cy="257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6591300" imgH="2565400" progId="Visio.Drawing.11">
                  <p:embed/>
                </p:oleObj>
              </mc:Choice>
              <mc:Fallback>
                <p:oleObj name="" r:id="rId1" imgW="6591300" imgH="2565400" progId="Visio.Drawing.11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925513"/>
                        <a:ext cx="7461250" cy="257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7" name="矩形 52227"/>
          <p:cNvSpPr/>
          <p:nvPr/>
        </p:nvSpPr>
        <p:spPr>
          <a:xfrm>
            <a:off x="3052763" y="2085975"/>
            <a:ext cx="2146300" cy="96202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0658" name="矩形 52228"/>
          <p:cNvSpPr/>
          <p:nvPr/>
        </p:nvSpPr>
        <p:spPr>
          <a:xfrm>
            <a:off x="5768975" y="1382713"/>
            <a:ext cx="2173288" cy="190658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0659" name="文本框 2"/>
          <p:cNvSpPr txBox="1"/>
          <p:nvPr/>
        </p:nvSpPr>
        <p:spPr>
          <a:xfrm>
            <a:off x="882650" y="582613"/>
            <a:ext cx="1614488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）卡诺图</a:t>
            </a:r>
            <a:endParaRPr lang="zh-CN" altLang="en-US" sz="2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61" name="文本框 3"/>
          <p:cNvSpPr txBox="1"/>
          <p:nvPr/>
        </p:nvSpPr>
        <p:spPr>
          <a:xfrm>
            <a:off x="992502" y="3501390"/>
            <a:ext cx="62680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noProof="1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</a:t>
            </a:r>
            <a:r>
              <a:rPr lang="zh-CN" altLang="en-US" noProof="1" dirty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为了使相挨着的格子代表的最小项相邻，卡诺图中两组逻辑变量需要按循环码的顺序取值！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endParaRPr lang="zh-CN" altLang="en-US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62" name="文本框 3"/>
          <p:cNvSpPr txBox="1"/>
          <p:nvPr/>
        </p:nvSpPr>
        <p:spPr>
          <a:xfrm>
            <a:off x="1052513" y="4633913"/>
            <a:ext cx="4999037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最小项相邻关系有两种：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相挨着的格子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代表的最小项相邻；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   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两头相对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的格子代表的最小项相邻。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63" name="文本框 3"/>
          <p:cNvSpPr txBox="1"/>
          <p:nvPr/>
        </p:nvSpPr>
        <p:spPr>
          <a:xfrm>
            <a:off x="5932488" y="5091113"/>
            <a:ext cx="1738312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相邻关系：</a:t>
            </a:r>
            <a:endParaRPr lang="zh-CN" altLang="en-US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上下左右！</a:t>
            </a:r>
            <a:endParaRPr lang="zh-CN" altLang="en-US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64520" name="对象 2"/>
          <p:cNvGraphicFramePr/>
          <p:nvPr/>
        </p:nvGraphicFramePr>
        <p:xfrm>
          <a:off x="7486650" y="3635375"/>
          <a:ext cx="85725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857250" imgH="1504950" progId="Paint.Picture">
                  <p:embed/>
                </p:oleObj>
              </mc:Choice>
              <mc:Fallback>
                <p:oleObj name="" r:id="rId3" imgW="857250" imgH="1504950" progId="Paint.Picture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0" y="3635375"/>
                        <a:ext cx="857250" cy="1506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70659" grpId="1"/>
      <p:bldP spid="70662" grpId="0"/>
      <p:bldP spid="70662" grpId="1"/>
      <p:bldP spid="70663" grpId="0"/>
      <p:bldP spid="70663" grpId="1"/>
      <p:bldP spid="70657" grpId="0" bldLvl="0" animBg="1"/>
      <p:bldP spid="70657" grpId="1" animBg="1"/>
      <p:bldP spid="70658" grpId="0" bldLvl="0" animBg="1"/>
      <p:bldP spid="7065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框 36865"/>
          <p:cNvSpPr txBox="1"/>
          <p:nvPr/>
        </p:nvSpPr>
        <p:spPr>
          <a:xfrm>
            <a:off x="817563" y="1082675"/>
            <a:ext cx="8040687" cy="1984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2-13. 对于三变量逻辑函数Y=F(A,B,C)，如果将三个逻辑变量分为AB和C两组，则卡诺图中最小项的对应位置有无变化？在卡诺 图标出每个最小项的对应位置。</a:t>
            </a:r>
            <a:endParaRPr lang="zh-CN" altLang="en-US" sz="1600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1600" dirty="0">
                <a:latin typeface="Comic Sans MS" panose="030F0702030302020204" pitchFamily="2" charset="0"/>
                <a:ea typeface="宋体" panose="02010600030101010101" pitchFamily="2" charset="-122"/>
              </a:rPr>
              <a:t>  2-14. 对于四变量逻辑函数Y=F(A,B,C,D)，如果将逻辑变量AB写在斜线的上方，将逻辑变量CD写在斜线的下方，则卡诺图中最小项的对应位置有无变化？在卡诺图标出每个最小项的对应位置。</a:t>
            </a:r>
            <a:endParaRPr lang="zh-CN" altLang="en-US" sz="16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540" y="68580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charset="0"/>
              </a:rPr>
              <a:t>? </a:t>
            </a:r>
            <a:r>
              <a:rPr lang="zh-CN" altLang="zh-CN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思考与练习</a:t>
            </a:r>
            <a:endParaRPr lang="zh-CN" altLang="en-US" sz="24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763588" y="3067050"/>
          <a:ext cx="798195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7981315" imgH="6124575" progId="Paint.Picture">
                  <p:embed/>
                </p:oleObj>
              </mc:Choice>
              <mc:Fallback>
                <p:oleObj name="" r:id="rId1" imgW="7981315" imgH="6124575" progId="Paint.Picture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588" y="3067050"/>
                        <a:ext cx="7981950" cy="283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6081" grpId="0"/>
      <p:bldP spid="46081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AutoShape 5"/>
          <p:cNvSpPr/>
          <p:nvPr/>
        </p:nvSpPr>
        <p:spPr>
          <a:xfrm>
            <a:off x="778193" y="2036763"/>
            <a:ext cx="7612062" cy="5111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924243" y="2108200"/>
            <a:ext cx="7318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【例2-16】用卡诺图表示逻辑函数Y=A'B'C'D+A'BD'+ACD+AB'。</a:t>
            </a:r>
            <a:endParaRPr lang="zh-CN" altLang="en-US" noProof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71683" name="对象 -2147482576"/>
          <p:cNvGraphicFramePr/>
          <p:nvPr/>
        </p:nvGraphicFramePr>
        <p:xfrm>
          <a:off x="1531938" y="3632200"/>
          <a:ext cx="2816225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832100" imgH="2565400" progId="Visio.Drawing.11">
                  <p:embed/>
                </p:oleObj>
              </mc:Choice>
              <mc:Fallback>
                <p:oleObj name="" r:id="rId1" imgW="2832100" imgH="2565400" progId="Visio.Drawing.11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1938" y="3632200"/>
                        <a:ext cx="2816225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对象 -2147481878"/>
          <p:cNvGraphicFramePr/>
          <p:nvPr/>
        </p:nvGraphicFramePr>
        <p:xfrm>
          <a:off x="5016500" y="3632200"/>
          <a:ext cx="2998788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832100" imgH="2565400" progId="Visio.Drawing.11">
                  <p:embed/>
                </p:oleObj>
              </mc:Choice>
              <mc:Fallback>
                <p:oleObj name="" r:id="rId3" imgW="2832100" imgH="2565400" progId="Visio.Drawing.11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6500" y="3632200"/>
                        <a:ext cx="2998788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4486275" y="4778375"/>
            <a:ext cx="455613" cy="330200"/>
          </a:xfrm>
          <a:prstGeom prst="rightArrow">
            <a:avLst>
              <a:gd name="adj1" fmla="val 50000"/>
              <a:gd name="adj2" fmla="val 52403"/>
            </a:avLst>
          </a:prstGeom>
          <a:solidFill>
            <a:srgbClr val="009AD0"/>
          </a:solidFill>
          <a:ln>
            <a:solidFill>
              <a:srgbClr val="009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9635" name="文本框 2"/>
          <p:cNvSpPr txBox="1"/>
          <p:nvPr/>
        </p:nvSpPr>
        <p:spPr>
          <a:xfrm>
            <a:off x="641985" y="609600"/>
            <a:ext cx="3400425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）用卡诺图表示逻辑函数</a:t>
            </a:r>
            <a:endParaRPr lang="zh-CN" altLang="en-US" sz="2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438" y="958850"/>
            <a:ext cx="778827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80808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80808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在逻辑函数中存在某个最小项时，在卡诺图中对应的格子里填1，否则填0，即逻辑函数是由卡诺图中填1的格子所代表的最小项相加构成的。</a:t>
            </a:r>
            <a:endParaRPr lang="zh-CN" altLang="en-US" dirty="0">
              <a:solidFill>
                <a:srgbClr val="80808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9639" name="文本框 3"/>
          <p:cNvSpPr txBox="1"/>
          <p:nvPr/>
        </p:nvSpPr>
        <p:spPr>
          <a:xfrm>
            <a:off x="1531938" y="2695575"/>
            <a:ext cx="40163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>
                <a:latin typeface="Arial" panose="020B0604020202020204" pitchFamily="34" charset="0"/>
                <a:ea typeface="仿宋_GB2312" pitchFamily="1" charset="-122"/>
              </a:rPr>
              <a:t>11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15</a:t>
            </a:r>
            <a:endParaRPr lang="zh-CN" altLang="en-US" baseline="-25000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843213" y="3284538"/>
            <a:ext cx="296863" cy="431800"/>
          </a:xfrm>
          <a:prstGeom prst="downArrow">
            <a:avLst/>
          </a:prstGeom>
          <a:solidFill>
            <a:srgbClr val="009AD0"/>
          </a:solidFill>
          <a:ln>
            <a:solidFill>
              <a:srgbClr val="009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1681" grpId="0" bldLvl="0" animBg="1"/>
      <p:bldP spid="71681" grpId="1" animBg="1"/>
      <p:bldP spid="2" grpId="0"/>
      <p:bldP spid="2" grpId="1"/>
      <p:bldP spid="69639" grpId="0"/>
      <p:bldP spid="69639" grpId="1"/>
      <p:bldP spid="4" grpId="0" bldLvl="0" animBg="1"/>
      <p:bldP spid="4" grpId="1" animBg="1"/>
      <p:bldP spid="5" grpId="0" bldLvl="0" animBg="1"/>
      <p:bldP spid="5" grpId="1" animBg="1"/>
      <p:bldP spid="69635" grpId="0"/>
      <p:bldP spid="69635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文本框 54275"/>
          <p:cNvSpPr txBox="1"/>
          <p:nvPr/>
        </p:nvSpPr>
        <p:spPr>
          <a:xfrm>
            <a:off x="855663" y="958850"/>
            <a:ext cx="60467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用卡诺图化简逻辑函数的</a:t>
            </a:r>
            <a:r>
              <a:rPr lang="zh-CN" altLang="en-US" dirty="0">
                <a:solidFill>
                  <a:srgbClr val="009AD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基本原理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是最小项的性质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两个相邻最小项之和可以合并成一项并消去一对因子。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6" name="文本框 2"/>
          <p:cNvSpPr txBox="1"/>
          <p:nvPr/>
        </p:nvSpPr>
        <p:spPr>
          <a:xfrm>
            <a:off x="855663" y="608013"/>
            <a:ext cx="241935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(4) </a:t>
            </a:r>
            <a:r>
              <a:rPr lang="zh-CN" alt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卡诺图</a:t>
            </a:r>
            <a:r>
              <a:rPr lang="zh-CN" alt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化简方法</a:t>
            </a:r>
            <a:endParaRPr lang="zh-CN" altLang="en-US" sz="2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72707" name="对象 -2147482574"/>
          <p:cNvGraphicFramePr/>
          <p:nvPr/>
        </p:nvGraphicFramePr>
        <p:xfrm>
          <a:off x="1274763" y="2392363"/>
          <a:ext cx="51911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273935" imgH="751840" progId="Visio.Drawing.11">
                  <p:embed/>
                </p:oleObj>
              </mc:Choice>
              <mc:Fallback>
                <p:oleObj name="" r:id="rId1" imgW="2273935" imgH="751840" progId="Visio.Drawing.11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4763" y="2392363"/>
                        <a:ext cx="5191125" cy="157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文本框 54275"/>
          <p:cNvSpPr txBox="1"/>
          <p:nvPr/>
        </p:nvSpPr>
        <p:spPr>
          <a:xfrm>
            <a:off x="1401763" y="2024063"/>
            <a:ext cx="29591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Y1=ABC'+ABC=m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6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7</a:t>
            </a:r>
            <a:endParaRPr lang="zh-CN" altLang="en-US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72709" name="文本框 54275"/>
          <p:cNvSpPr txBox="1"/>
          <p:nvPr/>
        </p:nvSpPr>
        <p:spPr>
          <a:xfrm>
            <a:off x="1274763" y="4148138"/>
            <a:ext cx="23780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Y2=m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4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5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6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7</a:t>
            </a:r>
            <a:endParaRPr lang="zh-CN" altLang="en-US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pic>
        <p:nvPicPr>
          <p:cNvPr id="7271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4505325"/>
            <a:ext cx="7907338" cy="175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54275"/>
          <p:cNvSpPr txBox="1"/>
          <p:nvPr/>
        </p:nvSpPr>
        <p:spPr>
          <a:xfrm>
            <a:off x="5048250" y="2057400"/>
            <a:ext cx="10541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Y1=AB</a:t>
            </a:r>
            <a:endParaRPr lang="zh-CN" altLang="en-US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5" name="文本框 54275"/>
          <p:cNvSpPr txBox="1"/>
          <p:nvPr/>
        </p:nvSpPr>
        <p:spPr>
          <a:xfrm>
            <a:off x="4265613" y="4219575"/>
            <a:ext cx="1635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Y2=</a:t>
            </a:r>
            <a:r>
              <a:rPr lang="en-US" altLang="zh-CN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AB‘+AB</a:t>
            </a:r>
            <a:endParaRPr lang="en-US" altLang="zh-CN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6" name="文本框 54275"/>
          <p:cNvSpPr txBox="1"/>
          <p:nvPr/>
        </p:nvSpPr>
        <p:spPr>
          <a:xfrm>
            <a:off x="6777038" y="4235450"/>
            <a:ext cx="1006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Y2=</a:t>
            </a:r>
            <a:r>
              <a:rPr lang="en-US" altLang="zh-CN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A</a:t>
            </a:r>
            <a:endParaRPr lang="en-US" altLang="zh-CN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283075" y="213360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" name="右箭头 8"/>
          <p:cNvSpPr/>
          <p:nvPr/>
        </p:nvSpPr>
        <p:spPr>
          <a:xfrm>
            <a:off x="3689350" y="426085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右箭头 9"/>
          <p:cNvSpPr/>
          <p:nvPr/>
        </p:nvSpPr>
        <p:spPr>
          <a:xfrm>
            <a:off x="6038850" y="4327525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7270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7270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7270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6" grpId="1"/>
      <p:bldP spid="72705" grpId="0"/>
      <p:bldP spid="72705" grpId="1"/>
      <p:bldP spid="72708" grpId="0"/>
      <p:bldP spid="72708" grpId="1"/>
      <p:bldP spid="8" grpId="0" animBg="1"/>
      <p:bldP spid="8" grpId="1" animBg="1"/>
      <p:bldP spid="3" grpId="0"/>
      <p:bldP spid="3" grpId="1"/>
      <p:bldP spid="9" grpId="0" animBg="1"/>
      <p:bldP spid="9" grpId="1" animBg="1"/>
      <p:bldP spid="5" grpId="0"/>
      <p:bldP spid="5" grpId="1"/>
      <p:bldP spid="10" grpId="0" animBg="1"/>
      <p:bldP spid="10" grpId="1" animBg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文本框 54275"/>
          <p:cNvSpPr txBox="1"/>
          <p:nvPr/>
        </p:nvSpPr>
        <p:spPr>
          <a:xfrm>
            <a:off x="1631950" y="730250"/>
            <a:ext cx="2308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Y3=m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6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7</a:t>
            </a:r>
            <a:endParaRPr lang="zh-CN" altLang="en-US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graphicFrame>
        <p:nvGraphicFramePr>
          <p:cNvPr id="73730" name="对象 -2147482572"/>
          <p:cNvGraphicFramePr/>
          <p:nvPr/>
        </p:nvGraphicFramePr>
        <p:xfrm>
          <a:off x="1174750" y="1025525"/>
          <a:ext cx="550386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4800600" imgH="1587500" progId="Visio.Drawing.11">
                  <p:embed/>
                </p:oleObj>
              </mc:Choice>
              <mc:Fallback>
                <p:oleObj name="" r:id="rId1" imgW="4800600" imgH="1587500" progId="Visio.Drawing.11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4750" y="1025525"/>
                        <a:ext cx="5503863" cy="181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文本框 54275"/>
          <p:cNvSpPr txBox="1"/>
          <p:nvPr/>
        </p:nvSpPr>
        <p:spPr>
          <a:xfrm>
            <a:off x="1727200" y="2838450"/>
            <a:ext cx="4332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Y4=m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8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9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10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11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12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13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14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15</a:t>
            </a:r>
            <a:endParaRPr lang="zh-CN" altLang="en-US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graphicFrame>
        <p:nvGraphicFramePr>
          <p:cNvPr id="73732" name="对象 -2147482571"/>
          <p:cNvGraphicFramePr/>
          <p:nvPr/>
        </p:nvGraphicFramePr>
        <p:xfrm>
          <a:off x="1325563" y="3511550"/>
          <a:ext cx="57435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5181600" imgH="2565400" progId="Visio.Drawing.11">
                  <p:embed/>
                </p:oleObj>
              </mc:Choice>
              <mc:Fallback>
                <p:oleObj name="" r:id="rId3" imgW="5181600" imgH="2565400" progId="Visio.Drawing.11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5563" y="3511550"/>
                        <a:ext cx="5743575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54275"/>
          <p:cNvSpPr txBox="1"/>
          <p:nvPr/>
        </p:nvSpPr>
        <p:spPr>
          <a:xfrm>
            <a:off x="4887913" y="730250"/>
            <a:ext cx="12811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Y3=</a:t>
            </a:r>
            <a:r>
              <a:rPr lang="en-US" altLang="zh-CN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B</a:t>
            </a:r>
            <a:endParaRPr lang="en-US" altLang="zh-CN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229100" y="332105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4887913" y="3244850"/>
            <a:ext cx="7747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Y4=</a:t>
            </a:r>
            <a:r>
              <a:rPr lang="en-US" altLang="zh-CN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A</a:t>
            </a:r>
            <a:endParaRPr lang="en-US" altLang="zh-CN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122738" y="80645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37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37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" grpId="0"/>
      <p:bldP spid="73729" grpId="1"/>
      <p:bldP spid="4" grpId="0" animBg="1"/>
      <p:bldP spid="4" grpId="1" animBg="1"/>
      <p:bldP spid="2" grpId="0"/>
      <p:bldP spid="2" grpId="1"/>
      <p:bldP spid="73731" grpId="0"/>
      <p:bldP spid="73731" grpId="1"/>
      <p:bldP spid="10" grpId="0" animBg="1"/>
      <p:bldP spid="10" grpId="1" animBg="1"/>
      <p:bldP spid="3" grpId="0"/>
      <p:bldP spid="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文本框 54275"/>
          <p:cNvSpPr txBox="1"/>
          <p:nvPr/>
        </p:nvSpPr>
        <p:spPr>
          <a:xfrm>
            <a:off x="1331913" y="569913"/>
            <a:ext cx="41878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Y5=m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0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3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8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9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10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11</a:t>
            </a:r>
            <a:endParaRPr lang="zh-CN" altLang="en-US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graphicFrame>
        <p:nvGraphicFramePr>
          <p:cNvPr id="74754" name="对象 -2147482570"/>
          <p:cNvGraphicFramePr/>
          <p:nvPr/>
        </p:nvGraphicFramePr>
        <p:xfrm>
          <a:off x="1331913" y="1306513"/>
          <a:ext cx="5227637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5181600" imgH="2565400" progId="Visio.Drawing.11">
                  <p:embed/>
                </p:oleObj>
              </mc:Choice>
              <mc:Fallback>
                <p:oleObj name="" r:id="rId1" imgW="5181600" imgH="2565400" progId="Visio.Drawing.11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306513"/>
                        <a:ext cx="5227637" cy="224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文本框 54275"/>
          <p:cNvSpPr txBox="1"/>
          <p:nvPr/>
        </p:nvSpPr>
        <p:spPr>
          <a:xfrm>
            <a:off x="1600200" y="3605213"/>
            <a:ext cx="2525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Y6=m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0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8</a:t>
            </a: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+m</a:t>
            </a:r>
            <a:r>
              <a:rPr lang="zh-CN" altLang="en-US" baseline="-25000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10</a:t>
            </a:r>
            <a:endParaRPr lang="zh-CN" altLang="en-US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graphicFrame>
        <p:nvGraphicFramePr>
          <p:cNvPr id="74756" name="对象 -2147481877"/>
          <p:cNvGraphicFramePr/>
          <p:nvPr/>
        </p:nvGraphicFramePr>
        <p:xfrm>
          <a:off x="1657350" y="4052888"/>
          <a:ext cx="4733925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2454275" imgH="1215390" progId="Visio.Drawing.11">
                  <p:embed/>
                </p:oleObj>
              </mc:Choice>
              <mc:Fallback>
                <p:oleObj name="" r:id="rId3" imgW="2454275" imgH="1215390" progId="Visio.Drawing.11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7350" y="4052888"/>
                        <a:ext cx="4733925" cy="221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3844925" y="1090613"/>
            <a:ext cx="358775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4557713" y="1014413"/>
            <a:ext cx="850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Y5=</a:t>
            </a:r>
            <a:r>
              <a:rPr lang="en-US" altLang="zh-CN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B'</a:t>
            </a:r>
            <a:endParaRPr lang="en-US" altLang="zh-CN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997325" y="3757613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文本框 54275"/>
          <p:cNvSpPr txBox="1"/>
          <p:nvPr/>
        </p:nvSpPr>
        <p:spPr>
          <a:xfrm>
            <a:off x="4557713" y="3681413"/>
            <a:ext cx="1265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Y6=</a:t>
            </a:r>
            <a:r>
              <a:rPr lang="en-US" altLang="zh-CN" dirty="0">
                <a:solidFill>
                  <a:srgbClr val="00B0F0"/>
                </a:solidFill>
                <a:latin typeface="Comic Sans MS" panose="030F0702030302020204" pitchFamily="2" charset="0"/>
                <a:ea typeface="仿宋_GB2312" pitchFamily="1" charset="-122"/>
              </a:rPr>
              <a:t>B'D'</a:t>
            </a:r>
            <a:endParaRPr lang="en-US" altLang="zh-CN" baseline="-25000" dirty="0">
              <a:solidFill>
                <a:srgbClr val="00B0F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4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4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3" grpId="0"/>
      <p:bldP spid="74753" grpId="1"/>
      <p:bldP spid="10" grpId="0" bldLvl="0" animBg="1"/>
      <p:bldP spid="10" grpId="1" animBg="1"/>
      <p:bldP spid="2" grpId="0"/>
      <p:bldP spid="2" grpId="1"/>
      <p:bldP spid="74755" grpId="0"/>
      <p:bldP spid="74755" grpId="1"/>
      <p:bldP spid="3" grpId="0" animBg="1"/>
      <p:bldP spid="3" grpId="1" animBg="1"/>
      <p:bldP spid="4" grpId="0"/>
      <p:bldP spid="4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文本框 54275"/>
          <p:cNvSpPr txBox="1"/>
          <p:nvPr/>
        </p:nvSpPr>
        <p:spPr>
          <a:xfrm>
            <a:off x="722313" y="917575"/>
            <a:ext cx="8167687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在卡诺图中，如果有2</a:t>
            </a:r>
            <a:r>
              <a:rPr lang="zh-CN" altLang="en-US" baseline="30000" dirty="0">
                <a:solidFill>
                  <a:schemeClr val="tx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tx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（n为正整数）个最小项排成一个矩形（长方形或者正方形），则它们可以合并成一项，并消去n对因子。</a:t>
            </a:r>
            <a:endParaRPr lang="zh-CN" altLang="en-US" dirty="0">
              <a:solidFill>
                <a:schemeClr val="tx2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78" name="文本框 54275"/>
          <p:cNvSpPr txBox="1"/>
          <p:nvPr/>
        </p:nvSpPr>
        <p:spPr>
          <a:xfrm>
            <a:off x="722313" y="5180013"/>
            <a:ext cx="8266112" cy="96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需要注意的是，卡诺图中的圈儿应覆盖图中所有的最小项。如果有最小项与其它最小项都不相邻，也必需用一个圈儿圈起来表示化简为一项。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79" name="文本框 2"/>
          <p:cNvSpPr txBox="1"/>
          <p:nvPr/>
        </p:nvSpPr>
        <p:spPr>
          <a:xfrm>
            <a:off x="845185" y="1940243"/>
            <a:ext cx="3881755" cy="39876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Arial" panose="020B0604020202020204" pitchFamily="34" charset="0"/>
                <a:ea typeface="仿宋_GB2312" pitchFamily="1" charset="-122"/>
                <a:cs typeface="+mn-cs"/>
                <a:sym typeface="+mn-ea"/>
              </a:rPr>
              <a:t>(5) </a:t>
            </a:r>
            <a:r>
              <a:rPr lang="zh-CN" altLang="en-US" sz="20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用卡诺图化简逻辑函数的</a:t>
            </a:r>
            <a:r>
              <a:rPr lang="zh-CN" altLang="en-US" sz="2000" noProof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步骤</a:t>
            </a:r>
            <a:endParaRPr lang="zh-CN" altLang="en-US" sz="2000" noProof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19" y="614667"/>
            <a:ext cx="3860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/>
            <a:r>
              <a:rPr lang="zh-CN" altLang="en-US" noProof="1" dirty="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用卡诺图化简逻辑函数的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一般方法：</a:t>
            </a:r>
            <a:endParaRPr lang="zh-CN" altLang="en-US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6675" y="2479675"/>
            <a:ext cx="5838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（1）先将逻辑函数式展开为最小项表达式（可省略）；</a:t>
            </a:r>
            <a:endParaRPr lang="zh-CN" altLang="en-US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6675" y="2790825"/>
            <a:ext cx="4000500" cy="506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（2）画出表示该逻辑函数的卡诺图。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6675" y="3297238"/>
            <a:ext cx="5378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（3）观察可以合并的最小项，寻找最简化简方法。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3525" y="4197350"/>
            <a:ext cx="2451100" cy="50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charset="0"/>
              </a:rPr>
              <a:t>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圈儿数越少越好。</a:t>
            </a:r>
            <a:endParaRPr lang="zh-CN" altLang="en-US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5100" y="4811713"/>
            <a:ext cx="2193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charset="0"/>
              </a:rPr>
              <a:t>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圈儿越大越好。</a:t>
            </a:r>
            <a:endParaRPr lang="zh-CN" altLang="en-US" dirty="0">
              <a:solidFill>
                <a:srgbClr val="BFBFB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3525" y="3829050"/>
            <a:ext cx="17907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化简的原则是：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5725" y="4335463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因为圈儿数少，化简后的乘积项数量少；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95725" y="4811713"/>
            <a:ext cx="36322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BFBFBF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因为圈儿越大，消掉的因子越多。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5777" grpId="0"/>
      <p:bldP spid="75777" grpId="1"/>
      <p:bldP spid="75779" grpId="0"/>
      <p:bldP spid="75779" grpId="1"/>
      <p:bldP spid="3" grpId="0"/>
      <p:bldP spid="3" grpId="1"/>
      <p:bldP spid="4" grpId="0"/>
      <p:bldP spid="4" grpId="1"/>
      <p:bldP spid="5" grpId="0"/>
      <p:bldP spid="5" grpId="1"/>
      <p:bldP spid="8" grpId="0"/>
      <p:bldP spid="8" grpId="1"/>
      <p:bldP spid="6" grpId="0"/>
      <p:bldP spid="6" grpId="1"/>
      <p:bldP spid="9" grpId="0"/>
      <p:bldP spid="9" grpId="1"/>
      <p:bldP spid="7" grpId="0"/>
      <p:bldP spid="7" grpId="1"/>
      <p:bldP spid="10" grpId="0"/>
      <p:bldP spid="10" grpId="1"/>
      <p:bldP spid="75778" grpId="0"/>
      <p:bldP spid="75778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文本框 36865"/>
          <p:cNvSpPr txBox="1"/>
          <p:nvPr/>
        </p:nvSpPr>
        <p:spPr>
          <a:xfrm>
            <a:off x="695960" y="614363"/>
            <a:ext cx="2022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charset="0"/>
              </a:rPr>
              <a:t>? </a:t>
            </a:r>
            <a:r>
              <a:rPr lang="zh-CN" altLang="zh-CN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思考与练习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6802" name="对象 -2147482567"/>
          <p:cNvGraphicFramePr/>
          <p:nvPr/>
        </p:nvGraphicFramePr>
        <p:xfrm>
          <a:off x="3342640" y="3754438"/>
          <a:ext cx="2636838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16200" imgH="2514600" progId="Visio.Drawing.11">
                  <p:embed/>
                </p:oleObj>
              </mc:Choice>
              <mc:Fallback>
                <p:oleObj name="" r:id="rId1" imgW="2616200" imgH="2514600" progId="Visio.Drawing.11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2640" y="3754438"/>
                        <a:ext cx="2636838" cy="193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对象 -2147481876"/>
          <p:cNvGraphicFramePr/>
          <p:nvPr/>
        </p:nvGraphicFramePr>
        <p:xfrm>
          <a:off x="767715" y="4071938"/>
          <a:ext cx="2466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501900" imgH="1485900" progId="Visio.Drawing.11">
                  <p:embed/>
                </p:oleObj>
              </mc:Choice>
              <mc:Fallback>
                <p:oleObj name="" r:id="rId3" imgW="2501900" imgH="1485900" progId="Visio.Drawing.11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715" y="4071938"/>
                        <a:ext cx="2466975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4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355" y="3581400"/>
            <a:ext cx="2579688" cy="213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5" name="文本框 99"/>
          <p:cNvSpPr txBox="1"/>
          <p:nvPr/>
        </p:nvSpPr>
        <p:spPr>
          <a:xfrm>
            <a:off x="1089978" y="5686425"/>
            <a:ext cx="2459037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zh-CN" sz="1600" b="0">
                <a:latin typeface="Arial" panose="020B0604020202020204" pitchFamily="34" charset="0"/>
                <a:ea typeface="黑体" panose="02010609060101010101" pitchFamily="2" charset="-122"/>
              </a:rPr>
              <a:t>图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en-US" altLang="zh-CN" sz="1600" b="0">
                <a:latin typeface="Times New Roman" panose="02020603050405020304" pitchFamily="2" charset="0"/>
                <a:ea typeface="宋体" panose="02010600030101010101" pitchFamily="2" charset="-122"/>
              </a:rPr>
              <a:t>24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1600" b="0" i="1">
                <a:latin typeface="Times New Roman" panose="02020603050405020304" pitchFamily="2" charset="0"/>
                <a:ea typeface="黑体" panose="02010609060101010101" pitchFamily="2" charset="-122"/>
              </a:rPr>
              <a:t>Y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7</a:t>
            </a:r>
            <a:r>
              <a:rPr lang="zh-CN" altLang="zh-CN" sz="1600" b="0">
                <a:latin typeface="Arial" panose="020B0604020202020204" pitchFamily="34" charset="0"/>
                <a:ea typeface="黑体" panose="02010609060101010101" pitchFamily="2" charset="-122"/>
              </a:rPr>
              <a:t>卡诺图</a:t>
            </a:r>
            <a:r>
              <a:rPr lang="en-US" altLang="zh-CN" sz="2000" b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6806" name="文本框 5"/>
          <p:cNvSpPr txBox="1"/>
          <p:nvPr/>
        </p:nvSpPr>
        <p:spPr>
          <a:xfrm>
            <a:off x="3795078" y="5786438"/>
            <a:ext cx="245903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zh-CN" sz="1600" b="0">
                <a:latin typeface="Arial" panose="020B0604020202020204" pitchFamily="34" charset="0"/>
                <a:ea typeface="黑体" panose="02010609060101010101" pitchFamily="2" charset="-122"/>
              </a:rPr>
              <a:t>图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en-US" altLang="zh-CN" sz="1600" b="0">
                <a:latin typeface="Times New Roman" panose="02020603050405020304" pitchFamily="2" charset="0"/>
                <a:ea typeface="宋体" panose="02010600030101010101" pitchFamily="2" charset="-122"/>
              </a:rPr>
              <a:t>25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1600" b="0" i="1">
                <a:latin typeface="Times New Roman" panose="02020603050405020304" pitchFamily="2" charset="0"/>
                <a:ea typeface="黑体" panose="02010609060101010101" pitchFamily="2" charset="-122"/>
              </a:rPr>
              <a:t>Y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8</a:t>
            </a:r>
            <a:r>
              <a:rPr lang="zh-CN" altLang="zh-CN" sz="1600" b="0">
                <a:latin typeface="Arial" panose="020B0604020202020204" pitchFamily="34" charset="0"/>
                <a:ea typeface="黑体" panose="02010609060101010101" pitchFamily="2" charset="-122"/>
              </a:rPr>
              <a:t>卡诺图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6807" name="文本框 6"/>
          <p:cNvSpPr txBox="1"/>
          <p:nvPr/>
        </p:nvSpPr>
        <p:spPr>
          <a:xfrm>
            <a:off x="6501765" y="5786438"/>
            <a:ext cx="223678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zh-CN" sz="1600" b="0">
                <a:latin typeface="Arial" panose="020B0604020202020204" pitchFamily="34" charset="0"/>
                <a:ea typeface="黑体" panose="02010609060101010101" pitchFamily="2" charset="-122"/>
              </a:rPr>
              <a:t>图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en-US" altLang="zh-CN" sz="1600" b="0">
                <a:latin typeface="Times New Roman" panose="02020603050405020304" pitchFamily="2" charset="0"/>
                <a:ea typeface="宋体" panose="02010600030101010101" pitchFamily="2" charset="-122"/>
              </a:rPr>
              <a:t>26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1600" b="0" i="1">
                <a:latin typeface="Times New Roman" panose="02020603050405020304" pitchFamily="2" charset="0"/>
                <a:ea typeface="黑体" panose="02010609060101010101" pitchFamily="2" charset="-122"/>
              </a:rPr>
              <a:t>Y</a:t>
            </a:r>
            <a:r>
              <a:rPr lang="en-US" altLang="zh-CN" sz="1600" b="0">
                <a:latin typeface="Times New Roman" panose="02020603050405020304" pitchFamily="2" charset="0"/>
                <a:ea typeface="黑体" panose="02010609060101010101" pitchFamily="2" charset="-122"/>
              </a:rPr>
              <a:t>9</a:t>
            </a:r>
            <a:r>
              <a:rPr lang="zh-CN" altLang="zh-CN" sz="1600" b="0">
                <a:latin typeface="Arial" panose="020B0604020202020204" pitchFamily="34" charset="0"/>
                <a:ea typeface="黑体" panose="02010609060101010101" pitchFamily="2" charset="-122"/>
              </a:rPr>
              <a:t>卡诺图</a:t>
            </a:r>
            <a:endParaRPr lang="zh-CN" altLang="en-US" sz="20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593" y="2741613"/>
            <a:ext cx="8194675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2-17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四变量逻辑函数Y9=m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13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的卡诺图如图2-26所示。化简后Y8的最简与或式包含几个乘积项？写出化简结果。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2305" y="1009650"/>
            <a:ext cx="804227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2-15. 三变量逻辑函数Y7=m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的卡诺图如图2-24所示。化简后Y7的最简与或式包含几个乘积项？写出化简结果。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6593" y="1866900"/>
            <a:ext cx="796290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2-16. 四变量逻辑函数Y8=m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11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13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15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的卡诺图如图2-25所示。化简后Y8的最简与或式包含几个乘积项？写出化简结果。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/>
      <p:bldP spid="46081" grpId="1"/>
      <p:bldP spid="3" grpId="0"/>
      <p:bldP spid="3" grpId="1"/>
      <p:bldP spid="4" grpId="0"/>
      <p:bldP spid="4" grpId="1"/>
      <p:bldP spid="2" grpId="0"/>
      <p:bldP spid="2" grpId="1"/>
      <p:bldP spid="76805" grpId="0"/>
      <p:bldP spid="76805" grpId="1"/>
      <p:bldP spid="76806" grpId="0"/>
      <p:bldP spid="76806" grpId="1"/>
      <p:bldP spid="76807" grpId="0"/>
      <p:bldP spid="76807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5"/>
          <p:cNvSpPr/>
          <p:nvPr/>
        </p:nvSpPr>
        <p:spPr>
          <a:xfrm>
            <a:off x="881063" y="3638550"/>
            <a:ext cx="6753225" cy="49847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base">
              <a:lnSpc>
                <a:spcPct val="120000"/>
              </a:lnSpc>
              <a:spcBef>
                <a:spcPct val="20000"/>
              </a:spcBef>
              <a:buChar char="•"/>
            </a:pPr>
            <a:endParaRPr lang="zh-CN" altLang="en-US" strike="noStrike" noProof="1" dirty="0">
              <a:solidFill>
                <a:schemeClr val="accent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AutoShape 5"/>
          <p:cNvSpPr/>
          <p:nvPr/>
        </p:nvSpPr>
        <p:spPr>
          <a:xfrm>
            <a:off x="757555" y="627063"/>
            <a:ext cx="7781925" cy="4413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5" name="文本框 3"/>
          <p:cNvSpPr txBox="1"/>
          <p:nvPr/>
        </p:nvSpPr>
        <p:spPr>
          <a:xfrm>
            <a:off x="692468" y="647700"/>
            <a:ext cx="7567613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例2-17】用卡诺图化简逻辑函数Y=A'B'C'D+A'BD'+ACD+AB'。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828" name="文本框 3"/>
          <p:cNvSpPr txBox="1"/>
          <p:nvPr/>
        </p:nvSpPr>
        <p:spPr>
          <a:xfrm>
            <a:off x="6460808" y="2298700"/>
            <a:ext cx="1935162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Y=AB'+B'C'D+A'BD'+ACD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930275" y="3667125"/>
            <a:ext cx="6118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【例2-18】用卡诺图化简逻辑函数Y=AB'+A'B+BC'+B'C。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7831" name="文本框 5"/>
          <p:cNvSpPr txBox="1"/>
          <p:nvPr/>
        </p:nvSpPr>
        <p:spPr>
          <a:xfrm>
            <a:off x="3696653" y="5938838"/>
            <a:ext cx="21494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Y=AB'+BC'+A'C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832" name="文本框 6"/>
          <p:cNvSpPr txBox="1"/>
          <p:nvPr/>
        </p:nvSpPr>
        <p:spPr>
          <a:xfrm>
            <a:off x="6093778" y="5938838"/>
            <a:ext cx="19510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Y=A'B+B'C+AC'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77833" name="对象 -2147482565"/>
          <p:cNvGraphicFramePr/>
          <p:nvPr/>
        </p:nvGraphicFramePr>
        <p:xfrm>
          <a:off x="3840163" y="1653858"/>
          <a:ext cx="22447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2387600" imgH="2273300" progId="Visio.Drawing.11">
                  <p:embed/>
                </p:oleObj>
              </mc:Choice>
              <mc:Fallback>
                <p:oleObj name="" r:id="rId1" imgW="2387600" imgH="2273300" progId="Visio.Drawing.11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0163" y="1653858"/>
                        <a:ext cx="2244725" cy="184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对象 -2147481878"/>
          <p:cNvGraphicFramePr/>
          <p:nvPr/>
        </p:nvGraphicFramePr>
        <p:xfrm>
          <a:off x="881063" y="1655128"/>
          <a:ext cx="2662237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2832100" imgH="2565400" progId="Visio.Drawing.11">
                  <p:embed/>
                </p:oleObj>
              </mc:Choice>
              <mc:Fallback>
                <p:oleObj name="" r:id="rId3" imgW="2832100" imgH="2565400" progId="Visio.Drawing.11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063" y="1655128"/>
                        <a:ext cx="2662237" cy="183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894715" y="4284663"/>
          <a:ext cx="2644775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3600450" imgH="2247900" progId="Paint.Picture">
                  <p:embed/>
                </p:oleObj>
              </mc:Choice>
              <mc:Fallback>
                <p:oleObj name="" r:id="rId5" imgW="3600450" imgH="2247900" progId="Paint.Picture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4715" y="4284663"/>
                        <a:ext cx="2644775" cy="157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634740" y="4384993"/>
          <a:ext cx="2306638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552825" imgH="2076450" progId="Paint.Picture">
                  <p:embed/>
                </p:oleObj>
              </mc:Choice>
              <mc:Fallback>
                <p:oleObj name="" r:id="rId7" imgW="3552825" imgH="2076450" progId="Paint.Picture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4740" y="4384993"/>
                        <a:ext cx="2306638" cy="1420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036628" y="4405630"/>
          <a:ext cx="2344737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3533775" imgH="2057400" progId="Paint.Picture">
                  <p:embed/>
                </p:oleObj>
              </mc:Choice>
              <mc:Fallback>
                <p:oleObj name="" r:id="rId9" imgW="3533775" imgH="2057400" progId="Paint.Picture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6628" y="4405630"/>
                        <a:ext cx="2344737" cy="1381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文本框 3"/>
          <p:cNvSpPr txBox="1"/>
          <p:nvPr/>
        </p:nvSpPr>
        <p:spPr>
          <a:xfrm>
            <a:off x="881063" y="1214438"/>
            <a:ext cx="40163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>
                <a:latin typeface="Arial" panose="020B0604020202020204" pitchFamily="34" charset="0"/>
                <a:ea typeface="仿宋_GB2312" pitchFamily="1" charset="-122"/>
              </a:rPr>
              <a:t>11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+m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15</a:t>
            </a:r>
            <a:endParaRPr lang="zh-CN" altLang="en-US" baseline="-25000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ldLvl="0" animBg="1"/>
      <p:bldP spid="77826" grpId="1" animBg="1"/>
      <p:bldP spid="67585" grpId="0"/>
      <p:bldP spid="67585" grpId="1"/>
      <p:bldP spid="77828" grpId="0"/>
      <p:bldP spid="3" grpId="0" bldLvl="0" animBg="1"/>
      <p:bldP spid="3" grpId="1" animBg="1"/>
      <p:bldP spid="2" grpId="0"/>
      <p:bldP spid="2" grpId="1"/>
      <p:bldP spid="77831" grpId="0"/>
      <p:bldP spid="77831" grpId="1"/>
      <p:bldP spid="77832" grpId="0"/>
      <p:bldP spid="77832" grpId="1"/>
      <p:bldP spid="69639" grpId="0"/>
      <p:bldP spid="6963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0241"/>
          <p:cNvSpPr txBox="1"/>
          <p:nvPr/>
        </p:nvSpPr>
        <p:spPr>
          <a:xfrm>
            <a:off x="958850" y="2151063"/>
            <a:ext cx="7683500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对于图（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）所示电路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决定灯（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）亮有两个条件：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 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开关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闭合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；（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开关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闭合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只有当开关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同时闭合时，灯才能亮，这种因果关系称为与（逻辑）。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1266" name="图片 10242"/>
          <p:cNvPicPr>
            <a:picLocks noChangeAspect="1"/>
          </p:cNvPicPr>
          <p:nvPr/>
        </p:nvPicPr>
        <p:blipFill>
          <a:blip r:embed="rId1"/>
          <a:srcRect t="10582"/>
          <a:stretch>
            <a:fillRect/>
          </a:stretch>
        </p:blipFill>
        <p:spPr>
          <a:xfrm>
            <a:off x="5127625" y="3917950"/>
            <a:ext cx="3306763" cy="22733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87" name="对象 -2147482587"/>
          <p:cNvGraphicFramePr/>
          <p:nvPr/>
        </p:nvGraphicFramePr>
        <p:xfrm>
          <a:off x="1065213" y="3957638"/>
          <a:ext cx="281463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616200" imgH="1181100" progId="Visio.Drawing.11">
                  <p:embed/>
                </p:oleObj>
              </mc:Choice>
              <mc:Fallback>
                <p:oleObj name="" r:id="rId2" imgW="2616200" imgH="1181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5213" y="3957638"/>
                        <a:ext cx="2814637" cy="164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文本框 1"/>
          <p:cNvSpPr txBox="1"/>
          <p:nvPr/>
        </p:nvSpPr>
        <p:spPr>
          <a:xfrm>
            <a:off x="2071688" y="5603875"/>
            <a:ext cx="742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仿宋_GB2312" pitchFamily="1" charset="-122"/>
              </a:rPr>
              <a:t>图</a:t>
            </a:r>
            <a:r>
              <a:rPr lang="en-US" altLang="zh-CN">
                <a:latin typeface="Arial" panose="020B0604020202020204" pitchFamily="34" charset="0"/>
                <a:ea typeface="仿宋_GB2312" pitchFamily="1" charset="-122"/>
              </a:rPr>
              <a:t>2-1</a:t>
            </a:r>
            <a:endParaRPr lang="en-US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181475" y="4949825"/>
            <a:ext cx="538163" cy="21113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9222" name="文本框 3"/>
          <p:cNvSpPr txBox="1"/>
          <p:nvPr/>
        </p:nvSpPr>
        <p:spPr>
          <a:xfrm>
            <a:off x="633413" y="675005"/>
            <a:ext cx="2181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与（</a:t>
            </a:r>
            <a:r>
              <a:rPr lang="en-US" altLang="zh-CN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AND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8850" y="1146175"/>
            <a:ext cx="7475538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定义：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决定某一事件共有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）个条件，只有当所有条件都满足时， 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 事件才会发生，这种因果关系称为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与逻辑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，也称为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与运算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0" y="4543425"/>
            <a:ext cx="6429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11270"/>
          <p:cNvSpPr/>
          <p:nvPr/>
        </p:nvSpPr>
        <p:spPr>
          <a:xfrm>
            <a:off x="2239963" y="3959225"/>
            <a:ext cx="574675" cy="725488"/>
          </a:xfrm>
          <a:prstGeom prst="rect">
            <a:avLst/>
          </a:prstGeom>
          <a:solidFill>
            <a:srgbClr val="7F7F7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矩形 11270"/>
          <p:cNvSpPr/>
          <p:nvPr/>
        </p:nvSpPr>
        <p:spPr>
          <a:xfrm>
            <a:off x="5727700" y="3840163"/>
            <a:ext cx="1889125" cy="703262"/>
          </a:xfrm>
          <a:prstGeom prst="rect">
            <a:avLst/>
          </a:prstGeom>
          <a:solidFill>
            <a:srgbClr val="7F7F7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2" grpId="1" animBg="1"/>
      <p:bldP spid="3" grpId="0"/>
      <p:bldP spid="3" grpId="1"/>
      <p:bldP spid="11265" grpId="0"/>
      <p:bldP spid="11265" grpId="1"/>
      <p:bldP spid="16388" grpId="0"/>
      <p:bldP spid="16388" grpId="1"/>
      <p:bldP spid="4" grpId="0" bldLvl="0" animBg="1"/>
      <p:bldP spid="4" grpId="1" animBg="1"/>
      <p:bldP spid="6" grpId="0" bldLvl="0" animBg="1"/>
      <p:bldP spid="6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AutoShape 5"/>
          <p:cNvSpPr/>
          <p:nvPr/>
        </p:nvSpPr>
        <p:spPr>
          <a:xfrm>
            <a:off x="777875" y="727075"/>
            <a:ext cx="7526338" cy="5461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base">
              <a:lnSpc>
                <a:spcPct val="120000"/>
              </a:lnSpc>
              <a:spcBef>
                <a:spcPct val="20000"/>
              </a:spcBef>
              <a:buChar char="•"/>
            </a:pPr>
            <a:endParaRPr lang="zh-CN" altLang="en-US" strike="noStrike" noProof="1" dirty="0">
              <a:solidFill>
                <a:schemeClr val="accent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09" name="文本框 3"/>
          <p:cNvSpPr txBox="1"/>
          <p:nvPr/>
        </p:nvSpPr>
        <p:spPr>
          <a:xfrm>
            <a:off x="777875" y="815975"/>
            <a:ext cx="7227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【例2-19】设计</a:t>
            </a:r>
            <a:r>
              <a:rPr lang="en-US" altLang="zh-CN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位二进制码到</a:t>
            </a:r>
            <a:r>
              <a:rPr lang="en-US" altLang="zh-CN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位循环码的转换电路，画出逻辑图。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012825" y="1638300"/>
          <a:ext cx="6851650" cy="2973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480"/>
                <a:gridCol w="1806575"/>
                <a:gridCol w="1765935"/>
                <a:gridCol w="1470660"/>
              </a:tblGrid>
              <a:tr h="385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二进制码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循环码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二进制码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循环码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3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2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3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2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3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2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B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3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2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G</a:t>
                      </a:r>
                      <a:r>
                        <a:rPr lang="en-US" sz="1800" b="0" baseline="-2500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0 0 1 0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0 1 0 0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1 1 1 1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1 0 0 0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8609" grpId="0"/>
      <p:bldP spid="68609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9873" name="对象 -2147482563"/>
          <p:cNvGraphicFramePr/>
          <p:nvPr/>
        </p:nvGraphicFramePr>
        <p:xfrm>
          <a:off x="1068388" y="682943"/>
          <a:ext cx="3116262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616200" imgH="2514600" progId="Visio.Drawing.11">
                  <p:embed/>
                </p:oleObj>
              </mc:Choice>
              <mc:Fallback>
                <p:oleObj name="" r:id="rId1" imgW="2616200" imgH="2514600" progId="Visio.Drawing.11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8388" y="682943"/>
                        <a:ext cx="3116262" cy="225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4" name="对象 -2147482562"/>
          <p:cNvGraphicFramePr/>
          <p:nvPr/>
        </p:nvGraphicFramePr>
        <p:xfrm>
          <a:off x="5097463" y="614680"/>
          <a:ext cx="3082925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616200" imgH="2514600" progId="Visio.Drawing.11">
                  <p:embed/>
                </p:oleObj>
              </mc:Choice>
              <mc:Fallback>
                <p:oleObj name="" r:id="rId3" imgW="2616200" imgH="2514600" progId="Visio.Drawing.11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7463" y="614680"/>
                        <a:ext cx="3082925" cy="242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对象 -2147482561"/>
          <p:cNvGraphicFramePr/>
          <p:nvPr/>
        </p:nvGraphicFramePr>
        <p:xfrm>
          <a:off x="1287463" y="3446780"/>
          <a:ext cx="2895600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2616200" imgH="2514600" progId="Visio.Drawing.11">
                  <p:embed/>
                </p:oleObj>
              </mc:Choice>
              <mc:Fallback>
                <p:oleObj name="" r:id="rId5" imgW="2616200" imgH="2514600" progId="Visio.Drawing.11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7463" y="3446780"/>
                        <a:ext cx="2895600" cy="234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对象 -2147482560"/>
          <p:cNvGraphicFramePr/>
          <p:nvPr/>
        </p:nvGraphicFramePr>
        <p:xfrm>
          <a:off x="5200650" y="3535680"/>
          <a:ext cx="3128963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2616200" imgH="2514600" progId="Visio.Drawing.11">
                  <p:embed/>
                </p:oleObj>
              </mc:Choice>
              <mc:Fallback>
                <p:oleObj name="" r:id="rId7" imgW="2616200" imgH="2514600" progId="Visio.Drawing.11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0650" y="3535680"/>
                        <a:ext cx="3128963" cy="225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2638" y="1775460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0" i="1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G</a:t>
            </a:r>
            <a:r>
              <a:rPr lang="en-US" altLang="zh-CN" b="0" baseline="-2500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endParaRPr lang="en-US" altLang="zh-CN" b="0" baseline="-25000">
              <a:solidFill>
                <a:srgbClr val="00B0F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9650" y="1798955"/>
            <a:ext cx="4286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 i="1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G</a:t>
            </a:r>
            <a:r>
              <a:rPr lang="en-US" altLang="zh-CN" b="0" baseline="-2500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endParaRPr lang="en-US" altLang="zh-CN" b="0" baseline="-25000">
              <a:solidFill>
                <a:srgbClr val="00B0F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2975" y="4493260"/>
            <a:ext cx="4064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 i="1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G</a:t>
            </a:r>
            <a:r>
              <a:rPr lang="en-US" altLang="zh-CN" b="0" baseline="-2500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endParaRPr lang="en-US" altLang="zh-CN" b="0" baseline="-25000">
              <a:solidFill>
                <a:srgbClr val="00B0F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2025" y="4590098"/>
            <a:ext cx="4286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0" i="1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G</a:t>
            </a:r>
            <a:r>
              <a:rPr lang="en-US" altLang="zh-CN" b="0" baseline="-25000">
                <a:solidFill>
                  <a:srgbClr val="00B0F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endParaRPr lang="en-US" altLang="zh-CN" b="0" baseline="-25000">
              <a:solidFill>
                <a:srgbClr val="00B0F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4413" y="3005455"/>
            <a:ext cx="9032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G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7525" y="3078480"/>
            <a:ext cx="26844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'B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'</a:t>
            </a:r>
            <a:r>
              <a:rPr lang="zh-CN" altLang="en-US" i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⊕B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altLang="en-US" baseline="-25000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36700" y="5791518"/>
            <a:ext cx="2782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i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i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'+B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'B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i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⊕B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5150" y="5839143"/>
            <a:ext cx="26844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i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'B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'</a:t>
            </a:r>
            <a:r>
              <a:rPr lang="zh-CN" altLang="en-US" i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⊕B</a:t>
            </a:r>
            <a:r>
              <a:rPr lang="zh-CN" altLang="en-US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0898" name="对象 -2147482559"/>
          <p:cNvGraphicFramePr/>
          <p:nvPr/>
        </p:nvGraphicFramePr>
        <p:xfrm>
          <a:off x="682625" y="658813"/>
          <a:ext cx="2490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917700" imgH="1955800" progId="Visio.Drawing.11">
                  <p:embed/>
                </p:oleObj>
              </mc:Choice>
              <mc:Fallback>
                <p:oleObj name="" r:id="rId1" imgW="1917700" imgH="1955800" progId="Visio.Drawing.11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2625" y="658813"/>
                        <a:ext cx="2490788" cy="245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8198" y="3212465"/>
            <a:ext cx="1808486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位二进制码到循环码的转换电路逻辑图</a:t>
            </a:r>
            <a:endParaRPr lang="zh-CN" altLang="en-US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585" name="文本框 47105"/>
          <p:cNvSpPr txBox="1"/>
          <p:nvPr/>
        </p:nvSpPr>
        <p:spPr>
          <a:xfrm>
            <a:off x="955675" y="4765675"/>
            <a:ext cx="19446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bg2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Wingdings" panose="05000000000000000000" charset="0"/>
              </a:rPr>
              <a:t> </a:t>
            </a:r>
            <a:r>
              <a:rPr lang="en-US" altLang="zh-CN" dirty="0">
                <a:solidFill>
                  <a:schemeClr val="bg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Q—M</a:t>
            </a:r>
            <a:r>
              <a:rPr lang="zh-CN" altLang="en-US" dirty="0">
                <a:solidFill>
                  <a:schemeClr val="bg2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化简法  </a:t>
            </a:r>
            <a:endParaRPr lang="zh-CN" altLang="en-US" dirty="0">
              <a:solidFill>
                <a:schemeClr val="bg2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83972" name="对象 -2147482558"/>
          <p:cNvGraphicFramePr/>
          <p:nvPr/>
        </p:nvGraphicFramePr>
        <p:xfrm>
          <a:off x="3760788" y="658813"/>
          <a:ext cx="4618037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4102100" imgH="2260600" progId="Visio.Drawing.11">
                  <p:embed/>
                </p:oleObj>
              </mc:Choice>
              <mc:Fallback>
                <p:oleObj name="" r:id="rId3" imgW="4102100" imgH="2260600" progId="Visio.Drawing.11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0788" y="658813"/>
                        <a:ext cx="4618037" cy="270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3454400" y="3590290"/>
          <a:ext cx="5232400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5610225" imgH="2657475" progId="Paint.Picture">
                  <p:embed/>
                </p:oleObj>
              </mc:Choice>
              <mc:Fallback>
                <p:oleObj name="" r:id="rId5" imgW="5610225" imgH="2657475" progId="Paint.Picture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4400" y="3590290"/>
                        <a:ext cx="5232400" cy="2594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8434"/>
          <p:cNvSpPr/>
          <p:nvPr/>
        </p:nvSpPr>
        <p:spPr>
          <a:xfrm>
            <a:off x="4652963" y="1585913"/>
            <a:ext cx="514350" cy="546100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矩形 18434"/>
          <p:cNvSpPr/>
          <p:nvPr/>
        </p:nvSpPr>
        <p:spPr>
          <a:xfrm>
            <a:off x="4652963" y="1038225"/>
            <a:ext cx="514350" cy="547688"/>
          </a:xfrm>
          <a:prstGeom prst="ellipse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矩形 18434"/>
          <p:cNvSpPr/>
          <p:nvPr/>
        </p:nvSpPr>
        <p:spPr>
          <a:xfrm>
            <a:off x="4652963" y="2132013"/>
            <a:ext cx="514350" cy="547687"/>
          </a:xfrm>
          <a:prstGeom prst="ellipse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矩形 18434"/>
          <p:cNvSpPr/>
          <p:nvPr/>
        </p:nvSpPr>
        <p:spPr>
          <a:xfrm>
            <a:off x="4138613" y="1612900"/>
            <a:ext cx="514350" cy="546100"/>
          </a:xfrm>
          <a:prstGeom prst="ellipse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矩形 18434"/>
          <p:cNvSpPr/>
          <p:nvPr/>
        </p:nvSpPr>
        <p:spPr>
          <a:xfrm>
            <a:off x="5167313" y="1612900"/>
            <a:ext cx="514350" cy="546100"/>
          </a:xfrm>
          <a:prstGeom prst="ellipse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8" name="矩形 18434"/>
          <p:cNvSpPr/>
          <p:nvPr/>
        </p:nvSpPr>
        <p:spPr>
          <a:xfrm>
            <a:off x="7269163" y="1585913"/>
            <a:ext cx="514350" cy="546100"/>
          </a:xfrm>
          <a:prstGeom prst="ellipse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5" grpId="0" animBg="1"/>
      <p:bldP spid="15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67585" grpId="0"/>
      <p:bldP spid="67585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 txBox="1"/>
          <p:nvPr/>
        </p:nvSpPr>
        <p:spPr>
          <a:xfrm>
            <a:off x="1908175" y="2205038"/>
            <a:ext cx="5759450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5999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2.7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无关项及其应用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文本框 59394"/>
          <p:cNvSpPr txBox="1"/>
          <p:nvPr/>
        </p:nvSpPr>
        <p:spPr>
          <a:xfrm>
            <a:off x="755650" y="944563"/>
            <a:ext cx="7993063" cy="968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n变量逻辑函数共有2</a:t>
            </a:r>
            <a:r>
              <a:rPr lang="zh-CN" altLang="zh-CN" baseline="30000" dirty="0">
                <a:latin typeface="Comic Sans MS" panose="030F0702030302020204" pitchFamily="2" charset="0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个取值，但是，对于一些具体的实际问题，有些取值组合没有实际意义。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6018" name="文本框 2"/>
          <p:cNvSpPr txBox="1"/>
          <p:nvPr/>
        </p:nvSpPr>
        <p:spPr>
          <a:xfrm>
            <a:off x="755650" y="582613"/>
            <a:ext cx="2163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产生的背景</a:t>
            </a:r>
            <a:endParaRPr lang="zh-CN" altLang="en-US" sz="24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86019" name="对象 -2147482557"/>
          <p:cNvGraphicFramePr/>
          <p:nvPr/>
        </p:nvGraphicFramePr>
        <p:xfrm>
          <a:off x="6572250" y="1958975"/>
          <a:ext cx="182403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341755" imgH="1016635" progId="Visio.Drawing.11">
                  <p:embed/>
                </p:oleObj>
              </mc:Choice>
              <mc:Fallback>
                <p:oleObj name="" r:id="rId1" imgW="1341755" imgH="1016635" progId="Visio.Drawing.11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72250" y="1958975"/>
                        <a:ext cx="1824038" cy="190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文本框 59394"/>
          <p:cNvSpPr txBox="1"/>
          <p:nvPr>
            <p:custDataLst>
              <p:tags r:id="rId3"/>
            </p:custDataLst>
          </p:nvPr>
        </p:nvSpPr>
        <p:spPr>
          <a:xfrm>
            <a:off x="863600" y="1828800"/>
            <a:ext cx="5129213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在水箱中设置了3个水位检测元件A、B、C，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当水位高于检测元件时，检测元件输出为0，当水位低于检测元件时，检测元件输出为1。</a:t>
            </a:r>
            <a:endParaRPr lang="zh-CN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6021" name="文本框 59394"/>
          <p:cNvSpPr txBox="1"/>
          <p:nvPr/>
        </p:nvSpPr>
        <p:spPr>
          <a:xfrm>
            <a:off x="1182688" y="3244850"/>
            <a:ext cx="52308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根据物理知识可知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,</a:t>
            </a:r>
            <a:r>
              <a:rPr lang="zh-CN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水位只有以下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种可能性：</a:t>
            </a:r>
            <a:endParaRPr lang="zh-CN" altLang="en-US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8710" y="5275580"/>
            <a:ext cx="72872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zh-CN" noProof="1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其余4种取值001、010、011、101是不可能出现的，而且也没有实际意义，</a:t>
            </a:r>
            <a:r>
              <a:rPr lang="zh-CN" altLang="zh-CN" noProof="1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因而不能取</a:t>
            </a:r>
            <a:r>
              <a:rPr lang="zh-CN" altLang="zh-CN" noProof="1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lang="zh-CN" altLang="zh-CN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5238" y="3736975"/>
            <a:ext cx="19050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水位高于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点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2538" y="4149725"/>
            <a:ext cx="22796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水位在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之间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2538" y="4533900"/>
            <a:ext cx="2254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(3)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水位在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之间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5238" y="4902200"/>
            <a:ext cx="21097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(4) 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水位在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点以下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2325" y="3784600"/>
            <a:ext cx="1193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ABC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000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32325" y="4152900"/>
            <a:ext cx="1193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ABC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00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2325" y="4538663"/>
            <a:ext cx="1193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ABC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=11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32325" y="4906963"/>
            <a:ext cx="1193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ABC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=111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198938" y="386080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右箭头 12"/>
          <p:cNvSpPr/>
          <p:nvPr/>
        </p:nvSpPr>
        <p:spPr>
          <a:xfrm>
            <a:off x="4198938" y="4246563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右箭头 13"/>
          <p:cNvSpPr/>
          <p:nvPr/>
        </p:nvSpPr>
        <p:spPr>
          <a:xfrm>
            <a:off x="4181475" y="4614863"/>
            <a:ext cx="358775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5" name="右箭头 14"/>
          <p:cNvSpPr/>
          <p:nvPr/>
        </p:nvSpPr>
        <p:spPr>
          <a:xfrm>
            <a:off x="4181475" y="4983163"/>
            <a:ext cx="358775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601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8" grpId="1"/>
      <p:bldP spid="86020" grpId="0"/>
      <p:bldP spid="86020" grpId="1"/>
      <p:bldP spid="86021" grpId="0"/>
      <p:bldP spid="86021" grpId="1"/>
      <p:bldP spid="4" grpId="0"/>
      <p:bldP spid="4" grpId="1"/>
      <p:bldP spid="12" grpId="0" animBg="1"/>
      <p:bldP spid="12" grpId="1" animBg="1"/>
      <p:bldP spid="8" grpId="0"/>
      <p:bldP spid="8" grpId="1"/>
      <p:bldP spid="5" grpId="0"/>
      <p:bldP spid="5" grpId="1"/>
      <p:bldP spid="13" grpId="0" animBg="1"/>
      <p:bldP spid="13" grpId="1" animBg="1"/>
      <p:bldP spid="9" grpId="0"/>
      <p:bldP spid="9" grpId="1"/>
      <p:bldP spid="6" grpId="0"/>
      <p:bldP spid="6" grpId="1"/>
      <p:bldP spid="14" grpId="0" animBg="1"/>
      <p:bldP spid="14" grpId="1" animBg="1"/>
      <p:bldP spid="10" grpId="0"/>
      <p:bldP spid="10" grpId="1"/>
      <p:bldP spid="7" grpId="0"/>
      <p:bldP spid="7" grpId="1"/>
      <p:bldP spid="15" grpId="0" animBg="1"/>
      <p:bldP spid="15" grpId="1" animBg="1"/>
      <p:bldP spid="11" grpId="0"/>
      <p:bldP spid="11" grpId="1"/>
      <p:bldP spid="3" grpId="0"/>
      <p:bldP spid="3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7042" name="对象 -2147481878"/>
          <p:cNvGraphicFramePr>
            <a:graphicFrameLocks noChangeAspect="1"/>
          </p:cNvGraphicFramePr>
          <p:nvPr/>
        </p:nvGraphicFramePr>
        <p:xfrm>
          <a:off x="4256088" y="2738438"/>
          <a:ext cx="125571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622300" imgH="774065" progId="Equation.3">
                  <p:embed/>
                </p:oleObj>
              </mc:Choice>
              <mc:Fallback>
                <p:oleObj name="" r:id="rId1" imgW="622300" imgH="7740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6088" y="2738438"/>
                        <a:ext cx="1255712" cy="155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文本框 59394"/>
          <p:cNvSpPr txBox="1"/>
          <p:nvPr/>
        </p:nvSpPr>
        <p:spPr>
          <a:xfrm>
            <a:off x="1155700" y="1952625"/>
            <a:ext cx="3394075" cy="9985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在ABC正常取值的情况下，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约束项的值恒为0。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6765" y="4258310"/>
            <a:ext cx="397637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因此：</a:t>
            </a:r>
            <a:r>
              <a:rPr lang="zh-CN" altLang="zh-CN" noProof="1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A'B'C+A'BC'+A'BC+AB'C=0</a:t>
            </a:r>
            <a:endParaRPr lang="zh-CN" altLang="en-US" noProof="1"/>
          </a:p>
        </p:txBody>
      </p:sp>
      <p:sp>
        <p:nvSpPr>
          <p:cNvPr id="86022" name="文本框 2"/>
          <p:cNvSpPr txBox="1"/>
          <p:nvPr/>
        </p:nvSpPr>
        <p:spPr>
          <a:xfrm>
            <a:off x="713099" y="660718"/>
            <a:ext cx="308134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2. </a:t>
            </a:r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约束项与约束条件</a:t>
            </a:r>
            <a:endParaRPr lang="zh-CN" altLang="en-US" sz="24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675063" y="3408363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文本框 5"/>
          <p:cNvSpPr txBox="1"/>
          <p:nvPr/>
        </p:nvSpPr>
        <p:spPr>
          <a:xfrm>
            <a:off x="907415" y="1103630"/>
            <a:ext cx="77800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noProof="1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  </a:t>
            </a:r>
            <a:r>
              <a:rPr lang="zh-CN" altLang="en-US" noProof="1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针对水箱问题 </a:t>
            </a:r>
            <a:r>
              <a:rPr lang="en-US" altLang="zh-CN" noProof="1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  <a:cs typeface="Comic Sans MS" panose="030F0702030302020204" pitchFamily="2" charset="0"/>
              </a:rPr>
              <a:t>Y=F(A,B,C)</a:t>
            </a:r>
            <a:r>
              <a:rPr lang="zh-CN" altLang="en-US" noProof="1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  <a:cs typeface="Comic Sans MS" panose="030F0702030302020204" pitchFamily="2" charset="0"/>
              </a:rPr>
              <a:t>，</a:t>
            </a:r>
            <a:r>
              <a:rPr lang="zh-CN" altLang="en-US" noProof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pitchFamily="2" charset="0"/>
              </a:rPr>
              <a:t>将</a:t>
            </a:r>
            <a:r>
              <a:rPr lang="zh-CN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A、B、C不可能出现的取值组合所对应的最小项称为该问题的约束项。</a:t>
            </a:r>
            <a:endParaRPr lang="zh-CN" altLang="zh-CN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  <a:sym typeface="+mn-ea"/>
            </a:endParaRPr>
          </a:p>
        </p:txBody>
      </p:sp>
      <p:sp>
        <p:nvSpPr>
          <p:cNvPr id="88065" name="文本框 2"/>
          <p:cNvSpPr txBox="1"/>
          <p:nvPr/>
        </p:nvSpPr>
        <p:spPr>
          <a:xfrm>
            <a:off x="1189349" y="4906952"/>
            <a:ext cx="155099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3. </a:t>
            </a:r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任意项</a:t>
            </a:r>
            <a:endParaRPr lang="zh-CN" altLang="en-US" sz="24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6000" y="5310188"/>
            <a:ext cx="75184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 </a:t>
            </a:r>
            <a:r>
              <a:rPr lang="zh-CN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对于有些实际问题，在变量的某些取值组合下定义函数值为“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0</a:t>
            </a:r>
            <a:r>
              <a:rPr lang="zh-CN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”或者为“</a:t>
            </a:r>
            <a:r>
              <a:rPr lang="en-US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”都可以，并不影响电路的逻辑功能，那么这些取值组合所对应的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9" name="文本框 59394"/>
          <p:cNvSpPr txBox="1"/>
          <p:nvPr/>
        </p:nvSpPr>
        <p:spPr>
          <a:xfrm>
            <a:off x="6946900" y="4095750"/>
            <a:ext cx="130333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zh-CN" sz="200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约束条件</a:t>
            </a:r>
            <a:endParaRPr lang="zh-CN" altLang="zh-CN" sz="2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9" idx="1"/>
            <a:endCxn id="2" idx="3"/>
          </p:cNvCxnSpPr>
          <p:nvPr/>
        </p:nvCxnSpPr>
        <p:spPr>
          <a:xfrm flipH="1">
            <a:off x="6032500" y="4295775"/>
            <a:ext cx="914400" cy="21590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37313" y="2025650"/>
            <a:ext cx="601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001</a:t>
            </a:r>
            <a:endParaRPr lang="zh-CN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7127875" y="210185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0" name="文本框 19"/>
          <p:cNvSpPr txBox="1"/>
          <p:nvPr/>
        </p:nvSpPr>
        <p:spPr>
          <a:xfrm>
            <a:off x="7613650" y="2025650"/>
            <a:ext cx="739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‘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’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3188" y="2393950"/>
            <a:ext cx="601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7127875" y="247015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3" name="文本框 22"/>
          <p:cNvSpPr txBox="1"/>
          <p:nvPr/>
        </p:nvSpPr>
        <p:spPr>
          <a:xfrm>
            <a:off x="7613650" y="2393950"/>
            <a:ext cx="739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‘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BC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‘</a:t>
            </a:r>
            <a:endParaRPr lang="en-US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53188" y="2751138"/>
            <a:ext cx="601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11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7127875" y="2808288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6" name="文本框 25"/>
          <p:cNvSpPr txBox="1"/>
          <p:nvPr/>
        </p:nvSpPr>
        <p:spPr>
          <a:xfrm>
            <a:off x="7640638" y="2732088"/>
            <a:ext cx="6873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‘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BC</a:t>
            </a:r>
            <a:endParaRPr lang="en-US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37313" y="3095625"/>
            <a:ext cx="601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101</a:t>
            </a:r>
            <a:endParaRPr lang="en-US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7112000" y="3171825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9" name="文本框 28"/>
          <p:cNvSpPr txBox="1"/>
          <p:nvPr/>
        </p:nvSpPr>
        <p:spPr>
          <a:xfrm>
            <a:off x="7613650" y="3095625"/>
            <a:ext cx="6873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AB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’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endParaRPr lang="en-US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99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9" dur="80"/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0" dur="80"/>
                                        <p:tgtEl>
                                          <p:spTgt spid="880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80"/>
                                        <p:tgtEl>
                                          <p:spTgt spid="880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2" grpId="1"/>
      <p:bldP spid="6" grpId="0"/>
      <p:bldP spid="6" grpId="1"/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7" grpId="1"/>
      <p:bldP spid="28" grpId="0" animBg="1"/>
      <p:bldP spid="28" grpId="1" animBg="1"/>
      <p:bldP spid="29" grpId="0"/>
      <p:bldP spid="29" grpId="1"/>
      <p:bldP spid="87043" grpId="0"/>
      <p:bldP spid="87043" grpId="1"/>
      <p:bldP spid="5" grpId="0" animBg="1"/>
      <p:bldP spid="5" grpId="1" animBg="1"/>
      <p:bldP spid="2" grpId="0"/>
      <p:bldP spid="2" grpId="1"/>
      <p:bldP spid="9" grpId="0"/>
      <p:bldP spid="9" grpId="1"/>
      <p:bldP spid="88065" grpId="0"/>
      <p:bldP spid="88065" grpId="1"/>
      <p:bldP spid="8" grpId="0"/>
      <p:bldP spid="8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文本框 2"/>
          <p:cNvSpPr txBox="1"/>
          <p:nvPr/>
        </p:nvSpPr>
        <p:spPr>
          <a:xfrm>
            <a:off x="837565" y="1024562"/>
            <a:ext cx="15509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4. </a:t>
            </a:r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无关项</a:t>
            </a:r>
            <a:endParaRPr lang="zh-CN" altLang="en-US" sz="24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067" name="文本框 59394"/>
          <p:cNvSpPr txBox="1"/>
          <p:nvPr/>
        </p:nvSpPr>
        <p:spPr>
          <a:xfrm>
            <a:off x="704850" y="598488"/>
            <a:ext cx="38147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最小项称为该逻辑问题的任意项。</a:t>
            </a:r>
            <a:endParaRPr lang="zh-CN" altLang="zh-CN" dirty="0">
              <a:solidFill>
                <a:srgbClr val="A6A6A6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068" name="文本框 59394"/>
          <p:cNvSpPr txBox="1"/>
          <p:nvPr/>
        </p:nvSpPr>
        <p:spPr>
          <a:xfrm>
            <a:off x="796925" y="1427163"/>
            <a:ext cx="7926388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在逻辑代数中，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将约束项和任意项统称为无关项</a:t>
            </a:r>
            <a:r>
              <a:rPr lang="zh-CN" altLang="zh-CN" dirty="0">
                <a:solidFill>
                  <a:srgbClr val="A6A6A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（don't care term），</a:t>
            </a:r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用d表示。</a:t>
            </a:r>
            <a:endParaRPr lang="zh-CN" altLang="zh-CN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8069" name="文本框 2"/>
          <p:cNvSpPr txBox="1"/>
          <p:nvPr/>
        </p:nvSpPr>
        <p:spPr>
          <a:xfrm>
            <a:off x="837565" y="2349500"/>
            <a:ext cx="2470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5. </a:t>
            </a:r>
            <a:r>
              <a:rPr lang="zh-CN" altLang="en-US" sz="2400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无关项的应用</a:t>
            </a:r>
            <a:endParaRPr lang="zh-CN" altLang="en-US" sz="2400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6813" y="2879725"/>
            <a:ext cx="29035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对于水箱问题 </a:t>
            </a:r>
            <a:r>
              <a:rPr lang="en-US" altLang="zh-CN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</a:rPr>
              <a:t>Y=F(A,B,C)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66813" y="3317875"/>
            <a:ext cx="37465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由于A'B'C+A'BC'+A'BC+AB'C=0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40325" y="3394075"/>
            <a:ext cx="358775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文本框 6"/>
          <p:cNvSpPr txBox="1"/>
          <p:nvPr/>
        </p:nvSpPr>
        <p:spPr>
          <a:xfrm>
            <a:off x="5705475" y="3317875"/>
            <a:ext cx="14239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Y=F(A,B,C)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5475" y="3757613"/>
            <a:ext cx="27130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9AD0"/>
                </a:solidFill>
                <a:latin typeface="Comic Sans MS" panose="030F0702030302020204" pitchFamily="2" charset="0"/>
                <a:ea typeface="仿宋_GB2312" pitchFamily="1" charset="-122"/>
                <a:sym typeface="宋体" panose="02010600030101010101" pitchFamily="2" charset="-122"/>
              </a:rPr>
              <a:t>Y=F(A,B,C)</a:t>
            </a:r>
            <a:r>
              <a:rPr lang="en-US" altLang="zh-CN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某些约束项</a:t>
            </a:r>
            <a:endParaRPr lang="zh-CN" altLang="en-US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140325" y="3757613"/>
            <a:ext cx="358775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14" name="对象 13"/>
          <p:cNvGraphicFramePr/>
          <p:nvPr/>
        </p:nvGraphicFramePr>
        <p:xfrm>
          <a:off x="1263650" y="4276725"/>
          <a:ext cx="31559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3533775" imgH="2190750" progId="Paint.Picture">
                  <p:embed/>
                </p:oleObj>
              </mc:Choice>
              <mc:Fallback>
                <p:oleObj name="" r:id="rId1" imgW="3533775" imgH="2190750" progId="Paint.Picture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3650" y="4276725"/>
                        <a:ext cx="3155950" cy="176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H="1">
            <a:off x="4067175" y="3622675"/>
            <a:ext cx="1677988" cy="1246188"/>
          </a:xfrm>
          <a:prstGeom prst="straightConnector1">
            <a:avLst/>
          </a:prstGeom>
          <a:ln>
            <a:solidFill>
              <a:srgbClr val="009AD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067175" y="4111625"/>
            <a:ext cx="1958975" cy="828675"/>
          </a:xfrm>
          <a:prstGeom prst="straightConnector1">
            <a:avLst/>
          </a:prstGeom>
          <a:ln>
            <a:solidFill>
              <a:srgbClr val="009AD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867275" y="5159375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19" name="对象 18"/>
          <p:cNvGraphicFramePr/>
          <p:nvPr/>
        </p:nvGraphicFramePr>
        <p:xfrm>
          <a:off x="5554663" y="4362450"/>
          <a:ext cx="301466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3524250" imgH="2209800" progId="Paint.Picture">
                  <p:embed/>
                </p:oleObj>
              </mc:Choice>
              <mc:Fallback>
                <p:oleObj name="" r:id="rId3" imgW="3524250" imgH="2209800" progId="Paint.Picture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4663" y="4362450"/>
                        <a:ext cx="3014662" cy="180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66" grpId="1"/>
      <p:bldP spid="88068" grpId="0"/>
      <p:bldP spid="88068" grpId="1"/>
      <p:bldP spid="88069" grpId="0"/>
      <p:bldP spid="88069" grpId="1"/>
      <p:bldP spid="3" grpId="0"/>
      <p:bldP spid="3" grpId="1"/>
      <p:bldP spid="4" grpId="0"/>
      <p:bldP spid="4" grpId="1"/>
      <p:bldP spid="6" grpId="0" animBg="1"/>
      <p:bldP spid="6" grpId="1" animBg="1"/>
      <p:bldP spid="7" grpId="0"/>
      <p:bldP spid="7" grpId="1"/>
      <p:bldP spid="9" grpId="0" animBg="1"/>
      <p:bldP spid="9" grpId="1" animBg="1"/>
      <p:bldP spid="8" grpId="0"/>
      <p:bldP spid="8" grpId="1"/>
      <p:bldP spid="18" grpId="0" animBg="1"/>
      <p:bldP spid="18" grpId="1" animBg="1"/>
      <p:bldP spid="8806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52227"/>
          <p:cNvSpPr/>
          <p:nvPr/>
        </p:nvSpPr>
        <p:spPr>
          <a:xfrm>
            <a:off x="1100138" y="2828925"/>
            <a:ext cx="2160588" cy="139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p>
            <a:pPr eaLnBrk="0" fontAlgn="base" hangingPunct="0"/>
            <a:endParaRPr lang="zh-CN" altLang="en-US" strike="noStrike" noProof="1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AutoShape 5"/>
          <p:cNvSpPr/>
          <p:nvPr/>
        </p:nvSpPr>
        <p:spPr>
          <a:xfrm>
            <a:off x="744538" y="550863"/>
            <a:ext cx="7240588" cy="44132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base">
              <a:lnSpc>
                <a:spcPct val="120000"/>
              </a:lnSpc>
              <a:spcBef>
                <a:spcPct val="20000"/>
              </a:spcBef>
              <a:buChar char="•"/>
            </a:pPr>
            <a:endParaRPr lang="zh-CN" altLang="en-US" strike="noStrike" noProof="1" dirty="0">
              <a:solidFill>
                <a:schemeClr val="accent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7" name="文本框 3"/>
          <p:cNvSpPr txBox="1"/>
          <p:nvPr/>
        </p:nvSpPr>
        <p:spPr>
          <a:xfrm>
            <a:off x="795338" y="587375"/>
            <a:ext cx="6985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noProof="1" dirty="0"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noProof="1" dirty="0">
                <a:solidFill>
                  <a:schemeClr val="accent3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【例2-20】设计8421码四舍五入电路，要求电路尽量简单。</a:t>
            </a:r>
            <a:endParaRPr lang="zh-CN" altLang="en-US" noProof="1" dirty="0">
              <a:solidFill>
                <a:schemeClr val="accent3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00138" y="1201738"/>
          <a:ext cx="2155825" cy="4664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070"/>
                <a:gridCol w="833755"/>
              </a:tblGrid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A B C D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 i="1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Y</a:t>
                      </a:r>
                      <a:endParaRPr lang="en-US" altLang="en-US" sz="1800" b="0" i="1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0 0 0 0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0 0 0 1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0 0 1 0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0 0 1 1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0 1 0 0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0 1 0 1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0 1 1 0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0 1 1 1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ea typeface="宋体" panose="02010600030101010101" pitchFamily="2" charset="-122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宋体" panose="02010600030101010101" pitchFamily="2" charset="-122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1 0 0 0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1 0 0 1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1 0 1 0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1 0 1 1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1 1 0 0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1 1 0 1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1 1 1 0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Comic Sans MS" panose="030F0702030302020204" pitchFamily="2" charset="0"/>
                        </a:rPr>
                        <a:t>1 1 1 1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Comic Sans MS" panose="030F0702030302020204" pitchFamily="2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latin typeface="Comic Sans MS" panose="030F07020303020202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800" b="0">
                        <a:latin typeface="Comic Sans MS" panose="030F07020303020202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48" name="对象 -2147482554"/>
          <p:cNvGraphicFramePr/>
          <p:nvPr/>
        </p:nvGraphicFramePr>
        <p:xfrm>
          <a:off x="5622925" y="4414838"/>
          <a:ext cx="2938463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311275" imgH="637540" progId="Visio.Drawing.11">
                  <p:embed/>
                </p:oleObj>
              </mc:Choice>
              <mc:Fallback>
                <p:oleObj name="" r:id="rId1" imgW="1311275" imgH="637540" progId="Visio.Drawing.11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22925" y="4414838"/>
                        <a:ext cx="2938463" cy="168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49" name="文本框 6"/>
          <p:cNvSpPr txBox="1"/>
          <p:nvPr/>
        </p:nvSpPr>
        <p:spPr>
          <a:xfrm>
            <a:off x="5842000" y="3854450"/>
            <a:ext cx="16811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Y=A+BC+BD</a:t>
            </a:r>
            <a:endParaRPr lang="zh-CN" altLang="en-US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657" name="矩形 52227"/>
          <p:cNvSpPr/>
          <p:nvPr/>
        </p:nvSpPr>
        <p:spPr>
          <a:xfrm>
            <a:off x="1100138" y="4222750"/>
            <a:ext cx="2160587" cy="16414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594225" y="514985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87044" name="文本框 59394"/>
          <p:cNvSpPr txBox="1"/>
          <p:nvPr/>
        </p:nvSpPr>
        <p:spPr>
          <a:xfrm>
            <a:off x="457200" y="4530725"/>
            <a:ext cx="40957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Aft>
                <a:spcPts val="600"/>
              </a:spcAft>
            </a:pPr>
            <a:r>
              <a:rPr lang="zh-CN" altLang="zh-CN" sz="2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任</a:t>
            </a:r>
            <a:endParaRPr lang="zh-CN" altLang="zh-CN" sz="2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zh-CN" sz="2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意</a:t>
            </a:r>
            <a:endParaRPr lang="zh-CN" altLang="zh-CN" sz="2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Aft>
                <a:spcPts val="600"/>
              </a:spcAft>
            </a:pPr>
            <a:r>
              <a:rPr lang="zh-CN" altLang="zh-CN" sz="2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项</a:t>
            </a:r>
            <a:endParaRPr lang="zh-CN" altLang="zh-CN" sz="2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262563" y="3930650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6" name="对象 5"/>
          <p:cNvGraphicFramePr/>
          <p:nvPr/>
        </p:nvGraphicFramePr>
        <p:xfrm>
          <a:off x="3659188" y="1258888"/>
          <a:ext cx="223043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295650" imgH="3038475" progId="Paint.Picture">
                  <p:embed/>
                </p:oleObj>
              </mc:Choice>
              <mc:Fallback>
                <p:oleObj name="" r:id="rId3" imgW="3295650" imgH="3038475" progId="Paint.Picture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9188" y="1258888"/>
                        <a:ext cx="2230437" cy="221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6505575" y="1317625"/>
          <a:ext cx="236537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248025" imgH="3038475" progId="Paint.Picture">
                  <p:embed/>
                </p:oleObj>
              </mc:Choice>
              <mc:Fallback>
                <p:oleObj name="" r:id="rId5" imgW="3248025" imgH="3038475" progId="Paint.Picture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5575" y="1317625"/>
                        <a:ext cx="2365375" cy="215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6146800" y="2424113"/>
            <a:ext cx="358775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9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9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" grpId="0" bldLvl="0" animBg="1"/>
      <p:bldP spid="70657" grpId="1" animBg="1"/>
      <p:bldP spid="2" grpId="0" bldLvl="0" animBg="1"/>
      <p:bldP spid="2" grpId="1" animBg="1"/>
      <p:bldP spid="3" grpId="0" animBg="1"/>
      <p:bldP spid="3" grpId="1" animBg="1"/>
      <p:bldP spid="75777" grpId="0"/>
      <p:bldP spid="75777" grpId="1"/>
      <p:bldP spid="87044" grpId="0"/>
      <p:bldP spid="87044" grpId="1"/>
      <p:bldP spid="4" grpId="0" bldLvl="0" animBg="1"/>
      <p:bldP spid="4" grpId="1" animBg="1"/>
      <p:bldP spid="89149" grpId="0"/>
      <p:bldP spid="89149" grpId="1"/>
      <p:bldP spid="18" grpId="0" bldLvl="0" animBg="1"/>
      <p:bldP spid="18" grpId="1" animBg="1"/>
      <p:bldP spid="10" grpId="0" bldLvl="0" animBg="1"/>
      <p:bldP spid="10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AutoShape 35"/>
          <p:cNvSpPr/>
          <p:nvPr/>
        </p:nvSpPr>
        <p:spPr>
          <a:xfrm>
            <a:off x="757238" y="784225"/>
            <a:ext cx="1941512" cy="52070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Rectangle 34"/>
          <p:cNvSpPr/>
          <p:nvPr/>
        </p:nvSpPr>
        <p:spPr>
          <a:xfrm>
            <a:off x="917575" y="815975"/>
            <a:ext cx="1677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2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作业题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81923" name="文本框 99"/>
          <p:cNvSpPr txBox="1"/>
          <p:nvPr/>
        </p:nvSpPr>
        <p:spPr>
          <a:xfrm>
            <a:off x="774700" y="1417638"/>
            <a:ext cx="3484563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2.2 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用公式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化简下列各式。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AB(A+BC)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A'BC(B+C')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(AB+A'B'+A'B+AB')' 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(A+B+C')(A+B+C)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AC+A'BC+B'C+ABC'</a:t>
            </a:r>
            <a:endParaRPr lang="en-US" altLang="zh-CN" i="1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4" name="文本框 1"/>
          <p:cNvSpPr txBox="1"/>
          <p:nvPr/>
        </p:nvSpPr>
        <p:spPr>
          <a:xfrm>
            <a:off x="4184650" y="1417638"/>
            <a:ext cx="37369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2.4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求下列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逻辑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函数的反函数。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Y=AB+C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Y=(A+BC)C'D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Y=(A+B')(A'+C)AC+BC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Y=AD'+A'C'+B'C'D+C</a:t>
            </a:r>
            <a:endParaRPr lang="en-US" altLang="zh-CN" i="1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1925" name="文本框 2"/>
          <p:cNvSpPr txBox="1"/>
          <p:nvPr/>
        </p:nvSpPr>
        <p:spPr>
          <a:xfrm>
            <a:off x="835025" y="4002088"/>
            <a:ext cx="515302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2.6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用卡诺图化简下列</a:t>
            </a:r>
            <a:r>
              <a:rPr lang="zh-CN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逻辑函数。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Y=AC'+A'C+BC'+B'C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Y=ABC+ABD+C'D'+AB'C+A'CD'+AC'D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Y(A,B,C,D)=∑m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(3,4,5,6,9,10,12,13,14,15)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zh-CN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Y(A,B,C,D)=∑m</a:t>
            </a:r>
            <a:r>
              <a:rPr lang="en-US" altLang="zh-CN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(0,2,5,7,8,10,13,15)</a:t>
            </a:r>
            <a:endParaRPr lang="en-US" altLang="zh-CN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文本框 100"/>
          <p:cNvSpPr txBox="1"/>
          <p:nvPr/>
        </p:nvSpPr>
        <p:spPr>
          <a:xfrm>
            <a:off x="398463" y="5059363"/>
            <a:ext cx="7635875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>
              <a:lnSpc>
                <a:spcPct val="150000"/>
              </a:lnSpc>
            </a:pP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endParaRPr lang="en-US" altLang="zh-CN" b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46" name="文本框 3"/>
          <p:cNvSpPr txBox="1"/>
          <p:nvPr/>
        </p:nvSpPr>
        <p:spPr>
          <a:xfrm>
            <a:off x="712788" y="1887538"/>
            <a:ext cx="53498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 2.15 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旅客列车分为动车、特快和快车三种。车站发车的优先顺序是：动车、特快和快车。在同一时间车站只能给出一班列车的发车信号。用与非逻辑设计满足上述要求的逻辑电路，为列车提供发车信号。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2947" name="文本框 4"/>
          <p:cNvSpPr txBox="1"/>
          <p:nvPr/>
        </p:nvSpPr>
        <p:spPr>
          <a:xfrm>
            <a:off x="787400" y="5776913"/>
            <a:ext cx="63166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2.17 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设计循环码到四位二进制码的转换电路，画出逻辑图。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2948" name="文本框 5"/>
          <p:cNvSpPr txBox="1"/>
          <p:nvPr/>
        </p:nvSpPr>
        <p:spPr>
          <a:xfrm>
            <a:off x="784225" y="3930650"/>
            <a:ext cx="770890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2.16 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若一组变量中不可能有两个或两个以上同时为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，则称这组变量相互排斥。在变量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zh-CN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D</a:t>
            </a:r>
            <a:r>
              <a:rPr lang="zh-CN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E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相互排斥的情况下，证明逻辑式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AB'C'D'E'=A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A'BC'D'E'=B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A'B'CD'E'=C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A'B'C'DE'=D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A'B'C'D'E=E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成立。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7400" y="549275"/>
            <a:ext cx="3594100" cy="13382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  2.10 </a:t>
            </a:r>
            <a:r>
              <a:rPr lang="zh-CN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分析图题</a:t>
            </a:r>
            <a:r>
              <a:rPr lang="en-US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2.10</a:t>
            </a:r>
            <a:r>
              <a:rPr lang="zh-CN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所示的逻辑电路，写出</a:t>
            </a:r>
            <a:r>
              <a:rPr lang="en-US" i="1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Y</a:t>
            </a:r>
            <a:r>
              <a:rPr lang="en-US" baseline="-25000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1</a:t>
            </a:r>
            <a:r>
              <a:rPr lang="zh-CN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和</a:t>
            </a:r>
            <a:r>
              <a:rPr lang="en-US" i="1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Y</a:t>
            </a:r>
            <a:r>
              <a:rPr lang="en-US" baseline="-25000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2</a:t>
            </a:r>
            <a:r>
              <a:rPr lang="zh-CN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的函数表达式，列出真值表。</a:t>
            </a:r>
            <a:r>
              <a:rPr lang="en-US" sz="1050" noProof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</a:rPr>
              <a:t>                    </a:t>
            </a:r>
            <a:endParaRPr lang="en-US" altLang="en-US" sz="1050" noProof="1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</a:endParaRPr>
          </a:p>
        </p:txBody>
      </p:sp>
      <p:pic>
        <p:nvPicPr>
          <p:cNvPr id="82950" name="图片 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62663" y="549275"/>
            <a:ext cx="2582862" cy="193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51" name="文本框 5"/>
          <p:cNvSpPr txBox="1"/>
          <p:nvPr/>
        </p:nvSpPr>
        <p:spPr>
          <a:xfrm>
            <a:off x="6689725" y="2620963"/>
            <a:ext cx="11604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图题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2.10</a:t>
            </a:r>
            <a:endParaRPr lang="en-US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11" descr="Pictur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1166813"/>
            <a:ext cx="674688" cy="573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Rectangle 34"/>
          <p:cNvSpPr/>
          <p:nvPr/>
        </p:nvSpPr>
        <p:spPr>
          <a:xfrm>
            <a:off x="900113" y="836613"/>
            <a:ext cx="18843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>
              <a:spcBef>
                <a:spcPct val="2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补码的概念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2291" name="文本框 11267"/>
          <p:cNvSpPr txBox="1"/>
          <p:nvPr/>
        </p:nvSpPr>
        <p:spPr>
          <a:xfrm>
            <a:off x="692150" y="631825"/>
            <a:ext cx="6500813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仿宋_GB2312" pitchFamily="1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约定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A=0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表示开关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断开，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A=1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表示开关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闭合；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    用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B=0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表示开关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断开，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B=1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表示开关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闭合；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     用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表示灯不亮，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Y=1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表示灯亮； 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文本框 11269"/>
          <p:cNvSpPr txBox="1"/>
          <p:nvPr/>
        </p:nvSpPr>
        <p:spPr>
          <a:xfrm>
            <a:off x="1168400" y="4522788"/>
            <a:ext cx="3527425" cy="16144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与逻辑的运算规律和乘法一致，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所以与运算也称为逻辑乘法，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其函数表达式记为：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Y=A·B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或 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Y=AB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75263" y="2473325"/>
            <a:ext cx="2992437" cy="2625725"/>
            <a:chOff x="1418" y="4818"/>
            <a:chExt cx="4712" cy="4134"/>
          </a:xfrm>
        </p:grpSpPr>
        <p:pic>
          <p:nvPicPr>
            <p:cNvPr id="10246" name="图片 11268"/>
            <p:cNvPicPr>
              <a:picLocks noChangeAspect="1"/>
            </p:cNvPicPr>
            <p:nvPr/>
          </p:nvPicPr>
          <p:blipFill>
            <a:blip r:embed="rId2"/>
            <a:srcRect t="23898"/>
            <a:stretch>
              <a:fillRect/>
            </a:stretch>
          </p:blipFill>
          <p:spPr>
            <a:xfrm>
              <a:off x="1417" y="4818"/>
              <a:ext cx="4712" cy="41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7" name="矩形 11270"/>
            <p:cNvSpPr/>
            <p:nvPr/>
          </p:nvSpPr>
          <p:spPr>
            <a:xfrm>
              <a:off x="1619" y="5112"/>
              <a:ext cx="4132" cy="3545"/>
            </a:xfrm>
            <a:prstGeom prst="rect">
              <a:avLst/>
            </a:prstGeom>
            <a:solidFill>
              <a:srgbClr val="FF00FF">
                <a:alpha val="25998"/>
              </a:srgbClr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16392" name="文本框 1"/>
          <p:cNvSpPr txBox="1"/>
          <p:nvPr/>
        </p:nvSpPr>
        <p:spPr>
          <a:xfrm>
            <a:off x="974725" y="2473325"/>
            <a:ext cx="3263900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这种表示条件和结果之间因果关系的表格称为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真值表（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Truth-Table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7417" name="文本框 1"/>
          <p:cNvSpPr txBox="1"/>
          <p:nvPr/>
        </p:nvSpPr>
        <p:spPr>
          <a:xfrm>
            <a:off x="900113" y="1922463"/>
            <a:ext cx="57991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在上述约定下，开关状态和灯状态之间关系下表所示。 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533900" y="3095625"/>
            <a:ext cx="288925" cy="2174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1235075" y="4071938"/>
            <a:ext cx="2251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从真值表可以看出：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8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9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1" grpId="1"/>
      <p:bldP spid="17417" grpId="0"/>
      <p:bldP spid="17417" grpId="1"/>
      <p:bldP spid="16392" grpId="0"/>
      <p:bldP spid="16392" grpId="1"/>
      <p:bldP spid="2" grpId="0" animBg="1"/>
      <p:bldP spid="2" grpId="1" animBg="1"/>
      <p:bldP spid="3" grpId="0"/>
      <p:bldP spid="3" grpId="1"/>
      <p:bldP spid="12293" grpId="0"/>
      <p:bldP spid="1229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2289"/>
          <p:cNvSpPr txBox="1"/>
          <p:nvPr/>
        </p:nvSpPr>
        <p:spPr>
          <a:xfrm>
            <a:off x="720725" y="1114425"/>
            <a:ext cx="8047038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latin typeface="Comic Sans MS" panose="030F0702030302020204" pitchFamily="2" charset="0"/>
                <a:ea typeface="仿宋_GB2312" pitchFamily="1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仿宋_GB2312" pitchFamily="1" charset="-122"/>
              </a:rPr>
              <a:t>：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决定某一事件共有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n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≥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）个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条件，至少有一个条件满足时，事件就会发生，这种因果关系称为或逻辑，也称为或运算。  </a:t>
            </a:r>
            <a:endParaRPr lang="zh-CN" altLang="en-US" dirty="0">
              <a:latin typeface="Comic Sans MS" panose="030F0702030302020204" pitchFamily="2" charset="0"/>
              <a:ea typeface="仿宋_GB2312" pitchFamily="1" charset="-122"/>
            </a:endParaRPr>
          </a:p>
        </p:txBody>
      </p:sp>
      <p:pic>
        <p:nvPicPr>
          <p:cNvPr id="14339" name="图片 122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3863975"/>
            <a:ext cx="3162300" cy="2343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6580188" y="3776663"/>
            <a:ext cx="2239962" cy="2093912"/>
            <a:chOff x="9413" y="6178"/>
            <a:chExt cx="3526" cy="3296"/>
          </a:xfrm>
        </p:grpSpPr>
        <p:pic>
          <p:nvPicPr>
            <p:cNvPr id="11268" name="图片 12291"/>
            <p:cNvPicPr>
              <a:picLocks noChangeAspect="1"/>
            </p:cNvPicPr>
            <p:nvPr/>
          </p:nvPicPr>
          <p:blipFill>
            <a:blip r:embed="rId2"/>
            <a:srcRect t="23729"/>
            <a:stretch>
              <a:fillRect/>
            </a:stretch>
          </p:blipFill>
          <p:spPr>
            <a:xfrm>
              <a:off x="9412" y="6177"/>
              <a:ext cx="3527" cy="32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69" name="矩形 12294"/>
            <p:cNvSpPr/>
            <p:nvPr/>
          </p:nvSpPr>
          <p:spPr>
            <a:xfrm>
              <a:off x="9562" y="6430"/>
              <a:ext cx="3295" cy="2790"/>
            </a:xfrm>
            <a:prstGeom prst="rect">
              <a:avLst/>
            </a:prstGeom>
            <a:solidFill>
              <a:srgbClr val="FF00FF">
                <a:alpha val="25998"/>
              </a:srgbClr>
            </a:solidFill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Arial" panose="020B0604020202020204" pitchFamily="34" charset="0"/>
                <a:ea typeface="仿宋_GB2312" pitchFamily="1" charset="-122"/>
              </a:endParaRPr>
            </a:p>
          </p:txBody>
        </p:sp>
      </p:grpSp>
      <p:sp>
        <p:nvSpPr>
          <p:cNvPr id="3" name="文本框 1"/>
          <p:cNvSpPr txBox="1"/>
          <p:nvPr/>
        </p:nvSpPr>
        <p:spPr>
          <a:xfrm>
            <a:off x="1157288" y="3282950"/>
            <a:ext cx="63579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在和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与逻辑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同样的约定下，或逻辑关系的真值表如下所示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仿宋_GB2312" pitchFamily="1" charset="-122"/>
              </a:rPr>
              <a:t>。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仿宋_GB2312" pitchFamily="1" charset="-122"/>
            </a:endParaRPr>
          </a:p>
        </p:txBody>
      </p:sp>
      <p:graphicFrame>
        <p:nvGraphicFramePr>
          <p:cNvPr id="18440" name="对象 -2147482587"/>
          <p:cNvGraphicFramePr/>
          <p:nvPr/>
        </p:nvGraphicFramePr>
        <p:xfrm>
          <a:off x="573088" y="4079875"/>
          <a:ext cx="24177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616200" imgH="1181100" progId="Visio.Drawing.11">
                  <p:embed/>
                </p:oleObj>
              </mc:Choice>
              <mc:Fallback>
                <p:oleObj name="" r:id="rId3" imgW="2616200" imgH="11811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8" y="4079875"/>
                        <a:ext cx="241776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文本框 1"/>
          <p:cNvSpPr txBox="1"/>
          <p:nvPr/>
        </p:nvSpPr>
        <p:spPr>
          <a:xfrm>
            <a:off x="1441450" y="5502275"/>
            <a:ext cx="882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仿宋_GB2312" pitchFamily="1" charset="-122"/>
              </a:rPr>
              <a:t>图</a:t>
            </a:r>
            <a:r>
              <a:rPr lang="en-US" altLang="zh-CN">
                <a:latin typeface="Arial" panose="020B0604020202020204" pitchFamily="34" charset="0"/>
                <a:ea typeface="仿宋_GB2312" pitchFamily="1" charset="-122"/>
              </a:rPr>
              <a:t>2-1</a:t>
            </a:r>
            <a:endParaRPr lang="en-US" altLang="zh-CN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33688" y="4356100"/>
            <a:ext cx="454025" cy="152400"/>
          </a:xfrm>
          <a:prstGeom prst="rightArrow">
            <a:avLst>
              <a:gd name="adj1" fmla="val 49767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274" name="文本框 5"/>
          <p:cNvSpPr txBox="1"/>
          <p:nvPr/>
        </p:nvSpPr>
        <p:spPr>
          <a:xfrm>
            <a:off x="720725" y="654050"/>
            <a:ext cx="19304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仿宋_GB2312" pitchFamily="1" charset="-122"/>
              </a:rPr>
              <a:t>（</a:t>
            </a:r>
            <a:r>
              <a:rPr lang="en-US" altLang="zh-CN" sz="2400" dirty="0">
                <a:solidFill>
                  <a:srgbClr val="FF3300"/>
                </a:solidFill>
                <a:latin typeface="Comic Sans MS" panose="030F0702030302020204" pitchFamily="2" charset="0"/>
                <a:ea typeface="仿宋_GB2312" pitchFamily="1" charset="-122"/>
              </a:rPr>
              <a:t>OR</a:t>
            </a:r>
            <a:r>
              <a:rPr lang="zh-CN" altLang="en-US" sz="2400" dirty="0">
                <a:solidFill>
                  <a:srgbClr val="FF3300"/>
                </a:solidFill>
                <a:latin typeface="Comic Sans MS" panose="030F0702030302020204" pitchFamily="2" charset="0"/>
                <a:ea typeface="仿宋_GB2312" pitchFamily="1" charset="-122"/>
              </a:rPr>
              <a:t>）</a:t>
            </a:r>
            <a:endParaRPr lang="zh-CN" altLang="en-US" sz="2400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450" y="1944688"/>
            <a:ext cx="7670800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对于图（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）所示电路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决定灯亮有两个条件：一是开关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闭合，二是开关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闭合。当开关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至少有一个闭合时，灯就会亮，这种因果关系称为或（逻辑）。</a:t>
            </a:r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2563" y="3930650"/>
            <a:ext cx="6429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11270"/>
          <p:cNvSpPr/>
          <p:nvPr/>
        </p:nvSpPr>
        <p:spPr>
          <a:xfrm>
            <a:off x="1441450" y="4079875"/>
            <a:ext cx="574675" cy="642938"/>
          </a:xfrm>
          <a:prstGeom prst="rect">
            <a:avLst/>
          </a:prstGeom>
          <a:solidFill>
            <a:srgbClr val="7F7F7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9" name="矩形 11270"/>
          <p:cNvSpPr/>
          <p:nvPr/>
        </p:nvSpPr>
        <p:spPr>
          <a:xfrm>
            <a:off x="3975100" y="3863975"/>
            <a:ext cx="1524000" cy="1131888"/>
          </a:xfrm>
          <a:prstGeom prst="rect">
            <a:avLst/>
          </a:prstGeom>
          <a:solidFill>
            <a:srgbClr val="7F7F7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99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  <p:bldP spid="5" grpId="0" bldLvl="0" animBg="1"/>
      <p:bldP spid="5" grpId="1" animBg="1"/>
      <p:bldP spid="7" grpId="0"/>
      <p:bldP spid="7" grpId="1"/>
      <p:bldP spid="8" grpId="0" bldLvl="0" animBg="1"/>
      <p:bldP spid="8" grpId="1" animBg="1"/>
      <p:bldP spid="6" grpId="0"/>
      <p:bldP spid="6" grpId="1"/>
      <p:bldP spid="3" grpId="0"/>
      <p:bldP spid="3" grpId="1"/>
      <p:bldP spid="18441" grpId="0"/>
      <p:bldP spid="18441" grpId="1"/>
      <p:bldP spid="9" grpId="0" bldLvl="0" animBg="1"/>
      <p:bldP spid="9" grpId="1" animBg="1"/>
    </p:bldLst>
  </p:timing>
</p:sld>
</file>

<file path=ppt/tags/tag1.xml><?xml version="1.0" encoding="utf-8"?>
<p:tagLst xmlns:p="http://schemas.openxmlformats.org/presentationml/2006/main">
  <p:tag name="KSO_WM_UNIT_TABLE_BEAUTIFY" val="smartTable{00ad3cf0-1fbd-47d1-8652-24b46b1376f9}"/>
</p:tagLst>
</file>

<file path=ppt/tags/tag2.xml><?xml version="1.0" encoding="utf-8"?>
<p:tagLst xmlns:p="http://schemas.openxmlformats.org/presentationml/2006/main">
  <p:tag name="KSO_WM_UNIT_PLACING_PICTURE_USER_VIEWPORT" val="{&quot;height&quot;:2555,&quot;width&quot;:7560}"/>
</p:tagLst>
</file>

<file path=ppt/tags/tag3.xml><?xml version="1.0" encoding="utf-8"?>
<p:tagLst xmlns:p="http://schemas.openxmlformats.org/presentationml/2006/main">
  <p:tag name="KSO_WM_UNIT_TABLE_BEAUTIFY" val="smartTable{ebbc09ca-81c1-448c-a7db-627234fbdd71}"/>
</p:tagLst>
</file>

<file path=ppt/tags/tag4.xml><?xml version="1.0" encoding="utf-8"?>
<p:tagLst xmlns:p="http://schemas.openxmlformats.org/presentationml/2006/main">
  <p:tag name="KSO_WM_UNIT_TABLE_BEAUTIFY" val="smartTable{b3b78b07-cf08-401f-a821-89bdb9964abe}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AMIC_NUM_END" val="1"/>
  <p:tag name="KSO_WM_UNIT_INDEX" val="1582278760672_1_1"/>
</p:tagLst>
</file>

<file path=ppt/tags/tag6.xml><?xml version="1.0" encoding="utf-8"?>
<p:tagLst xmlns:p="http://schemas.openxmlformats.org/presentationml/2006/main">
  <p:tag name="KSO_WM_UNIT_PLACING_PICTURE_USER_VIEWPORT" val="{&quot;height&quot;:3050,&quot;width&quot;:4067.5007874015746}"/>
</p:tagLst>
</file>

<file path=ppt/tags/tag7.xml><?xml version="1.0" encoding="utf-8"?>
<p:tagLst xmlns:p="http://schemas.openxmlformats.org/presentationml/2006/main">
  <p:tag name="COMMONDATA" val="eyJoZGlkIjoiYWJjOWFlYWJmOTE2ZmJkZWYwYmM5MGYxMzNlYjI1OT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14870</Words>
  <Application>WPS 演示</Application>
  <PresentationFormat>在屏幕上显示</PresentationFormat>
  <Paragraphs>1709</Paragraphs>
  <Slides>79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55</vt:i4>
      </vt:variant>
      <vt:variant>
        <vt:lpstr>幻灯片标题</vt:lpstr>
      </vt:variant>
      <vt:variant>
        <vt:i4>79</vt:i4>
      </vt:variant>
    </vt:vector>
  </HeadingPairs>
  <TitlesOfParts>
    <vt:vector size="152" baseType="lpstr">
      <vt:lpstr>Arial</vt:lpstr>
      <vt:lpstr>宋体</vt:lpstr>
      <vt:lpstr>Wingdings</vt:lpstr>
      <vt:lpstr>仿宋_GB2312</vt:lpstr>
      <vt:lpstr>仿宋</vt:lpstr>
      <vt:lpstr>Comic Sans MS</vt:lpstr>
      <vt:lpstr>楷体_GB2312</vt:lpstr>
      <vt:lpstr>方正隶书简体</vt:lpstr>
      <vt:lpstr>黑体</vt:lpstr>
      <vt:lpstr>华文行楷</vt:lpstr>
      <vt:lpstr>楷体</vt:lpstr>
      <vt:lpstr>隶书</vt:lpstr>
      <vt:lpstr>新宋体</vt:lpstr>
      <vt:lpstr>微软雅黑</vt:lpstr>
      <vt:lpstr>Arial Unicode MS</vt:lpstr>
      <vt:lpstr>Wingdings</vt:lpstr>
      <vt:lpstr>Times New Roman</vt:lpstr>
      <vt:lpstr>默认设计模板</vt:lpstr>
      <vt:lpstr>Visio.Drawing.11</vt:lpstr>
      <vt:lpstr>Paint.Picture</vt:lpstr>
      <vt:lpstr>Paint.Picture</vt:lpstr>
      <vt:lpstr>Visio.Drawing.11</vt:lpstr>
      <vt:lpstr>Paint.Picture</vt:lpstr>
      <vt:lpstr>Visio.Drawing.11</vt:lpstr>
      <vt:lpstr>Visio.Drawing.11</vt:lpstr>
      <vt:lpstr>Visio.Drawing.11</vt:lpstr>
      <vt:lpstr>Paint.Picture</vt:lpstr>
      <vt:lpstr>Visio.Drawing.11</vt:lpstr>
      <vt:lpstr>Equation.KSEE3</vt:lpstr>
      <vt:lpstr>Visio.Drawing.11</vt:lpstr>
      <vt:lpstr>Equation.KSEE3</vt:lpstr>
      <vt:lpstr>Visio.Drawing.11</vt:lpstr>
      <vt:lpstr>Visio.Drawing.11</vt:lpstr>
      <vt:lpstr>Visio.Drawing.11</vt:lpstr>
      <vt:lpstr>Visio.Drawing.11</vt:lpstr>
      <vt:lpstr>Visio.Drawing.11</vt:lpstr>
      <vt:lpstr>Paint.Picture</vt:lpstr>
      <vt:lpstr>Paint.Picture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Paint.Picture</vt:lpstr>
      <vt:lpstr>Visio.Drawing.11</vt:lpstr>
      <vt:lpstr>Paint.Picture</vt:lpstr>
      <vt:lpstr>Paint.Picture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Paint.Picture</vt:lpstr>
      <vt:lpstr>Visio.Drawing.11</vt:lpstr>
      <vt:lpstr>Equation.KSEE3</vt:lpstr>
      <vt:lpstr>Equation.3</vt:lpstr>
      <vt:lpstr>Paint.Picture</vt:lpstr>
      <vt:lpstr>Paint.Picture</vt:lpstr>
      <vt:lpstr>Visio.Drawing.11</vt:lpstr>
      <vt:lpstr>Paint.Picture</vt:lpstr>
      <vt:lpstr>Paint.Picture</vt:lpstr>
      <vt:lpstr>Paint.Picture</vt:lpstr>
      <vt:lpstr>Equation.KSEE3</vt:lpstr>
      <vt:lpstr>Paint.Picture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如歌</cp:lastModifiedBy>
  <cp:revision>2168</cp:revision>
  <dcterms:created xsi:type="dcterms:W3CDTF">2007-03-26T08:38:00Z</dcterms:created>
  <dcterms:modified xsi:type="dcterms:W3CDTF">2022-09-21T02:54:22Z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F90440DC938B44BBBFDEF89826A299A1</vt:lpwstr>
  </property>
</Properties>
</file>