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jpeg" ContentType="image/jpeg"/>
  <Default Extension="JPG" ContentType="image/.jp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05"/>
  </p:notesMasterIdLst>
  <p:sldIdLst>
    <p:sldId id="1240" r:id="rId4"/>
    <p:sldId id="463" r:id="rId5"/>
    <p:sldId id="620" r:id="rId6"/>
    <p:sldId id="1427" r:id="rId7"/>
    <p:sldId id="1331" r:id="rId8"/>
    <p:sldId id="1190" r:id="rId9"/>
    <p:sldId id="1191" r:id="rId10"/>
    <p:sldId id="1192" r:id="rId11"/>
    <p:sldId id="1193" r:id="rId12"/>
    <p:sldId id="1217" r:id="rId13"/>
    <p:sldId id="1218" r:id="rId14"/>
    <p:sldId id="1219" r:id="rId15"/>
    <p:sldId id="1220" r:id="rId16"/>
    <p:sldId id="1221" r:id="rId17"/>
    <p:sldId id="1203" r:id="rId18"/>
    <p:sldId id="1204" r:id="rId19"/>
    <p:sldId id="1205" r:id="rId20"/>
    <p:sldId id="1358" r:id="rId21"/>
    <p:sldId id="1206" r:id="rId22"/>
    <p:sldId id="1200" r:id="rId23"/>
    <p:sldId id="1201" r:id="rId24"/>
    <p:sldId id="1202" r:id="rId25"/>
    <p:sldId id="1195" r:id="rId26"/>
    <p:sldId id="1449" r:id="rId27"/>
    <p:sldId id="1450" r:id="rId28"/>
    <p:sldId id="1451" r:id="rId29"/>
    <p:sldId id="1452" r:id="rId30"/>
    <p:sldId id="1453" r:id="rId31"/>
    <p:sldId id="1454" r:id="rId32"/>
    <p:sldId id="1455" r:id="rId33"/>
    <p:sldId id="1457" r:id="rId34"/>
    <p:sldId id="1458" r:id="rId35"/>
    <p:sldId id="1459" r:id="rId36"/>
    <p:sldId id="1460" r:id="rId37"/>
    <p:sldId id="1461" r:id="rId38"/>
    <p:sldId id="1462" r:id="rId39"/>
    <p:sldId id="1463" r:id="rId40"/>
    <p:sldId id="1465" r:id="rId41"/>
    <p:sldId id="1466" r:id="rId42"/>
    <p:sldId id="1467" r:id="rId43"/>
    <p:sldId id="1468" r:id="rId44"/>
    <p:sldId id="1469" r:id="rId45"/>
    <p:sldId id="1470" r:id="rId46"/>
    <p:sldId id="1471" r:id="rId47"/>
    <p:sldId id="1472" r:id="rId48"/>
    <p:sldId id="1473" r:id="rId49"/>
    <p:sldId id="1474" r:id="rId50"/>
    <p:sldId id="1475" r:id="rId51"/>
    <p:sldId id="1476" r:id="rId52"/>
    <p:sldId id="1477" r:id="rId53"/>
    <p:sldId id="1478" r:id="rId54"/>
    <p:sldId id="1479" r:id="rId55"/>
    <p:sldId id="1480" r:id="rId56"/>
    <p:sldId id="1481" r:id="rId57"/>
    <p:sldId id="1482" r:id="rId58"/>
    <p:sldId id="1483" r:id="rId59"/>
    <p:sldId id="1484" r:id="rId60"/>
    <p:sldId id="1485" r:id="rId61"/>
    <p:sldId id="1486" r:id="rId62"/>
    <p:sldId id="1487" r:id="rId63"/>
    <p:sldId id="1488" r:id="rId64"/>
    <p:sldId id="1489" r:id="rId65"/>
    <p:sldId id="1490" r:id="rId66"/>
    <p:sldId id="1491" r:id="rId67"/>
    <p:sldId id="1492" r:id="rId68"/>
    <p:sldId id="1493" r:id="rId69"/>
    <p:sldId id="1494" r:id="rId70"/>
    <p:sldId id="1495" r:id="rId71"/>
    <p:sldId id="1496" r:id="rId72"/>
    <p:sldId id="1497" r:id="rId73"/>
    <p:sldId id="1498" r:id="rId74"/>
    <p:sldId id="1499" r:id="rId75"/>
    <p:sldId id="1500" r:id="rId76"/>
    <p:sldId id="1501" r:id="rId77"/>
    <p:sldId id="1502" r:id="rId78"/>
    <p:sldId id="1503" r:id="rId79"/>
    <p:sldId id="1504" r:id="rId80"/>
    <p:sldId id="1505" r:id="rId81"/>
    <p:sldId id="1506" r:id="rId82"/>
    <p:sldId id="1507" r:id="rId83"/>
    <p:sldId id="1508" r:id="rId84"/>
    <p:sldId id="1509" r:id="rId85"/>
    <p:sldId id="1510" r:id="rId86"/>
    <p:sldId id="1511" r:id="rId87"/>
    <p:sldId id="1512" r:id="rId88"/>
    <p:sldId id="1513" r:id="rId89"/>
    <p:sldId id="1514" r:id="rId90"/>
    <p:sldId id="1515" r:id="rId91"/>
    <p:sldId id="1516" r:id="rId92"/>
    <p:sldId id="1517" r:id="rId93"/>
    <p:sldId id="1518" r:id="rId94"/>
    <p:sldId id="1519" r:id="rId95"/>
    <p:sldId id="1520" r:id="rId96"/>
    <p:sldId id="1521" r:id="rId97"/>
    <p:sldId id="1527" r:id="rId98"/>
    <p:sldId id="1528" r:id="rId99"/>
    <p:sldId id="1529" r:id="rId100"/>
    <p:sldId id="1530" r:id="rId101"/>
    <p:sldId id="1531" r:id="rId102"/>
    <p:sldId id="1532" r:id="rId103"/>
    <p:sldId id="1175" r:id="rId104"/>
  </p:sldIdLst>
  <p:sldSz cx="9144000" cy="6858000" type="screen4x3"/>
  <p:notesSz cx="6858000" cy="9144000"/>
  <p:custDataLst>
    <p:tags r:id="rId109"/>
  </p:custDataLst>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077" userDrawn="1">
          <p15:clr>
            <a:srgbClr val="A4A3A4"/>
          </p15:clr>
        </p15:guide>
        <p15:guide id="2" pos="280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clrMru>
    <a:srgbClr val="FFFF00"/>
    <a:srgbClr val="66FFCC"/>
    <a:srgbClr val="009AD0"/>
    <a:srgbClr val="99FFCC"/>
    <a:srgbClr val="C0C0C0"/>
    <a:srgbClr val="EAEAEA"/>
    <a:srgbClr val="CCCC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9" d="100"/>
          <a:sy n="69" d="100"/>
        </p:scale>
        <p:origin x="-138" y="-102"/>
      </p:cViewPr>
      <p:guideLst>
        <p:guide orient="horz" pos="2077"/>
        <p:guide pos="2806"/>
      </p:guideLst>
    </p:cSldViewPr>
  </p:slide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9" Type="http://schemas.openxmlformats.org/officeDocument/2006/relationships/tags" Target="tags/tag3.xml"/><Relationship Id="rId108" Type="http://schemas.openxmlformats.org/officeDocument/2006/relationships/tableStyles" Target="tableStyles.xml"/><Relationship Id="rId107" Type="http://schemas.openxmlformats.org/officeDocument/2006/relationships/viewProps" Target="viewProps.xml"/><Relationship Id="rId106" Type="http://schemas.openxmlformats.org/officeDocument/2006/relationships/presProps" Target="presProps.xml"/><Relationship Id="rId105" Type="http://schemas.openxmlformats.org/officeDocument/2006/relationships/notesMaster" Target="notesMasters/notesMaster1.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image" Target="../media/image42.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Rectangle 2"/>
          <p:cNvSpPr>
            <a:spLocks noGrp="1"/>
          </p:cNvSpPr>
          <p:nvPr>
            <p:ph type="hdr" sz="quarter"/>
          </p:nvPr>
        </p:nvSpPr>
        <p:spPr>
          <a:xfrm>
            <a:off x="0" y="0"/>
            <a:ext cx="2952750" cy="490538"/>
          </a:xfrm>
          <a:prstGeom prst="rect">
            <a:avLst/>
          </a:prstGeom>
          <a:noFill/>
          <a:ln w="9525">
            <a:noFill/>
            <a:miter/>
          </a:ln>
        </p:spPr>
        <p:txBody>
          <a:bodyPr/>
          <a:p>
            <a:pPr lvl="0" eaLnBrk="1" fontAlgn="base" hangingPunct="1"/>
            <a:endParaRPr lang="en-US" altLang="x-none" sz="1200" b="0" strike="noStrike" noProof="1" dirty="0"/>
          </a:p>
        </p:txBody>
      </p:sp>
      <p:sp>
        <p:nvSpPr>
          <p:cNvPr id="3" name="Rectangle 3"/>
          <p:cNvSpPr>
            <a:spLocks noGrp="1"/>
          </p:cNvSpPr>
          <p:nvPr>
            <p:ph type="dt" idx="1"/>
          </p:nvPr>
        </p:nvSpPr>
        <p:spPr>
          <a:xfrm>
            <a:off x="3859213" y="0"/>
            <a:ext cx="2952750" cy="490538"/>
          </a:xfrm>
          <a:prstGeom prst="rect">
            <a:avLst/>
          </a:prstGeom>
          <a:noFill/>
          <a:ln w="9525">
            <a:noFill/>
            <a:miter/>
          </a:ln>
        </p:spPr>
        <p:txBody>
          <a:bodyPr/>
          <a:p>
            <a:pPr lvl="0" algn="r" eaLnBrk="1" fontAlgn="base" hangingPunct="1"/>
            <a:endParaRPr lang="en-US" altLang="x-none" sz="1200" b="0" strike="noStrike" noProof="1" dirty="0"/>
          </a:p>
        </p:txBody>
      </p:sp>
      <p:sp>
        <p:nvSpPr>
          <p:cNvPr id="2052" name="Rectangle 4"/>
          <p:cNvSpPr>
            <a:spLocks noGrp="1"/>
          </p:cNvSpPr>
          <p:nvPr>
            <p:ph type="sldImg"/>
          </p:nvPr>
        </p:nvSpPr>
        <p:spPr>
          <a:xfrm>
            <a:off x="1003300" y="735013"/>
            <a:ext cx="4913313" cy="3684587"/>
          </a:xfrm>
          <a:prstGeom prst="rect">
            <a:avLst/>
          </a:prstGeom>
          <a:noFill/>
          <a:ln w="9525">
            <a:noFill/>
          </a:ln>
        </p:spPr>
      </p:sp>
      <p:sp>
        <p:nvSpPr>
          <p:cNvPr id="2053" name="Rectangle 5"/>
          <p:cNvSpPr>
            <a:spLocks noGrp="1"/>
          </p:cNvSpPr>
          <p:nvPr>
            <p:ph type="body" sz="quarter"/>
          </p:nvPr>
        </p:nvSpPr>
        <p:spPr>
          <a:xfrm>
            <a:off x="681038" y="4667250"/>
            <a:ext cx="5451475" cy="4421188"/>
          </a:xfrm>
          <a:prstGeom prst="rect">
            <a:avLst/>
          </a:prstGeom>
          <a:noFill/>
          <a:ln w="9525">
            <a:noFill/>
          </a:ln>
        </p:spPr>
        <p:txBody>
          <a:bodyPr anchor="t" anchorCtr="0"/>
          <a:p>
            <a:pPr lvl="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6" name="Rectangle 6"/>
          <p:cNvSpPr>
            <a:spLocks noGrp="1"/>
          </p:cNvSpPr>
          <p:nvPr>
            <p:ph type="ftr" sz="quarter" idx="4"/>
          </p:nvPr>
        </p:nvSpPr>
        <p:spPr>
          <a:xfrm>
            <a:off x="0" y="9331325"/>
            <a:ext cx="2952750" cy="492125"/>
          </a:xfrm>
          <a:prstGeom prst="rect">
            <a:avLst/>
          </a:prstGeom>
          <a:noFill/>
          <a:ln w="9525">
            <a:noFill/>
            <a:miter/>
          </a:ln>
        </p:spPr>
        <p:txBody>
          <a:bodyPr anchor="b"/>
          <a:p>
            <a:pPr lvl="0" eaLnBrk="1" fontAlgn="base" hangingPunct="1"/>
            <a:endParaRPr lang="en-US" altLang="x-none" sz="1200" b="0" strike="noStrike" noProof="1" dirty="0"/>
          </a:p>
        </p:txBody>
      </p:sp>
      <p:sp>
        <p:nvSpPr>
          <p:cNvPr id="7" name="Rectangle 7"/>
          <p:cNvSpPr>
            <a:spLocks noGrp="1"/>
          </p:cNvSpPr>
          <p:nvPr>
            <p:ph type="sldNum" sz="quarter" idx="5"/>
          </p:nvPr>
        </p:nvSpPr>
        <p:spPr>
          <a:xfrm>
            <a:off x="3859213" y="9331325"/>
            <a:ext cx="2952750" cy="492125"/>
          </a:xfrm>
          <a:prstGeom prst="rect">
            <a:avLst/>
          </a:prstGeom>
          <a:noFill/>
          <a:ln w="9525">
            <a:noFill/>
            <a:miter/>
          </a:ln>
        </p:spPr>
        <p:txBody>
          <a:bodyPr anchor="b"/>
          <a:p>
            <a:pPr lvl="0" algn="r" eaLnBrk="1" fontAlgn="base" hangingPunct="1"/>
            <a:fld id="{9A0DB2DC-4C9A-4742-B13C-FB6460FD3503}" type="slidenum">
              <a:rPr lang="en-US" altLang="x-none" sz="1200" b="0" strike="noStrike" noProof="1" dirty="0">
                <a:latin typeface="Arial" panose="020B0604020202020204" pitchFamily="34" charset="0"/>
                <a:ea typeface="宋体" panose="02010600030101010101" pitchFamily="2" charset="-122"/>
                <a:cs typeface="+mn-ea"/>
              </a:rPr>
            </a:fld>
            <a:endParaRPr lang="en-US" altLang="x-none" sz="1200" b="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1pPr>
    <a:lvl2pPr marL="457200" lvl="1"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2pPr>
    <a:lvl3pPr marL="914400" lvl="2"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3pPr>
    <a:lvl4pPr marL="1371600" lvl="3"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4pPr>
    <a:lvl5pPr marL="1828800" lvl="4"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5pPr>
    <a:lvl6pPr marL="2286000" lvl="5"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65125"/>
            <a:ext cx="5800725" cy="581183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825625"/>
            <a:ext cx="3886200" cy="4351338"/>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65125"/>
            <a:ext cx="5800725" cy="581183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825625"/>
            <a:ext cx="3886200" cy="4351338"/>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image" Target="../media/image2.jpeg"/><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Rectangle 14"/>
          <p:cNvSpPr/>
          <p:nvPr userDrawn="1"/>
        </p:nvSpPr>
        <p:spPr>
          <a:xfrm>
            <a:off x="0" y="6308725"/>
            <a:ext cx="9144000" cy="549275"/>
          </a:xfrm>
          <a:prstGeom prst="rect">
            <a:avLst/>
          </a:prstGeom>
          <a:solidFill>
            <a:srgbClr val="5E7270"/>
          </a:solidFill>
          <a:ln w="9525">
            <a:noFill/>
          </a:ln>
        </p:spPr>
        <p:txBody>
          <a:bodyPr wrap="none" anchor="ctr" anchorCtr="0"/>
          <a:p>
            <a:pPr lvl="0">
              <a:lnSpc>
                <a:spcPct val="120000"/>
              </a:lnSpc>
              <a:spcBef>
                <a:spcPct val="20000"/>
              </a:spcBef>
              <a:buFont typeface="Arial" panose="020B0604020202020204" pitchFamily="34" charset="0"/>
              <a:buChar char="•"/>
            </a:pPr>
            <a:endParaRPr lang="zh-CN" altLang="en-US" dirty="0">
              <a:latin typeface="Arial" panose="020B0604020202020204" pitchFamily="34" charset="0"/>
              <a:ea typeface="宋体" panose="02010600030101010101" pitchFamily="2" charset="-122"/>
            </a:endParaRPr>
          </a:p>
        </p:txBody>
      </p:sp>
      <p:sp>
        <p:nvSpPr>
          <p:cNvPr id="1027" name="AutoShape 19"/>
          <p:cNvSpPr/>
          <p:nvPr userDrawn="1"/>
        </p:nvSpPr>
        <p:spPr>
          <a:xfrm>
            <a:off x="2373313" y="7938"/>
            <a:ext cx="6765925" cy="495300"/>
          </a:xfrm>
          <a:prstGeom prst="roundRect">
            <a:avLst>
              <a:gd name="adj" fmla="val 11505"/>
            </a:avLst>
          </a:prstGeom>
          <a:gradFill rotWithShape="1">
            <a:gsLst>
              <a:gs pos="0">
                <a:srgbClr val="5E9EFF">
                  <a:alpha val="100000"/>
                </a:srgbClr>
              </a:gs>
              <a:gs pos="39999">
                <a:srgbClr val="85C2FF">
                  <a:alpha val="100000"/>
                </a:srgbClr>
              </a:gs>
              <a:gs pos="70000">
                <a:srgbClr val="C4D6EB">
                  <a:alpha val="100000"/>
                </a:srgbClr>
              </a:gs>
              <a:gs pos="100000">
                <a:srgbClr val="FFFFFF">
                  <a:alpha val="100000"/>
                </a:srgbClr>
              </a:gs>
            </a:gsLst>
            <a:lin ang="0"/>
            <a:tileRect/>
          </a:gradFill>
          <a:ln w="9525">
            <a:noFill/>
          </a:ln>
        </p:spPr>
        <p:txBody>
          <a:bodyPr wrap="none" anchor="ctr" anchorCtr="0"/>
          <a:p>
            <a:pPr lvl="0">
              <a:lnSpc>
                <a:spcPct val="120000"/>
              </a:lnSpc>
              <a:spcBef>
                <a:spcPct val="20000"/>
              </a:spcBef>
              <a:buFont typeface="Arial" panose="020B0604020202020204" pitchFamily="34" charset="0"/>
              <a:buChar char="•"/>
            </a:pPr>
            <a:endParaRPr lang="zh-CN" altLang="en-US" dirty="0">
              <a:latin typeface="Arial" panose="020B0604020202020204" pitchFamily="34" charset="0"/>
              <a:ea typeface="宋体" panose="02010600030101010101" pitchFamily="2" charset="-122"/>
            </a:endParaRPr>
          </a:p>
        </p:txBody>
      </p:sp>
      <p:sp>
        <p:nvSpPr>
          <p:cNvPr id="1028" name="Line 18"/>
          <p:cNvSpPr/>
          <p:nvPr userDrawn="1"/>
        </p:nvSpPr>
        <p:spPr>
          <a:xfrm>
            <a:off x="0" y="6308725"/>
            <a:ext cx="9144000" cy="0"/>
          </a:xfrm>
          <a:prstGeom prst="line">
            <a:avLst/>
          </a:prstGeom>
          <a:ln w="3175" cap="flat" cmpd="sng">
            <a:solidFill>
              <a:srgbClr val="DDDDDD"/>
            </a:solidFill>
            <a:prstDash val="solid"/>
            <a:round/>
            <a:headEnd type="none" w="med" len="med"/>
            <a:tailEnd type="none" w="med" len="med"/>
          </a:ln>
        </p:spPr>
        <p:txBody>
          <a:bodyPr anchor="t" anchorCtr="0"/>
          <a:p>
            <a:pPr lvl="0" eaLnBrk="0" hangingPunct="0"/>
            <a:endParaRPr lang="zh-CN" altLang="en-US">
              <a:latin typeface="Arial" panose="020B0604020202020204" pitchFamily="34" charset="0"/>
              <a:ea typeface="宋体" panose="02010600030101010101" pitchFamily="2" charset="-122"/>
            </a:endParaRPr>
          </a:p>
        </p:txBody>
      </p:sp>
      <p:pic>
        <p:nvPicPr>
          <p:cNvPr id="1029" name="Picture 20"/>
          <p:cNvPicPr>
            <a:picLocks noChangeAspect="1"/>
          </p:cNvPicPr>
          <p:nvPr userDrawn="1"/>
        </p:nvPicPr>
        <p:blipFill>
          <a:blip r:embed="rId12">
            <a:lum bright="29999"/>
          </a:blip>
          <a:stretch>
            <a:fillRect/>
          </a:stretch>
        </p:blipFill>
        <p:spPr>
          <a:xfrm>
            <a:off x="7019925" y="6445250"/>
            <a:ext cx="2071688" cy="287338"/>
          </a:xfrm>
          <a:prstGeom prst="rect">
            <a:avLst/>
          </a:prstGeom>
          <a:noFill/>
          <a:ln w="9525">
            <a:noFill/>
          </a:ln>
        </p:spPr>
      </p:pic>
      <p:sp>
        <p:nvSpPr>
          <p:cNvPr id="1030" name="灯片编号占位符 3"/>
          <p:cNvSpPr/>
          <p:nvPr userDrawn="1"/>
        </p:nvSpPr>
        <p:spPr>
          <a:xfrm>
            <a:off x="8424863" y="127000"/>
            <a:ext cx="539750" cy="255588"/>
          </a:xfrm>
          <a:prstGeom prst="rect">
            <a:avLst/>
          </a:prstGeom>
          <a:noFill/>
          <a:ln w="9525">
            <a:noFill/>
          </a:ln>
        </p:spPr>
        <p:txBody>
          <a:bodyPr anchor="t" anchorCtr="0"/>
          <a:p>
            <a:pPr lvl="0" algn="r"/>
            <a:endParaRPr lang="en-US" altLang="x-none" sz="2000" dirty="0">
              <a:solidFill>
                <a:srgbClr val="A50021"/>
              </a:solidFill>
              <a:latin typeface="Arial" panose="020B0604020202020204" pitchFamily="34" charset="0"/>
              <a:ea typeface="宋体" panose="02010600030101010101" pitchFamily="2" charset="-122"/>
            </a:endParaRPr>
          </a:p>
        </p:txBody>
      </p:sp>
      <p:cxnSp>
        <p:nvCxnSpPr>
          <p:cNvPr id="1031" name="直接连接符 2"/>
          <p:cNvCxnSpPr/>
          <p:nvPr userDrawn="1"/>
        </p:nvCxnSpPr>
        <p:spPr>
          <a:xfrm>
            <a:off x="0" y="6400800"/>
            <a:ext cx="9139238" cy="0"/>
          </a:xfrm>
          <a:prstGeom prst="line">
            <a:avLst/>
          </a:prstGeom>
          <a:ln w="25400" cap="flat" cmpd="sng">
            <a:solidFill>
              <a:schemeClr val="bg1"/>
            </a:solidFill>
            <a:prstDash val="solid"/>
            <a:round/>
            <a:headEnd type="none" w="med" len="med"/>
            <a:tailEnd type="none" w="med" len="med"/>
          </a:ln>
        </p:spPr>
      </p:cxnSp>
      <p:cxnSp>
        <p:nvCxnSpPr>
          <p:cNvPr id="1032" name="直接连接符 15"/>
          <p:cNvCxnSpPr/>
          <p:nvPr userDrawn="1"/>
        </p:nvCxnSpPr>
        <p:spPr>
          <a:xfrm>
            <a:off x="4763" y="6751638"/>
            <a:ext cx="9139237" cy="0"/>
          </a:xfrm>
          <a:prstGeom prst="line">
            <a:avLst/>
          </a:prstGeom>
          <a:ln w="25400" cap="flat" cmpd="sng">
            <a:solidFill>
              <a:schemeClr val="bg1"/>
            </a:solidFill>
            <a:prstDash val="solid"/>
            <a:round/>
            <a:headEnd type="none" w="med" len="med"/>
            <a:tailEnd type="none" w="med" len="med"/>
          </a:ln>
        </p:spPr>
      </p:cxnSp>
      <p:sp>
        <p:nvSpPr>
          <p:cNvPr id="1033" name="文本框 1"/>
          <p:cNvSpPr txBox="1"/>
          <p:nvPr userDrawn="1"/>
        </p:nvSpPr>
        <p:spPr>
          <a:xfrm>
            <a:off x="1852613" y="6370638"/>
            <a:ext cx="4752975" cy="423862"/>
          </a:xfrm>
          <a:prstGeom prst="rect">
            <a:avLst/>
          </a:prstGeom>
          <a:noFill/>
          <a:ln w="9525">
            <a:noFill/>
          </a:ln>
        </p:spPr>
        <p:txBody>
          <a:bodyPr anchor="t" anchorCtr="0">
            <a:spAutoFit/>
          </a:bodyPr>
          <a:p>
            <a:pPr lvl="0" algn="ctr">
              <a:lnSpc>
                <a:spcPct val="120000"/>
              </a:lnSpc>
              <a:spcBef>
                <a:spcPct val="20000"/>
              </a:spcBef>
            </a:pPr>
            <a:r>
              <a:rPr lang="zh-CN" altLang="en-US" dirty="0">
                <a:latin typeface="Times New Roman" panose="02020603050405020304" charset="0"/>
                <a:ea typeface="宋体" panose="02010600030101010101" pitchFamily="2" charset="-122"/>
              </a:rPr>
              <a:t>     《 数字电路与逻辑设计》</a:t>
            </a:r>
            <a:endParaRPr lang="zh-CN" altLang="en-US" dirty="0">
              <a:latin typeface="Times New Roman" panose="02020603050405020304" charset="0"/>
              <a:ea typeface="宋体" panose="02010600030101010101" pitchFamily="2" charset="-122"/>
            </a:endParaRPr>
          </a:p>
        </p:txBody>
      </p:sp>
      <p:sp>
        <p:nvSpPr>
          <p:cNvPr id="1034" name="文本框 3"/>
          <p:cNvSpPr txBox="1"/>
          <p:nvPr userDrawn="1"/>
        </p:nvSpPr>
        <p:spPr>
          <a:xfrm>
            <a:off x="5527675" y="0"/>
            <a:ext cx="3135313" cy="460375"/>
          </a:xfrm>
          <a:prstGeom prst="rect">
            <a:avLst/>
          </a:prstGeom>
          <a:noFill/>
          <a:ln w="9525">
            <a:noFill/>
          </a:ln>
        </p:spPr>
        <p:txBody>
          <a:bodyPr wrap="square" anchor="t" anchorCtr="0">
            <a:spAutoFit/>
          </a:bodyPr>
          <a:p>
            <a:pPr lvl="0" algn="r">
              <a:lnSpc>
                <a:spcPct val="120000"/>
              </a:lnSpc>
              <a:spcBef>
                <a:spcPct val="20000"/>
              </a:spcBef>
            </a:pPr>
            <a:r>
              <a:rPr lang="zh-CN" altLang="en-US" sz="2000" dirty="0">
                <a:latin typeface="Comic Sans MS" panose="030F0702030302020204" pitchFamily="2" charset="0"/>
                <a:ea typeface="楷体_GB2312" pitchFamily="1" charset="-122"/>
              </a:rPr>
              <a:t>第</a:t>
            </a:r>
            <a:r>
              <a:rPr lang="en-US" altLang="zh-CN" sz="2000" dirty="0">
                <a:latin typeface="Comic Sans MS" panose="030F0702030302020204" pitchFamily="2" charset="0"/>
                <a:ea typeface="楷体_GB2312" pitchFamily="1" charset="-122"/>
              </a:rPr>
              <a:t>10</a:t>
            </a:r>
            <a:r>
              <a:rPr lang="zh-CN" altLang="en-US" sz="2000" dirty="0">
                <a:latin typeface="Comic Sans MS" panose="030F0702030302020204" pitchFamily="2" charset="0"/>
                <a:ea typeface="楷体_GB2312" pitchFamily="1" charset="-122"/>
              </a:rPr>
              <a:t>章 </a:t>
            </a:r>
            <a:r>
              <a:rPr lang="en-US" altLang="zh-CN" sz="2000" dirty="0">
                <a:latin typeface="Comic Sans MS" panose="030F0702030302020204" pitchFamily="2" charset="0"/>
                <a:ea typeface="楷体_GB2312" pitchFamily="1" charset="-122"/>
              </a:rPr>
              <a:t>EDA</a:t>
            </a:r>
            <a:r>
              <a:rPr lang="zh-CN" altLang="en-US" sz="2000" dirty="0">
                <a:latin typeface="Comic Sans MS" panose="030F0702030302020204" pitchFamily="2" charset="0"/>
                <a:ea typeface="楷体_GB2312" pitchFamily="1" charset="-122"/>
              </a:rPr>
              <a:t>技术基础</a:t>
            </a:r>
            <a:endParaRPr lang="zh-CN" altLang="en-US" sz="2000" dirty="0">
              <a:latin typeface="Comic Sans MS" panose="030F0702030302020204" pitchFamily="2" charset="0"/>
              <a:ea typeface="楷体_GB2312" pitchFamily="1" charset="-122"/>
            </a:endParaRPr>
          </a:p>
        </p:txBody>
      </p:sp>
      <p:pic>
        <p:nvPicPr>
          <p:cNvPr id="1035" name="图片 1" descr="清华出版社LOGO"/>
          <p:cNvPicPr>
            <a:picLocks noChangeAspect="1"/>
          </p:cNvPicPr>
          <p:nvPr userDrawn="1"/>
        </p:nvPicPr>
        <p:blipFill>
          <a:blip r:embed="rId13"/>
          <a:stretch>
            <a:fillRect/>
          </a:stretch>
        </p:blipFill>
        <p:spPr>
          <a:xfrm>
            <a:off x="63500" y="0"/>
            <a:ext cx="2216150" cy="703263"/>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0" fontAlgn="base" latinLnBrk="0" hangingPunct="0">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0" fontAlgn="base" latinLnBrk="0" hangingPunct="0">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0" hangingPunct="0">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panose="020B0604020202020204" pitchFamily="34" charset="0"/>
        <a:buNone/>
        <a:defRPr sz="1800" b="1" i="0" u="none" kern="1200" baseline="0">
          <a:solidFill>
            <a:schemeClr val="tx1"/>
          </a:solidFill>
          <a:latin typeface="+mn-lt"/>
          <a:ea typeface="+mn-ea"/>
          <a:cs typeface="+mn-cs"/>
        </a:defRPr>
      </a:lvl1pPr>
      <a:lvl2pPr marL="457200" lvl="1" indent="0" algn="l" defTabSz="914400" eaLnBrk="0" fontAlgn="base" latinLnBrk="0" hangingPunct="0">
        <a:spcBef>
          <a:spcPct val="0"/>
        </a:spcBef>
        <a:spcAft>
          <a:spcPct val="0"/>
        </a:spcAft>
        <a:buFont typeface="Arial" panose="020B0604020202020204" pitchFamily="34" charset="0"/>
        <a:buNone/>
        <a:defRPr sz="1800" b="1" i="0" u="none" kern="1200" baseline="0">
          <a:solidFill>
            <a:schemeClr val="tx1"/>
          </a:solidFill>
          <a:latin typeface="+mn-lt"/>
          <a:ea typeface="+mn-ea"/>
          <a:cs typeface="+mn-cs"/>
        </a:defRPr>
      </a:lvl2pPr>
      <a:lvl3pPr marL="914400" lvl="2" indent="0" algn="l" defTabSz="914400" eaLnBrk="0" fontAlgn="base" latinLnBrk="0" hangingPunct="0">
        <a:spcBef>
          <a:spcPct val="0"/>
        </a:spcBef>
        <a:spcAft>
          <a:spcPct val="0"/>
        </a:spcAft>
        <a:buFont typeface="Arial" panose="020B0604020202020204" pitchFamily="34" charset="0"/>
        <a:buNone/>
        <a:defRPr sz="1800" b="1" i="0" u="none" kern="1200" baseline="0">
          <a:solidFill>
            <a:schemeClr val="tx1"/>
          </a:solidFill>
          <a:latin typeface="+mn-lt"/>
          <a:ea typeface="+mn-ea"/>
          <a:cs typeface="+mn-cs"/>
        </a:defRPr>
      </a:lvl3pPr>
      <a:lvl4pPr marL="1371600" lvl="3" indent="0" algn="l" defTabSz="914400" eaLnBrk="0" fontAlgn="base" latinLnBrk="0" hangingPunct="0">
        <a:spcBef>
          <a:spcPct val="0"/>
        </a:spcBef>
        <a:spcAft>
          <a:spcPct val="0"/>
        </a:spcAft>
        <a:buFont typeface="Arial" panose="020B0604020202020204" pitchFamily="34" charset="0"/>
        <a:buNone/>
        <a:defRPr sz="1800" b="1" i="0" u="none" kern="1200" baseline="0">
          <a:solidFill>
            <a:schemeClr val="tx1"/>
          </a:solidFill>
          <a:latin typeface="+mn-lt"/>
          <a:ea typeface="+mn-ea"/>
          <a:cs typeface="+mn-cs"/>
        </a:defRPr>
      </a:lvl4pPr>
      <a:lvl5pPr marL="1828800" lvl="4" indent="0" algn="l" defTabSz="914400" eaLnBrk="0" fontAlgn="base" latinLnBrk="0" hangingPunct="0">
        <a:spcBef>
          <a:spcPct val="0"/>
        </a:spcBef>
        <a:spcAft>
          <a:spcPct val="0"/>
        </a:spcAft>
        <a:buFont typeface="Arial" panose="020B0604020202020204" pitchFamily="34" charset="0"/>
        <a:buNone/>
        <a:defRPr sz="1800" b="1" i="0" u="none" kern="1200" baseline="0">
          <a:solidFill>
            <a:schemeClr val="tx1"/>
          </a:solidFill>
          <a:latin typeface="+mn-lt"/>
          <a:ea typeface="+mn-ea"/>
          <a:cs typeface="+mn-cs"/>
        </a:defRPr>
      </a:lvl5pPr>
      <a:lvl6pPr marL="2286000" lvl="5" indent="0" algn="l" defTabSz="914400" eaLnBrk="0" fontAlgn="base" latinLnBrk="0" hangingPunct="0">
        <a:spcBef>
          <a:spcPct val="0"/>
        </a:spcBef>
        <a:spcAft>
          <a:spcPct val="0"/>
        </a:spcAft>
        <a:buFont typeface="Arial" panose="020B0604020202020204" pitchFamily="34" charset="0"/>
        <a:buNone/>
        <a:defRPr sz="1800" b="1" i="0" u="none" kern="1200" baseline="0">
          <a:solidFill>
            <a:schemeClr val="tx1"/>
          </a:solidFill>
          <a:latin typeface="+mn-lt"/>
          <a:ea typeface="+mn-ea"/>
          <a:cs typeface="+mn-cs"/>
        </a:defRPr>
      </a:lvl6pPr>
      <a:lvl7pPr marL="2743200" lvl="6" indent="0" algn="l" defTabSz="914400" eaLnBrk="0" fontAlgn="base" latinLnBrk="0" hangingPunct="0">
        <a:spcBef>
          <a:spcPct val="0"/>
        </a:spcBef>
        <a:spcAft>
          <a:spcPct val="0"/>
        </a:spcAft>
        <a:buFont typeface="Arial" panose="020B0604020202020204" pitchFamily="34" charset="0"/>
        <a:buNone/>
        <a:defRPr sz="1800" b="1" i="0" u="none" kern="1200" baseline="0">
          <a:solidFill>
            <a:schemeClr val="tx1"/>
          </a:solidFill>
          <a:latin typeface="+mn-lt"/>
          <a:ea typeface="+mn-ea"/>
          <a:cs typeface="+mn-cs"/>
        </a:defRPr>
      </a:lvl7pPr>
      <a:lvl8pPr marL="3200400" lvl="7" indent="0" algn="l" defTabSz="914400" eaLnBrk="0" fontAlgn="base" latinLnBrk="0" hangingPunct="0">
        <a:spcBef>
          <a:spcPct val="0"/>
        </a:spcBef>
        <a:spcAft>
          <a:spcPct val="0"/>
        </a:spcAft>
        <a:buFont typeface="Arial" panose="020B0604020202020204" pitchFamily="34" charset="0"/>
        <a:buNone/>
        <a:defRPr sz="1800" b="1" i="0" u="none" kern="1200" baseline="0">
          <a:solidFill>
            <a:schemeClr val="tx1"/>
          </a:solidFill>
          <a:latin typeface="+mn-lt"/>
          <a:ea typeface="+mn-ea"/>
          <a:cs typeface="+mn-cs"/>
        </a:defRPr>
      </a:lvl8pPr>
      <a:lvl9pPr marL="3657600" lvl="8" indent="0" algn="l" defTabSz="914400" eaLnBrk="0" fontAlgn="base" latinLnBrk="0" hangingPunct="0">
        <a:spcBef>
          <a:spcPct val="0"/>
        </a:spcBef>
        <a:spcAft>
          <a:spcPct val="0"/>
        </a:spcAft>
        <a:buFont typeface="Arial" panose="020B0604020202020204" pitchFamily="34" charset="0"/>
        <a:buNone/>
        <a:defRPr sz="1800" b="1"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Rectangle 14"/>
          <p:cNvSpPr/>
          <p:nvPr userDrawn="1"/>
        </p:nvSpPr>
        <p:spPr>
          <a:xfrm>
            <a:off x="0" y="6308725"/>
            <a:ext cx="9144000" cy="549275"/>
          </a:xfrm>
          <a:prstGeom prst="rect">
            <a:avLst/>
          </a:prstGeom>
          <a:solidFill>
            <a:srgbClr val="5E7270"/>
          </a:solidFill>
          <a:ln w="9525">
            <a:noFill/>
          </a:ln>
        </p:spPr>
        <p:txBody>
          <a:bodyPr wrap="none" anchor="ctr" anchorCtr="0"/>
          <a:p>
            <a:pPr lvl="0">
              <a:lnSpc>
                <a:spcPct val="120000"/>
              </a:lnSpc>
              <a:spcBef>
                <a:spcPct val="20000"/>
              </a:spcBef>
              <a:buFont typeface="Arial" panose="020B0604020202020204" pitchFamily="34" charset="0"/>
              <a:buChar char="•"/>
            </a:pPr>
            <a:endParaRPr lang="zh-CN" altLang="en-US" dirty="0">
              <a:latin typeface="Arial" panose="020B0604020202020204" pitchFamily="34" charset="0"/>
              <a:ea typeface="宋体" panose="02010600030101010101" pitchFamily="2" charset="-122"/>
            </a:endParaRPr>
          </a:p>
        </p:txBody>
      </p:sp>
      <p:sp>
        <p:nvSpPr>
          <p:cNvPr id="1027" name="AutoShape 19"/>
          <p:cNvSpPr/>
          <p:nvPr userDrawn="1"/>
        </p:nvSpPr>
        <p:spPr>
          <a:xfrm>
            <a:off x="2373313" y="7938"/>
            <a:ext cx="6765925" cy="495300"/>
          </a:xfrm>
          <a:prstGeom prst="roundRect">
            <a:avLst>
              <a:gd name="adj" fmla="val 11505"/>
            </a:avLst>
          </a:prstGeom>
          <a:gradFill rotWithShape="1">
            <a:gsLst>
              <a:gs pos="0">
                <a:srgbClr val="5E9EFF">
                  <a:alpha val="100000"/>
                </a:srgbClr>
              </a:gs>
              <a:gs pos="39999">
                <a:srgbClr val="85C2FF">
                  <a:alpha val="100000"/>
                </a:srgbClr>
              </a:gs>
              <a:gs pos="70000">
                <a:srgbClr val="C4D6EB">
                  <a:alpha val="100000"/>
                </a:srgbClr>
              </a:gs>
              <a:gs pos="100000">
                <a:srgbClr val="FFFFFF">
                  <a:alpha val="100000"/>
                </a:srgbClr>
              </a:gs>
            </a:gsLst>
            <a:lin ang="0"/>
            <a:tileRect/>
          </a:gradFill>
          <a:ln w="9525">
            <a:noFill/>
          </a:ln>
        </p:spPr>
        <p:txBody>
          <a:bodyPr wrap="none" anchor="ctr" anchorCtr="0"/>
          <a:p>
            <a:pPr lvl="0">
              <a:lnSpc>
                <a:spcPct val="120000"/>
              </a:lnSpc>
              <a:spcBef>
                <a:spcPct val="20000"/>
              </a:spcBef>
              <a:buFont typeface="Arial" panose="020B0604020202020204" pitchFamily="34" charset="0"/>
              <a:buChar char="•"/>
            </a:pPr>
            <a:endParaRPr lang="zh-CN" altLang="en-US" dirty="0">
              <a:latin typeface="Arial" panose="020B0604020202020204" pitchFamily="34" charset="0"/>
              <a:ea typeface="宋体" panose="02010600030101010101" pitchFamily="2" charset="-122"/>
            </a:endParaRPr>
          </a:p>
        </p:txBody>
      </p:sp>
      <p:sp>
        <p:nvSpPr>
          <p:cNvPr id="1028" name="Line 18"/>
          <p:cNvSpPr/>
          <p:nvPr userDrawn="1"/>
        </p:nvSpPr>
        <p:spPr>
          <a:xfrm>
            <a:off x="0" y="6308725"/>
            <a:ext cx="9144000" cy="0"/>
          </a:xfrm>
          <a:prstGeom prst="line">
            <a:avLst/>
          </a:prstGeom>
          <a:ln w="3175" cap="flat" cmpd="sng">
            <a:solidFill>
              <a:srgbClr val="DDDDDD"/>
            </a:solidFill>
            <a:prstDash val="solid"/>
            <a:round/>
            <a:headEnd type="none" w="med" len="med"/>
            <a:tailEnd type="none" w="med" len="med"/>
          </a:ln>
        </p:spPr>
        <p:txBody>
          <a:bodyPr anchor="t" anchorCtr="0"/>
          <a:p>
            <a:pPr lvl="0" eaLnBrk="0" hangingPunct="0"/>
            <a:endParaRPr lang="zh-CN" altLang="en-US">
              <a:latin typeface="Arial" panose="020B0604020202020204" pitchFamily="34" charset="0"/>
              <a:ea typeface="宋体" panose="02010600030101010101" pitchFamily="2" charset="-122"/>
            </a:endParaRPr>
          </a:p>
        </p:txBody>
      </p:sp>
      <p:pic>
        <p:nvPicPr>
          <p:cNvPr id="1029" name="Picture 20"/>
          <p:cNvPicPr>
            <a:picLocks noChangeAspect="1"/>
          </p:cNvPicPr>
          <p:nvPr userDrawn="1"/>
        </p:nvPicPr>
        <p:blipFill>
          <a:blip r:embed="rId12">
            <a:lum bright="29999"/>
          </a:blip>
          <a:stretch>
            <a:fillRect/>
          </a:stretch>
        </p:blipFill>
        <p:spPr>
          <a:xfrm>
            <a:off x="7019925" y="6445250"/>
            <a:ext cx="2071688" cy="287338"/>
          </a:xfrm>
          <a:prstGeom prst="rect">
            <a:avLst/>
          </a:prstGeom>
          <a:noFill/>
          <a:ln w="9525">
            <a:noFill/>
          </a:ln>
        </p:spPr>
      </p:pic>
      <p:sp>
        <p:nvSpPr>
          <p:cNvPr id="1030" name="灯片编号占位符 3"/>
          <p:cNvSpPr/>
          <p:nvPr userDrawn="1"/>
        </p:nvSpPr>
        <p:spPr>
          <a:xfrm>
            <a:off x="8424863" y="127000"/>
            <a:ext cx="539750" cy="255588"/>
          </a:xfrm>
          <a:prstGeom prst="rect">
            <a:avLst/>
          </a:prstGeom>
          <a:noFill/>
          <a:ln w="9525">
            <a:noFill/>
          </a:ln>
        </p:spPr>
        <p:txBody>
          <a:bodyPr anchor="t" anchorCtr="0"/>
          <a:p>
            <a:pPr lvl="0" algn="r"/>
            <a:endParaRPr lang="en-US" altLang="x-none" sz="2000" dirty="0">
              <a:solidFill>
                <a:srgbClr val="A50021"/>
              </a:solidFill>
              <a:latin typeface="Arial" panose="020B0604020202020204" pitchFamily="34" charset="0"/>
              <a:ea typeface="宋体" panose="02010600030101010101" pitchFamily="2" charset="-122"/>
            </a:endParaRPr>
          </a:p>
        </p:txBody>
      </p:sp>
      <p:cxnSp>
        <p:nvCxnSpPr>
          <p:cNvPr id="1031" name="直接连接符 2"/>
          <p:cNvCxnSpPr/>
          <p:nvPr userDrawn="1"/>
        </p:nvCxnSpPr>
        <p:spPr>
          <a:xfrm>
            <a:off x="0" y="6400800"/>
            <a:ext cx="9139238" cy="0"/>
          </a:xfrm>
          <a:prstGeom prst="line">
            <a:avLst/>
          </a:prstGeom>
          <a:ln w="25400" cap="flat" cmpd="sng">
            <a:solidFill>
              <a:schemeClr val="bg1"/>
            </a:solidFill>
            <a:prstDash val="solid"/>
            <a:round/>
            <a:headEnd type="none" w="med" len="med"/>
            <a:tailEnd type="none" w="med" len="med"/>
          </a:ln>
        </p:spPr>
      </p:cxnSp>
      <p:cxnSp>
        <p:nvCxnSpPr>
          <p:cNvPr id="1032" name="直接连接符 15"/>
          <p:cNvCxnSpPr/>
          <p:nvPr userDrawn="1"/>
        </p:nvCxnSpPr>
        <p:spPr>
          <a:xfrm>
            <a:off x="4763" y="6751638"/>
            <a:ext cx="9139237" cy="0"/>
          </a:xfrm>
          <a:prstGeom prst="line">
            <a:avLst/>
          </a:prstGeom>
          <a:ln w="25400" cap="flat" cmpd="sng">
            <a:solidFill>
              <a:schemeClr val="bg1"/>
            </a:solidFill>
            <a:prstDash val="solid"/>
            <a:round/>
            <a:headEnd type="none" w="med" len="med"/>
            <a:tailEnd type="none" w="med" len="med"/>
          </a:ln>
        </p:spPr>
      </p:cxnSp>
      <p:sp>
        <p:nvSpPr>
          <p:cNvPr id="1033" name="文本框 1"/>
          <p:cNvSpPr txBox="1"/>
          <p:nvPr userDrawn="1"/>
        </p:nvSpPr>
        <p:spPr>
          <a:xfrm>
            <a:off x="1852613" y="6370638"/>
            <a:ext cx="4752975" cy="423862"/>
          </a:xfrm>
          <a:prstGeom prst="rect">
            <a:avLst/>
          </a:prstGeom>
          <a:noFill/>
          <a:ln w="9525">
            <a:noFill/>
          </a:ln>
        </p:spPr>
        <p:txBody>
          <a:bodyPr anchor="t" anchorCtr="0">
            <a:spAutoFit/>
          </a:bodyPr>
          <a:p>
            <a:pPr lvl="0" algn="ctr">
              <a:lnSpc>
                <a:spcPct val="120000"/>
              </a:lnSpc>
              <a:spcBef>
                <a:spcPct val="20000"/>
              </a:spcBef>
            </a:pPr>
            <a:r>
              <a:rPr lang="zh-CN" altLang="en-US" dirty="0">
                <a:latin typeface="Times New Roman" panose="02020603050405020304" charset="0"/>
                <a:ea typeface="宋体" panose="02010600030101010101" pitchFamily="2" charset="-122"/>
              </a:rPr>
              <a:t>     《 数字电路与逻辑设计》</a:t>
            </a:r>
            <a:endParaRPr lang="zh-CN" altLang="en-US" dirty="0">
              <a:latin typeface="Times New Roman" panose="02020603050405020304" charset="0"/>
              <a:ea typeface="宋体" panose="02010600030101010101" pitchFamily="2" charset="-122"/>
            </a:endParaRPr>
          </a:p>
        </p:txBody>
      </p:sp>
      <p:sp>
        <p:nvSpPr>
          <p:cNvPr id="1034" name="文本框 3"/>
          <p:cNvSpPr txBox="1"/>
          <p:nvPr userDrawn="1"/>
        </p:nvSpPr>
        <p:spPr>
          <a:xfrm>
            <a:off x="5527675" y="0"/>
            <a:ext cx="3135313" cy="460375"/>
          </a:xfrm>
          <a:prstGeom prst="rect">
            <a:avLst/>
          </a:prstGeom>
          <a:noFill/>
          <a:ln w="9525">
            <a:noFill/>
          </a:ln>
        </p:spPr>
        <p:txBody>
          <a:bodyPr wrap="square" anchor="t" anchorCtr="0">
            <a:spAutoFit/>
          </a:bodyPr>
          <a:p>
            <a:pPr lvl="0" algn="r">
              <a:lnSpc>
                <a:spcPct val="120000"/>
              </a:lnSpc>
              <a:spcBef>
                <a:spcPct val="20000"/>
              </a:spcBef>
            </a:pPr>
            <a:r>
              <a:rPr lang="zh-CN" altLang="en-US" sz="2000" dirty="0">
                <a:latin typeface="Comic Sans MS" panose="030F0702030302020204" pitchFamily="2" charset="0"/>
                <a:ea typeface="楷体_GB2312" pitchFamily="1" charset="-122"/>
              </a:rPr>
              <a:t>第</a:t>
            </a:r>
            <a:r>
              <a:rPr lang="en-US" altLang="zh-CN" sz="2000" dirty="0">
                <a:latin typeface="Comic Sans MS" panose="030F0702030302020204" pitchFamily="2" charset="0"/>
                <a:ea typeface="楷体_GB2312" pitchFamily="1" charset="-122"/>
              </a:rPr>
              <a:t>10</a:t>
            </a:r>
            <a:r>
              <a:rPr lang="zh-CN" altLang="en-US" sz="2000" dirty="0">
                <a:latin typeface="Comic Sans MS" panose="030F0702030302020204" pitchFamily="2" charset="0"/>
                <a:ea typeface="楷体_GB2312" pitchFamily="1" charset="-122"/>
              </a:rPr>
              <a:t>章 </a:t>
            </a:r>
            <a:r>
              <a:rPr lang="en-US" altLang="zh-CN" sz="2000" dirty="0">
                <a:latin typeface="Comic Sans MS" panose="030F0702030302020204" pitchFamily="2" charset="0"/>
                <a:ea typeface="楷体_GB2312" pitchFamily="1" charset="-122"/>
              </a:rPr>
              <a:t>EDA</a:t>
            </a:r>
            <a:r>
              <a:rPr lang="zh-CN" altLang="en-US" sz="2000" dirty="0">
                <a:latin typeface="Comic Sans MS" panose="030F0702030302020204" pitchFamily="2" charset="0"/>
                <a:ea typeface="楷体_GB2312" pitchFamily="1" charset="-122"/>
              </a:rPr>
              <a:t>技术基础</a:t>
            </a:r>
            <a:endParaRPr lang="zh-CN" altLang="en-US" sz="2000" dirty="0">
              <a:latin typeface="Comic Sans MS" panose="030F0702030302020204" pitchFamily="2" charset="0"/>
              <a:ea typeface="楷体_GB2312" pitchFamily="1" charset="-122"/>
            </a:endParaRPr>
          </a:p>
        </p:txBody>
      </p:sp>
      <p:pic>
        <p:nvPicPr>
          <p:cNvPr id="1035" name="图片 1" descr="清华出版社LOGO"/>
          <p:cNvPicPr>
            <a:picLocks noChangeAspect="1"/>
          </p:cNvPicPr>
          <p:nvPr userDrawn="1"/>
        </p:nvPicPr>
        <p:blipFill>
          <a:blip r:embed="rId13"/>
          <a:stretch>
            <a:fillRect/>
          </a:stretch>
        </p:blipFill>
        <p:spPr>
          <a:xfrm>
            <a:off x="63500" y="0"/>
            <a:ext cx="2216150" cy="703263"/>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ctr" defTabSz="914400" eaLnBrk="0" fontAlgn="base" latinLnBrk="0" hangingPunct="0">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0" fontAlgn="base" latinLnBrk="0" hangingPunct="0">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0" hangingPunct="0">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panose="020B0604020202020204" pitchFamily="34" charset="0"/>
        <a:buNone/>
        <a:defRPr sz="1800" b="1" i="0" u="none" kern="1200" baseline="0">
          <a:solidFill>
            <a:schemeClr val="tx1"/>
          </a:solidFill>
          <a:latin typeface="+mn-lt"/>
          <a:ea typeface="+mn-ea"/>
          <a:cs typeface="+mn-cs"/>
        </a:defRPr>
      </a:lvl1pPr>
      <a:lvl2pPr marL="457200" lvl="1" indent="0" algn="l" defTabSz="914400" eaLnBrk="0" fontAlgn="base" latinLnBrk="0" hangingPunct="0">
        <a:spcBef>
          <a:spcPct val="0"/>
        </a:spcBef>
        <a:spcAft>
          <a:spcPct val="0"/>
        </a:spcAft>
        <a:buFont typeface="Arial" panose="020B0604020202020204" pitchFamily="34" charset="0"/>
        <a:buNone/>
        <a:defRPr sz="1800" b="1" i="0" u="none" kern="1200" baseline="0">
          <a:solidFill>
            <a:schemeClr val="tx1"/>
          </a:solidFill>
          <a:latin typeface="+mn-lt"/>
          <a:ea typeface="+mn-ea"/>
          <a:cs typeface="+mn-cs"/>
        </a:defRPr>
      </a:lvl2pPr>
      <a:lvl3pPr marL="914400" lvl="2" indent="0" algn="l" defTabSz="914400" eaLnBrk="0" fontAlgn="base" latinLnBrk="0" hangingPunct="0">
        <a:spcBef>
          <a:spcPct val="0"/>
        </a:spcBef>
        <a:spcAft>
          <a:spcPct val="0"/>
        </a:spcAft>
        <a:buFont typeface="Arial" panose="020B0604020202020204" pitchFamily="34" charset="0"/>
        <a:buNone/>
        <a:defRPr sz="1800" b="1" i="0" u="none" kern="1200" baseline="0">
          <a:solidFill>
            <a:schemeClr val="tx1"/>
          </a:solidFill>
          <a:latin typeface="+mn-lt"/>
          <a:ea typeface="+mn-ea"/>
          <a:cs typeface="+mn-cs"/>
        </a:defRPr>
      </a:lvl3pPr>
      <a:lvl4pPr marL="1371600" lvl="3" indent="0" algn="l" defTabSz="914400" eaLnBrk="0" fontAlgn="base" latinLnBrk="0" hangingPunct="0">
        <a:spcBef>
          <a:spcPct val="0"/>
        </a:spcBef>
        <a:spcAft>
          <a:spcPct val="0"/>
        </a:spcAft>
        <a:buFont typeface="Arial" panose="020B0604020202020204" pitchFamily="34" charset="0"/>
        <a:buNone/>
        <a:defRPr sz="1800" b="1" i="0" u="none" kern="1200" baseline="0">
          <a:solidFill>
            <a:schemeClr val="tx1"/>
          </a:solidFill>
          <a:latin typeface="+mn-lt"/>
          <a:ea typeface="+mn-ea"/>
          <a:cs typeface="+mn-cs"/>
        </a:defRPr>
      </a:lvl4pPr>
      <a:lvl5pPr marL="1828800" lvl="4" indent="0" algn="l" defTabSz="914400" eaLnBrk="0" fontAlgn="base" latinLnBrk="0" hangingPunct="0">
        <a:spcBef>
          <a:spcPct val="0"/>
        </a:spcBef>
        <a:spcAft>
          <a:spcPct val="0"/>
        </a:spcAft>
        <a:buFont typeface="Arial" panose="020B0604020202020204" pitchFamily="34" charset="0"/>
        <a:buNone/>
        <a:defRPr sz="1800" b="1" i="0" u="none" kern="1200" baseline="0">
          <a:solidFill>
            <a:schemeClr val="tx1"/>
          </a:solidFill>
          <a:latin typeface="+mn-lt"/>
          <a:ea typeface="+mn-ea"/>
          <a:cs typeface="+mn-cs"/>
        </a:defRPr>
      </a:lvl5pPr>
      <a:lvl6pPr marL="2286000" lvl="5" indent="0" algn="l" defTabSz="914400" eaLnBrk="0" fontAlgn="base" latinLnBrk="0" hangingPunct="0">
        <a:spcBef>
          <a:spcPct val="0"/>
        </a:spcBef>
        <a:spcAft>
          <a:spcPct val="0"/>
        </a:spcAft>
        <a:buFont typeface="Arial" panose="020B0604020202020204" pitchFamily="34" charset="0"/>
        <a:buNone/>
        <a:defRPr sz="1800" b="1" i="0" u="none" kern="1200" baseline="0">
          <a:solidFill>
            <a:schemeClr val="tx1"/>
          </a:solidFill>
          <a:latin typeface="+mn-lt"/>
          <a:ea typeface="+mn-ea"/>
          <a:cs typeface="+mn-cs"/>
        </a:defRPr>
      </a:lvl6pPr>
      <a:lvl7pPr marL="2743200" lvl="6" indent="0" algn="l" defTabSz="914400" eaLnBrk="0" fontAlgn="base" latinLnBrk="0" hangingPunct="0">
        <a:spcBef>
          <a:spcPct val="0"/>
        </a:spcBef>
        <a:spcAft>
          <a:spcPct val="0"/>
        </a:spcAft>
        <a:buFont typeface="Arial" panose="020B0604020202020204" pitchFamily="34" charset="0"/>
        <a:buNone/>
        <a:defRPr sz="1800" b="1" i="0" u="none" kern="1200" baseline="0">
          <a:solidFill>
            <a:schemeClr val="tx1"/>
          </a:solidFill>
          <a:latin typeface="+mn-lt"/>
          <a:ea typeface="+mn-ea"/>
          <a:cs typeface="+mn-cs"/>
        </a:defRPr>
      </a:lvl7pPr>
      <a:lvl8pPr marL="3200400" lvl="7" indent="0" algn="l" defTabSz="914400" eaLnBrk="0" fontAlgn="base" latinLnBrk="0" hangingPunct="0">
        <a:spcBef>
          <a:spcPct val="0"/>
        </a:spcBef>
        <a:spcAft>
          <a:spcPct val="0"/>
        </a:spcAft>
        <a:buFont typeface="Arial" panose="020B0604020202020204" pitchFamily="34" charset="0"/>
        <a:buNone/>
        <a:defRPr sz="1800" b="1" i="0" u="none" kern="1200" baseline="0">
          <a:solidFill>
            <a:schemeClr val="tx1"/>
          </a:solidFill>
          <a:latin typeface="+mn-lt"/>
          <a:ea typeface="+mn-ea"/>
          <a:cs typeface="+mn-cs"/>
        </a:defRPr>
      </a:lvl8pPr>
      <a:lvl9pPr marL="3657600" lvl="8" indent="0" algn="l" defTabSz="914400" eaLnBrk="0" fontAlgn="base" latinLnBrk="0" hangingPunct="0">
        <a:spcBef>
          <a:spcPct val="0"/>
        </a:spcBef>
        <a:spcAft>
          <a:spcPct val="0"/>
        </a:spcAft>
        <a:buFont typeface="Arial" panose="020B0604020202020204" pitchFamily="34" charset="0"/>
        <a:buNone/>
        <a:defRPr sz="1800" b="1"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jpeg"/><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jpeg"/><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1.wmf"/><Relationship Id="rId1"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12.wmf"/><Relationship Id="rId1" Type="http://schemas.openxmlformats.org/officeDocument/2006/relationships/oleObject" Target="../embeddings/oleObject2.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7.xml"/><Relationship Id="rId4" Type="http://schemas.openxmlformats.org/officeDocument/2006/relationships/image" Target="../media/image14.wmf"/><Relationship Id="rId3" Type="http://schemas.openxmlformats.org/officeDocument/2006/relationships/oleObject" Target="../embeddings/oleObject4.bin"/><Relationship Id="rId2" Type="http://schemas.openxmlformats.org/officeDocument/2006/relationships/image" Target="../media/image13.wmf"/><Relationship Id="rId1" Type="http://schemas.openxmlformats.org/officeDocument/2006/relationships/oleObject" Target="../embeddings/oleObject3.bin"/></Relationships>
</file>

<file path=ppt/slides/_rels/slide26.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7.xml"/><Relationship Id="rId4" Type="http://schemas.openxmlformats.org/officeDocument/2006/relationships/image" Target="../media/image14.wmf"/><Relationship Id="rId3" Type="http://schemas.openxmlformats.org/officeDocument/2006/relationships/oleObject" Target="../embeddings/oleObject6.bin"/><Relationship Id="rId2" Type="http://schemas.openxmlformats.org/officeDocument/2006/relationships/image" Target="../media/image15.wmf"/><Relationship Id="rId1" Type="http://schemas.openxmlformats.org/officeDocument/2006/relationships/oleObject" Target="../embeddings/oleObject5.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7.xml"/><Relationship Id="rId2" Type="http://schemas.openxmlformats.org/officeDocument/2006/relationships/image" Target="../media/image16.wmf"/><Relationship Id="rId1" Type="http://schemas.openxmlformats.org/officeDocument/2006/relationships/oleObject" Target="../embeddings/oleObject7.bin"/></Relationships>
</file>

<file path=ppt/slides/_rels/slide32.xml.rels><?xml version="1.0" encoding="UTF-8" standalone="yes"?>
<Relationships xmlns="http://schemas.openxmlformats.org/package/2006/relationships"><Relationship Id="rId5" Type="http://schemas.openxmlformats.org/officeDocument/2006/relationships/vmlDrawing" Target="../drawings/vmlDrawing6.vml"/><Relationship Id="rId4" Type="http://schemas.openxmlformats.org/officeDocument/2006/relationships/slideLayout" Target="../slideLayouts/slideLayout7.xml"/><Relationship Id="rId3" Type="http://schemas.openxmlformats.org/officeDocument/2006/relationships/image" Target="../media/image18.wmf"/><Relationship Id="rId2" Type="http://schemas.openxmlformats.org/officeDocument/2006/relationships/oleObject" Target="../embeddings/oleObject8.bin"/><Relationship Id="rId1"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7" Type="http://schemas.openxmlformats.org/officeDocument/2006/relationships/vmlDrawing" Target="../drawings/vmlDrawing7.vml"/><Relationship Id="rId6" Type="http://schemas.openxmlformats.org/officeDocument/2006/relationships/slideLayout" Target="../slideLayouts/slideLayout7.xml"/><Relationship Id="rId5" Type="http://schemas.openxmlformats.org/officeDocument/2006/relationships/tags" Target="../tags/tag1.xml"/><Relationship Id="rId4" Type="http://schemas.openxmlformats.org/officeDocument/2006/relationships/image" Target="../media/image20.emf"/><Relationship Id="rId3" Type="http://schemas.openxmlformats.org/officeDocument/2006/relationships/oleObject" Target="../embeddings/oleObject10.bin"/><Relationship Id="rId2" Type="http://schemas.openxmlformats.org/officeDocument/2006/relationships/image" Target="../media/image19.wmf"/><Relationship Id="rId1" Type="http://schemas.openxmlformats.org/officeDocument/2006/relationships/oleObject" Target="../embeddings/oleObject9.bin"/></Relationships>
</file>

<file path=ppt/slides/_rels/slide39.xml.rels><?xml version="1.0" encoding="UTF-8" standalone="yes"?>
<Relationships xmlns="http://schemas.openxmlformats.org/package/2006/relationships"><Relationship Id="rId5" Type="http://schemas.openxmlformats.org/officeDocument/2006/relationships/vmlDrawing" Target="../drawings/vmlDrawing8.vml"/><Relationship Id="rId4" Type="http://schemas.openxmlformats.org/officeDocument/2006/relationships/slideLayout" Target="../slideLayouts/slideLayout7.xml"/><Relationship Id="rId3" Type="http://schemas.openxmlformats.org/officeDocument/2006/relationships/tags" Target="../tags/tag2.xml"/><Relationship Id="rId2" Type="http://schemas.openxmlformats.org/officeDocument/2006/relationships/image" Target="../media/image21.wmf"/><Relationship Id="rId1" Type="http://schemas.openxmlformats.org/officeDocument/2006/relationships/oleObject" Target="../embeddings/oleObject11.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7.xml"/><Relationship Id="rId2" Type="http://schemas.openxmlformats.org/officeDocument/2006/relationships/image" Target="../media/image23.wmf"/><Relationship Id="rId1" Type="http://schemas.openxmlformats.org/officeDocument/2006/relationships/oleObject" Target="../embeddings/oleObject12.bin"/></Relationships>
</file>

<file path=ppt/slides/_rels/slide48.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7.xml"/><Relationship Id="rId2" Type="http://schemas.openxmlformats.org/officeDocument/2006/relationships/image" Target="../media/image24.wmf"/><Relationship Id="rId1" Type="http://schemas.openxmlformats.org/officeDocument/2006/relationships/oleObject" Target="../embeddings/oleObject13.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6" Type="http://schemas.openxmlformats.org/officeDocument/2006/relationships/vmlDrawing" Target="../drawings/vmlDrawing11.vml"/><Relationship Id="rId5" Type="http://schemas.openxmlformats.org/officeDocument/2006/relationships/slideLayout" Target="../slideLayouts/slideLayout7.xml"/><Relationship Id="rId4" Type="http://schemas.openxmlformats.org/officeDocument/2006/relationships/image" Target="../media/image26.wmf"/><Relationship Id="rId3" Type="http://schemas.openxmlformats.org/officeDocument/2006/relationships/oleObject" Target="../embeddings/oleObject15.bin"/><Relationship Id="rId2" Type="http://schemas.openxmlformats.org/officeDocument/2006/relationships/image" Target="../media/image25.wmf"/><Relationship Id="rId1" Type="http://schemas.openxmlformats.org/officeDocument/2006/relationships/oleObject" Target="../embeddings/oleObject14.bin"/></Relationships>
</file>

<file path=ppt/slides/_rels/slide52.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7.xml"/><Relationship Id="rId2" Type="http://schemas.openxmlformats.org/officeDocument/2006/relationships/image" Target="../media/image27.wmf"/><Relationship Id="rId1" Type="http://schemas.openxmlformats.org/officeDocument/2006/relationships/oleObject" Target="../embeddings/oleObject16.bin"/></Relationships>
</file>

<file path=ppt/slides/_rels/slide53.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7.xml"/><Relationship Id="rId2" Type="http://schemas.openxmlformats.org/officeDocument/2006/relationships/image" Target="../media/image28.wmf"/><Relationship Id="rId1" Type="http://schemas.openxmlformats.org/officeDocument/2006/relationships/oleObject" Target="../embeddings/oleObject17.bin"/></Relationships>
</file>

<file path=ppt/slides/_rels/slide54.xml.rels><?xml version="1.0" encoding="UTF-8" standalone="yes"?>
<Relationships xmlns="http://schemas.openxmlformats.org/package/2006/relationships"><Relationship Id="rId6" Type="http://schemas.openxmlformats.org/officeDocument/2006/relationships/vmlDrawing" Target="../drawings/vmlDrawing14.vml"/><Relationship Id="rId5" Type="http://schemas.openxmlformats.org/officeDocument/2006/relationships/slideLayout" Target="../slideLayouts/slideLayout7.xml"/><Relationship Id="rId4" Type="http://schemas.openxmlformats.org/officeDocument/2006/relationships/image" Target="../media/image30.wmf"/><Relationship Id="rId3" Type="http://schemas.openxmlformats.org/officeDocument/2006/relationships/oleObject" Target="../embeddings/oleObject19.bin"/><Relationship Id="rId2" Type="http://schemas.openxmlformats.org/officeDocument/2006/relationships/image" Target="../media/image29.wmf"/><Relationship Id="rId1" Type="http://schemas.openxmlformats.org/officeDocument/2006/relationships/oleObject" Target="../embeddings/oleObject18.bin"/></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7.xml"/><Relationship Id="rId2" Type="http://schemas.openxmlformats.org/officeDocument/2006/relationships/image" Target="../media/image31.wmf"/><Relationship Id="rId1" Type="http://schemas.openxmlformats.org/officeDocument/2006/relationships/oleObject" Target="../embeddings/oleObject20.bin"/></Relationships>
</file>

<file path=ppt/slides/_rels/slide57.xml.rels><?xml version="1.0" encoding="UTF-8" standalone="yes"?>
<Relationships xmlns="http://schemas.openxmlformats.org/package/2006/relationships"><Relationship Id="rId4" Type="http://schemas.openxmlformats.org/officeDocument/2006/relationships/vmlDrawing" Target="../drawings/vmlDrawing16.vml"/><Relationship Id="rId3" Type="http://schemas.openxmlformats.org/officeDocument/2006/relationships/slideLayout" Target="../slideLayouts/slideLayout7.xml"/><Relationship Id="rId2" Type="http://schemas.openxmlformats.org/officeDocument/2006/relationships/image" Target="../media/image32.wmf"/><Relationship Id="rId1" Type="http://schemas.openxmlformats.org/officeDocument/2006/relationships/oleObject" Target="../embeddings/oleObject21.bin"/></Relationships>
</file>

<file path=ppt/slides/_rels/slide58.xml.rels><?xml version="1.0" encoding="UTF-8" standalone="yes"?>
<Relationships xmlns="http://schemas.openxmlformats.org/package/2006/relationships"><Relationship Id="rId4" Type="http://schemas.openxmlformats.org/officeDocument/2006/relationships/vmlDrawing" Target="../drawings/vmlDrawing17.vml"/><Relationship Id="rId3" Type="http://schemas.openxmlformats.org/officeDocument/2006/relationships/slideLayout" Target="../slideLayouts/slideLayout7.xml"/><Relationship Id="rId2" Type="http://schemas.openxmlformats.org/officeDocument/2006/relationships/image" Target="../media/image33.wmf"/><Relationship Id="rId1" Type="http://schemas.openxmlformats.org/officeDocument/2006/relationships/oleObject" Target="../embeddings/oleObject22.bin"/></Relationships>
</file>

<file path=ppt/slides/_rels/slide59.xml.rels><?xml version="1.0" encoding="UTF-8" standalone="yes"?>
<Relationships xmlns="http://schemas.openxmlformats.org/package/2006/relationships"><Relationship Id="rId4" Type="http://schemas.openxmlformats.org/officeDocument/2006/relationships/vmlDrawing" Target="../drawings/vmlDrawing18.vml"/><Relationship Id="rId3" Type="http://schemas.openxmlformats.org/officeDocument/2006/relationships/slideLayout" Target="../slideLayouts/slideLayout7.xml"/><Relationship Id="rId2" Type="http://schemas.openxmlformats.org/officeDocument/2006/relationships/image" Target="../media/image23.wmf"/><Relationship Id="rId1" Type="http://schemas.openxmlformats.org/officeDocument/2006/relationships/oleObject" Target="../embeddings/oleObject23.bin"/></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5.pn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6.png"/></Relationships>
</file>

<file path=ppt/slides/_rels/slide72.xml.rels><?xml version="1.0" encoding="UTF-8" standalone="yes"?>
<Relationships xmlns="http://schemas.openxmlformats.org/package/2006/relationships"><Relationship Id="rId5" Type="http://schemas.openxmlformats.org/officeDocument/2006/relationships/vmlDrawing" Target="../drawings/vmlDrawing19.vml"/><Relationship Id="rId4" Type="http://schemas.openxmlformats.org/officeDocument/2006/relationships/slideLayout" Target="../slideLayouts/slideLayout7.xml"/><Relationship Id="rId3" Type="http://schemas.openxmlformats.org/officeDocument/2006/relationships/image" Target="../media/image38.png"/><Relationship Id="rId2" Type="http://schemas.openxmlformats.org/officeDocument/2006/relationships/image" Target="../media/image37.wmf"/><Relationship Id="rId1" Type="http://schemas.openxmlformats.org/officeDocument/2006/relationships/oleObject" Target="../embeddings/oleObject24.bin"/></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6" Type="http://schemas.openxmlformats.org/officeDocument/2006/relationships/vmlDrawing" Target="../drawings/vmlDrawing20.vml"/><Relationship Id="rId5" Type="http://schemas.openxmlformats.org/officeDocument/2006/relationships/slideLayout" Target="../slideLayouts/slideLayout7.xml"/><Relationship Id="rId4" Type="http://schemas.openxmlformats.org/officeDocument/2006/relationships/image" Target="../media/image40.wmf"/><Relationship Id="rId3" Type="http://schemas.openxmlformats.org/officeDocument/2006/relationships/oleObject" Target="../embeddings/oleObject26.bin"/><Relationship Id="rId2" Type="http://schemas.openxmlformats.org/officeDocument/2006/relationships/image" Target="../media/image39.wmf"/><Relationship Id="rId1" Type="http://schemas.openxmlformats.org/officeDocument/2006/relationships/oleObject" Target="../embeddings/oleObject25.bin"/></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4" Type="http://schemas.openxmlformats.org/officeDocument/2006/relationships/vmlDrawing" Target="../drawings/vmlDrawing21.vml"/><Relationship Id="rId3" Type="http://schemas.openxmlformats.org/officeDocument/2006/relationships/slideLayout" Target="../slideLayouts/slideLayout7.xml"/><Relationship Id="rId2" Type="http://schemas.openxmlformats.org/officeDocument/2006/relationships/image" Target="../media/image41.wmf"/><Relationship Id="rId1" Type="http://schemas.openxmlformats.org/officeDocument/2006/relationships/oleObject" Target="../embeddings/oleObject27.bin"/></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6" Type="http://schemas.openxmlformats.org/officeDocument/2006/relationships/vmlDrawing" Target="../drawings/vmlDrawing22.vml"/><Relationship Id="rId5" Type="http://schemas.openxmlformats.org/officeDocument/2006/relationships/slideLayout" Target="../slideLayouts/slideLayout7.xml"/><Relationship Id="rId4" Type="http://schemas.openxmlformats.org/officeDocument/2006/relationships/image" Target="../media/image43.emf"/><Relationship Id="rId3" Type="http://schemas.openxmlformats.org/officeDocument/2006/relationships/oleObject" Target="../embeddings/oleObject29.bin"/><Relationship Id="rId2" Type="http://schemas.openxmlformats.org/officeDocument/2006/relationships/image" Target="../media/image42.emf"/><Relationship Id="rId1" Type="http://schemas.openxmlformats.org/officeDocument/2006/relationships/oleObject" Target="../embeddings/oleObject28.bin"/></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5.emf"/><Relationship Id="rId1" Type="http://schemas.openxmlformats.org/officeDocument/2006/relationships/image" Target="../media/image44.emf"/></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4" Type="http://schemas.openxmlformats.org/officeDocument/2006/relationships/vmlDrawing" Target="../drawings/vmlDrawing23.vml"/><Relationship Id="rId3" Type="http://schemas.openxmlformats.org/officeDocument/2006/relationships/slideLayout" Target="../slideLayouts/slideLayout7.xml"/><Relationship Id="rId2" Type="http://schemas.openxmlformats.org/officeDocument/2006/relationships/image" Target="../media/image46.emf"/><Relationship Id="rId1" Type="http://schemas.openxmlformats.org/officeDocument/2006/relationships/oleObject" Target="../embeddings/oleObject30.bin"/></Relationships>
</file>

<file path=ppt/slides/_rels/slide99.xml.rels><?xml version="1.0" encoding="UTF-8" standalone="yes"?>
<Relationships xmlns="http://schemas.openxmlformats.org/package/2006/relationships"><Relationship Id="rId4" Type="http://schemas.openxmlformats.org/officeDocument/2006/relationships/vmlDrawing" Target="../drawings/vmlDrawing24.vml"/><Relationship Id="rId3" Type="http://schemas.openxmlformats.org/officeDocument/2006/relationships/slideLayout" Target="../slideLayouts/slideLayout7.xml"/><Relationship Id="rId2" Type="http://schemas.openxmlformats.org/officeDocument/2006/relationships/image" Target="../media/image46.emf"/><Relationship Id="rId1" Type="http://schemas.openxmlformats.org/officeDocument/2006/relationships/oleObject" Target="../embeddings/oleObject3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Rectangle 2"/>
          <p:cNvSpPr/>
          <p:nvPr/>
        </p:nvSpPr>
        <p:spPr>
          <a:xfrm>
            <a:off x="0" y="0"/>
            <a:ext cx="9144000" cy="6858000"/>
          </a:xfrm>
          <a:prstGeom prst="rect">
            <a:avLst/>
          </a:prstGeom>
          <a:solidFill>
            <a:schemeClr val="bg1"/>
          </a:solidFill>
          <a:ln w="9525">
            <a:noFill/>
          </a:ln>
        </p:spPr>
        <p:txBody>
          <a:bodyPr wrap="none" anchor="ctr" anchorCtr="0"/>
          <a:p>
            <a:pPr>
              <a:lnSpc>
                <a:spcPct val="120000"/>
              </a:lnSpc>
              <a:spcBef>
                <a:spcPct val="20000"/>
              </a:spcBef>
              <a:buFont typeface="Arial" panose="020B0604020202020204" pitchFamily="34" charset="0"/>
              <a:buChar char="•"/>
            </a:pPr>
            <a:endParaRPr lang="zh-CN" altLang="en-US" dirty="0">
              <a:latin typeface="Arial" panose="020B0604020202020204" pitchFamily="34" charset="0"/>
              <a:ea typeface="方正隶书简体" pitchFamily="1" charset="-122"/>
            </a:endParaRPr>
          </a:p>
        </p:txBody>
      </p:sp>
      <p:pic>
        <p:nvPicPr>
          <p:cNvPr id="3074" name="Picture 6" descr="zczb"/>
          <p:cNvPicPr>
            <a:picLocks noChangeAspect="1"/>
          </p:cNvPicPr>
          <p:nvPr/>
        </p:nvPicPr>
        <p:blipFill>
          <a:blip r:embed="rId1"/>
          <a:stretch>
            <a:fillRect/>
          </a:stretch>
        </p:blipFill>
        <p:spPr>
          <a:xfrm>
            <a:off x="6877050" y="260350"/>
            <a:ext cx="1943100" cy="715963"/>
          </a:xfrm>
          <a:prstGeom prst="rect">
            <a:avLst/>
          </a:prstGeom>
          <a:noFill/>
          <a:ln w="9525">
            <a:noFill/>
          </a:ln>
        </p:spPr>
      </p:pic>
      <p:sp>
        <p:nvSpPr>
          <p:cNvPr id="3075" name="Line 7"/>
          <p:cNvSpPr/>
          <p:nvPr/>
        </p:nvSpPr>
        <p:spPr>
          <a:xfrm>
            <a:off x="0" y="1125538"/>
            <a:ext cx="9144000" cy="0"/>
          </a:xfrm>
          <a:prstGeom prst="line">
            <a:avLst/>
          </a:prstGeom>
          <a:ln w="28575" cap="flat" cmpd="sng">
            <a:solidFill>
              <a:srgbClr val="EAEAEA"/>
            </a:solidFill>
            <a:prstDash val="dash"/>
            <a:round/>
            <a:headEnd type="none" w="med" len="med"/>
            <a:tailEnd type="none" w="med" len="med"/>
          </a:ln>
        </p:spPr>
        <p:txBody>
          <a:bodyPr anchor="t" anchorCtr="0"/>
          <a:p>
            <a:pPr eaLnBrk="0" hangingPunct="0"/>
            <a:endParaRPr lang="zh-CN" altLang="en-US">
              <a:latin typeface="Arial" panose="020B0604020202020204" pitchFamily="34" charset="0"/>
              <a:ea typeface="宋体" panose="02010600030101010101" pitchFamily="2" charset="-122"/>
            </a:endParaRPr>
          </a:p>
        </p:txBody>
      </p:sp>
      <p:sp>
        <p:nvSpPr>
          <p:cNvPr id="3076" name="Rectangle 5"/>
          <p:cNvSpPr/>
          <p:nvPr/>
        </p:nvSpPr>
        <p:spPr>
          <a:xfrm>
            <a:off x="895350" y="1187450"/>
            <a:ext cx="7351713" cy="1584325"/>
          </a:xfrm>
          <a:prstGeom prst="rect">
            <a:avLst/>
          </a:prstGeom>
          <a:noFill/>
          <a:ln w="9525">
            <a:noFill/>
          </a:ln>
        </p:spPr>
        <p:txBody>
          <a:bodyPr anchor="ctr" anchorCtr="0"/>
          <a:p>
            <a:pPr algn="ctr" defTabSz="914400">
              <a:lnSpc>
                <a:spcPct val="150000"/>
              </a:lnSpc>
              <a:tabLst>
                <a:tab pos="1790700" algn="l"/>
              </a:tabLst>
            </a:pPr>
            <a:r>
              <a:rPr lang="en-US" altLang="zh-CN" sz="3600" b="0" dirty="0">
                <a:latin typeface="Times New Roman" panose="02020603050405020304" charset="0"/>
                <a:ea typeface="黑体" panose="02010609060101010101" pitchFamily="2" charset="-122"/>
              </a:rPr>
              <a:t>《</a:t>
            </a:r>
            <a:r>
              <a:rPr lang="zh-CN" altLang="zh-CN" sz="3600" b="0" dirty="0">
                <a:latin typeface="Times New Roman" panose="02020603050405020304" charset="0"/>
                <a:ea typeface="黑体" panose="02010609060101010101" pitchFamily="2" charset="-122"/>
              </a:rPr>
              <a:t>数字电路与逻辑设计</a:t>
            </a:r>
            <a:r>
              <a:rPr lang="en-US" altLang="zh-CN" sz="3600" b="0" dirty="0">
                <a:latin typeface="Times New Roman" panose="02020603050405020304" charset="0"/>
                <a:ea typeface="黑体" panose="02010609060101010101" pitchFamily="2" charset="-122"/>
              </a:rPr>
              <a:t>》</a:t>
            </a:r>
            <a:endParaRPr lang="en-US" altLang="zh-CN" sz="3600" b="0" dirty="0">
              <a:latin typeface="Times New Roman" panose="02020603050405020304" charset="0"/>
              <a:ea typeface="黑体" panose="02010609060101010101" pitchFamily="2" charset="-122"/>
            </a:endParaRPr>
          </a:p>
          <a:p>
            <a:pPr algn="ctr" defTabSz="914400">
              <a:lnSpc>
                <a:spcPct val="150000"/>
              </a:lnSpc>
              <a:tabLst>
                <a:tab pos="1790700" algn="l"/>
              </a:tabLst>
            </a:pPr>
            <a:r>
              <a:rPr lang="zh-CN" altLang="en-US" sz="3600" b="0" dirty="0">
                <a:latin typeface="Times New Roman" panose="02020603050405020304" charset="0"/>
                <a:ea typeface="黑体" panose="02010609060101010101" pitchFamily="2" charset="-122"/>
              </a:rPr>
              <a:t>教学课件</a:t>
            </a:r>
            <a:endParaRPr lang="zh-CN" altLang="en-US" sz="4800" b="0" dirty="0">
              <a:latin typeface="Times New Roman" panose="02020603050405020304" charset="0"/>
              <a:ea typeface="黑体" panose="02010609060101010101" pitchFamily="2" charset="-122"/>
            </a:endParaRPr>
          </a:p>
        </p:txBody>
      </p:sp>
      <p:sp>
        <p:nvSpPr>
          <p:cNvPr id="3078" name="文本框 1"/>
          <p:cNvSpPr txBox="1"/>
          <p:nvPr/>
        </p:nvSpPr>
        <p:spPr>
          <a:xfrm>
            <a:off x="2782888" y="5413375"/>
            <a:ext cx="4465637" cy="533400"/>
          </a:xfrm>
          <a:prstGeom prst="rect">
            <a:avLst/>
          </a:prstGeom>
          <a:noFill/>
          <a:ln w="9525">
            <a:noFill/>
          </a:ln>
        </p:spPr>
        <p:txBody>
          <a:bodyPr anchor="t" anchorCtr="0">
            <a:spAutoFit/>
          </a:bodyPr>
          <a:p>
            <a:pPr>
              <a:lnSpc>
                <a:spcPct val="120000"/>
              </a:lnSpc>
              <a:spcBef>
                <a:spcPct val="20000"/>
              </a:spcBef>
            </a:pPr>
            <a:r>
              <a:rPr lang="en-US" altLang="zh-CN" sz="2400" dirty="0">
                <a:latin typeface="Comic Sans MS" panose="030F0702030302020204" pitchFamily="2" charset="0"/>
                <a:ea typeface="宋体" panose="02010600030101010101" pitchFamily="2" charset="-122"/>
              </a:rPr>
              <a:t>Email:379100463@qq.com</a:t>
            </a:r>
            <a:endParaRPr lang="en-US" altLang="zh-CN" sz="2400" dirty="0">
              <a:latin typeface="Comic Sans MS" panose="030F0702030302020204" pitchFamily="2" charset="0"/>
              <a:ea typeface="宋体" panose="02010600030101010101" pitchFamily="2" charset="-122"/>
            </a:endParaRPr>
          </a:p>
        </p:txBody>
      </p:sp>
      <p:pic>
        <p:nvPicPr>
          <p:cNvPr id="3079" name="图片 1" descr="清华出版社LOGO"/>
          <p:cNvPicPr>
            <a:picLocks noChangeAspect="1"/>
          </p:cNvPicPr>
          <p:nvPr/>
        </p:nvPicPr>
        <p:blipFill>
          <a:blip r:embed="rId2"/>
          <a:stretch>
            <a:fillRect/>
          </a:stretch>
        </p:blipFill>
        <p:spPr>
          <a:xfrm>
            <a:off x="446088" y="0"/>
            <a:ext cx="3529012" cy="1120775"/>
          </a:xfrm>
          <a:prstGeom prst="rect">
            <a:avLst/>
          </a:prstGeom>
          <a:noFill/>
          <a:ln w="9525">
            <a:noFill/>
          </a:ln>
        </p:spPr>
      </p:pic>
      <p:sp>
        <p:nvSpPr>
          <p:cNvPr id="2" name="文本框 1"/>
          <p:cNvSpPr txBox="1"/>
          <p:nvPr/>
        </p:nvSpPr>
        <p:spPr>
          <a:xfrm>
            <a:off x="2303463" y="3790950"/>
            <a:ext cx="4465637" cy="1568450"/>
          </a:xfrm>
          <a:prstGeom prst="rect">
            <a:avLst/>
          </a:prstGeom>
          <a:noFill/>
          <a:ln w="9525">
            <a:noFill/>
          </a:ln>
        </p:spPr>
        <p:txBody>
          <a:bodyPr anchor="t" anchorCtr="0">
            <a:spAutoFit/>
          </a:bodyPr>
          <a:p>
            <a:pPr algn="ctr">
              <a:lnSpc>
                <a:spcPct val="120000"/>
              </a:lnSpc>
              <a:spcBef>
                <a:spcPct val="20000"/>
              </a:spcBef>
            </a:pPr>
            <a:r>
              <a:rPr lang="zh-CN" altLang="en-US" sz="2400" dirty="0">
                <a:latin typeface="华文行楷" panose="02010800040101010101" charset="-122"/>
                <a:ea typeface="华文行楷" panose="02010800040101010101" charset="-122"/>
              </a:rPr>
              <a:t>张俊涛</a:t>
            </a:r>
            <a:endParaRPr lang="zh-CN" altLang="en-US" sz="2400" dirty="0">
              <a:latin typeface="楷体" panose="02010609060101010101" charset="-122"/>
              <a:ea typeface="楷体" panose="02010609060101010101" charset="-122"/>
            </a:endParaRPr>
          </a:p>
          <a:p>
            <a:pPr algn="ctr">
              <a:lnSpc>
                <a:spcPct val="120000"/>
              </a:lnSpc>
              <a:spcBef>
                <a:spcPct val="20000"/>
              </a:spcBef>
            </a:pPr>
            <a:r>
              <a:rPr lang="zh-CN" altLang="en-US" sz="2400" dirty="0">
                <a:latin typeface="隶书" panose="02010509060101010101" charset="-122"/>
                <a:ea typeface="隶书" panose="02010509060101010101" charset="-122"/>
              </a:rPr>
              <a:t>陕西科技大学</a:t>
            </a:r>
            <a:endParaRPr lang="zh-CN" altLang="en-US" sz="2400" dirty="0">
              <a:latin typeface="隶书" panose="02010509060101010101" charset="-122"/>
              <a:ea typeface="隶书" panose="02010509060101010101" charset="-122"/>
            </a:endParaRPr>
          </a:p>
          <a:p>
            <a:pPr algn="ctr">
              <a:lnSpc>
                <a:spcPct val="120000"/>
              </a:lnSpc>
              <a:spcBef>
                <a:spcPct val="20000"/>
              </a:spcBef>
            </a:pPr>
            <a:r>
              <a:rPr lang="zh-CN" altLang="en-US" sz="2400" dirty="0">
                <a:latin typeface="隶书" panose="02010509060101010101" charset="-122"/>
                <a:ea typeface="隶书" panose="02010509060101010101" charset="-122"/>
              </a:rPr>
              <a:t>电子信息与人工智能学院</a:t>
            </a:r>
            <a:endParaRPr lang="zh-CN" altLang="en-US" sz="2400" dirty="0">
              <a:latin typeface="隶书" panose="02010509060101010101" charset="-122"/>
              <a:ea typeface="隶书" panose="02010509060101010101"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文本框 3"/>
          <p:cNvSpPr txBox="1"/>
          <p:nvPr/>
        </p:nvSpPr>
        <p:spPr>
          <a:xfrm>
            <a:off x="501650" y="523875"/>
            <a:ext cx="8139113" cy="1753235"/>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rPr>
              <a:t>   </a:t>
            </a:r>
            <a:r>
              <a:rPr lang="zh-CN" altLang="en-US" dirty="0">
                <a:latin typeface="Comic Sans MS" panose="030F0702030302020204" pitchFamily="2" charset="0"/>
                <a:ea typeface="宋体" panose="02010600030101010101" pitchFamily="2" charset="-122"/>
              </a:rPr>
              <a:t>乘积项结构的PLD一般采用熔丝、E</a:t>
            </a:r>
            <a:r>
              <a:rPr lang="zh-CN" altLang="en-US" baseline="30000" dirty="0">
                <a:latin typeface="Comic Sans MS" panose="030F0702030302020204" pitchFamily="2" charset="0"/>
                <a:ea typeface="宋体" panose="02010600030101010101" pitchFamily="2" charset="-122"/>
              </a:rPr>
              <a:t>2</a:t>
            </a:r>
            <a:r>
              <a:rPr lang="zh-CN" altLang="en-US" dirty="0">
                <a:latin typeface="Comic Sans MS" panose="030F0702030302020204" pitchFamily="2" charset="0"/>
                <a:ea typeface="宋体" panose="02010600030101010101" pitchFamily="2" charset="-122"/>
              </a:rPr>
              <a:t>PROM 或快闪工艺制造的，加电后就能工作，断 电后信息也不会丢失。另外，由于乘积项结构的 PLD 采用结构规整的与-或阵列结构，从输 入到输出的传输延迟时间是可预期的，因此不易产生竞争-冒险，常用于接口电路设计中。</a:t>
            </a:r>
            <a:endParaRPr lang="zh-CN" altLang="en-US" dirty="0">
              <a:latin typeface="Comic Sans MS" panose="030F0702030302020204" pitchFamily="2" charset="0"/>
              <a:ea typeface="宋体" panose="02010600030101010101" pitchFamily="2" charset="-122"/>
            </a:endParaRPr>
          </a:p>
        </p:txBody>
      </p:sp>
      <p:sp>
        <p:nvSpPr>
          <p:cNvPr id="38914" name="文本框 3"/>
          <p:cNvSpPr txBox="1"/>
          <p:nvPr/>
        </p:nvSpPr>
        <p:spPr>
          <a:xfrm>
            <a:off x="623888" y="2276475"/>
            <a:ext cx="5106987" cy="460375"/>
          </a:xfrm>
          <a:prstGeom prst="rect">
            <a:avLst/>
          </a:prstGeom>
          <a:noFill/>
          <a:ln w="9525">
            <a:noFill/>
          </a:ln>
        </p:spPr>
        <p:txBody>
          <a:bodyPr wrap="square" anchor="t" anchorCtr="0">
            <a:spAutoFit/>
          </a:bodyPr>
          <a:p>
            <a:pPr eaLnBrk="0" hangingPunct="0"/>
            <a:r>
              <a:rPr lang="en-US" altLang="zh-CN" sz="2400" dirty="0">
                <a:solidFill>
                  <a:srgbClr val="C00000"/>
                </a:solidFill>
                <a:latin typeface="Comic Sans MS" panose="030F0702030302020204" pitchFamily="2" charset="0"/>
                <a:ea typeface="宋体" panose="02010600030101010101" pitchFamily="2" charset="-122"/>
              </a:rPr>
              <a:t>3. </a:t>
            </a:r>
            <a:r>
              <a:rPr lang="zh-CN" altLang="en-US" sz="2400" dirty="0">
                <a:solidFill>
                  <a:srgbClr val="C00000"/>
                </a:solidFill>
                <a:latin typeface="Comic Sans MS" panose="030F0702030302020204" pitchFamily="2" charset="0"/>
                <a:ea typeface="宋体" panose="02010600030101010101" pitchFamily="2" charset="-122"/>
              </a:rPr>
              <a:t>基于查找表结构的 FPGA</a:t>
            </a:r>
            <a:endParaRPr lang="zh-CN" altLang="en-US" sz="2400" dirty="0">
              <a:solidFill>
                <a:srgbClr val="C00000"/>
              </a:solidFill>
              <a:latin typeface="Comic Sans MS" panose="030F0702030302020204" pitchFamily="2" charset="0"/>
              <a:ea typeface="宋体" panose="02010600030101010101" pitchFamily="2" charset="-122"/>
            </a:endParaRPr>
          </a:p>
        </p:txBody>
      </p:sp>
      <p:sp>
        <p:nvSpPr>
          <p:cNvPr id="38915" name="文本框 1"/>
          <p:cNvSpPr txBox="1"/>
          <p:nvPr/>
        </p:nvSpPr>
        <p:spPr>
          <a:xfrm>
            <a:off x="623888" y="2695575"/>
            <a:ext cx="7951787" cy="1337945"/>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rPr>
              <a:t>   </a:t>
            </a:r>
            <a:r>
              <a:rPr lang="zh-CN" altLang="en-US" dirty="0">
                <a:latin typeface="Comic Sans MS" panose="030F0702030302020204" pitchFamily="2" charset="0"/>
                <a:ea typeface="宋体" panose="02010600030101010101" pitchFamily="2" charset="-122"/>
              </a:rPr>
              <a:t>FPGA 的内部不再是由“与阵列”和“或阵列”构成，其基本逻辑单元称为查找表 （Look-Up-Table，简称 LUT），用户通过配置查找表对其逻辑功能进行定义。</a:t>
            </a:r>
            <a:endParaRPr lang="zh-CN" altLang="en-US">
              <a:latin typeface="Comic Sans MS" panose="030F0702030302020204" pitchFamily="2" charset="0"/>
              <a:ea typeface="宋体" panose="02010600030101010101" pitchFamily="2" charset="-122"/>
            </a:endParaRPr>
          </a:p>
        </p:txBody>
      </p:sp>
      <p:sp>
        <p:nvSpPr>
          <p:cNvPr id="38916" name="文本框 3"/>
          <p:cNvSpPr txBox="1"/>
          <p:nvPr/>
        </p:nvSpPr>
        <p:spPr>
          <a:xfrm>
            <a:off x="501650" y="4033838"/>
            <a:ext cx="8459788" cy="2168525"/>
          </a:xfrm>
          <a:prstGeom prst="rect">
            <a:avLst/>
          </a:prstGeom>
          <a:noFill/>
          <a:ln w="9525">
            <a:noFill/>
          </a:ln>
        </p:spPr>
        <p:txBody>
          <a:bodyPr wrap="square" anchor="t" anchorCtr="0">
            <a:spAutoFit/>
          </a:bodyPr>
          <a:p>
            <a:pPr eaLnBrk="0" hangingPunct="0">
              <a:lnSpc>
                <a:spcPct val="150000"/>
              </a:lnSpc>
            </a:pPr>
            <a:r>
              <a:rPr lang="zh-CN" altLang="en-US" dirty="0">
                <a:solidFill>
                  <a:srgbClr val="FF0000"/>
                </a:solidFill>
                <a:latin typeface="Comic Sans MS" panose="030F0702030302020204" pitchFamily="2" charset="0"/>
                <a:ea typeface="宋体" panose="02010600030101010101" pitchFamily="2" charset="-122"/>
              </a:rPr>
              <a:t>基于查找表实现逻辑电路的原理是：</a:t>
            </a:r>
            <a:endParaRPr lang="zh-CN" altLang="en-US" dirty="0">
              <a:solidFill>
                <a:srgbClr val="FF0000"/>
              </a:solidFill>
              <a:latin typeface="Comic Sans MS" panose="030F0702030302020204" pitchFamily="2" charset="0"/>
              <a:ea typeface="宋体" panose="02010600030101010101" pitchFamily="2" charset="-122"/>
            </a:endParaRPr>
          </a:p>
          <a:p>
            <a:pPr eaLnBrk="0" hangingPunct="0">
              <a:lnSpc>
                <a:spcPct val="150000"/>
              </a:lnSpc>
            </a:pPr>
            <a:r>
              <a:rPr lang="zh-CN" altLang="en-US" dirty="0">
                <a:solidFill>
                  <a:srgbClr val="C00000"/>
                </a:solidFill>
                <a:latin typeface="Comic Sans MS" panose="030F0702030302020204" pitchFamily="2" charset="0"/>
                <a:ea typeface="宋体" panose="02010600030101010101" pitchFamily="2" charset="-122"/>
              </a:rPr>
              <a:t>   </a:t>
            </a:r>
            <a:r>
              <a:rPr lang="zh-CN" altLang="en-US" dirty="0">
                <a:latin typeface="Comic Sans MS" panose="030F0702030302020204" pitchFamily="2" charset="0"/>
                <a:ea typeface="宋体" panose="02010600030101010101" pitchFamily="2" charset="-122"/>
              </a:rPr>
              <a:t>任意 n 变量逻辑函数共有 2</a:t>
            </a:r>
            <a:r>
              <a:rPr lang="zh-CN" altLang="en-US" baseline="30000" dirty="0">
                <a:latin typeface="Comic Sans MS" panose="030F0702030302020204" pitchFamily="2" charset="0"/>
                <a:ea typeface="宋体" panose="02010600030101010101" pitchFamily="2" charset="-122"/>
              </a:rPr>
              <a:t>n</a:t>
            </a:r>
            <a:r>
              <a:rPr lang="zh-CN" altLang="en-US" dirty="0">
                <a:latin typeface="Comic Sans MS" panose="030F0702030302020204" pitchFamily="2" charset="0"/>
                <a:ea typeface="宋体" panose="02010600030101010101" pitchFamily="2" charset="-122"/>
              </a:rPr>
              <a:t>个取值组合，如果将 n 变量逻辑函数的函数值预先存放在一个 2</a:t>
            </a:r>
            <a:r>
              <a:rPr lang="zh-CN" altLang="en-US" baseline="30000" dirty="0">
                <a:latin typeface="Comic Sans MS" panose="030F0702030302020204" pitchFamily="2" charset="0"/>
                <a:ea typeface="宋体" panose="02010600030101010101" pitchFamily="2" charset="-122"/>
              </a:rPr>
              <a:t>n</a:t>
            </a:r>
            <a:r>
              <a:rPr lang="zh-CN" altLang="en-US" dirty="0">
                <a:latin typeface="Comic Sans MS" panose="030F0702030302020204" pitchFamily="2" charset="0"/>
                <a:ea typeface="宋体" panose="02010600030101010101" pitchFamily="2" charset="-122"/>
              </a:rPr>
              <a:t> ×1 位的存储器中，然后根据输入变量的取值组合 查找存储器中相应存储单元中的函数值，就可以实现任意 n 变量逻辑函数。用户通过配置 FPGA 查找表中存储器的数据，就可以用相同的电路结构实现不同的逻辑函数。</a:t>
            </a:r>
            <a:endParaRPr lang="zh-CN" altLang="en-US" dirty="0">
              <a:latin typeface="Comic Sans MS" panose="030F0702030302020204" pitchFamily="2" charset="0"/>
              <a:ea typeface="宋体" panose="02010600030101010101" pitchFamily="2" charset="-122"/>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文本框 3"/>
          <p:cNvSpPr txBox="1"/>
          <p:nvPr/>
        </p:nvSpPr>
        <p:spPr>
          <a:xfrm>
            <a:off x="1085850" y="566738"/>
            <a:ext cx="4283075" cy="922337"/>
          </a:xfrm>
          <a:prstGeom prst="rect">
            <a:avLst/>
          </a:prstGeom>
          <a:solidFill>
            <a:srgbClr val="D9EDEE"/>
          </a:solidFill>
          <a:ln w="9525" cap="flat" cmpd="sng">
            <a:solidFill>
              <a:srgbClr val="D9EDEE"/>
            </a:solidFill>
            <a:prstDash val="solid"/>
            <a:miter/>
            <a:headEnd type="none" w="med" len="med"/>
            <a:tailEnd type="none" w="med" len="med"/>
          </a:ln>
        </p:spPr>
        <p:txBody>
          <a:bodyPr wrap="square" anchor="t" anchorCtr="0">
            <a:spAutoFit/>
          </a:bodyPr>
          <a:p>
            <a:pPr eaLnBrk="0" hangingPunct="0">
              <a:lnSpc>
                <a:spcPct val="150000"/>
              </a:lnSpc>
            </a:pPr>
            <a:r>
              <a:rPr lang="zh-CN" altLang="en-US" dirty="0">
                <a:latin typeface="Comic Sans MS" panose="030F0702030302020204" pitchFamily="2" charset="0"/>
                <a:ea typeface="宋体" panose="02010600030101010101" pitchFamily="2" charset="-122"/>
              </a:rPr>
              <a:t>文件包含指令的语法格式为</a:t>
            </a:r>
            <a:endParaRPr lang="zh-CN" altLang="en-US" dirty="0">
              <a:latin typeface="Comic Sans MS" panose="030F0702030302020204" pitchFamily="2" charset="0"/>
              <a:ea typeface="宋体" panose="02010600030101010101" pitchFamily="2" charset="-122"/>
            </a:endParaRPr>
          </a:p>
          <a:p>
            <a:pPr eaLnBrk="0" hangingPunct="0">
              <a:lnSpc>
                <a:spcPct val="150000"/>
              </a:lnSpc>
            </a:pPr>
            <a:r>
              <a:rPr lang="zh-CN" altLang="en-US" dirty="0">
                <a:solidFill>
                  <a:srgbClr val="C00000"/>
                </a:solidFill>
                <a:latin typeface="Comic Sans MS" panose="030F0702030302020204" pitchFamily="2" charset="0"/>
                <a:ea typeface="宋体" panose="02010600030101010101" pitchFamily="2" charset="-122"/>
              </a:rPr>
              <a:t>`include “&lt;被包含的模块文件名&gt;”</a:t>
            </a:r>
            <a:endParaRPr lang="zh-CN" altLang="en-US" dirty="0">
              <a:solidFill>
                <a:srgbClr val="C00000"/>
              </a:solidFill>
              <a:latin typeface="Comic Sans MS" panose="030F0702030302020204" pitchFamily="2" charset="0"/>
              <a:ea typeface="宋体" panose="02010600030101010101" pitchFamily="2" charset="-122"/>
            </a:endParaRPr>
          </a:p>
        </p:txBody>
      </p:sp>
      <p:sp>
        <p:nvSpPr>
          <p:cNvPr id="99330" name="文本框 3"/>
          <p:cNvSpPr txBox="1"/>
          <p:nvPr/>
        </p:nvSpPr>
        <p:spPr>
          <a:xfrm>
            <a:off x="796925" y="1416050"/>
            <a:ext cx="7854950" cy="2584450"/>
          </a:xfrm>
          <a:prstGeom prst="rect">
            <a:avLst/>
          </a:prstGeom>
          <a:noFill/>
          <a:ln w="9525">
            <a:noFill/>
          </a:ln>
        </p:spPr>
        <p:txBody>
          <a:bodyPr wrap="square" anchor="t" anchorCtr="0">
            <a:spAutoFit/>
          </a:bodyPr>
          <a:p>
            <a:pPr eaLnBrk="0" hangingPunct="0">
              <a:lnSpc>
                <a:spcPct val="150000"/>
              </a:lnSpc>
            </a:pPr>
            <a:r>
              <a:rPr lang="zh-CN" altLang="en-US" dirty="0">
                <a:latin typeface="Comic Sans MS" panose="030F0702030302020204" pitchFamily="2" charset="0"/>
                <a:ea typeface="宋体" panose="02010600030101010101" pitchFamily="2" charset="-122"/>
              </a:rPr>
              <a:t>  </a:t>
            </a:r>
            <a:r>
              <a:rPr lang="zh-CN" altLang="en-US" dirty="0">
                <a:solidFill>
                  <a:srgbClr val="0070C0"/>
                </a:solidFill>
                <a:latin typeface="Comic Sans MS" panose="030F0702030302020204" pitchFamily="2" charset="0"/>
                <a:ea typeface="宋体" panose="02010600030101010101" pitchFamily="2" charset="-122"/>
              </a:rPr>
              <a:t>使用文件包含指令应注意以下三点：</a:t>
            </a:r>
            <a:endParaRPr lang="zh-CN" altLang="en-US" dirty="0">
              <a:latin typeface="Comic Sans MS" panose="030F0702030302020204" pitchFamily="2" charset="0"/>
              <a:ea typeface="宋体" panose="02010600030101010101" pitchFamily="2" charset="-122"/>
            </a:endParaRPr>
          </a:p>
          <a:p>
            <a:pPr eaLnBrk="0" hangingPunct="0">
              <a:lnSpc>
                <a:spcPct val="150000"/>
              </a:lnSpc>
            </a:pPr>
            <a:r>
              <a:rPr lang="en-US" altLang="zh-CN" dirty="0">
                <a:latin typeface="Comic Sans MS" panose="030F0702030302020204" pitchFamily="2" charset="0"/>
                <a:ea typeface="宋体" panose="02010600030101010101" pitchFamily="2" charset="-122"/>
              </a:rPr>
              <a:t>  (</a:t>
            </a:r>
            <a:r>
              <a:rPr lang="zh-CN" altLang="en-US" dirty="0">
                <a:latin typeface="Comic Sans MS" panose="030F0702030302020204" pitchFamily="2" charset="0"/>
                <a:ea typeface="宋体" panose="02010600030101010101" pitchFamily="2" charset="-122"/>
              </a:rPr>
              <a:t>1</a:t>
            </a:r>
            <a:r>
              <a:rPr lang="en-US" altLang="zh-CN" dirty="0">
                <a:latin typeface="Comic Sans MS" panose="030F0702030302020204" pitchFamily="2" charset="0"/>
                <a:ea typeface="宋体" panose="02010600030101010101" pitchFamily="2" charset="-122"/>
              </a:rPr>
              <a:t>) </a:t>
            </a:r>
            <a:r>
              <a:rPr lang="zh-CN" altLang="en-US" dirty="0">
                <a:solidFill>
                  <a:srgbClr val="0070C0"/>
                </a:solidFill>
                <a:latin typeface="Comic Sans MS" panose="030F0702030302020204" pitchFamily="2" charset="0"/>
                <a:ea typeface="宋体" panose="02010600030101010101" pitchFamily="2" charset="-122"/>
              </a:rPr>
              <a:t>一条“`include”只能包含一个文</a:t>
            </a:r>
            <a:r>
              <a:rPr lang="zh-CN" altLang="en-US" dirty="0">
                <a:latin typeface="Comic Sans MS" panose="030F0702030302020204" pitchFamily="2" charset="0"/>
                <a:ea typeface="宋体" panose="02010600030101010101" pitchFamily="2" charset="-122"/>
              </a:rPr>
              <a:t>件。有多个文件包含时，可以用多条“`include”描述；</a:t>
            </a:r>
            <a:endParaRPr lang="zh-CN" altLang="en-US" dirty="0">
              <a:latin typeface="Comic Sans MS" panose="030F0702030302020204" pitchFamily="2" charset="0"/>
              <a:ea typeface="宋体" panose="02010600030101010101" pitchFamily="2" charset="-122"/>
            </a:endParaRPr>
          </a:p>
          <a:p>
            <a:pPr eaLnBrk="0" hangingPunct="0">
              <a:lnSpc>
                <a:spcPct val="150000"/>
              </a:lnSpc>
            </a:pPr>
            <a:r>
              <a:rPr lang="en-US" altLang="zh-CN" dirty="0">
                <a:latin typeface="Comic Sans MS" panose="030F0702030302020204" pitchFamily="2" charset="0"/>
                <a:ea typeface="宋体" panose="02010600030101010101" pitchFamily="2" charset="-122"/>
              </a:rPr>
              <a:t>  (</a:t>
            </a:r>
            <a:r>
              <a:rPr lang="zh-CN" altLang="en-US" dirty="0">
                <a:latin typeface="Comic Sans MS" panose="030F0702030302020204" pitchFamily="2" charset="0"/>
                <a:ea typeface="宋体" panose="02010600030101010101" pitchFamily="2" charset="-122"/>
              </a:rPr>
              <a:t>2</a:t>
            </a:r>
            <a:r>
              <a:rPr lang="en-US" altLang="zh-CN" dirty="0">
                <a:latin typeface="Comic Sans MS" panose="030F0702030302020204" pitchFamily="2" charset="0"/>
                <a:ea typeface="宋体" panose="02010600030101010101" pitchFamily="2" charset="-122"/>
              </a:rPr>
              <a:t>) </a:t>
            </a:r>
            <a:r>
              <a:rPr lang="zh-CN" altLang="en-US" dirty="0">
                <a:solidFill>
                  <a:srgbClr val="0070C0"/>
                </a:solidFill>
                <a:latin typeface="Comic Sans MS" panose="030F0702030302020204" pitchFamily="2" charset="0"/>
                <a:ea typeface="宋体" panose="02010600030101010101" pitchFamily="2" charset="-122"/>
              </a:rPr>
              <a:t>被包含模块需要写出完整的文件名信息，包括文件类型名</a:t>
            </a:r>
            <a:r>
              <a:rPr lang="zh-CN" altLang="en-US" dirty="0">
                <a:latin typeface="Comic Sans MS" panose="030F0702030302020204" pitchFamily="2" charset="0"/>
                <a:ea typeface="宋体" panose="02010600030101010101" pitchFamily="2" charset="-122"/>
              </a:rPr>
              <a:t>；</a:t>
            </a:r>
            <a:endParaRPr lang="zh-CN" altLang="en-US" dirty="0">
              <a:latin typeface="Comic Sans MS" panose="030F0702030302020204" pitchFamily="2" charset="0"/>
              <a:ea typeface="宋体" panose="02010600030101010101" pitchFamily="2" charset="-122"/>
            </a:endParaRPr>
          </a:p>
          <a:p>
            <a:pPr eaLnBrk="0" hangingPunct="0">
              <a:lnSpc>
                <a:spcPct val="150000"/>
              </a:lnSpc>
            </a:pPr>
            <a:r>
              <a:rPr lang="en-US" altLang="zh-CN" dirty="0">
                <a:latin typeface="Comic Sans MS" panose="030F0702030302020204" pitchFamily="2" charset="0"/>
                <a:ea typeface="宋体" panose="02010600030101010101" pitchFamily="2" charset="-122"/>
              </a:rPr>
              <a:t>  (</a:t>
            </a:r>
            <a:r>
              <a:rPr lang="zh-CN" altLang="en-US" dirty="0">
                <a:latin typeface="Comic Sans MS" panose="030F0702030302020204" pitchFamily="2" charset="0"/>
                <a:ea typeface="宋体" panose="02010600030101010101" pitchFamily="2" charset="-122"/>
              </a:rPr>
              <a:t>3</a:t>
            </a:r>
            <a:r>
              <a:rPr lang="en-US" altLang="zh-CN" dirty="0">
                <a:latin typeface="Comic Sans MS" panose="030F0702030302020204" pitchFamily="2" charset="0"/>
                <a:ea typeface="宋体" panose="02010600030101010101" pitchFamily="2" charset="-122"/>
              </a:rPr>
              <a:t>) </a:t>
            </a:r>
            <a:r>
              <a:rPr lang="zh-CN" altLang="en-US" dirty="0">
                <a:latin typeface="Comic Sans MS" panose="030F0702030302020204" pitchFamily="2" charset="0"/>
                <a:ea typeface="宋体" panose="02010600030101010101" pitchFamily="2" charset="-122"/>
              </a:rPr>
              <a:t>如果被包含的文件不在当前工程目录中时，需要指明文件的完整路径，如“c:/</a:t>
            </a:r>
            <a:r>
              <a:rPr lang="en-US" altLang="zh-CN" dirty="0">
                <a:latin typeface="Comic Sans MS" panose="030F0702030302020204" pitchFamily="2" charset="0"/>
                <a:ea typeface="宋体" panose="02010600030101010101" pitchFamily="2" charset="-122"/>
              </a:rPr>
              <a:t>intelFPGA</a:t>
            </a:r>
            <a:r>
              <a:rPr lang="zh-CN" altLang="en-US" dirty="0">
                <a:latin typeface="Comic Sans MS" panose="030F0702030302020204" pitchFamily="2" charset="0"/>
                <a:ea typeface="宋体" panose="02010600030101010101" pitchFamily="2" charset="-122"/>
              </a:rPr>
              <a:t>/1</a:t>
            </a:r>
            <a:r>
              <a:rPr lang="en-US" altLang="zh-CN" dirty="0">
                <a:latin typeface="Comic Sans MS" panose="030F0702030302020204" pitchFamily="2" charset="0"/>
                <a:ea typeface="宋体" panose="02010600030101010101" pitchFamily="2" charset="-122"/>
              </a:rPr>
              <a:t>8</a:t>
            </a:r>
            <a:r>
              <a:rPr lang="zh-CN" altLang="en-US" dirty="0">
                <a:latin typeface="Comic Sans MS" panose="030F0702030302020204" pitchFamily="2" charset="0"/>
                <a:ea typeface="宋体" panose="02010600030101010101" pitchFamily="2" charset="-122"/>
              </a:rPr>
              <a:t>.1/</a:t>
            </a:r>
            <a:r>
              <a:rPr lang="en-US" altLang="zh-CN" dirty="0">
                <a:latin typeface="Comic Sans MS" panose="030F0702030302020204" pitchFamily="2" charset="0"/>
                <a:ea typeface="宋体" panose="02010600030101010101" pitchFamily="2" charset="-122"/>
              </a:rPr>
              <a:t>f</a:t>
            </a:r>
            <a:r>
              <a:rPr lang="zh-CN" altLang="en-US" dirty="0">
                <a:latin typeface="Comic Sans MS" panose="030F0702030302020204" pitchFamily="2" charset="0"/>
                <a:ea typeface="宋体" panose="02010600030101010101" pitchFamily="2" charset="-122"/>
              </a:rPr>
              <a:t>ull_</a:t>
            </a:r>
            <a:r>
              <a:rPr lang="en-US" altLang="zh-CN" dirty="0">
                <a:latin typeface="Comic Sans MS" panose="030F0702030302020204" pitchFamily="2" charset="0"/>
                <a:ea typeface="宋体" panose="02010600030101010101" pitchFamily="2" charset="-122"/>
              </a:rPr>
              <a:t>a</a:t>
            </a:r>
            <a:r>
              <a:rPr lang="zh-CN" altLang="en-US" dirty="0">
                <a:latin typeface="Comic Sans MS" panose="030F0702030302020204" pitchFamily="2" charset="0"/>
                <a:ea typeface="宋体" panose="02010600030101010101" pitchFamily="2" charset="-122"/>
              </a:rPr>
              <a:t>dder.v”。</a:t>
            </a:r>
            <a:endParaRPr lang="zh-CN" altLang="en-US" dirty="0">
              <a:latin typeface="Comic Sans MS" panose="030F0702030302020204" pitchFamily="2" charset="0"/>
              <a:ea typeface="宋体" panose="02010600030101010101" pitchFamily="2" charset="-122"/>
            </a:endParaRPr>
          </a:p>
        </p:txBody>
      </p:sp>
      <p:sp>
        <p:nvSpPr>
          <p:cNvPr id="99331" name="文本框 3"/>
          <p:cNvSpPr txBox="1"/>
          <p:nvPr/>
        </p:nvSpPr>
        <p:spPr>
          <a:xfrm>
            <a:off x="796925" y="4000500"/>
            <a:ext cx="7718425" cy="2168525"/>
          </a:xfrm>
          <a:prstGeom prst="rect">
            <a:avLst/>
          </a:prstGeom>
          <a:noFill/>
          <a:ln w="9525">
            <a:noFill/>
          </a:ln>
        </p:spPr>
        <p:txBody>
          <a:bodyPr wrap="square" anchor="t" anchorCtr="0">
            <a:spAutoFit/>
          </a:bodyPr>
          <a:p>
            <a:pPr eaLnBrk="0" hangingPunct="0">
              <a:lnSpc>
                <a:spcPct val="150000"/>
              </a:lnSpc>
            </a:pPr>
            <a:r>
              <a:rPr lang="zh-CN" altLang="en-US" dirty="0">
                <a:latin typeface="Comic Sans MS" panose="030F0702030302020204" pitchFamily="2" charset="0"/>
                <a:ea typeface="宋体" panose="02010600030101010101" pitchFamily="2" charset="-122"/>
              </a:rPr>
              <a:t>  </a:t>
            </a:r>
            <a:r>
              <a:rPr lang="en-US" altLang="zh-CN" dirty="0">
                <a:latin typeface="Comic Sans MS" panose="030F0702030302020204" pitchFamily="2" charset="0"/>
                <a:ea typeface="宋体" panose="02010600030101010101" pitchFamily="2" charset="-122"/>
              </a:rPr>
              <a:t> </a:t>
            </a:r>
            <a:r>
              <a:rPr lang="zh-CN" altLang="en-US" dirty="0">
                <a:latin typeface="Comic Sans MS" panose="030F0702030302020204" pitchFamily="2" charset="0"/>
                <a:ea typeface="宋体" panose="02010600030101010101" pitchFamily="2" charset="-122"/>
              </a:rPr>
              <a:t>需要说明的是，</a:t>
            </a:r>
            <a:r>
              <a:rPr lang="zh-CN" altLang="en-US" dirty="0">
                <a:solidFill>
                  <a:srgbClr val="00B050"/>
                </a:solidFill>
                <a:latin typeface="Comic Sans MS" panose="030F0702030302020204" pitchFamily="2" charset="0"/>
                <a:ea typeface="宋体" panose="02010600030101010101" pitchFamily="2" charset="-122"/>
              </a:rPr>
              <a:t>当被包含的文件处于当前工程目录中时，文件包含指令的描述实际上是多余的</a:t>
            </a:r>
            <a:r>
              <a:rPr lang="zh-CN" altLang="en-US" dirty="0">
                <a:latin typeface="Comic Sans MS" panose="030F0702030302020204" pitchFamily="2" charset="0"/>
                <a:ea typeface="宋体" panose="02010600030101010101" pitchFamily="2" charset="-122"/>
              </a:rPr>
              <a:t>，可以删掉，因为Quartus </a:t>
            </a:r>
            <a:r>
              <a:rPr lang="en-US" altLang="zh-CN" dirty="0">
                <a:latin typeface="Comic Sans MS" panose="030F0702030302020204" pitchFamily="2" charset="0"/>
                <a:ea typeface="宋体" panose="02010600030101010101" pitchFamily="2" charset="-122"/>
              </a:rPr>
              <a:t>Prime</a:t>
            </a:r>
            <a:r>
              <a:rPr lang="zh-CN" altLang="en-US" dirty="0">
                <a:latin typeface="Comic Sans MS" panose="030F0702030302020204" pitchFamily="2" charset="0"/>
                <a:ea typeface="宋体" panose="02010600030101010101" pitchFamily="2" charset="-122"/>
              </a:rPr>
              <a:t>编译时会自动根据例化语句的表述，在当前工程目录中找到被例化的模块文件。但是，在例2-24代码中添加文件包含语句的好处是，能够使模块之间的相关关系更为清晰。</a:t>
            </a:r>
            <a:endParaRPr lang="zh-CN" altLang="en-US" dirty="0">
              <a:latin typeface="Comic Sans MS" panose="030F0702030302020204" pitchFamily="2" charset="0"/>
              <a:ea typeface="宋体" panose="02010600030101010101" pitchFamily="2" charset="-122"/>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Rectangle 2"/>
          <p:cNvSpPr txBox="1"/>
          <p:nvPr/>
        </p:nvSpPr>
        <p:spPr>
          <a:xfrm>
            <a:off x="1220788" y="2205038"/>
            <a:ext cx="7291387" cy="1092200"/>
          </a:xfrm>
          <a:prstGeom prst="rect">
            <a:avLst/>
          </a:prstGeom>
          <a:noFill/>
          <a:ln w="9525">
            <a:noFill/>
          </a:ln>
          <a:effectLst>
            <a:outerShdw dist="38100" dir="8100000" algn="ctr" rotWithShape="0">
              <a:srgbClr val="000000">
                <a:alpha val="25000"/>
              </a:srgbClr>
            </a:outerShdw>
          </a:effectLst>
        </p:spPr>
        <p:txBody>
          <a:bodyPr anchor="t" anchorCtr="0"/>
          <a:p>
            <a:pPr algn="ctr">
              <a:lnSpc>
                <a:spcPct val="120000"/>
              </a:lnSpc>
            </a:pPr>
            <a:r>
              <a:rPr lang="en-US" altLang="zh-CN" sz="4800" b="0" dirty="0">
                <a:latin typeface="Comic Sans MS" panose="030F0702030302020204" pitchFamily="2" charset="0"/>
                <a:ea typeface="黑体" panose="02010609060101010101" pitchFamily="2" charset="-122"/>
              </a:rPr>
              <a:t>10.5 </a:t>
            </a:r>
            <a:r>
              <a:rPr lang="zh-CN" altLang="en-US" sz="4800" b="0" dirty="0">
                <a:latin typeface="Comic Sans MS" panose="030F0702030302020204" pitchFamily="2" charset="0"/>
                <a:ea typeface="黑体" panose="02010609060101010101" pitchFamily="2" charset="-122"/>
              </a:rPr>
              <a:t>设计实践</a:t>
            </a:r>
            <a:endParaRPr lang="zh-CN" altLang="en-US" sz="4800" b="0" dirty="0">
              <a:latin typeface="Comic Sans MS" panose="030F0702030302020204" pitchFamily="2" charset="0"/>
              <a:ea typeface="黑体" panose="0201060906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文本框 1"/>
          <p:cNvSpPr txBox="1"/>
          <p:nvPr/>
        </p:nvSpPr>
        <p:spPr>
          <a:xfrm>
            <a:off x="481013" y="558800"/>
            <a:ext cx="8367712" cy="2998788"/>
          </a:xfrm>
          <a:prstGeom prst="rect">
            <a:avLst/>
          </a:prstGeom>
          <a:noFill/>
          <a:ln w="9525">
            <a:noFill/>
          </a:ln>
        </p:spPr>
        <p:txBody>
          <a:bodyPr wrap="square" anchor="t" anchorCtr="0">
            <a:spAutoFit/>
          </a:bodyPr>
          <a:p>
            <a:pPr>
              <a:lnSpc>
                <a:spcPct val="150000"/>
              </a:lnSpc>
            </a:pPr>
            <a:r>
              <a:rPr lang="zh-CN" altLang="en-US" dirty="0">
                <a:latin typeface="Comic Sans MS" panose="030F0702030302020204" pitchFamily="2" charset="0"/>
                <a:ea typeface="宋体" panose="02010600030101010101" pitchFamily="2" charset="-122"/>
              </a:rPr>
              <a:t>实现四变量逻辑函数的通用公式为</a:t>
            </a:r>
            <a:endParaRPr lang="zh-CN" altLang="en-US" dirty="0">
              <a:latin typeface="Comic Sans MS" panose="030F0702030302020204" pitchFamily="2" charset="0"/>
              <a:ea typeface="宋体" panose="02010600030101010101" pitchFamily="2" charset="-122"/>
            </a:endParaRPr>
          </a:p>
          <a:p>
            <a:pPr>
              <a:lnSpc>
                <a:spcPct val="150000"/>
              </a:lnSpc>
            </a:pPr>
            <a:r>
              <a:rPr lang="zh-CN" altLang="en-US" dirty="0">
                <a:latin typeface="Comic Sans MS" panose="030F0702030302020204" pitchFamily="2" charset="0"/>
                <a:ea typeface="宋体" panose="02010600030101010101" pitchFamily="2" charset="-122"/>
              </a:rPr>
              <a:t>    </a:t>
            </a:r>
            <a:r>
              <a:rPr lang="zh-CN" altLang="en-US" dirty="0">
                <a:solidFill>
                  <a:srgbClr val="C00000"/>
                </a:solidFill>
                <a:latin typeface="Comic Sans MS" panose="030F0702030302020204" pitchFamily="2" charset="0"/>
                <a:ea typeface="宋体" panose="02010600030101010101" pitchFamily="2" charset="-122"/>
              </a:rPr>
              <a:t>Y=D</a:t>
            </a:r>
            <a:r>
              <a:rPr lang="zh-CN" altLang="en-US" baseline="-25000" dirty="0">
                <a:solidFill>
                  <a:srgbClr val="C00000"/>
                </a:solidFill>
                <a:latin typeface="Comic Sans MS" panose="030F0702030302020204" pitchFamily="2" charset="0"/>
                <a:ea typeface="宋体" panose="02010600030101010101" pitchFamily="2" charset="-122"/>
              </a:rPr>
              <a:t>0</a:t>
            </a:r>
            <a:r>
              <a:rPr lang="zh-CN" altLang="en-US" dirty="0">
                <a:solidFill>
                  <a:srgbClr val="C00000"/>
                </a:solidFill>
                <a:latin typeface="Comic Sans MS" panose="030F0702030302020204" pitchFamily="2" charset="0"/>
                <a:ea typeface="宋体" panose="02010600030101010101" pitchFamily="2" charset="-122"/>
              </a:rPr>
              <a:t>m</a:t>
            </a:r>
            <a:r>
              <a:rPr lang="zh-CN" altLang="en-US" baseline="-25000" dirty="0">
                <a:solidFill>
                  <a:srgbClr val="C00000"/>
                </a:solidFill>
                <a:latin typeface="Comic Sans MS" panose="030F0702030302020204" pitchFamily="2" charset="0"/>
                <a:ea typeface="宋体" panose="02010600030101010101" pitchFamily="2" charset="-122"/>
              </a:rPr>
              <a:t>0</a:t>
            </a:r>
            <a:r>
              <a:rPr lang="zh-CN" altLang="en-US" dirty="0">
                <a:solidFill>
                  <a:srgbClr val="C00000"/>
                </a:solidFill>
                <a:latin typeface="Comic Sans MS" panose="030F0702030302020204" pitchFamily="2" charset="0"/>
                <a:ea typeface="宋体" panose="02010600030101010101" pitchFamily="2" charset="-122"/>
              </a:rPr>
              <a:t>+D</a:t>
            </a:r>
            <a:r>
              <a:rPr lang="zh-CN" altLang="en-US" baseline="-25000" dirty="0">
                <a:solidFill>
                  <a:srgbClr val="C00000"/>
                </a:solidFill>
                <a:latin typeface="Comic Sans MS" panose="030F0702030302020204" pitchFamily="2" charset="0"/>
                <a:ea typeface="宋体" panose="02010600030101010101" pitchFamily="2" charset="-122"/>
              </a:rPr>
              <a:t>1</a:t>
            </a:r>
            <a:r>
              <a:rPr lang="zh-CN" altLang="en-US" dirty="0">
                <a:solidFill>
                  <a:srgbClr val="C00000"/>
                </a:solidFill>
                <a:latin typeface="Comic Sans MS" panose="030F0702030302020204" pitchFamily="2" charset="0"/>
                <a:ea typeface="宋体" panose="02010600030101010101" pitchFamily="2" charset="-122"/>
              </a:rPr>
              <a:t>m</a:t>
            </a:r>
            <a:r>
              <a:rPr lang="zh-CN" altLang="en-US" baseline="-25000" dirty="0">
                <a:solidFill>
                  <a:srgbClr val="C00000"/>
                </a:solidFill>
                <a:latin typeface="Comic Sans MS" panose="030F0702030302020204" pitchFamily="2" charset="0"/>
                <a:ea typeface="宋体" panose="02010600030101010101" pitchFamily="2" charset="-122"/>
              </a:rPr>
              <a:t>1</a:t>
            </a:r>
            <a:r>
              <a:rPr lang="zh-CN" altLang="en-US" dirty="0">
                <a:solidFill>
                  <a:srgbClr val="C00000"/>
                </a:solidFill>
                <a:latin typeface="Comic Sans MS" panose="030F0702030302020204" pitchFamily="2" charset="0"/>
                <a:ea typeface="宋体" panose="02010600030101010101" pitchFamily="2" charset="-122"/>
              </a:rPr>
              <a:t>+D</a:t>
            </a:r>
            <a:r>
              <a:rPr lang="zh-CN" altLang="en-US" baseline="-25000" dirty="0">
                <a:solidFill>
                  <a:srgbClr val="C00000"/>
                </a:solidFill>
                <a:latin typeface="Comic Sans MS" panose="030F0702030302020204" pitchFamily="2" charset="0"/>
                <a:ea typeface="宋体" panose="02010600030101010101" pitchFamily="2" charset="-122"/>
              </a:rPr>
              <a:t>2</a:t>
            </a:r>
            <a:r>
              <a:rPr lang="zh-CN" altLang="en-US" dirty="0">
                <a:solidFill>
                  <a:srgbClr val="C00000"/>
                </a:solidFill>
                <a:latin typeface="Comic Sans MS" panose="030F0702030302020204" pitchFamily="2" charset="0"/>
                <a:ea typeface="宋体" panose="02010600030101010101" pitchFamily="2" charset="-122"/>
              </a:rPr>
              <a:t>m</a:t>
            </a:r>
            <a:r>
              <a:rPr lang="zh-CN" altLang="en-US" baseline="-25000" dirty="0">
                <a:solidFill>
                  <a:srgbClr val="C00000"/>
                </a:solidFill>
                <a:latin typeface="Comic Sans MS" panose="030F0702030302020204" pitchFamily="2" charset="0"/>
                <a:ea typeface="宋体" panose="02010600030101010101" pitchFamily="2" charset="-122"/>
              </a:rPr>
              <a:t>2</a:t>
            </a:r>
            <a:r>
              <a:rPr lang="zh-CN" altLang="en-US" dirty="0">
                <a:solidFill>
                  <a:srgbClr val="C00000"/>
                </a:solidFill>
                <a:latin typeface="Comic Sans MS" panose="030F0702030302020204" pitchFamily="2" charset="0"/>
                <a:ea typeface="宋体" panose="02010600030101010101" pitchFamily="2" charset="-122"/>
              </a:rPr>
              <a:t>+D</a:t>
            </a:r>
            <a:r>
              <a:rPr lang="zh-CN" altLang="en-US" baseline="-25000" dirty="0">
                <a:solidFill>
                  <a:srgbClr val="C00000"/>
                </a:solidFill>
                <a:latin typeface="Comic Sans MS" panose="030F0702030302020204" pitchFamily="2" charset="0"/>
                <a:ea typeface="宋体" panose="02010600030101010101" pitchFamily="2" charset="-122"/>
              </a:rPr>
              <a:t>3</a:t>
            </a:r>
            <a:r>
              <a:rPr lang="zh-CN" altLang="en-US" dirty="0">
                <a:solidFill>
                  <a:srgbClr val="C00000"/>
                </a:solidFill>
                <a:latin typeface="Comic Sans MS" panose="030F0702030302020204" pitchFamily="2" charset="0"/>
                <a:ea typeface="宋体" panose="02010600030101010101" pitchFamily="2" charset="-122"/>
              </a:rPr>
              <a:t>m</a:t>
            </a:r>
            <a:r>
              <a:rPr lang="zh-CN" altLang="en-US" baseline="-25000" dirty="0">
                <a:solidFill>
                  <a:srgbClr val="C00000"/>
                </a:solidFill>
                <a:latin typeface="Comic Sans MS" panose="030F0702030302020204" pitchFamily="2" charset="0"/>
                <a:ea typeface="宋体" panose="02010600030101010101" pitchFamily="2" charset="-122"/>
              </a:rPr>
              <a:t>3</a:t>
            </a:r>
            <a:r>
              <a:rPr lang="zh-CN" altLang="en-US" dirty="0">
                <a:solidFill>
                  <a:srgbClr val="C00000"/>
                </a:solidFill>
                <a:latin typeface="Comic Sans MS" panose="030F0702030302020204" pitchFamily="2" charset="0"/>
                <a:ea typeface="宋体" panose="02010600030101010101" pitchFamily="2" charset="-122"/>
              </a:rPr>
              <a:t>+..... +D</a:t>
            </a:r>
            <a:r>
              <a:rPr lang="zh-CN" altLang="en-US" baseline="-25000" dirty="0">
                <a:solidFill>
                  <a:srgbClr val="C00000"/>
                </a:solidFill>
                <a:latin typeface="Comic Sans MS" panose="030F0702030302020204" pitchFamily="2" charset="0"/>
                <a:ea typeface="宋体" panose="02010600030101010101" pitchFamily="2" charset="-122"/>
              </a:rPr>
              <a:t>14</a:t>
            </a:r>
            <a:r>
              <a:rPr lang="zh-CN" altLang="en-US" dirty="0">
                <a:solidFill>
                  <a:srgbClr val="C00000"/>
                </a:solidFill>
                <a:latin typeface="Comic Sans MS" panose="030F0702030302020204" pitchFamily="2" charset="0"/>
                <a:ea typeface="宋体" panose="02010600030101010101" pitchFamily="2" charset="-122"/>
              </a:rPr>
              <a:t>m</a:t>
            </a:r>
            <a:r>
              <a:rPr lang="zh-CN" altLang="en-US" baseline="-25000" dirty="0">
                <a:solidFill>
                  <a:srgbClr val="C00000"/>
                </a:solidFill>
                <a:latin typeface="Comic Sans MS" panose="030F0702030302020204" pitchFamily="2" charset="0"/>
                <a:ea typeface="宋体" panose="02010600030101010101" pitchFamily="2" charset="-122"/>
              </a:rPr>
              <a:t>14</a:t>
            </a:r>
            <a:r>
              <a:rPr lang="zh-CN" altLang="en-US" dirty="0">
                <a:solidFill>
                  <a:srgbClr val="C00000"/>
                </a:solidFill>
                <a:latin typeface="Comic Sans MS" panose="030F0702030302020204" pitchFamily="2" charset="0"/>
                <a:ea typeface="宋体" panose="02010600030101010101" pitchFamily="2" charset="-122"/>
              </a:rPr>
              <a:t>+D</a:t>
            </a:r>
            <a:r>
              <a:rPr lang="zh-CN" altLang="en-US" baseline="-25000" dirty="0">
                <a:solidFill>
                  <a:srgbClr val="C00000"/>
                </a:solidFill>
                <a:latin typeface="Comic Sans MS" panose="030F0702030302020204" pitchFamily="2" charset="0"/>
                <a:ea typeface="宋体" panose="02010600030101010101" pitchFamily="2" charset="-122"/>
              </a:rPr>
              <a:t>15</a:t>
            </a:r>
            <a:r>
              <a:rPr lang="zh-CN" altLang="en-US" dirty="0">
                <a:solidFill>
                  <a:srgbClr val="C00000"/>
                </a:solidFill>
                <a:latin typeface="Comic Sans MS" panose="030F0702030302020204" pitchFamily="2" charset="0"/>
                <a:ea typeface="宋体" panose="02010600030101010101" pitchFamily="2" charset="-122"/>
              </a:rPr>
              <a:t>m</a:t>
            </a:r>
            <a:r>
              <a:rPr lang="zh-CN" altLang="en-US" baseline="-25000" dirty="0">
                <a:solidFill>
                  <a:srgbClr val="C00000"/>
                </a:solidFill>
                <a:latin typeface="Comic Sans MS" panose="030F0702030302020204" pitchFamily="2" charset="0"/>
                <a:ea typeface="宋体" panose="02010600030101010101" pitchFamily="2" charset="-122"/>
              </a:rPr>
              <a:t>15</a:t>
            </a:r>
            <a:endParaRPr lang="zh-CN" altLang="en-US" dirty="0">
              <a:solidFill>
                <a:srgbClr val="C00000"/>
              </a:solidFill>
              <a:latin typeface="Comic Sans MS" panose="030F0702030302020204" pitchFamily="2" charset="0"/>
              <a:ea typeface="宋体" panose="02010600030101010101" pitchFamily="2" charset="-122"/>
            </a:endParaRPr>
          </a:p>
          <a:p>
            <a:pPr>
              <a:lnSpc>
                <a:spcPct val="150000"/>
              </a:lnSpc>
            </a:pPr>
            <a:r>
              <a:rPr lang="zh-CN" altLang="en-US" dirty="0">
                <a:latin typeface="Comic Sans MS" panose="030F0702030302020204" pitchFamily="2" charset="0"/>
                <a:ea typeface="宋体" panose="02010600030101010101" pitchFamily="2" charset="-122"/>
              </a:rPr>
              <a:t>其中m</a:t>
            </a:r>
            <a:r>
              <a:rPr lang="zh-CN" altLang="en-US" baseline="-25000" dirty="0">
                <a:latin typeface="Comic Sans MS" panose="030F0702030302020204" pitchFamily="2" charset="0"/>
                <a:ea typeface="宋体" panose="02010600030101010101" pitchFamily="2" charset="-122"/>
              </a:rPr>
              <a:t>0</a:t>
            </a:r>
            <a:r>
              <a:rPr lang="zh-CN" altLang="en-US" dirty="0">
                <a:latin typeface="Comic Sans MS" panose="030F0702030302020204" pitchFamily="2" charset="0"/>
                <a:ea typeface="宋体" panose="02010600030101010101" pitchFamily="2" charset="-122"/>
              </a:rPr>
              <a:t>,...,m</a:t>
            </a:r>
            <a:r>
              <a:rPr lang="zh-CN" altLang="en-US" baseline="-25000" dirty="0">
                <a:latin typeface="Comic Sans MS" panose="030F0702030302020204" pitchFamily="2" charset="0"/>
                <a:ea typeface="宋体" panose="02010600030101010101" pitchFamily="2" charset="-122"/>
              </a:rPr>
              <a:t>15</a:t>
            </a:r>
            <a:r>
              <a:rPr lang="zh-CN" altLang="en-US" dirty="0">
                <a:latin typeface="Comic Sans MS" panose="030F0702030302020204" pitchFamily="2" charset="0"/>
                <a:ea typeface="宋体" panose="02010600030101010101" pitchFamily="2" charset="-122"/>
              </a:rPr>
              <a:t>为4变量逻辑函数的全部最小项。因此，要实现三变量逻辑函数</a:t>
            </a:r>
            <a:endParaRPr lang="zh-CN" altLang="en-US" dirty="0">
              <a:latin typeface="Comic Sans MS" panose="030F0702030302020204" pitchFamily="2" charset="0"/>
              <a:ea typeface="宋体" panose="02010600030101010101" pitchFamily="2" charset="-122"/>
            </a:endParaRPr>
          </a:p>
          <a:p>
            <a:pPr>
              <a:lnSpc>
                <a:spcPct val="150000"/>
              </a:lnSpc>
            </a:pPr>
            <a:r>
              <a:rPr lang="zh-CN" altLang="en-US" dirty="0">
                <a:latin typeface="Comic Sans MS" panose="030F0702030302020204" pitchFamily="2" charset="0"/>
                <a:ea typeface="宋体" panose="02010600030101010101" pitchFamily="2" charset="-122"/>
              </a:rPr>
              <a:t>   </a:t>
            </a:r>
            <a:r>
              <a:rPr lang="zh-CN" altLang="en-US" dirty="0">
                <a:solidFill>
                  <a:srgbClr val="C00000"/>
                </a:solidFill>
                <a:latin typeface="Comic Sans MS" panose="030F0702030302020204" pitchFamily="2" charset="0"/>
                <a:ea typeface="宋体" panose="02010600030101010101" pitchFamily="2" charset="-122"/>
              </a:rPr>
              <a:t> Y1=AB'+A'B+BC'+B'C</a:t>
            </a:r>
            <a:endParaRPr lang="zh-CN" altLang="en-US" dirty="0">
              <a:solidFill>
                <a:srgbClr val="C00000"/>
              </a:solidFill>
              <a:latin typeface="Comic Sans MS" panose="030F0702030302020204" pitchFamily="2" charset="0"/>
              <a:ea typeface="宋体" panose="02010600030101010101" pitchFamily="2" charset="-122"/>
            </a:endParaRPr>
          </a:p>
          <a:p>
            <a:pPr>
              <a:lnSpc>
                <a:spcPct val="150000"/>
              </a:lnSpc>
            </a:pPr>
            <a:r>
              <a:rPr lang="zh-CN" altLang="en-US" dirty="0">
                <a:latin typeface="Comic Sans MS" panose="030F0702030302020204" pitchFamily="2" charset="0"/>
                <a:ea typeface="宋体" panose="02010600030101010101" pitchFamily="2" charset="-122"/>
              </a:rPr>
              <a:t>时，由于Y1可表示为</a:t>
            </a:r>
            <a:endParaRPr lang="zh-CN" altLang="en-US" dirty="0">
              <a:latin typeface="Comic Sans MS" panose="030F0702030302020204" pitchFamily="2" charset="0"/>
              <a:ea typeface="宋体" panose="02010600030101010101" pitchFamily="2" charset="-122"/>
            </a:endParaRPr>
          </a:p>
          <a:p>
            <a:pPr>
              <a:lnSpc>
                <a:spcPct val="150000"/>
              </a:lnSpc>
            </a:pPr>
            <a:r>
              <a:rPr lang="zh-CN" altLang="en-US" dirty="0">
                <a:latin typeface="Comic Sans MS" panose="030F0702030302020204" pitchFamily="2" charset="0"/>
                <a:ea typeface="宋体" panose="02010600030101010101" pitchFamily="2" charset="-122"/>
              </a:rPr>
              <a:t>    </a:t>
            </a:r>
            <a:r>
              <a:rPr lang="zh-CN" altLang="en-US" dirty="0">
                <a:solidFill>
                  <a:srgbClr val="C00000"/>
                </a:solidFill>
                <a:latin typeface="Comic Sans MS" panose="030F0702030302020204" pitchFamily="2" charset="0"/>
                <a:ea typeface="宋体" panose="02010600030101010101" pitchFamily="2" charset="-122"/>
              </a:rPr>
              <a:t>Y1=m</a:t>
            </a:r>
            <a:r>
              <a:rPr lang="zh-CN" altLang="en-US" baseline="-25000" dirty="0">
                <a:solidFill>
                  <a:srgbClr val="C00000"/>
                </a:solidFill>
                <a:latin typeface="Comic Sans MS" panose="030F0702030302020204" pitchFamily="2" charset="0"/>
                <a:ea typeface="宋体" panose="02010600030101010101" pitchFamily="2" charset="-122"/>
              </a:rPr>
              <a:t>1</a:t>
            </a:r>
            <a:r>
              <a:rPr lang="zh-CN" altLang="en-US" dirty="0">
                <a:solidFill>
                  <a:srgbClr val="C00000"/>
                </a:solidFill>
                <a:latin typeface="Comic Sans MS" panose="030F0702030302020204" pitchFamily="2" charset="0"/>
                <a:ea typeface="宋体" panose="02010600030101010101" pitchFamily="2" charset="-122"/>
              </a:rPr>
              <a:t>+m</a:t>
            </a:r>
            <a:r>
              <a:rPr lang="zh-CN" altLang="en-US" baseline="-25000" dirty="0">
                <a:solidFill>
                  <a:srgbClr val="C00000"/>
                </a:solidFill>
                <a:latin typeface="Comic Sans MS" panose="030F0702030302020204" pitchFamily="2" charset="0"/>
                <a:ea typeface="宋体" panose="02010600030101010101" pitchFamily="2" charset="-122"/>
              </a:rPr>
              <a:t>2</a:t>
            </a:r>
            <a:r>
              <a:rPr lang="zh-CN" altLang="en-US" dirty="0">
                <a:solidFill>
                  <a:srgbClr val="C00000"/>
                </a:solidFill>
                <a:latin typeface="Comic Sans MS" panose="030F0702030302020204" pitchFamily="2" charset="0"/>
                <a:ea typeface="宋体" panose="02010600030101010101" pitchFamily="2" charset="-122"/>
              </a:rPr>
              <a:t>+m</a:t>
            </a:r>
            <a:r>
              <a:rPr lang="zh-CN" altLang="en-US" baseline="-25000" dirty="0">
                <a:solidFill>
                  <a:srgbClr val="C00000"/>
                </a:solidFill>
                <a:latin typeface="Comic Sans MS" panose="030F0702030302020204" pitchFamily="2" charset="0"/>
                <a:ea typeface="宋体" panose="02010600030101010101" pitchFamily="2" charset="-122"/>
              </a:rPr>
              <a:t>3</a:t>
            </a:r>
            <a:r>
              <a:rPr lang="zh-CN" altLang="en-US" dirty="0">
                <a:solidFill>
                  <a:srgbClr val="C00000"/>
                </a:solidFill>
                <a:latin typeface="Comic Sans MS" panose="030F0702030302020204" pitchFamily="2" charset="0"/>
                <a:ea typeface="宋体" panose="02010600030101010101" pitchFamily="2" charset="-122"/>
              </a:rPr>
              <a:t>+m</a:t>
            </a:r>
            <a:r>
              <a:rPr lang="zh-CN" altLang="en-US" baseline="-25000" dirty="0">
                <a:solidFill>
                  <a:srgbClr val="C00000"/>
                </a:solidFill>
                <a:latin typeface="Comic Sans MS" panose="030F0702030302020204" pitchFamily="2" charset="0"/>
                <a:ea typeface="宋体" panose="02010600030101010101" pitchFamily="2" charset="-122"/>
              </a:rPr>
              <a:t>4</a:t>
            </a:r>
            <a:r>
              <a:rPr lang="zh-CN" altLang="en-US" dirty="0">
                <a:solidFill>
                  <a:srgbClr val="C00000"/>
                </a:solidFill>
                <a:latin typeface="Comic Sans MS" panose="030F0702030302020204" pitchFamily="2" charset="0"/>
                <a:ea typeface="宋体" panose="02010600030101010101" pitchFamily="2" charset="-122"/>
              </a:rPr>
              <a:t>+m</a:t>
            </a:r>
            <a:r>
              <a:rPr lang="zh-CN" altLang="en-US" baseline="-25000" dirty="0">
                <a:solidFill>
                  <a:srgbClr val="C00000"/>
                </a:solidFill>
                <a:latin typeface="Comic Sans MS" panose="030F0702030302020204" pitchFamily="2" charset="0"/>
                <a:ea typeface="宋体" panose="02010600030101010101" pitchFamily="2" charset="-122"/>
              </a:rPr>
              <a:t>5</a:t>
            </a:r>
            <a:r>
              <a:rPr lang="zh-CN" altLang="en-US" dirty="0">
                <a:solidFill>
                  <a:srgbClr val="C00000"/>
                </a:solidFill>
                <a:latin typeface="Comic Sans MS" panose="030F0702030302020204" pitchFamily="2" charset="0"/>
                <a:ea typeface="宋体" panose="02010600030101010101" pitchFamily="2" charset="-122"/>
              </a:rPr>
              <a:t>+m</a:t>
            </a:r>
            <a:r>
              <a:rPr lang="zh-CN" altLang="en-US" baseline="-25000" dirty="0">
                <a:solidFill>
                  <a:srgbClr val="C00000"/>
                </a:solidFill>
                <a:latin typeface="Comic Sans MS" panose="030F0702030302020204" pitchFamily="2" charset="0"/>
                <a:ea typeface="宋体" panose="02010600030101010101" pitchFamily="2" charset="-122"/>
              </a:rPr>
              <a:t>6</a:t>
            </a:r>
            <a:endParaRPr lang="zh-CN" altLang="en-US" dirty="0">
              <a:solidFill>
                <a:srgbClr val="C00000"/>
              </a:solidFill>
              <a:latin typeface="Comic Sans MS" panose="030F0702030302020204" pitchFamily="2" charset="0"/>
              <a:ea typeface="宋体" panose="02010600030101010101" pitchFamily="2" charset="-122"/>
            </a:endParaRPr>
          </a:p>
          <a:p>
            <a:pPr>
              <a:lnSpc>
                <a:spcPct val="150000"/>
              </a:lnSpc>
            </a:pPr>
            <a:r>
              <a:rPr lang="zh-CN" altLang="en-US" dirty="0">
                <a:latin typeface="Comic Sans MS" panose="030F0702030302020204" pitchFamily="2" charset="0"/>
                <a:ea typeface="宋体" panose="02010600030101010101" pitchFamily="2" charset="-122"/>
              </a:rPr>
              <a:t>因此将16×1位的存储器中的数据配置成“0111_1110_0000_0000”即可实现</a:t>
            </a:r>
            <a:endParaRPr lang="zh-CN" altLang="en-US" dirty="0">
              <a:latin typeface="Comic Sans MS" panose="030F0702030302020204" pitchFamily="2" charset="0"/>
              <a:ea typeface="宋体" panose="02010600030101010101" pitchFamily="2" charset="-122"/>
            </a:endParaRPr>
          </a:p>
        </p:txBody>
      </p:sp>
      <p:sp>
        <p:nvSpPr>
          <p:cNvPr id="39938" name="文本框 2"/>
          <p:cNvSpPr txBox="1"/>
          <p:nvPr/>
        </p:nvSpPr>
        <p:spPr>
          <a:xfrm>
            <a:off x="619125" y="3621088"/>
            <a:ext cx="8367713" cy="2584450"/>
          </a:xfrm>
          <a:prstGeom prst="rect">
            <a:avLst/>
          </a:prstGeom>
          <a:noFill/>
          <a:ln w="9525">
            <a:noFill/>
          </a:ln>
        </p:spPr>
        <p:txBody>
          <a:bodyPr wrap="square" anchor="t" anchorCtr="0">
            <a:spAutoFit/>
          </a:bodyPr>
          <a:p>
            <a:pPr>
              <a:lnSpc>
                <a:spcPct val="150000"/>
              </a:lnSpc>
            </a:pPr>
            <a:r>
              <a:rPr lang="zh-CN" altLang="en-US" dirty="0">
                <a:latin typeface="Comic Sans MS" panose="030F0702030302020204" pitchFamily="2" charset="0"/>
                <a:ea typeface="宋体" panose="02010600030101010101" pitchFamily="2" charset="-122"/>
                <a:sym typeface="宋体" panose="02010600030101010101" pitchFamily="2" charset="-122"/>
              </a:rPr>
              <a:t>若实现四变量逻辑函数</a:t>
            </a:r>
            <a:endParaRPr lang="zh-CN" altLang="en-US" dirty="0">
              <a:latin typeface="Comic Sans MS" panose="030F0702030302020204" pitchFamily="2" charset="0"/>
              <a:ea typeface="宋体" panose="02010600030101010101" pitchFamily="2" charset="-122"/>
              <a:sym typeface="宋体" panose="02010600030101010101" pitchFamily="2" charset="-122"/>
            </a:endParaRPr>
          </a:p>
          <a:p>
            <a:pPr>
              <a:lnSpc>
                <a:spcPct val="150000"/>
              </a:lnSpc>
            </a:pPr>
            <a:r>
              <a:rPr lang="zh-CN" altLang="en-US" dirty="0">
                <a:latin typeface="Comic Sans MS" panose="030F0702030302020204" pitchFamily="2" charset="0"/>
                <a:ea typeface="宋体" panose="02010600030101010101" pitchFamily="2" charset="-122"/>
                <a:sym typeface="宋体" panose="02010600030101010101" pitchFamily="2" charset="-122"/>
              </a:rPr>
              <a:t>  </a:t>
            </a:r>
            <a:r>
              <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rPr>
              <a:t> Y2=A'B'C'D+A'BD'+ACD+AB'</a:t>
            </a:r>
            <a:endPar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endParaRPr>
          </a:p>
          <a:p>
            <a:pPr>
              <a:lnSpc>
                <a:spcPct val="150000"/>
              </a:lnSpc>
            </a:pPr>
            <a:r>
              <a:rPr lang="zh-CN" altLang="en-US" dirty="0">
                <a:latin typeface="Comic Sans MS" panose="030F0702030302020204" pitchFamily="2" charset="0"/>
                <a:ea typeface="宋体" panose="02010600030101010101" pitchFamily="2" charset="-122"/>
                <a:sym typeface="宋体" panose="02010600030101010101" pitchFamily="2" charset="-122"/>
              </a:rPr>
              <a:t>时，由于Y2可表示为</a:t>
            </a:r>
            <a:endParaRPr lang="zh-CN" altLang="en-US" dirty="0">
              <a:latin typeface="Comic Sans MS" panose="030F0702030302020204" pitchFamily="2" charset="0"/>
              <a:ea typeface="宋体" panose="02010600030101010101" pitchFamily="2" charset="-122"/>
              <a:sym typeface="宋体" panose="02010600030101010101" pitchFamily="2" charset="-122"/>
            </a:endParaRPr>
          </a:p>
          <a:p>
            <a:pPr>
              <a:lnSpc>
                <a:spcPct val="150000"/>
              </a:lnSpc>
            </a:pPr>
            <a:r>
              <a:rPr lang="zh-CN" altLang="en-US" dirty="0">
                <a:latin typeface="Comic Sans MS" panose="030F0702030302020204" pitchFamily="2" charset="0"/>
                <a:ea typeface="宋体" panose="02010600030101010101" pitchFamily="2" charset="-122"/>
                <a:sym typeface="宋体" panose="02010600030101010101" pitchFamily="2" charset="-122"/>
              </a:rPr>
              <a:t>  </a:t>
            </a:r>
            <a:r>
              <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rPr>
              <a:t> Y2=m</a:t>
            </a:r>
            <a:r>
              <a:rPr lang="zh-CN" altLang="en-US" baseline="-25000" dirty="0">
                <a:solidFill>
                  <a:srgbClr val="C00000"/>
                </a:solidFill>
                <a:latin typeface="Comic Sans MS" panose="030F0702030302020204" pitchFamily="2" charset="0"/>
                <a:ea typeface="宋体" panose="02010600030101010101" pitchFamily="2" charset="-122"/>
                <a:sym typeface="宋体" panose="02010600030101010101" pitchFamily="2" charset="-122"/>
              </a:rPr>
              <a:t>1</a:t>
            </a:r>
            <a:r>
              <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rPr>
              <a:t>+m</a:t>
            </a:r>
            <a:r>
              <a:rPr lang="zh-CN" altLang="en-US" baseline="-25000" dirty="0">
                <a:solidFill>
                  <a:srgbClr val="C00000"/>
                </a:solidFill>
                <a:latin typeface="Comic Sans MS" panose="030F0702030302020204" pitchFamily="2" charset="0"/>
                <a:ea typeface="宋体" panose="02010600030101010101" pitchFamily="2" charset="-122"/>
                <a:sym typeface="宋体" panose="02010600030101010101" pitchFamily="2" charset="-122"/>
              </a:rPr>
              <a:t>4</a:t>
            </a:r>
            <a:r>
              <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rPr>
              <a:t>+m</a:t>
            </a:r>
            <a:r>
              <a:rPr lang="zh-CN" altLang="en-US" baseline="-25000" dirty="0">
                <a:solidFill>
                  <a:srgbClr val="C00000"/>
                </a:solidFill>
                <a:latin typeface="Comic Sans MS" panose="030F0702030302020204" pitchFamily="2" charset="0"/>
                <a:ea typeface="宋体" panose="02010600030101010101" pitchFamily="2" charset="-122"/>
                <a:sym typeface="宋体" panose="02010600030101010101" pitchFamily="2" charset="-122"/>
              </a:rPr>
              <a:t>6</a:t>
            </a:r>
            <a:r>
              <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rPr>
              <a:t>+m</a:t>
            </a:r>
            <a:r>
              <a:rPr lang="zh-CN" altLang="en-US" baseline="-25000" dirty="0">
                <a:solidFill>
                  <a:srgbClr val="C00000"/>
                </a:solidFill>
                <a:latin typeface="Comic Sans MS" panose="030F0702030302020204" pitchFamily="2" charset="0"/>
                <a:ea typeface="宋体" panose="02010600030101010101" pitchFamily="2" charset="-122"/>
                <a:sym typeface="宋体" panose="02010600030101010101" pitchFamily="2" charset="-122"/>
              </a:rPr>
              <a:t>8</a:t>
            </a:r>
            <a:r>
              <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rPr>
              <a:t>+m</a:t>
            </a:r>
            <a:r>
              <a:rPr lang="zh-CN" altLang="en-US" baseline="-25000" dirty="0">
                <a:solidFill>
                  <a:srgbClr val="C00000"/>
                </a:solidFill>
                <a:latin typeface="Comic Sans MS" panose="030F0702030302020204" pitchFamily="2" charset="0"/>
                <a:ea typeface="宋体" panose="02010600030101010101" pitchFamily="2" charset="-122"/>
                <a:sym typeface="宋体" panose="02010600030101010101" pitchFamily="2" charset="-122"/>
              </a:rPr>
              <a:t>9</a:t>
            </a:r>
            <a:r>
              <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rPr>
              <a:t>+m</a:t>
            </a:r>
            <a:r>
              <a:rPr lang="zh-CN" altLang="en-US" baseline="-25000" dirty="0">
                <a:solidFill>
                  <a:srgbClr val="C00000"/>
                </a:solidFill>
                <a:latin typeface="Comic Sans MS" panose="030F0702030302020204" pitchFamily="2" charset="0"/>
                <a:ea typeface="宋体" panose="02010600030101010101" pitchFamily="2" charset="-122"/>
                <a:sym typeface="宋体" panose="02010600030101010101" pitchFamily="2" charset="-122"/>
              </a:rPr>
              <a:t>10</a:t>
            </a:r>
            <a:r>
              <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rPr>
              <a:t>+m</a:t>
            </a:r>
            <a:r>
              <a:rPr lang="zh-CN" altLang="en-US" baseline="-25000" dirty="0">
                <a:solidFill>
                  <a:srgbClr val="C00000"/>
                </a:solidFill>
                <a:latin typeface="Comic Sans MS" panose="030F0702030302020204" pitchFamily="2" charset="0"/>
                <a:ea typeface="宋体" panose="02010600030101010101" pitchFamily="2" charset="-122"/>
                <a:sym typeface="宋体" panose="02010600030101010101" pitchFamily="2" charset="-122"/>
              </a:rPr>
              <a:t>11</a:t>
            </a:r>
            <a:r>
              <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rPr>
              <a:t>+m</a:t>
            </a:r>
            <a:r>
              <a:rPr lang="zh-CN" altLang="en-US" baseline="-25000" dirty="0">
                <a:solidFill>
                  <a:srgbClr val="C00000"/>
                </a:solidFill>
                <a:latin typeface="Comic Sans MS" panose="030F0702030302020204" pitchFamily="2" charset="0"/>
                <a:ea typeface="宋体" panose="02010600030101010101" pitchFamily="2" charset="-122"/>
                <a:sym typeface="宋体" panose="02010600030101010101" pitchFamily="2" charset="-122"/>
              </a:rPr>
              <a:t>15</a:t>
            </a:r>
            <a:endPar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endParaRPr>
          </a:p>
          <a:p>
            <a:pPr>
              <a:lnSpc>
                <a:spcPct val="150000"/>
              </a:lnSpc>
            </a:pPr>
            <a:r>
              <a:rPr lang="zh-CN" altLang="en-US" dirty="0">
                <a:latin typeface="Comic Sans MS" panose="030F0702030302020204" pitchFamily="2" charset="0"/>
                <a:ea typeface="宋体" panose="02010600030101010101" pitchFamily="2" charset="-122"/>
                <a:sym typeface="宋体" panose="02010600030101010101" pitchFamily="2" charset="-122"/>
              </a:rPr>
              <a:t>因此，将16×1位的存储器中的数据配置成“0100_1010_1111_0001”即可实现。</a:t>
            </a:r>
            <a:endParaRPr lang="zh-CN" altLang="en-US" dirty="0">
              <a:latin typeface="Comic Sans MS" panose="030F0702030302020204" pitchFamily="2" charset="0"/>
              <a:ea typeface="宋体" panose="02010600030101010101" pitchFamily="2" charset="-122"/>
              <a:sym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0961" name="图片 1"/>
          <p:cNvPicPr>
            <a:picLocks noChangeAspect="1"/>
          </p:cNvPicPr>
          <p:nvPr/>
        </p:nvPicPr>
        <p:blipFill>
          <a:blip r:embed="rId1"/>
          <a:stretch>
            <a:fillRect/>
          </a:stretch>
        </p:blipFill>
        <p:spPr>
          <a:xfrm>
            <a:off x="638175" y="1231900"/>
            <a:ext cx="8235950" cy="4135438"/>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文本框 3"/>
          <p:cNvSpPr txBox="1"/>
          <p:nvPr/>
        </p:nvSpPr>
        <p:spPr>
          <a:xfrm>
            <a:off x="4583113" y="755650"/>
            <a:ext cx="4179887" cy="4660900"/>
          </a:xfrm>
          <a:prstGeom prst="rect">
            <a:avLst/>
          </a:prstGeom>
          <a:noFill/>
          <a:ln w="9525">
            <a:noFill/>
          </a:ln>
        </p:spPr>
        <p:txBody>
          <a:bodyPr wrap="square" anchor="t" anchorCtr="0">
            <a:spAutoFit/>
          </a:bodyPr>
          <a:p>
            <a:pPr eaLnBrk="0" hangingPunct="0">
              <a:lnSpc>
                <a:spcPct val="150000"/>
              </a:lnSpc>
            </a:pPr>
            <a:r>
              <a:rPr lang="zh-CN" altLang="en-US" dirty="0">
                <a:latin typeface="Comic Sans MS" panose="030F0702030302020204" pitchFamily="2" charset="0"/>
                <a:ea typeface="宋体" panose="02010600030101010101" pitchFamily="2" charset="-122"/>
              </a:rPr>
              <a:t>Xilinx 公司 Spartan-II 系列 FPGA 主要由</a:t>
            </a:r>
            <a:r>
              <a:rPr lang="zh-CN" altLang="en-US" dirty="0">
                <a:solidFill>
                  <a:srgbClr val="C00000"/>
                </a:solidFill>
                <a:latin typeface="Comic Sans MS" panose="030F0702030302020204" pitchFamily="2" charset="0"/>
                <a:ea typeface="宋体" panose="02010600030101010101" pitchFamily="2" charset="-122"/>
              </a:rPr>
              <a:t>可配置逻辑模块 CLB </a:t>
            </a:r>
            <a:r>
              <a:rPr lang="en-US" altLang="zh-CN" dirty="0">
                <a:solidFill>
                  <a:srgbClr val="C00000"/>
                </a:solidFill>
                <a:latin typeface="Comic Sans MS" panose="030F0702030302020204" pitchFamily="2" charset="0"/>
                <a:ea typeface="宋体" panose="02010600030101010101" pitchFamily="2" charset="-122"/>
              </a:rPr>
              <a:t>(</a:t>
            </a:r>
            <a:r>
              <a:rPr lang="zh-CN" altLang="en-US" dirty="0">
                <a:solidFill>
                  <a:srgbClr val="C00000"/>
                </a:solidFill>
                <a:latin typeface="Comic Sans MS" panose="030F0702030302020204" pitchFamily="2" charset="0"/>
                <a:ea typeface="宋体" panose="02010600030101010101" pitchFamily="2" charset="-122"/>
              </a:rPr>
              <a:t>Configurable Logic Block</a:t>
            </a:r>
            <a:r>
              <a:rPr lang="en-US" altLang="zh-CN" dirty="0">
                <a:solidFill>
                  <a:srgbClr val="C00000"/>
                </a:solidFill>
                <a:latin typeface="Comic Sans MS" panose="030F0702030302020204" pitchFamily="2" charset="0"/>
                <a:ea typeface="宋体" panose="02010600030101010101" pitchFamily="2" charset="-122"/>
              </a:rPr>
              <a:t>)</a:t>
            </a:r>
            <a:r>
              <a:rPr lang="zh-CN" altLang="en-US" dirty="0">
                <a:solidFill>
                  <a:srgbClr val="C00000"/>
                </a:solidFill>
                <a:latin typeface="Comic Sans MS" panose="030F0702030302020204" pitchFamily="2" charset="0"/>
                <a:ea typeface="宋体" panose="02010600030101010101" pitchFamily="2" charset="-122"/>
              </a:rPr>
              <a:t>、输入/输出模块 IOB </a:t>
            </a:r>
            <a:r>
              <a:rPr lang="en-US" altLang="zh-CN" dirty="0">
                <a:solidFill>
                  <a:srgbClr val="C00000"/>
                </a:solidFill>
                <a:latin typeface="Comic Sans MS" panose="030F0702030302020204" pitchFamily="2" charset="0"/>
                <a:ea typeface="宋体" panose="02010600030101010101" pitchFamily="2" charset="-122"/>
              </a:rPr>
              <a:t>(</a:t>
            </a:r>
            <a:r>
              <a:rPr lang="zh-CN" altLang="en-US" dirty="0">
                <a:solidFill>
                  <a:srgbClr val="C00000"/>
                </a:solidFill>
                <a:latin typeface="Comic Sans MS" panose="030F0702030302020204" pitchFamily="2" charset="0"/>
                <a:ea typeface="宋体" panose="02010600030101010101" pitchFamily="2" charset="-122"/>
              </a:rPr>
              <a:t>Input/Output Block</a:t>
            </a:r>
            <a:r>
              <a:rPr lang="en-US" altLang="zh-CN" dirty="0">
                <a:solidFill>
                  <a:srgbClr val="C00000"/>
                </a:solidFill>
                <a:latin typeface="Comic Sans MS" panose="030F0702030302020204" pitchFamily="2" charset="0"/>
                <a:ea typeface="宋体" panose="02010600030101010101" pitchFamily="2" charset="-122"/>
              </a:rPr>
              <a:t>)</a:t>
            </a:r>
            <a:r>
              <a:rPr lang="zh-CN" altLang="en-US" dirty="0">
                <a:solidFill>
                  <a:srgbClr val="C00000"/>
                </a:solidFill>
                <a:latin typeface="Comic Sans MS" panose="030F0702030302020204" pitchFamily="2" charset="0"/>
                <a:ea typeface="宋体" panose="02010600030101010101" pitchFamily="2" charset="-122"/>
              </a:rPr>
              <a:t>、存储器模块</a:t>
            </a:r>
            <a:r>
              <a:rPr lang="en-US" altLang="zh-CN" dirty="0">
                <a:solidFill>
                  <a:srgbClr val="C00000"/>
                </a:solidFill>
                <a:latin typeface="Comic Sans MS" panose="030F0702030302020204" pitchFamily="2" charset="0"/>
                <a:ea typeface="宋体" panose="02010600030101010101" pitchFamily="2" charset="-122"/>
              </a:rPr>
              <a:t>(</a:t>
            </a:r>
            <a:r>
              <a:rPr lang="zh-CN" altLang="en-US" dirty="0">
                <a:solidFill>
                  <a:srgbClr val="C00000"/>
                </a:solidFill>
                <a:latin typeface="Comic Sans MS" panose="030F0702030302020204" pitchFamily="2" charset="0"/>
                <a:ea typeface="宋体" panose="02010600030101010101" pitchFamily="2" charset="-122"/>
              </a:rPr>
              <a:t>Block RAM</a:t>
            </a:r>
            <a:r>
              <a:rPr lang="en-US" altLang="zh-CN" dirty="0">
                <a:solidFill>
                  <a:srgbClr val="C00000"/>
                </a:solidFill>
                <a:latin typeface="Comic Sans MS" panose="030F0702030302020204" pitchFamily="2" charset="0"/>
                <a:ea typeface="宋体" panose="02010600030101010101" pitchFamily="2" charset="-122"/>
              </a:rPr>
              <a:t>)</a:t>
            </a:r>
            <a:r>
              <a:rPr lang="zh-CN" altLang="en-US" dirty="0">
                <a:solidFill>
                  <a:srgbClr val="C00000"/>
                </a:solidFill>
                <a:latin typeface="Comic Sans MS" panose="030F0702030302020204" pitchFamily="2" charset="0"/>
                <a:ea typeface="宋体" panose="02010600030101010101" pitchFamily="2" charset="-122"/>
              </a:rPr>
              <a:t>和数字延迟锁相环 DLL</a:t>
            </a:r>
            <a:r>
              <a:rPr lang="en-US" altLang="zh-CN" dirty="0">
                <a:solidFill>
                  <a:srgbClr val="C00000"/>
                </a:solidFill>
                <a:latin typeface="Comic Sans MS" panose="030F0702030302020204" pitchFamily="2" charset="0"/>
                <a:ea typeface="宋体" panose="02010600030101010101" pitchFamily="2" charset="-122"/>
              </a:rPr>
              <a:t>(</a:t>
            </a:r>
            <a:r>
              <a:rPr lang="zh-CN" altLang="en-US" dirty="0">
                <a:solidFill>
                  <a:srgbClr val="C00000"/>
                </a:solidFill>
                <a:latin typeface="Comic Sans MS" panose="030F0702030302020204" pitchFamily="2" charset="0"/>
                <a:ea typeface="宋体" panose="02010600030101010101" pitchFamily="2" charset="-122"/>
              </a:rPr>
              <a:t>Delay-Locked Loop</a:t>
            </a:r>
            <a:r>
              <a:rPr lang="en-US" altLang="zh-CN" dirty="0">
                <a:solidFill>
                  <a:srgbClr val="C00000"/>
                </a:solidFill>
                <a:latin typeface="Comic Sans MS" panose="030F0702030302020204" pitchFamily="2" charset="0"/>
                <a:ea typeface="宋体" panose="02010600030101010101" pitchFamily="2" charset="-122"/>
              </a:rPr>
              <a:t>)</a:t>
            </a:r>
            <a:r>
              <a:rPr lang="zh-CN" altLang="en-US" dirty="0">
                <a:latin typeface="Comic Sans MS" panose="030F0702030302020204" pitchFamily="2" charset="0"/>
                <a:ea typeface="宋体" panose="02010600030101010101" pitchFamily="2" charset="-122"/>
              </a:rPr>
              <a:t>组成，CLB 用于实现 FPGA 的大部分逻辑功能，IOB 用于提供封装管脚与内部逻辑之间的接口，BlockRAM 用于实现 FPGA 内部数据的随机存取，DLL 用于 FPGA 内部的时钟控制和管理。</a:t>
            </a:r>
            <a:endParaRPr lang="zh-CN" altLang="en-US" dirty="0">
              <a:latin typeface="Comic Sans MS" panose="030F0702030302020204" pitchFamily="2" charset="0"/>
              <a:ea typeface="宋体" panose="02010600030101010101" pitchFamily="2" charset="-122"/>
            </a:endParaRPr>
          </a:p>
        </p:txBody>
      </p:sp>
      <p:pic>
        <p:nvPicPr>
          <p:cNvPr id="41986" name="图片 2"/>
          <p:cNvPicPr>
            <a:picLocks noChangeAspect="1"/>
          </p:cNvPicPr>
          <p:nvPr/>
        </p:nvPicPr>
        <p:blipFill>
          <a:blip r:embed="rId1"/>
          <a:srcRect l="10657" r="9421"/>
          <a:stretch>
            <a:fillRect/>
          </a:stretch>
        </p:blipFill>
        <p:spPr>
          <a:xfrm>
            <a:off x="406400" y="987425"/>
            <a:ext cx="4176713" cy="4195763"/>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文本框 3"/>
          <p:cNvSpPr txBox="1"/>
          <p:nvPr/>
        </p:nvSpPr>
        <p:spPr>
          <a:xfrm>
            <a:off x="554038" y="4002088"/>
            <a:ext cx="8191500" cy="1754187"/>
          </a:xfrm>
          <a:prstGeom prst="rect">
            <a:avLst/>
          </a:prstGeom>
          <a:noFill/>
          <a:ln w="9525">
            <a:noFill/>
          </a:ln>
        </p:spPr>
        <p:txBody>
          <a:bodyPr wrap="square" anchor="t" anchorCtr="0">
            <a:spAutoFit/>
          </a:bodyPr>
          <a:p>
            <a:pPr eaLnBrk="0" hangingPunct="0">
              <a:lnSpc>
                <a:spcPct val="150000"/>
              </a:lnSpc>
            </a:pPr>
            <a:r>
              <a:rPr lang="zh-CN" altLang="en-US" dirty="0">
                <a:latin typeface="Comic Sans MS" panose="030F0702030302020204" pitchFamily="2" charset="0"/>
                <a:ea typeface="宋体" panose="02010600030101010101" pitchFamily="2" charset="-122"/>
              </a:rPr>
              <a:t>  但是，由于 FPGA 基于查找表、采用“滚雪球”的方式实现逻辑函数，因此对于多输 入-多输出的逻辑电路，从输入到输出的传输延迟时间是不可预期的，所以基于 FPGA 实现 的数字系统时容易产生竞争-冒险现象，设计时尽量采用同步时序电路以避免竞争-冒险。</a:t>
            </a:r>
            <a:endParaRPr lang="zh-CN" altLang="en-US" dirty="0">
              <a:latin typeface="Comic Sans MS" panose="030F0702030302020204" pitchFamily="2" charset="0"/>
              <a:ea typeface="宋体" panose="02010600030101010101" pitchFamily="2" charset="-122"/>
            </a:endParaRPr>
          </a:p>
        </p:txBody>
      </p:sp>
      <p:sp>
        <p:nvSpPr>
          <p:cNvPr id="43010" name="文本框 1"/>
          <p:cNvSpPr txBox="1"/>
          <p:nvPr/>
        </p:nvSpPr>
        <p:spPr>
          <a:xfrm>
            <a:off x="488950" y="495300"/>
            <a:ext cx="8378825" cy="1754188"/>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rPr>
              <a:t>   </a:t>
            </a:r>
            <a:r>
              <a:rPr lang="zh-CN" altLang="en-US" dirty="0">
                <a:solidFill>
                  <a:srgbClr val="C00000"/>
                </a:solidFill>
                <a:latin typeface="Comic Sans MS" panose="030F0702030302020204" pitchFamily="2" charset="0"/>
                <a:ea typeface="宋体" panose="02010600030101010101" pitchFamily="2" charset="-122"/>
              </a:rPr>
              <a:t>LUT 占用芯片的面积很小，因此 FPGA 具有很高的集成度，目前单芯片 FPGA 的规模从几十万门到上千万门。</a:t>
            </a:r>
            <a:r>
              <a:rPr lang="zh-CN" altLang="en-US" dirty="0">
                <a:latin typeface="Comic Sans MS" panose="030F0702030302020204" pitchFamily="2" charset="0"/>
                <a:ea typeface="宋体" panose="02010600030101010101" pitchFamily="2" charset="-122"/>
              </a:rPr>
              <a:t>同时，基于 LUT 结构的 FPGA 比基于“与-或阵列”结构的 CPLD 具有更高的资源利用率，所以特别适合于实现大规模和超大规模数字系统。</a:t>
            </a:r>
            <a:endParaRPr lang="zh-CN" altLang="en-US">
              <a:latin typeface="Arial" panose="020B0604020202020204" pitchFamily="34" charset="0"/>
              <a:ea typeface="宋体" panose="02010600030101010101" pitchFamily="2" charset="-122"/>
            </a:endParaRPr>
          </a:p>
        </p:txBody>
      </p:sp>
      <p:sp>
        <p:nvSpPr>
          <p:cNvPr id="43011" name="文本框 2"/>
          <p:cNvSpPr txBox="1"/>
          <p:nvPr/>
        </p:nvSpPr>
        <p:spPr>
          <a:xfrm>
            <a:off x="488950" y="2249488"/>
            <a:ext cx="8321675" cy="1752600"/>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rPr>
              <a:t>  </a:t>
            </a:r>
            <a:r>
              <a:rPr lang="zh-CN" altLang="en-US" dirty="0">
                <a:latin typeface="Comic Sans MS" panose="030F0702030302020204" pitchFamily="2" charset="0"/>
                <a:ea typeface="宋体" panose="02010600030101010101" pitchFamily="2" charset="-122"/>
              </a:rPr>
              <a:t>FPGA 作为 ASIC 领域中的一种半定制电路出现的，既克服了 ASIC 的不足，又克服了 “与-或阵列”结构 PLD 资源利用率低的缺点。FPGA 将 ASIC 集成度高和可编程逻辑器件 使用灵活、重构方便的优点结合在一起，特别适合于产品原型设计或者小批量产品研发。</a:t>
            </a:r>
            <a:endParaRPr lang="zh-CN" altLang="en-US">
              <a:latin typeface="Arial" panose="020B0604020202020204" pitchFamily="34" charset="0"/>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文本框 3"/>
          <p:cNvSpPr txBox="1"/>
          <p:nvPr/>
        </p:nvSpPr>
        <p:spPr>
          <a:xfrm>
            <a:off x="623888" y="571500"/>
            <a:ext cx="3400425" cy="521970"/>
          </a:xfrm>
          <a:prstGeom prst="rect">
            <a:avLst/>
          </a:prstGeom>
          <a:noFill/>
          <a:ln w="9525">
            <a:noFill/>
          </a:ln>
        </p:spPr>
        <p:txBody>
          <a:bodyPr wrap="square" anchor="t" anchorCtr="0">
            <a:spAutoFit/>
          </a:bodyPr>
          <a:p>
            <a:pPr eaLnBrk="0" hangingPunct="0"/>
            <a:r>
              <a:rPr lang="en-US" altLang="zh-CN" sz="2800" dirty="0">
                <a:solidFill>
                  <a:srgbClr val="C00000"/>
                </a:solidFill>
                <a:latin typeface="Comic Sans MS" panose="030F0702030302020204" pitchFamily="2" charset="0"/>
                <a:ea typeface="宋体" panose="02010600030101010101" pitchFamily="2" charset="-122"/>
              </a:rPr>
              <a:t>2. </a:t>
            </a:r>
            <a:r>
              <a:rPr lang="zh-CN" altLang="en-US" sz="2800" dirty="0">
                <a:solidFill>
                  <a:srgbClr val="C00000"/>
                </a:solidFill>
                <a:latin typeface="Comic Sans MS" panose="030F0702030302020204" pitchFamily="2" charset="0"/>
                <a:ea typeface="宋体" panose="02010600030101010101" pitchFamily="2" charset="-122"/>
              </a:rPr>
              <a:t>硬件描述语言</a:t>
            </a:r>
            <a:endParaRPr lang="zh-CN" altLang="en-US" sz="2800" dirty="0">
              <a:solidFill>
                <a:srgbClr val="C00000"/>
              </a:solidFill>
              <a:latin typeface="Comic Sans MS" panose="030F0702030302020204" pitchFamily="2" charset="0"/>
              <a:ea typeface="宋体" panose="02010600030101010101" pitchFamily="2" charset="-122"/>
            </a:endParaRPr>
          </a:p>
        </p:txBody>
      </p:sp>
      <p:sp>
        <p:nvSpPr>
          <p:cNvPr id="47106" name="文本框 3"/>
          <p:cNvSpPr txBox="1"/>
          <p:nvPr/>
        </p:nvSpPr>
        <p:spPr>
          <a:xfrm>
            <a:off x="623888" y="2174875"/>
            <a:ext cx="8062912" cy="2399665"/>
          </a:xfrm>
          <a:prstGeom prst="rect">
            <a:avLst/>
          </a:prstGeom>
          <a:noFill/>
          <a:ln w="9525">
            <a:noFill/>
          </a:ln>
        </p:spPr>
        <p:txBody>
          <a:bodyPr wrap="square" anchor="t" anchorCtr="0">
            <a:spAutoFit/>
          </a:bodyPr>
          <a:p>
            <a:pPr eaLnBrk="0" hangingPunct="0">
              <a:lnSpc>
                <a:spcPct val="150000"/>
              </a:lnSpc>
            </a:pPr>
            <a:r>
              <a:rPr lang="en-US" altLang="zh-CN" sz="2000" dirty="0">
                <a:latin typeface="Comic Sans MS" panose="030F0702030302020204" pitchFamily="2" charset="0"/>
                <a:ea typeface="宋体" panose="02010600030101010101" pitchFamily="2" charset="-122"/>
              </a:rPr>
              <a:t>  </a:t>
            </a:r>
            <a:r>
              <a:rPr lang="zh-CN" altLang="en-US" sz="2000" dirty="0">
                <a:latin typeface="Comic Sans MS" panose="030F0702030302020204" pitchFamily="2" charset="0"/>
                <a:ea typeface="宋体" panose="02010600030101010101" pitchFamily="2" charset="-122"/>
              </a:rPr>
              <a:t>应用硬件描述语言设计数字系统的优点是：</a:t>
            </a:r>
            <a:endParaRPr lang="zh-CN" altLang="en-US" sz="2000" dirty="0">
              <a:latin typeface="Comic Sans MS" panose="030F0702030302020204" pitchFamily="2" charset="0"/>
              <a:ea typeface="宋体" panose="02010600030101010101" pitchFamily="2" charset="-122"/>
            </a:endParaRPr>
          </a:p>
          <a:p>
            <a:pPr eaLnBrk="0" hangingPunct="0">
              <a:lnSpc>
                <a:spcPct val="150000"/>
              </a:lnSpc>
            </a:pPr>
            <a:r>
              <a:rPr lang="zh-CN" altLang="en-US" sz="2000" dirty="0">
                <a:latin typeface="Comic Sans MS" panose="030F0702030302020204" pitchFamily="2" charset="0"/>
                <a:ea typeface="宋体" panose="02010600030101010101" pitchFamily="2" charset="-122"/>
              </a:rPr>
              <a:t>（1）用 HDL 描述电路的行为或结构，实 现细节由软件自动完成，从而减少了工作量，缩短了设计周期；</a:t>
            </a:r>
            <a:endParaRPr lang="zh-CN" altLang="en-US" sz="2000" dirty="0">
              <a:latin typeface="Comic Sans MS" panose="030F0702030302020204" pitchFamily="2" charset="0"/>
              <a:ea typeface="宋体" panose="02010600030101010101" pitchFamily="2" charset="-122"/>
            </a:endParaRPr>
          </a:p>
          <a:p>
            <a:pPr eaLnBrk="0" hangingPunct="0">
              <a:lnSpc>
                <a:spcPct val="150000"/>
              </a:lnSpc>
            </a:pPr>
            <a:r>
              <a:rPr lang="zh-CN" altLang="en-US" sz="2000" dirty="0">
                <a:latin typeface="Comic Sans MS" panose="030F0702030302020204" pitchFamily="2" charset="0"/>
                <a:ea typeface="宋体" panose="02010600030101010101" pitchFamily="2" charset="-122"/>
              </a:rPr>
              <a:t>（2）硬件描述与具体的实 现工艺无关，因而代码重用</a:t>
            </a:r>
            <a:r>
              <a:rPr lang="en-US" altLang="zh-CN" sz="2000" dirty="0">
                <a:latin typeface="Comic Sans MS" panose="030F0702030302020204" pitchFamily="2" charset="0"/>
                <a:ea typeface="宋体" panose="02010600030101010101" pitchFamily="2" charset="-122"/>
              </a:rPr>
              <a:t>(</a:t>
            </a:r>
            <a:r>
              <a:rPr lang="zh-CN" altLang="en-US" sz="2000" dirty="0">
                <a:latin typeface="Comic Sans MS" panose="030F0702030302020204" pitchFamily="2" charset="0"/>
                <a:ea typeface="宋体" panose="02010600030101010101" pitchFamily="2" charset="-122"/>
              </a:rPr>
              <a:t>Code-Reuse</a:t>
            </a:r>
            <a:r>
              <a:rPr lang="en-US" altLang="zh-CN" sz="2000" dirty="0">
                <a:latin typeface="Comic Sans MS" panose="030F0702030302020204" pitchFamily="2" charset="0"/>
                <a:ea typeface="宋体" panose="02010600030101010101" pitchFamily="2" charset="-122"/>
              </a:rPr>
              <a:t>)</a:t>
            </a:r>
            <a:r>
              <a:rPr lang="zh-CN" altLang="en-US" sz="2000" dirty="0">
                <a:latin typeface="Comic Sans MS" panose="030F0702030302020204" pitchFamily="2" charset="0"/>
                <a:ea typeface="宋体" panose="02010600030101010101" pitchFamily="2" charset="-122"/>
              </a:rPr>
              <a:t>率比原理图设计方法高。</a:t>
            </a:r>
            <a:endParaRPr lang="zh-CN" altLang="en-US" sz="2000" dirty="0">
              <a:latin typeface="Comic Sans MS" panose="030F0702030302020204" pitchFamily="2" charset="0"/>
              <a:ea typeface="宋体" panose="02010600030101010101" pitchFamily="2" charset="-122"/>
            </a:endParaRPr>
          </a:p>
        </p:txBody>
      </p:sp>
      <p:sp>
        <p:nvSpPr>
          <p:cNvPr id="47107" name="文本框 1"/>
          <p:cNvSpPr txBox="1"/>
          <p:nvPr/>
        </p:nvSpPr>
        <p:spPr>
          <a:xfrm>
            <a:off x="623888" y="1052830"/>
            <a:ext cx="8062912" cy="1014730"/>
          </a:xfrm>
          <a:prstGeom prst="rect">
            <a:avLst/>
          </a:prstGeom>
          <a:noFill/>
          <a:ln w="9525">
            <a:noFill/>
          </a:ln>
        </p:spPr>
        <p:txBody>
          <a:bodyPr wrap="square" anchor="t" anchorCtr="0">
            <a:spAutoFit/>
          </a:bodyPr>
          <a:p>
            <a:pPr eaLnBrk="0" hangingPunct="0">
              <a:lnSpc>
                <a:spcPct val="150000"/>
              </a:lnSpc>
            </a:pPr>
            <a:r>
              <a:rPr lang="en-US" altLang="zh-CN" sz="2000" dirty="0">
                <a:solidFill>
                  <a:srgbClr val="0070C0"/>
                </a:solidFill>
                <a:latin typeface="Comic Sans MS" panose="030F0702030302020204" pitchFamily="2" charset="0"/>
                <a:ea typeface="宋体" panose="02010600030101010101" pitchFamily="2" charset="-122"/>
              </a:rPr>
              <a:t>   </a:t>
            </a:r>
            <a:r>
              <a:rPr lang="zh-CN" altLang="en-US" sz="2000" dirty="0">
                <a:solidFill>
                  <a:srgbClr val="0070C0"/>
                </a:solidFill>
                <a:latin typeface="Comic Sans MS" panose="030F0702030302020204" pitchFamily="2" charset="0"/>
                <a:ea typeface="宋体" panose="02010600030101010101" pitchFamily="2" charset="-122"/>
              </a:rPr>
              <a:t>硬件描述语言 </a:t>
            </a:r>
            <a:r>
              <a:rPr lang="en-US" altLang="zh-CN" sz="2000" dirty="0">
                <a:latin typeface="Comic Sans MS" panose="030F0702030302020204" pitchFamily="2" charset="0"/>
                <a:ea typeface="宋体" panose="02010600030101010101" pitchFamily="2" charset="-122"/>
              </a:rPr>
              <a:t>(</a:t>
            </a:r>
            <a:r>
              <a:rPr lang="en-US" altLang="zh-CN" sz="2000" dirty="0">
                <a:solidFill>
                  <a:srgbClr val="C00000"/>
                </a:solidFill>
                <a:latin typeface="Comic Sans MS" panose="030F0702030302020204" pitchFamily="2" charset="0"/>
                <a:ea typeface="宋体" panose="02010600030101010101" pitchFamily="2" charset="-122"/>
              </a:rPr>
              <a:t>H</a:t>
            </a:r>
            <a:r>
              <a:rPr lang="en-US" altLang="zh-CN" sz="2000" dirty="0">
                <a:latin typeface="Comic Sans MS" panose="030F0702030302020204" pitchFamily="2" charset="0"/>
                <a:ea typeface="宋体" panose="02010600030101010101" pitchFamily="2" charset="-122"/>
              </a:rPr>
              <a:t>ardware</a:t>
            </a:r>
            <a:r>
              <a:rPr lang="en-US" altLang="zh-CN" sz="2000" dirty="0">
                <a:solidFill>
                  <a:srgbClr val="0070C0"/>
                </a:solidFill>
                <a:latin typeface="Comic Sans MS" panose="030F0702030302020204" pitchFamily="2" charset="0"/>
                <a:ea typeface="宋体" panose="02010600030101010101" pitchFamily="2" charset="-122"/>
              </a:rPr>
              <a:t> </a:t>
            </a:r>
            <a:r>
              <a:rPr lang="en-US" altLang="zh-CN" sz="2000" dirty="0">
                <a:solidFill>
                  <a:srgbClr val="C00000"/>
                </a:solidFill>
                <a:latin typeface="Comic Sans MS" panose="030F0702030302020204" pitchFamily="2" charset="0"/>
                <a:ea typeface="宋体" panose="02010600030101010101" pitchFamily="2" charset="-122"/>
              </a:rPr>
              <a:t>D</a:t>
            </a:r>
            <a:r>
              <a:rPr lang="en-US" altLang="zh-CN" sz="2000" dirty="0">
                <a:latin typeface="Comic Sans MS" panose="030F0702030302020204" pitchFamily="2" charset="0"/>
                <a:ea typeface="宋体" panose="02010600030101010101" pitchFamily="2" charset="-122"/>
              </a:rPr>
              <a:t>escription</a:t>
            </a:r>
            <a:r>
              <a:rPr lang="en-US" altLang="zh-CN" sz="2000" dirty="0">
                <a:solidFill>
                  <a:srgbClr val="0070C0"/>
                </a:solidFill>
                <a:latin typeface="Comic Sans MS" panose="030F0702030302020204" pitchFamily="2" charset="0"/>
                <a:ea typeface="宋体" panose="02010600030101010101" pitchFamily="2" charset="-122"/>
              </a:rPr>
              <a:t> </a:t>
            </a:r>
            <a:r>
              <a:rPr lang="en-US" altLang="zh-CN" sz="2000" dirty="0">
                <a:solidFill>
                  <a:srgbClr val="C00000"/>
                </a:solidFill>
                <a:latin typeface="Comic Sans MS" panose="030F0702030302020204" pitchFamily="2" charset="0"/>
                <a:ea typeface="宋体" panose="02010600030101010101" pitchFamily="2" charset="-122"/>
              </a:rPr>
              <a:t>L</a:t>
            </a:r>
            <a:r>
              <a:rPr lang="en-US" altLang="zh-CN" sz="2000" dirty="0">
                <a:latin typeface="Comic Sans MS" panose="030F0702030302020204" pitchFamily="2" charset="0"/>
                <a:ea typeface="宋体" panose="02010600030101010101" pitchFamily="2" charset="-122"/>
              </a:rPr>
              <a:t>anguage,</a:t>
            </a:r>
            <a:r>
              <a:rPr lang="zh-CN" altLang="zh-CN" sz="2000" dirty="0">
                <a:latin typeface="Comic Sans MS" panose="030F0702030302020204" pitchFamily="2" charset="0"/>
                <a:ea typeface="宋体" panose="02010600030101010101" pitchFamily="2" charset="-122"/>
              </a:rPr>
              <a:t>简称为</a:t>
            </a:r>
            <a:r>
              <a:rPr lang="en-US" altLang="zh-CN" sz="2000" dirty="0">
                <a:latin typeface="Comic Sans MS" panose="030F0702030302020204" pitchFamily="2" charset="0"/>
                <a:ea typeface="宋体" panose="02010600030101010101" pitchFamily="2" charset="-122"/>
              </a:rPr>
              <a:t>HDL) </a:t>
            </a:r>
            <a:r>
              <a:rPr lang="zh-CN" altLang="en-US" sz="2000" dirty="0">
                <a:solidFill>
                  <a:srgbClr val="0070C0"/>
                </a:solidFill>
                <a:latin typeface="Comic Sans MS" panose="030F0702030302020204" pitchFamily="2" charset="0"/>
                <a:ea typeface="宋体" panose="02010600030101010101" pitchFamily="2" charset="-122"/>
              </a:rPr>
              <a:t>是用形式化方法来描述数字电路行为与结构的计算机语言。</a:t>
            </a:r>
            <a:endParaRPr lang="zh-CN" altLang="en-US" sz="2000" dirty="0">
              <a:solidFill>
                <a:srgbClr val="0070C0"/>
              </a:solidFill>
              <a:latin typeface="Comic Sans MS" panose="030F0702030302020204" pitchFamily="2" charset="0"/>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文本框 3"/>
          <p:cNvSpPr txBox="1"/>
          <p:nvPr/>
        </p:nvSpPr>
        <p:spPr>
          <a:xfrm>
            <a:off x="677863" y="603250"/>
            <a:ext cx="8050212" cy="3322955"/>
          </a:xfrm>
          <a:prstGeom prst="rect">
            <a:avLst/>
          </a:prstGeom>
          <a:noFill/>
          <a:ln w="9525">
            <a:noFill/>
          </a:ln>
        </p:spPr>
        <p:txBody>
          <a:bodyPr wrap="square" anchor="t" anchorCtr="0">
            <a:spAutoFit/>
          </a:bodyPr>
          <a:p>
            <a:pPr eaLnBrk="0" hangingPunct="0">
              <a:lnSpc>
                <a:spcPct val="150000"/>
              </a:lnSpc>
            </a:pPr>
            <a:r>
              <a:rPr lang="en-US" altLang="zh-CN" sz="2000" dirty="0">
                <a:solidFill>
                  <a:srgbClr val="0070C0"/>
                </a:solidFill>
                <a:latin typeface="Comic Sans MS" panose="030F0702030302020204" pitchFamily="2" charset="0"/>
                <a:ea typeface="宋体" panose="02010600030101010101" pitchFamily="2" charset="-122"/>
              </a:rPr>
              <a:t> </a:t>
            </a:r>
            <a:r>
              <a:rPr lang="zh-CN" altLang="en-US" sz="2000" dirty="0">
                <a:solidFill>
                  <a:srgbClr val="0070C0"/>
                </a:solidFill>
                <a:latin typeface="Comic Sans MS" panose="030F0702030302020204" pitchFamily="2" charset="0"/>
                <a:ea typeface="宋体" panose="02010600030101010101" pitchFamily="2" charset="-122"/>
              </a:rPr>
              <a:t>硬件描述语言用于描述硬件电路，具有程序语言不具有的三个特性：</a:t>
            </a:r>
            <a:r>
              <a:rPr lang="zh-CN" altLang="en-US" sz="2000" dirty="0">
                <a:solidFill>
                  <a:srgbClr val="FF0000"/>
                </a:solidFill>
                <a:latin typeface="Comic Sans MS" panose="030F0702030302020204" pitchFamily="2" charset="0"/>
                <a:ea typeface="宋体" panose="02010600030101010101" pitchFamily="2" charset="-122"/>
              </a:rPr>
              <a:t> </a:t>
            </a:r>
            <a:endParaRPr lang="zh-CN" altLang="en-US" sz="2000" dirty="0">
              <a:solidFill>
                <a:srgbClr val="FF0000"/>
              </a:solidFill>
              <a:latin typeface="Comic Sans MS" panose="030F0702030302020204" pitchFamily="2" charset="0"/>
              <a:ea typeface="宋体" panose="02010600030101010101" pitchFamily="2" charset="-122"/>
            </a:endParaRPr>
          </a:p>
          <a:p>
            <a:pPr eaLnBrk="0" hangingPunct="0">
              <a:lnSpc>
                <a:spcPct val="150000"/>
              </a:lnSpc>
            </a:pPr>
            <a:r>
              <a:rPr lang="en-US" altLang="zh-CN" sz="2000" dirty="0">
                <a:solidFill>
                  <a:srgbClr val="FF0000"/>
                </a:solidFill>
                <a:latin typeface="Comic Sans MS" panose="030F0702030302020204" pitchFamily="2" charset="0"/>
                <a:ea typeface="宋体" panose="02010600030101010101" pitchFamily="2" charset="-122"/>
              </a:rPr>
              <a:t>  (</a:t>
            </a:r>
            <a:r>
              <a:rPr lang="zh-CN" altLang="en-US" sz="2000" dirty="0">
                <a:solidFill>
                  <a:srgbClr val="FF0000"/>
                </a:solidFill>
                <a:latin typeface="Comic Sans MS" panose="030F0702030302020204" pitchFamily="2" charset="0"/>
                <a:ea typeface="宋体" panose="02010600030101010101" pitchFamily="2" charset="-122"/>
              </a:rPr>
              <a:t>1</a:t>
            </a:r>
            <a:r>
              <a:rPr lang="en-US" altLang="zh-CN" sz="2000" dirty="0">
                <a:solidFill>
                  <a:srgbClr val="FF0000"/>
                </a:solidFill>
                <a:latin typeface="Comic Sans MS" panose="030F0702030302020204" pitchFamily="2" charset="0"/>
                <a:ea typeface="宋体" panose="02010600030101010101" pitchFamily="2" charset="-122"/>
              </a:rPr>
              <a:t>) </a:t>
            </a:r>
            <a:r>
              <a:rPr lang="zh-CN" altLang="en-US" sz="2000" dirty="0">
                <a:solidFill>
                  <a:srgbClr val="FF0000"/>
                </a:solidFill>
                <a:latin typeface="Comic Sans MS" panose="030F0702030302020204" pitchFamily="2" charset="0"/>
                <a:ea typeface="宋体" panose="02010600030101010101" pitchFamily="2" charset="-122"/>
              </a:rPr>
              <a:t>并发性。</a:t>
            </a:r>
            <a:r>
              <a:rPr lang="zh-CN" altLang="en-US" sz="2000" dirty="0">
                <a:latin typeface="Comic Sans MS" panose="030F0702030302020204" pitchFamily="2" charset="0"/>
                <a:ea typeface="宋体" panose="02010600030101010101" pitchFamily="2" charset="-122"/>
              </a:rPr>
              <a:t>硬件电路的本质是并行的，因此硬件描述语言具有描述同时发生动作的机制；</a:t>
            </a:r>
            <a:endParaRPr lang="zh-CN" altLang="en-US" sz="2000" dirty="0">
              <a:latin typeface="Comic Sans MS" panose="030F0702030302020204" pitchFamily="2" charset="0"/>
              <a:ea typeface="宋体" panose="02010600030101010101" pitchFamily="2" charset="-122"/>
            </a:endParaRPr>
          </a:p>
          <a:p>
            <a:pPr eaLnBrk="0" hangingPunct="0">
              <a:lnSpc>
                <a:spcPct val="150000"/>
              </a:lnSpc>
            </a:pPr>
            <a:r>
              <a:rPr lang="en-US" altLang="zh-CN" sz="2000" dirty="0">
                <a:solidFill>
                  <a:srgbClr val="FF0000"/>
                </a:solidFill>
                <a:latin typeface="Comic Sans MS" panose="030F0702030302020204" pitchFamily="2" charset="0"/>
                <a:ea typeface="宋体" panose="02010600030101010101" pitchFamily="2" charset="-122"/>
              </a:rPr>
              <a:t>  (</a:t>
            </a:r>
            <a:r>
              <a:rPr lang="zh-CN" altLang="en-US" sz="2000" dirty="0">
                <a:solidFill>
                  <a:srgbClr val="FF0000"/>
                </a:solidFill>
                <a:latin typeface="Comic Sans MS" panose="030F0702030302020204" pitchFamily="2" charset="0"/>
                <a:ea typeface="宋体" panose="02010600030101010101" pitchFamily="2" charset="-122"/>
              </a:rPr>
              <a:t>2</a:t>
            </a:r>
            <a:r>
              <a:rPr lang="en-US" altLang="zh-CN" sz="2000" dirty="0">
                <a:solidFill>
                  <a:srgbClr val="FF0000"/>
                </a:solidFill>
                <a:latin typeface="Comic Sans MS" panose="030F0702030302020204" pitchFamily="2" charset="0"/>
                <a:ea typeface="宋体" panose="02010600030101010101" pitchFamily="2" charset="-122"/>
              </a:rPr>
              <a:t>) </a:t>
            </a:r>
            <a:r>
              <a:rPr lang="zh-CN" altLang="en-US" sz="2000" dirty="0">
                <a:solidFill>
                  <a:srgbClr val="FF0000"/>
                </a:solidFill>
                <a:latin typeface="Comic Sans MS" panose="030F0702030302020204" pitchFamily="2" charset="0"/>
                <a:ea typeface="宋体" panose="02010600030101010101" pitchFamily="2" charset="-122"/>
              </a:rPr>
              <a:t>时间表示。</a:t>
            </a:r>
            <a:r>
              <a:rPr lang="zh-CN" altLang="en-US" sz="2000" dirty="0">
                <a:latin typeface="Comic Sans MS" panose="030F0702030302020204" pitchFamily="2" charset="0"/>
                <a:ea typeface="宋体" panose="02010600030101010101" pitchFamily="2" charset="-122"/>
              </a:rPr>
              <a:t>硬件电路的功能实现需要消耗时间，因此硬件描述语言具有描述时间 消逝的机制；</a:t>
            </a:r>
            <a:r>
              <a:rPr lang="zh-CN" altLang="en-US" sz="2000" dirty="0">
                <a:solidFill>
                  <a:srgbClr val="FF0000"/>
                </a:solidFill>
                <a:latin typeface="Comic Sans MS" panose="030F0702030302020204" pitchFamily="2" charset="0"/>
                <a:ea typeface="宋体" panose="02010600030101010101" pitchFamily="2" charset="-122"/>
              </a:rPr>
              <a:t> </a:t>
            </a:r>
            <a:endParaRPr lang="zh-CN" altLang="en-US" sz="2000" dirty="0">
              <a:solidFill>
                <a:srgbClr val="FF0000"/>
              </a:solidFill>
              <a:latin typeface="Comic Sans MS" panose="030F0702030302020204" pitchFamily="2" charset="0"/>
              <a:ea typeface="宋体" panose="02010600030101010101" pitchFamily="2" charset="-122"/>
            </a:endParaRPr>
          </a:p>
          <a:p>
            <a:pPr eaLnBrk="0" hangingPunct="0">
              <a:lnSpc>
                <a:spcPct val="150000"/>
              </a:lnSpc>
            </a:pPr>
            <a:r>
              <a:rPr lang="en-US" altLang="zh-CN" sz="2000" dirty="0">
                <a:solidFill>
                  <a:srgbClr val="FF0000"/>
                </a:solidFill>
                <a:latin typeface="Comic Sans MS" panose="030F0702030302020204" pitchFamily="2" charset="0"/>
                <a:ea typeface="宋体" panose="02010600030101010101" pitchFamily="2" charset="-122"/>
              </a:rPr>
              <a:t>  (</a:t>
            </a:r>
            <a:r>
              <a:rPr lang="zh-CN" altLang="en-US" sz="2000" dirty="0">
                <a:solidFill>
                  <a:srgbClr val="FF0000"/>
                </a:solidFill>
                <a:latin typeface="Comic Sans MS" panose="030F0702030302020204" pitchFamily="2" charset="0"/>
                <a:ea typeface="宋体" panose="02010600030101010101" pitchFamily="2" charset="-122"/>
              </a:rPr>
              <a:t>3</a:t>
            </a:r>
            <a:r>
              <a:rPr lang="en-US" altLang="zh-CN" sz="2000" dirty="0">
                <a:solidFill>
                  <a:srgbClr val="FF0000"/>
                </a:solidFill>
                <a:latin typeface="Comic Sans MS" panose="030F0702030302020204" pitchFamily="2" charset="0"/>
                <a:ea typeface="宋体" panose="02010600030101010101" pitchFamily="2" charset="-122"/>
              </a:rPr>
              <a:t>) </a:t>
            </a:r>
            <a:r>
              <a:rPr lang="zh-CN" altLang="en-US" sz="2000" dirty="0">
                <a:solidFill>
                  <a:srgbClr val="FF0000"/>
                </a:solidFill>
                <a:latin typeface="Comic Sans MS" panose="030F0702030302020204" pitchFamily="2" charset="0"/>
                <a:ea typeface="宋体" panose="02010600030101010101" pitchFamily="2" charset="-122"/>
              </a:rPr>
              <a:t>结构表示。</a:t>
            </a:r>
            <a:r>
              <a:rPr lang="zh-CN" altLang="en-US" sz="2000" dirty="0">
                <a:latin typeface="Comic Sans MS" panose="030F0702030302020204" pitchFamily="2" charset="0"/>
                <a:ea typeface="宋体" panose="02010600030101010101" pitchFamily="2" charset="-122"/>
              </a:rPr>
              <a:t>复杂的硬件系统通常由若干个功能模块组成，因此硬件描述语言具有 描述模块之间连接关系的功能。</a:t>
            </a:r>
            <a:endParaRPr lang="zh-CN" altLang="en-US" sz="2000" dirty="0">
              <a:latin typeface="Comic Sans MS" panose="030F0702030302020204" pitchFamily="2" charset="0"/>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文本框 3"/>
          <p:cNvSpPr txBox="1"/>
          <p:nvPr/>
        </p:nvSpPr>
        <p:spPr>
          <a:xfrm>
            <a:off x="692150" y="496888"/>
            <a:ext cx="7883525" cy="922337"/>
          </a:xfrm>
          <a:prstGeom prst="rect">
            <a:avLst/>
          </a:prstGeom>
          <a:noFill/>
          <a:ln w="9525">
            <a:noFill/>
          </a:ln>
        </p:spPr>
        <p:txBody>
          <a:bodyPr wrap="square" anchor="t" anchorCtr="0">
            <a:spAutoFit/>
          </a:bodyPr>
          <a:p>
            <a:pPr eaLnBrk="0" hangingPunct="0">
              <a:lnSpc>
                <a:spcPct val="150000"/>
              </a:lnSpc>
            </a:pPr>
            <a:r>
              <a:rPr lang="zh-CN" altLang="en-US" dirty="0">
                <a:latin typeface="Comic Sans MS" panose="030F0702030302020204" pitchFamily="2" charset="0"/>
                <a:ea typeface="宋体" panose="02010600030101010101" pitchFamily="2" charset="-122"/>
              </a:rPr>
              <a:t>常用的硬件描述语言： </a:t>
            </a:r>
            <a:r>
              <a:rPr lang="zh-CN" altLang="en-US" dirty="0">
                <a:solidFill>
                  <a:srgbClr val="FF0000"/>
                </a:solidFill>
                <a:latin typeface="Comic Sans MS" panose="030F0702030302020204" pitchFamily="2" charset="0"/>
                <a:ea typeface="宋体" panose="02010600030101010101" pitchFamily="2" charset="-122"/>
              </a:rPr>
              <a:t>1. Verilog HDL</a:t>
            </a:r>
            <a:r>
              <a:rPr lang="en-US" altLang="zh-CN" dirty="0">
                <a:solidFill>
                  <a:srgbClr val="FF0000"/>
                </a:solidFill>
                <a:latin typeface="Comic Sans MS" panose="030F0702030302020204" pitchFamily="2" charset="0"/>
                <a:ea typeface="宋体" panose="02010600030101010101" pitchFamily="2" charset="-122"/>
              </a:rPr>
              <a:t>;</a:t>
            </a:r>
            <a:r>
              <a:rPr lang="zh-CN" altLang="en-US" dirty="0">
                <a:solidFill>
                  <a:srgbClr val="FF0000"/>
                </a:solidFill>
                <a:latin typeface="Comic Sans MS" panose="030F0702030302020204" pitchFamily="2" charset="0"/>
                <a:ea typeface="宋体" panose="02010600030101010101" pitchFamily="2" charset="-122"/>
              </a:rPr>
              <a:t>   </a:t>
            </a:r>
            <a:r>
              <a:rPr lang="zh-CN" altLang="en-US" dirty="0">
                <a:solidFill>
                  <a:srgbClr val="595959"/>
                </a:solidFill>
                <a:latin typeface="Comic Sans MS" panose="030F0702030302020204" pitchFamily="2" charset="0"/>
                <a:ea typeface="宋体" panose="02010600030101010101" pitchFamily="2" charset="-122"/>
              </a:rPr>
              <a:t>2. VHDL</a:t>
            </a:r>
            <a:r>
              <a:rPr lang="en-US" altLang="zh-CN" dirty="0">
                <a:solidFill>
                  <a:srgbClr val="595959"/>
                </a:solidFill>
                <a:latin typeface="Comic Sans MS" panose="030F0702030302020204" pitchFamily="2" charset="0"/>
                <a:ea typeface="宋体" panose="02010600030101010101" pitchFamily="2" charset="-122"/>
              </a:rPr>
              <a:t>;</a:t>
            </a:r>
            <a:r>
              <a:rPr lang="en-US" altLang="zh-CN" dirty="0">
                <a:solidFill>
                  <a:srgbClr val="FF0000"/>
                </a:solidFill>
                <a:latin typeface="Comic Sans MS" panose="030F0702030302020204" pitchFamily="2" charset="0"/>
                <a:ea typeface="宋体" panose="02010600030101010101" pitchFamily="2" charset="-122"/>
              </a:rPr>
              <a:t> </a:t>
            </a:r>
            <a:endParaRPr lang="en-US" altLang="zh-CN" dirty="0">
              <a:solidFill>
                <a:srgbClr val="FF0000"/>
              </a:solidFill>
              <a:latin typeface="Comic Sans MS" panose="030F0702030302020204" pitchFamily="2" charset="0"/>
              <a:ea typeface="宋体" panose="02010600030101010101" pitchFamily="2" charset="-122"/>
            </a:endParaRPr>
          </a:p>
          <a:p>
            <a:pPr eaLnBrk="0" hangingPunct="0">
              <a:lnSpc>
                <a:spcPct val="150000"/>
              </a:lnSpc>
            </a:pPr>
            <a:r>
              <a:rPr lang="en-US" altLang="zh-CN" dirty="0">
                <a:solidFill>
                  <a:srgbClr val="FF0000"/>
                </a:solidFill>
                <a:latin typeface="Comic Sans MS" panose="030F0702030302020204" pitchFamily="2" charset="0"/>
                <a:ea typeface="宋体" panose="02010600030101010101" pitchFamily="2" charset="-122"/>
              </a:rPr>
              <a:t>                       </a:t>
            </a:r>
            <a:r>
              <a:rPr lang="en-US" altLang="zh-CN" dirty="0">
                <a:solidFill>
                  <a:srgbClr val="C00000"/>
                </a:solidFill>
                <a:latin typeface="Comic Sans MS" panose="030F0702030302020204" pitchFamily="2" charset="0"/>
                <a:ea typeface="宋体" panose="02010600030101010101" pitchFamily="2" charset="-122"/>
              </a:rPr>
              <a:t> 3. SystemVerilog</a:t>
            </a:r>
            <a:r>
              <a:rPr lang="zh-CN" altLang="en-US" dirty="0">
                <a:solidFill>
                  <a:srgbClr val="C00000"/>
                </a:solidFill>
                <a:latin typeface="Comic Sans MS" panose="030F0702030302020204" pitchFamily="2" charset="0"/>
                <a:ea typeface="宋体" panose="02010600030101010101" pitchFamily="2" charset="-122"/>
              </a:rPr>
              <a:t>；</a:t>
            </a:r>
            <a:r>
              <a:rPr lang="en-US" altLang="zh-CN" dirty="0">
                <a:solidFill>
                  <a:srgbClr val="595959"/>
                </a:solidFill>
                <a:latin typeface="Comic Sans MS" panose="030F0702030302020204" pitchFamily="2" charset="0"/>
                <a:ea typeface="宋体" panose="02010600030101010101" pitchFamily="2" charset="-122"/>
              </a:rPr>
              <a:t>4. SystemC</a:t>
            </a:r>
            <a:r>
              <a:rPr lang="zh-CN" altLang="en-US" dirty="0">
                <a:solidFill>
                  <a:srgbClr val="595959"/>
                </a:solidFill>
                <a:latin typeface="Comic Sans MS" panose="030F0702030302020204" pitchFamily="2" charset="0"/>
                <a:ea typeface="宋体" panose="02010600030101010101" pitchFamily="2" charset="-122"/>
              </a:rPr>
              <a:t>。</a:t>
            </a:r>
            <a:endParaRPr lang="zh-CN" altLang="en-US" dirty="0">
              <a:solidFill>
                <a:srgbClr val="595959"/>
              </a:solidFill>
              <a:latin typeface="Comic Sans MS" panose="030F0702030302020204" pitchFamily="2" charset="0"/>
              <a:ea typeface="宋体" panose="02010600030101010101" pitchFamily="2" charset="-122"/>
            </a:endParaRPr>
          </a:p>
        </p:txBody>
      </p:sp>
      <p:sp>
        <p:nvSpPr>
          <p:cNvPr id="49154" name="文本框 1"/>
          <p:cNvSpPr txBox="1"/>
          <p:nvPr/>
        </p:nvSpPr>
        <p:spPr>
          <a:xfrm>
            <a:off x="784225" y="1638300"/>
            <a:ext cx="6488113" cy="3832225"/>
          </a:xfrm>
          <a:prstGeom prst="rect">
            <a:avLst/>
          </a:prstGeom>
          <a:noFill/>
          <a:ln w="9525">
            <a:noFill/>
          </a:ln>
        </p:spPr>
        <p:txBody>
          <a:bodyPr wrap="square" anchor="t" anchorCtr="0">
            <a:spAutoFit/>
          </a:bodyPr>
          <a:p>
            <a:pPr eaLnBrk="0" hangingPunct="0">
              <a:lnSpc>
                <a:spcPct val="150000"/>
              </a:lnSpc>
            </a:pPr>
            <a:r>
              <a:rPr lang="zh-CN" altLang="en-US" dirty="0">
                <a:solidFill>
                  <a:srgbClr val="C00000"/>
                </a:solidFill>
                <a:latin typeface="Comic Sans MS" panose="030F0702030302020204" pitchFamily="2" charset="0"/>
                <a:ea typeface="宋体" panose="02010600030101010101" pitchFamily="2" charset="-122"/>
              </a:rPr>
              <a:t>Verilog HDL 和 VHDL共同的特点：</a:t>
            </a:r>
            <a:endParaRPr lang="zh-CN" altLang="en-US" dirty="0">
              <a:solidFill>
                <a:srgbClr val="C00000"/>
              </a:solidFill>
              <a:latin typeface="Comic Sans MS" panose="030F0702030302020204" pitchFamily="2" charset="0"/>
              <a:ea typeface="宋体" panose="02010600030101010101" pitchFamily="2" charset="-122"/>
            </a:endParaRPr>
          </a:p>
          <a:p>
            <a:pPr eaLnBrk="0" hangingPunct="0">
              <a:lnSpc>
                <a:spcPct val="150000"/>
              </a:lnSpc>
            </a:pPr>
            <a:r>
              <a:rPr lang="zh-CN" altLang="en-US" dirty="0">
                <a:latin typeface="Comic Sans MS" panose="030F0702030302020204" pitchFamily="2" charset="0"/>
                <a:ea typeface="宋体" panose="02010600030101010101" pitchFamily="2" charset="-122"/>
              </a:rPr>
              <a:t>（1）能够形式化抽象地描述电路的行为和结构；</a:t>
            </a:r>
            <a:endParaRPr lang="zh-CN" altLang="en-US" dirty="0">
              <a:latin typeface="Comic Sans MS" panose="030F0702030302020204" pitchFamily="2" charset="0"/>
              <a:ea typeface="宋体" panose="02010600030101010101" pitchFamily="2" charset="-122"/>
            </a:endParaRPr>
          </a:p>
          <a:p>
            <a:pPr eaLnBrk="0" hangingPunct="0">
              <a:lnSpc>
                <a:spcPct val="150000"/>
              </a:lnSpc>
            </a:pPr>
            <a:r>
              <a:rPr lang="zh-CN" altLang="en-US" dirty="0">
                <a:latin typeface="Comic Sans MS" panose="030F0702030302020204" pitchFamily="2" charset="0"/>
                <a:ea typeface="宋体" panose="02010600030101010101" pitchFamily="2" charset="-122"/>
              </a:rPr>
              <a:t>（2）支持层次化描述；</a:t>
            </a:r>
            <a:endParaRPr lang="zh-CN" altLang="en-US" dirty="0">
              <a:latin typeface="Comic Sans MS" panose="030F0702030302020204" pitchFamily="2" charset="0"/>
              <a:ea typeface="宋体" panose="02010600030101010101" pitchFamily="2" charset="-122"/>
            </a:endParaRPr>
          </a:p>
          <a:p>
            <a:pPr eaLnBrk="0" hangingPunct="0">
              <a:lnSpc>
                <a:spcPct val="150000"/>
              </a:lnSpc>
            </a:pPr>
            <a:r>
              <a:rPr lang="zh-CN" altLang="en-US" dirty="0">
                <a:latin typeface="Comic Sans MS" panose="030F0702030302020204" pitchFamily="2" charset="0"/>
                <a:ea typeface="宋体" panose="02010600030101010101" pitchFamily="2" charset="-122"/>
              </a:rPr>
              <a:t>（3）借用高级语言来描述电路的行为；</a:t>
            </a:r>
            <a:endParaRPr lang="zh-CN" altLang="en-US" dirty="0">
              <a:latin typeface="Comic Sans MS" panose="030F0702030302020204" pitchFamily="2" charset="0"/>
              <a:ea typeface="宋体" panose="02010600030101010101" pitchFamily="2" charset="-122"/>
            </a:endParaRPr>
          </a:p>
          <a:p>
            <a:pPr eaLnBrk="0" hangingPunct="0">
              <a:lnSpc>
                <a:spcPct val="150000"/>
              </a:lnSpc>
            </a:pPr>
            <a:r>
              <a:rPr lang="zh-CN" altLang="en-US" dirty="0">
                <a:latin typeface="Comic Sans MS" panose="030F0702030302020204" pitchFamily="2" charset="0"/>
                <a:ea typeface="宋体" panose="02010600030101010101" pitchFamily="2" charset="-122"/>
              </a:rPr>
              <a:t>（4）具有电路仿真与验证机制以测试设计的正确性；</a:t>
            </a:r>
            <a:endParaRPr lang="zh-CN" altLang="en-US" dirty="0">
              <a:latin typeface="Comic Sans MS" panose="030F0702030302020204" pitchFamily="2" charset="0"/>
              <a:ea typeface="宋体" panose="02010600030101010101" pitchFamily="2" charset="-122"/>
            </a:endParaRPr>
          </a:p>
          <a:p>
            <a:pPr eaLnBrk="0" hangingPunct="0">
              <a:lnSpc>
                <a:spcPct val="150000"/>
              </a:lnSpc>
            </a:pPr>
            <a:r>
              <a:rPr lang="zh-CN" altLang="en-US" dirty="0">
                <a:latin typeface="Comic Sans MS" panose="030F0702030302020204" pitchFamily="2" charset="0"/>
                <a:ea typeface="宋体" panose="02010600030101010101" pitchFamily="2" charset="-122"/>
              </a:rPr>
              <a:t>（5）支持电路描述由高 层次到低层次的综合转换；</a:t>
            </a:r>
            <a:endParaRPr lang="zh-CN" altLang="en-US" dirty="0">
              <a:latin typeface="Comic Sans MS" panose="030F0702030302020204" pitchFamily="2" charset="0"/>
              <a:ea typeface="宋体" panose="02010600030101010101" pitchFamily="2" charset="-122"/>
            </a:endParaRPr>
          </a:p>
          <a:p>
            <a:pPr eaLnBrk="0" hangingPunct="0">
              <a:lnSpc>
                <a:spcPct val="150000"/>
              </a:lnSpc>
            </a:pPr>
            <a:r>
              <a:rPr lang="zh-CN" altLang="en-US" dirty="0">
                <a:latin typeface="Comic Sans MS" panose="030F0702030302020204" pitchFamily="2" charset="0"/>
                <a:ea typeface="宋体" panose="02010600030101010101" pitchFamily="2" charset="-122"/>
              </a:rPr>
              <a:t>（6）硬件描述和实现工艺无关；</a:t>
            </a:r>
            <a:endParaRPr lang="zh-CN" altLang="en-US" dirty="0">
              <a:latin typeface="Comic Sans MS" panose="030F0702030302020204" pitchFamily="2" charset="0"/>
              <a:ea typeface="宋体" panose="02010600030101010101" pitchFamily="2" charset="-122"/>
            </a:endParaRPr>
          </a:p>
          <a:p>
            <a:pPr eaLnBrk="0" hangingPunct="0">
              <a:lnSpc>
                <a:spcPct val="150000"/>
              </a:lnSpc>
            </a:pPr>
            <a:r>
              <a:rPr lang="zh-CN" altLang="en-US" dirty="0">
                <a:latin typeface="Comic Sans MS" panose="030F0702030302020204" pitchFamily="2" charset="0"/>
                <a:ea typeface="宋体" panose="02010600030101010101" pitchFamily="2" charset="-122"/>
              </a:rPr>
              <a:t>（7）便于文档管理；</a:t>
            </a:r>
            <a:endParaRPr lang="zh-CN" altLang="en-US" dirty="0">
              <a:latin typeface="Comic Sans MS" panose="030F0702030302020204" pitchFamily="2" charset="0"/>
              <a:ea typeface="宋体" panose="02010600030101010101" pitchFamily="2" charset="-122"/>
            </a:endParaRPr>
          </a:p>
          <a:p>
            <a:pPr eaLnBrk="0" hangingPunct="0">
              <a:lnSpc>
                <a:spcPct val="150000"/>
              </a:lnSpc>
            </a:pPr>
            <a:r>
              <a:rPr lang="zh-CN" altLang="en-US" dirty="0">
                <a:latin typeface="Comic Sans MS" panose="030F0702030302020204" pitchFamily="2" charset="0"/>
                <a:ea typeface="宋体" panose="02010600030101010101" pitchFamily="2" charset="-122"/>
              </a:rPr>
              <a:t>（8）易于理解和重用。</a:t>
            </a:r>
            <a:endParaRPr lang="zh-CN" altLang="en-US">
              <a:latin typeface="Arial" panose="020B0604020202020204" pitchFamily="34" charset="0"/>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文本框 1"/>
          <p:cNvSpPr txBox="1"/>
          <p:nvPr/>
        </p:nvSpPr>
        <p:spPr>
          <a:xfrm>
            <a:off x="657225" y="612775"/>
            <a:ext cx="7829550" cy="3000375"/>
          </a:xfrm>
          <a:prstGeom prst="rect">
            <a:avLst/>
          </a:prstGeom>
          <a:noFill/>
          <a:ln w="9525">
            <a:noFill/>
          </a:ln>
        </p:spPr>
        <p:txBody>
          <a:bodyPr wrap="square" anchor="t" anchorCtr="0">
            <a:spAutoFit/>
          </a:bodyPr>
          <a:p>
            <a:pPr eaLnBrk="0" hangingPunct="0">
              <a:lnSpc>
                <a:spcPct val="150000"/>
              </a:lnSpc>
            </a:pPr>
            <a:r>
              <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rPr>
              <a:t>Verilog HDL 和 VHDL各自的特点：</a:t>
            </a:r>
            <a:endPar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dirty="0">
                <a:latin typeface="Comic Sans MS" panose="030F0702030302020204" pitchFamily="2" charset="0"/>
                <a:ea typeface="宋体" panose="02010600030101010101" pitchFamily="2" charset="-122"/>
                <a:sym typeface="宋体" panose="02010600030101010101" pitchFamily="2" charset="-122"/>
              </a:rPr>
              <a:t>（1）Verilog HDL 语法相对自由，而 VHDL 基于 ADA 语言开发，语法严谨；</a:t>
            </a:r>
            <a:endParaRPr lang="zh-CN" altLang="en-US"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dirty="0">
                <a:latin typeface="Comic Sans MS" panose="030F0702030302020204" pitchFamily="2" charset="0"/>
                <a:ea typeface="宋体" panose="02010600030101010101" pitchFamily="2" charset="-122"/>
                <a:sym typeface="宋体" panose="02010600030101010101" pitchFamily="2" charset="-122"/>
              </a:rPr>
              <a:t>（2） Verilog HDL 是易学易用，具有广泛的设计群体。</a:t>
            </a:r>
            <a:endParaRPr lang="zh-CN" altLang="en-US"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dirty="0">
                <a:latin typeface="Comic Sans MS" panose="030F0702030302020204" pitchFamily="2" charset="0"/>
                <a:ea typeface="宋体" panose="02010600030101010101" pitchFamily="2" charset="-122"/>
                <a:sym typeface="宋体" panose="02010600030101010101" pitchFamily="2" charset="-122"/>
              </a:rPr>
              <a:t>（3）Verilog HDL 在系统级描述方面比 VHDL 略差一些，而在门级、开关级电路描述方面强得多。但是，随着 SystemVerilog 产生和发展，Verilog HDL 在系统级描述方面的能力 大大增强。</a:t>
            </a:r>
            <a:endParaRPr lang="zh-CN" altLang="en-US">
              <a:latin typeface="Arial" panose="020B0604020202020204" pitchFamily="34" charset="0"/>
              <a:ea typeface="宋体" panose="02010600030101010101" pitchFamily="2" charset="-122"/>
            </a:endParaRPr>
          </a:p>
        </p:txBody>
      </p:sp>
      <p:sp>
        <p:nvSpPr>
          <p:cNvPr id="50178" name="文本框 2"/>
          <p:cNvSpPr txBox="1"/>
          <p:nvPr/>
        </p:nvSpPr>
        <p:spPr>
          <a:xfrm>
            <a:off x="657225" y="3848100"/>
            <a:ext cx="8069263" cy="1754188"/>
          </a:xfrm>
          <a:prstGeom prst="rect">
            <a:avLst/>
          </a:prstGeom>
          <a:noFill/>
          <a:ln w="9525">
            <a:noFill/>
          </a:ln>
        </p:spPr>
        <p:txBody>
          <a:bodyPr wrap="square" anchor="t" anchorCtr="0">
            <a:spAutoFit/>
          </a:bodyPr>
          <a:p>
            <a:pPr eaLnBrk="0" hangingPunct="0">
              <a:lnSpc>
                <a:spcPct val="150000"/>
              </a:lnSpc>
            </a:pPr>
            <a:r>
              <a:rPr lang="zh-CN" altLang="en-US" dirty="0">
                <a:solidFill>
                  <a:srgbClr val="C00000"/>
                </a:solidFill>
                <a:latin typeface="Comic Sans MS" panose="030F0702030302020204" pitchFamily="2" charset="0"/>
                <a:ea typeface="宋体" panose="02010600030101010101" pitchFamily="2" charset="-122"/>
              </a:rPr>
              <a:t>SystemVerilog 在 Verilog HDL 的基础上，进一步扩展了 Verilog HDL 语言的功能，提高了 Verilog 的抽象建 模的能力。</a:t>
            </a:r>
            <a:r>
              <a:rPr lang="zh-CN" altLang="en-US" dirty="0">
                <a:latin typeface="Comic Sans MS" panose="030F0702030302020204" pitchFamily="2" charset="0"/>
                <a:ea typeface="宋体" panose="02010600030101010101" pitchFamily="2" charset="-122"/>
              </a:rPr>
              <a:t>另一个显著特点是能够和芯片验证方法学结合在一起， 作为实现方法学的一种语言工具，大大增强模块复用性、提高芯片开发效率，缩短开发周期。</a:t>
            </a:r>
            <a:endParaRPr lang="zh-CN" altLang="en-US">
              <a:latin typeface="Arial" panose="020B0604020202020204" pitchFamily="34" charset="0"/>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文本框 3"/>
          <p:cNvSpPr txBox="1"/>
          <p:nvPr/>
        </p:nvSpPr>
        <p:spPr>
          <a:xfrm>
            <a:off x="692150" y="728663"/>
            <a:ext cx="7759700" cy="2584450"/>
          </a:xfrm>
          <a:prstGeom prst="rect">
            <a:avLst/>
          </a:prstGeom>
          <a:noFill/>
          <a:ln w="9525">
            <a:noFill/>
          </a:ln>
        </p:spPr>
        <p:txBody>
          <a:bodyPr wrap="square" anchor="t" anchorCtr="0">
            <a:spAutoFit/>
          </a:bodyPr>
          <a:p>
            <a:pPr eaLnBrk="0" hangingPunct="0">
              <a:lnSpc>
                <a:spcPct val="150000"/>
              </a:lnSpc>
            </a:pPr>
            <a:r>
              <a:rPr lang="zh-CN" altLang="en-US" dirty="0">
                <a:solidFill>
                  <a:srgbClr val="C00000"/>
                </a:solidFill>
                <a:latin typeface="Comic Sans MS" panose="030F0702030302020204" pitchFamily="2" charset="0"/>
                <a:ea typeface="宋体" panose="02010600030101010101" pitchFamily="2" charset="-122"/>
              </a:rPr>
              <a:t>SystemC </a:t>
            </a:r>
            <a:r>
              <a:rPr lang="zh-CN" altLang="en-US" dirty="0">
                <a:latin typeface="Comic Sans MS" panose="030F0702030302020204" pitchFamily="2" charset="0"/>
                <a:ea typeface="宋体" panose="02010600030101010101" pitchFamily="2" charset="-122"/>
              </a:rPr>
              <a:t>能够在不同级的抽象层次上进行系统设计。系统硬件部分可以用 SystemC 类来描述，其基本单元是模块（Model），模块内可包含子模块、端口和过程，模块之间通过端口和信号进行连接和通 讯。随着通信系统复杂性的不断增加，电子工程师将更多地面对使用 SystemC 来描述复杂 的 IP 核或者系统，而 SystemC 具有良好的软/硬件协同设计能力这一特点，将会使其应用更 加广泛。</a:t>
            </a:r>
            <a:endParaRPr lang="zh-CN" altLang="en-US" dirty="0">
              <a:latin typeface="Comic Sans MS" panose="030F0702030302020204" pitchFamily="2" charset="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Rectangle 2"/>
          <p:cNvSpPr/>
          <p:nvPr/>
        </p:nvSpPr>
        <p:spPr>
          <a:xfrm>
            <a:off x="0" y="0"/>
            <a:ext cx="9144000" cy="6858000"/>
          </a:xfrm>
          <a:prstGeom prst="rect">
            <a:avLst/>
          </a:prstGeom>
          <a:solidFill>
            <a:schemeClr val="bg1"/>
          </a:solidFill>
          <a:ln w="9525">
            <a:noFill/>
          </a:ln>
        </p:spPr>
        <p:txBody>
          <a:bodyPr wrap="none" anchor="ctr" anchorCtr="0"/>
          <a:p>
            <a:pPr>
              <a:lnSpc>
                <a:spcPct val="120000"/>
              </a:lnSpc>
              <a:spcBef>
                <a:spcPct val="20000"/>
              </a:spcBef>
              <a:buFont typeface="Arial" panose="020B0604020202020204" pitchFamily="34" charset="0"/>
              <a:buChar char="•"/>
            </a:pPr>
            <a:endParaRPr lang="zh-CN" altLang="en-US" dirty="0">
              <a:latin typeface="Arial" panose="020B0604020202020204" pitchFamily="34" charset="0"/>
              <a:ea typeface="方正隶书简体" pitchFamily="1" charset="-122"/>
            </a:endParaRPr>
          </a:p>
        </p:txBody>
      </p:sp>
      <p:pic>
        <p:nvPicPr>
          <p:cNvPr id="4098" name="Picture 6" descr="zczb"/>
          <p:cNvPicPr>
            <a:picLocks noChangeAspect="1"/>
          </p:cNvPicPr>
          <p:nvPr/>
        </p:nvPicPr>
        <p:blipFill>
          <a:blip r:embed="rId1"/>
          <a:stretch>
            <a:fillRect/>
          </a:stretch>
        </p:blipFill>
        <p:spPr>
          <a:xfrm>
            <a:off x="6877050" y="260350"/>
            <a:ext cx="1943100" cy="715963"/>
          </a:xfrm>
          <a:prstGeom prst="rect">
            <a:avLst/>
          </a:prstGeom>
          <a:noFill/>
          <a:ln w="9525">
            <a:noFill/>
          </a:ln>
        </p:spPr>
      </p:pic>
      <p:sp>
        <p:nvSpPr>
          <p:cNvPr id="4099" name="Line 7"/>
          <p:cNvSpPr/>
          <p:nvPr/>
        </p:nvSpPr>
        <p:spPr>
          <a:xfrm>
            <a:off x="0" y="1125538"/>
            <a:ext cx="9144000" cy="0"/>
          </a:xfrm>
          <a:prstGeom prst="line">
            <a:avLst/>
          </a:prstGeom>
          <a:ln w="28575" cap="flat" cmpd="sng">
            <a:solidFill>
              <a:srgbClr val="EAEAEA"/>
            </a:solidFill>
            <a:prstDash val="dash"/>
            <a:round/>
            <a:headEnd type="none" w="med" len="med"/>
            <a:tailEnd type="none" w="med" len="med"/>
          </a:ln>
        </p:spPr>
        <p:txBody>
          <a:bodyPr anchor="t" anchorCtr="0"/>
          <a:p>
            <a:pPr eaLnBrk="0" hangingPunct="0"/>
            <a:endParaRPr lang="zh-CN" altLang="en-US">
              <a:latin typeface="Arial" panose="020B0604020202020204" pitchFamily="34" charset="0"/>
              <a:ea typeface="宋体" panose="02010600030101010101" pitchFamily="2" charset="-122"/>
            </a:endParaRPr>
          </a:p>
        </p:txBody>
      </p:sp>
      <p:sp>
        <p:nvSpPr>
          <p:cNvPr id="4100" name="Rectangle 5"/>
          <p:cNvSpPr/>
          <p:nvPr/>
        </p:nvSpPr>
        <p:spPr>
          <a:xfrm>
            <a:off x="804863" y="2260600"/>
            <a:ext cx="7351712" cy="1584325"/>
          </a:xfrm>
          <a:prstGeom prst="rect">
            <a:avLst/>
          </a:prstGeom>
          <a:noFill/>
          <a:ln w="9525">
            <a:noFill/>
          </a:ln>
        </p:spPr>
        <p:txBody>
          <a:bodyPr anchor="ctr" anchorCtr="0"/>
          <a:p>
            <a:pPr algn="ctr" defTabSz="914400">
              <a:lnSpc>
                <a:spcPct val="150000"/>
              </a:lnSpc>
              <a:tabLst>
                <a:tab pos="1790700" algn="l"/>
              </a:tabLst>
            </a:pPr>
            <a:r>
              <a:rPr lang="zh-CN" altLang="zh-CN" sz="4800" b="0" dirty="0">
                <a:latin typeface="Times New Roman" panose="02020603050405020304" charset="0"/>
                <a:ea typeface="黑体" panose="02010609060101010101" pitchFamily="2" charset="-122"/>
              </a:rPr>
              <a:t>第</a:t>
            </a:r>
            <a:r>
              <a:rPr lang="en-US" altLang="zh-CN" sz="4800" b="0" dirty="0">
                <a:latin typeface="Times New Roman" panose="02020603050405020304" charset="0"/>
                <a:ea typeface="黑体" panose="02010609060101010101" pitchFamily="2" charset="-122"/>
              </a:rPr>
              <a:t>10</a:t>
            </a:r>
            <a:r>
              <a:rPr lang="zh-CN" altLang="en-US" sz="4800" b="0" dirty="0">
                <a:latin typeface="Times New Roman" panose="02020603050405020304" charset="0"/>
                <a:ea typeface="黑体" panose="02010609060101010101" pitchFamily="2" charset="-122"/>
              </a:rPr>
              <a:t>章  </a:t>
            </a:r>
            <a:r>
              <a:rPr lang="en-US" altLang="zh-CN" sz="4800" b="0" dirty="0">
                <a:latin typeface="Comic Sans MS" panose="030F0702030302020204" pitchFamily="2" charset="0"/>
                <a:ea typeface="黑体" panose="02010609060101010101" pitchFamily="2" charset="-122"/>
              </a:rPr>
              <a:t>EDA</a:t>
            </a:r>
            <a:r>
              <a:rPr lang="zh-CN" altLang="en-US" sz="4800" b="0" dirty="0">
                <a:latin typeface="Times New Roman" panose="02020603050405020304" charset="0"/>
                <a:ea typeface="黑体" panose="02010609060101010101" pitchFamily="2" charset="-122"/>
              </a:rPr>
              <a:t>技术基础</a:t>
            </a:r>
            <a:endParaRPr lang="zh-CN" altLang="en-US" sz="4800" b="0" dirty="0">
              <a:latin typeface="Times New Roman" panose="02020603050405020304" charset="0"/>
              <a:ea typeface="黑体" panose="02010609060101010101" pitchFamily="2" charset="-122"/>
            </a:endParaRPr>
          </a:p>
          <a:p>
            <a:pPr algn="ctr" defTabSz="914400">
              <a:lnSpc>
                <a:spcPct val="150000"/>
              </a:lnSpc>
              <a:tabLst>
                <a:tab pos="1790700" algn="l"/>
              </a:tabLst>
            </a:pPr>
            <a:r>
              <a:rPr lang="en-US" altLang="zh-CN" sz="4800" b="0" dirty="0">
                <a:latin typeface="Comic Sans MS" panose="030F0702030302020204" pitchFamily="2" charset="0"/>
                <a:ea typeface="仿宋_GB2312" pitchFamily="1" charset="-122"/>
              </a:rPr>
              <a:t>Fundamentals of EDA</a:t>
            </a:r>
            <a:endParaRPr lang="zh-CN" altLang="en-US" sz="4800" b="0" dirty="0">
              <a:latin typeface="Times New Roman" panose="02020603050405020304" charset="0"/>
              <a:ea typeface="黑体" panose="02010609060101010101" pitchFamily="2" charset="-122"/>
            </a:endParaRPr>
          </a:p>
        </p:txBody>
      </p:sp>
      <p:pic>
        <p:nvPicPr>
          <p:cNvPr id="4101" name="图片 1" descr="清华出版社LOGO"/>
          <p:cNvPicPr>
            <a:picLocks noChangeAspect="1"/>
          </p:cNvPicPr>
          <p:nvPr/>
        </p:nvPicPr>
        <p:blipFill>
          <a:blip r:embed="rId2"/>
          <a:stretch>
            <a:fillRect/>
          </a:stretch>
        </p:blipFill>
        <p:spPr>
          <a:xfrm>
            <a:off x="446088" y="0"/>
            <a:ext cx="3529012" cy="1120775"/>
          </a:xfrm>
          <a:prstGeom prst="rect">
            <a:avLst/>
          </a:prstGeom>
          <a:noFill/>
          <a:ln w="9525">
            <a:noFill/>
          </a:ln>
        </p:spPr>
      </p:pic>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文本框 3"/>
          <p:cNvSpPr txBox="1"/>
          <p:nvPr/>
        </p:nvSpPr>
        <p:spPr>
          <a:xfrm>
            <a:off x="749300" y="571500"/>
            <a:ext cx="3275013" cy="520700"/>
          </a:xfrm>
          <a:prstGeom prst="rect">
            <a:avLst/>
          </a:prstGeom>
          <a:noFill/>
          <a:ln w="9525">
            <a:noFill/>
          </a:ln>
        </p:spPr>
        <p:txBody>
          <a:bodyPr wrap="square" anchor="t" anchorCtr="0">
            <a:spAutoFit/>
          </a:bodyPr>
          <a:p>
            <a:pPr eaLnBrk="0" hangingPunct="0"/>
            <a:r>
              <a:rPr lang="en-US" altLang="zh-CN" sz="2800" dirty="0">
                <a:solidFill>
                  <a:srgbClr val="C00000"/>
                </a:solidFill>
                <a:latin typeface="Comic Sans MS" panose="030F0702030302020204" pitchFamily="2" charset="0"/>
                <a:ea typeface="仿宋_GB2312" pitchFamily="1" charset="-122"/>
              </a:rPr>
              <a:t>3. </a:t>
            </a:r>
            <a:r>
              <a:rPr lang="zh-CN" altLang="en-US" sz="2800" dirty="0">
                <a:solidFill>
                  <a:srgbClr val="C00000"/>
                </a:solidFill>
                <a:latin typeface="Comic Sans MS" panose="030F0702030302020204" pitchFamily="2" charset="0"/>
                <a:ea typeface="仿宋_GB2312" pitchFamily="1" charset="-122"/>
              </a:rPr>
              <a:t>EDA 软件</a:t>
            </a:r>
            <a:endParaRPr lang="zh-CN" altLang="en-US" sz="2800" dirty="0">
              <a:solidFill>
                <a:srgbClr val="C00000"/>
              </a:solidFill>
              <a:latin typeface="Comic Sans MS" panose="030F0702030302020204" pitchFamily="2" charset="0"/>
              <a:ea typeface="仿宋_GB2312" pitchFamily="1" charset="-122"/>
            </a:endParaRPr>
          </a:p>
        </p:txBody>
      </p:sp>
      <p:sp>
        <p:nvSpPr>
          <p:cNvPr id="52226" name="文本框 3"/>
          <p:cNvSpPr txBox="1"/>
          <p:nvPr/>
        </p:nvSpPr>
        <p:spPr>
          <a:xfrm>
            <a:off x="854075" y="3530600"/>
            <a:ext cx="4492625" cy="2584450"/>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rPr>
              <a:t>  </a:t>
            </a:r>
            <a:r>
              <a:rPr lang="zh-CN" altLang="en-US" dirty="0">
                <a:latin typeface="Comic Sans MS" panose="030F0702030302020204" pitchFamily="2" charset="0"/>
                <a:ea typeface="宋体" panose="02010600030101010101" pitchFamily="2" charset="-122"/>
              </a:rPr>
              <a:t>Intel公司的集成开发环境有原 Altera 公司早期的 MAX+plus II 和目前广泛使用的</a:t>
            </a:r>
            <a:r>
              <a:rPr lang="zh-CN" altLang="en-US" dirty="0">
                <a:solidFill>
                  <a:srgbClr val="C00000"/>
                </a:solidFill>
                <a:latin typeface="Comic Sans MS" panose="030F0702030302020204" pitchFamily="2" charset="0"/>
                <a:ea typeface="宋体" panose="02010600030101010101" pitchFamily="2" charset="-122"/>
              </a:rPr>
              <a:t> Quartus II</a:t>
            </a:r>
            <a:r>
              <a:rPr lang="zh-CN" altLang="en-US" dirty="0">
                <a:latin typeface="Comic Sans MS" panose="030F0702030302020204" pitchFamily="2" charset="0"/>
                <a:ea typeface="宋体" panose="02010600030101010101" pitchFamily="2" charset="-122"/>
              </a:rPr>
              <a:t>。</a:t>
            </a:r>
            <a:endParaRPr lang="zh-CN" altLang="en-US" dirty="0">
              <a:latin typeface="Comic Sans MS" panose="030F0702030302020204" pitchFamily="2" charset="0"/>
              <a:ea typeface="宋体" panose="02010600030101010101" pitchFamily="2" charset="-122"/>
            </a:endParaRPr>
          </a:p>
          <a:p>
            <a:pPr eaLnBrk="0" hangingPunct="0">
              <a:lnSpc>
                <a:spcPct val="150000"/>
              </a:lnSpc>
            </a:pPr>
            <a:r>
              <a:rPr lang="zh-CN" altLang="en-US" dirty="0">
                <a:latin typeface="Comic Sans MS" panose="030F0702030302020204" pitchFamily="2" charset="0"/>
                <a:ea typeface="宋体" panose="02010600030101010101" pitchFamily="2" charset="-122"/>
              </a:rPr>
              <a:t>Xilinx 公司的集成开发环境有广泛使用的 </a:t>
            </a:r>
            <a:r>
              <a:rPr lang="zh-CN" altLang="en-US" dirty="0">
                <a:solidFill>
                  <a:srgbClr val="C00000"/>
                </a:solidFill>
                <a:latin typeface="Comic Sans MS" panose="030F0702030302020204" pitchFamily="2" charset="0"/>
                <a:ea typeface="宋体" panose="02010600030101010101" pitchFamily="2" charset="-122"/>
              </a:rPr>
              <a:t>ISE </a:t>
            </a:r>
            <a:r>
              <a:rPr lang="zh-CN" altLang="en-US" dirty="0">
                <a:latin typeface="Comic Sans MS" panose="030F0702030302020204" pitchFamily="2" charset="0"/>
                <a:ea typeface="宋体" panose="02010600030101010101" pitchFamily="2" charset="-122"/>
              </a:rPr>
              <a:t>和支持“All Programmable”概念的新版软件</a:t>
            </a:r>
            <a:r>
              <a:rPr lang="zh-CN" altLang="en-US" dirty="0">
                <a:solidFill>
                  <a:srgbClr val="C00000"/>
                </a:solidFill>
                <a:latin typeface="Comic Sans MS" panose="030F0702030302020204" pitchFamily="2" charset="0"/>
                <a:ea typeface="宋体" panose="02010600030101010101" pitchFamily="2" charset="-122"/>
              </a:rPr>
              <a:t>Vivado</a:t>
            </a:r>
            <a:r>
              <a:rPr lang="zh-CN" altLang="en-US" dirty="0">
                <a:latin typeface="Comic Sans MS" panose="030F0702030302020204" pitchFamily="2" charset="0"/>
                <a:ea typeface="宋体" panose="02010600030101010101" pitchFamily="2" charset="-122"/>
              </a:rPr>
              <a:t>。</a:t>
            </a:r>
            <a:endParaRPr lang="zh-CN" altLang="en-US" dirty="0">
              <a:latin typeface="Comic Sans MS" panose="030F0702030302020204" pitchFamily="2" charset="0"/>
              <a:ea typeface="宋体" panose="02010600030101010101" pitchFamily="2" charset="-122"/>
            </a:endParaRPr>
          </a:p>
        </p:txBody>
      </p:sp>
      <p:sp>
        <p:nvSpPr>
          <p:cNvPr id="52227" name="文本框 1"/>
          <p:cNvSpPr txBox="1"/>
          <p:nvPr/>
        </p:nvSpPr>
        <p:spPr>
          <a:xfrm>
            <a:off x="854075" y="1231900"/>
            <a:ext cx="2560638" cy="460375"/>
          </a:xfrm>
          <a:prstGeom prst="rect">
            <a:avLst/>
          </a:prstGeom>
          <a:noFill/>
          <a:ln w="9525">
            <a:noFill/>
          </a:ln>
        </p:spPr>
        <p:txBody>
          <a:bodyPr wrap="none" anchor="t" anchorCtr="0">
            <a:spAutoFit/>
          </a:bodyPr>
          <a:p>
            <a:pPr eaLnBrk="0" hangingPunct="0"/>
            <a:r>
              <a:rPr lang="en-US" altLang="zh-CN" sz="2400" dirty="0">
                <a:solidFill>
                  <a:srgbClr val="0070C0"/>
                </a:solidFill>
                <a:latin typeface="Comic Sans MS" panose="030F0702030302020204" pitchFamily="2" charset="0"/>
                <a:ea typeface="宋体" panose="02010600030101010101" pitchFamily="2" charset="-122"/>
              </a:rPr>
              <a:t>(</a:t>
            </a:r>
            <a:r>
              <a:rPr lang="zh-CN" altLang="en-US" sz="2400" dirty="0">
                <a:solidFill>
                  <a:srgbClr val="0070C0"/>
                </a:solidFill>
                <a:latin typeface="Comic Sans MS" panose="030F0702030302020204" pitchFamily="2" charset="0"/>
                <a:ea typeface="宋体" panose="02010600030101010101" pitchFamily="2" charset="-122"/>
              </a:rPr>
              <a:t>1</a:t>
            </a:r>
            <a:r>
              <a:rPr lang="en-US" altLang="zh-CN" sz="2400" dirty="0">
                <a:solidFill>
                  <a:srgbClr val="0070C0"/>
                </a:solidFill>
                <a:latin typeface="Comic Sans MS" panose="030F0702030302020204" pitchFamily="2" charset="0"/>
                <a:ea typeface="宋体" panose="02010600030101010101" pitchFamily="2" charset="-122"/>
              </a:rPr>
              <a:t>)</a:t>
            </a:r>
            <a:r>
              <a:rPr lang="zh-CN" altLang="en-US" sz="2400" dirty="0">
                <a:solidFill>
                  <a:srgbClr val="0070C0"/>
                </a:solidFill>
                <a:latin typeface="Comic Sans MS" panose="030F0702030302020204" pitchFamily="2" charset="0"/>
                <a:ea typeface="宋体" panose="02010600030101010101" pitchFamily="2" charset="-122"/>
              </a:rPr>
              <a:t> 集成开发环境</a:t>
            </a:r>
            <a:endParaRPr lang="zh-CN" altLang="en-US" sz="2400" dirty="0">
              <a:solidFill>
                <a:srgbClr val="0070C0"/>
              </a:solidFill>
              <a:latin typeface="Comic Sans MS" panose="030F0702030302020204" pitchFamily="2" charset="0"/>
              <a:ea typeface="宋体" panose="02010600030101010101" pitchFamily="2" charset="-122"/>
            </a:endParaRPr>
          </a:p>
        </p:txBody>
      </p:sp>
      <p:sp>
        <p:nvSpPr>
          <p:cNvPr id="52228" name="文本框 2"/>
          <p:cNvSpPr txBox="1"/>
          <p:nvPr/>
        </p:nvSpPr>
        <p:spPr>
          <a:xfrm>
            <a:off x="854075" y="1692275"/>
            <a:ext cx="7623175" cy="1752600"/>
          </a:xfrm>
          <a:prstGeom prst="rect">
            <a:avLst/>
          </a:prstGeom>
          <a:noFill/>
          <a:ln w="9525">
            <a:noFill/>
          </a:ln>
        </p:spPr>
        <p:txBody>
          <a:bodyPr wrap="square" anchor="t" anchorCtr="0">
            <a:spAutoFit/>
          </a:bodyPr>
          <a:p>
            <a:pPr>
              <a:lnSpc>
                <a:spcPct val="150000"/>
              </a:lnSpc>
            </a:pPr>
            <a:r>
              <a:rPr lang="en-US" altLang="zh-CN" dirty="0">
                <a:latin typeface="Comic Sans MS" panose="030F0702030302020204" pitchFamily="2" charset="0"/>
                <a:ea typeface="宋体" panose="02010600030101010101" pitchFamily="2" charset="-122"/>
              </a:rPr>
              <a:t>  </a:t>
            </a:r>
            <a:r>
              <a:rPr lang="zh-CN" altLang="en-US" dirty="0">
                <a:latin typeface="Comic Sans MS" panose="030F0702030302020204" pitchFamily="2" charset="0"/>
                <a:ea typeface="宋体" panose="02010600030101010101" pitchFamily="2" charset="-122"/>
              </a:rPr>
              <a:t>集成开发环境（Integrated Development Environment，简称IDE）是可编程逻辑器件厂商，如Intel、Xilinx、Lattice和Actel等，针对自己公司的器件提供的集成开发环境，支持从设计输入，编译、综合与适配，以及编程与配置等开发流程的全部工作。</a:t>
            </a:r>
            <a:endParaRPr lang="zh-CN" altLang="en-US" dirty="0">
              <a:latin typeface="Comic Sans MS" panose="030F0702030302020204" pitchFamily="2" charset="0"/>
              <a:ea typeface="宋体" panose="02010600030101010101" pitchFamily="2" charset="-122"/>
            </a:endParaRPr>
          </a:p>
        </p:txBody>
      </p:sp>
      <p:graphicFrame>
        <p:nvGraphicFramePr>
          <p:cNvPr id="52229" name="对象 5"/>
          <p:cNvGraphicFramePr/>
          <p:nvPr/>
        </p:nvGraphicFramePr>
        <p:xfrm>
          <a:off x="5534025" y="3708400"/>
          <a:ext cx="3219450" cy="2333625"/>
        </p:xfrm>
        <a:graphic>
          <a:graphicData uri="http://schemas.openxmlformats.org/presentationml/2006/ole">
            <mc:AlternateContent xmlns:mc="http://schemas.openxmlformats.org/markup-compatibility/2006">
              <mc:Choice xmlns:v="urn:schemas-microsoft-com:vml" Requires="v">
                <p:oleObj spid="_x0000_s3111" name="" r:id="rId1" imgW="4743450" imgH="4029075" progId="Paint.Picture">
                  <p:embed/>
                </p:oleObj>
              </mc:Choice>
              <mc:Fallback>
                <p:oleObj name="" r:id="rId1" imgW="4743450" imgH="4029075" progId="Paint.Picture">
                  <p:embed/>
                  <p:pic>
                    <p:nvPicPr>
                      <p:cNvPr id="0" name="图片 3110"/>
                      <p:cNvPicPr/>
                      <p:nvPr/>
                    </p:nvPicPr>
                    <p:blipFill>
                      <a:blip r:embed="rId2"/>
                      <a:stretch>
                        <a:fillRect/>
                      </a:stretch>
                    </p:blipFill>
                    <p:spPr>
                      <a:xfrm>
                        <a:off x="5534025" y="3708400"/>
                        <a:ext cx="3219450" cy="2333625"/>
                      </a:xfrm>
                      <a:prstGeom prst="rect">
                        <a:avLst/>
                      </a:prstGeom>
                      <a:noFill/>
                      <a:ln w="38100">
                        <a:noFill/>
                        <a:miter/>
                      </a:ln>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文本框 3"/>
          <p:cNvSpPr txBox="1"/>
          <p:nvPr/>
        </p:nvSpPr>
        <p:spPr>
          <a:xfrm>
            <a:off x="989013" y="3195638"/>
            <a:ext cx="3319462" cy="2584450"/>
          </a:xfrm>
          <a:prstGeom prst="rect">
            <a:avLst/>
          </a:prstGeom>
          <a:noFill/>
          <a:ln w="9525">
            <a:noFill/>
          </a:ln>
        </p:spPr>
        <p:txBody>
          <a:bodyPr wrap="square" anchor="t" anchorCtr="0">
            <a:spAutoFit/>
          </a:bodyPr>
          <a:p>
            <a:pPr eaLnBrk="0" hangingPunct="0">
              <a:lnSpc>
                <a:spcPct val="150000"/>
              </a:lnSpc>
            </a:pPr>
            <a:r>
              <a:rPr lang="zh-CN" altLang="en-US" dirty="0">
                <a:latin typeface="Comic Sans MS" panose="030F0702030302020204" pitchFamily="2" charset="0"/>
                <a:ea typeface="宋体" panose="02010600030101010101" pitchFamily="2" charset="-122"/>
              </a:rPr>
              <a:t>目前，多数 PLD 厂商提供的 IDE 支持第三方仿真工具，例如，在 Intel 公司的 Quartus II 集成开发环境中，可以调用 Modelsim 或者 Active-HDL 进行仿真分析。</a:t>
            </a:r>
            <a:endParaRPr lang="zh-CN" altLang="en-US" dirty="0">
              <a:latin typeface="Comic Sans MS" panose="030F0702030302020204" pitchFamily="2" charset="0"/>
              <a:ea typeface="宋体" panose="02010600030101010101" pitchFamily="2" charset="-122"/>
            </a:endParaRPr>
          </a:p>
        </p:txBody>
      </p:sp>
      <p:sp>
        <p:nvSpPr>
          <p:cNvPr id="53250" name="文本框 1"/>
          <p:cNvSpPr txBox="1"/>
          <p:nvPr/>
        </p:nvSpPr>
        <p:spPr>
          <a:xfrm>
            <a:off x="828675" y="665163"/>
            <a:ext cx="1949450" cy="460375"/>
          </a:xfrm>
          <a:prstGeom prst="rect">
            <a:avLst/>
          </a:prstGeom>
          <a:noFill/>
          <a:ln w="9525">
            <a:noFill/>
          </a:ln>
        </p:spPr>
        <p:txBody>
          <a:bodyPr wrap="none" anchor="t" anchorCtr="0">
            <a:spAutoFit/>
          </a:bodyPr>
          <a:p>
            <a:r>
              <a:rPr lang="en-US" altLang="zh-CN" sz="2400" dirty="0">
                <a:solidFill>
                  <a:srgbClr val="0070C0"/>
                </a:solidFill>
                <a:latin typeface="Comic Sans MS" panose="030F0702030302020204" pitchFamily="2" charset="0"/>
                <a:ea typeface="宋体" panose="02010600030101010101" pitchFamily="2" charset="-122"/>
              </a:rPr>
              <a:t>(</a:t>
            </a:r>
            <a:r>
              <a:rPr lang="zh-CN" altLang="en-US" sz="2400" dirty="0">
                <a:solidFill>
                  <a:srgbClr val="0070C0"/>
                </a:solidFill>
                <a:latin typeface="Comic Sans MS" panose="030F0702030302020204" pitchFamily="2" charset="0"/>
                <a:ea typeface="宋体" panose="02010600030101010101" pitchFamily="2" charset="-122"/>
              </a:rPr>
              <a:t>2</a:t>
            </a:r>
            <a:r>
              <a:rPr lang="en-US" altLang="zh-CN" sz="2400" dirty="0">
                <a:solidFill>
                  <a:srgbClr val="0070C0"/>
                </a:solidFill>
                <a:latin typeface="Comic Sans MS" panose="030F0702030302020204" pitchFamily="2" charset="0"/>
                <a:ea typeface="宋体" panose="02010600030101010101" pitchFamily="2" charset="-122"/>
              </a:rPr>
              <a:t>) </a:t>
            </a:r>
            <a:r>
              <a:rPr lang="zh-CN" altLang="en-US" sz="2400" dirty="0">
                <a:solidFill>
                  <a:srgbClr val="0070C0"/>
                </a:solidFill>
                <a:latin typeface="Comic Sans MS" panose="030F0702030302020204" pitchFamily="2" charset="0"/>
                <a:ea typeface="宋体" panose="02010600030101010101" pitchFamily="2" charset="-122"/>
              </a:rPr>
              <a:t>仿真软件</a:t>
            </a:r>
            <a:endParaRPr lang="zh-CN" altLang="en-US" sz="2400" dirty="0">
              <a:solidFill>
                <a:srgbClr val="0070C0"/>
              </a:solidFill>
              <a:latin typeface="Comic Sans MS" panose="030F0702030302020204" pitchFamily="2" charset="0"/>
              <a:ea typeface="宋体" panose="02010600030101010101" pitchFamily="2" charset="-122"/>
            </a:endParaRPr>
          </a:p>
        </p:txBody>
      </p:sp>
      <p:sp>
        <p:nvSpPr>
          <p:cNvPr id="53251" name="文本框 2"/>
          <p:cNvSpPr txBox="1"/>
          <p:nvPr/>
        </p:nvSpPr>
        <p:spPr>
          <a:xfrm>
            <a:off x="828675" y="1243013"/>
            <a:ext cx="7627938" cy="1754187"/>
          </a:xfrm>
          <a:prstGeom prst="rect">
            <a:avLst/>
          </a:prstGeom>
          <a:noFill/>
          <a:ln w="9525">
            <a:noFill/>
          </a:ln>
        </p:spPr>
        <p:txBody>
          <a:bodyPr wrap="square" anchor="t" anchorCtr="0">
            <a:spAutoFit/>
          </a:bodyPr>
          <a:p>
            <a:pPr eaLnBrk="0" hangingPunct="0">
              <a:lnSpc>
                <a:spcPct val="150000"/>
              </a:lnSpc>
            </a:pPr>
            <a:r>
              <a:rPr lang="zh-CN" altLang="en-US" dirty="0">
                <a:latin typeface="Comic Sans MS" panose="030F0702030302020204" pitchFamily="2" charset="0"/>
                <a:ea typeface="宋体" panose="02010600030101010101" pitchFamily="2" charset="-122"/>
              </a:rPr>
              <a:t>仿真软件用于对 HDL 设计进行仿真测试，以检查逻辑设计的正确性，包括布局布线前 的功能仿真和布局布线后的、包含了门延时和布线延时等信息的时序仿真。目前广泛应用的</a:t>
            </a:r>
            <a:r>
              <a:rPr lang="zh-CN" altLang="en-US" dirty="0">
                <a:solidFill>
                  <a:srgbClr val="FF0000"/>
                </a:solidFill>
                <a:latin typeface="Comic Sans MS" panose="030F0702030302020204" pitchFamily="2" charset="0"/>
                <a:ea typeface="宋体" panose="02010600030101010101" pitchFamily="2" charset="-122"/>
              </a:rPr>
              <a:t>仿真软件有Mentor公司的 Modelsim </a:t>
            </a:r>
            <a:r>
              <a:rPr lang="zh-CN" altLang="en-US" dirty="0">
                <a:latin typeface="Comic Sans MS" panose="030F0702030302020204" pitchFamily="2" charset="0"/>
                <a:ea typeface="宋体" panose="02010600030101010101" pitchFamily="2" charset="-122"/>
              </a:rPr>
              <a:t>和 Aldec 公司的 Active-HDL 等。</a:t>
            </a:r>
            <a:endParaRPr lang="zh-CN" altLang="en-US" dirty="0">
              <a:latin typeface="Comic Sans MS" panose="030F0702030302020204" pitchFamily="2" charset="0"/>
              <a:ea typeface="宋体" panose="02010600030101010101" pitchFamily="2" charset="-122"/>
            </a:endParaRPr>
          </a:p>
        </p:txBody>
      </p:sp>
      <p:graphicFrame>
        <p:nvGraphicFramePr>
          <p:cNvPr id="53252" name="对象 3"/>
          <p:cNvGraphicFramePr/>
          <p:nvPr/>
        </p:nvGraphicFramePr>
        <p:xfrm>
          <a:off x="4494213" y="3309938"/>
          <a:ext cx="3863975" cy="2355850"/>
        </p:xfrm>
        <a:graphic>
          <a:graphicData uri="http://schemas.openxmlformats.org/presentationml/2006/ole">
            <mc:AlternateContent xmlns:mc="http://schemas.openxmlformats.org/markup-compatibility/2006">
              <mc:Choice xmlns:v="urn:schemas-microsoft-com:vml" Requires="v">
                <p:oleObj spid="_x0000_s3110" name="" r:id="rId1" imgW="7000875" imgH="4543425" progId="Paint.Picture">
                  <p:embed/>
                </p:oleObj>
              </mc:Choice>
              <mc:Fallback>
                <p:oleObj name="" r:id="rId1" imgW="7000875" imgH="4543425" progId="Paint.Picture">
                  <p:embed/>
                  <p:pic>
                    <p:nvPicPr>
                      <p:cNvPr id="0" name="图片 3109"/>
                      <p:cNvPicPr/>
                      <p:nvPr/>
                    </p:nvPicPr>
                    <p:blipFill>
                      <a:blip r:embed="rId2"/>
                      <a:stretch>
                        <a:fillRect/>
                      </a:stretch>
                    </p:blipFill>
                    <p:spPr>
                      <a:xfrm>
                        <a:off x="4494213" y="3309938"/>
                        <a:ext cx="3863975" cy="2355850"/>
                      </a:xfrm>
                      <a:prstGeom prst="rect">
                        <a:avLst/>
                      </a:prstGeom>
                      <a:noFill/>
                      <a:ln w="38100">
                        <a:noFill/>
                        <a:miter/>
                      </a:ln>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文本框 3"/>
          <p:cNvSpPr txBox="1"/>
          <p:nvPr/>
        </p:nvSpPr>
        <p:spPr>
          <a:xfrm>
            <a:off x="638175" y="2573338"/>
            <a:ext cx="4254500" cy="3046412"/>
          </a:xfrm>
          <a:prstGeom prst="rect">
            <a:avLst/>
          </a:prstGeom>
          <a:noFill/>
          <a:ln w="9525">
            <a:noFill/>
          </a:ln>
        </p:spPr>
        <p:txBody>
          <a:bodyPr wrap="square" anchor="t" anchorCtr="0">
            <a:spAutoFit/>
          </a:bodyPr>
          <a:p>
            <a:pPr eaLnBrk="0" hangingPunct="0">
              <a:lnSpc>
                <a:spcPct val="150000"/>
              </a:lnSpc>
            </a:pPr>
            <a:r>
              <a:rPr lang="zh-CN" altLang="en-US" sz="2000" dirty="0">
                <a:latin typeface="Arial" panose="020B0604020202020204" pitchFamily="34" charset="0"/>
                <a:ea typeface="仿宋_GB2312" pitchFamily="1" charset="-122"/>
              </a:rPr>
              <a:t>   </a:t>
            </a:r>
            <a:r>
              <a:rPr lang="zh-CN" altLang="en-US" dirty="0">
                <a:latin typeface="Comic Sans MS" panose="030F0702030302020204" pitchFamily="2" charset="0"/>
                <a:ea typeface="宋体" panose="02010600030101010101" pitchFamily="2" charset="-122"/>
              </a:rPr>
              <a:t>目前，业界流行的 FPGA 综合工具有 </a:t>
            </a:r>
            <a:r>
              <a:rPr lang="zh-CN" altLang="en-US" dirty="0">
                <a:solidFill>
                  <a:srgbClr val="C00000"/>
                </a:solidFill>
                <a:latin typeface="Comic Sans MS" panose="030F0702030302020204" pitchFamily="2" charset="0"/>
                <a:ea typeface="宋体" panose="02010600030101010101" pitchFamily="2" charset="-122"/>
              </a:rPr>
              <a:t>Synplicity 公司（已经被 Synopsys 公司收购）的 Synplify Pro </a:t>
            </a:r>
            <a:r>
              <a:rPr lang="zh-CN" altLang="en-US" dirty="0">
                <a:latin typeface="Comic Sans MS" panose="030F0702030302020204" pitchFamily="2" charset="0"/>
                <a:ea typeface="宋体" panose="02010600030101010101" pitchFamily="2" charset="-122"/>
              </a:rPr>
              <a:t>以及 Altera 公司的 Quartus II 和 Xilinx 公司的 XST，ASIC 综合工具有 Synopsys 公司的 Design Compiler II 和 Candence 公司的 RTL Compiler。</a:t>
            </a:r>
            <a:endParaRPr lang="zh-CN" altLang="en-US" dirty="0">
              <a:latin typeface="Comic Sans MS" panose="030F0702030302020204" pitchFamily="2" charset="0"/>
              <a:ea typeface="宋体" panose="02010600030101010101" pitchFamily="2" charset="-122"/>
            </a:endParaRPr>
          </a:p>
        </p:txBody>
      </p:sp>
      <p:sp>
        <p:nvSpPr>
          <p:cNvPr id="54274" name="文本框 1"/>
          <p:cNvSpPr txBox="1"/>
          <p:nvPr/>
        </p:nvSpPr>
        <p:spPr>
          <a:xfrm>
            <a:off x="722313" y="620713"/>
            <a:ext cx="1947862" cy="460375"/>
          </a:xfrm>
          <a:prstGeom prst="rect">
            <a:avLst/>
          </a:prstGeom>
          <a:noFill/>
          <a:ln w="9525">
            <a:noFill/>
          </a:ln>
        </p:spPr>
        <p:txBody>
          <a:bodyPr wrap="none" anchor="t" anchorCtr="0">
            <a:spAutoFit/>
          </a:bodyPr>
          <a:p>
            <a:r>
              <a:rPr lang="en-US" altLang="zh-CN" sz="2400" dirty="0">
                <a:solidFill>
                  <a:srgbClr val="0070C0"/>
                </a:solidFill>
                <a:latin typeface="Comic Sans MS" panose="030F0702030302020204" pitchFamily="2" charset="0"/>
                <a:ea typeface="宋体" panose="02010600030101010101" pitchFamily="2" charset="-122"/>
              </a:rPr>
              <a:t>(</a:t>
            </a:r>
            <a:r>
              <a:rPr lang="zh-CN" altLang="en-US" sz="2400" dirty="0">
                <a:solidFill>
                  <a:srgbClr val="0070C0"/>
                </a:solidFill>
                <a:latin typeface="Comic Sans MS" panose="030F0702030302020204" pitchFamily="2" charset="0"/>
                <a:ea typeface="宋体" panose="02010600030101010101" pitchFamily="2" charset="-122"/>
              </a:rPr>
              <a:t>3</a:t>
            </a:r>
            <a:r>
              <a:rPr lang="en-US" altLang="zh-CN" sz="2400" dirty="0">
                <a:solidFill>
                  <a:srgbClr val="0070C0"/>
                </a:solidFill>
                <a:latin typeface="Comic Sans MS" panose="030F0702030302020204" pitchFamily="2" charset="0"/>
                <a:ea typeface="宋体" panose="02010600030101010101" pitchFamily="2" charset="-122"/>
              </a:rPr>
              <a:t>) </a:t>
            </a:r>
            <a:r>
              <a:rPr lang="zh-CN" altLang="en-US" sz="2400" dirty="0">
                <a:solidFill>
                  <a:srgbClr val="0070C0"/>
                </a:solidFill>
                <a:latin typeface="Comic Sans MS" panose="030F0702030302020204" pitchFamily="2" charset="0"/>
                <a:ea typeface="宋体" panose="02010600030101010101" pitchFamily="2" charset="-122"/>
              </a:rPr>
              <a:t>综合工具</a:t>
            </a:r>
            <a:endParaRPr lang="zh-CN" altLang="en-US" sz="2400" dirty="0">
              <a:solidFill>
                <a:srgbClr val="0070C0"/>
              </a:solidFill>
              <a:latin typeface="Comic Sans MS" panose="030F0702030302020204" pitchFamily="2" charset="0"/>
              <a:ea typeface="宋体" panose="02010600030101010101" pitchFamily="2" charset="-122"/>
            </a:endParaRPr>
          </a:p>
        </p:txBody>
      </p:sp>
      <p:sp>
        <p:nvSpPr>
          <p:cNvPr id="54275" name="文本框 2"/>
          <p:cNvSpPr txBox="1"/>
          <p:nvPr/>
        </p:nvSpPr>
        <p:spPr>
          <a:xfrm>
            <a:off x="781050" y="1100138"/>
            <a:ext cx="7581900" cy="1338262"/>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rPr>
              <a:t>  </a:t>
            </a:r>
            <a:r>
              <a:rPr lang="zh-CN" altLang="en-US" dirty="0">
                <a:latin typeface="Comic Sans MS" panose="030F0702030302020204" pitchFamily="2" charset="0"/>
                <a:ea typeface="宋体" panose="02010600030101010101" pitchFamily="2" charset="-122"/>
              </a:rPr>
              <a:t>综合工具用于将 HDL 或者其它方式描述的设计电路转换成能够在可编程逻辑器件或者 ASIC 中实现的网表文件，是由软件设计转换成硬件实现的关键环节。</a:t>
            </a:r>
            <a:endParaRPr lang="zh-CN" altLang="en-US">
              <a:latin typeface="Comic Sans MS" panose="030F0702030302020204" pitchFamily="2" charset="0"/>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Rectangle 2"/>
          <p:cNvSpPr txBox="1"/>
          <p:nvPr/>
        </p:nvSpPr>
        <p:spPr>
          <a:xfrm>
            <a:off x="1220788" y="2205038"/>
            <a:ext cx="7291387" cy="1092200"/>
          </a:xfrm>
          <a:prstGeom prst="rect">
            <a:avLst/>
          </a:prstGeom>
          <a:noFill/>
          <a:ln w="9525">
            <a:noFill/>
          </a:ln>
          <a:effectLst>
            <a:outerShdw dist="38100" dir="8100000" algn="ctr" rotWithShape="0">
              <a:srgbClr val="000000">
                <a:alpha val="25000"/>
              </a:srgbClr>
            </a:outerShdw>
          </a:effectLst>
        </p:spPr>
        <p:txBody>
          <a:bodyPr anchor="t" anchorCtr="0"/>
          <a:p>
            <a:pPr algn="ctr">
              <a:lnSpc>
                <a:spcPct val="120000"/>
              </a:lnSpc>
            </a:pPr>
            <a:r>
              <a:rPr lang="zh-CN" altLang="zh-CN" sz="4800" b="0" dirty="0">
                <a:latin typeface="Comic Sans MS" panose="030F0702030302020204" pitchFamily="2" charset="0"/>
                <a:ea typeface="黑体" panose="02010609060101010101" pitchFamily="2" charset="-122"/>
              </a:rPr>
              <a:t>1</a:t>
            </a:r>
            <a:r>
              <a:rPr lang="en-US" altLang="zh-CN" sz="4800" b="0" dirty="0">
                <a:latin typeface="Comic Sans MS" panose="030F0702030302020204" pitchFamily="2" charset="0"/>
                <a:ea typeface="黑体" panose="02010609060101010101" pitchFamily="2" charset="-122"/>
              </a:rPr>
              <a:t>0</a:t>
            </a:r>
            <a:r>
              <a:rPr lang="zh-CN" altLang="zh-CN" sz="4800" b="0" dirty="0">
                <a:latin typeface="Comic Sans MS" panose="030F0702030302020204" pitchFamily="2" charset="0"/>
                <a:ea typeface="黑体" panose="02010609060101010101" pitchFamily="2" charset="-122"/>
              </a:rPr>
              <a:t>.</a:t>
            </a:r>
            <a:r>
              <a:rPr lang="en-US" altLang="zh-CN" sz="4800" b="0" dirty="0">
                <a:latin typeface="Comic Sans MS" panose="030F0702030302020204" pitchFamily="2" charset="0"/>
                <a:ea typeface="黑体" panose="02010609060101010101" pitchFamily="2" charset="-122"/>
              </a:rPr>
              <a:t>2</a:t>
            </a:r>
            <a:r>
              <a:rPr lang="zh-CN" altLang="zh-CN" sz="4800" b="0" dirty="0">
                <a:latin typeface="Comic Sans MS" panose="030F0702030302020204" pitchFamily="2" charset="0"/>
                <a:ea typeface="黑体" panose="02010609060101010101" pitchFamily="2" charset="-122"/>
              </a:rPr>
              <a:t> </a:t>
            </a:r>
            <a:r>
              <a:rPr lang="en-US" altLang="zh-CN" sz="4800" b="0" dirty="0">
                <a:latin typeface="Comic Sans MS" panose="030F0702030302020204" pitchFamily="2" charset="0"/>
                <a:ea typeface="黑体" panose="02010609060101010101" pitchFamily="2" charset="-122"/>
              </a:rPr>
              <a:t>Verilog HDL</a:t>
            </a:r>
            <a:r>
              <a:rPr lang="zh-CN" altLang="en-US" sz="4800" b="0" dirty="0">
                <a:latin typeface="Comic Sans MS" panose="030F0702030302020204" pitchFamily="2" charset="0"/>
                <a:ea typeface="黑体" panose="02010609060101010101" pitchFamily="2" charset="-122"/>
              </a:rPr>
              <a:t>基础</a:t>
            </a:r>
            <a:endParaRPr lang="zh-CN" altLang="zh-CN" sz="4800" b="0" dirty="0">
              <a:latin typeface="Comic Sans MS" panose="030F0702030302020204" pitchFamily="2" charset="0"/>
              <a:ea typeface="黑体" panose="0201060906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文本框 3"/>
          <p:cNvSpPr txBox="1"/>
          <p:nvPr/>
        </p:nvSpPr>
        <p:spPr>
          <a:xfrm>
            <a:off x="900113" y="620713"/>
            <a:ext cx="7710487" cy="5578475"/>
          </a:xfrm>
          <a:prstGeom prst="rect">
            <a:avLst/>
          </a:prstGeom>
          <a:solidFill>
            <a:srgbClr val="F2F2F2"/>
          </a:solidFill>
          <a:ln w="9525">
            <a:noFill/>
          </a:ln>
        </p:spPr>
        <p:txBody>
          <a:bodyPr wrap="square" anchor="t" anchorCtr="0">
            <a:spAutoFit/>
          </a:bodyPr>
          <a:p>
            <a:pPr eaLnBrk="0" hangingPunct="0"/>
            <a:r>
              <a:rPr lang="zh-CN" altLang="en-US" dirty="0">
                <a:solidFill>
                  <a:srgbClr val="0070C0"/>
                </a:solidFill>
                <a:latin typeface="Comic Sans MS" panose="030F0702030302020204" pitchFamily="2" charset="0"/>
                <a:ea typeface="宋体" panose="02010600030101010101" pitchFamily="2" charset="-122"/>
              </a:rPr>
              <a:t>module</a:t>
            </a:r>
            <a:r>
              <a:rPr lang="zh-CN" altLang="en-US" dirty="0">
                <a:latin typeface="Comic Sans MS" panose="030F0702030302020204" pitchFamily="2" charset="0"/>
                <a:ea typeface="宋体" panose="02010600030101010101" pitchFamily="2" charset="-122"/>
              </a:rPr>
              <a:t> 模块名</a:t>
            </a:r>
            <a:r>
              <a:rPr lang="en-US" altLang="zh-CN" dirty="0">
                <a:latin typeface="Comic Sans MS" panose="030F0702030302020204" pitchFamily="2" charset="0"/>
                <a:ea typeface="宋体" panose="02010600030101010101" pitchFamily="2" charset="-122"/>
              </a:rPr>
              <a:t>(</a:t>
            </a:r>
            <a:r>
              <a:rPr lang="zh-CN" altLang="en-US" dirty="0">
                <a:latin typeface="Comic Sans MS" panose="030F0702030302020204" pitchFamily="2" charset="0"/>
                <a:ea typeface="宋体" panose="02010600030101010101" pitchFamily="2" charset="-122"/>
              </a:rPr>
              <a:t>端口列表</a:t>
            </a:r>
            <a:r>
              <a:rPr lang="en-US" altLang="zh-CN" dirty="0">
                <a:latin typeface="Comic Sans MS" panose="030F0702030302020204" pitchFamily="2" charset="0"/>
                <a:ea typeface="宋体" panose="02010600030101010101" pitchFamily="2" charset="-122"/>
              </a:rPr>
              <a:t>)</a:t>
            </a:r>
            <a:r>
              <a:rPr lang="zh-CN" altLang="en-US" dirty="0">
                <a:latin typeface="Comic Sans MS" panose="030F0702030302020204" pitchFamily="2" charset="0"/>
                <a:ea typeface="宋体" panose="02010600030101010101" pitchFamily="2" charset="-122"/>
              </a:rPr>
              <a:t>;   </a:t>
            </a:r>
            <a:r>
              <a:rPr lang="en-US" altLang="zh-CN" dirty="0">
                <a:latin typeface="Comic Sans MS" panose="030F0702030302020204" pitchFamily="2" charset="0"/>
                <a:ea typeface="宋体" panose="02010600030101010101" pitchFamily="2" charset="-122"/>
              </a:rPr>
              <a:t> </a:t>
            </a:r>
            <a:r>
              <a:rPr lang="zh-CN" altLang="en-US" dirty="0">
                <a:solidFill>
                  <a:srgbClr val="C00000"/>
                </a:solidFill>
                <a:latin typeface="Comic Sans MS" panose="030F0702030302020204" pitchFamily="2" charset="0"/>
                <a:ea typeface="宋体" panose="02010600030101010101" pitchFamily="2" charset="-122"/>
              </a:rPr>
              <a:t>// 模块声明</a:t>
            </a:r>
            <a:endParaRPr lang="zh-CN" altLang="en-US" dirty="0">
              <a:latin typeface="Comic Sans MS" panose="030F0702030302020204" pitchFamily="2" charset="0"/>
              <a:ea typeface="宋体" panose="02010600030101010101" pitchFamily="2" charset="-122"/>
            </a:endParaRPr>
          </a:p>
          <a:p>
            <a:pPr eaLnBrk="0" hangingPunct="0"/>
            <a:r>
              <a:rPr lang="zh-CN" altLang="en-US" dirty="0">
                <a:latin typeface="Comic Sans MS" panose="030F0702030302020204" pitchFamily="2" charset="0"/>
                <a:ea typeface="宋体" panose="02010600030101010101" pitchFamily="2" charset="-122"/>
              </a:rPr>
              <a:t>  </a:t>
            </a:r>
            <a:r>
              <a:rPr lang="zh-CN" altLang="en-US" dirty="0">
                <a:solidFill>
                  <a:srgbClr val="C00000"/>
                </a:solidFill>
                <a:latin typeface="Comic Sans MS" panose="030F0702030302020204" pitchFamily="2" charset="0"/>
                <a:ea typeface="宋体" panose="02010600030101010101" pitchFamily="2" charset="-122"/>
              </a:rPr>
              <a:t>  // 端口定义</a:t>
            </a:r>
            <a:endParaRPr lang="zh-CN" altLang="en-US" dirty="0">
              <a:latin typeface="Comic Sans MS" panose="030F0702030302020204" pitchFamily="2" charset="0"/>
              <a:ea typeface="宋体" panose="02010600030101010101" pitchFamily="2" charset="-122"/>
            </a:endParaRPr>
          </a:p>
          <a:p>
            <a:pPr eaLnBrk="0" hangingPunct="0"/>
            <a:r>
              <a:rPr lang="zh-CN" altLang="en-US" dirty="0">
                <a:latin typeface="Comic Sans MS" panose="030F0702030302020204" pitchFamily="2" charset="0"/>
                <a:ea typeface="宋体" panose="02010600030101010101" pitchFamily="2" charset="-122"/>
              </a:rPr>
              <a:t>    input   </a:t>
            </a:r>
            <a:r>
              <a:rPr lang="en-US" altLang="zh-CN" dirty="0">
                <a:latin typeface="Comic Sans MS" panose="030F0702030302020204" pitchFamily="2" charset="0"/>
                <a:ea typeface="宋体" panose="02010600030101010101" pitchFamily="2" charset="-122"/>
              </a:rPr>
              <a:t>[</a:t>
            </a:r>
            <a:r>
              <a:rPr lang="zh-CN" altLang="en-US" dirty="0">
                <a:latin typeface="Comic Sans MS" panose="030F0702030302020204" pitchFamily="2" charset="0"/>
                <a:ea typeface="宋体" panose="02010600030101010101" pitchFamily="2" charset="-122"/>
              </a:rPr>
              <a:t>数据类型</a:t>
            </a:r>
            <a:r>
              <a:rPr lang="en-US" altLang="zh-CN" dirty="0">
                <a:latin typeface="Comic Sans MS" panose="030F0702030302020204" pitchFamily="2" charset="0"/>
                <a:ea typeface="宋体" panose="02010600030101010101" pitchFamily="2" charset="-122"/>
              </a:rPr>
              <a:t>] [</a:t>
            </a:r>
            <a:r>
              <a:rPr lang="zh-CN" altLang="en-US" dirty="0">
                <a:latin typeface="Comic Sans MS" panose="030F0702030302020204" pitchFamily="2" charset="0"/>
                <a:ea typeface="宋体" panose="02010600030101010101" pitchFamily="2" charset="-122"/>
              </a:rPr>
              <a:t>位宽</a:t>
            </a:r>
            <a:r>
              <a:rPr lang="en-US" altLang="zh-CN" dirty="0">
                <a:latin typeface="Comic Sans MS" panose="030F0702030302020204" pitchFamily="2" charset="0"/>
                <a:ea typeface="宋体" panose="02010600030101010101" pitchFamily="2" charset="-122"/>
              </a:rPr>
              <a:t>]  </a:t>
            </a:r>
            <a:r>
              <a:rPr lang="zh-CN" altLang="en-US" dirty="0">
                <a:latin typeface="Comic Sans MS" panose="030F0702030302020204" pitchFamily="2" charset="0"/>
                <a:ea typeface="宋体" panose="02010600030101010101" pitchFamily="2" charset="-122"/>
              </a:rPr>
              <a:t>输入端口列表;           </a:t>
            </a:r>
            <a:endParaRPr lang="zh-CN" altLang="en-US" dirty="0">
              <a:latin typeface="Comic Sans MS" panose="030F0702030302020204" pitchFamily="2" charset="0"/>
              <a:ea typeface="宋体" panose="02010600030101010101" pitchFamily="2" charset="-122"/>
            </a:endParaRPr>
          </a:p>
          <a:p>
            <a:pPr eaLnBrk="0" hangingPunct="0"/>
            <a:r>
              <a:rPr lang="zh-CN" altLang="en-US" dirty="0">
                <a:latin typeface="Comic Sans MS" panose="030F0702030302020204" pitchFamily="2" charset="0"/>
                <a:ea typeface="宋体" panose="02010600030101010101" pitchFamily="2" charset="-122"/>
              </a:rPr>
              <a:t>    output </a:t>
            </a:r>
            <a:r>
              <a:rPr lang="en-US" altLang="zh-CN" dirty="0">
                <a:latin typeface="Comic Sans MS" panose="030F0702030302020204" pitchFamily="2" charset="0"/>
                <a:ea typeface="宋体" panose="02010600030101010101" pitchFamily="2" charset="-122"/>
                <a:sym typeface="宋体" panose="02010600030101010101" pitchFamily="2" charset="-122"/>
              </a:rPr>
              <a:t>[</a:t>
            </a:r>
            <a:r>
              <a:rPr lang="zh-CN" altLang="en-US" dirty="0">
                <a:latin typeface="Comic Sans MS" panose="030F0702030302020204" pitchFamily="2" charset="0"/>
                <a:ea typeface="宋体" panose="02010600030101010101" pitchFamily="2" charset="-122"/>
                <a:sym typeface="宋体" panose="02010600030101010101" pitchFamily="2" charset="-122"/>
              </a:rPr>
              <a:t>数据类型</a:t>
            </a:r>
            <a:r>
              <a:rPr lang="en-US" altLang="zh-CN" dirty="0">
                <a:latin typeface="Comic Sans MS" panose="030F0702030302020204" pitchFamily="2" charset="0"/>
                <a:ea typeface="宋体" panose="02010600030101010101" pitchFamily="2" charset="-122"/>
                <a:sym typeface="宋体" panose="02010600030101010101" pitchFamily="2" charset="-122"/>
              </a:rPr>
              <a:t>] [</a:t>
            </a:r>
            <a:r>
              <a:rPr lang="zh-CN" altLang="en-US" dirty="0">
                <a:latin typeface="Comic Sans MS" panose="030F0702030302020204" pitchFamily="2" charset="0"/>
                <a:ea typeface="宋体" panose="02010600030101010101" pitchFamily="2" charset="-122"/>
                <a:sym typeface="宋体" panose="02010600030101010101" pitchFamily="2" charset="-122"/>
              </a:rPr>
              <a:t>位宽</a:t>
            </a:r>
            <a:r>
              <a:rPr lang="en-US" altLang="zh-CN" dirty="0">
                <a:latin typeface="Comic Sans MS" panose="030F0702030302020204" pitchFamily="2" charset="0"/>
                <a:ea typeface="宋体" panose="02010600030101010101" pitchFamily="2" charset="-122"/>
                <a:sym typeface="宋体" panose="02010600030101010101" pitchFamily="2" charset="-122"/>
              </a:rPr>
              <a:t>]  </a:t>
            </a:r>
            <a:r>
              <a:rPr lang="zh-CN" altLang="en-US" dirty="0">
                <a:latin typeface="Comic Sans MS" panose="030F0702030302020204" pitchFamily="2" charset="0"/>
                <a:ea typeface="宋体" panose="02010600030101010101" pitchFamily="2" charset="-122"/>
              </a:rPr>
              <a:t>输出端口列表; </a:t>
            </a:r>
            <a:endParaRPr lang="zh-CN" altLang="en-US" dirty="0">
              <a:latin typeface="Comic Sans MS" panose="030F0702030302020204" pitchFamily="2" charset="0"/>
              <a:ea typeface="宋体" panose="02010600030101010101" pitchFamily="2" charset="-122"/>
            </a:endParaRPr>
          </a:p>
          <a:p>
            <a:pPr eaLnBrk="0" hangingPunct="0"/>
            <a:r>
              <a:rPr lang="zh-CN" altLang="en-US" dirty="0">
                <a:latin typeface="Comic Sans MS" panose="030F0702030302020204" pitchFamily="2" charset="0"/>
                <a:ea typeface="宋体" panose="02010600030101010101" pitchFamily="2" charset="-122"/>
              </a:rPr>
              <a:t>    inout   </a:t>
            </a:r>
            <a:r>
              <a:rPr lang="en-US" altLang="zh-CN" dirty="0">
                <a:latin typeface="Comic Sans MS" panose="030F0702030302020204" pitchFamily="2" charset="0"/>
                <a:ea typeface="宋体" panose="02010600030101010101" pitchFamily="2" charset="-122"/>
                <a:sym typeface="宋体" panose="02010600030101010101" pitchFamily="2" charset="-122"/>
              </a:rPr>
              <a:t>[</a:t>
            </a:r>
            <a:r>
              <a:rPr lang="zh-CN" altLang="en-US" dirty="0">
                <a:latin typeface="Comic Sans MS" panose="030F0702030302020204" pitchFamily="2" charset="0"/>
                <a:ea typeface="宋体" panose="02010600030101010101" pitchFamily="2" charset="-122"/>
                <a:sym typeface="宋体" panose="02010600030101010101" pitchFamily="2" charset="-122"/>
              </a:rPr>
              <a:t>数据类型</a:t>
            </a:r>
            <a:r>
              <a:rPr lang="en-US" altLang="zh-CN" dirty="0">
                <a:latin typeface="Comic Sans MS" panose="030F0702030302020204" pitchFamily="2" charset="0"/>
                <a:ea typeface="宋体" panose="02010600030101010101" pitchFamily="2" charset="-122"/>
                <a:sym typeface="宋体" panose="02010600030101010101" pitchFamily="2" charset="-122"/>
              </a:rPr>
              <a:t>] [</a:t>
            </a:r>
            <a:r>
              <a:rPr lang="zh-CN" altLang="en-US" dirty="0">
                <a:latin typeface="Comic Sans MS" panose="030F0702030302020204" pitchFamily="2" charset="0"/>
                <a:ea typeface="宋体" panose="02010600030101010101" pitchFamily="2" charset="-122"/>
                <a:sym typeface="宋体" panose="02010600030101010101" pitchFamily="2" charset="-122"/>
              </a:rPr>
              <a:t>位宽</a:t>
            </a:r>
            <a:r>
              <a:rPr lang="en-US" altLang="zh-CN" dirty="0">
                <a:latin typeface="Comic Sans MS" panose="030F0702030302020204" pitchFamily="2" charset="0"/>
                <a:ea typeface="宋体" panose="02010600030101010101" pitchFamily="2" charset="-122"/>
                <a:sym typeface="宋体" panose="02010600030101010101" pitchFamily="2" charset="-122"/>
              </a:rPr>
              <a:t>]  </a:t>
            </a:r>
            <a:r>
              <a:rPr lang="zh-CN" altLang="en-US" dirty="0">
                <a:latin typeface="Comic Sans MS" panose="030F0702030302020204" pitchFamily="2" charset="0"/>
                <a:ea typeface="宋体" panose="02010600030101010101" pitchFamily="2" charset="-122"/>
              </a:rPr>
              <a:t>双向端口列表; </a:t>
            </a:r>
            <a:endParaRPr lang="zh-CN" altLang="en-US" dirty="0">
              <a:latin typeface="Comic Sans MS" panose="030F0702030302020204" pitchFamily="2" charset="0"/>
              <a:ea typeface="宋体" panose="02010600030101010101" pitchFamily="2" charset="-122"/>
            </a:endParaRPr>
          </a:p>
          <a:p>
            <a:pPr eaLnBrk="0" hangingPunct="0"/>
            <a:endParaRPr lang="zh-CN" altLang="en-US" dirty="0">
              <a:latin typeface="Comic Sans MS" panose="030F0702030302020204" pitchFamily="2" charset="0"/>
              <a:ea typeface="宋体" panose="02010600030101010101" pitchFamily="2" charset="-122"/>
            </a:endParaRPr>
          </a:p>
          <a:p>
            <a:pPr eaLnBrk="0" hangingPunct="0"/>
            <a:r>
              <a:rPr lang="zh-CN" altLang="en-US" dirty="0">
                <a:latin typeface="Comic Sans MS" panose="030F0702030302020204" pitchFamily="2" charset="0"/>
                <a:ea typeface="宋体" panose="02010600030101010101" pitchFamily="2" charset="-122"/>
              </a:rPr>
              <a:t>  </a:t>
            </a:r>
            <a:r>
              <a:rPr lang="zh-CN" altLang="en-US" dirty="0">
                <a:solidFill>
                  <a:srgbClr val="0070C0"/>
                </a:solidFill>
                <a:latin typeface="Comic Sans MS" panose="030F0702030302020204" pitchFamily="2" charset="0"/>
                <a:ea typeface="宋体" panose="02010600030101010101" pitchFamily="2" charset="-122"/>
              </a:rPr>
              <a:t>  // 数据类型定义</a:t>
            </a:r>
            <a:endParaRPr lang="zh-CN" altLang="en-US" dirty="0">
              <a:latin typeface="Comic Sans MS" panose="030F0702030302020204" pitchFamily="2" charset="0"/>
              <a:ea typeface="宋体" panose="02010600030101010101" pitchFamily="2" charset="-122"/>
            </a:endParaRPr>
          </a:p>
          <a:p>
            <a:pPr eaLnBrk="0" hangingPunct="0"/>
            <a:r>
              <a:rPr lang="zh-CN" altLang="en-US" dirty="0">
                <a:latin typeface="Comic Sans MS" panose="030F0702030302020204" pitchFamily="2" charset="0"/>
                <a:ea typeface="宋体" panose="02010600030101010101" pitchFamily="2" charset="-122"/>
              </a:rPr>
              <a:t>    wire </a:t>
            </a:r>
            <a:r>
              <a:rPr lang="en-US" altLang="zh-CN" dirty="0">
                <a:latin typeface="Comic Sans MS" panose="030F0702030302020204" pitchFamily="2" charset="0"/>
                <a:ea typeface="宋体" panose="02010600030101010101" pitchFamily="2" charset="-122"/>
                <a:sym typeface="宋体" panose="02010600030101010101" pitchFamily="2" charset="-122"/>
              </a:rPr>
              <a:t> [</a:t>
            </a:r>
            <a:r>
              <a:rPr lang="zh-CN" altLang="en-US" dirty="0">
                <a:latin typeface="Comic Sans MS" panose="030F0702030302020204" pitchFamily="2" charset="0"/>
                <a:ea typeface="宋体" panose="02010600030101010101" pitchFamily="2" charset="-122"/>
                <a:sym typeface="宋体" panose="02010600030101010101" pitchFamily="2" charset="-122"/>
              </a:rPr>
              <a:t>位宽</a:t>
            </a:r>
            <a:r>
              <a:rPr lang="en-US" altLang="zh-CN" dirty="0">
                <a:latin typeface="Comic Sans MS" panose="030F0702030302020204" pitchFamily="2" charset="0"/>
                <a:ea typeface="宋体" panose="02010600030101010101" pitchFamily="2" charset="-122"/>
                <a:sym typeface="宋体" panose="02010600030101010101" pitchFamily="2" charset="-122"/>
              </a:rPr>
              <a:t>] </a:t>
            </a:r>
            <a:r>
              <a:rPr lang="zh-CN" altLang="en-US" dirty="0">
                <a:latin typeface="Comic Sans MS" panose="030F0702030302020204" pitchFamily="2" charset="0"/>
                <a:ea typeface="宋体" panose="02010600030101010101" pitchFamily="2" charset="-122"/>
              </a:rPr>
              <a:t>线网名,线网名，…;     </a:t>
            </a:r>
            <a:endParaRPr lang="zh-CN" altLang="en-US" dirty="0">
              <a:latin typeface="Comic Sans MS" panose="030F0702030302020204" pitchFamily="2" charset="0"/>
              <a:ea typeface="宋体" panose="02010600030101010101" pitchFamily="2" charset="-122"/>
            </a:endParaRPr>
          </a:p>
          <a:p>
            <a:pPr eaLnBrk="0" hangingPunct="0"/>
            <a:r>
              <a:rPr lang="zh-CN" altLang="en-US" dirty="0">
                <a:latin typeface="Comic Sans MS" panose="030F0702030302020204" pitchFamily="2" charset="0"/>
                <a:ea typeface="宋体" panose="02010600030101010101" pitchFamily="2" charset="-122"/>
              </a:rPr>
              <a:t>    reg </a:t>
            </a:r>
            <a:r>
              <a:rPr lang="en-US" altLang="zh-CN" dirty="0">
                <a:latin typeface="Comic Sans MS" panose="030F0702030302020204" pitchFamily="2" charset="0"/>
                <a:ea typeface="宋体" panose="02010600030101010101" pitchFamily="2" charset="-122"/>
                <a:sym typeface="宋体" panose="02010600030101010101" pitchFamily="2" charset="-122"/>
              </a:rPr>
              <a:t> [</a:t>
            </a:r>
            <a:r>
              <a:rPr lang="zh-CN" altLang="en-US" dirty="0">
                <a:latin typeface="Comic Sans MS" panose="030F0702030302020204" pitchFamily="2" charset="0"/>
                <a:ea typeface="宋体" panose="02010600030101010101" pitchFamily="2" charset="-122"/>
                <a:sym typeface="宋体" panose="02010600030101010101" pitchFamily="2" charset="-122"/>
              </a:rPr>
              <a:t>位宽</a:t>
            </a:r>
            <a:r>
              <a:rPr lang="en-US" altLang="zh-CN" dirty="0">
                <a:latin typeface="Comic Sans MS" panose="030F0702030302020204" pitchFamily="2" charset="0"/>
                <a:ea typeface="宋体" panose="02010600030101010101" pitchFamily="2" charset="-122"/>
                <a:sym typeface="宋体" panose="02010600030101010101" pitchFamily="2" charset="-122"/>
              </a:rPr>
              <a:t>] </a:t>
            </a:r>
            <a:r>
              <a:rPr lang="zh-CN" altLang="en-US" dirty="0">
                <a:latin typeface="Comic Sans MS" panose="030F0702030302020204" pitchFamily="2" charset="0"/>
                <a:ea typeface="宋体" panose="02010600030101010101" pitchFamily="2" charset="-122"/>
              </a:rPr>
              <a:t>变量名,变量名，…;</a:t>
            </a:r>
            <a:endParaRPr lang="zh-CN" altLang="en-US" dirty="0">
              <a:latin typeface="Comic Sans MS" panose="030F0702030302020204" pitchFamily="2" charset="0"/>
              <a:ea typeface="宋体" panose="02010600030101010101" pitchFamily="2" charset="-122"/>
            </a:endParaRPr>
          </a:p>
          <a:p>
            <a:pPr eaLnBrk="0" hangingPunct="0"/>
            <a:endParaRPr lang="zh-CN" altLang="en-US" dirty="0">
              <a:latin typeface="Comic Sans MS" panose="030F0702030302020204" pitchFamily="2" charset="0"/>
              <a:ea typeface="宋体" panose="02010600030101010101" pitchFamily="2" charset="-122"/>
            </a:endParaRPr>
          </a:p>
          <a:p>
            <a:pPr eaLnBrk="0" hangingPunct="0"/>
            <a:r>
              <a:rPr lang="zh-CN" altLang="en-US" dirty="0">
                <a:latin typeface="Comic Sans MS" panose="030F0702030302020204" pitchFamily="2" charset="0"/>
                <a:ea typeface="宋体" panose="02010600030101010101" pitchFamily="2" charset="-122"/>
              </a:rPr>
              <a:t>    </a:t>
            </a:r>
            <a:r>
              <a:rPr lang="zh-CN" altLang="en-US" dirty="0">
                <a:solidFill>
                  <a:srgbClr val="00B050"/>
                </a:solidFill>
                <a:latin typeface="Comic Sans MS" panose="030F0702030302020204" pitchFamily="2" charset="0"/>
                <a:ea typeface="宋体" panose="02010600030101010101" pitchFamily="2" charset="-122"/>
              </a:rPr>
              <a:t>//函数与任务声明</a:t>
            </a:r>
            <a:endParaRPr lang="zh-CN" altLang="en-US" dirty="0">
              <a:latin typeface="Comic Sans MS" panose="030F0702030302020204" pitchFamily="2" charset="0"/>
              <a:ea typeface="宋体" panose="02010600030101010101" pitchFamily="2" charset="-122"/>
            </a:endParaRPr>
          </a:p>
          <a:p>
            <a:pPr eaLnBrk="0" hangingPunct="0"/>
            <a:r>
              <a:rPr lang="zh-CN" altLang="en-US" dirty="0">
                <a:latin typeface="Comic Sans MS" panose="030F0702030302020204" pitchFamily="2" charset="0"/>
                <a:ea typeface="宋体" panose="02010600030101010101" pitchFamily="2" charset="-122"/>
              </a:rPr>
              <a:t>    function [位宽] 函数名; ...; endfuction</a:t>
            </a:r>
            <a:endParaRPr lang="zh-CN" altLang="en-US" dirty="0">
              <a:latin typeface="Comic Sans MS" panose="030F0702030302020204" pitchFamily="2" charset="0"/>
              <a:ea typeface="宋体" panose="02010600030101010101" pitchFamily="2" charset="-122"/>
            </a:endParaRPr>
          </a:p>
          <a:p>
            <a:pPr eaLnBrk="0" hangingPunct="0"/>
            <a:r>
              <a:rPr lang="zh-CN" altLang="en-US" dirty="0">
                <a:latin typeface="Comic Sans MS" panose="030F0702030302020204" pitchFamily="2" charset="0"/>
                <a:ea typeface="宋体" panose="02010600030101010101" pitchFamily="2" charset="-122"/>
              </a:rPr>
              <a:t>    task 任务名; ...; endtask</a:t>
            </a:r>
            <a:endParaRPr lang="zh-CN" altLang="en-US" dirty="0">
              <a:latin typeface="Comic Sans MS" panose="030F0702030302020204" pitchFamily="2" charset="0"/>
              <a:ea typeface="宋体" panose="02010600030101010101" pitchFamily="2" charset="-122"/>
            </a:endParaRPr>
          </a:p>
          <a:p>
            <a:pPr eaLnBrk="0" hangingPunct="0"/>
            <a:endParaRPr lang="zh-CN" altLang="en-US" dirty="0">
              <a:latin typeface="Comic Sans MS" panose="030F0702030302020204" pitchFamily="2" charset="0"/>
              <a:ea typeface="宋体" panose="02010600030101010101" pitchFamily="2" charset="-122"/>
            </a:endParaRPr>
          </a:p>
          <a:p>
            <a:pPr eaLnBrk="0" hangingPunct="0"/>
            <a:r>
              <a:rPr lang="zh-CN" altLang="en-US" dirty="0">
                <a:latin typeface="Comic Sans MS" panose="030F0702030302020204" pitchFamily="2" charset="0"/>
                <a:ea typeface="宋体" panose="02010600030101010101" pitchFamily="2" charset="-122"/>
              </a:rPr>
              <a:t>    </a:t>
            </a:r>
            <a:r>
              <a:rPr lang="zh-CN" altLang="en-US" dirty="0">
                <a:solidFill>
                  <a:srgbClr val="C00000"/>
                </a:solidFill>
                <a:latin typeface="Comic Sans MS" panose="030F0702030302020204" pitchFamily="2" charset="0"/>
                <a:ea typeface="宋体" panose="02010600030101010101" pitchFamily="2" charset="-122"/>
              </a:rPr>
              <a:t>// 功能描述 </a:t>
            </a:r>
            <a:endParaRPr lang="zh-CN" altLang="en-US" dirty="0">
              <a:latin typeface="Comic Sans MS" panose="030F0702030302020204" pitchFamily="2" charset="0"/>
              <a:ea typeface="宋体" panose="02010600030101010101" pitchFamily="2" charset="-122"/>
            </a:endParaRPr>
          </a:p>
          <a:p>
            <a:pPr eaLnBrk="0" hangingPunct="0"/>
            <a:r>
              <a:rPr lang="zh-CN" altLang="en-US" dirty="0">
                <a:latin typeface="Comic Sans MS" panose="030F0702030302020204" pitchFamily="2" charset="0"/>
                <a:ea typeface="宋体" panose="02010600030101010101" pitchFamily="2" charset="-122"/>
              </a:rPr>
              <a:t>    assign 线网名=函数表达式;            // 数据流描述方式</a:t>
            </a:r>
            <a:endParaRPr lang="zh-CN" altLang="en-US" dirty="0">
              <a:latin typeface="Comic Sans MS" panose="030F0702030302020204" pitchFamily="2" charset="0"/>
              <a:ea typeface="宋体" panose="02010600030101010101" pitchFamily="2" charset="-122"/>
            </a:endParaRPr>
          </a:p>
          <a:p>
            <a:pPr eaLnBrk="0" hangingPunct="0"/>
            <a:r>
              <a:rPr lang="zh-CN" altLang="en-US" dirty="0">
                <a:latin typeface="Comic Sans MS" panose="030F0702030302020204" pitchFamily="2" charset="0"/>
                <a:ea typeface="宋体" panose="02010600030101010101" pitchFamily="2" charset="-122"/>
              </a:rPr>
              <a:t>    always/initial过程语句;                // 行为描述方式</a:t>
            </a:r>
            <a:endParaRPr lang="zh-CN" altLang="en-US" dirty="0">
              <a:latin typeface="Comic Sans MS" panose="030F0702030302020204" pitchFamily="2" charset="0"/>
              <a:ea typeface="宋体" panose="02010600030101010101" pitchFamily="2" charset="-122"/>
            </a:endParaRPr>
          </a:p>
          <a:p>
            <a:pPr eaLnBrk="0" hangingPunct="0"/>
            <a:r>
              <a:rPr lang="zh-CN" altLang="en-US" dirty="0">
                <a:latin typeface="Comic Sans MS" panose="030F0702030302020204" pitchFamily="2" charset="0"/>
                <a:ea typeface="宋体" panose="02010600030101010101" pitchFamily="2" charset="-122"/>
              </a:rPr>
              <a:t>    例化模块名 实例名(端口关联列表);    // 结构描述方式</a:t>
            </a:r>
            <a:endParaRPr lang="zh-CN" altLang="en-US" dirty="0">
              <a:latin typeface="Comic Sans MS" panose="030F0702030302020204" pitchFamily="2" charset="0"/>
              <a:ea typeface="宋体" panose="02010600030101010101" pitchFamily="2" charset="-122"/>
            </a:endParaRPr>
          </a:p>
          <a:p>
            <a:pPr eaLnBrk="0" hangingPunct="0"/>
            <a:endParaRPr lang="zh-CN" altLang="en-US" dirty="0">
              <a:solidFill>
                <a:srgbClr val="0070C0"/>
              </a:solidFill>
              <a:latin typeface="Comic Sans MS" panose="030F0702030302020204" pitchFamily="2" charset="0"/>
              <a:ea typeface="宋体" panose="02010600030101010101" pitchFamily="2" charset="-122"/>
            </a:endParaRPr>
          </a:p>
          <a:p>
            <a:pPr eaLnBrk="0" hangingPunct="0"/>
            <a:r>
              <a:rPr lang="zh-CN" altLang="en-US" dirty="0">
                <a:solidFill>
                  <a:srgbClr val="0070C0"/>
                </a:solidFill>
                <a:latin typeface="Comic Sans MS" panose="030F0702030302020204" pitchFamily="2" charset="0"/>
                <a:ea typeface="宋体" panose="02010600030101010101" pitchFamily="2" charset="-122"/>
              </a:rPr>
              <a:t>endmodule</a:t>
            </a:r>
            <a:endParaRPr lang="zh-CN" altLang="en-US" dirty="0">
              <a:solidFill>
                <a:srgbClr val="0070C0"/>
              </a:solidFill>
              <a:latin typeface="Comic Sans MS" panose="030F0702030302020204" pitchFamily="2" charset="0"/>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文本框 1"/>
          <p:cNvSpPr txBox="1"/>
          <p:nvPr/>
        </p:nvSpPr>
        <p:spPr>
          <a:xfrm>
            <a:off x="752475" y="855663"/>
            <a:ext cx="7839075" cy="922337"/>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rPr>
              <a:t>  </a:t>
            </a:r>
            <a:r>
              <a:rPr lang="zh-CN" altLang="en-US" dirty="0">
                <a:latin typeface="Comic Sans MS" panose="030F0702030302020204" pitchFamily="2" charset="0"/>
                <a:ea typeface="宋体" panose="02010600030101010101" pitchFamily="2" charset="-122"/>
              </a:rPr>
              <a:t>模块声明以关键词</a:t>
            </a:r>
            <a:r>
              <a:rPr lang="zh-CN" altLang="en-US" dirty="0">
                <a:solidFill>
                  <a:srgbClr val="00B050"/>
                </a:solidFill>
                <a:latin typeface="Comic Sans MS" panose="030F0702030302020204" pitchFamily="2" charset="0"/>
                <a:ea typeface="宋体" panose="02010600030101010101" pitchFamily="2" charset="-122"/>
              </a:rPr>
              <a:t>module</a:t>
            </a:r>
            <a:r>
              <a:rPr lang="zh-CN" altLang="en-US" dirty="0">
                <a:latin typeface="Comic Sans MS" panose="030F0702030302020204" pitchFamily="2" charset="0"/>
                <a:ea typeface="宋体" panose="02010600030101010101" pitchFamily="2" charset="-122"/>
              </a:rPr>
              <a:t>开始，以</a:t>
            </a:r>
            <a:r>
              <a:rPr lang="zh-CN" altLang="en-US" dirty="0">
                <a:solidFill>
                  <a:srgbClr val="00B050"/>
                </a:solidFill>
                <a:latin typeface="Comic Sans MS" panose="030F0702030302020204" pitchFamily="2" charset="0"/>
                <a:ea typeface="宋体" panose="02010600030101010101" pitchFamily="2" charset="-122"/>
              </a:rPr>
              <a:t>endmodule</a:t>
            </a:r>
            <a:r>
              <a:rPr lang="zh-CN" altLang="en-US" dirty="0">
                <a:latin typeface="Comic Sans MS" panose="030F0702030302020204" pitchFamily="2" charset="0"/>
                <a:ea typeface="宋体" panose="02010600030101010101" pitchFamily="2" charset="-122"/>
              </a:rPr>
              <a:t>结束。</a:t>
            </a:r>
            <a:r>
              <a:rPr lang="zh-CN" altLang="en-US" dirty="0">
                <a:latin typeface="Comic Sans MS" panose="030F0702030302020204" pitchFamily="2" charset="0"/>
                <a:ea typeface="宋体" panose="02010600030101010101" pitchFamily="2" charset="-122"/>
                <a:sym typeface="宋体" panose="02010600030101010101" pitchFamily="2" charset="-122"/>
              </a:rPr>
              <a:t>模块声明</a:t>
            </a:r>
            <a:r>
              <a:rPr lang="zh-CN" altLang="en-US" dirty="0">
                <a:latin typeface="Comic Sans MS" panose="030F0702030302020204" pitchFamily="2" charset="0"/>
                <a:ea typeface="宋体" panose="02010600030101010101" pitchFamily="2" charset="-122"/>
              </a:rPr>
              <a:t>由模块名和端口列表两部分组成。  </a:t>
            </a:r>
            <a:endParaRPr lang="zh-CN" altLang="en-US" dirty="0">
              <a:solidFill>
                <a:srgbClr val="C00000"/>
              </a:solidFill>
              <a:latin typeface="Comic Sans MS" panose="030F0702030302020204" pitchFamily="2" charset="0"/>
              <a:ea typeface="宋体" panose="02010600030101010101" pitchFamily="2" charset="-122"/>
            </a:endParaRPr>
          </a:p>
        </p:txBody>
      </p:sp>
      <p:sp>
        <p:nvSpPr>
          <p:cNvPr id="15362" name="文本框 2"/>
          <p:cNvSpPr txBox="1"/>
          <p:nvPr/>
        </p:nvSpPr>
        <p:spPr>
          <a:xfrm>
            <a:off x="752475" y="487363"/>
            <a:ext cx="1857375" cy="460375"/>
          </a:xfrm>
          <a:prstGeom prst="rect">
            <a:avLst/>
          </a:prstGeom>
          <a:noFill/>
          <a:ln w="9525">
            <a:noFill/>
          </a:ln>
        </p:spPr>
        <p:txBody>
          <a:bodyPr wrap="none" anchor="t" anchorCtr="0">
            <a:spAutoFit/>
          </a:bodyPr>
          <a:p>
            <a:pPr eaLnBrk="0" hangingPunct="0"/>
            <a:r>
              <a:rPr lang="zh-CN" altLang="en-US" sz="2400" dirty="0">
                <a:solidFill>
                  <a:srgbClr val="C00000"/>
                </a:solidFill>
                <a:latin typeface="Comic Sans MS" panose="030F0702030302020204" pitchFamily="2" charset="0"/>
                <a:ea typeface="宋体" panose="02010600030101010101" pitchFamily="2" charset="-122"/>
                <a:sym typeface="宋体" panose="02010600030101010101" pitchFamily="2" charset="-122"/>
              </a:rPr>
              <a:t>1. 模块声明</a:t>
            </a:r>
            <a:endParaRPr lang="zh-CN" altLang="en-US" sz="2400" dirty="0">
              <a:solidFill>
                <a:srgbClr val="C00000"/>
              </a:solidFill>
              <a:latin typeface="Comic Sans MS" panose="030F0702030302020204" pitchFamily="2" charset="0"/>
              <a:ea typeface="宋体" panose="02010600030101010101" pitchFamily="2" charset="-122"/>
              <a:sym typeface="宋体" panose="02010600030101010101" pitchFamily="2" charset="-122"/>
            </a:endParaRPr>
          </a:p>
        </p:txBody>
      </p:sp>
      <p:sp>
        <p:nvSpPr>
          <p:cNvPr id="15363" name="文本框 3"/>
          <p:cNvSpPr txBox="1"/>
          <p:nvPr/>
        </p:nvSpPr>
        <p:spPr>
          <a:xfrm>
            <a:off x="641350" y="3509963"/>
            <a:ext cx="3876675" cy="922337"/>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sym typeface="宋体" panose="02010600030101010101" pitchFamily="2" charset="-122"/>
              </a:rPr>
              <a:t>  </a:t>
            </a:r>
            <a:r>
              <a:rPr lang="zh-CN" altLang="en-US" dirty="0">
                <a:latin typeface="Comic Sans MS" panose="030F0702030302020204" pitchFamily="2" charset="0"/>
                <a:ea typeface="宋体" panose="02010600030101010101" pitchFamily="2" charset="-122"/>
                <a:sym typeface="宋体" panose="02010600030101010101" pitchFamily="2" charset="-122"/>
              </a:rPr>
              <a:t>模块名是模块惟一的标识，端口列表用于说明模块所有的对外端口。</a:t>
            </a:r>
            <a:endPar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endParaRPr>
          </a:p>
        </p:txBody>
      </p:sp>
      <p:sp>
        <p:nvSpPr>
          <p:cNvPr id="15364" name="文本框 4"/>
          <p:cNvSpPr txBox="1"/>
          <p:nvPr/>
        </p:nvSpPr>
        <p:spPr>
          <a:xfrm>
            <a:off x="4446588" y="2668588"/>
            <a:ext cx="4330700" cy="2676525"/>
          </a:xfrm>
          <a:prstGeom prst="rect">
            <a:avLst/>
          </a:prstGeom>
          <a:solidFill>
            <a:srgbClr val="D9D9D9"/>
          </a:solidFill>
          <a:ln w="9525">
            <a:noFill/>
          </a:ln>
        </p:spPr>
        <p:txBody>
          <a:bodyPr wrap="square" anchor="t" anchorCtr="0">
            <a:spAutoFit/>
          </a:bodyPr>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4选一数据选择器的模块声明参考如下：</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module </a:t>
            </a:r>
            <a:r>
              <a:rPr lang="en-US" altLang="zh-CN" sz="1600" dirty="0">
                <a:latin typeface="Comic Sans MS" panose="030F0702030302020204" pitchFamily="2" charset="0"/>
                <a:ea typeface="宋体" panose="02010600030101010101" pitchFamily="2" charset="-122"/>
                <a:sym typeface="宋体" panose="02010600030101010101" pitchFamily="2" charset="-122"/>
              </a:rPr>
              <a:t>MUX</a:t>
            </a:r>
            <a:r>
              <a:rPr lang="zh-CN" altLang="en-US" sz="1600" dirty="0">
                <a:latin typeface="Comic Sans MS" panose="030F0702030302020204" pitchFamily="2" charset="0"/>
                <a:ea typeface="宋体" panose="02010600030101010101" pitchFamily="2" charset="-122"/>
                <a:sym typeface="宋体" panose="02010600030101010101" pitchFamily="2" charset="-122"/>
              </a:rPr>
              <a:t>4to1(</a:t>
            </a:r>
            <a:r>
              <a:rPr lang="en-US" altLang="zh-CN" sz="1600" dirty="0">
                <a:latin typeface="Comic Sans MS" panose="030F0702030302020204" pitchFamily="2" charset="0"/>
                <a:ea typeface="宋体" panose="02010600030101010101" pitchFamily="2" charset="-122"/>
                <a:sym typeface="宋体" panose="02010600030101010101" pitchFamily="2" charset="-122"/>
              </a:rPr>
              <a:t>d</a:t>
            </a:r>
            <a:r>
              <a:rPr lang="zh-CN" altLang="en-US" sz="1600" dirty="0">
                <a:latin typeface="Comic Sans MS" panose="030F0702030302020204" pitchFamily="2" charset="0"/>
                <a:ea typeface="宋体" panose="02010600030101010101" pitchFamily="2" charset="-122"/>
                <a:sym typeface="宋体" panose="02010600030101010101" pitchFamily="2" charset="-122"/>
              </a:rPr>
              <a:t>0,</a:t>
            </a:r>
            <a:r>
              <a:rPr lang="en-US" altLang="zh-CN" sz="1600" dirty="0">
                <a:latin typeface="Comic Sans MS" panose="030F0702030302020204" pitchFamily="2" charset="0"/>
                <a:ea typeface="宋体" panose="02010600030101010101" pitchFamily="2" charset="-122"/>
                <a:sym typeface="宋体" panose="02010600030101010101" pitchFamily="2" charset="-122"/>
              </a:rPr>
              <a:t>d</a:t>
            </a:r>
            <a:r>
              <a:rPr lang="zh-CN" altLang="en-US" sz="1600" dirty="0">
                <a:latin typeface="Comic Sans MS" panose="030F0702030302020204" pitchFamily="2" charset="0"/>
                <a:ea typeface="宋体" panose="02010600030101010101" pitchFamily="2" charset="-122"/>
                <a:sym typeface="宋体" panose="02010600030101010101" pitchFamily="2" charset="-122"/>
              </a:rPr>
              <a:t>1,</a:t>
            </a:r>
            <a:r>
              <a:rPr lang="en-US" altLang="zh-CN" sz="1600" dirty="0">
                <a:latin typeface="Comic Sans MS" panose="030F0702030302020204" pitchFamily="2" charset="0"/>
                <a:ea typeface="宋体" panose="02010600030101010101" pitchFamily="2" charset="-122"/>
                <a:sym typeface="宋体" panose="02010600030101010101" pitchFamily="2" charset="-122"/>
              </a:rPr>
              <a:t>d</a:t>
            </a:r>
            <a:r>
              <a:rPr lang="zh-CN" altLang="en-US" sz="1600" dirty="0">
                <a:latin typeface="Comic Sans MS" panose="030F0702030302020204" pitchFamily="2" charset="0"/>
                <a:ea typeface="宋体" panose="02010600030101010101" pitchFamily="2" charset="-122"/>
                <a:sym typeface="宋体" panose="02010600030101010101" pitchFamily="2" charset="-122"/>
              </a:rPr>
              <a:t>2,</a:t>
            </a:r>
            <a:r>
              <a:rPr lang="en-US" altLang="zh-CN" sz="1600" dirty="0">
                <a:latin typeface="Comic Sans MS" panose="030F0702030302020204" pitchFamily="2" charset="0"/>
                <a:ea typeface="宋体" panose="02010600030101010101" pitchFamily="2" charset="-122"/>
                <a:sym typeface="宋体" panose="02010600030101010101" pitchFamily="2" charset="-122"/>
              </a:rPr>
              <a:t>d</a:t>
            </a:r>
            <a:r>
              <a:rPr lang="zh-CN" altLang="en-US" sz="1600" dirty="0">
                <a:latin typeface="Comic Sans MS" panose="030F0702030302020204" pitchFamily="2" charset="0"/>
                <a:ea typeface="宋体" panose="02010600030101010101" pitchFamily="2" charset="-122"/>
                <a:sym typeface="宋体" panose="02010600030101010101" pitchFamily="2" charset="-122"/>
              </a:rPr>
              <a:t>3,</a:t>
            </a:r>
            <a:r>
              <a:rPr lang="en-US" altLang="zh-CN" sz="1600" dirty="0">
                <a:latin typeface="Comic Sans MS" panose="030F0702030302020204" pitchFamily="2" charset="0"/>
                <a:ea typeface="宋体" panose="02010600030101010101" pitchFamily="2" charset="-122"/>
                <a:sym typeface="宋体" panose="02010600030101010101" pitchFamily="2" charset="-122"/>
              </a:rPr>
              <a:t>a</a:t>
            </a:r>
            <a:r>
              <a:rPr lang="zh-CN" altLang="en-US" sz="1600" dirty="0">
                <a:latin typeface="Comic Sans MS" panose="030F0702030302020204" pitchFamily="2" charset="0"/>
                <a:ea typeface="宋体" panose="02010600030101010101" pitchFamily="2" charset="-122"/>
                <a:sym typeface="宋体" panose="02010600030101010101" pitchFamily="2" charset="-122"/>
              </a:rPr>
              <a:t>,y); </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endmodule</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其中指定模块名为</a:t>
            </a:r>
            <a:r>
              <a:rPr lang="en-US" altLang="zh-CN" sz="1600" dirty="0">
                <a:latin typeface="Comic Sans MS" panose="030F0702030302020204" pitchFamily="2" charset="0"/>
                <a:ea typeface="宋体" panose="02010600030101010101" pitchFamily="2" charset="-122"/>
                <a:sym typeface="宋体" panose="02010600030101010101" pitchFamily="2" charset="-122"/>
              </a:rPr>
              <a:t>MUX</a:t>
            </a:r>
            <a:r>
              <a:rPr lang="zh-CN" altLang="en-US" sz="1600" dirty="0">
                <a:latin typeface="Comic Sans MS" panose="030F0702030302020204" pitchFamily="2" charset="0"/>
                <a:ea typeface="宋体" panose="02010600030101010101" pitchFamily="2" charset="-122"/>
                <a:sym typeface="宋体" panose="02010600030101010101" pitchFamily="2" charset="-122"/>
              </a:rPr>
              <a:t>4to1，对外共有四路数据</a:t>
            </a:r>
            <a:r>
              <a:rPr lang="en-US" altLang="zh-CN" sz="1600" dirty="0">
                <a:latin typeface="Comic Sans MS" panose="030F0702030302020204" pitchFamily="2" charset="0"/>
                <a:ea typeface="宋体" panose="02010600030101010101" pitchFamily="2" charset="-122"/>
                <a:sym typeface="宋体" panose="02010600030101010101" pitchFamily="2" charset="-122"/>
              </a:rPr>
              <a:t>d</a:t>
            </a:r>
            <a:r>
              <a:rPr lang="zh-CN" altLang="en-US" sz="1600" dirty="0">
                <a:latin typeface="Comic Sans MS" panose="030F0702030302020204" pitchFamily="2" charset="0"/>
                <a:ea typeface="宋体" panose="02010600030101010101" pitchFamily="2" charset="-122"/>
                <a:sym typeface="宋体" panose="02010600030101010101" pitchFamily="2" charset="-122"/>
              </a:rPr>
              <a:t>0、</a:t>
            </a:r>
            <a:r>
              <a:rPr lang="en-US" altLang="zh-CN" sz="1600" dirty="0">
                <a:latin typeface="Comic Sans MS" panose="030F0702030302020204" pitchFamily="2" charset="0"/>
                <a:ea typeface="宋体" panose="02010600030101010101" pitchFamily="2" charset="-122"/>
                <a:sym typeface="宋体" panose="02010600030101010101" pitchFamily="2" charset="-122"/>
              </a:rPr>
              <a:t>d</a:t>
            </a:r>
            <a:r>
              <a:rPr lang="zh-CN" altLang="en-US" sz="1600" dirty="0">
                <a:latin typeface="Comic Sans MS" panose="030F0702030302020204" pitchFamily="2" charset="0"/>
                <a:ea typeface="宋体" panose="02010600030101010101" pitchFamily="2" charset="-122"/>
                <a:sym typeface="宋体" panose="02010600030101010101" pitchFamily="2" charset="-122"/>
              </a:rPr>
              <a:t>1、</a:t>
            </a:r>
            <a:r>
              <a:rPr lang="en-US" altLang="zh-CN" sz="1600" dirty="0">
                <a:latin typeface="Comic Sans MS" panose="030F0702030302020204" pitchFamily="2" charset="0"/>
                <a:ea typeface="宋体" panose="02010600030101010101" pitchFamily="2" charset="-122"/>
                <a:sym typeface="宋体" panose="02010600030101010101" pitchFamily="2" charset="-122"/>
              </a:rPr>
              <a:t>d</a:t>
            </a:r>
            <a:r>
              <a:rPr lang="zh-CN" altLang="en-US" sz="1600" dirty="0">
                <a:latin typeface="Comic Sans MS" panose="030F0702030302020204" pitchFamily="2" charset="0"/>
                <a:ea typeface="宋体" panose="02010600030101010101" pitchFamily="2" charset="-122"/>
                <a:sym typeface="宋体" panose="02010600030101010101" pitchFamily="2" charset="-122"/>
              </a:rPr>
              <a:t>2和</a:t>
            </a:r>
            <a:r>
              <a:rPr lang="en-US" altLang="zh-CN" sz="1600" dirty="0">
                <a:latin typeface="Comic Sans MS" panose="030F0702030302020204" pitchFamily="2" charset="0"/>
                <a:ea typeface="宋体" panose="02010600030101010101" pitchFamily="2" charset="-122"/>
                <a:sym typeface="宋体" panose="02010600030101010101" pitchFamily="2" charset="-122"/>
              </a:rPr>
              <a:t>d</a:t>
            </a:r>
            <a:r>
              <a:rPr lang="zh-CN" altLang="en-US" sz="1600" dirty="0">
                <a:latin typeface="Comic Sans MS" panose="030F0702030302020204" pitchFamily="2" charset="0"/>
                <a:ea typeface="宋体" panose="02010600030101010101" pitchFamily="2" charset="-122"/>
                <a:sym typeface="宋体" panose="02010600030101010101" pitchFamily="2" charset="-122"/>
              </a:rPr>
              <a:t>3，两位地址</a:t>
            </a:r>
            <a:r>
              <a:rPr lang="en-US" altLang="zh-CN" sz="1600" dirty="0">
                <a:latin typeface="Comic Sans MS" panose="030F0702030302020204" pitchFamily="2" charset="0"/>
                <a:ea typeface="宋体" panose="02010600030101010101" pitchFamily="2" charset="-122"/>
                <a:sym typeface="宋体" panose="02010600030101010101" pitchFamily="2" charset="-122"/>
              </a:rPr>
              <a:t>a</a:t>
            </a:r>
            <a:r>
              <a:rPr lang="zh-CN" altLang="en-US" sz="1600" dirty="0">
                <a:latin typeface="Comic Sans MS" panose="030F0702030302020204" pitchFamily="2" charset="0"/>
                <a:ea typeface="宋体" panose="02010600030101010101" pitchFamily="2" charset="-122"/>
                <a:sym typeface="宋体" panose="02010600030101010101" pitchFamily="2" charset="-122"/>
              </a:rPr>
              <a:t>和输出y共6组端口。</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p:txBody>
      </p:sp>
      <p:sp>
        <p:nvSpPr>
          <p:cNvPr id="15365" name="文本框 5"/>
          <p:cNvSpPr txBox="1"/>
          <p:nvPr/>
        </p:nvSpPr>
        <p:spPr>
          <a:xfrm>
            <a:off x="776288" y="1778000"/>
            <a:ext cx="3540125" cy="1752600"/>
          </a:xfrm>
          <a:prstGeom prst="rect">
            <a:avLst/>
          </a:prstGeom>
          <a:solidFill>
            <a:srgbClr val="D9EDEE"/>
          </a:solidFill>
          <a:ln w="9525">
            <a:noFill/>
          </a:ln>
        </p:spPr>
        <p:txBody>
          <a:bodyPr wrap="square" anchor="t" anchorCtr="0">
            <a:spAutoFit/>
          </a:bodyPr>
          <a:p>
            <a:pPr eaLnBrk="0" hangingPunct="0">
              <a:lnSpc>
                <a:spcPct val="150000"/>
              </a:lnSpc>
            </a:pPr>
            <a:r>
              <a:rPr lang="zh-CN" altLang="en-US" dirty="0">
                <a:solidFill>
                  <a:srgbClr val="0070C0"/>
                </a:solidFill>
                <a:latin typeface="Comic Sans MS" panose="030F0702030302020204" pitchFamily="2" charset="0"/>
                <a:ea typeface="宋体" panose="02010600030101010101" pitchFamily="2" charset="-122"/>
                <a:sym typeface="宋体" panose="02010600030101010101" pitchFamily="2" charset="-122"/>
              </a:rPr>
              <a:t>模块声明的语法格式为：</a:t>
            </a:r>
            <a:endParaRPr lang="zh-CN" altLang="en-US" dirty="0">
              <a:solidFill>
                <a:srgbClr val="0070C0"/>
              </a:solidFill>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dirty="0">
                <a:latin typeface="Comic Sans MS" panose="030F0702030302020204" pitchFamily="2" charset="0"/>
                <a:ea typeface="宋体" panose="02010600030101010101" pitchFamily="2" charset="-122"/>
                <a:sym typeface="宋体" panose="02010600030101010101" pitchFamily="2" charset="-122"/>
              </a:rPr>
              <a:t>   </a:t>
            </a:r>
            <a:r>
              <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rPr>
              <a:t>module</a:t>
            </a:r>
            <a:r>
              <a:rPr lang="zh-CN" altLang="en-US" dirty="0">
                <a:latin typeface="Comic Sans MS" panose="030F0702030302020204" pitchFamily="2" charset="0"/>
                <a:ea typeface="宋体" panose="02010600030101010101" pitchFamily="2" charset="-122"/>
                <a:sym typeface="宋体" panose="02010600030101010101" pitchFamily="2" charset="-122"/>
              </a:rPr>
              <a:t> </a:t>
            </a:r>
            <a:r>
              <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rPr>
              <a:t>模块名 </a:t>
            </a:r>
            <a:r>
              <a:rPr lang="en-US" altLang="zh-CN" dirty="0">
                <a:solidFill>
                  <a:srgbClr val="C00000"/>
                </a:solidFill>
                <a:latin typeface="Comic Sans MS" panose="030F0702030302020204" pitchFamily="2" charset="0"/>
                <a:ea typeface="宋体" panose="02010600030101010101" pitchFamily="2" charset="-122"/>
                <a:sym typeface="宋体" panose="02010600030101010101" pitchFamily="2" charset="-122"/>
              </a:rPr>
              <a:t>(</a:t>
            </a:r>
            <a:r>
              <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rPr>
              <a:t>端口列表</a:t>
            </a:r>
            <a:r>
              <a:rPr lang="en-US" altLang="zh-CN" dirty="0">
                <a:solidFill>
                  <a:srgbClr val="C00000"/>
                </a:solidFill>
                <a:latin typeface="Comic Sans MS" panose="030F0702030302020204" pitchFamily="2" charset="0"/>
                <a:ea typeface="宋体" panose="02010600030101010101" pitchFamily="2" charset="-122"/>
                <a:sym typeface="宋体" panose="02010600030101010101" pitchFamily="2" charset="-122"/>
              </a:rPr>
              <a:t>)</a:t>
            </a:r>
            <a:r>
              <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rPr>
              <a:t>;</a:t>
            </a:r>
            <a:endPar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dirty="0">
                <a:latin typeface="Comic Sans MS" panose="030F0702030302020204" pitchFamily="2" charset="0"/>
                <a:ea typeface="宋体" panose="02010600030101010101" pitchFamily="2" charset="-122"/>
                <a:sym typeface="宋体" panose="02010600030101010101" pitchFamily="2" charset="-122"/>
              </a:rPr>
              <a:t>     ……</a:t>
            </a:r>
            <a:endParaRPr lang="zh-CN" altLang="en-US"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dirty="0">
                <a:latin typeface="Comic Sans MS" panose="030F0702030302020204" pitchFamily="2" charset="0"/>
                <a:ea typeface="宋体" panose="02010600030101010101" pitchFamily="2" charset="-122"/>
                <a:sym typeface="宋体" panose="02010600030101010101" pitchFamily="2" charset="-122"/>
              </a:rPr>
              <a:t>   </a:t>
            </a:r>
            <a:r>
              <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rPr>
              <a:t>endmodule</a:t>
            </a:r>
            <a:endParaRPr lang="zh-CN" altLang="en-US" dirty="0">
              <a:latin typeface="Arial" panose="020B0604020202020204" pitchFamily="34" charset="0"/>
              <a:ea typeface="宋体" panose="02010600030101010101" pitchFamily="2" charset="-122"/>
            </a:endParaRPr>
          </a:p>
        </p:txBody>
      </p:sp>
      <p:sp>
        <p:nvSpPr>
          <p:cNvPr id="15366" name="文本框 6"/>
          <p:cNvSpPr txBox="1"/>
          <p:nvPr/>
        </p:nvSpPr>
        <p:spPr>
          <a:xfrm>
            <a:off x="698500" y="5362575"/>
            <a:ext cx="8188325" cy="922338"/>
          </a:xfrm>
          <a:prstGeom prst="rect">
            <a:avLst/>
          </a:prstGeom>
          <a:noFill/>
          <a:ln w="9525">
            <a:noFill/>
          </a:ln>
        </p:spPr>
        <p:txBody>
          <a:bodyPr wrap="square" anchor="t" anchorCtr="0">
            <a:spAutoFit/>
          </a:bodyPr>
          <a:p>
            <a:pPr>
              <a:lnSpc>
                <a:spcPct val="150000"/>
              </a:lnSpc>
            </a:pPr>
            <a:r>
              <a:rPr lang="en-US" altLang="zh-CN" dirty="0">
                <a:latin typeface="Comic Sans MS" panose="030F0702030302020204" pitchFamily="2" charset="0"/>
                <a:ea typeface="宋体" panose="02010600030101010101" pitchFamily="2" charset="-122"/>
                <a:sym typeface="宋体" panose="02010600030101010101" pitchFamily="2" charset="-122"/>
              </a:rPr>
              <a:t>  </a:t>
            </a:r>
            <a:r>
              <a:rPr lang="zh-CN" altLang="en-US" dirty="0">
                <a:latin typeface="Comic Sans MS" panose="030F0702030302020204" pitchFamily="2" charset="0"/>
                <a:ea typeface="宋体" panose="02010600030101010101" pitchFamily="2" charset="-122"/>
                <a:sym typeface="宋体" panose="02010600030101010101" pitchFamily="2" charset="-122"/>
              </a:rPr>
              <a:t>模块的所有代码书写于关键词</a:t>
            </a:r>
            <a:r>
              <a:rPr lang="zh-CN" altLang="en-US" dirty="0">
                <a:solidFill>
                  <a:srgbClr val="00B050"/>
                </a:solidFill>
                <a:latin typeface="Comic Sans MS" panose="030F0702030302020204" pitchFamily="2" charset="0"/>
                <a:ea typeface="宋体" panose="02010600030101010101" pitchFamily="2" charset="-122"/>
                <a:sym typeface="宋体" panose="02010600030101010101" pitchFamily="2" charset="-122"/>
              </a:rPr>
              <a:t>module</a:t>
            </a:r>
            <a:r>
              <a:rPr lang="zh-CN" altLang="en-US" dirty="0">
                <a:latin typeface="Comic Sans MS" panose="030F0702030302020204" pitchFamily="2" charset="0"/>
                <a:ea typeface="宋体" panose="02010600030101010101" pitchFamily="2" charset="-122"/>
                <a:sym typeface="宋体" panose="02010600030101010101" pitchFamily="2" charset="-122"/>
              </a:rPr>
              <a:t>和</a:t>
            </a:r>
            <a:r>
              <a:rPr lang="zh-CN" altLang="en-US" dirty="0">
                <a:solidFill>
                  <a:srgbClr val="00B050"/>
                </a:solidFill>
                <a:latin typeface="Comic Sans MS" panose="030F0702030302020204" pitchFamily="2" charset="0"/>
                <a:ea typeface="宋体" panose="02010600030101010101" pitchFamily="2" charset="-122"/>
                <a:sym typeface="宋体" panose="02010600030101010101" pitchFamily="2" charset="-122"/>
              </a:rPr>
              <a:t>endmodule</a:t>
            </a:r>
            <a:r>
              <a:rPr lang="zh-CN" altLang="en-US" dirty="0">
                <a:latin typeface="Comic Sans MS" panose="030F0702030302020204" pitchFamily="2" charset="0"/>
                <a:ea typeface="宋体" panose="02010600030101010101" pitchFamily="2" charset="-122"/>
                <a:sym typeface="宋体" panose="02010600030101010101" pitchFamily="2" charset="-122"/>
              </a:rPr>
              <a:t>之间，包括端口定义、数据类型定义、函数和任务声明以及功能描述部分。</a:t>
            </a:r>
            <a:endParaRPr lang="zh-CN" altLang="en-US" dirty="0">
              <a:latin typeface="Comic Sans MS" panose="030F0702030302020204" pitchFamily="2" charset="0"/>
              <a:ea typeface="宋体" panose="02010600030101010101" pitchFamily="2" charset="-122"/>
              <a:sym typeface="宋体" panose="02010600030101010101" pitchFamily="2" charset="-122"/>
            </a:endParaRPr>
          </a:p>
        </p:txBody>
      </p:sp>
      <p:sp>
        <p:nvSpPr>
          <p:cNvPr id="15367" name="文本框 1"/>
          <p:cNvSpPr txBox="1"/>
          <p:nvPr/>
        </p:nvSpPr>
        <p:spPr>
          <a:xfrm>
            <a:off x="784225" y="4430713"/>
            <a:ext cx="3576638" cy="922337"/>
          </a:xfrm>
          <a:prstGeom prst="rect">
            <a:avLst/>
          </a:prstGeom>
          <a:solidFill>
            <a:srgbClr val="D9EDEE"/>
          </a:solidFill>
          <a:ln w="9525">
            <a:noFill/>
          </a:ln>
        </p:spPr>
        <p:txBody>
          <a:bodyPr wrap="square" anchor="t" anchorCtr="0">
            <a:spAutoFit/>
          </a:bodyPr>
          <a:p>
            <a:pPr eaLnBrk="0" hangingPunct="0">
              <a:lnSpc>
                <a:spcPct val="150000"/>
              </a:lnSpc>
            </a:pPr>
            <a:r>
              <a:rPr lang="zh-CN" altLang="en-US" dirty="0">
                <a:solidFill>
                  <a:srgbClr val="0070C0"/>
                </a:solidFill>
                <a:latin typeface="Comic Sans MS" panose="030F0702030302020204" pitchFamily="2" charset="0"/>
                <a:ea typeface="宋体" panose="02010600030101010101" pitchFamily="2" charset="-122"/>
                <a:sym typeface="宋体" panose="02010600030101010101" pitchFamily="2" charset="-122"/>
              </a:rPr>
              <a:t>端口列表的语法格式为</a:t>
            </a:r>
            <a:r>
              <a:rPr lang="en-US" altLang="zh-CN" dirty="0">
                <a:solidFill>
                  <a:srgbClr val="0070C0"/>
                </a:solidFill>
                <a:latin typeface="Comic Sans MS" panose="030F0702030302020204" pitchFamily="2" charset="0"/>
                <a:ea typeface="宋体" panose="02010600030101010101" pitchFamily="2" charset="-122"/>
                <a:sym typeface="宋体" panose="02010600030101010101" pitchFamily="2" charset="-122"/>
              </a:rPr>
              <a:t>:</a:t>
            </a:r>
            <a:r>
              <a:rPr lang="zh-CN" altLang="en-US" dirty="0">
                <a:latin typeface="Comic Sans MS" panose="030F0702030302020204" pitchFamily="2" charset="0"/>
                <a:ea typeface="宋体" panose="02010600030101010101" pitchFamily="2" charset="-122"/>
                <a:sym typeface="宋体" panose="02010600030101010101" pitchFamily="2" charset="-122"/>
              </a:rPr>
              <a:t> </a:t>
            </a:r>
            <a:endParaRPr lang="zh-CN" altLang="en-US"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dirty="0">
                <a:latin typeface="Comic Sans MS" panose="030F0702030302020204" pitchFamily="2" charset="0"/>
                <a:ea typeface="宋体" panose="02010600030101010101" pitchFamily="2" charset="-122"/>
                <a:sym typeface="宋体" panose="02010600030101010101" pitchFamily="2" charset="-122"/>
              </a:rPr>
              <a:t>  </a:t>
            </a:r>
            <a:r>
              <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rPr>
              <a:t>端口名1,端口名2,…,端口名n</a:t>
            </a:r>
            <a:endParaRPr lang="zh-CN" altLang="en-US" dirty="0">
              <a:latin typeface="Arial" panose="020B0604020202020204" pitchFamily="34" charset="0"/>
              <a:ea typeface="宋体" panose="02010600030101010101" pitchFamily="2" charset="-122"/>
            </a:endParaRPr>
          </a:p>
        </p:txBody>
      </p:sp>
      <p:graphicFrame>
        <p:nvGraphicFramePr>
          <p:cNvPr id="15368" name="对象 4"/>
          <p:cNvGraphicFramePr/>
          <p:nvPr/>
        </p:nvGraphicFramePr>
        <p:xfrm>
          <a:off x="4635500" y="1411288"/>
          <a:ext cx="2613025" cy="1154112"/>
        </p:xfrm>
        <a:graphic>
          <a:graphicData uri="http://schemas.openxmlformats.org/presentationml/2006/ole">
            <mc:AlternateContent xmlns:mc="http://schemas.openxmlformats.org/markup-compatibility/2006">
              <mc:Choice xmlns:v="urn:schemas-microsoft-com:vml" Requires="v">
                <p:oleObj spid="_x0000_s3079" name="" r:id="rId1" imgW="4191000" imgH="2000250" progId="PBrush">
                  <p:embed/>
                </p:oleObj>
              </mc:Choice>
              <mc:Fallback>
                <p:oleObj name="" r:id="rId1" imgW="4191000" imgH="2000250" progId="PBrush">
                  <p:embed/>
                  <p:pic>
                    <p:nvPicPr>
                      <p:cNvPr id="0" name="图片 3078"/>
                      <p:cNvPicPr/>
                      <p:nvPr/>
                    </p:nvPicPr>
                    <p:blipFill>
                      <a:blip r:embed="rId2"/>
                      <a:stretch>
                        <a:fillRect/>
                      </a:stretch>
                    </p:blipFill>
                    <p:spPr>
                      <a:xfrm>
                        <a:off x="4635500" y="1411288"/>
                        <a:ext cx="2613025" cy="1154112"/>
                      </a:xfrm>
                      <a:prstGeom prst="rect">
                        <a:avLst/>
                      </a:prstGeom>
                      <a:noFill/>
                      <a:ln w="38100">
                        <a:noFill/>
                        <a:miter/>
                      </a:ln>
                    </p:spPr>
                  </p:pic>
                </p:oleObj>
              </mc:Fallback>
            </mc:AlternateContent>
          </a:graphicData>
        </a:graphic>
      </p:graphicFrame>
      <p:sp>
        <p:nvSpPr>
          <p:cNvPr id="14346" name="矩形 10243"/>
          <p:cNvSpPr/>
          <p:nvPr/>
        </p:nvSpPr>
        <p:spPr>
          <a:xfrm>
            <a:off x="4500563" y="1352550"/>
            <a:ext cx="2860675" cy="1273175"/>
          </a:xfrm>
          <a:prstGeom prst="rect">
            <a:avLst/>
          </a:prstGeom>
          <a:solidFill>
            <a:srgbClr val="FF00FF">
              <a:alpha val="25999"/>
            </a:srgbClr>
          </a:solidFill>
          <a:ln w="9525">
            <a:noFill/>
          </a:ln>
        </p:spPr>
        <p:txBody>
          <a:bodyPr anchor="t" anchorCtr="0"/>
          <a:p>
            <a:pPr eaLnBrk="0" hangingPunct="0"/>
            <a:endParaRPr lang="zh-CN" altLang="en-US" dirty="0">
              <a:latin typeface="Arial" panose="020B0604020202020204" pitchFamily="34" charset="0"/>
              <a:ea typeface="仿宋_GB2312" pitchFamily="1" charset="-122"/>
            </a:endParaRPr>
          </a:p>
        </p:txBody>
      </p:sp>
      <p:graphicFrame>
        <p:nvGraphicFramePr>
          <p:cNvPr id="15370" name="对象 2"/>
          <p:cNvGraphicFramePr/>
          <p:nvPr/>
        </p:nvGraphicFramePr>
        <p:xfrm>
          <a:off x="7581900" y="1395413"/>
          <a:ext cx="1003300" cy="1189037"/>
        </p:xfrm>
        <a:graphic>
          <a:graphicData uri="http://schemas.openxmlformats.org/presentationml/2006/ole">
            <mc:AlternateContent xmlns:mc="http://schemas.openxmlformats.org/markup-compatibility/2006">
              <mc:Choice xmlns:v="urn:schemas-microsoft-com:vml" Requires="v">
                <p:oleObj spid="_x0000_s3076" name="" r:id="rId3" imgW="1590675" imgH="2286000" progId="PBrush">
                  <p:embed/>
                </p:oleObj>
              </mc:Choice>
              <mc:Fallback>
                <p:oleObj name="" r:id="rId3" imgW="1590675" imgH="2286000" progId="PBrush">
                  <p:embed/>
                  <p:pic>
                    <p:nvPicPr>
                      <p:cNvPr id="0" name="图片 3075"/>
                      <p:cNvPicPr/>
                      <p:nvPr/>
                    </p:nvPicPr>
                    <p:blipFill>
                      <a:blip r:embed="rId4"/>
                      <a:stretch>
                        <a:fillRect/>
                      </a:stretch>
                    </p:blipFill>
                    <p:spPr>
                      <a:xfrm>
                        <a:off x="7581900" y="1395413"/>
                        <a:ext cx="1003300" cy="1189037"/>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6"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文本框 2"/>
          <p:cNvSpPr txBox="1"/>
          <p:nvPr/>
        </p:nvSpPr>
        <p:spPr>
          <a:xfrm>
            <a:off x="752475" y="479425"/>
            <a:ext cx="1857375" cy="460375"/>
          </a:xfrm>
          <a:prstGeom prst="rect">
            <a:avLst/>
          </a:prstGeom>
          <a:noFill/>
          <a:ln w="9525">
            <a:noFill/>
          </a:ln>
        </p:spPr>
        <p:txBody>
          <a:bodyPr wrap="none" anchor="t" anchorCtr="0">
            <a:spAutoFit/>
          </a:bodyPr>
          <a:p>
            <a:pPr eaLnBrk="0" hangingPunct="0"/>
            <a:r>
              <a:rPr lang="en-US" altLang="zh-CN" sz="2400" dirty="0">
                <a:solidFill>
                  <a:srgbClr val="C00000"/>
                </a:solidFill>
                <a:latin typeface="Comic Sans MS" panose="030F0702030302020204" pitchFamily="2" charset="0"/>
                <a:ea typeface="宋体" panose="02010600030101010101" pitchFamily="2" charset="-122"/>
                <a:sym typeface="宋体" panose="02010600030101010101" pitchFamily="2" charset="-122"/>
              </a:rPr>
              <a:t>2</a:t>
            </a:r>
            <a:r>
              <a:rPr lang="zh-CN" altLang="en-US" sz="2400" dirty="0">
                <a:solidFill>
                  <a:srgbClr val="C00000"/>
                </a:solidFill>
                <a:latin typeface="Comic Sans MS" panose="030F0702030302020204" pitchFamily="2" charset="0"/>
                <a:ea typeface="宋体" panose="02010600030101010101" pitchFamily="2" charset="-122"/>
                <a:sym typeface="宋体" panose="02010600030101010101" pitchFamily="2" charset="-122"/>
              </a:rPr>
              <a:t>. 端口定义</a:t>
            </a:r>
            <a:endParaRPr lang="zh-CN" altLang="en-US" sz="2400" dirty="0">
              <a:solidFill>
                <a:srgbClr val="C00000"/>
              </a:solidFill>
              <a:latin typeface="Comic Sans MS" panose="030F0702030302020204" pitchFamily="2" charset="0"/>
              <a:ea typeface="宋体" panose="02010600030101010101" pitchFamily="2" charset="-122"/>
              <a:sym typeface="宋体" panose="02010600030101010101" pitchFamily="2" charset="-122"/>
            </a:endParaRPr>
          </a:p>
        </p:txBody>
      </p:sp>
      <p:sp>
        <p:nvSpPr>
          <p:cNvPr id="16386" name="文本框 1"/>
          <p:cNvSpPr txBox="1"/>
          <p:nvPr/>
        </p:nvSpPr>
        <p:spPr>
          <a:xfrm>
            <a:off x="681038" y="855663"/>
            <a:ext cx="7691437" cy="922337"/>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sym typeface="宋体" panose="02010600030101010101" pitchFamily="2" charset="-122"/>
              </a:rPr>
              <a:t>  </a:t>
            </a:r>
            <a:r>
              <a:rPr lang="zh-CN" altLang="en-US" dirty="0">
                <a:latin typeface="Comic Sans MS" panose="030F0702030302020204" pitchFamily="2" charset="0"/>
                <a:ea typeface="宋体" panose="02010600030101010101" pitchFamily="2" charset="-122"/>
                <a:sym typeface="宋体" panose="02010600030101010101" pitchFamily="2" charset="-122"/>
              </a:rPr>
              <a:t>端口类型定义用于指定模块对外端口的</a:t>
            </a:r>
            <a:r>
              <a:rPr lang="zh-CN" altLang="en-US" dirty="0">
                <a:solidFill>
                  <a:srgbClr val="00B050"/>
                </a:solidFill>
                <a:latin typeface="Comic Sans MS" panose="030F0702030302020204" pitchFamily="2" charset="0"/>
                <a:ea typeface="宋体" panose="02010600030101010101" pitchFamily="2" charset="-122"/>
                <a:sym typeface="宋体" panose="02010600030101010101" pitchFamily="2" charset="-122"/>
              </a:rPr>
              <a:t>数据流动</a:t>
            </a:r>
            <a:r>
              <a:rPr lang="zh-CN" altLang="en-US" dirty="0">
                <a:latin typeface="Comic Sans MS" panose="030F0702030302020204" pitchFamily="2" charset="0"/>
                <a:ea typeface="宋体" panose="02010600030101010101" pitchFamily="2" charset="-122"/>
                <a:sym typeface="宋体" panose="02010600030101010101" pitchFamily="2" charset="-122"/>
              </a:rPr>
              <a:t>方向以及</a:t>
            </a:r>
            <a:r>
              <a:rPr lang="zh-CN" altLang="en-US" dirty="0">
                <a:solidFill>
                  <a:srgbClr val="00B050"/>
                </a:solidFill>
                <a:latin typeface="Comic Sans MS" panose="030F0702030302020204" pitchFamily="2" charset="0"/>
                <a:ea typeface="宋体" panose="02010600030101010101" pitchFamily="2" charset="-122"/>
                <a:sym typeface="宋体" panose="02010600030101010101" pitchFamily="2" charset="-122"/>
              </a:rPr>
              <a:t>数据类型</a:t>
            </a:r>
            <a:r>
              <a:rPr lang="zh-CN" altLang="en-US" dirty="0">
                <a:latin typeface="Comic Sans MS" panose="030F0702030302020204" pitchFamily="2" charset="0"/>
                <a:ea typeface="宋体" panose="02010600030101010101" pitchFamily="2" charset="-122"/>
                <a:sym typeface="宋体" panose="02010600030101010101" pitchFamily="2" charset="-122"/>
              </a:rPr>
              <a:t>。</a:t>
            </a:r>
            <a:endParaRPr lang="zh-CN" altLang="en-US"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dirty="0">
                <a:latin typeface="Comic Sans MS" panose="030F0702030302020204" pitchFamily="2" charset="0"/>
                <a:ea typeface="宋体" panose="02010600030101010101" pitchFamily="2" charset="-122"/>
                <a:sym typeface="宋体" panose="02010600030101010101" pitchFamily="2" charset="-122"/>
              </a:rPr>
              <a:t>具体的语法格式为： </a:t>
            </a:r>
            <a:endParaRPr lang="zh-CN" altLang="en-US" dirty="0">
              <a:solidFill>
                <a:srgbClr val="0070C0"/>
              </a:solidFill>
              <a:latin typeface="Comic Sans MS" panose="030F0702030302020204" pitchFamily="2" charset="0"/>
              <a:ea typeface="宋体" panose="02010600030101010101" pitchFamily="2" charset="-122"/>
              <a:sym typeface="宋体" panose="02010600030101010101" pitchFamily="2" charset="-122"/>
            </a:endParaRPr>
          </a:p>
        </p:txBody>
      </p:sp>
      <p:sp>
        <p:nvSpPr>
          <p:cNvPr id="16387" name="文本框 4"/>
          <p:cNvSpPr txBox="1"/>
          <p:nvPr/>
        </p:nvSpPr>
        <p:spPr>
          <a:xfrm>
            <a:off x="681038" y="4344988"/>
            <a:ext cx="3870325" cy="1198562"/>
          </a:xfrm>
          <a:prstGeom prst="rect">
            <a:avLst/>
          </a:prstGeom>
          <a:solidFill>
            <a:srgbClr val="D9D9D9"/>
          </a:solidFill>
          <a:ln w="9525">
            <a:noFill/>
          </a:ln>
        </p:spPr>
        <p:txBody>
          <a:bodyPr wrap="square" anchor="t" anchorCtr="0">
            <a:spAutoFit/>
          </a:bodyPr>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input</a:t>
            </a:r>
            <a:r>
              <a:rPr lang="en-US" altLang="zh-CN" sz="1600" dirty="0">
                <a:latin typeface="Comic Sans MS" panose="030F0702030302020204" pitchFamily="2" charset="0"/>
                <a:ea typeface="宋体" panose="02010600030101010101" pitchFamily="2" charset="-122"/>
                <a:sym typeface="宋体" panose="02010600030101010101" pitchFamily="2" charset="-122"/>
              </a:rPr>
              <a:t> d</a:t>
            </a:r>
            <a:r>
              <a:rPr lang="zh-CN" altLang="en-US" sz="1600" dirty="0">
                <a:latin typeface="Comic Sans MS" panose="030F0702030302020204" pitchFamily="2" charset="0"/>
                <a:ea typeface="宋体" panose="02010600030101010101" pitchFamily="2" charset="-122"/>
                <a:sym typeface="宋体" panose="02010600030101010101" pitchFamily="2" charset="-122"/>
              </a:rPr>
              <a:t>0,</a:t>
            </a:r>
            <a:r>
              <a:rPr lang="en-US" altLang="zh-CN" sz="1600" dirty="0">
                <a:latin typeface="Comic Sans MS" panose="030F0702030302020204" pitchFamily="2" charset="0"/>
                <a:ea typeface="宋体" panose="02010600030101010101" pitchFamily="2" charset="-122"/>
                <a:sym typeface="宋体" panose="02010600030101010101" pitchFamily="2" charset="-122"/>
              </a:rPr>
              <a:t>d</a:t>
            </a:r>
            <a:r>
              <a:rPr lang="zh-CN" altLang="en-US" sz="1600" dirty="0">
                <a:latin typeface="Comic Sans MS" panose="030F0702030302020204" pitchFamily="2" charset="0"/>
                <a:ea typeface="宋体" panose="02010600030101010101" pitchFamily="2" charset="-122"/>
                <a:sym typeface="宋体" panose="02010600030101010101" pitchFamily="2" charset="-122"/>
              </a:rPr>
              <a:t>1,</a:t>
            </a:r>
            <a:r>
              <a:rPr lang="en-US" altLang="zh-CN" sz="1600" dirty="0">
                <a:latin typeface="Comic Sans MS" panose="030F0702030302020204" pitchFamily="2" charset="0"/>
                <a:ea typeface="宋体" panose="02010600030101010101" pitchFamily="2" charset="-122"/>
                <a:sym typeface="宋体" panose="02010600030101010101" pitchFamily="2" charset="-122"/>
              </a:rPr>
              <a:t>d</a:t>
            </a:r>
            <a:r>
              <a:rPr lang="zh-CN" altLang="en-US" sz="1600" dirty="0">
                <a:latin typeface="Comic Sans MS" panose="030F0702030302020204" pitchFamily="2" charset="0"/>
                <a:ea typeface="宋体" panose="02010600030101010101" pitchFamily="2" charset="-122"/>
                <a:sym typeface="宋体" panose="02010600030101010101" pitchFamily="2" charset="-122"/>
              </a:rPr>
              <a:t>2,</a:t>
            </a:r>
            <a:r>
              <a:rPr lang="en-US" altLang="zh-CN" sz="1600" dirty="0">
                <a:latin typeface="Comic Sans MS" panose="030F0702030302020204" pitchFamily="2" charset="0"/>
                <a:ea typeface="宋体" panose="02010600030101010101" pitchFamily="2" charset="-122"/>
                <a:sym typeface="宋体" panose="02010600030101010101" pitchFamily="2" charset="-122"/>
              </a:rPr>
              <a:t>d</a:t>
            </a:r>
            <a:r>
              <a:rPr lang="zh-CN" altLang="en-US" sz="1600" dirty="0">
                <a:latin typeface="Comic Sans MS" panose="030F0702030302020204" pitchFamily="2" charset="0"/>
                <a:ea typeface="宋体" panose="02010600030101010101" pitchFamily="2" charset="-122"/>
                <a:sym typeface="宋体" panose="02010600030101010101" pitchFamily="2" charset="-122"/>
              </a:rPr>
              <a:t>3;  // 4路数据</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input</a:t>
            </a:r>
            <a:r>
              <a:rPr lang="en-US" altLang="zh-CN" sz="1600" dirty="0">
                <a:latin typeface="Comic Sans MS" panose="030F0702030302020204" pitchFamily="2" charset="0"/>
                <a:ea typeface="宋体" panose="02010600030101010101" pitchFamily="2" charset="-122"/>
                <a:sym typeface="宋体" panose="02010600030101010101" pitchFamily="2" charset="-122"/>
              </a:rPr>
              <a:t> </a:t>
            </a:r>
            <a:r>
              <a:rPr lang="zh-CN" altLang="en-US" sz="1600" dirty="0">
                <a:latin typeface="Comic Sans MS" panose="030F0702030302020204" pitchFamily="2" charset="0"/>
                <a:ea typeface="宋体" panose="02010600030101010101" pitchFamily="2" charset="-122"/>
                <a:sym typeface="宋体" panose="02010600030101010101" pitchFamily="2" charset="-122"/>
              </a:rPr>
              <a:t>[1:0] </a:t>
            </a:r>
            <a:r>
              <a:rPr lang="en-US" altLang="zh-CN" sz="1600" dirty="0">
                <a:latin typeface="Comic Sans MS" panose="030F0702030302020204" pitchFamily="2" charset="0"/>
                <a:ea typeface="宋体" panose="02010600030101010101" pitchFamily="2" charset="-122"/>
                <a:sym typeface="宋体" panose="02010600030101010101" pitchFamily="2" charset="-122"/>
              </a:rPr>
              <a:t>a</a:t>
            </a:r>
            <a:r>
              <a:rPr lang="zh-CN" altLang="en-US" sz="1600" dirty="0">
                <a:latin typeface="Comic Sans MS" panose="030F0702030302020204" pitchFamily="2" charset="0"/>
                <a:ea typeface="宋体" panose="02010600030101010101" pitchFamily="2" charset="-122"/>
                <a:sym typeface="宋体" panose="02010600030101010101" pitchFamily="2" charset="-122"/>
              </a:rPr>
              <a:t>;         // 2位地址</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output </a:t>
            </a:r>
            <a:r>
              <a:rPr lang="en-US" altLang="zh-CN" sz="1600" dirty="0">
                <a:latin typeface="Comic Sans MS" panose="030F0702030302020204" pitchFamily="2" charset="0"/>
                <a:ea typeface="宋体" panose="02010600030101010101" pitchFamily="2" charset="-122"/>
                <a:sym typeface="宋体" panose="02010600030101010101" pitchFamily="2" charset="-122"/>
              </a:rPr>
              <a:t>wire/reg </a:t>
            </a:r>
            <a:r>
              <a:rPr lang="zh-CN" altLang="en-US" sz="1600" dirty="0">
                <a:latin typeface="Comic Sans MS" panose="030F0702030302020204" pitchFamily="2" charset="0"/>
                <a:ea typeface="宋体" panose="02010600030101010101" pitchFamily="2" charset="-122"/>
                <a:sym typeface="宋体" panose="02010600030101010101" pitchFamily="2" charset="-122"/>
              </a:rPr>
              <a:t>y;         // 输出</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p:txBody>
      </p:sp>
      <p:sp>
        <p:nvSpPr>
          <p:cNvPr id="16388" name="文本框 3"/>
          <p:cNvSpPr txBox="1"/>
          <p:nvPr/>
        </p:nvSpPr>
        <p:spPr>
          <a:xfrm>
            <a:off x="5805488" y="4310063"/>
            <a:ext cx="3011487" cy="1938337"/>
          </a:xfrm>
          <a:prstGeom prst="rect">
            <a:avLst/>
          </a:prstGeom>
          <a:solidFill>
            <a:srgbClr val="D9D9D9"/>
          </a:solidFill>
          <a:ln w="9525">
            <a:noFill/>
          </a:ln>
        </p:spPr>
        <p:txBody>
          <a:bodyPr wrap="square" anchor="t" anchorCtr="0">
            <a:spAutoFit/>
          </a:bodyPr>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module </a:t>
            </a:r>
            <a:r>
              <a:rPr lang="en-US" altLang="zh-CN" sz="1600" dirty="0">
                <a:latin typeface="Comic Sans MS" panose="030F0702030302020204" pitchFamily="2" charset="0"/>
                <a:ea typeface="宋体" panose="02010600030101010101" pitchFamily="2" charset="-122"/>
                <a:sym typeface="宋体" panose="02010600030101010101" pitchFamily="2" charset="-122"/>
              </a:rPr>
              <a:t>MUX</a:t>
            </a:r>
            <a:r>
              <a:rPr lang="zh-CN" altLang="en-US" sz="1600" dirty="0">
                <a:latin typeface="Comic Sans MS" panose="030F0702030302020204" pitchFamily="2" charset="0"/>
                <a:ea typeface="宋体" panose="02010600030101010101" pitchFamily="2" charset="-122"/>
                <a:sym typeface="宋体" panose="02010600030101010101" pitchFamily="2" charset="-122"/>
              </a:rPr>
              <a:t>4to1( </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input</a:t>
            </a:r>
            <a:r>
              <a:rPr lang="en-US" altLang="zh-CN" sz="1600" dirty="0">
                <a:latin typeface="Comic Sans MS" panose="030F0702030302020204" pitchFamily="2" charset="0"/>
                <a:ea typeface="宋体" panose="02010600030101010101" pitchFamily="2" charset="-122"/>
                <a:sym typeface="宋体" panose="02010600030101010101" pitchFamily="2" charset="-122"/>
              </a:rPr>
              <a:t> d</a:t>
            </a:r>
            <a:r>
              <a:rPr lang="zh-CN" altLang="en-US" sz="1600" dirty="0">
                <a:latin typeface="Comic Sans MS" panose="030F0702030302020204" pitchFamily="2" charset="0"/>
                <a:ea typeface="宋体" panose="02010600030101010101" pitchFamily="2" charset="-122"/>
                <a:sym typeface="宋体" panose="02010600030101010101" pitchFamily="2" charset="-122"/>
              </a:rPr>
              <a:t>0,</a:t>
            </a:r>
            <a:r>
              <a:rPr lang="en-US" altLang="zh-CN" sz="1600" dirty="0">
                <a:latin typeface="Comic Sans MS" panose="030F0702030302020204" pitchFamily="2" charset="0"/>
                <a:ea typeface="宋体" panose="02010600030101010101" pitchFamily="2" charset="-122"/>
                <a:sym typeface="宋体" panose="02010600030101010101" pitchFamily="2" charset="-122"/>
              </a:rPr>
              <a:t>d1,d2,d3,</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input</a:t>
            </a:r>
            <a:r>
              <a:rPr lang="en-US" altLang="zh-CN" sz="1600" dirty="0">
                <a:latin typeface="Comic Sans MS" panose="030F0702030302020204" pitchFamily="2" charset="0"/>
                <a:ea typeface="宋体" panose="02010600030101010101" pitchFamily="2" charset="-122"/>
                <a:sym typeface="宋体" panose="02010600030101010101" pitchFamily="2" charset="-122"/>
              </a:rPr>
              <a:t> </a:t>
            </a:r>
            <a:r>
              <a:rPr lang="zh-CN" altLang="en-US" sz="1600" dirty="0">
                <a:latin typeface="Comic Sans MS" panose="030F0702030302020204" pitchFamily="2" charset="0"/>
                <a:ea typeface="宋体" panose="02010600030101010101" pitchFamily="2" charset="-122"/>
                <a:sym typeface="宋体" panose="02010600030101010101" pitchFamily="2" charset="-122"/>
              </a:rPr>
              <a:t>[1:0] </a:t>
            </a:r>
            <a:r>
              <a:rPr lang="en-US" altLang="zh-CN" sz="1600" dirty="0">
                <a:latin typeface="Comic Sans MS" panose="030F0702030302020204" pitchFamily="2" charset="0"/>
                <a:ea typeface="宋体" panose="02010600030101010101" pitchFamily="2" charset="-122"/>
                <a:sym typeface="宋体" panose="02010600030101010101" pitchFamily="2" charset="-122"/>
              </a:rPr>
              <a:t>a</a:t>
            </a:r>
            <a:r>
              <a:rPr lang="zh-CN" altLang="en-US" sz="1600" dirty="0">
                <a:latin typeface="Comic Sans MS" panose="030F0702030302020204" pitchFamily="2" charset="0"/>
                <a:ea typeface="宋体" panose="02010600030101010101" pitchFamily="2" charset="-122"/>
                <a:sym typeface="宋体" panose="02010600030101010101" pitchFamily="2" charset="-122"/>
              </a:rPr>
              <a:t>,     </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output </a:t>
            </a:r>
            <a:r>
              <a:rPr lang="en-US" altLang="zh-CN" sz="1600" dirty="0">
                <a:latin typeface="Comic Sans MS" panose="030F0702030302020204" pitchFamily="2" charset="0"/>
                <a:ea typeface="宋体" panose="02010600030101010101" pitchFamily="2" charset="-122"/>
                <a:sym typeface="宋体" panose="02010600030101010101" pitchFamily="2" charset="-122"/>
              </a:rPr>
              <a:t>wire/reg </a:t>
            </a:r>
            <a:r>
              <a:rPr lang="zh-CN" altLang="en-US" sz="1600" dirty="0">
                <a:latin typeface="Comic Sans MS" panose="030F0702030302020204" pitchFamily="2" charset="0"/>
                <a:ea typeface="宋体" panose="02010600030101010101" pitchFamily="2" charset="-122"/>
                <a:sym typeface="宋体" panose="02010600030101010101" pitchFamily="2" charset="-122"/>
              </a:rPr>
              <a:t>y            </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   </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p:txBody>
      </p:sp>
      <p:sp>
        <p:nvSpPr>
          <p:cNvPr id="16389" name="文本框 5"/>
          <p:cNvSpPr txBox="1"/>
          <p:nvPr/>
        </p:nvSpPr>
        <p:spPr>
          <a:xfrm>
            <a:off x="1143000" y="3856038"/>
            <a:ext cx="2101850" cy="368300"/>
          </a:xfrm>
          <a:prstGeom prst="rect">
            <a:avLst/>
          </a:prstGeom>
          <a:noFill/>
          <a:ln w="9525">
            <a:noFill/>
          </a:ln>
        </p:spPr>
        <p:txBody>
          <a:bodyPr wrap="none" anchor="t" anchorCtr="0">
            <a:spAutoFit/>
          </a:bodyPr>
          <a:p>
            <a:r>
              <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rPr>
              <a:t>Verilog-1995标准  </a:t>
            </a:r>
            <a:endPar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endParaRPr>
          </a:p>
        </p:txBody>
      </p:sp>
      <p:sp>
        <p:nvSpPr>
          <p:cNvPr id="16390" name="文本框 6"/>
          <p:cNvSpPr txBox="1"/>
          <p:nvPr/>
        </p:nvSpPr>
        <p:spPr>
          <a:xfrm>
            <a:off x="3054350" y="5864225"/>
            <a:ext cx="2100263" cy="368300"/>
          </a:xfrm>
          <a:prstGeom prst="rect">
            <a:avLst/>
          </a:prstGeom>
          <a:noFill/>
          <a:ln w="9525" cap="flat" cmpd="sng">
            <a:solidFill>
              <a:srgbClr val="FFFFFF"/>
            </a:solidFill>
            <a:prstDash val="solid"/>
            <a:miter/>
            <a:headEnd type="none" w="med" len="med"/>
            <a:tailEnd type="none" w="med" len="med"/>
          </a:ln>
        </p:spPr>
        <p:txBody>
          <a:bodyPr wrap="none" anchor="t" anchorCtr="0">
            <a:spAutoFit/>
          </a:bodyPr>
          <a:p>
            <a:r>
              <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rPr>
              <a:t>Verilog-</a:t>
            </a:r>
            <a:r>
              <a:rPr lang="en-US" altLang="zh-CN" dirty="0">
                <a:solidFill>
                  <a:srgbClr val="C00000"/>
                </a:solidFill>
                <a:latin typeface="Comic Sans MS" panose="030F0702030302020204" pitchFamily="2" charset="0"/>
                <a:ea typeface="宋体" panose="02010600030101010101" pitchFamily="2" charset="-122"/>
                <a:sym typeface="宋体" panose="02010600030101010101" pitchFamily="2" charset="-122"/>
              </a:rPr>
              <a:t>2001</a:t>
            </a:r>
            <a:r>
              <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rPr>
              <a:t>标准  </a:t>
            </a:r>
            <a:endPar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endParaRPr>
          </a:p>
        </p:txBody>
      </p:sp>
      <p:sp>
        <p:nvSpPr>
          <p:cNvPr id="16391" name="右箭头 7"/>
          <p:cNvSpPr/>
          <p:nvPr/>
        </p:nvSpPr>
        <p:spPr>
          <a:xfrm>
            <a:off x="5199063" y="5940425"/>
            <a:ext cx="288925" cy="215900"/>
          </a:xfrm>
          <a:prstGeom prst="rightArrow">
            <a:avLst>
              <a:gd name="adj1" fmla="val 50000"/>
              <a:gd name="adj2" fmla="val 49954"/>
            </a:avLst>
          </a:prstGeom>
          <a:solidFill>
            <a:srgbClr val="C00000"/>
          </a:solidFill>
          <a:ln w="25400" cap="flat" cmpd="sng">
            <a:solidFill>
              <a:srgbClr val="C00000"/>
            </a:solidFill>
            <a:prstDash val="solid"/>
            <a:miter/>
            <a:headEnd type="none" w="med" len="med"/>
            <a:tailEnd type="none" w="med" len="med"/>
          </a:ln>
        </p:spPr>
        <p:txBody>
          <a:bodyPr anchor="ctr" anchorCtr="0"/>
          <a:p>
            <a:pPr algn="ctr"/>
            <a:endParaRPr lang="zh-CN" altLang="en-US" dirty="0">
              <a:solidFill>
                <a:srgbClr val="FFFFFF"/>
              </a:solidFill>
              <a:latin typeface="Arial" panose="020B0604020202020204" pitchFamily="34" charset="0"/>
              <a:ea typeface="宋体" panose="02010600030101010101" pitchFamily="2" charset="-122"/>
            </a:endParaRPr>
          </a:p>
        </p:txBody>
      </p:sp>
      <p:sp>
        <p:nvSpPr>
          <p:cNvPr id="16392" name="文本框 1"/>
          <p:cNvSpPr txBox="1"/>
          <p:nvPr/>
        </p:nvSpPr>
        <p:spPr>
          <a:xfrm>
            <a:off x="971550" y="1752600"/>
            <a:ext cx="7708900" cy="1338263"/>
          </a:xfrm>
          <a:prstGeom prst="rect">
            <a:avLst/>
          </a:prstGeom>
          <a:solidFill>
            <a:srgbClr val="D9EDEE"/>
          </a:solidFill>
          <a:ln w="9525">
            <a:noFill/>
          </a:ln>
        </p:spPr>
        <p:txBody>
          <a:bodyPr wrap="square" anchor="t" anchorCtr="0">
            <a:spAutoFit/>
          </a:bodyPr>
          <a:p>
            <a:pPr eaLnBrk="0" hangingPunct="0">
              <a:lnSpc>
                <a:spcPct val="150000"/>
              </a:lnSpc>
            </a:pPr>
            <a:r>
              <a:rPr lang="zh-CN" altLang="en-US" dirty="0">
                <a:solidFill>
                  <a:srgbClr val="0070C0"/>
                </a:solidFill>
                <a:latin typeface="Comic Sans MS" panose="030F0702030302020204" pitchFamily="2" charset="0"/>
                <a:ea typeface="宋体" panose="02010600030101010101" pitchFamily="2" charset="-122"/>
                <a:sym typeface="宋体" panose="02010600030101010101" pitchFamily="2" charset="-122"/>
              </a:rPr>
              <a:t>input </a:t>
            </a:r>
            <a:r>
              <a:rPr lang="en-US" altLang="zh-CN" dirty="0">
                <a:solidFill>
                  <a:srgbClr val="0070C0"/>
                </a:solidFill>
                <a:latin typeface="Comic Sans MS" panose="030F0702030302020204" pitchFamily="2" charset="0"/>
                <a:ea typeface="宋体" panose="02010600030101010101" pitchFamily="2" charset="-122"/>
                <a:sym typeface="宋体" panose="02010600030101010101" pitchFamily="2" charset="-122"/>
              </a:rPr>
              <a:t>[wire]</a:t>
            </a:r>
            <a:r>
              <a:rPr lang="zh-CN" altLang="en-US" dirty="0">
                <a:solidFill>
                  <a:srgbClr val="0070C0"/>
                </a:solidFill>
                <a:latin typeface="Comic Sans MS" panose="030F0702030302020204" pitchFamily="2" charset="0"/>
                <a:ea typeface="宋体" panose="02010600030101010101" pitchFamily="2" charset="-122"/>
                <a:sym typeface="宋体" panose="02010600030101010101" pitchFamily="2" charset="-122"/>
              </a:rPr>
              <a:t> [msb:lsb]  输入端口名x1，输入端口名x2，…;</a:t>
            </a:r>
            <a:endParaRPr lang="zh-CN" altLang="en-US" dirty="0">
              <a:solidFill>
                <a:srgbClr val="0070C0"/>
              </a:solidFill>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dirty="0">
                <a:solidFill>
                  <a:srgbClr val="0070C0"/>
                </a:solidFill>
                <a:latin typeface="Comic Sans MS" panose="030F0702030302020204" pitchFamily="2" charset="0"/>
                <a:ea typeface="宋体" panose="02010600030101010101" pitchFamily="2" charset="-122"/>
                <a:sym typeface="宋体" panose="02010600030101010101" pitchFamily="2" charset="-122"/>
              </a:rPr>
              <a:t>output </a:t>
            </a:r>
            <a:r>
              <a:rPr lang="en-US" altLang="zh-CN" dirty="0">
                <a:solidFill>
                  <a:srgbClr val="0070C0"/>
                </a:solidFill>
                <a:latin typeface="Comic Sans MS" panose="030F0702030302020204" pitchFamily="2" charset="0"/>
                <a:ea typeface="宋体" panose="02010600030101010101" pitchFamily="2" charset="-122"/>
                <a:sym typeface="宋体" panose="02010600030101010101" pitchFamily="2" charset="-122"/>
              </a:rPr>
              <a:t>[wire/reg] </a:t>
            </a:r>
            <a:r>
              <a:rPr lang="zh-CN" altLang="en-US" dirty="0">
                <a:solidFill>
                  <a:srgbClr val="0070C0"/>
                </a:solidFill>
                <a:latin typeface="Comic Sans MS" panose="030F0702030302020204" pitchFamily="2" charset="0"/>
                <a:ea typeface="宋体" panose="02010600030101010101" pitchFamily="2" charset="-122"/>
                <a:sym typeface="宋体" panose="02010600030101010101" pitchFamily="2" charset="-122"/>
              </a:rPr>
              <a:t>[msb:lsb] 输出端口名y1，输出端口名y2，…;</a:t>
            </a:r>
            <a:endParaRPr lang="zh-CN" altLang="en-US" dirty="0">
              <a:solidFill>
                <a:srgbClr val="0070C0"/>
              </a:solidFill>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dirty="0">
                <a:solidFill>
                  <a:srgbClr val="0070C0"/>
                </a:solidFill>
                <a:latin typeface="Comic Sans MS" panose="030F0702030302020204" pitchFamily="2" charset="0"/>
                <a:ea typeface="宋体" panose="02010600030101010101" pitchFamily="2" charset="-122"/>
                <a:sym typeface="宋体" panose="02010600030101010101" pitchFamily="2" charset="-122"/>
              </a:rPr>
              <a:t>inout </a:t>
            </a:r>
            <a:r>
              <a:rPr lang="en-US" altLang="zh-CN" dirty="0">
                <a:solidFill>
                  <a:srgbClr val="0070C0"/>
                </a:solidFill>
                <a:latin typeface="Comic Sans MS" panose="030F0702030302020204" pitchFamily="2" charset="0"/>
                <a:ea typeface="宋体" panose="02010600030101010101" pitchFamily="2" charset="-122"/>
                <a:sym typeface="宋体" panose="02010600030101010101" pitchFamily="2" charset="-122"/>
              </a:rPr>
              <a:t>[wire/reg] </a:t>
            </a:r>
            <a:r>
              <a:rPr lang="zh-CN" altLang="en-US" dirty="0">
                <a:solidFill>
                  <a:srgbClr val="0070C0"/>
                </a:solidFill>
                <a:latin typeface="Comic Sans MS" panose="030F0702030302020204" pitchFamily="2" charset="0"/>
                <a:ea typeface="宋体" panose="02010600030101010101" pitchFamily="2" charset="-122"/>
                <a:sym typeface="宋体" panose="02010600030101010101" pitchFamily="2" charset="-122"/>
              </a:rPr>
              <a:t>[msb:lsb]  双向口名z1，双向口名z2，…;  </a:t>
            </a:r>
            <a:endParaRPr lang="zh-CN" altLang="en-US" dirty="0">
              <a:latin typeface="Arial" panose="020B0604020202020204" pitchFamily="34" charset="0"/>
              <a:ea typeface="宋体" panose="02010600030101010101" pitchFamily="2" charset="-122"/>
            </a:endParaRPr>
          </a:p>
        </p:txBody>
      </p:sp>
      <p:graphicFrame>
        <p:nvGraphicFramePr>
          <p:cNvPr id="16393" name="对象 2"/>
          <p:cNvGraphicFramePr/>
          <p:nvPr/>
        </p:nvGraphicFramePr>
        <p:xfrm>
          <a:off x="4748213" y="4486275"/>
          <a:ext cx="900112" cy="1058863"/>
        </p:xfrm>
        <a:graphic>
          <a:graphicData uri="http://schemas.openxmlformats.org/presentationml/2006/ole">
            <mc:AlternateContent xmlns:mc="http://schemas.openxmlformats.org/markup-compatibility/2006">
              <mc:Choice xmlns:v="urn:schemas-microsoft-com:vml" Requires="v">
                <p:oleObj spid="_x0000_s3077" name="" r:id="rId1" imgW="1647825" imgH="2362200" progId="PBrush">
                  <p:embed/>
                </p:oleObj>
              </mc:Choice>
              <mc:Fallback>
                <p:oleObj name="" r:id="rId1" imgW="1647825" imgH="2362200" progId="PBrush">
                  <p:embed/>
                  <p:pic>
                    <p:nvPicPr>
                      <p:cNvPr id="0" name="图片 3076"/>
                      <p:cNvPicPr/>
                      <p:nvPr/>
                    </p:nvPicPr>
                    <p:blipFill>
                      <a:blip r:embed="rId2"/>
                      <a:stretch>
                        <a:fillRect/>
                      </a:stretch>
                    </p:blipFill>
                    <p:spPr>
                      <a:xfrm>
                        <a:off x="4748213" y="4486275"/>
                        <a:ext cx="900112" cy="1058863"/>
                      </a:xfrm>
                      <a:prstGeom prst="rect">
                        <a:avLst/>
                      </a:prstGeom>
                      <a:noFill/>
                      <a:ln w="38100">
                        <a:noFill/>
                        <a:miter/>
                      </a:ln>
                    </p:spPr>
                  </p:pic>
                </p:oleObj>
              </mc:Fallback>
            </mc:AlternateContent>
          </a:graphicData>
        </a:graphic>
      </p:graphicFrame>
      <p:sp>
        <p:nvSpPr>
          <p:cNvPr id="16394" name="文本框 4"/>
          <p:cNvSpPr txBox="1"/>
          <p:nvPr/>
        </p:nvSpPr>
        <p:spPr>
          <a:xfrm>
            <a:off x="3406775" y="3165475"/>
            <a:ext cx="3892550" cy="1060450"/>
          </a:xfrm>
          <a:prstGeom prst="rect">
            <a:avLst/>
          </a:prstGeom>
          <a:solidFill>
            <a:srgbClr val="D9D9D9"/>
          </a:solidFill>
          <a:ln w="9525">
            <a:noFill/>
          </a:ln>
        </p:spPr>
        <p:txBody>
          <a:bodyPr wrap="square" anchor="t" anchorCtr="0">
            <a:spAutoFit/>
          </a:bodyPr>
          <a:p>
            <a:pPr eaLnBrk="0" hangingPunct="0">
              <a:lnSpc>
                <a:spcPct val="150000"/>
              </a:lnSpc>
            </a:pPr>
            <a:r>
              <a:rPr lang="zh-CN" altLang="en-US" sz="1400" dirty="0">
                <a:latin typeface="Comic Sans MS" panose="030F0702030302020204" pitchFamily="2" charset="0"/>
                <a:ea typeface="宋体" panose="02010600030101010101" pitchFamily="2" charset="-122"/>
                <a:sym typeface="宋体" panose="02010600030101010101" pitchFamily="2" charset="-122"/>
              </a:rPr>
              <a:t> module </a:t>
            </a:r>
            <a:r>
              <a:rPr lang="en-US" altLang="zh-CN" sz="1400" dirty="0">
                <a:latin typeface="Comic Sans MS" panose="030F0702030302020204" pitchFamily="2" charset="0"/>
                <a:ea typeface="宋体" panose="02010600030101010101" pitchFamily="2" charset="-122"/>
                <a:sym typeface="宋体" panose="02010600030101010101" pitchFamily="2" charset="-122"/>
              </a:rPr>
              <a:t>MUX</a:t>
            </a:r>
            <a:r>
              <a:rPr lang="zh-CN" altLang="en-US" sz="1400" dirty="0">
                <a:latin typeface="Comic Sans MS" panose="030F0702030302020204" pitchFamily="2" charset="0"/>
                <a:ea typeface="宋体" panose="02010600030101010101" pitchFamily="2" charset="-122"/>
                <a:sym typeface="宋体" panose="02010600030101010101" pitchFamily="2" charset="-122"/>
              </a:rPr>
              <a:t>4to1(</a:t>
            </a:r>
            <a:r>
              <a:rPr lang="en-US" altLang="zh-CN" sz="1400" dirty="0">
                <a:latin typeface="Comic Sans MS" panose="030F0702030302020204" pitchFamily="2" charset="0"/>
                <a:ea typeface="宋体" panose="02010600030101010101" pitchFamily="2" charset="-122"/>
                <a:sym typeface="宋体" panose="02010600030101010101" pitchFamily="2" charset="-122"/>
              </a:rPr>
              <a:t>d</a:t>
            </a:r>
            <a:r>
              <a:rPr lang="zh-CN" altLang="en-US" sz="1400" dirty="0">
                <a:latin typeface="Comic Sans MS" panose="030F0702030302020204" pitchFamily="2" charset="0"/>
                <a:ea typeface="宋体" panose="02010600030101010101" pitchFamily="2" charset="-122"/>
                <a:sym typeface="宋体" panose="02010600030101010101" pitchFamily="2" charset="-122"/>
              </a:rPr>
              <a:t>0,</a:t>
            </a:r>
            <a:r>
              <a:rPr lang="en-US" altLang="zh-CN" sz="1400" dirty="0">
                <a:latin typeface="Comic Sans MS" panose="030F0702030302020204" pitchFamily="2" charset="0"/>
                <a:ea typeface="宋体" panose="02010600030101010101" pitchFamily="2" charset="-122"/>
                <a:sym typeface="宋体" panose="02010600030101010101" pitchFamily="2" charset="-122"/>
              </a:rPr>
              <a:t>d</a:t>
            </a:r>
            <a:r>
              <a:rPr lang="zh-CN" altLang="en-US" sz="1400" dirty="0">
                <a:latin typeface="Comic Sans MS" panose="030F0702030302020204" pitchFamily="2" charset="0"/>
                <a:ea typeface="宋体" panose="02010600030101010101" pitchFamily="2" charset="-122"/>
                <a:sym typeface="宋体" panose="02010600030101010101" pitchFamily="2" charset="-122"/>
              </a:rPr>
              <a:t>1,</a:t>
            </a:r>
            <a:r>
              <a:rPr lang="en-US" altLang="zh-CN" sz="1400" dirty="0">
                <a:latin typeface="Comic Sans MS" panose="030F0702030302020204" pitchFamily="2" charset="0"/>
                <a:ea typeface="宋体" panose="02010600030101010101" pitchFamily="2" charset="-122"/>
                <a:sym typeface="宋体" panose="02010600030101010101" pitchFamily="2" charset="-122"/>
              </a:rPr>
              <a:t>d</a:t>
            </a:r>
            <a:r>
              <a:rPr lang="zh-CN" altLang="en-US" sz="1400" dirty="0">
                <a:latin typeface="Comic Sans MS" panose="030F0702030302020204" pitchFamily="2" charset="0"/>
                <a:ea typeface="宋体" panose="02010600030101010101" pitchFamily="2" charset="-122"/>
                <a:sym typeface="宋体" panose="02010600030101010101" pitchFamily="2" charset="-122"/>
              </a:rPr>
              <a:t>2,</a:t>
            </a:r>
            <a:r>
              <a:rPr lang="en-US" altLang="zh-CN" sz="1400" dirty="0">
                <a:latin typeface="Comic Sans MS" panose="030F0702030302020204" pitchFamily="2" charset="0"/>
                <a:ea typeface="宋体" panose="02010600030101010101" pitchFamily="2" charset="-122"/>
                <a:sym typeface="宋体" panose="02010600030101010101" pitchFamily="2" charset="-122"/>
              </a:rPr>
              <a:t>d</a:t>
            </a:r>
            <a:r>
              <a:rPr lang="zh-CN" altLang="en-US" sz="1400" dirty="0">
                <a:latin typeface="Comic Sans MS" panose="030F0702030302020204" pitchFamily="2" charset="0"/>
                <a:ea typeface="宋体" panose="02010600030101010101" pitchFamily="2" charset="-122"/>
                <a:sym typeface="宋体" panose="02010600030101010101" pitchFamily="2" charset="-122"/>
              </a:rPr>
              <a:t>3,</a:t>
            </a:r>
            <a:r>
              <a:rPr lang="en-US" altLang="zh-CN" sz="1400" dirty="0">
                <a:latin typeface="Comic Sans MS" panose="030F0702030302020204" pitchFamily="2" charset="0"/>
                <a:ea typeface="宋体" panose="02010600030101010101" pitchFamily="2" charset="-122"/>
                <a:sym typeface="宋体" panose="02010600030101010101" pitchFamily="2" charset="-122"/>
              </a:rPr>
              <a:t>a</a:t>
            </a:r>
            <a:r>
              <a:rPr lang="zh-CN" altLang="en-US" sz="1400" dirty="0">
                <a:latin typeface="Comic Sans MS" panose="030F0702030302020204" pitchFamily="2" charset="0"/>
                <a:ea typeface="宋体" panose="02010600030101010101" pitchFamily="2" charset="-122"/>
                <a:sym typeface="宋体" panose="02010600030101010101" pitchFamily="2" charset="-122"/>
              </a:rPr>
              <a:t>,y); </a:t>
            </a:r>
            <a:endParaRPr lang="zh-CN" altLang="en-US" sz="14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400" dirty="0">
                <a:latin typeface="Comic Sans MS" panose="030F0702030302020204" pitchFamily="2" charset="0"/>
                <a:ea typeface="宋体" panose="02010600030101010101" pitchFamily="2" charset="-122"/>
                <a:sym typeface="宋体" panose="02010600030101010101" pitchFamily="2" charset="-122"/>
              </a:rPr>
              <a:t>   ……</a:t>
            </a:r>
            <a:endParaRPr lang="zh-CN" altLang="en-US" sz="14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400" dirty="0">
                <a:latin typeface="Comic Sans MS" panose="030F0702030302020204" pitchFamily="2" charset="0"/>
                <a:ea typeface="宋体" panose="02010600030101010101" pitchFamily="2" charset="-122"/>
                <a:sym typeface="宋体" panose="02010600030101010101" pitchFamily="2" charset="-122"/>
              </a:rPr>
              <a:t> endmodule</a:t>
            </a:r>
            <a:endParaRPr lang="zh-CN" altLang="en-US" sz="1400" dirty="0">
              <a:latin typeface="Comic Sans MS" panose="030F0702030302020204" pitchFamily="2" charset="0"/>
              <a:ea typeface="宋体" panose="02010600030101010101" pitchFamily="2" charset="-122"/>
              <a:sym typeface="宋体" panose="02010600030101010101" pitchFamily="2" charset="-122"/>
            </a:endParaRPr>
          </a:p>
        </p:txBody>
      </p:sp>
      <p:sp>
        <p:nvSpPr>
          <p:cNvPr id="16395" name="文本框 2"/>
          <p:cNvSpPr txBox="1"/>
          <p:nvPr/>
        </p:nvSpPr>
        <p:spPr>
          <a:xfrm>
            <a:off x="900113" y="5864225"/>
            <a:ext cx="1292225" cy="368300"/>
          </a:xfrm>
          <a:prstGeom prst="rect">
            <a:avLst/>
          </a:prstGeom>
          <a:noFill/>
          <a:ln w="9525">
            <a:noFill/>
          </a:ln>
        </p:spPr>
        <p:txBody>
          <a:bodyPr wrap="none" anchor="t" anchorCtr="0">
            <a:spAutoFit/>
          </a:bodyPr>
          <a:p>
            <a:r>
              <a:rPr lang="en-US" altLang="zh-CN" dirty="0">
                <a:solidFill>
                  <a:srgbClr val="7F7F7F"/>
                </a:solidFill>
                <a:latin typeface="Comic Sans MS" panose="030F0702030302020204" pitchFamily="2" charset="0"/>
                <a:ea typeface="宋体" panose="02010600030101010101" pitchFamily="2" charset="-122"/>
                <a:sym typeface="宋体" panose="02010600030101010101" pitchFamily="2" charset="-122"/>
              </a:rPr>
              <a:t>a[1]</a:t>
            </a:r>
            <a:r>
              <a:rPr lang="zh-CN" altLang="en-US" dirty="0">
                <a:solidFill>
                  <a:srgbClr val="7F7F7F"/>
                </a:solidFill>
                <a:latin typeface="Comic Sans MS" panose="030F0702030302020204" pitchFamily="2" charset="0"/>
                <a:ea typeface="宋体" panose="02010600030101010101" pitchFamily="2" charset="-122"/>
                <a:sym typeface="宋体" panose="02010600030101010101" pitchFamily="2" charset="-122"/>
              </a:rPr>
              <a:t>和</a:t>
            </a:r>
            <a:r>
              <a:rPr lang="en-US" altLang="zh-CN" dirty="0">
                <a:solidFill>
                  <a:srgbClr val="7F7F7F"/>
                </a:solidFill>
                <a:latin typeface="Comic Sans MS" panose="030F0702030302020204" pitchFamily="2" charset="0"/>
                <a:ea typeface="宋体" panose="02010600030101010101" pitchFamily="2" charset="-122"/>
                <a:sym typeface="宋体" panose="02010600030101010101" pitchFamily="2" charset="-122"/>
              </a:rPr>
              <a:t>a[0]</a:t>
            </a:r>
            <a:endParaRPr lang="en-US" altLang="zh-CN" dirty="0">
              <a:solidFill>
                <a:srgbClr val="7F7F7F"/>
              </a:solidFill>
              <a:latin typeface="Comic Sans MS" panose="030F0702030302020204" pitchFamily="2" charset="0"/>
              <a:ea typeface="宋体" panose="02010600030101010101" pitchFamily="2" charset="-122"/>
              <a:sym typeface="宋体" panose="02010600030101010101" pitchFamily="2" charset="-122"/>
            </a:endParaRPr>
          </a:p>
        </p:txBody>
      </p:sp>
      <p:graphicFrame>
        <p:nvGraphicFramePr>
          <p:cNvPr id="16396" name="对象 2"/>
          <p:cNvGraphicFramePr/>
          <p:nvPr/>
        </p:nvGraphicFramePr>
        <p:xfrm>
          <a:off x="7499350" y="3175000"/>
          <a:ext cx="873125" cy="1050925"/>
        </p:xfrm>
        <a:graphic>
          <a:graphicData uri="http://schemas.openxmlformats.org/presentationml/2006/ole">
            <mc:AlternateContent xmlns:mc="http://schemas.openxmlformats.org/markup-compatibility/2006">
              <mc:Choice xmlns:v="urn:schemas-microsoft-com:vml" Requires="v">
                <p:oleObj spid="_x0000_s3078" name="" r:id="rId3" imgW="1590675" imgH="2286000" progId="PBrush">
                  <p:embed/>
                </p:oleObj>
              </mc:Choice>
              <mc:Fallback>
                <p:oleObj name="" r:id="rId3" imgW="1590675" imgH="2286000" progId="PBrush">
                  <p:embed/>
                  <p:pic>
                    <p:nvPicPr>
                      <p:cNvPr id="0" name="图片 3077"/>
                      <p:cNvPicPr/>
                      <p:nvPr/>
                    </p:nvPicPr>
                    <p:blipFill>
                      <a:blip r:embed="rId4"/>
                      <a:stretch>
                        <a:fillRect/>
                      </a:stretch>
                    </p:blipFill>
                    <p:spPr>
                      <a:xfrm>
                        <a:off x="7499350" y="3175000"/>
                        <a:ext cx="873125" cy="1050925"/>
                      </a:xfrm>
                      <a:prstGeom prst="rect">
                        <a:avLst/>
                      </a:prstGeom>
                      <a:noFill/>
                      <a:ln w="38100">
                        <a:noFill/>
                        <a:miter/>
                      </a:ln>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文本框 2"/>
          <p:cNvSpPr txBox="1"/>
          <p:nvPr/>
        </p:nvSpPr>
        <p:spPr>
          <a:xfrm>
            <a:off x="760413" y="542925"/>
            <a:ext cx="2468562" cy="460375"/>
          </a:xfrm>
          <a:prstGeom prst="rect">
            <a:avLst/>
          </a:prstGeom>
          <a:noFill/>
          <a:ln w="9525">
            <a:noFill/>
          </a:ln>
        </p:spPr>
        <p:txBody>
          <a:bodyPr wrap="none" anchor="t" anchorCtr="0">
            <a:spAutoFit/>
          </a:bodyPr>
          <a:p>
            <a:pPr eaLnBrk="0" hangingPunct="0"/>
            <a:r>
              <a:rPr lang="en-US" altLang="zh-CN" sz="2400" dirty="0">
                <a:solidFill>
                  <a:srgbClr val="0070C0"/>
                </a:solidFill>
                <a:latin typeface="Comic Sans MS" panose="030F0702030302020204" pitchFamily="2" charset="0"/>
                <a:ea typeface="宋体" panose="02010600030101010101" pitchFamily="2" charset="-122"/>
                <a:sym typeface="宋体" panose="02010600030101010101" pitchFamily="2" charset="-122"/>
              </a:rPr>
              <a:t>3</a:t>
            </a:r>
            <a:r>
              <a:rPr lang="zh-CN" altLang="en-US" sz="2400" dirty="0">
                <a:solidFill>
                  <a:srgbClr val="0070C0"/>
                </a:solidFill>
                <a:latin typeface="Comic Sans MS" panose="030F0702030302020204" pitchFamily="2" charset="0"/>
                <a:ea typeface="宋体" panose="02010600030101010101" pitchFamily="2" charset="-122"/>
                <a:sym typeface="宋体" panose="02010600030101010101" pitchFamily="2" charset="-122"/>
              </a:rPr>
              <a:t>. 数据类型定义</a:t>
            </a:r>
            <a:endParaRPr lang="zh-CN" altLang="en-US" sz="2400" dirty="0">
              <a:solidFill>
                <a:srgbClr val="0070C0"/>
              </a:solidFill>
              <a:latin typeface="Comic Sans MS" panose="030F0702030302020204" pitchFamily="2" charset="0"/>
              <a:ea typeface="宋体" panose="02010600030101010101" pitchFamily="2" charset="-122"/>
              <a:sym typeface="宋体" panose="02010600030101010101" pitchFamily="2" charset="-122"/>
            </a:endParaRPr>
          </a:p>
        </p:txBody>
      </p:sp>
      <p:sp>
        <p:nvSpPr>
          <p:cNvPr id="17410" name="文本框 1"/>
          <p:cNvSpPr txBox="1"/>
          <p:nvPr/>
        </p:nvSpPr>
        <p:spPr>
          <a:xfrm>
            <a:off x="831850" y="935038"/>
            <a:ext cx="7340600" cy="922337"/>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sym typeface="宋体" panose="02010600030101010101" pitchFamily="2" charset="-122"/>
              </a:rPr>
              <a:t>   </a:t>
            </a:r>
            <a:r>
              <a:rPr lang="zh-CN" altLang="en-US" dirty="0">
                <a:latin typeface="Comic Sans MS" panose="030F0702030302020204" pitchFamily="2" charset="0"/>
                <a:ea typeface="宋体" panose="02010600030101010101" pitchFamily="2" charset="-122"/>
                <a:sym typeface="宋体" panose="02010600030101010101" pitchFamily="2" charset="-122"/>
              </a:rPr>
              <a:t>数据类型（Data Type）用于：</a:t>
            </a:r>
            <a:r>
              <a:rPr lang="en-US" altLang="zh-CN" dirty="0">
                <a:solidFill>
                  <a:srgbClr val="0070C0"/>
                </a:solidFill>
                <a:latin typeface="Comic Sans MS" panose="030F0702030302020204" pitchFamily="2" charset="0"/>
                <a:ea typeface="宋体" panose="02010600030101010101" pitchFamily="2" charset="-122"/>
                <a:sym typeface="宋体" panose="02010600030101010101" pitchFamily="2" charset="-122"/>
              </a:rPr>
              <a:t>(1)</a:t>
            </a:r>
            <a:r>
              <a:rPr lang="zh-CN" altLang="en-US" dirty="0">
                <a:solidFill>
                  <a:srgbClr val="0070C0"/>
                </a:solidFill>
                <a:latin typeface="Comic Sans MS" panose="030F0702030302020204" pitchFamily="2" charset="0"/>
                <a:ea typeface="宋体" panose="02010600030101010101" pitchFamily="2" charset="-122"/>
                <a:sym typeface="宋体" panose="02010600030101010101" pitchFamily="2" charset="-122"/>
              </a:rPr>
              <a:t>指定模块端口的数据类型</a:t>
            </a:r>
            <a:r>
              <a:rPr lang="en-US" altLang="zh-CN" dirty="0">
                <a:latin typeface="Comic Sans MS" panose="030F0702030302020204" pitchFamily="2" charset="0"/>
                <a:ea typeface="宋体" panose="02010600030101010101" pitchFamily="2" charset="-122"/>
                <a:sym typeface="宋体" panose="02010600030101010101" pitchFamily="2" charset="-122"/>
              </a:rPr>
              <a:t>;</a:t>
            </a:r>
            <a:endParaRPr lang="en-US" altLang="zh-CN"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en-US" altLang="zh-CN" dirty="0">
                <a:latin typeface="Comic Sans MS" panose="030F0702030302020204" pitchFamily="2" charset="0"/>
                <a:ea typeface="宋体" panose="02010600030101010101" pitchFamily="2" charset="-122"/>
                <a:sym typeface="宋体" panose="02010600030101010101" pitchFamily="2" charset="-122"/>
              </a:rPr>
              <a:t>      </a:t>
            </a:r>
            <a:r>
              <a:rPr lang="en-US" altLang="zh-CN" dirty="0">
                <a:solidFill>
                  <a:srgbClr val="0070C0"/>
                </a:solidFill>
                <a:latin typeface="Comic Sans MS" panose="030F0702030302020204" pitchFamily="2" charset="0"/>
                <a:ea typeface="宋体" panose="02010600030101010101" pitchFamily="2" charset="-122"/>
                <a:sym typeface="宋体" panose="02010600030101010101" pitchFamily="2" charset="-122"/>
              </a:rPr>
              <a:t> </a:t>
            </a:r>
            <a:r>
              <a:rPr lang="en-US" altLang="zh-CN" dirty="0">
                <a:solidFill>
                  <a:srgbClr val="C00000"/>
                </a:solidFill>
                <a:latin typeface="Comic Sans MS" panose="030F0702030302020204" pitchFamily="2" charset="0"/>
                <a:ea typeface="宋体" panose="02010600030101010101" pitchFamily="2" charset="-122"/>
                <a:sym typeface="宋体" panose="02010600030101010101" pitchFamily="2" charset="-122"/>
              </a:rPr>
              <a:t>(2)</a:t>
            </a:r>
            <a:r>
              <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rPr>
              <a:t>定义模块内部的物理连线或者具有存储作用的数据单元</a:t>
            </a:r>
            <a:r>
              <a:rPr lang="zh-CN" altLang="en-US" dirty="0">
                <a:latin typeface="Comic Sans MS" panose="030F0702030302020204" pitchFamily="2" charset="0"/>
                <a:ea typeface="宋体" panose="02010600030101010101" pitchFamily="2" charset="-122"/>
                <a:sym typeface="宋体" panose="02010600030101010101" pitchFamily="2" charset="-122"/>
              </a:rPr>
              <a:t>。</a:t>
            </a:r>
            <a:r>
              <a:rPr lang="zh-CN" altLang="en-US" dirty="0">
                <a:solidFill>
                  <a:srgbClr val="0070C0"/>
                </a:solidFill>
                <a:latin typeface="Comic Sans MS" panose="030F0702030302020204" pitchFamily="2" charset="0"/>
                <a:ea typeface="宋体" panose="02010600030101010101" pitchFamily="2" charset="-122"/>
                <a:sym typeface="宋体" panose="02010600030101010101" pitchFamily="2" charset="-122"/>
              </a:rPr>
              <a:t> </a:t>
            </a:r>
            <a:endParaRPr lang="zh-CN" altLang="en-US" dirty="0">
              <a:solidFill>
                <a:srgbClr val="0070C0"/>
              </a:solidFill>
              <a:latin typeface="Comic Sans MS" panose="030F0702030302020204" pitchFamily="2" charset="0"/>
              <a:ea typeface="宋体" panose="02010600030101010101" pitchFamily="2" charset="-122"/>
              <a:sym typeface="宋体" panose="02010600030101010101" pitchFamily="2" charset="-122"/>
            </a:endParaRPr>
          </a:p>
        </p:txBody>
      </p:sp>
      <p:sp>
        <p:nvSpPr>
          <p:cNvPr id="17411" name="文本框 3"/>
          <p:cNvSpPr txBox="1"/>
          <p:nvPr/>
        </p:nvSpPr>
        <p:spPr>
          <a:xfrm>
            <a:off x="887413" y="1928813"/>
            <a:ext cx="4297362" cy="1338262"/>
          </a:xfrm>
          <a:prstGeom prst="rect">
            <a:avLst/>
          </a:prstGeom>
          <a:solidFill>
            <a:srgbClr val="D9EDEE"/>
          </a:solidFill>
          <a:ln w="9525">
            <a:noFill/>
          </a:ln>
        </p:spPr>
        <p:txBody>
          <a:bodyPr wrap="square" anchor="t" anchorCtr="0">
            <a:spAutoFit/>
          </a:bodyPr>
          <a:p>
            <a:pPr eaLnBrk="0" hangingPunct="0">
              <a:lnSpc>
                <a:spcPct val="150000"/>
              </a:lnSpc>
            </a:pPr>
            <a:r>
              <a:rPr lang="zh-CN" altLang="en-US" dirty="0">
                <a:solidFill>
                  <a:srgbClr val="0070C0"/>
                </a:solidFill>
                <a:latin typeface="Comic Sans MS" panose="030F0702030302020204" pitchFamily="2" charset="0"/>
                <a:ea typeface="宋体" panose="02010600030101010101" pitchFamily="2" charset="-122"/>
                <a:sym typeface="宋体" panose="02010600030101010101" pitchFamily="2" charset="-122"/>
              </a:rPr>
              <a:t>数据类型定义的语法格式为</a:t>
            </a:r>
            <a:r>
              <a:rPr lang="zh-CN" altLang="en-US" dirty="0">
                <a:solidFill>
                  <a:srgbClr val="00B050"/>
                </a:solidFill>
                <a:latin typeface="Comic Sans MS" panose="030F0702030302020204" pitchFamily="2" charset="0"/>
                <a:ea typeface="宋体" panose="02010600030101010101" pitchFamily="2" charset="-122"/>
                <a:sym typeface="宋体" panose="02010600030101010101" pitchFamily="2" charset="-122"/>
              </a:rPr>
              <a:t>：</a:t>
            </a:r>
            <a:endParaRPr lang="zh-CN" altLang="en-US" dirty="0">
              <a:solidFill>
                <a:srgbClr val="00B050"/>
              </a:solidFill>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rPr>
              <a:t>wire [msb:lsb] 线网名1,线网名2,…;</a:t>
            </a:r>
            <a:endPar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rPr>
              <a:t>reg [msb:lsb] 变量名1,变量名2,…; </a:t>
            </a:r>
            <a:endPar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endParaRPr>
          </a:p>
        </p:txBody>
      </p:sp>
      <p:sp>
        <p:nvSpPr>
          <p:cNvPr id="17412" name="文本框 4"/>
          <p:cNvSpPr txBox="1"/>
          <p:nvPr/>
        </p:nvSpPr>
        <p:spPr>
          <a:xfrm>
            <a:off x="5443538" y="1928813"/>
            <a:ext cx="3143250" cy="1568450"/>
          </a:xfrm>
          <a:prstGeom prst="rect">
            <a:avLst/>
          </a:prstGeom>
          <a:solidFill>
            <a:srgbClr val="D9D9D9"/>
          </a:solidFill>
          <a:ln w="9525">
            <a:noFill/>
          </a:ln>
        </p:spPr>
        <p:txBody>
          <a:bodyPr wrap="square" anchor="t" anchorCtr="0">
            <a:spAutoFit/>
          </a:bodyPr>
          <a:p>
            <a:pPr eaLnBrk="0" hangingPunct="0">
              <a:lnSpc>
                <a:spcPct val="150000"/>
              </a:lnSpc>
            </a:pPr>
            <a:r>
              <a:rPr lang="en-US" altLang="zh-CN" sz="1600" dirty="0">
                <a:latin typeface="Comic Sans MS" panose="030F0702030302020204" pitchFamily="2" charset="0"/>
                <a:ea typeface="宋体" panose="02010600030101010101" pitchFamily="2" charset="-122"/>
                <a:sym typeface="宋体" panose="02010600030101010101" pitchFamily="2" charset="-122"/>
              </a:rPr>
              <a:t>// </a:t>
            </a:r>
            <a:r>
              <a:rPr lang="zh-CN" altLang="en-US" sz="1600" dirty="0">
                <a:latin typeface="Comic Sans MS" panose="030F0702030302020204" pitchFamily="2" charset="0"/>
                <a:ea typeface="宋体" panose="02010600030101010101" pitchFamily="2" charset="-122"/>
                <a:sym typeface="宋体" panose="02010600030101010101" pitchFamily="2" charset="-122"/>
              </a:rPr>
              <a:t>定义</a:t>
            </a:r>
            <a:r>
              <a:rPr lang="en-US" altLang="zh-CN" sz="1600" dirty="0">
                <a:latin typeface="Comic Sans MS" panose="030F0702030302020204" pitchFamily="2" charset="0"/>
                <a:ea typeface="宋体" panose="02010600030101010101" pitchFamily="2" charset="-122"/>
                <a:sym typeface="宋体" panose="02010600030101010101" pitchFamily="2" charset="-122"/>
              </a:rPr>
              <a:t>4</a:t>
            </a:r>
            <a:r>
              <a:rPr lang="zh-CN" altLang="en-US" sz="1600" dirty="0">
                <a:latin typeface="Comic Sans MS" panose="030F0702030302020204" pitchFamily="2" charset="0"/>
                <a:ea typeface="宋体" panose="02010600030101010101" pitchFamily="2" charset="-122"/>
                <a:sym typeface="宋体" panose="02010600030101010101" pitchFamily="2" charset="-122"/>
              </a:rPr>
              <a:t>个内部线网</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wire </a:t>
            </a:r>
            <a:r>
              <a:rPr lang="en-US" altLang="zh-CN" sz="1600" dirty="0">
                <a:latin typeface="Comic Sans MS" panose="030F0702030302020204" pitchFamily="2" charset="0"/>
                <a:ea typeface="宋体" panose="02010600030101010101" pitchFamily="2" charset="-122"/>
                <a:sym typeface="宋体" panose="02010600030101010101" pitchFamily="2" charset="-122"/>
              </a:rPr>
              <a:t>a</a:t>
            </a:r>
            <a:r>
              <a:rPr lang="zh-CN" altLang="en-US" sz="1600" dirty="0">
                <a:latin typeface="Comic Sans MS" panose="030F0702030302020204" pitchFamily="2" charset="0"/>
                <a:ea typeface="宋体" panose="02010600030101010101" pitchFamily="2" charset="-122"/>
                <a:sym typeface="宋体" panose="02010600030101010101" pitchFamily="2" charset="-122"/>
              </a:rPr>
              <a:t>tmp,</a:t>
            </a:r>
            <a:r>
              <a:rPr lang="en-US" altLang="zh-CN" sz="1600" dirty="0">
                <a:latin typeface="Comic Sans MS" panose="030F0702030302020204" pitchFamily="2" charset="0"/>
                <a:ea typeface="宋体" panose="02010600030101010101" pitchFamily="2" charset="-122"/>
                <a:sym typeface="宋体" panose="02010600030101010101" pitchFamily="2" charset="-122"/>
              </a:rPr>
              <a:t>b</a:t>
            </a:r>
            <a:r>
              <a:rPr lang="zh-CN" altLang="en-US" sz="1600" dirty="0">
                <a:latin typeface="Comic Sans MS" panose="030F0702030302020204" pitchFamily="2" charset="0"/>
                <a:ea typeface="宋体" panose="02010600030101010101" pitchFamily="2" charset="-122"/>
                <a:sym typeface="宋体" panose="02010600030101010101" pitchFamily="2" charset="-122"/>
              </a:rPr>
              <a:t>tmp,</a:t>
            </a:r>
            <a:r>
              <a:rPr lang="en-US" altLang="zh-CN" sz="1600" dirty="0">
                <a:latin typeface="Comic Sans MS" panose="030F0702030302020204" pitchFamily="2" charset="0"/>
                <a:ea typeface="宋体" panose="02010600030101010101" pitchFamily="2" charset="-122"/>
                <a:sym typeface="宋体" panose="02010600030101010101" pitchFamily="2" charset="-122"/>
              </a:rPr>
              <a:t>c</a:t>
            </a:r>
            <a:r>
              <a:rPr lang="zh-CN" altLang="en-US" sz="1600" dirty="0">
                <a:latin typeface="Comic Sans MS" panose="030F0702030302020204" pitchFamily="2" charset="0"/>
                <a:ea typeface="宋体" panose="02010600030101010101" pitchFamily="2" charset="-122"/>
                <a:sym typeface="宋体" panose="02010600030101010101" pitchFamily="2" charset="-122"/>
              </a:rPr>
              <a:t>tmp,</a:t>
            </a:r>
            <a:r>
              <a:rPr lang="en-US" altLang="zh-CN" sz="1600" dirty="0">
                <a:latin typeface="Comic Sans MS" panose="030F0702030302020204" pitchFamily="2" charset="0"/>
                <a:ea typeface="宋体" panose="02010600030101010101" pitchFamily="2" charset="-122"/>
                <a:sym typeface="宋体" panose="02010600030101010101" pitchFamily="2" charset="-122"/>
              </a:rPr>
              <a:t>d</a:t>
            </a:r>
            <a:r>
              <a:rPr lang="zh-CN" altLang="en-US" sz="1600" dirty="0">
                <a:latin typeface="Comic Sans MS" panose="030F0702030302020204" pitchFamily="2" charset="0"/>
                <a:ea typeface="宋体" panose="02010600030101010101" pitchFamily="2" charset="-122"/>
                <a:sym typeface="宋体" panose="02010600030101010101" pitchFamily="2" charset="-122"/>
              </a:rPr>
              <a:t>tmp;</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sym typeface="宋体" panose="02010600030101010101" pitchFamily="2" charset="-122"/>
              </a:rPr>
              <a:t>// </a:t>
            </a:r>
            <a:r>
              <a:rPr lang="zh-CN" altLang="en-US" sz="1600" dirty="0">
                <a:latin typeface="Comic Sans MS" panose="030F0702030302020204" pitchFamily="2" charset="0"/>
                <a:ea typeface="宋体" panose="02010600030101010101" pitchFamily="2" charset="-122"/>
                <a:sym typeface="宋体" panose="02010600030101010101" pitchFamily="2" charset="-122"/>
              </a:rPr>
              <a:t>定义计数变量</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reg [3:0] q; </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p:txBody>
      </p:sp>
      <p:sp>
        <p:nvSpPr>
          <p:cNvPr id="17413" name="文本框 5"/>
          <p:cNvSpPr txBox="1"/>
          <p:nvPr/>
        </p:nvSpPr>
        <p:spPr>
          <a:xfrm>
            <a:off x="760413" y="3340100"/>
            <a:ext cx="4922837" cy="3000375"/>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sym typeface="宋体" panose="02010600030101010101" pitchFamily="2" charset="-122"/>
              </a:rPr>
              <a:t> </a:t>
            </a:r>
            <a:r>
              <a:rPr lang="zh-CN" altLang="en-US" dirty="0">
                <a:latin typeface="Comic Sans MS" panose="030F0702030302020204" pitchFamily="2" charset="0"/>
                <a:ea typeface="宋体" panose="02010600030101010101" pitchFamily="2" charset="-122"/>
                <a:sym typeface="宋体" panose="02010600030101010101" pitchFamily="2" charset="-122"/>
              </a:rPr>
              <a:t>需要说明的是：</a:t>
            </a:r>
            <a:endParaRPr lang="zh-CN" altLang="en-US"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dirty="0">
                <a:latin typeface="Comic Sans MS" panose="030F0702030302020204" pitchFamily="2" charset="0"/>
                <a:ea typeface="宋体" panose="02010600030101010101" pitchFamily="2" charset="-122"/>
                <a:sym typeface="宋体" panose="02010600030101010101" pitchFamily="2" charset="-122"/>
              </a:rPr>
              <a:t>（1）模块的</a:t>
            </a:r>
            <a:r>
              <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rPr>
              <a:t>输入口为wire类型</a:t>
            </a:r>
            <a:r>
              <a:rPr lang="zh-CN" altLang="en-US" dirty="0">
                <a:latin typeface="Comic Sans MS" panose="030F0702030302020204" pitchFamily="2" charset="0"/>
                <a:ea typeface="宋体" panose="02010600030101010101" pitchFamily="2" charset="-122"/>
                <a:sym typeface="宋体" panose="02010600030101010101" pitchFamily="2" charset="-122"/>
              </a:rPr>
              <a:t>；</a:t>
            </a:r>
            <a:endParaRPr lang="zh-CN" altLang="en-US" dirty="0">
              <a:solidFill>
                <a:srgbClr val="0070C0"/>
              </a:solidFill>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dirty="0">
                <a:latin typeface="Comic Sans MS" panose="030F0702030302020204" pitchFamily="2" charset="0"/>
                <a:ea typeface="宋体" panose="02010600030101010101" pitchFamily="2" charset="-122"/>
                <a:sym typeface="宋体" panose="02010600030101010101" pitchFamily="2" charset="-122"/>
              </a:rPr>
              <a:t>（2）模块的端口没有显式说明为reg类型时，默认为wire类型；</a:t>
            </a:r>
            <a:endParaRPr lang="zh-CN" altLang="en-US"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dirty="0">
                <a:latin typeface="Comic Sans MS" panose="030F0702030302020204" pitchFamily="2" charset="0"/>
                <a:ea typeface="宋体" panose="02010600030101010101" pitchFamily="2" charset="-122"/>
                <a:sym typeface="宋体" panose="02010600030101010101" pitchFamily="2" charset="-122"/>
              </a:rPr>
              <a:t>（3）</a:t>
            </a:r>
            <a:r>
              <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rPr>
              <a:t>输出口</a:t>
            </a:r>
            <a:r>
              <a:rPr lang="en-US" altLang="zh-CN" dirty="0">
                <a:solidFill>
                  <a:srgbClr val="C00000"/>
                </a:solidFill>
                <a:latin typeface="Comic Sans MS" panose="030F0702030302020204" pitchFamily="2" charset="0"/>
                <a:ea typeface="宋体" panose="02010600030101010101" pitchFamily="2" charset="-122"/>
                <a:sym typeface="宋体" panose="02010600030101010101" pitchFamily="2" charset="-122"/>
              </a:rPr>
              <a:t>/</a:t>
            </a:r>
            <a:r>
              <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rPr>
              <a:t>双向口</a:t>
            </a:r>
            <a:r>
              <a:rPr lang="zh-CN" altLang="en-US" dirty="0">
                <a:latin typeface="Comic Sans MS" panose="030F0702030302020204" pitchFamily="2" charset="0"/>
                <a:ea typeface="宋体" panose="02010600030101010101" pitchFamily="2" charset="-122"/>
                <a:sym typeface="宋体" panose="02010600030101010101" pitchFamily="2" charset="-122"/>
              </a:rPr>
              <a:t>可以被定义为</a:t>
            </a:r>
            <a:r>
              <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rPr>
              <a:t>reg类型</a:t>
            </a:r>
            <a:r>
              <a:rPr lang="zh-CN" altLang="en-US" dirty="0">
                <a:latin typeface="Comic Sans MS" panose="030F0702030302020204" pitchFamily="2" charset="0"/>
                <a:ea typeface="宋体" panose="02010600030101010101" pitchFamily="2" charset="-122"/>
                <a:sym typeface="宋体" panose="02010600030101010101" pitchFamily="2" charset="-122"/>
              </a:rPr>
              <a:t>，而且reg变量的位宽必须与端口类型定义中的位宽严格一致；  </a:t>
            </a:r>
            <a:endParaRPr lang="zh-CN" altLang="en-US" dirty="0">
              <a:latin typeface="Comic Sans MS" panose="030F0702030302020204" pitchFamily="2" charset="0"/>
              <a:ea typeface="宋体" panose="02010600030101010101" pitchFamily="2" charset="-122"/>
              <a:sym typeface="宋体" panose="02010600030101010101" pitchFamily="2" charset="-122"/>
            </a:endParaRPr>
          </a:p>
        </p:txBody>
      </p:sp>
      <p:sp>
        <p:nvSpPr>
          <p:cNvPr id="17414" name="文本框 3"/>
          <p:cNvSpPr txBox="1"/>
          <p:nvPr/>
        </p:nvSpPr>
        <p:spPr>
          <a:xfrm>
            <a:off x="5883275" y="4071938"/>
            <a:ext cx="2289175" cy="1938337"/>
          </a:xfrm>
          <a:prstGeom prst="rect">
            <a:avLst/>
          </a:prstGeom>
          <a:solidFill>
            <a:srgbClr val="D9D9D9"/>
          </a:solidFill>
          <a:ln w="9525">
            <a:noFill/>
          </a:ln>
        </p:spPr>
        <p:txBody>
          <a:bodyPr wrap="square" anchor="t" anchorCtr="0">
            <a:spAutoFit/>
          </a:bodyPr>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module </a:t>
            </a:r>
            <a:r>
              <a:rPr lang="en-US" altLang="zh-CN" sz="1600" dirty="0">
                <a:latin typeface="Comic Sans MS" panose="030F0702030302020204" pitchFamily="2" charset="0"/>
                <a:ea typeface="宋体" panose="02010600030101010101" pitchFamily="2" charset="-122"/>
                <a:sym typeface="宋体" panose="02010600030101010101" pitchFamily="2" charset="-122"/>
              </a:rPr>
              <a:t>MUX</a:t>
            </a:r>
            <a:r>
              <a:rPr lang="zh-CN" altLang="en-US" sz="1600" dirty="0">
                <a:latin typeface="Comic Sans MS" panose="030F0702030302020204" pitchFamily="2" charset="0"/>
                <a:ea typeface="宋体" panose="02010600030101010101" pitchFamily="2" charset="-122"/>
                <a:sym typeface="宋体" panose="02010600030101010101" pitchFamily="2" charset="-122"/>
              </a:rPr>
              <a:t>4to1 ( </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input </a:t>
            </a:r>
            <a:r>
              <a:rPr lang="en-US" altLang="zh-CN" sz="1600" dirty="0">
                <a:latin typeface="Comic Sans MS" panose="030F0702030302020204" pitchFamily="2" charset="0"/>
                <a:ea typeface="宋体" panose="02010600030101010101" pitchFamily="2" charset="-122"/>
                <a:sym typeface="宋体" panose="02010600030101010101" pitchFamily="2" charset="-122"/>
              </a:rPr>
              <a:t>d</a:t>
            </a:r>
            <a:r>
              <a:rPr lang="zh-CN" altLang="en-US" sz="1600" dirty="0">
                <a:latin typeface="Comic Sans MS" panose="030F0702030302020204" pitchFamily="2" charset="0"/>
                <a:ea typeface="宋体" panose="02010600030101010101" pitchFamily="2" charset="-122"/>
                <a:sym typeface="宋体" panose="02010600030101010101" pitchFamily="2" charset="-122"/>
              </a:rPr>
              <a:t>0,</a:t>
            </a:r>
            <a:r>
              <a:rPr lang="en-US" altLang="zh-CN" sz="1600" dirty="0">
                <a:latin typeface="Comic Sans MS" panose="030F0702030302020204" pitchFamily="2" charset="0"/>
                <a:ea typeface="宋体" panose="02010600030101010101" pitchFamily="2" charset="-122"/>
                <a:sym typeface="宋体" panose="02010600030101010101" pitchFamily="2" charset="-122"/>
              </a:rPr>
              <a:t>d1,d2,d3,</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input [1:0] </a:t>
            </a:r>
            <a:r>
              <a:rPr lang="en-US" altLang="zh-CN" sz="1600" dirty="0">
                <a:latin typeface="Comic Sans MS" panose="030F0702030302020204" pitchFamily="2" charset="0"/>
                <a:ea typeface="宋体" panose="02010600030101010101" pitchFamily="2" charset="-122"/>
                <a:sym typeface="宋体" panose="02010600030101010101" pitchFamily="2" charset="-122"/>
              </a:rPr>
              <a:t>a</a:t>
            </a:r>
            <a:r>
              <a:rPr lang="zh-CN" altLang="en-US" sz="1600" dirty="0">
                <a:latin typeface="Comic Sans MS" panose="030F0702030302020204" pitchFamily="2" charset="0"/>
                <a:ea typeface="宋体" panose="02010600030101010101" pitchFamily="2" charset="-122"/>
                <a:sym typeface="宋体" panose="02010600030101010101" pitchFamily="2" charset="-122"/>
              </a:rPr>
              <a:t>,     </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output </a:t>
            </a:r>
            <a:r>
              <a:rPr lang="en-US" altLang="zh-CN" sz="1600" dirty="0">
                <a:latin typeface="Comic Sans MS" panose="030F0702030302020204" pitchFamily="2" charset="0"/>
                <a:ea typeface="宋体" panose="02010600030101010101" pitchFamily="2" charset="-122"/>
                <a:sym typeface="宋体" panose="02010600030101010101" pitchFamily="2" charset="-122"/>
              </a:rPr>
              <a:t>wire/reg </a:t>
            </a:r>
            <a:r>
              <a:rPr lang="zh-CN" altLang="en-US" sz="1600" dirty="0">
                <a:latin typeface="Comic Sans MS" panose="030F0702030302020204" pitchFamily="2" charset="0"/>
                <a:ea typeface="宋体" panose="02010600030101010101" pitchFamily="2" charset="-122"/>
                <a:sym typeface="宋体" panose="02010600030101010101" pitchFamily="2" charset="-122"/>
              </a:rPr>
              <a:t>y            </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   </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文本框 2"/>
          <p:cNvSpPr txBox="1"/>
          <p:nvPr/>
        </p:nvSpPr>
        <p:spPr>
          <a:xfrm>
            <a:off x="760413" y="534988"/>
            <a:ext cx="1857375" cy="460375"/>
          </a:xfrm>
          <a:prstGeom prst="rect">
            <a:avLst/>
          </a:prstGeom>
          <a:noFill/>
          <a:ln w="9525">
            <a:noFill/>
          </a:ln>
        </p:spPr>
        <p:txBody>
          <a:bodyPr wrap="none" anchor="t" anchorCtr="0">
            <a:spAutoFit/>
          </a:bodyPr>
          <a:p>
            <a:pPr eaLnBrk="0" hangingPunct="0"/>
            <a:r>
              <a:rPr lang="en-US" altLang="zh-CN" sz="2400" dirty="0">
                <a:solidFill>
                  <a:srgbClr val="C00000"/>
                </a:solidFill>
                <a:latin typeface="Comic Sans MS" panose="030F0702030302020204" pitchFamily="2" charset="0"/>
                <a:ea typeface="宋体" panose="02010600030101010101" pitchFamily="2" charset="-122"/>
                <a:sym typeface="宋体" panose="02010600030101010101" pitchFamily="2" charset="-122"/>
              </a:rPr>
              <a:t>4</a:t>
            </a:r>
            <a:r>
              <a:rPr lang="zh-CN" altLang="en-US" sz="2400" dirty="0">
                <a:solidFill>
                  <a:srgbClr val="C00000"/>
                </a:solidFill>
                <a:latin typeface="Comic Sans MS" panose="030F0702030302020204" pitchFamily="2" charset="0"/>
                <a:ea typeface="宋体" panose="02010600030101010101" pitchFamily="2" charset="-122"/>
                <a:sym typeface="宋体" panose="02010600030101010101" pitchFamily="2" charset="-122"/>
              </a:rPr>
              <a:t>. 功能描述</a:t>
            </a:r>
            <a:endParaRPr lang="zh-CN" altLang="en-US" sz="2400" dirty="0">
              <a:solidFill>
                <a:srgbClr val="C00000"/>
              </a:solidFill>
              <a:latin typeface="Comic Sans MS" panose="030F0702030302020204" pitchFamily="2" charset="0"/>
              <a:ea typeface="宋体" panose="02010600030101010101" pitchFamily="2" charset="-122"/>
              <a:sym typeface="宋体" panose="02010600030101010101" pitchFamily="2" charset="-122"/>
            </a:endParaRPr>
          </a:p>
        </p:txBody>
      </p:sp>
      <p:sp>
        <p:nvSpPr>
          <p:cNvPr id="18434" name="文本框 1"/>
          <p:cNvSpPr txBox="1"/>
          <p:nvPr/>
        </p:nvSpPr>
        <p:spPr>
          <a:xfrm>
            <a:off x="760413" y="935038"/>
            <a:ext cx="3600450" cy="1754187"/>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sym typeface="宋体" panose="02010600030101010101" pitchFamily="2" charset="-122"/>
              </a:rPr>
              <a:t>  </a:t>
            </a:r>
            <a:r>
              <a:rPr lang="zh-CN" altLang="en-US" dirty="0">
                <a:latin typeface="Comic Sans MS" panose="030F0702030302020204" pitchFamily="2" charset="0"/>
                <a:ea typeface="宋体" panose="02010600030101010101" pitchFamily="2" charset="-122"/>
                <a:sym typeface="宋体" panose="02010600030101010101" pitchFamily="2" charset="-122"/>
              </a:rPr>
              <a:t>功能描述用于描述模块的逻辑功能或者说明模块的结构，有数据流描述、行为描述和结构描述三种方法。</a:t>
            </a:r>
            <a:endParaRPr lang="zh-CN" altLang="en-US" dirty="0">
              <a:latin typeface="Comic Sans MS" panose="030F0702030302020204" pitchFamily="2" charset="0"/>
              <a:ea typeface="宋体" panose="02010600030101010101" pitchFamily="2" charset="-122"/>
              <a:sym typeface="宋体" panose="02010600030101010101" pitchFamily="2" charset="-122"/>
            </a:endParaRPr>
          </a:p>
        </p:txBody>
      </p:sp>
      <p:sp>
        <p:nvSpPr>
          <p:cNvPr id="18435" name="文本框 3"/>
          <p:cNvSpPr txBox="1"/>
          <p:nvPr/>
        </p:nvSpPr>
        <p:spPr>
          <a:xfrm>
            <a:off x="887413" y="2759075"/>
            <a:ext cx="1909762" cy="398463"/>
          </a:xfrm>
          <a:prstGeom prst="rect">
            <a:avLst/>
          </a:prstGeom>
          <a:noFill/>
          <a:ln w="9525">
            <a:noFill/>
          </a:ln>
        </p:spPr>
        <p:txBody>
          <a:bodyPr wrap="none" anchor="t" anchorCtr="0">
            <a:spAutoFit/>
          </a:bodyPr>
          <a:p>
            <a:pPr eaLnBrk="0" hangingPunct="0"/>
            <a:r>
              <a:rPr lang="en-US" altLang="zh-CN" sz="2000" dirty="0">
                <a:solidFill>
                  <a:srgbClr val="C00000"/>
                </a:solidFill>
                <a:latin typeface="Comic Sans MS" panose="030F0702030302020204" pitchFamily="2" charset="0"/>
                <a:ea typeface="宋体" panose="02010600030101010101" pitchFamily="2" charset="-122"/>
                <a:sym typeface="宋体" panose="02010600030101010101" pitchFamily="2" charset="-122"/>
              </a:rPr>
              <a:t>(1) </a:t>
            </a:r>
            <a:r>
              <a:rPr lang="zh-CN" altLang="en-US" sz="2000" dirty="0">
                <a:solidFill>
                  <a:srgbClr val="C00000"/>
                </a:solidFill>
                <a:latin typeface="Comic Sans MS" panose="030F0702030302020204" pitchFamily="2" charset="0"/>
                <a:ea typeface="宋体" panose="02010600030101010101" pitchFamily="2" charset="-122"/>
                <a:sym typeface="宋体" panose="02010600030101010101" pitchFamily="2" charset="-122"/>
              </a:rPr>
              <a:t>数据流描述</a:t>
            </a:r>
            <a:endParaRPr lang="zh-CN" altLang="en-US" sz="2000" dirty="0">
              <a:solidFill>
                <a:srgbClr val="C00000"/>
              </a:solidFill>
              <a:latin typeface="Comic Sans MS" panose="030F0702030302020204" pitchFamily="2" charset="0"/>
              <a:ea typeface="宋体" panose="02010600030101010101" pitchFamily="2" charset="-122"/>
              <a:sym typeface="宋体" panose="02010600030101010101" pitchFamily="2" charset="-122"/>
            </a:endParaRPr>
          </a:p>
        </p:txBody>
      </p:sp>
      <p:sp>
        <p:nvSpPr>
          <p:cNvPr id="18436" name="文本框 4"/>
          <p:cNvSpPr txBox="1"/>
          <p:nvPr/>
        </p:nvSpPr>
        <p:spPr>
          <a:xfrm>
            <a:off x="841375" y="3248025"/>
            <a:ext cx="2003425" cy="2998788"/>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sym typeface="宋体" panose="02010600030101010101" pitchFamily="2" charset="-122"/>
              </a:rPr>
              <a:t>  </a:t>
            </a:r>
            <a:r>
              <a:rPr lang="zh-CN" altLang="en-US" dirty="0">
                <a:latin typeface="Comic Sans MS" panose="030F0702030302020204" pitchFamily="2" charset="0"/>
                <a:ea typeface="宋体" panose="02010600030101010101" pitchFamily="2" charset="-122"/>
                <a:sym typeface="宋体" panose="02010600030101010101" pitchFamily="2" charset="-122"/>
              </a:rPr>
              <a:t>数据流描述应用连续赋值语句</a:t>
            </a:r>
            <a:r>
              <a:rPr lang="en-US" altLang="zh-CN" dirty="0">
                <a:latin typeface="Comic Sans MS" panose="030F0702030302020204" pitchFamily="2" charset="0"/>
                <a:ea typeface="宋体" panose="02010600030101010101" pitchFamily="2" charset="-122"/>
                <a:sym typeface="宋体" panose="02010600030101010101" pitchFamily="2" charset="-122"/>
              </a:rPr>
              <a:t>(</a:t>
            </a:r>
            <a:r>
              <a:rPr lang="zh-CN" altLang="en-US" dirty="0">
                <a:latin typeface="Comic Sans MS" panose="030F0702030302020204" pitchFamily="2" charset="0"/>
                <a:ea typeface="宋体" panose="02010600030101010101" pitchFamily="2" charset="-122"/>
                <a:sym typeface="宋体" panose="02010600030101010101" pitchFamily="2" charset="-122"/>
              </a:rPr>
              <a:t>在关键词assign后加</a:t>
            </a:r>
            <a:r>
              <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rPr>
              <a:t>表达式</a:t>
            </a:r>
            <a:r>
              <a:rPr lang="zh-CN" altLang="en-US" dirty="0">
                <a:latin typeface="Comic Sans MS" panose="030F0702030302020204" pitchFamily="2" charset="0"/>
                <a:ea typeface="宋体" panose="02010600030101010101" pitchFamily="2" charset="-122"/>
                <a:sym typeface="宋体" panose="02010600030101010101" pitchFamily="2" charset="-122"/>
              </a:rPr>
              <a:t>的方法或者应用</a:t>
            </a:r>
            <a:r>
              <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rPr>
              <a:t>操作符</a:t>
            </a:r>
            <a:r>
              <a:rPr lang="en-US" altLang="zh-CN" dirty="0">
                <a:solidFill>
                  <a:srgbClr val="C00000"/>
                </a:solidFill>
                <a:latin typeface="Comic Sans MS" panose="030F0702030302020204" pitchFamily="2" charset="0"/>
                <a:ea typeface="宋体" panose="02010600030101010101" pitchFamily="2" charset="-122"/>
                <a:sym typeface="宋体" panose="02010600030101010101" pitchFamily="2" charset="-122"/>
              </a:rPr>
              <a:t>)</a:t>
            </a:r>
            <a:r>
              <a:rPr lang="zh-CN" altLang="en-US" dirty="0">
                <a:latin typeface="Comic Sans MS" panose="030F0702030302020204" pitchFamily="2" charset="0"/>
                <a:ea typeface="宋体" panose="02010600030101010101" pitchFamily="2" charset="-122"/>
                <a:sym typeface="宋体" panose="02010600030101010101" pitchFamily="2" charset="-122"/>
              </a:rPr>
              <a:t>描述</a:t>
            </a:r>
            <a:r>
              <a:rPr lang="zh-CN" altLang="en-US" dirty="0">
                <a:solidFill>
                  <a:srgbClr val="0070C0"/>
                </a:solidFill>
                <a:latin typeface="Comic Sans MS" panose="030F0702030302020204" pitchFamily="2" charset="0"/>
                <a:ea typeface="宋体" panose="02010600030101010101" pitchFamily="2" charset="-122"/>
                <a:sym typeface="宋体" panose="02010600030101010101" pitchFamily="2" charset="-122"/>
              </a:rPr>
              <a:t>线网</a:t>
            </a:r>
            <a:r>
              <a:rPr lang="zh-CN" altLang="en-US" dirty="0">
                <a:latin typeface="Comic Sans MS" panose="030F0702030302020204" pitchFamily="2" charset="0"/>
                <a:ea typeface="宋体" panose="02010600030101010101" pitchFamily="2" charset="-122"/>
                <a:sym typeface="宋体" panose="02010600030101010101" pitchFamily="2" charset="-122"/>
              </a:rPr>
              <a:t>的逻辑功能。</a:t>
            </a:r>
            <a:endParaRPr lang="zh-CN" altLang="en-US" dirty="0">
              <a:latin typeface="Comic Sans MS" panose="030F0702030302020204" pitchFamily="2" charset="0"/>
              <a:ea typeface="宋体" panose="02010600030101010101" pitchFamily="2" charset="-122"/>
              <a:sym typeface="宋体" panose="02010600030101010101" pitchFamily="2" charset="-122"/>
            </a:endParaRPr>
          </a:p>
        </p:txBody>
      </p:sp>
      <p:sp>
        <p:nvSpPr>
          <p:cNvPr id="18437" name="文本框 5"/>
          <p:cNvSpPr txBox="1"/>
          <p:nvPr/>
        </p:nvSpPr>
        <p:spPr>
          <a:xfrm>
            <a:off x="3306763" y="2832100"/>
            <a:ext cx="5403850" cy="3414713"/>
          </a:xfrm>
          <a:prstGeom prst="rect">
            <a:avLst/>
          </a:prstGeom>
          <a:solidFill>
            <a:srgbClr val="D9D9D9"/>
          </a:solidFill>
          <a:ln w="9525">
            <a:noFill/>
          </a:ln>
        </p:spPr>
        <p:txBody>
          <a:bodyPr wrap="square" anchor="t" anchorCtr="0">
            <a:spAutoFit/>
          </a:bodyPr>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根据4选一数据选择器的逻辑函数表达式</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a:t>
            </a:r>
            <a:r>
              <a:rPr lang="zh-CN" altLang="en-US" sz="1600" dirty="0">
                <a:solidFill>
                  <a:srgbClr val="C00000"/>
                </a:solidFill>
                <a:latin typeface="Comic Sans MS" panose="030F0702030302020204" pitchFamily="2" charset="0"/>
                <a:ea typeface="宋体" panose="02010600030101010101" pitchFamily="2" charset="-122"/>
                <a:sym typeface="宋体" panose="02010600030101010101" pitchFamily="2" charset="-122"/>
              </a:rPr>
              <a:t> Y=D</a:t>
            </a:r>
            <a:r>
              <a:rPr lang="zh-CN" altLang="en-US" sz="1600" baseline="-25000" dirty="0">
                <a:solidFill>
                  <a:srgbClr val="C00000"/>
                </a:solidFill>
                <a:latin typeface="Comic Sans MS" panose="030F0702030302020204" pitchFamily="2" charset="0"/>
                <a:ea typeface="宋体" panose="02010600030101010101" pitchFamily="2" charset="-122"/>
                <a:sym typeface="宋体" panose="02010600030101010101" pitchFamily="2" charset="-122"/>
              </a:rPr>
              <a:t>0</a:t>
            </a:r>
            <a:r>
              <a:rPr lang="zh-CN" altLang="en-US" sz="1600" dirty="0">
                <a:solidFill>
                  <a:srgbClr val="C00000"/>
                </a:solidFill>
                <a:latin typeface="Comic Sans MS" panose="030F0702030302020204" pitchFamily="2" charset="0"/>
                <a:ea typeface="宋体" panose="02010600030101010101" pitchFamily="2" charset="-122"/>
                <a:sym typeface="宋体" panose="02010600030101010101" pitchFamily="2" charset="-122"/>
              </a:rPr>
              <a:t>A</a:t>
            </a:r>
            <a:r>
              <a:rPr lang="zh-CN" altLang="en-US" sz="1600" baseline="-25000" dirty="0">
                <a:solidFill>
                  <a:srgbClr val="C00000"/>
                </a:solidFill>
                <a:latin typeface="Comic Sans MS" panose="030F0702030302020204" pitchFamily="2" charset="0"/>
                <a:ea typeface="宋体" panose="02010600030101010101" pitchFamily="2" charset="-122"/>
                <a:sym typeface="宋体" panose="02010600030101010101" pitchFamily="2" charset="-122"/>
              </a:rPr>
              <a:t>1</a:t>
            </a:r>
            <a:r>
              <a:rPr lang="zh-CN" altLang="en-US" sz="1600" dirty="0">
                <a:solidFill>
                  <a:srgbClr val="C00000"/>
                </a:solidFill>
                <a:latin typeface="Comic Sans MS" panose="030F0702030302020204" pitchFamily="2" charset="0"/>
                <a:ea typeface="宋体" panose="02010600030101010101" pitchFamily="2" charset="-122"/>
                <a:sym typeface="宋体" panose="02010600030101010101" pitchFamily="2" charset="-122"/>
              </a:rPr>
              <a:t>'A</a:t>
            </a:r>
            <a:r>
              <a:rPr lang="zh-CN" altLang="en-US" sz="1600" baseline="-25000" dirty="0">
                <a:solidFill>
                  <a:srgbClr val="C00000"/>
                </a:solidFill>
                <a:latin typeface="Comic Sans MS" panose="030F0702030302020204" pitchFamily="2" charset="0"/>
                <a:ea typeface="宋体" panose="02010600030101010101" pitchFamily="2" charset="-122"/>
                <a:sym typeface="宋体" panose="02010600030101010101" pitchFamily="2" charset="-122"/>
              </a:rPr>
              <a:t>0</a:t>
            </a:r>
            <a:r>
              <a:rPr lang="zh-CN" altLang="en-US" sz="1600" dirty="0">
                <a:solidFill>
                  <a:srgbClr val="C00000"/>
                </a:solidFill>
                <a:latin typeface="Comic Sans MS" panose="030F0702030302020204" pitchFamily="2" charset="0"/>
                <a:ea typeface="宋体" panose="02010600030101010101" pitchFamily="2" charset="-122"/>
                <a:sym typeface="宋体" panose="02010600030101010101" pitchFamily="2" charset="-122"/>
              </a:rPr>
              <a:t>'+D</a:t>
            </a:r>
            <a:r>
              <a:rPr lang="zh-CN" altLang="en-US" sz="1600" baseline="-25000" dirty="0">
                <a:solidFill>
                  <a:srgbClr val="C00000"/>
                </a:solidFill>
                <a:latin typeface="Comic Sans MS" panose="030F0702030302020204" pitchFamily="2" charset="0"/>
                <a:ea typeface="宋体" panose="02010600030101010101" pitchFamily="2" charset="-122"/>
                <a:sym typeface="宋体" panose="02010600030101010101" pitchFamily="2" charset="-122"/>
              </a:rPr>
              <a:t>1</a:t>
            </a:r>
            <a:r>
              <a:rPr lang="zh-CN" altLang="en-US" sz="1600" dirty="0">
                <a:solidFill>
                  <a:srgbClr val="C00000"/>
                </a:solidFill>
                <a:latin typeface="Comic Sans MS" panose="030F0702030302020204" pitchFamily="2" charset="0"/>
                <a:ea typeface="宋体" panose="02010600030101010101" pitchFamily="2" charset="-122"/>
                <a:sym typeface="宋体" panose="02010600030101010101" pitchFamily="2" charset="-122"/>
              </a:rPr>
              <a:t>A</a:t>
            </a:r>
            <a:r>
              <a:rPr lang="zh-CN" altLang="en-US" sz="1600" baseline="-25000" dirty="0">
                <a:solidFill>
                  <a:srgbClr val="C00000"/>
                </a:solidFill>
                <a:latin typeface="Comic Sans MS" panose="030F0702030302020204" pitchFamily="2" charset="0"/>
                <a:ea typeface="宋体" panose="02010600030101010101" pitchFamily="2" charset="-122"/>
                <a:sym typeface="宋体" panose="02010600030101010101" pitchFamily="2" charset="-122"/>
              </a:rPr>
              <a:t>1</a:t>
            </a:r>
            <a:r>
              <a:rPr lang="zh-CN" altLang="en-US" sz="1600" dirty="0">
                <a:solidFill>
                  <a:srgbClr val="C00000"/>
                </a:solidFill>
                <a:latin typeface="Comic Sans MS" panose="030F0702030302020204" pitchFamily="2" charset="0"/>
                <a:ea typeface="宋体" panose="02010600030101010101" pitchFamily="2" charset="-122"/>
                <a:sym typeface="宋体" panose="02010600030101010101" pitchFamily="2" charset="-122"/>
              </a:rPr>
              <a:t>'A</a:t>
            </a:r>
            <a:r>
              <a:rPr lang="zh-CN" altLang="en-US" sz="1600" baseline="-25000" dirty="0">
                <a:solidFill>
                  <a:srgbClr val="C00000"/>
                </a:solidFill>
                <a:latin typeface="Comic Sans MS" panose="030F0702030302020204" pitchFamily="2" charset="0"/>
                <a:ea typeface="宋体" panose="02010600030101010101" pitchFamily="2" charset="-122"/>
                <a:sym typeface="宋体" panose="02010600030101010101" pitchFamily="2" charset="-122"/>
              </a:rPr>
              <a:t>0</a:t>
            </a:r>
            <a:r>
              <a:rPr lang="zh-CN" altLang="en-US" sz="1600" dirty="0">
                <a:solidFill>
                  <a:srgbClr val="C00000"/>
                </a:solidFill>
                <a:latin typeface="Comic Sans MS" panose="030F0702030302020204" pitchFamily="2" charset="0"/>
                <a:ea typeface="宋体" panose="02010600030101010101" pitchFamily="2" charset="-122"/>
                <a:sym typeface="宋体" panose="02010600030101010101" pitchFamily="2" charset="-122"/>
              </a:rPr>
              <a:t>+D</a:t>
            </a:r>
            <a:r>
              <a:rPr lang="zh-CN" altLang="en-US" sz="1600" baseline="-25000" dirty="0">
                <a:solidFill>
                  <a:srgbClr val="C00000"/>
                </a:solidFill>
                <a:latin typeface="Comic Sans MS" panose="030F0702030302020204" pitchFamily="2" charset="0"/>
                <a:ea typeface="宋体" panose="02010600030101010101" pitchFamily="2" charset="-122"/>
                <a:sym typeface="宋体" panose="02010600030101010101" pitchFamily="2" charset="-122"/>
              </a:rPr>
              <a:t>2</a:t>
            </a:r>
            <a:r>
              <a:rPr lang="zh-CN" altLang="en-US" sz="1600" dirty="0">
                <a:solidFill>
                  <a:srgbClr val="C00000"/>
                </a:solidFill>
                <a:latin typeface="Comic Sans MS" panose="030F0702030302020204" pitchFamily="2" charset="0"/>
                <a:ea typeface="宋体" panose="02010600030101010101" pitchFamily="2" charset="-122"/>
                <a:sym typeface="宋体" panose="02010600030101010101" pitchFamily="2" charset="-122"/>
              </a:rPr>
              <a:t>A</a:t>
            </a:r>
            <a:r>
              <a:rPr lang="zh-CN" altLang="en-US" sz="1600" baseline="-25000" dirty="0">
                <a:solidFill>
                  <a:srgbClr val="C00000"/>
                </a:solidFill>
                <a:latin typeface="Comic Sans MS" panose="030F0702030302020204" pitchFamily="2" charset="0"/>
                <a:ea typeface="宋体" panose="02010600030101010101" pitchFamily="2" charset="-122"/>
                <a:sym typeface="宋体" panose="02010600030101010101" pitchFamily="2" charset="-122"/>
              </a:rPr>
              <a:t>1</a:t>
            </a:r>
            <a:r>
              <a:rPr lang="zh-CN" altLang="en-US" sz="1600" dirty="0">
                <a:solidFill>
                  <a:srgbClr val="C00000"/>
                </a:solidFill>
                <a:latin typeface="Comic Sans MS" panose="030F0702030302020204" pitchFamily="2" charset="0"/>
                <a:ea typeface="宋体" panose="02010600030101010101" pitchFamily="2" charset="-122"/>
                <a:sym typeface="宋体" panose="02010600030101010101" pitchFamily="2" charset="-122"/>
              </a:rPr>
              <a:t>A</a:t>
            </a:r>
            <a:r>
              <a:rPr lang="zh-CN" altLang="en-US" sz="1600" baseline="-25000" dirty="0">
                <a:solidFill>
                  <a:srgbClr val="C00000"/>
                </a:solidFill>
                <a:latin typeface="Comic Sans MS" panose="030F0702030302020204" pitchFamily="2" charset="0"/>
                <a:ea typeface="宋体" panose="02010600030101010101" pitchFamily="2" charset="-122"/>
                <a:sym typeface="宋体" panose="02010600030101010101" pitchFamily="2" charset="-122"/>
              </a:rPr>
              <a:t>0</a:t>
            </a:r>
            <a:r>
              <a:rPr lang="zh-CN" altLang="en-US" sz="1600" dirty="0">
                <a:solidFill>
                  <a:srgbClr val="C00000"/>
                </a:solidFill>
                <a:latin typeface="Comic Sans MS" panose="030F0702030302020204" pitchFamily="2" charset="0"/>
                <a:ea typeface="宋体" panose="02010600030101010101" pitchFamily="2" charset="-122"/>
                <a:sym typeface="宋体" panose="02010600030101010101" pitchFamily="2" charset="-122"/>
              </a:rPr>
              <a:t>'+D</a:t>
            </a:r>
            <a:r>
              <a:rPr lang="zh-CN" altLang="en-US" sz="1600" baseline="-25000" dirty="0">
                <a:solidFill>
                  <a:srgbClr val="C00000"/>
                </a:solidFill>
                <a:latin typeface="Comic Sans MS" panose="030F0702030302020204" pitchFamily="2" charset="0"/>
                <a:ea typeface="宋体" panose="02010600030101010101" pitchFamily="2" charset="-122"/>
                <a:sym typeface="宋体" panose="02010600030101010101" pitchFamily="2" charset="-122"/>
              </a:rPr>
              <a:t>3</a:t>
            </a:r>
            <a:r>
              <a:rPr lang="zh-CN" altLang="en-US" sz="1600" dirty="0">
                <a:solidFill>
                  <a:srgbClr val="C00000"/>
                </a:solidFill>
                <a:latin typeface="Comic Sans MS" panose="030F0702030302020204" pitchFamily="2" charset="0"/>
                <a:ea typeface="宋体" panose="02010600030101010101" pitchFamily="2" charset="-122"/>
                <a:sym typeface="宋体" panose="02010600030101010101" pitchFamily="2" charset="-122"/>
              </a:rPr>
              <a:t>A</a:t>
            </a:r>
            <a:r>
              <a:rPr lang="zh-CN" altLang="en-US" sz="1600" baseline="-25000" dirty="0">
                <a:solidFill>
                  <a:srgbClr val="C00000"/>
                </a:solidFill>
                <a:latin typeface="Comic Sans MS" panose="030F0702030302020204" pitchFamily="2" charset="0"/>
                <a:ea typeface="宋体" panose="02010600030101010101" pitchFamily="2" charset="-122"/>
                <a:sym typeface="宋体" panose="02010600030101010101" pitchFamily="2" charset="-122"/>
              </a:rPr>
              <a:t>1</a:t>
            </a:r>
            <a:r>
              <a:rPr lang="zh-CN" altLang="en-US" sz="1600" dirty="0">
                <a:solidFill>
                  <a:srgbClr val="C00000"/>
                </a:solidFill>
                <a:latin typeface="Comic Sans MS" panose="030F0702030302020204" pitchFamily="2" charset="0"/>
                <a:ea typeface="宋体" panose="02010600030101010101" pitchFamily="2" charset="-122"/>
                <a:sym typeface="宋体" panose="02010600030101010101" pitchFamily="2" charset="-122"/>
              </a:rPr>
              <a:t>A</a:t>
            </a:r>
            <a:r>
              <a:rPr lang="zh-CN" altLang="en-US" sz="1600" baseline="-25000" dirty="0">
                <a:solidFill>
                  <a:srgbClr val="C00000"/>
                </a:solidFill>
                <a:latin typeface="Comic Sans MS" panose="030F0702030302020204" pitchFamily="2" charset="0"/>
                <a:ea typeface="宋体" panose="02010600030101010101" pitchFamily="2" charset="-122"/>
                <a:sym typeface="宋体" panose="02010600030101010101" pitchFamily="2" charset="-122"/>
              </a:rPr>
              <a:t>0</a:t>
            </a:r>
            <a:endParaRPr lang="zh-CN" altLang="en-US" sz="1600" dirty="0">
              <a:solidFill>
                <a:srgbClr val="C00000"/>
              </a:solidFill>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可以直接写出4选一数据选择器的数据流描述为</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assign atmp = </a:t>
            </a:r>
            <a:r>
              <a:rPr lang="en-US" altLang="zh-CN" sz="1600" dirty="0">
                <a:latin typeface="Comic Sans MS" panose="030F0702030302020204" pitchFamily="2" charset="0"/>
                <a:ea typeface="宋体" panose="02010600030101010101" pitchFamily="2" charset="-122"/>
                <a:sym typeface="宋体" panose="02010600030101010101" pitchFamily="2" charset="-122"/>
              </a:rPr>
              <a:t>d</a:t>
            </a:r>
            <a:r>
              <a:rPr lang="zh-CN" altLang="en-US" sz="1600" dirty="0">
                <a:latin typeface="Comic Sans MS" panose="030F0702030302020204" pitchFamily="2" charset="0"/>
                <a:ea typeface="宋体" panose="02010600030101010101" pitchFamily="2" charset="-122"/>
                <a:sym typeface="宋体" panose="02010600030101010101" pitchFamily="2" charset="-122"/>
              </a:rPr>
              <a:t>0 &amp;&amp; !</a:t>
            </a:r>
            <a:r>
              <a:rPr lang="en-US" altLang="zh-CN" sz="1600" dirty="0">
                <a:latin typeface="Comic Sans MS" panose="030F0702030302020204" pitchFamily="2" charset="0"/>
                <a:ea typeface="宋体" panose="02010600030101010101" pitchFamily="2" charset="-122"/>
                <a:sym typeface="宋体" panose="02010600030101010101" pitchFamily="2" charset="-122"/>
              </a:rPr>
              <a:t>a</a:t>
            </a:r>
            <a:r>
              <a:rPr lang="zh-CN" altLang="en-US" sz="1600" dirty="0">
                <a:latin typeface="Comic Sans MS" panose="030F0702030302020204" pitchFamily="2" charset="0"/>
                <a:ea typeface="宋体" panose="02010600030101010101" pitchFamily="2" charset="-122"/>
                <a:sym typeface="宋体" panose="02010600030101010101" pitchFamily="2" charset="-122"/>
              </a:rPr>
              <a:t>[1] &amp;&amp; !</a:t>
            </a:r>
            <a:r>
              <a:rPr lang="en-US" altLang="zh-CN" sz="1600" dirty="0">
                <a:latin typeface="Comic Sans MS" panose="030F0702030302020204" pitchFamily="2" charset="0"/>
                <a:ea typeface="宋体" panose="02010600030101010101" pitchFamily="2" charset="-122"/>
                <a:sym typeface="宋体" panose="02010600030101010101" pitchFamily="2" charset="-122"/>
              </a:rPr>
              <a:t>a</a:t>
            </a:r>
            <a:r>
              <a:rPr lang="zh-CN" altLang="en-US" sz="1600" dirty="0">
                <a:latin typeface="Comic Sans MS" panose="030F0702030302020204" pitchFamily="2" charset="0"/>
                <a:ea typeface="宋体" panose="02010600030101010101" pitchFamily="2" charset="-122"/>
                <a:sym typeface="宋体" panose="02010600030101010101" pitchFamily="2" charset="-122"/>
              </a:rPr>
              <a:t>[0];</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assign btmp = </a:t>
            </a:r>
            <a:r>
              <a:rPr lang="en-US" altLang="zh-CN" sz="1600" dirty="0">
                <a:latin typeface="Comic Sans MS" panose="030F0702030302020204" pitchFamily="2" charset="0"/>
                <a:ea typeface="宋体" panose="02010600030101010101" pitchFamily="2" charset="-122"/>
                <a:sym typeface="宋体" panose="02010600030101010101" pitchFamily="2" charset="-122"/>
              </a:rPr>
              <a:t>d</a:t>
            </a:r>
            <a:r>
              <a:rPr lang="zh-CN" altLang="en-US" sz="1600" dirty="0">
                <a:latin typeface="Comic Sans MS" panose="030F0702030302020204" pitchFamily="2" charset="0"/>
                <a:ea typeface="宋体" panose="02010600030101010101" pitchFamily="2" charset="-122"/>
                <a:sym typeface="宋体" panose="02010600030101010101" pitchFamily="2" charset="-122"/>
              </a:rPr>
              <a:t>1 &amp;&amp; !</a:t>
            </a:r>
            <a:r>
              <a:rPr lang="en-US" altLang="zh-CN" sz="1600" dirty="0">
                <a:latin typeface="Comic Sans MS" panose="030F0702030302020204" pitchFamily="2" charset="0"/>
                <a:ea typeface="宋体" panose="02010600030101010101" pitchFamily="2" charset="-122"/>
                <a:sym typeface="宋体" panose="02010600030101010101" pitchFamily="2" charset="-122"/>
              </a:rPr>
              <a:t>a</a:t>
            </a:r>
            <a:r>
              <a:rPr lang="zh-CN" altLang="en-US" sz="1600" dirty="0">
                <a:latin typeface="Comic Sans MS" panose="030F0702030302020204" pitchFamily="2" charset="0"/>
                <a:ea typeface="宋体" panose="02010600030101010101" pitchFamily="2" charset="-122"/>
                <a:sym typeface="宋体" panose="02010600030101010101" pitchFamily="2" charset="-122"/>
              </a:rPr>
              <a:t>[1] &amp;&amp;  </a:t>
            </a:r>
            <a:r>
              <a:rPr lang="en-US" altLang="zh-CN" sz="1600" dirty="0">
                <a:latin typeface="Comic Sans MS" panose="030F0702030302020204" pitchFamily="2" charset="0"/>
                <a:ea typeface="宋体" panose="02010600030101010101" pitchFamily="2" charset="-122"/>
                <a:sym typeface="宋体" panose="02010600030101010101" pitchFamily="2" charset="-122"/>
              </a:rPr>
              <a:t>a</a:t>
            </a:r>
            <a:r>
              <a:rPr lang="zh-CN" altLang="en-US" sz="1600" dirty="0">
                <a:latin typeface="Comic Sans MS" panose="030F0702030302020204" pitchFamily="2" charset="0"/>
                <a:ea typeface="宋体" panose="02010600030101010101" pitchFamily="2" charset="-122"/>
                <a:sym typeface="宋体" panose="02010600030101010101" pitchFamily="2" charset="-122"/>
              </a:rPr>
              <a:t>[0];</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assign ctmp = </a:t>
            </a:r>
            <a:r>
              <a:rPr lang="en-US" altLang="zh-CN" sz="1600" dirty="0">
                <a:latin typeface="Comic Sans MS" panose="030F0702030302020204" pitchFamily="2" charset="0"/>
                <a:ea typeface="宋体" panose="02010600030101010101" pitchFamily="2" charset="-122"/>
                <a:sym typeface="宋体" panose="02010600030101010101" pitchFamily="2" charset="-122"/>
              </a:rPr>
              <a:t>d</a:t>
            </a:r>
            <a:r>
              <a:rPr lang="zh-CN" altLang="en-US" sz="1600" dirty="0">
                <a:latin typeface="Comic Sans MS" panose="030F0702030302020204" pitchFamily="2" charset="0"/>
                <a:ea typeface="宋体" panose="02010600030101010101" pitchFamily="2" charset="-122"/>
                <a:sym typeface="宋体" panose="02010600030101010101" pitchFamily="2" charset="-122"/>
              </a:rPr>
              <a:t>2 &amp;&amp;  </a:t>
            </a:r>
            <a:r>
              <a:rPr lang="en-US" altLang="zh-CN" sz="1600" dirty="0">
                <a:latin typeface="Comic Sans MS" panose="030F0702030302020204" pitchFamily="2" charset="0"/>
                <a:ea typeface="宋体" panose="02010600030101010101" pitchFamily="2" charset="-122"/>
                <a:sym typeface="宋体" panose="02010600030101010101" pitchFamily="2" charset="-122"/>
              </a:rPr>
              <a:t>a</a:t>
            </a:r>
            <a:r>
              <a:rPr lang="zh-CN" altLang="en-US" sz="1600" dirty="0">
                <a:latin typeface="Comic Sans MS" panose="030F0702030302020204" pitchFamily="2" charset="0"/>
                <a:ea typeface="宋体" panose="02010600030101010101" pitchFamily="2" charset="-122"/>
                <a:sym typeface="宋体" panose="02010600030101010101" pitchFamily="2" charset="-122"/>
              </a:rPr>
              <a:t>[1] &amp;&amp; !</a:t>
            </a:r>
            <a:r>
              <a:rPr lang="en-US" altLang="zh-CN" sz="1600" dirty="0">
                <a:latin typeface="Comic Sans MS" panose="030F0702030302020204" pitchFamily="2" charset="0"/>
                <a:ea typeface="宋体" panose="02010600030101010101" pitchFamily="2" charset="-122"/>
                <a:sym typeface="宋体" panose="02010600030101010101" pitchFamily="2" charset="-122"/>
              </a:rPr>
              <a:t>a</a:t>
            </a:r>
            <a:r>
              <a:rPr lang="zh-CN" altLang="en-US" sz="1600" dirty="0">
                <a:latin typeface="Comic Sans MS" panose="030F0702030302020204" pitchFamily="2" charset="0"/>
                <a:ea typeface="宋体" panose="02010600030101010101" pitchFamily="2" charset="-122"/>
                <a:sym typeface="宋体" panose="02010600030101010101" pitchFamily="2" charset="-122"/>
              </a:rPr>
              <a:t>[0]; </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assign dtmp = </a:t>
            </a:r>
            <a:r>
              <a:rPr lang="en-US" altLang="zh-CN" sz="1600" dirty="0">
                <a:latin typeface="Comic Sans MS" panose="030F0702030302020204" pitchFamily="2" charset="0"/>
                <a:ea typeface="宋体" panose="02010600030101010101" pitchFamily="2" charset="-122"/>
                <a:sym typeface="宋体" panose="02010600030101010101" pitchFamily="2" charset="-122"/>
              </a:rPr>
              <a:t>d</a:t>
            </a:r>
            <a:r>
              <a:rPr lang="zh-CN" altLang="en-US" sz="1600" dirty="0">
                <a:latin typeface="Comic Sans MS" panose="030F0702030302020204" pitchFamily="2" charset="0"/>
                <a:ea typeface="宋体" panose="02010600030101010101" pitchFamily="2" charset="-122"/>
                <a:sym typeface="宋体" panose="02010600030101010101" pitchFamily="2" charset="-122"/>
              </a:rPr>
              <a:t>3 &amp;&amp;  </a:t>
            </a:r>
            <a:r>
              <a:rPr lang="en-US" altLang="zh-CN" sz="1600" dirty="0">
                <a:latin typeface="Comic Sans MS" panose="030F0702030302020204" pitchFamily="2" charset="0"/>
                <a:ea typeface="宋体" panose="02010600030101010101" pitchFamily="2" charset="-122"/>
                <a:sym typeface="宋体" panose="02010600030101010101" pitchFamily="2" charset="-122"/>
              </a:rPr>
              <a:t>a</a:t>
            </a:r>
            <a:r>
              <a:rPr lang="zh-CN" altLang="en-US" sz="1600" dirty="0">
                <a:latin typeface="Comic Sans MS" panose="030F0702030302020204" pitchFamily="2" charset="0"/>
                <a:ea typeface="宋体" panose="02010600030101010101" pitchFamily="2" charset="-122"/>
                <a:sym typeface="宋体" panose="02010600030101010101" pitchFamily="2" charset="-122"/>
              </a:rPr>
              <a:t>[1] &amp;&amp;  </a:t>
            </a:r>
            <a:r>
              <a:rPr lang="en-US" altLang="zh-CN" sz="1600" dirty="0">
                <a:latin typeface="Comic Sans MS" panose="030F0702030302020204" pitchFamily="2" charset="0"/>
                <a:ea typeface="宋体" panose="02010600030101010101" pitchFamily="2" charset="-122"/>
                <a:sym typeface="宋体" panose="02010600030101010101" pitchFamily="2" charset="-122"/>
              </a:rPr>
              <a:t>a</a:t>
            </a:r>
            <a:r>
              <a:rPr lang="zh-CN" altLang="en-US" sz="1600" dirty="0">
                <a:latin typeface="Comic Sans MS" panose="030F0702030302020204" pitchFamily="2" charset="0"/>
                <a:ea typeface="宋体" panose="02010600030101010101" pitchFamily="2" charset="-122"/>
                <a:sym typeface="宋体" panose="02010600030101010101" pitchFamily="2" charset="-122"/>
              </a:rPr>
              <a:t>[0];</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assign y = atmp || btmp || ctmp || dtmp;</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式中</a:t>
            </a:r>
            <a:r>
              <a:rPr lang="en-US" altLang="zh-CN" sz="1600" dirty="0">
                <a:latin typeface="Comic Sans MS" panose="030F0702030302020204" pitchFamily="2" charset="0"/>
                <a:ea typeface="宋体" panose="02010600030101010101" pitchFamily="2" charset="-122"/>
                <a:sym typeface="宋体" panose="02010600030101010101" pitchFamily="2" charset="-122"/>
              </a:rPr>
              <a:t>“&amp;&amp;”</a:t>
            </a:r>
            <a:r>
              <a:rPr lang="zh-CN" altLang="en-US" sz="1600" dirty="0">
                <a:latin typeface="Comic Sans MS" panose="030F0702030302020204" pitchFamily="2" charset="0"/>
                <a:ea typeface="宋体" panose="02010600030101010101" pitchFamily="2" charset="-122"/>
                <a:sym typeface="宋体" panose="02010600030101010101" pitchFamily="2" charset="-122"/>
              </a:rPr>
              <a:t>表示逻辑与</a:t>
            </a:r>
            <a:r>
              <a:rPr lang="en-US" altLang="zh-CN" sz="1600" dirty="0">
                <a:latin typeface="Comic Sans MS" panose="030F0702030302020204" pitchFamily="2" charset="0"/>
                <a:ea typeface="宋体" panose="02010600030101010101" pitchFamily="2" charset="-122"/>
                <a:sym typeface="宋体" panose="02010600030101010101" pitchFamily="2" charset="-122"/>
              </a:rPr>
              <a:t>,”||”</a:t>
            </a:r>
            <a:r>
              <a:rPr lang="zh-CN" altLang="en-US" sz="1600" dirty="0">
                <a:latin typeface="Comic Sans MS" panose="030F0702030302020204" pitchFamily="2" charset="0"/>
                <a:ea typeface="宋体" panose="02010600030101010101" pitchFamily="2" charset="-122"/>
                <a:sym typeface="宋体" panose="02010600030101010101" pitchFamily="2" charset="-122"/>
              </a:rPr>
              <a:t>表示逻辑或，</a:t>
            </a:r>
            <a:r>
              <a:rPr lang="en-US" altLang="zh-CN" sz="1600" dirty="0">
                <a:latin typeface="Comic Sans MS" panose="030F0702030302020204" pitchFamily="2" charset="0"/>
                <a:ea typeface="宋体" panose="02010600030101010101" pitchFamily="2" charset="-122"/>
                <a:sym typeface="宋体" panose="02010600030101010101" pitchFamily="2" charset="-122"/>
              </a:rPr>
              <a:t>“</a:t>
            </a:r>
            <a:r>
              <a:rPr lang="zh-CN" altLang="en-US" sz="1600" dirty="0">
                <a:latin typeface="Comic Sans MS" panose="030F0702030302020204" pitchFamily="2" charset="0"/>
                <a:ea typeface="宋体" panose="02010600030101010101" pitchFamily="2" charset="-122"/>
                <a:sym typeface="宋体" panose="02010600030101010101" pitchFamily="2" charset="-122"/>
              </a:rPr>
              <a:t>！</a:t>
            </a:r>
            <a:r>
              <a:rPr lang="en-US" altLang="zh-CN" sz="1600" dirty="0">
                <a:latin typeface="Comic Sans MS" panose="030F0702030302020204" pitchFamily="2" charset="0"/>
                <a:ea typeface="宋体" panose="02010600030101010101" pitchFamily="2" charset="-122"/>
                <a:sym typeface="宋体" panose="02010600030101010101" pitchFamily="2" charset="-122"/>
              </a:rPr>
              <a:t>”</a:t>
            </a:r>
            <a:r>
              <a:rPr lang="zh-CN" altLang="en-US" sz="1600" dirty="0">
                <a:latin typeface="Comic Sans MS" panose="030F0702030302020204" pitchFamily="2" charset="0"/>
                <a:ea typeface="宋体" panose="02010600030101010101" pitchFamily="2" charset="-122"/>
                <a:sym typeface="宋体" panose="02010600030101010101" pitchFamily="2" charset="-122"/>
              </a:rPr>
              <a:t>表示逻辑非。 </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p:txBody>
      </p:sp>
      <p:sp>
        <p:nvSpPr>
          <p:cNvPr id="18438" name="文本框 4"/>
          <p:cNvSpPr txBox="1"/>
          <p:nvPr/>
        </p:nvSpPr>
        <p:spPr>
          <a:xfrm>
            <a:off x="4586288" y="658813"/>
            <a:ext cx="3400425" cy="1938337"/>
          </a:xfrm>
          <a:prstGeom prst="rect">
            <a:avLst/>
          </a:prstGeom>
          <a:solidFill>
            <a:srgbClr val="D9D9D9"/>
          </a:solidFill>
          <a:ln w="9525">
            <a:noFill/>
          </a:ln>
        </p:spPr>
        <p:txBody>
          <a:bodyPr wrap="square" anchor="t" anchorCtr="0">
            <a:spAutoFit/>
          </a:bodyPr>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module </a:t>
            </a:r>
            <a:r>
              <a:rPr lang="en-US" altLang="zh-CN" sz="1600" dirty="0">
                <a:latin typeface="Comic Sans MS" panose="030F0702030302020204" pitchFamily="2" charset="0"/>
                <a:ea typeface="宋体" panose="02010600030101010101" pitchFamily="2" charset="-122"/>
                <a:sym typeface="宋体" panose="02010600030101010101" pitchFamily="2" charset="-122"/>
              </a:rPr>
              <a:t>MUX</a:t>
            </a:r>
            <a:r>
              <a:rPr lang="zh-CN" altLang="en-US" sz="1600" dirty="0">
                <a:latin typeface="Comic Sans MS" panose="030F0702030302020204" pitchFamily="2" charset="0"/>
                <a:ea typeface="宋体" panose="02010600030101010101" pitchFamily="2" charset="-122"/>
                <a:sym typeface="宋体" panose="02010600030101010101" pitchFamily="2" charset="-122"/>
              </a:rPr>
              <a:t>4to1 ( </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input </a:t>
            </a:r>
            <a:r>
              <a:rPr lang="en-US" altLang="zh-CN" sz="1600" dirty="0">
                <a:latin typeface="Comic Sans MS" panose="030F0702030302020204" pitchFamily="2" charset="0"/>
                <a:ea typeface="宋体" panose="02010600030101010101" pitchFamily="2" charset="-122"/>
                <a:sym typeface="宋体" panose="02010600030101010101" pitchFamily="2" charset="-122"/>
              </a:rPr>
              <a:t>d</a:t>
            </a:r>
            <a:r>
              <a:rPr lang="zh-CN" altLang="en-US" sz="1600" dirty="0">
                <a:latin typeface="Comic Sans MS" panose="030F0702030302020204" pitchFamily="2" charset="0"/>
                <a:ea typeface="宋体" panose="02010600030101010101" pitchFamily="2" charset="-122"/>
                <a:sym typeface="宋体" panose="02010600030101010101" pitchFamily="2" charset="-122"/>
              </a:rPr>
              <a:t>0,</a:t>
            </a:r>
            <a:r>
              <a:rPr lang="en-US" altLang="zh-CN" sz="1600" dirty="0">
                <a:latin typeface="Comic Sans MS" panose="030F0702030302020204" pitchFamily="2" charset="0"/>
                <a:ea typeface="宋体" panose="02010600030101010101" pitchFamily="2" charset="-122"/>
                <a:sym typeface="宋体" panose="02010600030101010101" pitchFamily="2" charset="-122"/>
              </a:rPr>
              <a:t>d1,d2,d3,</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input [1:0] </a:t>
            </a:r>
            <a:r>
              <a:rPr lang="en-US" altLang="zh-CN" sz="1600" dirty="0">
                <a:latin typeface="Comic Sans MS" panose="030F0702030302020204" pitchFamily="2" charset="0"/>
                <a:ea typeface="宋体" panose="02010600030101010101" pitchFamily="2" charset="-122"/>
                <a:sym typeface="宋体" panose="02010600030101010101" pitchFamily="2" charset="-122"/>
              </a:rPr>
              <a:t>a</a:t>
            </a:r>
            <a:r>
              <a:rPr lang="zh-CN" altLang="en-US" sz="1600" dirty="0">
                <a:latin typeface="Comic Sans MS" panose="030F0702030302020204" pitchFamily="2" charset="0"/>
                <a:ea typeface="宋体" panose="02010600030101010101" pitchFamily="2" charset="-122"/>
                <a:sym typeface="宋体" panose="02010600030101010101" pitchFamily="2" charset="-122"/>
              </a:rPr>
              <a:t>,     </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output </a:t>
            </a:r>
            <a:r>
              <a:rPr lang="en-US" altLang="zh-CN" sz="1600" dirty="0">
                <a:latin typeface="Comic Sans MS" panose="030F0702030302020204" pitchFamily="2" charset="0"/>
                <a:ea typeface="宋体" panose="02010600030101010101" pitchFamily="2" charset="-122"/>
                <a:sym typeface="宋体" panose="02010600030101010101" pitchFamily="2" charset="-122"/>
              </a:rPr>
              <a:t>wire </a:t>
            </a:r>
            <a:r>
              <a:rPr lang="zh-CN" altLang="en-US" sz="1600" dirty="0">
                <a:latin typeface="Comic Sans MS" panose="030F0702030302020204" pitchFamily="2" charset="0"/>
                <a:ea typeface="宋体" panose="02010600030101010101" pitchFamily="2" charset="-122"/>
                <a:sym typeface="宋体" panose="02010600030101010101" pitchFamily="2" charset="-122"/>
              </a:rPr>
              <a:t>y );   </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wire </a:t>
            </a:r>
            <a:r>
              <a:rPr lang="en-US" altLang="zh-CN" sz="1600" dirty="0">
                <a:latin typeface="Comic Sans MS" panose="030F0702030302020204" pitchFamily="2" charset="0"/>
                <a:ea typeface="宋体" panose="02010600030101010101" pitchFamily="2" charset="-122"/>
                <a:sym typeface="宋体" panose="02010600030101010101" pitchFamily="2" charset="-122"/>
              </a:rPr>
              <a:t>a</a:t>
            </a:r>
            <a:r>
              <a:rPr lang="zh-CN" altLang="en-US" sz="1600" dirty="0">
                <a:latin typeface="Comic Sans MS" panose="030F0702030302020204" pitchFamily="2" charset="0"/>
                <a:ea typeface="宋体" panose="02010600030101010101" pitchFamily="2" charset="-122"/>
                <a:sym typeface="宋体" panose="02010600030101010101" pitchFamily="2" charset="-122"/>
              </a:rPr>
              <a:t>tmp,</a:t>
            </a:r>
            <a:r>
              <a:rPr lang="en-US" altLang="zh-CN" sz="1600" dirty="0">
                <a:latin typeface="Comic Sans MS" panose="030F0702030302020204" pitchFamily="2" charset="0"/>
                <a:ea typeface="宋体" panose="02010600030101010101" pitchFamily="2" charset="-122"/>
                <a:sym typeface="宋体" panose="02010600030101010101" pitchFamily="2" charset="-122"/>
              </a:rPr>
              <a:t>b</a:t>
            </a:r>
            <a:r>
              <a:rPr lang="zh-CN" altLang="en-US" sz="1600" dirty="0">
                <a:latin typeface="Comic Sans MS" panose="030F0702030302020204" pitchFamily="2" charset="0"/>
                <a:ea typeface="宋体" panose="02010600030101010101" pitchFamily="2" charset="-122"/>
                <a:sym typeface="宋体" panose="02010600030101010101" pitchFamily="2" charset="-122"/>
              </a:rPr>
              <a:t>tmp,</a:t>
            </a:r>
            <a:r>
              <a:rPr lang="en-US" altLang="zh-CN" sz="1600" dirty="0">
                <a:latin typeface="Comic Sans MS" panose="030F0702030302020204" pitchFamily="2" charset="0"/>
                <a:ea typeface="宋体" panose="02010600030101010101" pitchFamily="2" charset="-122"/>
                <a:sym typeface="宋体" panose="02010600030101010101" pitchFamily="2" charset="-122"/>
              </a:rPr>
              <a:t>c</a:t>
            </a:r>
            <a:r>
              <a:rPr lang="zh-CN" altLang="en-US" sz="1600" dirty="0">
                <a:latin typeface="Comic Sans MS" panose="030F0702030302020204" pitchFamily="2" charset="0"/>
                <a:ea typeface="宋体" panose="02010600030101010101" pitchFamily="2" charset="-122"/>
                <a:sym typeface="宋体" panose="02010600030101010101" pitchFamily="2" charset="-122"/>
              </a:rPr>
              <a:t>tmp,</a:t>
            </a:r>
            <a:r>
              <a:rPr lang="en-US" altLang="zh-CN" sz="1600" dirty="0">
                <a:latin typeface="Comic Sans MS" panose="030F0702030302020204" pitchFamily="2" charset="0"/>
                <a:ea typeface="宋体" panose="02010600030101010101" pitchFamily="2" charset="-122"/>
                <a:sym typeface="宋体" panose="02010600030101010101" pitchFamily="2" charset="-122"/>
              </a:rPr>
              <a:t>d</a:t>
            </a:r>
            <a:r>
              <a:rPr lang="zh-CN" altLang="en-US" sz="1600" dirty="0">
                <a:latin typeface="Comic Sans MS" panose="030F0702030302020204" pitchFamily="2" charset="0"/>
                <a:ea typeface="宋体" panose="02010600030101010101" pitchFamily="2" charset="-122"/>
                <a:sym typeface="宋体" panose="02010600030101010101" pitchFamily="2" charset="-122"/>
              </a:rPr>
              <a:t>tmp;</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p:txBody>
      </p:sp>
      <p:sp>
        <p:nvSpPr>
          <p:cNvPr id="18439" name="文本框 1"/>
          <p:cNvSpPr txBox="1"/>
          <p:nvPr/>
        </p:nvSpPr>
        <p:spPr>
          <a:xfrm>
            <a:off x="7207250" y="2832100"/>
            <a:ext cx="1503363" cy="368300"/>
          </a:xfrm>
          <a:prstGeom prst="rect">
            <a:avLst/>
          </a:prstGeom>
          <a:noFill/>
          <a:ln w="9525">
            <a:noFill/>
          </a:ln>
        </p:spPr>
        <p:txBody>
          <a:bodyPr wrap="none" anchor="t" anchorCtr="0">
            <a:spAutoFit/>
          </a:bodyPr>
          <a:p>
            <a:r>
              <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rPr>
              <a:t>D</a:t>
            </a:r>
            <a:r>
              <a:rPr lang="en-US" altLang="zh-CN" baseline="-25000" dirty="0">
                <a:solidFill>
                  <a:srgbClr val="C00000"/>
                </a:solidFill>
                <a:latin typeface="Comic Sans MS" panose="030F0702030302020204" pitchFamily="2" charset="0"/>
                <a:ea typeface="宋体" panose="02010600030101010101" pitchFamily="2" charset="-122"/>
                <a:sym typeface="宋体" panose="02010600030101010101" pitchFamily="2" charset="-122"/>
              </a:rPr>
              <a:t>0</a:t>
            </a:r>
            <a:r>
              <a:rPr lang="en-US" altLang="zh-CN" dirty="0">
                <a:solidFill>
                  <a:srgbClr val="C00000"/>
                </a:solidFill>
                <a:latin typeface="Comic Sans MS" panose="030F0702030302020204" pitchFamily="2" charset="0"/>
                <a:ea typeface="宋体" panose="02010600030101010101" pitchFamily="2" charset="-122"/>
                <a:sym typeface="宋体" panose="02010600030101010101" pitchFamily="2" charset="-122"/>
              </a:rPr>
              <a:t>,</a:t>
            </a:r>
            <a:r>
              <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rPr>
              <a:t>D</a:t>
            </a:r>
            <a:r>
              <a:rPr lang="zh-CN" altLang="en-US" baseline="-25000" dirty="0">
                <a:solidFill>
                  <a:srgbClr val="C00000"/>
                </a:solidFill>
                <a:latin typeface="Comic Sans MS" panose="030F0702030302020204" pitchFamily="2" charset="0"/>
                <a:ea typeface="宋体" panose="02010600030101010101" pitchFamily="2" charset="-122"/>
                <a:sym typeface="宋体" panose="02010600030101010101" pitchFamily="2" charset="-122"/>
              </a:rPr>
              <a:t>1</a:t>
            </a:r>
            <a:r>
              <a:rPr lang="en-US" altLang="zh-CN" dirty="0">
                <a:solidFill>
                  <a:srgbClr val="C00000"/>
                </a:solidFill>
                <a:latin typeface="Comic Sans MS" panose="030F0702030302020204" pitchFamily="2" charset="0"/>
                <a:ea typeface="宋体" panose="02010600030101010101" pitchFamily="2" charset="-122"/>
                <a:sym typeface="宋体" panose="02010600030101010101" pitchFamily="2" charset="-122"/>
              </a:rPr>
              <a:t>,</a:t>
            </a:r>
            <a:r>
              <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rPr>
              <a:t>D</a:t>
            </a:r>
            <a:r>
              <a:rPr lang="zh-CN" altLang="en-US" baseline="-25000" dirty="0">
                <a:solidFill>
                  <a:srgbClr val="C00000"/>
                </a:solidFill>
                <a:latin typeface="Comic Sans MS" panose="030F0702030302020204" pitchFamily="2" charset="0"/>
                <a:ea typeface="宋体" panose="02010600030101010101" pitchFamily="2" charset="-122"/>
                <a:sym typeface="宋体" panose="02010600030101010101" pitchFamily="2" charset="-122"/>
              </a:rPr>
              <a:t>2</a:t>
            </a:r>
            <a:r>
              <a:rPr lang="en-US" altLang="zh-CN" dirty="0">
                <a:solidFill>
                  <a:srgbClr val="C00000"/>
                </a:solidFill>
                <a:latin typeface="Comic Sans MS" panose="030F0702030302020204" pitchFamily="2" charset="0"/>
                <a:ea typeface="宋体" panose="02010600030101010101" pitchFamily="2" charset="-122"/>
                <a:sym typeface="宋体" panose="02010600030101010101" pitchFamily="2" charset="-122"/>
              </a:rPr>
              <a:t>,</a:t>
            </a:r>
            <a:r>
              <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rPr>
              <a:t>D</a:t>
            </a:r>
            <a:r>
              <a:rPr lang="zh-CN" altLang="en-US" baseline="-25000" dirty="0">
                <a:solidFill>
                  <a:srgbClr val="C00000"/>
                </a:solidFill>
                <a:latin typeface="Comic Sans MS" panose="030F0702030302020204" pitchFamily="2" charset="0"/>
                <a:ea typeface="宋体" panose="02010600030101010101" pitchFamily="2" charset="-122"/>
                <a:sym typeface="宋体" panose="02010600030101010101" pitchFamily="2" charset="-122"/>
              </a:rPr>
              <a:t>3</a:t>
            </a:r>
            <a:endParaRPr lang="zh-CN" altLang="en-US" dirty="0">
              <a:latin typeface="Arial" panose="020B0604020202020204" pitchFamily="34" charset="0"/>
              <a:ea typeface="宋体" panose="02010600030101010101" pitchFamily="2" charset="-122"/>
            </a:endParaRPr>
          </a:p>
        </p:txBody>
      </p:sp>
      <p:sp>
        <p:nvSpPr>
          <p:cNvPr id="18440" name="文本框 2"/>
          <p:cNvSpPr txBox="1"/>
          <p:nvPr/>
        </p:nvSpPr>
        <p:spPr>
          <a:xfrm>
            <a:off x="7842250" y="3157538"/>
            <a:ext cx="796925" cy="368300"/>
          </a:xfrm>
          <a:prstGeom prst="rect">
            <a:avLst/>
          </a:prstGeom>
          <a:noFill/>
          <a:ln w="9525">
            <a:noFill/>
          </a:ln>
        </p:spPr>
        <p:txBody>
          <a:bodyPr wrap="none" anchor="t" anchorCtr="0">
            <a:spAutoFit/>
          </a:bodyPr>
          <a:p>
            <a:r>
              <a:rPr lang="en-US" altLang="zh-CN" dirty="0">
                <a:solidFill>
                  <a:srgbClr val="C00000"/>
                </a:solidFill>
                <a:latin typeface="Comic Sans MS" panose="030F0702030302020204" pitchFamily="2" charset="0"/>
                <a:ea typeface="宋体" panose="02010600030101010101" pitchFamily="2" charset="-122"/>
                <a:sym typeface="宋体" panose="02010600030101010101" pitchFamily="2" charset="-122"/>
              </a:rPr>
              <a:t>A</a:t>
            </a:r>
            <a:r>
              <a:rPr lang="zh-CN" altLang="en-US" baseline="-25000" dirty="0">
                <a:solidFill>
                  <a:srgbClr val="C00000"/>
                </a:solidFill>
                <a:latin typeface="Comic Sans MS" panose="030F0702030302020204" pitchFamily="2" charset="0"/>
                <a:ea typeface="宋体" panose="02010600030101010101" pitchFamily="2" charset="-122"/>
                <a:sym typeface="宋体" panose="02010600030101010101" pitchFamily="2" charset="-122"/>
              </a:rPr>
              <a:t>1</a:t>
            </a:r>
            <a:r>
              <a:rPr lang="en-US" altLang="zh-CN" dirty="0">
                <a:solidFill>
                  <a:srgbClr val="C00000"/>
                </a:solidFill>
                <a:latin typeface="Comic Sans MS" panose="030F0702030302020204" pitchFamily="2" charset="0"/>
                <a:ea typeface="宋体" panose="02010600030101010101" pitchFamily="2" charset="-122"/>
                <a:sym typeface="宋体" panose="02010600030101010101" pitchFamily="2" charset="-122"/>
              </a:rPr>
              <a:t>,A</a:t>
            </a:r>
            <a:r>
              <a:rPr lang="en-US" altLang="zh-CN" baseline="-25000" dirty="0">
                <a:solidFill>
                  <a:srgbClr val="C00000"/>
                </a:solidFill>
                <a:latin typeface="Comic Sans MS" panose="030F0702030302020204" pitchFamily="2" charset="0"/>
                <a:ea typeface="宋体" panose="02010600030101010101" pitchFamily="2" charset="-122"/>
                <a:sym typeface="宋体" panose="02010600030101010101" pitchFamily="2" charset="-122"/>
              </a:rPr>
              <a:t>0</a:t>
            </a:r>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文本框 3"/>
          <p:cNvSpPr txBox="1"/>
          <p:nvPr/>
        </p:nvSpPr>
        <p:spPr>
          <a:xfrm>
            <a:off x="760413" y="604838"/>
            <a:ext cx="1654175" cy="398462"/>
          </a:xfrm>
          <a:prstGeom prst="rect">
            <a:avLst/>
          </a:prstGeom>
          <a:noFill/>
          <a:ln w="9525">
            <a:noFill/>
          </a:ln>
        </p:spPr>
        <p:txBody>
          <a:bodyPr wrap="none" anchor="t" anchorCtr="0">
            <a:spAutoFit/>
          </a:bodyPr>
          <a:p>
            <a:pPr eaLnBrk="0" hangingPunct="0"/>
            <a:r>
              <a:rPr lang="en-US" altLang="zh-CN" sz="2000" dirty="0">
                <a:solidFill>
                  <a:srgbClr val="C00000"/>
                </a:solidFill>
                <a:latin typeface="Comic Sans MS" panose="030F0702030302020204" pitchFamily="2" charset="0"/>
                <a:ea typeface="宋体" panose="02010600030101010101" pitchFamily="2" charset="-122"/>
                <a:sym typeface="宋体" panose="02010600030101010101" pitchFamily="2" charset="-122"/>
              </a:rPr>
              <a:t>(2) </a:t>
            </a:r>
            <a:r>
              <a:rPr lang="zh-CN" altLang="en-US" sz="2000" dirty="0">
                <a:solidFill>
                  <a:srgbClr val="C00000"/>
                </a:solidFill>
                <a:latin typeface="Comic Sans MS" panose="030F0702030302020204" pitchFamily="2" charset="0"/>
                <a:ea typeface="宋体" panose="02010600030101010101" pitchFamily="2" charset="-122"/>
                <a:sym typeface="宋体" panose="02010600030101010101" pitchFamily="2" charset="-122"/>
              </a:rPr>
              <a:t>行为描述</a:t>
            </a:r>
            <a:endParaRPr lang="zh-CN" altLang="en-US" sz="2000" dirty="0">
              <a:solidFill>
                <a:srgbClr val="C00000"/>
              </a:solidFill>
              <a:latin typeface="Comic Sans MS" panose="030F0702030302020204" pitchFamily="2" charset="0"/>
              <a:ea typeface="宋体" panose="02010600030101010101" pitchFamily="2" charset="-122"/>
              <a:sym typeface="宋体" panose="02010600030101010101" pitchFamily="2" charset="-122"/>
            </a:endParaRPr>
          </a:p>
        </p:txBody>
      </p:sp>
      <p:sp>
        <p:nvSpPr>
          <p:cNvPr id="19458" name="文本框 4"/>
          <p:cNvSpPr txBox="1"/>
          <p:nvPr/>
        </p:nvSpPr>
        <p:spPr>
          <a:xfrm>
            <a:off x="760413" y="911225"/>
            <a:ext cx="7878762" cy="1338263"/>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sym typeface="宋体" panose="02010600030101010101" pitchFamily="2" charset="-122"/>
              </a:rPr>
              <a:t>  </a:t>
            </a:r>
            <a:r>
              <a:rPr lang="zh-CN" altLang="en-US" dirty="0">
                <a:latin typeface="Comic Sans MS" panose="030F0702030302020204" pitchFamily="2" charset="0"/>
                <a:ea typeface="宋体" panose="02010600030101010101" pitchFamily="2" charset="-122"/>
                <a:sym typeface="宋体" panose="02010600030101010101" pitchFamily="2" charset="-122"/>
              </a:rPr>
              <a:t>行为描述使用（</a:t>
            </a:r>
            <a:r>
              <a:rPr lang="zh-CN" altLang="en-US" dirty="0">
                <a:solidFill>
                  <a:srgbClr val="0070C0"/>
                </a:solidFill>
                <a:latin typeface="Comic Sans MS" panose="030F0702030302020204" pitchFamily="2" charset="0"/>
                <a:ea typeface="宋体" panose="02010600030101010101" pitchFamily="2" charset="-122"/>
                <a:sym typeface="宋体" panose="02010600030101010101" pitchFamily="2" charset="-122"/>
              </a:rPr>
              <a:t>initial</a:t>
            </a:r>
            <a:r>
              <a:rPr lang="zh-CN" altLang="en-US" dirty="0">
                <a:latin typeface="Comic Sans MS" panose="030F0702030302020204" pitchFamily="2" charset="0"/>
                <a:ea typeface="宋体" panose="02010600030101010101" pitchFamily="2" charset="-122"/>
                <a:sym typeface="宋体" panose="02010600030101010101" pitchFamily="2" charset="-122"/>
              </a:rPr>
              <a:t>/</a:t>
            </a:r>
            <a:r>
              <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rPr>
              <a:t>always</a:t>
            </a:r>
            <a:r>
              <a:rPr lang="zh-CN" altLang="en-US" dirty="0">
                <a:latin typeface="Comic Sans MS" panose="030F0702030302020204" pitchFamily="2" charset="0"/>
                <a:ea typeface="宋体" panose="02010600030101010101" pitchFamily="2" charset="-122"/>
                <a:sym typeface="宋体" panose="02010600030101010101" pitchFamily="2" charset="-122"/>
              </a:rPr>
              <a:t>）过程语句对模块的功能进行描述，其中</a:t>
            </a:r>
            <a:r>
              <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rPr>
              <a:t>always语句是Verilog中最具有特色的过程语句</a:t>
            </a:r>
            <a:r>
              <a:rPr lang="zh-CN" altLang="en-US" dirty="0">
                <a:latin typeface="Comic Sans MS" panose="030F0702030302020204" pitchFamily="2" charset="0"/>
                <a:ea typeface="宋体" panose="02010600030101010101" pitchFamily="2" charset="-122"/>
                <a:sym typeface="宋体" panose="02010600030101010101" pitchFamily="2" charset="-122"/>
              </a:rPr>
              <a:t>，既可以用于描述组合逻辑电路，也可以用于描述时序逻辑电路。</a:t>
            </a:r>
            <a:endParaRPr lang="zh-CN" altLang="en-US" dirty="0">
              <a:latin typeface="Comic Sans MS" panose="030F0702030302020204" pitchFamily="2" charset="0"/>
              <a:ea typeface="宋体" panose="02010600030101010101" pitchFamily="2" charset="-122"/>
              <a:sym typeface="宋体" panose="02010600030101010101" pitchFamily="2" charset="-122"/>
            </a:endParaRPr>
          </a:p>
        </p:txBody>
      </p:sp>
      <p:sp>
        <p:nvSpPr>
          <p:cNvPr id="19459" name="文本框 1"/>
          <p:cNvSpPr txBox="1"/>
          <p:nvPr/>
        </p:nvSpPr>
        <p:spPr>
          <a:xfrm>
            <a:off x="958850" y="2106613"/>
            <a:ext cx="7985125" cy="506412"/>
          </a:xfrm>
          <a:prstGeom prst="rect">
            <a:avLst/>
          </a:prstGeom>
          <a:noFill/>
          <a:ln w="9525">
            <a:noFill/>
          </a:ln>
        </p:spPr>
        <p:txBody>
          <a:bodyPr wrap="square" anchor="t" anchorCtr="0">
            <a:spAutoFit/>
          </a:bodyPr>
          <a:p>
            <a:pPr eaLnBrk="0" hangingPunct="0">
              <a:lnSpc>
                <a:spcPct val="150000"/>
              </a:lnSpc>
            </a:pPr>
            <a:r>
              <a:rPr lang="zh-CN" altLang="en-US" dirty="0">
                <a:latin typeface="Comic Sans MS" panose="030F0702030302020204" pitchFamily="2" charset="0"/>
                <a:ea typeface="宋体" panose="02010600030101010101" pitchFamily="2" charset="-122"/>
                <a:sym typeface="宋体" panose="02010600030101010101" pitchFamily="2" charset="-122"/>
              </a:rPr>
              <a:t>always语句是反复执行的，过程内部用高级语句来描述模块的逻辑功能。</a:t>
            </a:r>
            <a:endParaRPr lang="zh-CN" altLang="en-US" dirty="0">
              <a:latin typeface="Comic Sans MS" panose="030F0702030302020204" pitchFamily="2" charset="0"/>
              <a:ea typeface="宋体" panose="02010600030101010101" pitchFamily="2" charset="-122"/>
              <a:sym typeface="宋体" panose="02010600030101010101" pitchFamily="2" charset="-122"/>
            </a:endParaRPr>
          </a:p>
        </p:txBody>
      </p:sp>
      <p:sp>
        <p:nvSpPr>
          <p:cNvPr id="19460" name="文本框 5"/>
          <p:cNvSpPr txBox="1"/>
          <p:nvPr/>
        </p:nvSpPr>
        <p:spPr>
          <a:xfrm>
            <a:off x="887413" y="3224213"/>
            <a:ext cx="3981450" cy="3046412"/>
          </a:xfrm>
          <a:prstGeom prst="rect">
            <a:avLst/>
          </a:prstGeom>
          <a:solidFill>
            <a:srgbClr val="D9D9D9"/>
          </a:solidFill>
          <a:ln w="9525">
            <a:noFill/>
          </a:ln>
        </p:spPr>
        <p:txBody>
          <a:bodyPr wrap="square" anchor="t" anchorCtr="0">
            <a:spAutoFit/>
          </a:bodyPr>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always @(</a:t>
            </a:r>
            <a:r>
              <a:rPr lang="en-US" altLang="zh-CN" sz="1600" dirty="0">
                <a:latin typeface="Comic Sans MS" panose="030F0702030302020204" pitchFamily="2" charset="0"/>
                <a:ea typeface="宋体" panose="02010600030101010101" pitchFamily="2" charset="-122"/>
                <a:sym typeface="宋体" panose="02010600030101010101" pitchFamily="2" charset="-122"/>
              </a:rPr>
              <a:t>d</a:t>
            </a:r>
            <a:r>
              <a:rPr lang="zh-CN" altLang="en-US" sz="1600" dirty="0">
                <a:latin typeface="Comic Sans MS" panose="030F0702030302020204" pitchFamily="2" charset="0"/>
                <a:ea typeface="宋体" panose="02010600030101010101" pitchFamily="2" charset="-122"/>
                <a:sym typeface="宋体" panose="02010600030101010101" pitchFamily="2" charset="-122"/>
              </a:rPr>
              <a:t>0</a:t>
            </a:r>
            <a:r>
              <a:rPr lang="zh-CN" altLang="en-US" sz="1600" dirty="0">
                <a:solidFill>
                  <a:srgbClr val="0070C0"/>
                </a:solidFill>
                <a:latin typeface="Comic Sans MS" panose="030F0702030302020204" pitchFamily="2" charset="0"/>
                <a:ea typeface="宋体" panose="02010600030101010101" pitchFamily="2" charset="-122"/>
                <a:sym typeface="宋体" panose="02010600030101010101" pitchFamily="2" charset="-122"/>
              </a:rPr>
              <a:t> or</a:t>
            </a:r>
            <a:r>
              <a:rPr lang="zh-CN" altLang="en-US" sz="1600" dirty="0">
                <a:latin typeface="Comic Sans MS" panose="030F0702030302020204" pitchFamily="2" charset="0"/>
                <a:ea typeface="宋体" panose="02010600030101010101" pitchFamily="2" charset="-122"/>
                <a:sym typeface="宋体" panose="02010600030101010101" pitchFamily="2" charset="-122"/>
              </a:rPr>
              <a:t> </a:t>
            </a:r>
            <a:r>
              <a:rPr lang="en-US" altLang="zh-CN" sz="1600" dirty="0">
                <a:latin typeface="Comic Sans MS" panose="030F0702030302020204" pitchFamily="2" charset="0"/>
                <a:ea typeface="宋体" panose="02010600030101010101" pitchFamily="2" charset="-122"/>
                <a:sym typeface="宋体" panose="02010600030101010101" pitchFamily="2" charset="-122"/>
              </a:rPr>
              <a:t>d1 </a:t>
            </a:r>
            <a:r>
              <a:rPr lang="zh-CN" altLang="en-US" sz="1600" dirty="0">
                <a:solidFill>
                  <a:srgbClr val="0070C0"/>
                </a:solidFill>
                <a:latin typeface="Comic Sans MS" panose="030F0702030302020204" pitchFamily="2" charset="0"/>
                <a:ea typeface="宋体" panose="02010600030101010101" pitchFamily="2" charset="-122"/>
                <a:sym typeface="宋体" panose="02010600030101010101" pitchFamily="2" charset="-122"/>
              </a:rPr>
              <a:t>or</a:t>
            </a:r>
            <a:r>
              <a:rPr lang="zh-CN" altLang="en-US" sz="1600" dirty="0">
                <a:latin typeface="Comic Sans MS" panose="030F0702030302020204" pitchFamily="2" charset="0"/>
                <a:ea typeface="宋体" panose="02010600030101010101" pitchFamily="2" charset="-122"/>
                <a:sym typeface="宋体" panose="02010600030101010101" pitchFamily="2" charset="-122"/>
              </a:rPr>
              <a:t> </a:t>
            </a:r>
            <a:r>
              <a:rPr lang="en-US" altLang="zh-CN" sz="1600" dirty="0">
                <a:latin typeface="Comic Sans MS" panose="030F0702030302020204" pitchFamily="2" charset="0"/>
                <a:ea typeface="宋体" panose="02010600030101010101" pitchFamily="2" charset="-122"/>
                <a:sym typeface="宋体" panose="02010600030101010101" pitchFamily="2" charset="-122"/>
              </a:rPr>
              <a:t>d</a:t>
            </a:r>
            <a:r>
              <a:rPr lang="zh-CN" altLang="en-US" sz="1600" dirty="0">
                <a:latin typeface="Comic Sans MS" panose="030F0702030302020204" pitchFamily="2" charset="0"/>
                <a:ea typeface="宋体" panose="02010600030101010101" pitchFamily="2" charset="-122"/>
                <a:sym typeface="宋体" panose="02010600030101010101" pitchFamily="2" charset="-122"/>
              </a:rPr>
              <a:t>2</a:t>
            </a:r>
            <a:r>
              <a:rPr lang="zh-CN" altLang="en-US" sz="1600" dirty="0">
                <a:solidFill>
                  <a:srgbClr val="0070C0"/>
                </a:solidFill>
                <a:latin typeface="Comic Sans MS" panose="030F0702030302020204" pitchFamily="2" charset="0"/>
                <a:ea typeface="宋体" panose="02010600030101010101" pitchFamily="2" charset="-122"/>
                <a:sym typeface="宋体" panose="02010600030101010101" pitchFamily="2" charset="-122"/>
              </a:rPr>
              <a:t> or</a:t>
            </a:r>
            <a:r>
              <a:rPr lang="zh-CN" altLang="en-US" sz="1600" dirty="0">
                <a:latin typeface="Comic Sans MS" panose="030F0702030302020204" pitchFamily="2" charset="0"/>
                <a:ea typeface="宋体" panose="02010600030101010101" pitchFamily="2" charset="-122"/>
                <a:sym typeface="宋体" panose="02010600030101010101" pitchFamily="2" charset="-122"/>
              </a:rPr>
              <a:t> </a:t>
            </a:r>
            <a:r>
              <a:rPr lang="en-US" altLang="zh-CN" sz="1600" dirty="0">
                <a:latin typeface="Comic Sans MS" panose="030F0702030302020204" pitchFamily="2" charset="0"/>
                <a:ea typeface="宋体" panose="02010600030101010101" pitchFamily="2" charset="-122"/>
                <a:sym typeface="宋体" panose="02010600030101010101" pitchFamily="2" charset="-122"/>
              </a:rPr>
              <a:t>d</a:t>
            </a:r>
            <a:r>
              <a:rPr lang="zh-CN" altLang="en-US" sz="1600" dirty="0">
                <a:latin typeface="Comic Sans MS" panose="030F0702030302020204" pitchFamily="2" charset="0"/>
                <a:ea typeface="宋体" panose="02010600030101010101" pitchFamily="2" charset="-122"/>
                <a:sym typeface="宋体" panose="02010600030101010101" pitchFamily="2" charset="-122"/>
              </a:rPr>
              <a:t>3</a:t>
            </a:r>
            <a:r>
              <a:rPr lang="zh-CN" altLang="en-US" sz="1600" dirty="0">
                <a:solidFill>
                  <a:srgbClr val="0070C0"/>
                </a:solidFill>
                <a:latin typeface="Comic Sans MS" panose="030F0702030302020204" pitchFamily="2" charset="0"/>
                <a:ea typeface="宋体" panose="02010600030101010101" pitchFamily="2" charset="-122"/>
                <a:sym typeface="宋体" panose="02010600030101010101" pitchFamily="2" charset="-122"/>
              </a:rPr>
              <a:t> or</a:t>
            </a:r>
            <a:r>
              <a:rPr lang="zh-CN" altLang="en-US" sz="1600" dirty="0">
                <a:latin typeface="Comic Sans MS" panose="030F0702030302020204" pitchFamily="2" charset="0"/>
                <a:ea typeface="宋体" panose="02010600030101010101" pitchFamily="2" charset="-122"/>
                <a:sym typeface="宋体" panose="02010600030101010101" pitchFamily="2" charset="-122"/>
              </a:rPr>
              <a:t> </a:t>
            </a:r>
            <a:r>
              <a:rPr lang="en-US" altLang="zh-CN" sz="1600" dirty="0">
                <a:latin typeface="Comic Sans MS" panose="030F0702030302020204" pitchFamily="2" charset="0"/>
                <a:ea typeface="宋体" panose="02010600030101010101" pitchFamily="2" charset="-122"/>
                <a:sym typeface="宋体" panose="02010600030101010101" pitchFamily="2" charset="-122"/>
              </a:rPr>
              <a:t>a</a:t>
            </a:r>
            <a:r>
              <a:rPr lang="zh-CN" altLang="en-US" sz="1600" dirty="0">
                <a:latin typeface="Comic Sans MS" panose="030F0702030302020204" pitchFamily="2" charset="0"/>
                <a:ea typeface="宋体" panose="02010600030101010101" pitchFamily="2" charset="-122"/>
                <a:sym typeface="宋体" panose="02010600030101010101" pitchFamily="2" charset="-122"/>
              </a:rPr>
              <a:t>) </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case (</a:t>
            </a:r>
            <a:r>
              <a:rPr lang="en-US" altLang="zh-CN" sz="1600" dirty="0">
                <a:latin typeface="Comic Sans MS" panose="030F0702030302020204" pitchFamily="2" charset="0"/>
                <a:ea typeface="宋体" panose="02010600030101010101" pitchFamily="2" charset="-122"/>
                <a:sym typeface="宋体" panose="02010600030101010101" pitchFamily="2" charset="-122"/>
              </a:rPr>
              <a:t>a</a:t>
            </a:r>
            <a:r>
              <a:rPr lang="zh-CN" altLang="en-US" sz="1600" dirty="0">
                <a:latin typeface="Comic Sans MS" panose="030F0702030302020204" pitchFamily="2" charset="0"/>
                <a:ea typeface="宋体" panose="02010600030101010101" pitchFamily="2" charset="-122"/>
                <a:sym typeface="宋体" panose="02010600030101010101" pitchFamily="2" charset="-122"/>
              </a:rPr>
              <a:t>)  </a:t>
            </a:r>
            <a:r>
              <a:rPr lang="en-US" altLang="zh-CN" sz="1600" dirty="0">
                <a:latin typeface="Comic Sans MS" panose="030F0702030302020204" pitchFamily="2" charset="0"/>
                <a:ea typeface="宋体" panose="02010600030101010101" pitchFamily="2" charset="-122"/>
                <a:sym typeface="宋体" panose="02010600030101010101" pitchFamily="2" charset="-122"/>
              </a:rPr>
              <a:t>//</a:t>
            </a:r>
            <a:r>
              <a:rPr lang="zh-CN" altLang="en-US" sz="1600" dirty="0">
                <a:latin typeface="Comic Sans MS" panose="030F0702030302020204" pitchFamily="2" charset="0"/>
                <a:ea typeface="宋体" panose="02010600030101010101" pitchFamily="2" charset="-122"/>
                <a:sym typeface="宋体" panose="02010600030101010101" pitchFamily="2" charset="-122"/>
              </a:rPr>
              <a:t>根据地址</a:t>
            </a:r>
            <a:r>
              <a:rPr lang="en-US" altLang="zh-CN" sz="1600" dirty="0">
                <a:latin typeface="Comic Sans MS" panose="030F0702030302020204" pitchFamily="2" charset="0"/>
                <a:ea typeface="宋体" panose="02010600030101010101" pitchFamily="2" charset="-122"/>
                <a:sym typeface="宋体" panose="02010600030101010101" pitchFamily="2" charset="-122"/>
              </a:rPr>
              <a:t>a</a:t>
            </a:r>
            <a:r>
              <a:rPr lang="zh-CN" altLang="en-US" sz="1600" dirty="0">
                <a:latin typeface="Comic Sans MS" panose="030F0702030302020204" pitchFamily="2" charset="0"/>
                <a:ea typeface="宋体" panose="02010600030101010101" pitchFamily="2" charset="-122"/>
                <a:sym typeface="宋体" panose="02010600030101010101" pitchFamily="2" charset="-122"/>
              </a:rPr>
              <a:t>进行分支</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2'b00:   y=</a:t>
            </a:r>
            <a:r>
              <a:rPr lang="en-US" altLang="zh-CN" sz="1600" dirty="0">
                <a:latin typeface="Comic Sans MS" panose="030F0702030302020204" pitchFamily="2" charset="0"/>
                <a:ea typeface="宋体" panose="02010600030101010101" pitchFamily="2" charset="-122"/>
                <a:sym typeface="宋体" panose="02010600030101010101" pitchFamily="2" charset="-122"/>
              </a:rPr>
              <a:t>d</a:t>
            </a:r>
            <a:r>
              <a:rPr lang="zh-CN" altLang="en-US" sz="1600" dirty="0">
                <a:latin typeface="Comic Sans MS" panose="030F0702030302020204" pitchFamily="2" charset="0"/>
                <a:ea typeface="宋体" panose="02010600030101010101" pitchFamily="2" charset="-122"/>
                <a:sym typeface="宋体" panose="02010600030101010101" pitchFamily="2" charset="-122"/>
              </a:rPr>
              <a:t>0;</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2'b01:   y=</a:t>
            </a:r>
            <a:r>
              <a:rPr lang="en-US" altLang="zh-CN" sz="1600" dirty="0">
                <a:latin typeface="Comic Sans MS" panose="030F0702030302020204" pitchFamily="2" charset="0"/>
                <a:ea typeface="宋体" panose="02010600030101010101" pitchFamily="2" charset="-122"/>
                <a:sym typeface="宋体" panose="02010600030101010101" pitchFamily="2" charset="-122"/>
              </a:rPr>
              <a:t>d</a:t>
            </a:r>
            <a:r>
              <a:rPr lang="zh-CN" altLang="en-US" sz="1600" dirty="0">
                <a:latin typeface="Comic Sans MS" panose="030F0702030302020204" pitchFamily="2" charset="0"/>
                <a:ea typeface="宋体" panose="02010600030101010101" pitchFamily="2" charset="-122"/>
                <a:sym typeface="宋体" panose="02010600030101010101" pitchFamily="2" charset="-122"/>
              </a:rPr>
              <a:t>1;</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2'b10:   y=</a:t>
            </a:r>
            <a:r>
              <a:rPr lang="en-US" altLang="zh-CN" sz="1600" dirty="0">
                <a:latin typeface="Comic Sans MS" panose="030F0702030302020204" pitchFamily="2" charset="0"/>
                <a:ea typeface="宋体" panose="02010600030101010101" pitchFamily="2" charset="-122"/>
                <a:sym typeface="宋体" panose="02010600030101010101" pitchFamily="2" charset="-122"/>
              </a:rPr>
              <a:t>d</a:t>
            </a:r>
            <a:r>
              <a:rPr lang="zh-CN" altLang="en-US" sz="1600" dirty="0">
                <a:latin typeface="Comic Sans MS" panose="030F0702030302020204" pitchFamily="2" charset="0"/>
                <a:ea typeface="宋体" panose="02010600030101010101" pitchFamily="2" charset="-122"/>
                <a:sym typeface="宋体" panose="02010600030101010101" pitchFamily="2" charset="-122"/>
              </a:rPr>
              <a:t>2;</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2'b11:   y=</a:t>
            </a:r>
            <a:r>
              <a:rPr lang="en-US" altLang="zh-CN" sz="1600" dirty="0">
                <a:latin typeface="Comic Sans MS" panose="030F0702030302020204" pitchFamily="2" charset="0"/>
                <a:ea typeface="宋体" panose="02010600030101010101" pitchFamily="2" charset="-122"/>
                <a:sym typeface="宋体" panose="02010600030101010101" pitchFamily="2" charset="-122"/>
              </a:rPr>
              <a:t>d</a:t>
            </a:r>
            <a:r>
              <a:rPr lang="zh-CN" altLang="en-US" sz="1600" dirty="0">
                <a:latin typeface="Comic Sans MS" panose="030F0702030302020204" pitchFamily="2" charset="0"/>
                <a:ea typeface="宋体" panose="02010600030101010101" pitchFamily="2" charset="-122"/>
                <a:sym typeface="宋体" panose="02010600030101010101" pitchFamily="2" charset="-122"/>
              </a:rPr>
              <a:t>3;</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default:  y=</a:t>
            </a:r>
            <a:r>
              <a:rPr lang="en-US" altLang="zh-CN" sz="1600" dirty="0">
                <a:latin typeface="Comic Sans MS" panose="030F0702030302020204" pitchFamily="2" charset="0"/>
                <a:ea typeface="宋体" panose="02010600030101010101" pitchFamily="2" charset="-122"/>
                <a:sym typeface="宋体" panose="02010600030101010101" pitchFamily="2" charset="-122"/>
              </a:rPr>
              <a:t>d</a:t>
            </a:r>
            <a:r>
              <a:rPr lang="zh-CN" altLang="en-US" sz="1600" dirty="0">
                <a:latin typeface="Comic Sans MS" panose="030F0702030302020204" pitchFamily="2" charset="0"/>
                <a:ea typeface="宋体" panose="02010600030101010101" pitchFamily="2" charset="-122"/>
                <a:sym typeface="宋体" panose="02010600030101010101" pitchFamily="2" charset="-122"/>
              </a:rPr>
              <a:t>0;</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endcase</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p:txBody>
      </p:sp>
      <p:sp>
        <p:nvSpPr>
          <p:cNvPr id="19461" name="文本框 6"/>
          <p:cNvSpPr txBox="1"/>
          <p:nvPr/>
        </p:nvSpPr>
        <p:spPr>
          <a:xfrm>
            <a:off x="5030788" y="2613025"/>
            <a:ext cx="3608387" cy="1752600"/>
          </a:xfrm>
          <a:prstGeom prst="rect">
            <a:avLst/>
          </a:prstGeom>
          <a:solidFill>
            <a:srgbClr val="F2F2F2"/>
          </a:solidFill>
          <a:ln w="9525" cap="flat" cmpd="sng">
            <a:solidFill>
              <a:srgbClr val="404040"/>
            </a:solidFill>
            <a:prstDash val="solid"/>
            <a:miter/>
            <a:headEnd type="none" w="med" len="med"/>
            <a:tailEnd type="none" w="med" len="med"/>
          </a:ln>
        </p:spPr>
        <p:txBody>
          <a:bodyPr wrap="square" anchor="t" anchorCtr="0">
            <a:spAutoFit/>
          </a:bodyPr>
          <a:p>
            <a:pPr eaLnBrk="0" hangingPunct="0">
              <a:lnSpc>
                <a:spcPct val="150000"/>
              </a:lnSpc>
            </a:pPr>
            <a:r>
              <a:rPr lang="zh-CN" altLang="en-US" dirty="0">
                <a:latin typeface="Comic Sans MS" panose="030F0702030302020204" pitchFamily="2" charset="0"/>
                <a:ea typeface="宋体" panose="02010600030101010101" pitchFamily="2" charset="-122"/>
                <a:sym typeface="宋体" panose="02010600030101010101" pitchFamily="2" charset="-122"/>
              </a:rPr>
              <a:t>用always语句描述4选一数据选择器时，还需要将输出y显式地定义为寄存器变量，即需要在数据类型定义部分添加下述语句： </a:t>
            </a:r>
            <a:endParaRPr lang="zh-CN" altLang="en-US" dirty="0">
              <a:latin typeface="Comic Sans MS" panose="030F0702030302020204" pitchFamily="2" charset="0"/>
              <a:ea typeface="宋体" panose="02010600030101010101" pitchFamily="2" charset="-122"/>
              <a:sym typeface="宋体" panose="02010600030101010101" pitchFamily="2" charset="-122"/>
            </a:endParaRPr>
          </a:p>
        </p:txBody>
      </p:sp>
      <p:sp>
        <p:nvSpPr>
          <p:cNvPr id="19462" name="文本框 1"/>
          <p:cNvSpPr txBox="1"/>
          <p:nvPr/>
        </p:nvSpPr>
        <p:spPr>
          <a:xfrm>
            <a:off x="847725" y="2646363"/>
            <a:ext cx="4021138" cy="506412"/>
          </a:xfrm>
          <a:prstGeom prst="rect">
            <a:avLst/>
          </a:prstGeom>
          <a:noFill/>
          <a:ln w="9525">
            <a:noFill/>
          </a:ln>
        </p:spPr>
        <p:txBody>
          <a:bodyPr wrap="none" anchor="t" anchorCtr="0">
            <a:spAutoFit/>
          </a:bodyPr>
          <a:p>
            <a:pPr eaLnBrk="0" hangingPunct="0">
              <a:lnSpc>
                <a:spcPct val="150000"/>
              </a:lnSpc>
            </a:pPr>
            <a:r>
              <a:rPr lang="zh-CN" altLang="en-US" dirty="0">
                <a:solidFill>
                  <a:srgbClr val="00B050"/>
                </a:solidFill>
                <a:latin typeface="Comic Sans MS" panose="030F0702030302020204" pitchFamily="2" charset="0"/>
                <a:ea typeface="宋体" panose="02010600030101010101" pitchFamily="2" charset="-122"/>
                <a:sym typeface="宋体" panose="02010600030101010101" pitchFamily="2" charset="-122"/>
              </a:rPr>
              <a:t>用always语句描述4选一数据选择器：</a:t>
            </a:r>
            <a:endParaRPr lang="zh-CN" altLang="en-US" dirty="0">
              <a:solidFill>
                <a:srgbClr val="00B050"/>
              </a:solidFill>
              <a:latin typeface="Comic Sans MS" panose="030F0702030302020204" pitchFamily="2" charset="0"/>
              <a:ea typeface="宋体" panose="02010600030101010101" pitchFamily="2" charset="-122"/>
              <a:sym typeface="宋体" panose="02010600030101010101" pitchFamily="2" charset="-122"/>
            </a:endParaRPr>
          </a:p>
        </p:txBody>
      </p:sp>
      <p:sp>
        <p:nvSpPr>
          <p:cNvPr id="19463" name="文本框 3"/>
          <p:cNvSpPr txBox="1"/>
          <p:nvPr/>
        </p:nvSpPr>
        <p:spPr>
          <a:xfrm>
            <a:off x="4932363" y="4365625"/>
            <a:ext cx="3937000" cy="1938338"/>
          </a:xfrm>
          <a:prstGeom prst="rect">
            <a:avLst/>
          </a:prstGeom>
          <a:solidFill>
            <a:srgbClr val="D9D9D9"/>
          </a:solidFill>
          <a:ln w="9525">
            <a:noFill/>
          </a:ln>
        </p:spPr>
        <p:txBody>
          <a:bodyPr wrap="square" anchor="t" anchorCtr="0">
            <a:spAutoFit/>
          </a:bodyPr>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module </a:t>
            </a:r>
            <a:r>
              <a:rPr lang="en-US" altLang="zh-CN" sz="1600" dirty="0">
                <a:latin typeface="Comic Sans MS" panose="030F0702030302020204" pitchFamily="2" charset="0"/>
                <a:ea typeface="宋体" panose="02010600030101010101" pitchFamily="2" charset="-122"/>
                <a:sym typeface="宋体" panose="02010600030101010101" pitchFamily="2" charset="-122"/>
              </a:rPr>
              <a:t>MUX</a:t>
            </a:r>
            <a:r>
              <a:rPr lang="zh-CN" altLang="en-US" sz="1600" dirty="0">
                <a:latin typeface="Comic Sans MS" panose="030F0702030302020204" pitchFamily="2" charset="0"/>
                <a:ea typeface="宋体" panose="02010600030101010101" pitchFamily="2" charset="-122"/>
                <a:sym typeface="宋体" panose="02010600030101010101" pitchFamily="2" charset="-122"/>
              </a:rPr>
              <a:t>4to1 (</a:t>
            </a:r>
            <a:r>
              <a:rPr lang="en-US" altLang="zh-CN" sz="1600" dirty="0">
                <a:latin typeface="Comic Sans MS" panose="030F0702030302020204" pitchFamily="2" charset="0"/>
                <a:ea typeface="宋体" panose="02010600030101010101" pitchFamily="2" charset="-122"/>
                <a:sym typeface="宋体" panose="02010600030101010101" pitchFamily="2" charset="-122"/>
              </a:rPr>
              <a:t>d0,d1,d2,d3,a,y);</a:t>
            </a:r>
            <a:r>
              <a:rPr lang="zh-CN" altLang="en-US" sz="1600" dirty="0">
                <a:latin typeface="Comic Sans MS" panose="030F0702030302020204" pitchFamily="2" charset="0"/>
                <a:ea typeface="宋体" panose="02010600030101010101" pitchFamily="2" charset="-122"/>
                <a:sym typeface="宋体" panose="02010600030101010101" pitchFamily="2" charset="-122"/>
              </a:rPr>
              <a:t> </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input </a:t>
            </a:r>
            <a:r>
              <a:rPr lang="en-US" altLang="zh-CN" sz="1600" dirty="0">
                <a:latin typeface="Comic Sans MS" panose="030F0702030302020204" pitchFamily="2" charset="0"/>
                <a:ea typeface="宋体" panose="02010600030101010101" pitchFamily="2" charset="-122"/>
                <a:sym typeface="宋体" panose="02010600030101010101" pitchFamily="2" charset="-122"/>
              </a:rPr>
              <a:t>d</a:t>
            </a:r>
            <a:r>
              <a:rPr lang="zh-CN" altLang="en-US" sz="1600" dirty="0">
                <a:latin typeface="Comic Sans MS" panose="030F0702030302020204" pitchFamily="2" charset="0"/>
                <a:ea typeface="宋体" panose="02010600030101010101" pitchFamily="2" charset="-122"/>
                <a:sym typeface="宋体" panose="02010600030101010101" pitchFamily="2" charset="-122"/>
              </a:rPr>
              <a:t>0,</a:t>
            </a:r>
            <a:r>
              <a:rPr lang="en-US" altLang="zh-CN" sz="1600" dirty="0">
                <a:latin typeface="Comic Sans MS" panose="030F0702030302020204" pitchFamily="2" charset="0"/>
                <a:ea typeface="宋体" panose="02010600030101010101" pitchFamily="2" charset="-122"/>
                <a:sym typeface="宋体" panose="02010600030101010101" pitchFamily="2" charset="-122"/>
              </a:rPr>
              <a:t>d1,d2,d3;</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input [1:0] </a:t>
            </a:r>
            <a:r>
              <a:rPr lang="en-US" altLang="zh-CN" sz="1600" dirty="0">
                <a:latin typeface="Comic Sans MS" panose="030F0702030302020204" pitchFamily="2" charset="0"/>
                <a:ea typeface="宋体" panose="02010600030101010101" pitchFamily="2" charset="-122"/>
                <a:sym typeface="宋体" panose="02010600030101010101" pitchFamily="2" charset="-122"/>
              </a:rPr>
              <a:t>a;</a:t>
            </a:r>
            <a:r>
              <a:rPr lang="zh-CN" altLang="en-US" sz="1600" dirty="0">
                <a:latin typeface="Comic Sans MS" panose="030F0702030302020204" pitchFamily="2" charset="0"/>
                <a:ea typeface="宋体" panose="02010600030101010101" pitchFamily="2" charset="-122"/>
                <a:sym typeface="宋体" panose="02010600030101010101" pitchFamily="2" charset="-122"/>
              </a:rPr>
              <a:t>     </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output y</a:t>
            </a:r>
            <a:r>
              <a:rPr lang="en-US" altLang="zh-CN" sz="1600" dirty="0">
                <a:latin typeface="Comic Sans MS" panose="030F0702030302020204" pitchFamily="2" charset="0"/>
                <a:ea typeface="宋体" panose="02010600030101010101" pitchFamily="2" charset="-122"/>
                <a:sym typeface="宋体" panose="02010600030101010101" pitchFamily="2" charset="-122"/>
              </a:rPr>
              <a:t>;</a:t>
            </a:r>
            <a:r>
              <a:rPr lang="zh-CN" altLang="en-US" sz="1600" dirty="0">
                <a:latin typeface="Comic Sans MS" panose="030F0702030302020204" pitchFamily="2" charset="0"/>
                <a:ea typeface="宋体" panose="02010600030101010101" pitchFamily="2" charset="-122"/>
                <a:sym typeface="宋体" panose="02010600030101010101" pitchFamily="2" charset="-122"/>
              </a:rPr>
              <a:t>            </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sym typeface="宋体" panose="02010600030101010101" pitchFamily="2" charset="-122"/>
              </a:rPr>
              <a:t> </a:t>
            </a:r>
            <a:r>
              <a:rPr lang="en-US" altLang="zh-CN" sz="1600" dirty="0">
                <a:solidFill>
                  <a:srgbClr val="C00000"/>
                </a:solidFill>
                <a:latin typeface="Comic Sans MS" panose="030F0702030302020204" pitchFamily="2" charset="0"/>
                <a:ea typeface="宋体" panose="02010600030101010101" pitchFamily="2" charset="-122"/>
                <a:sym typeface="宋体" panose="02010600030101010101" pitchFamily="2" charset="-122"/>
              </a:rPr>
              <a:t> reg y;</a:t>
            </a:r>
            <a:r>
              <a:rPr lang="zh-CN" altLang="en-US" sz="1600" dirty="0">
                <a:solidFill>
                  <a:srgbClr val="C00000"/>
                </a:solidFill>
                <a:latin typeface="Comic Sans MS" panose="030F0702030302020204" pitchFamily="2" charset="0"/>
                <a:ea typeface="宋体" panose="02010600030101010101" pitchFamily="2" charset="-122"/>
                <a:sym typeface="宋体" panose="02010600030101010101" pitchFamily="2" charset="-122"/>
              </a:rPr>
              <a:t> </a:t>
            </a:r>
            <a:endParaRPr lang="zh-CN" altLang="en-US" sz="1600" dirty="0">
              <a:solidFill>
                <a:srgbClr val="C00000"/>
              </a:solidFill>
              <a:latin typeface="Comic Sans MS" panose="030F0702030302020204" pitchFamily="2" charset="0"/>
              <a:ea typeface="宋体" panose="02010600030101010101" pitchFamily="2" charset="-122"/>
              <a:sym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121" name="Picture 2"/>
          <p:cNvPicPr>
            <a:picLocks noChangeAspect="1"/>
          </p:cNvPicPr>
          <p:nvPr/>
        </p:nvPicPr>
        <p:blipFill>
          <a:blip r:embed="rId1"/>
          <a:stretch>
            <a:fillRect/>
          </a:stretch>
        </p:blipFill>
        <p:spPr>
          <a:xfrm>
            <a:off x="179388" y="622300"/>
            <a:ext cx="1946275" cy="5487988"/>
          </a:xfrm>
          <a:prstGeom prst="rect">
            <a:avLst/>
          </a:prstGeom>
          <a:noFill/>
          <a:ln w="9525">
            <a:noFill/>
          </a:ln>
        </p:spPr>
      </p:pic>
      <p:sp>
        <p:nvSpPr>
          <p:cNvPr id="3" name="Text Box 3"/>
          <p:cNvSpPr txBox="1"/>
          <p:nvPr/>
        </p:nvSpPr>
        <p:spPr>
          <a:xfrm>
            <a:off x="536575" y="2638425"/>
            <a:ext cx="723900" cy="1724025"/>
          </a:xfrm>
          <a:prstGeom prst="rect">
            <a:avLst/>
          </a:prstGeom>
          <a:noFill/>
          <a:ln w="9525">
            <a:noFill/>
            <a:miter/>
          </a:ln>
        </p:spPr>
        <p:txBody>
          <a:bodyPr vert="eaVert" wrap="none">
            <a:spAutoFit/>
          </a:bodyPr>
          <a:p>
            <a:pPr>
              <a:lnSpc>
                <a:spcPct val="110000"/>
              </a:lnSpc>
            </a:pPr>
            <a:r>
              <a:rPr lang="zh-CN" altLang="en-US" sz="3200" noProof="1" dirty="0">
                <a:solidFill>
                  <a:schemeClr val="bg1"/>
                </a:solidFill>
                <a:effectLst>
                  <a:outerShdw blurRad="38100" dist="38100" dir="2700000">
                    <a:srgbClr val="C0C0C0"/>
                  </a:outerShdw>
                </a:effectLst>
                <a:latin typeface="Comic Sans MS" panose="030F0702030302020204" pitchFamily="2" charset="0"/>
                <a:ea typeface="黑体" panose="02010609060101010101" pitchFamily="2" charset="-122"/>
                <a:cs typeface="+mn-cs"/>
              </a:rPr>
              <a:t>本章内容</a:t>
            </a:r>
            <a:endParaRPr lang="en-US" altLang="zh-CN" sz="3200" noProof="1" dirty="0">
              <a:solidFill>
                <a:schemeClr val="bg1"/>
              </a:solidFill>
              <a:effectLst>
                <a:outerShdw blurRad="38100" dist="38100" dir="2700000">
                  <a:srgbClr val="C0C0C0"/>
                </a:outerShdw>
              </a:effectLst>
              <a:latin typeface="Comic Sans MS" panose="030F0702030302020204" pitchFamily="2" charset="0"/>
              <a:ea typeface="黑体" panose="02010609060101010101" pitchFamily="2" charset="-122"/>
              <a:cs typeface="+mn-cs"/>
            </a:endParaRPr>
          </a:p>
        </p:txBody>
      </p:sp>
      <p:pic>
        <p:nvPicPr>
          <p:cNvPr id="5123" name="Picture 4" descr="circle"/>
          <p:cNvPicPr>
            <a:picLocks noChangeAspect="1"/>
          </p:cNvPicPr>
          <p:nvPr/>
        </p:nvPicPr>
        <p:blipFill>
          <a:blip r:embed="rId2"/>
          <a:stretch>
            <a:fillRect/>
          </a:stretch>
        </p:blipFill>
        <p:spPr>
          <a:xfrm>
            <a:off x="900113" y="765175"/>
            <a:ext cx="865187" cy="647700"/>
          </a:xfrm>
          <a:prstGeom prst="rect">
            <a:avLst/>
          </a:prstGeom>
          <a:noFill/>
          <a:ln w="9525">
            <a:noFill/>
          </a:ln>
        </p:spPr>
      </p:pic>
      <p:pic>
        <p:nvPicPr>
          <p:cNvPr id="5124" name="Picture 20" descr="circle"/>
          <p:cNvPicPr>
            <a:picLocks noChangeAspect="1"/>
          </p:cNvPicPr>
          <p:nvPr/>
        </p:nvPicPr>
        <p:blipFill>
          <a:blip r:embed="rId2"/>
          <a:stretch>
            <a:fillRect/>
          </a:stretch>
        </p:blipFill>
        <p:spPr>
          <a:xfrm>
            <a:off x="1258888" y="1341438"/>
            <a:ext cx="865187" cy="647700"/>
          </a:xfrm>
          <a:prstGeom prst="rect">
            <a:avLst/>
          </a:prstGeom>
          <a:noFill/>
          <a:ln w="9525">
            <a:noFill/>
          </a:ln>
        </p:spPr>
      </p:pic>
      <p:pic>
        <p:nvPicPr>
          <p:cNvPr id="5125" name="Picture 24" descr="circle"/>
          <p:cNvPicPr>
            <a:picLocks noChangeAspect="1"/>
          </p:cNvPicPr>
          <p:nvPr/>
        </p:nvPicPr>
        <p:blipFill>
          <a:blip r:embed="rId2"/>
          <a:stretch>
            <a:fillRect/>
          </a:stretch>
        </p:blipFill>
        <p:spPr>
          <a:xfrm>
            <a:off x="1476375" y="4292600"/>
            <a:ext cx="865188" cy="647700"/>
          </a:xfrm>
          <a:prstGeom prst="rect">
            <a:avLst/>
          </a:prstGeom>
          <a:noFill/>
          <a:ln w="9525">
            <a:noFill/>
          </a:ln>
        </p:spPr>
      </p:pic>
      <p:pic>
        <p:nvPicPr>
          <p:cNvPr id="5126" name="Picture 25" descr="circle"/>
          <p:cNvPicPr>
            <a:picLocks noChangeAspect="1"/>
          </p:cNvPicPr>
          <p:nvPr/>
        </p:nvPicPr>
        <p:blipFill>
          <a:blip r:embed="rId2"/>
          <a:stretch>
            <a:fillRect/>
          </a:stretch>
        </p:blipFill>
        <p:spPr>
          <a:xfrm>
            <a:off x="1187450" y="4870450"/>
            <a:ext cx="865188" cy="647700"/>
          </a:xfrm>
          <a:prstGeom prst="rect">
            <a:avLst/>
          </a:prstGeom>
          <a:noFill/>
          <a:ln w="9525">
            <a:noFill/>
          </a:ln>
        </p:spPr>
      </p:pic>
      <p:pic>
        <p:nvPicPr>
          <p:cNvPr id="5127" name="Picture 21" descr="circle"/>
          <p:cNvPicPr>
            <a:picLocks noChangeAspect="1"/>
          </p:cNvPicPr>
          <p:nvPr/>
        </p:nvPicPr>
        <p:blipFill>
          <a:blip r:embed="rId2"/>
          <a:stretch>
            <a:fillRect/>
          </a:stretch>
        </p:blipFill>
        <p:spPr>
          <a:xfrm>
            <a:off x="1547813" y="2205038"/>
            <a:ext cx="865187" cy="647700"/>
          </a:xfrm>
          <a:prstGeom prst="rect">
            <a:avLst/>
          </a:prstGeom>
          <a:noFill/>
          <a:ln w="9525">
            <a:noFill/>
          </a:ln>
        </p:spPr>
      </p:pic>
      <p:pic>
        <p:nvPicPr>
          <p:cNvPr id="5128" name="Picture 22" descr="circle"/>
          <p:cNvPicPr>
            <a:picLocks noChangeAspect="1"/>
          </p:cNvPicPr>
          <p:nvPr/>
        </p:nvPicPr>
        <p:blipFill>
          <a:blip r:embed="rId2"/>
          <a:stretch>
            <a:fillRect/>
          </a:stretch>
        </p:blipFill>
        <p:spPr>
          <a:xfrm>
            <a:off x="1619250" y="2924175"/>
            <a:ext cx="865188" cy="647700"/>
          </a:xfrm>
          <a:prstGeom prst="rect">
            <a:avLst/>
          </a:prstGeom>
          <a:noFill/>
          <a:ln w="9525">
            <a:noFill/>
          </a:ln>
        </p:spPr>
      </p:pic>
      <p:pic>
        <p:nvPicPr>
          <p:cNvPr id="5129" name="Picture 23" descr="circle"/>
          <p:cNvPicPr>
            <a:picLocks noChangeAspect="1"/>
          </p:cNvPicPr>
          <p:nvPr/>
        </p:nvPicPr>
        <p:blipFill>
          <a:blip r:embed="rId2"/>
          <a:stretch>
            <a:fillRect/>
          </a:stretch>
        </p:blipFill>
        <p:spPr>
          <a:xfrm>
            <a:off x="1619250" y="3571875"/>
            <a:ext cx="865188" cy="647700"/>
          </a:xfrm>
          <a:prstGeom prst="rect">
            <a:avLst/>
          </a:prstGeom>
          <a:noFill/>
          <a:ln w="9525">
            <a:noFill/>
          </a:ln>
        </p:spPr>
      </p:pic>
      <p:sp>
        <p:nvSpPr>
          <p:cNvPr id="5130" name="AutoShape 10"/>
          <p:cNvSpPr/>
          <p:nvPr/>
        </p:nvSpPr>
        <p:spPr>
          <a:xfrm>
            <a:off x="2785110" y="2033905"/>
            <a:ext cx="3469005" cy="463550"/>
          </a:xfrm>
          <a:prstGeom prst="roundRect">
            <a:avLst>
              <a:gd name="adj" fmla="val 50000"/>
            </a:avLst>
          </a:prstGeom>
          <a:solidFill>
            <a:srgbClr val="0099FF"/>
          </a:solidFill>
          <a:ln w="28575" cap="flat" cmpd="sng">
            <a:solidFill>
              <a:srgbClr val="DDDDDD"/>
            </a:solidFill>
            <a:prstDash val="solid"/>
            <a:round/>
            <a:headEnd type="none" w="med" len="med"/>
            <a:tailEnd type="none" w="med" len="med"/>
          </a:ln>
          <a:effectLst>
            <a:outerShdw dist="35921" dir="2699999" algn="ctr" rotWithShape="0">
              <a:schemeClr val="bg2"/>
            </a:outerShdw>
          </a:effectLst>
        </p:spPr>
        <p:txBody>
          <a:bodyPr wrap="none" anchor="ctr" anchorCtr="0"/>
          <a:p>
            <a:pPr>
              <a:lnSpc>
                <a:spcPct val="120000"/>
              </a:lnSpc>
              <a:spcBef>
                <a:spcPct val="20000"/>
              </a:spcBef>
              <a:buFont typeface="Arial" panose="020B0604020202020204" pitchFamily="34" charset="0"/>
              <a:buChar char="•"/>
            </a:pPr>
            <a:endParaRPr lang="zh-CN" altLang="en-US" dirty="0">
              <a:latin typeface="Comic Sans MS" panose="030F0702030302020204" pitchFamily="2" charset="0"/>
              <a:ea typeface="宋体" panose="02010600030101010101" pitchFamily="2" charset="-122"/>
            </a:endParaRPr>
          </a:p>
        </p:txBody>
      </p:sp>
      <p:sp>
        <p:nvSpPr>
          <p:cNvPr id="5131" name="Rectangle 6"/>
          <p:cNvSpPr/>
          <p:nvPr/>
        </p:nvSpPr>
        <p:spPr>
          <a:xfrm>
            <a:off x="2898140" y="2037080"/>
            <a:ext cx="3308350" cy="460375"/>
          </a:xfrm>
          <a:prstGeom prst="rect">
            <a:avLst/>
          </a:prstGeom>
          <a:solidFill>
            <a:schemeClr val="bg1">
              <a:alpha val="0"/>
            </a:schemeClr>
          </a:solidFill>
          <a:ln w="9525">
            <a:noFill/>
          </a:ln>
        </p:spPr>
        <p:txBody>
          <a:bodyPr wrap="square" anchor="t" anchorCtr="0">
            <a:spAutoFit/>
          </a:bodyPr>
          <a:p>
            <a:pPr algn="ctr">
              <a:spcBef>
                <a:spcPct val="20000"/>
              </a:spcBef>
            </a:pPr>
            <a:r>
              <a:rPr lang="en-US" altLang="zh-CN" sz="2400" b="0" dirty="0">
                <a:solidFill>
                  <a:schemeClr val="bg1"/>
                </a:solidFill>
                <a:latin typeface="Comic Sans MS" panose="030F0702030302020204" pitchFamily="2" charset="0"/>
                <a:ea typeface="黑体" panose="02010609060101010101" pitchFamily="2" charset="-122"/>
              </a:rPr>
              <a:t>10.2 Verilog HDL</a:t>
            </a:r>
            <a:r>
              <a:rPr lang="zh-CN" altLang="en-US" sz="2400" b="0" dirty="0">
                <a:solidFill>
                  <a:schemeClr val="bg1"/>
                </a:solidFill>
                <a:latin typeface="Comic Sans MS" panose="030F0702030302020204" pitchFamily="2" charset="0"/>
                <a:ea typeface="黑体" panose="02010609060101010101" pitchFamily="2" charset="-122"/>
              </a:rPr>
              <a:t>基础</a:t>
            </a:r>
            <a:endParaRPr lang="zh-CN" altLang="en-US" sz="2400" b="0" dirty="0">
              <a:solidFill>
                <a:schemeClr val="bg1"/>
              </a:solidFill>
              <a:latin typeface="Comic Sans MS" panose="030F0702030302020204" pitchFamily="2" charset="0"/>
              <a:ea typeface="黑体" panose="02010609060101010101" pitchFamily="2" charset="-122"/>
            </a:endParaRPr>
          </a:p>
        </p:txBody>
      </p:sp>
      <p:sp>
        <p:nvSpPr>
          <p:cNvPr id="5132" name="AutoShape 10"/>
          <p:cNvSpPr/>
          <p:nvPr/>
        </p:nvSpPr>
        <p:spPr>
          <a:xfrm>
            <a:off x="2755900" y="2927350"/>
            <a:ext cx="4494530" cy="463550"/>
          </a:xfrm>
          <a:prstGeom prst="roundRect">
            <a:avLst>
              <a:gd name="adj" fmla="val 50000"/>
            </a:avLst>
          </a:prstGeom>
          <a:solidFill>
            <a:srgbClr val="0099FF"/>
          </a:solidFill>
          <a:ln w="28575" cap="flat" cmpd="sng">
            <a:solidFill>
              <a:srgbClr val="DDDDDD"/>
            </a:solidFill>
            <a:prstDash val="solid"/>
            <a:round/>
            <a:headEnd type="none" w="med" len="med"/>
            <a:tailEnd type="none" w="med" len="med"/>
          </a:ln>
          <a:effectLst>
            <a:outerShdw dist="35921" dir="2699999" algn="ctr" rotWithShape="0">
              <a:schemeClr val="bg2"/>
            </a:outerShdw>
          </a:effectLst>
        </p:spPr>
        <p:txBody>
          <a:bodyPr wrap="none" anchor="ctr" anchorCtr="0"/>
          <a:p>
            <a:pPr>
              <a:lnSpc>
                <a:spcPct val="120000"/>
              </a:lnSpc>
              <a:spcBef>
                <a:spcPct val="20000"/>
              </a:spcBef>
              <a:buFont typeface="Arial" panose="020B0604020202020204" pitchFamily="34" charset="0"/>
              <a:buChar char="•"/>
            </a:pPr>
            <a:endParaRPr lang="zh-CN" altLang="en-US" dirty="0">
              <a:latin typeface="Comic Sans MS" panose="030F0702030302020204" pitchFamily="2" charset="0"/>
              <a:ea typeface="宋体" panose="02010600030101010101" pitchFamily="2" charset="-122"/>
            </a:endParaRPr>
          </a:p>
        </p:txBody>
      </p:sp>
      <p:sp>
        <p:nvSpPr>
          <p:cNvPr id="5133" name="Rectangle 6"/>
          <p:cNvSpPr/>
          <p:nvPr/>
        </p:nvSpPr>
        <p:spPr>
          <a:xfrm>
            <a:off x="2827655" y="2927350"/>
            <a:ext cx="4233545" cy="460375"/>
          </a:xfrm>
          <a:prstGeom prst="rect">
            <a:avLst/>
          </a:prstGeom>
          <a:solidFill>
            <a:schemeClr val="bg1">
              <a:alpha val="0"/>
            </a:schemeClr>
          </a:solidFill>
          <a:ln w="9525">
            <a:noFill/>
          </a:ln>
        </p:spPr>
        <p:txBody>
          <a:bodyPr wrap="square" anchor="t" anchorCtr="0">
            <a:spAutoFit/>
          </a:bodyPr>
          <a:p>
            <a:pPr algn="ctr">
              <a:spcBef>
                <a:spcPct val="20000"/>
              </a:spcBef>
            </a:pPr>
            <a:r>
              <a:rPr lang="en-US" altLang="zh-CN" sz="2400" b="0" dirty="0">
                <a:solidFill>
                  <a:schemeClr val="bg1"/>
                </a:solidFill>
                <a:latin typeface="Comic Sans MS" panose="030F0702030302020204" pitchFamily="2" charset="0"/>
                <a:ea typeface="黑体" panose="02010609060101010101" pitchFamily="2" charset="-122"/>
              </a:rPr>
              <a:t>10.3 </a:t>
            </a:r>
            <a:r>
              <a:rPr lang="zh-CN" altLang="en-US" sz="2400" b="0" dirty="0">
                <a:solidFill>
                  <a:schemeClr val="bg1"/>
                </a:solidFill>
                <a:latin typeface="Comic Sans MS" panose="030F0702030302020204" pitchFamily="2" charset="0"/>
                <a:ea typeface="黑体" panose="02010609060101010101" pitchFamily="2" charset="-122"/>
              </a:rPr>
              <a:t>基元、运算符与操作符</a:t>
            </a:r>
            <a:endParaRPr lang="zh-CN" altLang="en-US" sz="2400" b="0" dirty="0">
              <a:solidFill>
                <a:schemeClr val="bg1"/>
              </a:solidFill>
              <a:latin typeface="Comic Sans MS" panose="030F0702030302020204" pitchFamily="2" charset="0"/>
              <a:ea typeface="黑体" panose="02010609060101010101" pitchFamily="2" charset="-122"/>
            </a:endParaRPr>
          </a:p>
        </p:txBody>
      </p:sp>
      <p:sp>
        <p:nvSpPr>
          <p:cNvPr id="5134" name="AutoShape 10"/>
          <p:cNvSpPr/>
          <p:nvPr/>
        </p:nvSpPr>
        <p:spPr>
          <a:xfrm>
            <a:off x="2678430" y="1243330"/>
            <a:ext cx="3754120" cy="463550"/>
          </a:xfrm>
          <a:prstGeom prst="roundRect">
            <a:avLst>
              <a:gd name="adj" fmla="val 50000"/>
            </a:avLst>
          </a:prstGeom>
          <a:solidFill>
            <a:srgbClr val="0099FF"/>
          </a:solidFill>
          <a:ln w="28575" cap="flat" cmpd="sng">
            <a:solidFill>
              <a:srgbClr val="DDDDDD"/>
            </a:solidFill>
            <a:prstDash val="solid"/>
            <a:round/>
            <a:headEnd type="none" w="med" len="med"/>
            <a:tailEnd type="none" w="med" len="med"/>
          </a:ln>
          <a:effectLst>
            <a:outerShdw dist="35921" dir="2699999" algn="ctr" rotWithShape="0">
              <a:schemeClr val="bg2"/>
            </a:outerShdw>
          </a:effectLst>
        </p:spPr>
        <p:txBody>
          <a:bodyPr wrap="none" anchor="ctr" anchorCtr="0"/>
          <a:p>
            <a:pPr>
              <a:lnSpc>
                <a:spcPct val="120000"/>
              </a:lnSpc>
              <a:spcBef>
                <a:spcPct val="20000"/>
              </a:spcBef>
              <a:buFont typeface="Arial" panose="020B0604020202020204" pitchFamily="34" charset="0"/>
              <a:buChar char="•"/>
            </a:pPr>
            <a:endParaRPr lang="zh-CN" altLang="en-US" dirty="0">
              <a:latin typeface="Comic Sans MS" panose="030F0702030302020204" pitchFamily="2" charset="0"/>
              <a:ea typeface="宋体" panose="02010600030101010101" pitchFamily="2" charset="-122"/>
            </a:endParaRPr>
          </a:p>
        </p:txBody>
      </p:sp>
      <p:sp>
        <p:nvSpPr>
          <p:cNvPr id="5135" name="Rectangle 6"/>
          <p:cNvSpPr/>
          <p:nvPr/>
        </p:nvSpPr>
        <p:spPr>
          <a:xfrm>
            <a:off x="2627630" y="1243330"/>
            <a:ext cx="3888105" cy="460375"/>
          </a:xfrm>
          <a:prstGeom prst="rect">
            <a:avLst/>
          </a:prstGeom>
          <a:solidFill>
            <a:schemeClr val="bg1">
              <a:alpha val="0"/>
            </a:schemeClr>
          </a:solidFill>
          <a:ln w="9525">
            <a:noFill/>
          </a:ln>
        </p:spPr>
        <p:txBody>
          <a:bodyPr wrap="square" anchor="t" anchorCtr="0">
            <a:spAutoFit/>
          </a:bodyPr>
          <a:p>
            <a:pPr algn="ctr">
              <a:spcBef>
                <a:spcPct val="20000"/>
              </a:spcBef>
            </a:pPr>
            <a:r>
              <a:rPr lang="en-US" altLang="zh-CN" sz="2400" b="0" dirty="0">
                <a:solidFill>
                  <a:schemeClr val="bg1"/>
                </a:solidFill>
                <a:latin typeface="Comic Sans MS" panose="030F0702030302020204" pitchFamily="2" charset="0"/>
                <a:ea typeface="黑体" panose="02010609060101010101" pitchFamily="2" charset="-122"/>
              </a:rPr>
              <a:t>10.1 EDA</a:t>
            </a:r>
            <a:r>
              <a:rPr lang="zh-CN" altLang="zh-CN" sz="2400" b="0" dirty="0">
                <a:solidFill>
                  <a:schemeClr val="bg1"/>
                </a:solidFill>
                <a:latin typeface="Comic Sans MS" panose="030F0702030302020204" pitchFamily="2" charset="0"/>
                <a:ea typeface="黑体" panose="02010609060101010101" pitchFamily="2" charset="-122"/>
              </a:rPr>
              <a:t>技术应用要素</a:t>
            </a:r>
            <a:endParaRPr lang="zh-CN" altLang="en-US" sz="2400" b="0" dirty="0">
              <a:solidFill>
                <a:schemeClr val="bg1"/>
              </a:solidFill>
              <a:latin typeface="Comic Sans MS" panose="030F0702030302020204" pitchFamily="2" charset="0"/>
              <a:ea typeface="黑体" panose="02010609060101010101" pitchFamily="2" charset="-122"/>
            </a:endParaRPr>
          </a:p>
        </p:txBody>
      </p:sp>
      <p:sp>
        <p:nvSpPr>
          <p:cNvPr id="5136" name="AutoShape 10"/>
          <p:cNvSpPr/>
          <p:nvPr/>
        </p:nvSpPr>
        <p:spPr>
          <a:xfrm>
            <a:off x="2827655" y="3820795"/>
            <a:ext cx="3816985" cy="463550"/>
          </a:xfrm>
          <a:prstGeom prst="roundRect">
            <a:avLst>
              <a:gd name="adj" fmla="val 50000"/>
            </a:avLst>
          </a:prstGeom>
          <a:solidFill>
            <a:srgbClr val="0099FF"/>
          </a:solidFill>
          <a:ln w="28575" cap="flat" cmpd="sng">
            <a:solidFill>
              <a:srgbClr val="DDDDDD"/>
            </a:solidFill>
            <a:prstDash val="solid"/>
            <a:round/>
            <a:headEnd type="none" w="med" len="med"/>
            <a:tailEnd type="none" w="med" len="med"/>
          </a:ln>
          <a:effectLst>
            <a:outerShdw dist="35921" dir="2699999" algn="ctr" rotWithShape="0">
              <a:schemeClr val="bg2"/>
            </a:outerShdw>
          </a:effectLst>
        </p:spPr>
        <p:txBody>
          <a:bodyPr wrap="none" anchor="ctr" anchorCtr="0"/>
          <a:p>
            <a:pPr>
              <a:lnSpc>
                <a:spcPct val="120000"/>
              </a:lnSpc>
              <a:spcBef>
                <a:spcPct val="20000"/>
              </a:spcBef>
              <a:buFont typeface="Arial" panose="020B0604020202020204" pitchFamily="34" charset="0"/>
              <a:buChar char="•"/>
            </a:pPr>
            <a:endParaRPr lang="zh-CN" altLang="en-US" dirty="0">
              <a:latin typeface="Comic Sans MS" panose="030F0702030302020204" pitchFamily="2" charset="0"/>
              <a:ea typeface="宋体" panose="02010600030101010101" pitchFamily="2" charset="-122"/>
            </a:endParaRPr>
          </a:p>
        </p:txBody>
      </p:sp>
      <p:sp>
        <p:nvSpPr>
          <p:cNvPr id="5137" name="Rectangle 6"/>
          <p:cNvSpPr/>
          <p:nvPr/>
        </p:nvSpPr>
        <p:spPr>
          <a:xfrm>
            <a:off x="2878455" y="3830955"/>
            <a:ext cx="3629660" cy="460375"/>
          </a:xfrm>
          <a:prstGeom prst="rect">
            <a:avLst/>
          </a:prstGeom>
          <a:solidFill>
            <a:schemeClr val="bg1">
              <a:alpha val="0"/>
            </a:schemeClr>
          </a:solidFill>
          <a:ln w="9525">
            <a:noFill/>
          </a:ln>
        </p:spPr>
        <p:txBody>
          <a:bodyPr wrap="square" anchor="t" anchorCtr="0">
            <a:spAutoFit/>
          </a:bodyPr>
          <a:p>
            <a:pPr algn="ctr">
              <a:spcBef>
                <a:spcPct val="20000"/>
              </a:spcBef>
            </a:pPr>
            <a:r>
              <a:rPr lang="en-US" altLang="zh-CN" sz="2400" b="0" dirty="0">
                <a:solidFill>
                  <a:schemeClr val="bg1"/>
                </a:solidFill>
                <a:latin typeface="Comic Sans MS" panose="030F0702030302020204" pitchFamily="2" charset="0"/>
                <a:ea typeface="黑体" panose="02010609060101010101" pitchFamily="2" charset="-122"/>
              </a:rPr>
              <a:t>10.4 </a:t>
            </a:r>
            <a:r>
              <a:rPr lang="zh-CN" altLang="en-US" sz="2400" b="0" dirty="0">
                <a:solidFill>
                  <a:schemeClr val="bg1"/>
                </a:solidFill>
                <a:latin typeface="Comic Sans MS" panose="030F0702030302020204" pitchFamily="2" charset="0"/>
                <a:ea typeface="黑体" panose="02010609060101010101" pitchFamily="2" charset="-122"/>
              </a:rPr>
              <a:t>三种功能描述方法</a:t>
            </a:r>
            <a:endParaRPr lang="zh-CN" altLang="en-US" sz="2400" b="0" dirty="0">
              <a:solidFill>
                <a:schemeClr val="bg1"/>
              </a:solidFill>
              <a:latin typeface="Comic Sans MS" panose="030F0702030302020204" pitchFamily="2" charset="0"/>
              <a:ea typeface="黑体" panose="02010609060101010101" pitchFamily="2" charset="-122"/>
            </a:endParaRPr>
          </a:p>
        </p:txBody>
      </p:sp>
      <p:sp>
        <p:nvSpPr>
          <p:cNvPr id="5138" name="AutoShape 10"/>
          <p:cNvSpPr/>
          <p:nvPr/>
        </p:nvSpPr>
        <p:spPr>
          <a:xfrm>
            <a:off x="2834005" y="4775200"/>
            <a:ext cx="2729230" cy="463550"/>
          </a:xfrm>
          <a:prstGeom prst="roundRect">
            <a:avLst>
              <a:gd name="adj" fmla="val 50000"/>
            </a:avLst>
          </a:prstGeom>
          <a:solidFill>
            <a:srgbClr val="0099FF"/>
          </a:solidFill>
          <a:ln w="28575" cap="flat" cmpd="sng">
            <a:solidFill>
              <a:srgbClr val="DDDDDD"/>
            </a:solidFill>
            <a:prstDash val="solid"/>
            <a:round/>
            <a:headEnd type="none" w="med" len="med"/>
            <a:tailEnd type="none" w="med" len="med"/>
          </a:ln>
          <a:effectLst>
            <a:outerShdw dist="35921" dir="2699999" algn="ctr" rotWithShape="0">
              <a:schemeClr val="bg2"/>
            </a:outerShdw>
          </a:effectLst>
        </p:spPr>
        <p:txBody>
          <a:bodyPr wrap="none" anchor="ctr" anchorCtr="0"/>
          <a:p>
            <a:pPr>
              <a:lnSpc>
                <a:spcPct val="120000"/>
              </a:lnSpc>
              <a:spcBef>
                <a:spcPct val="20000"/>
              </a:spcBef>
              <a:buFont typeface="Arial" panose="020B0604020202020204" pitchFamily="34" charset="0"/>
              <a:buChar char="•"/>
            </a:pPr>
            <a:endParaRPr lang="zh-CN" altLang="en-US" dirty="0">
              <a:latin typeface="Comic Sans MS" panose="030F0702030302020204" pitchFamily="2" charset="0"/>
              <a:ea typeface="宋体" panose="02010600030101010101" pitchFamily="2" charset="-122"/>
            </a:endParaRPr>
          </a:p>
        </p:txBody>
      </p:sp>
      <p:sp>
        <p:nvSpPr>
          <p:cNvPr id="5139" name="Rectangle 6"/>
          <p:cNvSpPr/>
          <p:nvPr/>
        </p:nvSpPr>
        <p:spPr>
          <a:xfrm>
            <a:off x="2877820" y="4796790"/>
            <a:ext cx="2446020" cy="460375"/>
          </a:xfrm>
          <a:prstGeom prst="rect">
            <a:avLst/>
          </a:prstGeom>
          <a:solidFill>
            <a:schemeClr val="bg1">
              <a:alpha val="0"/>
            </a:schemeClr>
          </a:solidFill>
          <a:ln w="9525">
            <a:noFill/>
          </a:ln>
        </p:spPr>
        <p:txBody>
          <a:bodyPr wrap="square" anchor="t" anchorCtr="0">
            <a:spAutoFit/>
          </a:bodyPr>
          <a:p>
            <a:pPr algn="ctr">
              <a:spcBef>
                <a:spcPct val="20000"/>
              </a:spcBef>
            </a:pPr>
            <a:r>
              <a:rPr lang="en-US" altLang="zh-CN" sz="2400" b="0" dirty="0">
                <a:solidFill>
                  <a:schemeClr val="bg1"/>
                </a:solidFill>
                <a:latin typeface="Comic Sans MS" panose="030F0702030302020204" pitchFamily="2" charset="0"/>
                <a:ea typeface="黑体" panose="02010609060101010101" pitchFamily="2" charset="-122"/>
              </a:rPr>
              <a:t>10.5 </a:t>
            </a:r>
            <a:r>
              <a:rPr lang="zh-CN" sz="2400" b="0" dirty="0">
                <a:solidFill>
                  <a:schemeClr val="bg1"/>
                </a:solidFill>
                <a:latin typeface="Comic Sans MS" panose="030F0702030302020204" pitchFamily="2" charset="0"/>
                <a:ea typeface="黑体" panose="02010609060101010101" pitchFamily="2" charset="-122"/>
              </a:rPr>
              <a:t>设计实践</a:t>
            </a:r>
            <a:endParaRPr lang="zh-CN" sz="2400" b="0" dirty="0">
              <a:solidFill>
                <a:schemeClr val="bg1"/>
              </a:solidFill>
              <a:latin typeface="Comic Sans MS" panose="030F0702030302020204" pitchFamily="2" charset="0"/>
              <a:ea typeface="黑体" panose="0201060906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文本框 3"/>
          <p:cNvSpPr txBox="1"/>
          <p:nvPr/>
        </p:nvSpPr>
        <p:spPr>
          <a:xfrm>
            <a:off x="5035550" y="539750"/>
            <a:ext cx="1654175" cy="398463"/>
          </a:xfrm>
          <a:prstGeom prst="rect">
            <a:avLst/>
          </a:prstGeom>
          <a:noFill/>
          <a:ln w="9525">
            <a:noFill/>
          </a:ln>
        </p:spPr>
        <p:txBody>
          <a:bodyPr wrap="none" anchor="t" anchorCtr="0">
            <a:spAutoFit/>
          </a:bodyPr>
          <a:p>
            <a:pPr eaLnBrk="0" hangingPunct="0"/>
            <a:r>
              <a:rPr lang="en-US" altLang="zh-CN" sz="2000" dirty="0">
                <a:solidFill>
                  <a:srgbClr val="C00000"/>
                </a:solidFill>
                <a:latin typeface="Comic Sans MS" panose="030F0702030302020204" pitchFamily="2" charset="0"/>
                <a:ea typeface="宋体" panose="02010600030101010101" pitchFamily="2" charset="-122"/>
                <a:sym typeface="宋体" panose="02010600030101010101" pitchFamily="2" charset="-122"/>
              </a:rPr>
              <a:t>(3) </a:t>
            </a:r>
            <a:r>
              <a:rPr lang="zh-CN" altLang="en-US" sz="2000" dirty="0">
                <a:solidFill>
                  <a:srgbClr val="C00000"/>
                </a:solidFill>
                <a:latin typeface="Comic Sans MS" panose="030F0702030302020204" pitchFamily="2" charset="0"/>
                <a:ea typeface="宋体" panose="02010600030101010101" pitchFamily="2" charset="-122"/>
                <a:sym typeface="宋体" panose="02010600030101010101" pitchFamily="2" charset="-122"/>
              </a:rPr>
              <a:t>结构描述</a:t>
            </a:r>
            <a:endParaRPr lang="zh-CN" altLang="en-US" sz="2000" dirty="0">
              <a:solidFill>
                <a:srgbClr val="C00000"/>
              </a:solidFill>
              <a:latin typeface="Comic Sans MS" panose="030F0702030302020204" pitchFamily="2" charset="0"/>
              <a:ea typeface="宋体" panose="02010600030101010101" pitchFamily="2" charset="-122"/>
              <a:sym typeface="宋体" panose="02010600030101010101" pitchFamily="2" charset="-122"/>
            </a:endParaRPr>
          </a:p>
        </p:txBody>
      </p:sp>
      <p:sp>
        <p:nvSpPr>
          <p:cNvPr id="20482" name="文本框 4"/>
          <p:cNvSpPr txBox="1"/>
          <p:nvPr/>
        </p:nvSpPr>
        <p:spPr>
          <a:xfrm>
            <a:off x="4683125" y="938213"/>
            <a:ext cx="4206875" cy="2168525"/>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sym typeface="宋体" panose="02010600030101010101" pitchFamily="2" charset="-122"/>
              </a:rPr>
              <a:t>  </a:t>
            </a:r>
            <a:r>
              <a:rPr lang="zh-CN" altLang="en-US" dirty="0">
                <a:latin typeface="Comic Sans MS" panose="030F0702030302020204" pitchFamily="2" charset="0"/>
                <a:ea typeface="宋体" panose="02010600030101010101" pitchFamily="2" charset="-122"/>
                <a:sym typeface="宋体" panose="02010600030101010101" pitchFamily="2" charset="-122"/>
              </a:rPr>
              <a:t>结构描述是调用Verilog中内置的门级原语</a:t>
            </a:r>
            <a:r>
              <a:rPr lang="en-US" altLang="zh-CN" dirty="0">
                <a:latin typeface="Comic Sans MS" panose="030F0702030302020204" pitchFamily="2" charset="0"/>
                <a:ea typeface="宋体" panose="02010600030101010101" pitchFamily="2" charset="-122"/>
                <a:sym typeface="宋体" panose="02010600030101010101" pitchFamily="2" charset="-122"/>
              </a:rPr>
              <a:t>(</a:t>
            </a:r>
            <a:r>
              <a:rPr lang="zh-CN" altLang="en-US" dirty="0">
                <a:latin typeface="Comic Sans MS" panose="030F0702030302020204" pitchFamily="2" charset="0"/>
                <a:ea typeface="宋体" panose="02010600030101010101" pitchFamily="2" charset="-122"/>
                <a:sym typeface="宋体" panose="02010600030101010101" pitchFamily="2" charset="-122"/>
              </a:rPr>
              <a:t>primitive，门级或开关级元件</a:t>
            </a:r>
            <a:r>
              <a:rPr lang="en-US" altLang="zh-CN" dirty="0">
                <a:latin typeface="Comic Sans MS" panose="030F0702030302020204" pitchFamily="2" charset="0"/>
                <a:ea typeface="宋体" panose="02010600030101010101" pitchFamily="2" charset="-122"/>
                <a:sym typeface="宋体" panose="02010600030101010101" pitchFamily="2" charset="-122"/>
              </a:rPr>
              <a:t>)</a:t>
            </a:r>
            <a:r>
              <a:rPr lang="zh-CN" altLang="en-US" dirty="0">
                <a:latin typeface="Comic Sans MS" panose="030F0702030302020204" pitchFamily="2" charset="0"/>
                <a:ea typeface="宋体" panose="02010600030101010101" pitchFamily="2" charset="-122"/>
                <a:sym typeface="宋体" panose="02010600030101010101" pitchFamily="2" charset="-122"/>
              </a:rPr>
              <a:t>、用户定义的功能模块或者宏功能模块来描述模块内部器件之间的连接关系，用于对模块的结构进行说明。</a:t>
            </a:r>
            <a:endParaRPr lang="zh-CN" altLang="en-US" dirty="0">
              <a:latin typeface="Comic Sans MS" panose="030F0702030302020204" pitchFamily="2" charset="0"/>
              <a:ea typeface="宋体" panose="02010600030101010101" pitchFamily="2" charset="-122"/>
              <a:sym typeface="宋体" panose="02010600030101010101" pitchFamily="2" charset="-122"/>
            </a:endParaRPr>
          </a:p>
        </p:txBody>
      </p:sp>
      <p:sp>
        <p:nvSpPr>
          <p:cNvPr id="20483" name="文本框 1"/>
          <p:cNvSpPr txBox="1"/>
          <p:nvPr/>
        </p:nvSpPr>
        <p:spPr>
          <a:xfrm>
            <a:off x="4681538" y="3028950"/>
            <a:ext cx="4270375" cy="922338"/>
          </a:xfrm>
          <a:prstGeom prst="rect">
            <a:avLst/>
          </a:prstGeom>
          <a:solidFill>
            <a:srgbClr val="D9EDEE"/>
          </a:solidFill>
          <a:ln w="9525">
            <a:noFill/>
          </a:ln>
        </p:spPr>
        <p:txBody>
          <a:bodyPr wrap="square" anchor="t" anchorCtr="0">
            <a:spAutoFit/>
          </a:bodyPr>
          <a:p>
            <a:pPr eaLnBrk="0" hangingPunct="0">
              <a:lnSpc>
                <a:spcPct val="150000"/>
              </a:lnSpc>
            </a:pPr>
            <a:r>
              <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rPr>
              <a:t>结构描述的语法格式为：</a:t>
            </a:r>
            <a:endPar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dirty="0">
                <a:solidFill>
                  <a:srgbClr val="0070C0"/>
                </a:solidFill>
                <a:latin typeface="Comic Sans MS" panose="030F0702030302020204" pitchFamily="2" charset="0"/>
                <a:ea typeface="宋体" panose="02010600030101010101" pitchFamily="2" charset="-122"/>
                <a:sym typeface="宋体" panose="02010600030101010101" pitchFamily="2" charset="-122"/>
              </a:rPr>
              <a:t>调用模块名 [实例名]（端口关联列表）;</a:t>
            </a:r>
            <a:endParaRPr lang="zh-CN" altLang="en-US" dirty="0">
              <a:solidFill>
                <a:srgbClr val="0070C0"/>
              </a:solidFill>
              <a:latin typeface="Comic Sans MS" panose="030F0702030302020204" pitchFamily="2" charset="0"/>
              <a:ea typeface="宋体" panose="02010600030101010101" pitchFamily="2" charset="-122"/>
              <a:sym typeface="宋体" panose="02010600030101010101" pitchFamily="2" charset="-122"/>
            </a:endParaRPr>
          </a:p>
        </p:txBody>
      </p:sp>
      <p:sp>
        <p:nvSpPr>
          <p:cNvPr id="20484" name="文本框 5"/>
          <p:cNvSpPr txBox="1"/>
          <p:nvPr/>
        </p:nvSpPr>
        <p:spPr>
          <a:xfrm>
            <a:off x="669925" y="3952875"/>
            <a:ext cx="8228013" cy="2306638"/>
          </a:xfrm>
          <a:prstGeom prst="rect">
            <a:avLst/>
          </a:prstGeom>
          <a:solidFill>
            <a:srgbClr val="D9D9D9"/>
          </a:solidFill>
          <a:ln w="9525">
            <a:noFill/>
          </a:ln>
        </p:spPr>
        <p:txBody>
          <a:bodyPr wrap="square" anchor="t" anchorCtr="0">
            <a:spAutoFit/>
          </a:bodyPr>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wire atmp,btmp,ctmp,dtmp;</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and  U1_and (atmp,d0,!a[1],!a[0]);  //调用基元and,实现atmp=D0A1'A0'</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and  U2_and (btmp,d1,!a[1], a[0]);  //调用基元and,实现btmp=D1A1'A0</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and  U3_and (ctmp,d2, a[1],!a[0]);  //调用基元and,实现ctmp=D2A1A0'</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and  U4_and (dtmp,d3, a[1], a[0]);  //调用基元and,实现dtmp=D3A1A0'</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or  U_or (y,atmp,btmp,ctmp,dtmp); //调用基元or,实现y=atmp+btmp+ctmp+dtmp</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p:txBody>
      </p:sp>
      <p:sp>
        <p:nvSpPr>
          <p:cNvPr id="20485" name="文本框 3"/>
          <p:cNvSpPr txBox="1"/>
          <p:nvPr/>
        </p:nvSpPr>
        <p:spPr>
          <a:xfrm>
            <a:off x="619125" y="1460500"/>
            <a:ext cx="3937000" cy="1568450"/>
          </a:xfrm>
          <a:prstGeom prst="rect">
            <a:avLst/>
          </a:prstGeom>
          <a:solidFill>
            <a:srgbClr val="D9D9D9"/>
          </a:solidFill>
          <a:ln w="9525">
            <a:noFill/>
          </a:ln>
        </p:spPr>
        <p:txBody>
          <a:bodyPr wrap="square" anchor="t" anchorCtr="0">
            <a:spAutoFit/>
          </a:bodyPr>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module </a:t>
            </a:r>
            <a:r>
              <a:rPr lang="en-US" altLang="zh-CN" sz="1600" dirty="0">
                <a:latin typeface="Comic Sans MS" panose="030F0702030302020204" pitchFamily="2" charset="0"/>
                <a:ea typeface="宋体" panose="02010600030101010101" pitchFamily="2" charset="-122"/>
                <a:sym typeface="宋体" panose="02010600030101010101" pitchFamily="2" charset="-122"/>
              </a:rPr>
              <a:t>MUX</a:t>
            </a:r>
            <a:r>
              <a:rPr lang="zh-CN" altLang="en-US" sz="1600" dirty="0">
                <a:latin typeface="Comic Sans MS" panose="030F0702030302020204" pitchFamily="2" charset="0"/>
                <a:ea typeface="宋体" panose="02010600030101010101" pitchFamily="2" charset="-122"/>
                <a:sym typeface="宋体" panose="02010600030101010101" pitchFamily="2" charset="-122"/>
              </a:rPr>
              <a:t>4to1 (</a:t>
            </a:r>
            <a:r>
              <a:rPr lang="en-US" altLang="zh-CN" sz="1600" dirty="0">
                <a:latin typeface="Comic Sans MS" panose="030F0702030302020204" pitchFamily="2" charset="0"/>
                <a:ea typeface="宋体" panose="02010600030101010101" pitchFamily="2" charset="-122"/>
                <a:sym typeface="宋体" panose="02010600030101010101" pitchFamily="2" charset="-122"/>
              </a:rPr>
              <a:t>d0,d1,d2,d3,a,y);</a:t>
            </a:r>
            <a:r>
              <a:rPr lang="zh-CN" altLang="en-US" sz="1600" dirty="0">
                <a:latin typeface="Comic Sans MS" panose="030F0702030302020204" pitchFamily="2" charset="0"/>
                <a:ea typeface="宋体" panose="02010600030101010101" pitchFamily="2" charset="-122"/>
                <a:sym typeface="宋体" panose="02010600030101010101" pitchFamily="2" charset="-122"/>
              </a:rPr>
              <a:t> </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input </a:t>
            </a:r>
            <a:r>
              <a:rPr lang="en-US" altLang="zh-CN" sz="1600" dirty="0">
                <a:latin typeface="Comic Sans MS" panose="030F0702030302020204" pitchFamily="2" charset="0"/>
                <a:ea typeface="宋体" panose="02010600030101010101" pitchFamily="2" charset="-122"/>
                <a:sym typeface="宋体" panose="02010600030101010101" pitchFamily="2" charset="-122"/>
              </a:rPr>
              <a:t>d</a:t>
            </a:r>
            <a:r>
              <a:rPr lang="zh-CN" altLang="en-US" sz="1600" dirty="0">
                <a:latin typeface="Comic Sans MS" panose="030F0702030302020204" pitchFamily="2" charset="0"/>
                <a:ea typeface="宋体" panose="02010600030101010101" pitchFamily="2" charset="-122"/>
                <a:sym typeface="宋体" panose="02010600030101010101" pitchFamily="2" charset="-122"/>
              </a:rPr>
              <a:t>0,</a:t>
            </a:r>
            <a:r>
              <a:rPr lang="en-US" altLang="zh-CN" sz="1600" dirty="0">
                <a:latin typeface="Comic Sans MS" panose="030F0702030302020204" pitchFamily="2" charset="0"/>
                <a:ea typeface="宋体" panose="02010600030101010101" pitchFamily="2" charset="-122"/>
                <a:sym typeface="宋体" panose="02010600030101010101" pitchFamily="2" charset="-122"/>
              </a:rPr>
              <a:t>d1,d2,d3;</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input [1:0] </a:t>
            </a:r>
            <a:r>
              <a:rPr lang="en-US" altLang="zh-CN" sz="1600" dirty="0">
                <a:latin typeface="Comic Sans MS" panose="030F0702030302020204" pitchFamily="2" charset="0"/>
                <a:ea typeface="宋体" panose="02010600030101010101" pitchFamily="2" charset="-122"/>
                <a:sym typeface="宋体" panose="02010600030101010101" pitchFamily="2" charset="-122"/>
              </a:rPr>
              <a:t>a;</a:t>
            </a:r>
            <a:r>
              <a:rPr lang="zh-CN" altLang="en-US" sz="1600" dirty="0">
                <a:latin typeface="Comic Sans MS" panose="030F0702030302020204" pitchFamily="2" charset="0"/>
                <a:ea typeface="宋体" panose="02010600030101010101" pitchFamily="2" charset="-122"/>
                <a:sym typeface="宋体" panose="02010600030101010101" pitchFamily="2" charset="-122"/>
              </a:rPr>
              <a:t>     </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output </a:t>
            </a:r>
            <a:r>
              <a:rPr lang="en-US" altLang="zh-CN" sz="1600" dirty="0">
                <a:latin typeface="Comic Sans MS" panose="030F0702030302020204" pitchFamily="2" charset="0"/>
                <a:ea typeface="宋体" panose="02010600030101010101" pitchFamily="2" charset="-122"/>
                <a:sym typeface="宋体" panose="02010600030101010101" pitchFamily="2" charset="-122"/>
              </a:rPr>
              <a:t>reg </a:t>
            </a:r>
            <a:r>
              <a:rPr lang="zh-CN" altLang="en-US" sz="1600" dirty="0">
                <a:latin typeface="Comic Sans MS" panose="030F0702030302020204" pitchFamily="2" charset="0"/>
                <a:ea typeface="宋体" panose="02010600030101010101" pitchFamily="2" charset="-122"/>
                <a:sym typeface="宋体" panose="02010600030101010101" pitchFamily="2" charset="-122"/>
              </a:rPr>
              <a:t>y</a:t>
            </a:r>
            <a:r>
              <a:rPr lang="en-US" altLang="zh-CN" sz="1600" dirty="0">
                <a:latin typeface="Comic Sans MS" panose="030F0702030302020204" pitchFamily="2" charset="0"/>
                <a:ea typeface="宋体" panose="02010600030101010101" pitchFamily="2" charset="-122"/>
                <a:sym typeface="宋体" panose="02010600030101010101" pitchFamily="2" charset="-122"/>
              </a:rPr>
              <a:t>;</a:t>
            </a:r>
            <a:r>
              <a:rPr lang="zh-CN" altLang="en-US" sz="1600" dirty="0">
                <a:latin typeface="Comic Sans MS" panose="030F0702030302020204" pitchFamily="2" charset="0"/>
                <a:ea typeface="宋体" panose="02010600030101010101" pitchFamily="2" charset="-122"/>
                <a:sym typeface="宋体" panose="02010600030101010101" pitchFamily="2" charset="-122"/>
              </a:rPr>
              <a:t> </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p:txBody>
      </p:sp>
      <p:sp>
        <p:nvSpPr>
          <p:cNvPr id="20486" name="文本框 5"/>
          <p:cNvSpPr txBox="1"/>
          <p:nvPr/>
        </p:nvSpPr>
        <p:spPr>
          <a:xfrm>
            <a:off x="647700" y="3035300"/>
            <a:ext cx="3736975" cy="922338"/>
          </a:xfrm>
          <a:prstGeom prst="rect">
            <a:avLst/>
          </a:prstGeom>
          <a:noFill/>
          <a:ln w="9525">
            <a:noFill/>
          </a:ln>
        </p:spPr>
        <p:txBody>
          <a:bodyPr wrap="square" anchor="t" anchorCtr="0">
            <a:spAutoFit/>
          </a:bodyPr>
          <a:p>
            <a:pPr>
              <a:lnSpc>
                <a:spcPct val="150000"/>
              </a:lnSpc>
            </a:pPr>
            <a:r>
              <a:rPr lang="en-US" altLang="zh-CN" dirty="0">
                <a:solidFill>
                  <a:srgbClr val="C00000"/>
                </a:solidFill>
                <a:latin typeface="Comic Sans MS" panose="030F0702030302020204" pitchFamily="2" charset="0"/>
                <a:ea typeface="宋体" panose="02010600030101010101" pitchFamily="2" charset="-122"/>
                <a:sym typeface="宋体" panose="02010600030101010101" pitchFamily="2" charset="-122"/>
              </a:rPr>
              <a:t>  </a:t>
            </a:r>
            <a:r>
              <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rPr>
              <a:t>调用基元进行结构描述</a:t>
            </a:r>
            <a:r>
              <a:rPr lang="en-US" altLang="zh-CN" dirty="0">
                <a:solidFill>
                  <a:srgbClr val="C00000"/>
                </a:solidFill>
                <a:latin typeface="Comic Sans MS" panose="030F0702030302020204" pitchFamily="2" charset="0"/>
                <a:ea typeface="宋体" panose="02010600030101010101" pitchFamily="2" charset="-122"/>
                <a:sym typeface="宋体" panose="02010600030101010101" pitchFamily="2" charset="-122"/>
              </a:rPr>
              <a:t>4</a:t>
            </a:r>
            <a:r>
              <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rPr>
              <a:t>选一数据选择器的Verilog代码参考如下：  </a:t>
            </a:r>
            <a:endPar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endParaRPr>
          </a:p>
        </p:txBody>
      </p:sp>
      <p:sp>
        <p:nvSpPr>
          <p:cNvPr id="20487" name="文本框 6"/>
          <p:cNvSpPr txBox="1"/>
          <p:nvPr/>
        </p:nvSpPr>
        <p:spPr>
          <a:xfrm>
            <a:off x="711200" y="541338"/>
            <a:ext cx="3608388" cy="920750"/>
          </a:xfrm>
          <a:prstGeom prst="rect">
            <a:avLst/>
          </a:prstGeom>
          <a:solidFill>
            <a:srgbClr val="F2F2F2"/>
          </a:solidFill>
          <a:ln w="9525" cap="flat" cmpd="sng">
            <a:solidFill>
              <a:srgbClr val="404040"/>
            </a:solidFill>
            <a:prstDash val="solid"/>
            <a:miter/>
            <a:headEnd type="none" w="med" len="med"/>
            <a:tailEnd type="none" w="med" len="med"/>
          </a:ln>
        </p:spPr>
        <p:txBody>
          <a:bodyPr wrap="square" anchor="t" anchorCtr="0">
            <a:spAutoFit/>
          </a:bodyPr>
          <a:p>
            <a:pPr eaLnBrk="0" hangingPunct="0">
              <a:lnSpc>
                <a:spcPct val="150000"/>
              </a:lnSpc>
            </a:pPr>
            <a:r>
              <a:rPr lang="zh-CN" altLang="en-US" dirty="0">
                <a:latin typeface="Comic Sans MS" panose="030F0702030302020204" pitchFamily="2" charset="0"/>
                <a:ea typeface="宋体" panose="02010600030101010101" pitchFamily="2" charset="-122"/>
                <a:sym typeface="宋体" panose="02010600030101010101" pitchFamily="2" charset="-122"/>
              </a:rPr>
              <a:t>也可以将端口定义和数据类型合并书写： </a:t>
            </a:r>
            <a:endParaRPr lang="zh-CN" altLang="en-US" dirty="0">
              <a:latin typeface="Comic Sans MS" panose="030F0702030302020204" pitchFamily="2" charset="0"/>
              <a:ea typeface="宋体" panose="02010600030101010101" pitchFamily="2" charset="-122"/>
              <a:sym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文本框 3"/>
          <p:cNvSpPr txBox="1"/>
          <p:nvPr/>
        </p:nvSpPr>
        <p:spPr>
          <a:xfrm>
            <a:off x="904875" y="3355975"/>
            <a:ext cx="3446463" cy="457200"/>
          </a:xfrm>
          <a:prstGeom prst="rect">
            <a:avLst/>
          </a:prstGeom>
          <a:noFill/>
          <a:ln w="9525">
            <a:noFill/>
          </a:ln>
        </p:spPr>
        <p:txBody>
          <a:bodyPr wrap="square" anchor="t" anchorCtr="0">
            <a:spAutoFit/>
          </a:bodyPr>
          <a:p>
            <a:pPr eaLnBrk="0" hangingPunct="0"/>
            <a:r>
              <a:rPr lang="zh-CN" altLang="en-US" sz="2400" dirty="0">
                <a:solidFill>
                  <a:srgbClr val="C00000"/>
                </a:solidFill>
                <a:latin typeface="Arial" panose="020B0604020202020204" pitchFamily="34" charset="0"/>
                <a:ea typeface="仿宋_GB2312" pitchFamily="1" charset="-122"/>
              </a:rPr>
              <a:t>1</a:t>
            </a:r>
            <a:r>
              <a:rPr lang="en-US" altLang="zh-CN" sz="2400" dirty="0">
                <a:solidFill>
                  <a:srgbClr val="C00000"/>
                </a:solidFill>
                <a:latin typeface="Arial" panose="020B0604020202020204" pitchFamily="34" charset="0"/>
                <a:ea typeface="仿宋_GB2312" pitchFamily="1" charset="-122"/>
              </a:rPr>
              <a:t>. </a:t>
            </a:r>
            <a:r>
              <a:rPr lang="zh-CN" altLang="en-US" sz="2400" dirty="0">
                <a:solidFill>
                  <a:srgbClr val="C00000"/>
                </a:solidFill>
                <a:latin typeface="Arial" panose="020B0604020202020204" pitchFamily="34" charset="0"/>
                <a:ea typeface="仿宋_GB2312" pitchFamily="1" charset="-122"/>
              </a:rPr>
              <a:t>线网</a:t>
            </a:r>
            <a:r>
              <a:rPr lang="en-US" altLang="zh-CN" sz="2400" dirty="0">
                <a:solidFill>
                  <a:srgbClr val="C00000"/>
                </a:solidFill>
                <a:latin typeface="Arial" panose="020B0604020202020204" pitchFamily="34" charset="0"/>
                <a:ea typeface="仿宋_GB2312" pitchFamily="1" charset="-122"/>
              </a:rPr>
              <a:t>/</a:t>
            </a:r>
            <a:r>
              <a:rPr lang="zh-CN" altLang="en-US" sz="2400" dirty="0">
                <a:solidFill>
                  <a:srgbClr val="C00000"/>
                </a:solidFill>
                <a:latin typeface="Arial" panose="020B0604020202020204" pitchFamily="34" charset="0"/>
                <a:ea typeface="仿宋_GB2312" pitchFamily="1" charset="-122"/>
              </a:rPr>
              <a:t>变量的基本取值</a:t>
            </a:r>
            <a:endParaRPr lang="zh-CN" altLang="en-US" sz="2400" dirty="0">
              <a:solidFill>
                <a:srgbClr val="C00000"/>
              </a:solidFill>
              <a:latin typeface="Arial" panose="020B0604020202020204" pitchFamily="34" charset="0"/>
              <a:ea typeface="仿宋_GB2312" pitchFamily="1" charset="-122"/>
            </a:endParaRPr>
          </a:p>
        </p:txBody>
      </p:sp>
      <p:sp>
        <p:nvSpPr>
          <p:cNvPr id="22530" name="文本框 4"/>
          <p:cNvSpPr txBox="1"/>
          <p:nvPr/>
        </p:nvSpPr>
        <p:spPr>
          <a:xfrm>
            <a:off x="652463" y="506413"/>
            <a:ext cx="7964487" cy="922337"/>
          </a:xfrm>
          <a:prstGeom prst="rect">
            <a:avLst/>
          </a:prstGeom>
          <a:noFill/>
          <a:ln w="9525">
            <a:noFill/>
          </a:ln>
        </p:spPr>
        <p:txBody>
          <a:bodyPr wrap="square" anchor="t" anchorCtr="0">
            <a:spAutoFit/>
          </a:bodyPr>
          <a:p>
            <a:pPr eaLnBrk="0" hangingPunct="0">
              <a:lnSpc>
                <a:spcPct val="150000"/>
              </a:lnSpc>
            </a:pPr>
            <a:r>
              <a:rPr lang="en-US" altLang="zh-CN" dirty="0">
                <a:solidFill>
                  <a:srgbClr val="0070C0"/>
                </a:solidFill>
                <a:latin typeface="Comic Sans MS" panose="030F0702030302020204" pitchFamily="2" charset="0"/>
                <a:ea typeface="宋体" panose="02010600030101010101" pitchFamily="2" charset="-122"/>
                <a:sym typeface="宋体" panose="02010600030101010101" pitchFamily="2" charset="-122"/>
              </a:rPr>
              <a:t>  </a:t>
            </a:r>
            <a:r>
              <a:rPr lang="zh-CN" altLang="en-US" dirty="0">
                <a:solidFill>
                  <a:srgbClr val="0070C0"/>
                </a:solidFill>
                <a:latin typeface="Comic Sans MS" panose="030F0702030302020204" pitchFamily="2" charset="0"/>
                <a:ea typeface="宋体" panose="02010600030101010101" pitchFamily="2" charset="-122"/>
                <a:sym typeface="宋体" panose="02010600030101010101" pitchFamily="2" charset="-122"/>
              </a:rPr>
              <a:t>Verilog HDL代码由大量的基本语法元素构成，包括</a:t>
            </a:r>
            <a:r>
              <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rPr>
              <a:t>空白</a:t>
            </a:r>
            <a:r>
              <a:rPr lang="zh-CN" altLang="en-US" dirty="0">
                <a:solidFill>
                  <a:srgbClr val="0070C0"/>
                </a:solidFill>
                <a:latin typeface="Comic Sans MS" panose="030F0702030302020204" pitchFamily="2" charset="0"/>
                <a:ea typeface="宋体" panose="02010600030101010101" pitchFamily="2" charset="-122"/>
                <a:sym typeface="宋体" panose="02010600030101010101" pitchFamily="2" charset="-122"/>
              </a:rPr>
              <a:t>符和</a:t>
            </a:r>
            <a:r>
              <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rPr>
              <a:t>注释</a:t>
            </a:r>
            <a:r>
              <a:rPr lang="zh-CN" altLang="en-US" dirty="0">
                <a:solidFill>
                  <a:srgbClr val="0070C0"/>
                </a:solidFill>
                <a:latin typeface="Comic Sans MS" panose="030F0702030302020204" pitchFamily="2" charset="0"/>
                <a:ea typeface="宋体" panose="02010600030101010101" pitchFamily="2" charset="-122"/>
                <a:sym typeface="宋体" panose="02010600030101010101" pitchFamily="2" charset="-122"/>
              </a:rPr>
              <a:t>、</a:t>
            </a:r>
            <a:r>
              <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rPr>
              <a:t>数值</a:t>
            </a:r>
            <a:r>
              <a:rPr lang="zh-CN" altLang="en-US" dirty="0">
                <a:solidFill>
                  <a:srgbClr val="0070C0"/>
                </a:solidFill>
                <a:latin typeface="Comic Sans MS" panose="030F0702030302020204" pitchFamily="2" charset="0"/>
                <a:ea typeface="宋体" panose="02010600030101010101" pitchFamily="2" charset="-122"/>
                <a:sym typeface="宋体" panose="02010600030101010101" pitchFamily="2" charset="-122"/>
              </a:rPr>
              <a:t>和字符串、</a:t>
            </a:r>
            <a:r>
              <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rPr>
              <a:t>标识符</a:t>
            </a:r>
            <a:r>
              <a:rPr lang="zh-CN" altLang="en-US" dirty="0">
                <a:solidFill>
                  <a:srgbClr val="0070C0"/>
                </a:solidFill>
                <a:latin typeface="Comic Sans MS" panose="030F0702030302020204" pitchFamily="2" charset="0"/>
                <a:ea typeface="宋体" panose="02010600030101010101" pitchFamily="2" charset="-122"/>
                <a:sym typeface="宋体" panose="02010600030101010101" pitchFamily="2" charset="-122"/>
              </a:rPr>
              <a:t>和</a:t>
            </a:r>
            <a:r>
              <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rPr>
              <a:t>关键</a:t>
            </a:r>
            <a:r>
              <a:rPr lang="zh-CN" altLang="en-US" dirty="0">
                <a:solidFill>
                  <a:srgbClr val="0070C0"/>
                </a:solidFill>
                <a:latin typeface="Comic Sans MS" panose="030F0702030302020204" pitchFamily="2" charset="0"/>
                <a:ea typeface="宋体" panose="02010600030101010101" pitchFamily="2" charset="-122"/>
                <a:sym typeface="宋体" panose="02010600030101010101" pitchFamily="2" charset="-122"/>
              </a:rPr>
              <a:t>字词等。</a:t>
            </a:r>
            <a:endParaRPr lang="zh-CN" altLang="en-US" dirty="0">
              <a:solidFill>
                <a:srgbClr val="0070C0"/>
              </a:solidFill>
              <a:latin typeface="Comic Sans MS" panose="030F0702030302020204" pitchFamily="2" charset="0"/>
              <a:ea typeface="宋体" panose="02010600030101010101" pitchFamily="2" charset="-122"/>
              <a:sym typeface="宋体" panose="02010600030101010101" pitchFamily="2" charset="-122"/>
            </a:endParaRPr>
          </a:p>
        </p:txBody>
      </p:sp>
      <p:sp>
        <p:nvSpPr>
          <p:cNvPr id="22531" name="文本框 2"/>
          <p:cNvSpPr txBox="1"/>
          <p:nvPr/>
        </p:nvSpPr>
        <p:spPr>
          <a:xfrm>
            <a:off x="652463" y="1428750"/>
            <a:ext cx="7964487" cy="1752600"/>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sym typeface="宋体" panose="02010600030101010101" pitchFamily="2" charset="-122"/>
              </a:rPr>
              <a:t>   </a:t>
            </a:r>
            <a:r>
              <a:rPr lang="zh-CN" altLang="en-US" dirty="0">
                <a:latin typeface="Comic Sans MS" panose="030F0702030302020204" pitchFamily="2" charset="0"/>
                <a:ea typeface="宋体" panose="02010600030101010101" pitchFamily="2" charset="-122"/>
                <a:sym typeface="宋体" panose="02010600030101010101" pitchFamily="2" charset="-122"/>
              </a:rPr>
              <a:t>Verilog从C语言发展而来，保留了C语言的语法特点。例如，空白符（空格键或者</a:t>
            </a:r>
            <a:r>
              <a:rPr lang="en-US" altLang="zh-CN" dirty="0">
                <a:latin typeface="Comic Sans MS" panose="030F0702030302020204" pitchFamily="2" charset="0"/>
                <a:ea typeface="宋体" panose="02010600030101010101" pitchFamily="2" charset="-122"/>
                <a:sym typeface="宋体" panose="02010600030101010101" pitchFamily="2" charset="-122"/>
              </a:rPr>
              <a:t>TAB</a:t>
            </a:r>
            <a:r>
              <a:rPr lang="zh-CN" altLang="en-US" dirty="0">
                <a:latin typeface="Comic Sans MS" panose="030F0702030302020204" pitchFamily="2" charset="0"/>
                <a:ea typeface="宋体" panose="02010600030101010101" pitchFamily="2" charset="-122"/>
                <a:sym typeface="宋体" panose="02010600030101010101" pitchFamily="2" charset="-122"/>
              </a:rPr>
              <a:t>）、和注释（</a:t>
            </a:r>
            <a:r>
              <a:rPr lang="en-US" altLang="zh-CN" dirty="0">
                <a:latin typeface="Comic Sans MS" panose="030F0702030302020204" pitchFamily="2" charset="0"/>
                <a:ea typeface="宋体" panose="02010600030101010101" pitchFamily="2" charset="-122"/>
                <a:sym typeface="宋体" panose="02010600030101010101" pitchFamily="2" charset="-122"/>
              </a:rPr>
              <a:t>//...</a:t>
            </a:r>
            <a:r>
              <a:rPr lang="zh-CN" altLang="en-US" dirty="0">
                <a:latin typeface="Comic Sans MS" panose="030F0702030302020204" pitchFamily="2" charset="0"/>
                <a:ea typeface="宋体" panose="02010600030101010101" pitchFamily="2" charset="-122"/>
                <a:sym typeface="宋体" panose="02010600030101010101" pitchFamily="2" charset="-122"/>
              </a:rPr>
              <a:t>或者</a:t>
            </a:r>
            <a:r>
              <a:rPr lang="en-US" altLang="zh-CN" dirty="0">
                <a:latin typeface="Comic Sans MS" panose="030F0702030302020204" pitchFamily="2" charset="0"/>
                <a:ea typeface="宋体" panose="02010600030101010101" pitchFamily="2" charset="-122"/>
                <a:sym typeface="宋体" panose="02010600030101010101" pitchFamily="2" charset="-122"/>
              </a:rPr>
              <a:t>/*...*/</a:t>
            </a:r>
            <a:r>
              <a:rPr lang="zh-CN" altLang="en-US" dirty="0">
                <a:latin typeface="Comic Sans MS" panose="030F0702030302020204" pitchFamily="2" charset="0"/>
                <a:ea typeface="宋体" panose="02010600030101010101" pitchFamily="2" charset="-122"/>
                <a:sym typeface="宋体" panose="02010600030101010101" pitchFamily="2" charset="-122"/>
              </a:rPr>
              <a:t>）方法与C语言完全相同，标识符同样区分大小写等。但是，Verilog本质上是用来描述硬件电路的，所以也有许多与C语言不同之处，例如线网/变量的概念和取值以及操作符等。</a:t>
            </a:r>
            <a:endParaRPr lang="zh-CN" altLang="en-US" dirty="0">
              <a:latin typeface="Comic Sans MS" panose="030F0702030302020204" pitchFamily="2" charset="0"/>
              <a:ea typeface="宋体" panose="02010600030101010101" pitchFamily="2" charset="-122"/>
              <a:sym typeface="宋体" panose="02010600030101010101" pitchFamily="2" charset="-122"/>
            </a:endParaRPr>
          </a:p>
        </p:txBody>
      </p:sp>
      <p:sp>
        <p:nvSpPr>
          <p:cNvPr id="22532" name="文本框 5"/>
          <p:cNvSpPr txBox="1"/>
          <p:nvPr/>
        </p:nvSpPr>
        <p:spPr>
          <a:xfrm>
            <a:off x="757238" y="3887788"/>
            <a:ext cx="4349750" cy="2168525"/>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sym typeface="宋体" panose="02010600030101010101" pitchFamily="2" charset="-122"/>
              </a:rPr>
              <a:t>  </a:t>
            </a:r>
            <a:r>
              <a:rPr lang="zh-CN" altLang="en-US" dirty="0">
                <a:solidFill>
                  <a:srgbClr val="0070C0"/>
                </a:solidFill>
                <a:latin typeface="Comic Sans MS" panose="030F0702030302020204" pitchFamily="2" charset="0"/>
                <a:ea typeface="宋体" panose="02010600030101010101" pitchFamily="2" charset="-122"/>
                <a:sym typeface="宋体" panose="02010600030101010101" pitchFamily="2" charset="-122"/>
              </a:rPr>
              <a:t>Verilog为线网/变量定义了4种基本取值：0、1、x和z，</a:t>
            </a:r>
            <a:r>
              <a:rPr lang="zh-CN" altLang="en-US" dirty="0">
                <a:latin typeface="Comic Sans MS" panose="030F0702030302020204" pitchFamily="2" charset="0"/>
                <a:ea typeface="宋体" panose="02010600030101010101" pitchFamily="2" charset="-122"/>
                <a:sym typeface="宋体" panose="02010600030101010101" pitchFamily="2" charset="-122"/>
              </a:rPr>
              <a:t>基本含义如右表所示。其中x表示未知，通常用在测试平台文件中，表示没有经过初始化的输入端口的值。</a:t>
            </a:r>
            <a:endParaRPr lang="zh-CN" altLang="en-US" dirty="0">
              <a:latin typeface="Comic Sans MS" panose="030F0702030302020204" pitchFamily="2" charset="0"/>
              <a:ea typeface="宋体" panose="02010600030101010101" pitchFamily="2" charset="-122"/>
              <a:sym typeface="宋体" panose="02010600030101010101" pitchFamily="2" charset="-122"/>
            </a:endParaRPr>
          </a:p>
        </p:txBody>
      </p:sp>
      <p:graphicFrame>
        <p:nvGraphicFramePr>
          <p:cNvPr id="22533" name="对象 1"/>
          <p:cNvGraphicFramePr/>
          <p:nvPr/>
        </p:nvGraphicFramePr>
        <p:xfrm>
          <a:off x="5106988" y="3887788"/>
          <a:ext cx="3586162" cy="2016125"/>
        </p:xfrm>
        <a:graphic>
          <a:graphicData uri="http://schemas.openxmlformats.org/presentationml/2006/ole">
            <mc:AlternateContent xmlns:mc="http://schemas.openxmlformats.org/markup-compatibility/2006">
              <mc:Choice xmlns:v="urn:schemas-microsoft-com:vml" Requires="v">
                <p:oleObj spid="_x0000_s3078" name="" r:id="rId1" imgW="4048125" imgH="1952625" progId="PBrush">
                  <p:embed/>
                </p:oleObj>
              </mc:Choice>
              <mc:Fallback>
                <p:oleObj name="" r:id="rId1" imgW="4048125" imgH="1952625" progId="PBrush">
                  <p:embed/>
                  <p:pic>
                    <p:nvPicPr>
                      <p:cNvPr id="0" name="图片 3077"/>
                      <p:cNvPicPr/>
                      <p:nvPr/>
                    </p:nvPicPr>
                    <p:blipFill>
                      <a:blip r:embed="rId2"/>
                      <a:stretch>
                        <a:fillRect/>
                      </a:stretch>
                    </p:blipFill>
                    <p:spPr>
                      <a:xfrm>
                        <a:off x="5106988" y="3887788"/>
                        <a:ext cx="3586162" cy="2016125"/>
                      </a:xfrm>
                      <a:prstGeom prst="rect">
                        <a:avLst/>
                      </a:prstGeom>
                      <a:noFill/>
                      <a:ln w="38100">
                        <a:noFill/>
                        <a:miter/>
                      </a:ln>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文本框 3"/>
          <p:cNvSpPr txBox="1"/>
          <p:nvPr/>
        </p:nvSpPr>
        <p:spPr>
          <a:xfrm>
            <a:off x="731838" y="546100"/>
            <a:ext cx="2508250" cy="460375"/>
          </a:xfrm>
          <a:prstGeom prst="rect">
            <a:avLst/>
          </a:prstGeom>
          <a:noFill/>
          <a:ln w="9525">
            <a:noFill/>
          </a:ln>
        </p:spPr>
        <p:txBody>
          <a:bodyPr wrap="square" anchor="t" anchorCtr="0">
            <a:spAutoFit/>
          </a:bodyPr>
          <a:p>
            <a:pPr eaLnBrk="0" hangingPunct="0"/>
            <a:r>
              <a:rPr lang="zh-CN" altLang="en-US" sz="2400" dirty="0">
                <a:solidFill>
                  <a:srgbClr val="C00000"/>
                </a:solidFill>
                <a:latin typeface="宋体" panose="02010600030101010101" pitchFamily="2" charset="-122"/>
                <a:ea typeface="宋体" panose="02010600030101010101" pitchFamily="2" charset="-122"/>
              </a:rPr>
              <a:t>2</a:t>
            </a:r>
            <a:r>
              <a:rPr lang="en-US" altLang="zh-CN" sz="2400" dirty="0">
                <a:solidFill>
                  <a:srgbClr val="C00000"/>
                </a:solidFill>
                <a:latin typeface="宋体" panose="02010600030101010101" pitchFamily="2" charset="-122"/>
                <a:ea typeface="宋体" panose="02010600030101010101" pitchFamily="2" charset="-122"/>
              </a:rPr>
              <a:t>.</a:t>
            </a:r>
            <a:r>
              <a:rPr lang="zh-CN" altLang="en-US" sz="2400" dirty="0">
                <a:solidFill>
                  <a:srgbClr val="C00000"/>
                </a:solidFill>
                <a:latin typeface="宋体" panose="02010600030101010101" pitchFamily="2" charset="-122"/>
                <a:ea typeface="宋体" panose="02010600030101010101" pitchFamily="2" charset="-122"/>
              </a:rPr>
              <a:t>常量表示方法</a:t>
            </a:r>
            <a:endParaRPr lang="en-US" altLang="zh-CN" sz="2400" dirty="0">
              <a:solidFill>
                <a:srgbClr val="C00000"/>
              </a:solidFill>
              <a:latin typeface="宋体" panose="02010600030101010101" pitchFamily="2" charset="-122"/>
              <a:ea typeface="宋体" panose="02010600030101010101" pitchFamily="2" charset="-122"/>
            </a:endParaRPr>
          </a:p>
        </p:txBody>
      </p:sp>
      <p:pic>
        <p:nvPicPr>
          <p:cNvPr id="23554" name="图片 2"/>
          <p:cNvPicPr>
            <a:picLocks noChangeAspect="1"/>
          </p:cNvPicPr>
          <p:nvPr/>
        </p:nvPicPr>
        <p:blipFill>
          <a:blip r:embed="rId1"/>
          <a:stretch>
            <a:fillRect/>
          </a:stretch>
        </p:blipFill>
        <p:spPr>
          <a:xfrm>
            <a:off x="1333500" y="2422525"/>
            <a:ext cx="5272088" cy="2122488"/>
          </a:xfrm>
          <a:prstGeom prst="rect">
            <a:avLst/>
          </a:prstGeom>
          <a:noFill/>
          <a:ln w="9525">
            <a:noFill/>
          </a:ln>
        </p:spPr>
      </p:pic>
      <p:sp>
        <p:nvSpPr>
          <p:cNvPr id="23555" name="文本框 4"/>
          <p:cNvSpPr txBox="1"/>
          <p:nvPr/>
        </p:nvSpPr>
        <p:spPr>
          <a:xfrm>
            <a:off x="795338" y="887413"/>
            <a:ext cx="6854825" cy="506412"/>
          </a:xfrm>
          <a:prstGeom prst="rect">
            <a:avLst/>
          </a:prstGeom>
          <a:noFill/>
          <a:ln w="9525">
            <a:noFill/>
          </a:ln>
        </p:spPr>
        <p:txBody>
          <a:bodyPr wrap="square" anchor="t" anchorCtr="0">
            <a:spAutoFit/>
          </a:bodyPr>
          <a:p>
            <a:pPr eaLnBrk="0" hangingPunct="0">
              <a:lnSpc>
                <a:spcPct val="150000"/>
              </a:lnSpc>
            </a:pPr>
            <a:r>
              <a:rPr lang="en-US" altLang="zh-CN" dirty="0">
                <a:solidFill>
                  <a:srgbClr val="0070C0"/>
                </a:solidFill>
                <a:latin typeface="Comic Sans MS" panose="030F0702030302020204" pitchFamily="2" charset="0"/>
                <a:ea typeface="宋体" panose="02010600030101010101" pitchFamily="2" charset="-122"/>
                <a:sym typeface="宋体" panose="02010600030101010101" pitchFamily="2" charset="-122"/>
              </a:rPr>
              <a:t> </a:t>
            </a:r>
            <a:r>
              <a:rPr lang="zh-CN" altLang="en-US" dirty="0">
                <a:solidFill>
                  <a:srgbClr val="0070C0"/>
                </a:solidFill>
                <a:latin typeface="Comic Sans MS" panose="030F0702030302020204" pitchFamily="2" charset="0"/>
                <a:ea typeface="宋体" panose="02010600030101010101" pitchFamily="2" charset="-122"/>
                <a:sym typeface="宋体" panose="02010600030101010101" pitchFamily="2" charset="-122"/>
              </a:rPr>
              <a:t>在Verilog </a:t>
            </a:r>
            <a:r>
              <a:rPr lang="en-US" altLang="zh-CN" dirty="0">
                <a:solidFill>
                  <a:srgbClr val="0070C0"/>
                </a:solidFill>
                <a:latin typeface="Comic Sans MS" panose="030F0702030302020204" pitchFamily="2" charset="0"/>
                <a:ea typeface="宋体" panose="02010600030101010101" pitchFamily="2" charset="-122"/>
                <a:sym typeface="宋体" panose="02010600030101010101" pitchFamily="2" charset="-122"/>
              </a:rPr>
              <a:t>HDL</a:t>
            </a:r>
            <a:r>
              <a:rPr lang="zh-CN" altLang="en-US" dirty="0">
                <a:solidFill>
                  <a:srgbClr val="0070C0"/>
                </a:solidFill>
                <a:latin typeface="Comic Sans MS" panose="030F0702030302020204" pitchFamily="2" charset="0"/>
                <a:ea typeface="宋体" panose="02010600030101010101" pitchFamily="2" charset="-122"/>
                <a:sym typeface="宋体" panose="02010600030101010101" pitchFamily="2" charset="-122"/>
              </a:rPr>
              <a:t>中，取值不变的量称为常量（constant）。</a:t>
            </a:r>
            <a:endParaRPr lang="zh-CN" altLang="en-US" dirty="0">
              <a:solidFill>
                <a:srgbClr val="0070C0"/>
              </a:solidFill>
              <a:latin typeface="Comic Sans MS" panose="030F0702030302020204" pitchFamily="2" charset="0"/>
              <a:ea typeface="宋体" panose="02010600030101010101" pitchFamily="2" charset="-122"/>
              <a:sym typeface="宋体" panose="02010600030101010101" pitchFamily="2" charset="-122"/>
            </a:endParaRPr>
          </a:p>
        </p:txBody>
      </p:sp>
      <p:sp>
        <p:nvSpPr>
          <p:cNvPr id="23556" name="文本框 1"/>
          <p:cNvSpPr txBox="1"/>
          <p:nvPr/>
        </p:nvSpPr>
        <p:spPr>
          <a:xfrm>
            <a:off x="874713" y="1322388"/>
            <a:ext cx="8062912" cy="508000"/>
          </a:xfrm>
          <a:prstGeom prst="rect">
            <a:avLst/>
          </a:prstGeom>
          <a:noFill/>
          <a:ln w="9525">
            <a:noFill/>
          </a:ln>
        </p:spPr>
        <p:txBody>
          <a:bodyPr wrap="square" anchor="t" anchorCtr="0">
            <a:spAutoFit/>
          </a:bodyPr>
          <a:p>
            <a:pPr eaLnBrk="0" hangingPunct="0">
              <a:lnSpc>
                <a:spcPct val="150000"/>
              </a:lnSpc>
            </a:pPr>
            <a:r>
              <a:rPr lang="zh-CN" altLang="en-US" dirty="0">
                <a:latin typeface="Comic Sans MS" panose="030F0702030302020204" pitchFamily="2" charset="0"/>
                <a:ea typeface="宋体" panose="02010600030101010101" pitchFamily="2" charset="-122"/>
                <a:sym typeface="宋体" panose="02010600030101010101" pitchFamily="2" charset="-122"/>
              </a:rPr>
              <a:t>常量按照其数值类型的不同可划分为</a:t>
            </a:r>
            <a:r>
              <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rPr>
              <a:t>整数常量</a:t>
            </a:r>
            <a:r>
              <a:rPr lang="zh-CN" altLang="en-US" dirty="0">
                <a:latin typeface="Comic Sans MS" panose="030F0702030302020204" pitchFamily="2" charset="0"/>
                <a:ea typeface="宋体" panose="02010600030101010101" pitchFamily="2" charset="-122"/>
                <a:sym typeface="宋体" panose="02010600030101010101" pitchFamily="2" charset="-122"/>
              </a:rPr>
              <a:t>、</a:t>
            </a:r>
            <a:r>
              <a:rPr lang="zh-CN" altLang="en-US" dirty="0">
                <a:solidFill>
                  <a:srgbClr val="00B050"/>
                </a:solidFill>
                <a:latin typeface="Comic Sans MS" panose="030F0702030302020204" pitchFamily="2" charset="0"/>
                <a:ea typeface="宋体" panose="02010600030101010101" pitchFamily="2" charset="-122"/>
                <a:sym typeface="宋体" panose="02010600030101010101" pitchFamily="2" charset="-122"/>
              </a:rPr>
              <a:t>实数常量和字符串</a:t>
            </a:r>
            <a:r>
              <a:rPr lang="zh-CN" altLang="en-US" dirty="0">
                <a:latin typeface="Comic Sans MS" panose="030F0702030302020204" pitchFamily="2" charset="0"/>
                <a:ea typeface="宋体" panose="02010600030101010101" pitchFamily="2" charset="-122"/>
                <a:sym typeface="宋体" panose="02010600030101010101" pitchFamily="2" charset="-122"/>
              </a:rPr>
              <a:t>三种类型。</a:t>
            </a:r>
            <a:endParaRPr lang="zh-CN" altLang="en-US" dirty="0">
              <a:latin typeface="Comic Sans MS" panose="030F0702030302020204" pitchFamily="2" charset="0"/>
              <a:ea typeface="宋体" panose="02010600030101010101" pitchFamily="2" charset="-122"/>
              <a:sym typeface="宋体" panose="02010600030101010101" pitchFamily="2" charset="-122"/>
            </a:endParaRPr>
          </a:p>
        </p:txBody>
      </p:sp>
      <p:sp>
        <p:nvSpPr>
          <p:cNvPr id="23557" name="文本框 3"/>
          <p:cNvSpPr txBox="1"/>
          <p:nvPr/>
        </p:nvSpPr>
        <p:spPr>
          <a:xfrm>
            <a:off x="795338" y="1830388"/>
            <a:ext cx="2135187" cy="398462"/>
          </a:xfrm>
          <a:prstGeom prst="rect">
            <a:avLst/>
          </a:prstGeom>
          <a:noFill/>
          <a:ln w="9525">
            <a:noFill/>
          </a:ln>
        </p:spPr>
        <p:txBody>
          <a:bodyPr wrap="square" anchor="t" anchorCtr="0">
            <a:spAutoFit/>
          </a:bodyPr>
          <a:p>
            <a:pPr eaLnBrk="0" hangingPunct="0"/>
            <a:r>
              <a:rPr lang="en-US" altLang="zh-CN" sz="2000" dirty="0">
                <a:solidFill>
                  <a:srgbClr val="C00000"/>
                </a:solidFill>
                <a:latin typeface="Comic Sans MS" panose="030F0702030302020204" pitchFamily="2" charset="0"/>
                <a:ea typeface="宋体" panose="02010600030101010101" pitchFamily="2" charset="-122"/>
              </a:rPr>
              <a:t>(1) </a:t>
            </a:r>
            <a:r>
              <a:rPr lang="zh-CN" altLang="en-US" sz="2000" dirty="0">
                <a:solidFill>
                  <a:srgbClr val="C00000"/>
                </a:solidFill>
                <a:latin typeface="Comic Sans MS" panose="030F0702030302020204" pitchFamily="2" charset="0"/>
                <a:ea typeface="宋体" panose="02010600030101010101" pitchFamily="2" charset="-122"/>
              </a:rPr>
              <a:t>整数常量</a:t>
            </a:r>
            <a:endParaRPr lang="zh-CN" altLang="en-US" sz="2000" dirty="0">
              <a:solidFill>
                <a:srgbClr val="C00000"/>
              </a:solidFill>
              <a:latin typeface="Comic Sans MS" panose="030F0702030302020204" pitchFamily="2" charset="0"/>
              <a:ea typeface="宋体" panose="02010600030101010101" pitchFamily="2" charset="-122"/>
            </a:endParaRPr>
          </a:p>
        </p:txBody>
      </p:sp>
      <p:sp>
        <p:nvSpPr>
          <p:cNvPr id="23558" name="文本框 5"/>
          <p:cNvSpPr txBox="1"/>
          <p:nvPr/>
        </p:nvSpPr>
        <p:spPr>
          <a:xfrm>
            <a:off x="4411663" y="4578350"/>
            <a:ext cx="4349750" cy="1568450"/>
          </a:xfrm>
          <a:prstGeom prst="rect">
            <a:avLst/>
          </a:prstGeom>
          <a:solidFill>
            <a:srgbClr val="D9D9D9"/>
          </a:solidFill>
          <a:ln w="9525">
            <a:noFill/>
          </a:ln>
        </p:spPr>
        <p:txBody>
          <a:bodyPr wrap="square" anchor="t" anchorCtr="0">
            <a:spAutoFit/>
          </a:bodyPr>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4</a:t>
            </a:r>
            <a:r>
              <a:rPr lang="en-US" altLang="zh-CN" sz="1600" dirty="0">
                <a:latin typeface="Comic Sans MS" panose="030F0702030302020204" pitchFamily="2" charset="0"/>
                <a:ea typeface="宋体" panose="02010600030101010101" pitchFamily="2" charset="-122"/>
                <a:sym typeface="宋体" panose="02010600030101010101" pitchFamily="2" charset="-122"/>
              </a:rPr>
              <a:t>'</a:t>
            </a:r>
            <a:r>
              <a:rPr lang="zh-CN" altLang="en-US" sz="1600" dirty="0">
                <a:latin typeface="Comic Sans MS" panose="030F0702030302020204" pitchFamily="2" charset="0"/>
                <a:ea typeface="宋体" panose="02010600030101010101" pitchFamily="2" charset="-122"/>
                <a:sym typeface="宋体" panose="02010600030101010101" pitchFamily="2" charset="-122"/>
              </a:rPr>
              <a:t>b1001：4位二进制数，值为1001</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5</a:t>
            </a:r>
            <a:r>
              <a:rPr lang="en-US" altLang="zh-CN" sz="1600" dirty="0">
                <a:latin typeface="Comic Sans MS" panose="030F0702030302020204" pitchFamily="2" charset="0"/>
                <a:ea typeface="宋体" panose="02010600030101010101" pitchFamily="2" charset="-122"/>
                <a:sym typeface="宋体" panose="02010600030101010101" pitchFamily="2" charset="-122"/>
              </a:rPr>
              <a:t>'</a:t>
            </a:r>
            <a:r>
              <a:rPr lang="zh-CN" altLang="en-US" sz="1600" dirty="0">
                <a:latin typeface="Comic Sans MS" panose="030F0702030302020204" pitchFamily="2" charset="0"/>
                <a:ea typeface="宋体" panose="02010600030101010101" pitchFamily="2" charset="-122"/>
                <a:sym typeface="宋体" panose="02010600030101010101" pitchFamily="2" charset="-122"/>
              </a:rPr>
              <a:t>d23：  十进制数，二进制位宽为5</a:t>
            </a:r>
            <a:r>
              <a:rPr lang="en-US" altLang="zh-CN" sz="1600" dirty="0">
                <a:latin typeface="Comic Sans MS" panose="030F0702030302020204" pitchFamily="2" charset="0"/>
                <a:ea typeface="宋体" panose="02010600030101010101" pitchFamily="2" charset="-122"/>
                <a:sym typeface="宋体" panose="02010600030101010101" pitchFamily="2" charset="-122"/>
              </a:rPr>
              <a:t>,</a:t>
            </a:r>
            <a:r>
              <a:rPr lang="zh-CN" altLang="en-US" sz="1600" dirty="0">
                <a:latin typeface="Comic Sans MS" panose="030F0702030302020204" pitchFamily="2" charset="0"/>
                <a:ea typeface="宋体" panose="02010600030101010101" pitchFamily="2" charset="-122"/>
                <a:sym typeface="宋体" panose="02010600030101010101" pitchFamily="2" charset="-122"/>
              </a:rPr>
              <a:t>值为23</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3</a:t>
            </a:r>
            <a:r>
              <a:rPr lang="en-US" altLang="zh-CN" sz="1600" dirty="0">
                <a:latin typeface="Comic Sans MS" panose="030F0702030302020204" pitchFamily="2" charset="0"/>
                <a:ea typeface="宋体" panose="02010600030101010101" pitchFamily="2" charset="-122"/>
                <a:sym typeface="宋体" panose="02010600030101010101" pitchFamily="2" charset="-122"/>
              </a:rPr>
              <a:t>'</a:t>
            </a:r>
            <a:r>
              <a:rPr lang="zh-CN" altLang="en-US" sz="1600" dirty="0">
                <a:latin typeface="Comic Sans MS" panose="030F0702030302020204" pitchFamily="2" charset="0"/>
                <a:ea typeface="宋体" panose="02010600030101010101" pitchFamily="2" charset="-122"/>
                <a:sym typeface="宋体" panose="02010600030101010101" pitchFamily="2" charset="-122"/>
              </a:rPr>
              <a:t>b01x： 3位二进制数，值为01x</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12</a:t>
            </a:r>
            <a:r>
              <a:rPr lang="en-US" altLang="zh-CN" sz="1600" dirty="0">
                <a:latin typeface="Comic Sans MS" panose="030F0702030302020204" pitchFamily="2" charset="0"/>
                <a:ea typeface="宋体" panose="02010600030101010101" pitchFamily="2" charset="-122"/>
                <a:sym typeface="宋体" panose="02010600030101010101" pitchFamily="2" charset="-122"/>
              </a:rPr>
              <a:t>'</a:t>
            </a:r>
            <a:r>
              <a:rPr lang="zh-CN" altLang="en-US" sz="1600" dirty="0">
                <a:latin typeface="Comic Sans MS" panose="030F0702030302020204" pitchFamily="2" charset="0"/>
                <a:ea typeface="宋体" panose="02010600030101010101" pitchFamily="2" charset="-122"/>
                <a:sym typeface="宋体" panose="02010600030101010101" pitchFamily="2" charset="-122"/>
              </a:rPr>
              <a:t>hz：  12位二进制数，每位均为z</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p:txBody>
      </p:sp>
      <p:graphicFrame>
        <p:nvGraphicFramePr>
          <p:cNvPr id="23559" name="对象 6"/>
          <p:cNvGraphicFramePr/>
          <p:nvPr/>
        </p:nvGraphicFramePr>
        <p:xfrm>
          <a:off x="803275" y="4545013"/>
          <a:ext cx="3497263" cy="1635125"/>
        </p:xfrm>
        <a:graphic>
          <a:graphicData uri="http://schemas.openxmlformats.org/presentationml/2006/ole">
            <mc:AlternateContent xmlns:mc="http://schemas.openxmlformats.org/markup-compatibility/2006">
              <mc:Choice xmlns:v="urn:schemas-microsoft-com:vml" Requires="v">
                <p:oleObj spid="_x0000_s3079" name="" r:id="rId2" imgW="4905375" imgH="1647825" progId="PBrush">
                  <p:embed/>
                </p:oleObj>
              </mc:Choice>
              <mc:Fallback>
                <p:oleObj name="" r:id="rId2" imgW="4905375" imgH="1647825" progId="PBrush">
                  <p:embed/>
                  <p:pic>
                    <p:nvPicPr>
                      <p:cNvPr id="0" name="图片 3078"/>
                      <p:cNvPicPr/>
                      <p:nvPr/>
                    </p:nvPicPr>
                    <p:blipFill>
                      <a:blip r:embed="rId3"/>
                      <a:stretch>
                        <a:fillRect/>
                      </a:stretch>
                    </p:blipFill>
                    <p:spPr>
                      <a:xfrm>
                        <a:off x="803275" y="4545013"/>
                        <a:ext cx="3497263" cy="1635125"/>
                      </a:xfrm>
                      <a:prstGeom prst="rect">
                        <a:avLst/>
                      </a:prstGeom>
                      <a:noFill/>
                      <a:ln w="38100">
                        <a:noFill/>
                        <a:miter/>
                      </a:ln>
                    </p:spPr>
                  </p:pic>
                </p:oleObj>
              </mc:Fallback>
            </mc:AlternateContent>
          </a:graphicData>
        </a:graphic>
      </p:graphicFrame>
      <p:sp>
        <p:nvSpPr>
          <p:cNvPr id="22537" name="矩形 10243"/>
          <p:cNvSpPr/>
          <p:nvPr/>
        </p:nvSpPr>
        <p:spPr>
          <a:xfrm>
            <a:off x="1270000" y="2371725"/>
            <a:ext cx="5619750" cy="2060575"/>
          </a:xfrm>
          <a:prstGeom prst="rect">
            <a:avLst/>
          </a:prstGeom>
          <a:solidFill>
            <a:srgbClr val="92D050">
              <a:alpha val="25999"/>
            </a:srgbClr>
          </a:solidFill>
          <a:ln w="9525">
            <a:noFill/>
          </a:ln>
        </p:spPr>
        <p:txBody>
          <a:bodyPr anchor="t" anchorCtr="0"/>
          <a:p>
            <a:pPr eaLnBrk="0" hangingPunct="0"/>
            <a:endParaRPr lang="zh-CN" altLang="en-US" dirty="0">
              <a:latin typeface="Arial" panose="020B0604020202020204" pitchFamily="34" charset="0"/>
              <a:ea typeface="仿宋_GB2312"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7"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文本框 3"/>
          <p:cNvSpPr txBox="1"/>
          <p:nvPr/>
        </p:nvSpPr>
        <p:spPr>
          <a:xfrm>
            <a:off x="763588" y="3987800"/>
            <a:ext cx="4281487" cy="1338263"/>
          </a:xfrm>
          <a:prstGeom prst="rect">
            <a:avLst/>
          </a:prstGeom>
          <a:noFill/>
          <a:ln w="9525">
            <a:noFill/>
          </a:ln>
        </p:spPr>
        <p:txBody>
          <a:bodyPr wrap="square" anchor="t" anchorCtr="0">
            <a:spAutoFit/>
          </a:bodyPr>
          <a:p>
            <a:pPr eaLnBrk="0" hangingPunct="0">
              <a:lnSpc>
                <a:spcPct val="150000"/>
              </a:lnSpc>
            </a:pPr>
            <a:r>
              <a:rPr lang="en-US" altLang="zh-CN" dirty="0">
                <a:solidFill>
                  <a:srgbClr val="0070C0"/>
                </a:solidFill>
                <a:latin typeface="Comic Sans MS" panose="030F0702030302020204" pitchFamily="2" charset="0"/>
                <a:ea typeface="宋体" panose="02010600030101010101" pitchFamily="2" charset="-122"/>
              </a:rPr>
              <a:t>  </a:t>
            </a:r>
            <a:r>
              <a:rPr lang="zh-CN" altLang="en-US" dirty="0">
                <a:solidFill>
                  <a:srgbClr val="0070C0"/>
                </a:solidFill>
                <a:latin typeface="Comic Sans MS" panose="030F0702030302020204" pitchFamily="2" charset="0"/>
                <a:ea typeface="宋体" panose="02010600030101010101" pitchFamily="2" charset="-122"/>
              </a:rPr>
              <a:t>字符串定义为双引号内的字符序列，用 ASCII 码序列表示，其中每个字表示为一个 8 位 ASCII 码。</a:t>
            </a:r>
            <a:endParaRPr lang="zh-CN" altLang="en-US" dirty="0">
              <a:solidFill>
                <a:srgbClr val="0070C0"/>
              </a:solidFill>
              <a:latin typeface="Comic Sans MS" panose="030F0702030302020204" pitchFamily="2" charset="0"/>
              <a:ea typeface="宋体" panose="02010600030101010101" pitchFamily="2" charset="-122"/>
            </a:endParaRPr>
          </a:p>
        </p:txBody>
      </p:sp>
      <p:sp>
        <p:nvSpPr>
          <p:cNvPr id="24578" name="文本框 1"/>
          <p:cNvSpPr txBox="1"/>
          <p:nvPr/>
        </p:nvSpPr>
        <p:spPr>
          <a:xfrm>
            <a:off x="989013" y="1052513"/>
            <a:ext cx="6126162" cy="366712"/>
          </a:xfrm>
          <a:prstGeom prst="rect">
            <a:avLst/>
          </a:prstGeom>
          <a:noFill/>
          <a:ln w="9525">
            <a:noFill/>
          </a:ln>
        </p:spPr>
        <p:txBody>
          <a:bodyPr wrap="none" anchor="t" anchorCtr="0">
            <a:spAutoFit/>
          </a:bodyPr>
          <a:p>
            <a:pPr eaLnBrk="0" hangingPunct="0"/>
            <a:r>
              <a:rPr lang="zh-CN" altLang="en-US" dirty="0">
                <a:solidFill>
                  <a:srgbClr val="0070C0"/>
                </a:solidFill>
                <a:latin typeface="Comic Sans MS" panose="030F0702030302020204" pitchFamily="2" charset="0"/>
                <a:ea typeface="宋体" panose="02010600030101010101" pitchFamily="2" charset="-122"/>
              </a:rPr>
              <a:t>实数常量用于仿真中，表示延迟量、仿真时间等物理参数。</a:t>
            </a:r>
            <a:endParaRPr lang="zh-CN" altLang="en-US" dirty="0">
              <a:solidFill>
                <a:srgbClr val="0070C0"/>
              </a:solidFill>
              <a:latin typeface="Comic Sans MS" panose="030F0702030302020204" pitchFamily="2" charset="0"/>
              <a:ea typeface="宋体" panose="02010600030101010101" pitchFamily="2" charset="-122"/>
            </a:endParaRPr>
          </a:p>
        </p:txBody>
      </p:sp>
      <p:sp>
        <p:nvSpPr>
          <p:cNvPr id="24579" name="文本框 3"/>
          <p:cNvSpPr txBox="1"/>
          <p:nvPr/>
        </p:nvSpPr>
        <p:spPr>
          <a:xfrm>
            <a:off x="835025" y="581025"/>
            <a:ext cx="2135188" cy="400050"/>
          </a:xfrm>
          <a:prstGeom prst="rect">
            <a:avLst/>
          </a:prstGeom>
          <a:noFill/>
          <a:ln w="9525">
            <a:noFill/>
          </a:ln>
        </p:spPr>
        <p:txBody>
          <a:bodyPr wrap="square" anchor="t" anchorCtr="0">
            <a:spAutoFit/>
          </a:bodyPr>
          <a:p>
            <a:pPr eaLnBrk="0" hangingPunct="0"/>
            <a:r>
              <a:rPr lang="en-US" altLang="zh-CN" sz="2000" dirty="0">
                <a:solidFill>
                  <a:srgbClr val="00B050"/>
                </a:solidFill>
                <a:latin typeface="Comic Sans MS" panose="030F0702030302020204" pitchFamily="2" charset="0"/>
                <a:ea typeface="宋体" panose="02010600030101010101" pitchFamily="2" charset="-122"/>
              </a:rPr>
              <a:t>(2) </a:t>
            </a:r>
            <a:r>
              <a:rPr lang="zh-CN" altLang="en-US" sz="2000" dirty="0">
                <a:solidFill>
                  <a:srgbClr val="00B050"/>
                </a:solidFill>
                <a:latin typeface="Comic Sans MS" panose="030F0702030302020204" pitchFamily="2" charset="0"/>
                <a:ea typeface="宋体" panose="02010600030101010101" pitchFamily="2" charset="-122"/>
              </a:rPr>
              <a:t>实数常量</a:t>
            </a:r>
            <a:endParaRPr lang="zh-CN" altLang="en-US" sz="2000" dirty="0">
              <a:solidFill>
                <a:srgbClr val="00B050"/>
              </a:solidFill>
              <a:latin typeface="Comic Sans MS" panose="030F0702030302020204" pitchFamily="2" charset="0"/>
              <a:ea typeface="宋体" panose="02010600030101010101" pitchFamily="2" charset="-122"/>
            </a:endParaRPr>
          </a:p>
        </p:txBody>
      </p:sp>
      <p:sp>
        <p:nvSpPr>
          <p:cNvPr id="24580" name="文本框 1"/>
          <p:cNvSpPr txBox="1"/>
          <p:nvPr/>
        </p:nvSpPr>
        <p:spPr>
          <a:xfrm>
            <a:off x="779463" y="1335088"/>
            <a:ext cx="3074987" cy="2168525"/>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rPr>
              <a:t>  </a:t>
            </a:r>
            <a:r>
              <a:rPr lang="zh-CN" altLang="en-US" dirty="0">
                <a:latin typeface="Comic Sans MS" panose="030F0702030302020204" pitchFamily="2" charset="0"/>
                <a:ea typeface="宋体" panose="02010600030101010101" pitchFamily="2" charset="-122"/>
              </a:rPr>
              <a:t>实数常量既可以用带小数点的</a:t>
            </a:r>
            <a:r>
              <a:rPr lang="zh-CN" altLang="en-US" dirty="0">
                <a:solidFill>
                  <a:srgbClr val="FF33CC"/>
                </a:solidFill>
                <a:latin typeface="Comic Sans MS" panose="030F0702030302020204" pitchFamily="2" charset="0"/>
                <a:ea typeface="宋体" panose="02010600030101010101" pitchFamily="2" charset="-122"/>
              </a:rPr>
              <a:t>十进制数</a:t>
            </a:r>
            <a:r>
              <a:rPr lang="zh-CN" altLang="en-US" dirty="0">
                <a:latin typeface="Comic Sans MS" panose="030F0702030302020204" pitchFamily="2" charset="0"/>
                <a:ea typeface="宋体" panose="02010600030101010101" pitchFamily="2" charset="-122"/>
              </a:rPr>
              <a:t>表示，也可以用</a:t>
            </a:r>
            <a:r>
              <a:rPr lang="zh-CN" altLang="en-US" dirty="0">
                <a:solidFill>
                  <a:srgbClr val="FF33CC"/>
                </a:solidFill>
                <a:latin typeface="Comic Sans MS" panose="030F0702030302020204" pitchFamily="2" charset="0"/>
                <a:ea typeface="宋体" panose="02010600030101010101" pitchFamily="2" charset="-122"/>
              </a:rPr>
              <a:t>科学计数法</a:t>
            </a:r>
            <a:r>
              <a:rPr lang="zh-CN" altLang="en-US" dirty="0">
                <a:latin typeface="Comic Sans MS" panose="030F0702030302020204" pitchFamily="2" charset="0"/>
                <a:ea typeface="宋体" panose="02010600030101010101" pitchFamily="2" charset="-122"/>
              </a:rPr>
              <a:t>表示。带小数点的实数在小数点两侧都必须至少有一位数字。</a:t>
            </a:r>
            <a:endParaRPr lang="zh-CN" altLang="en-US" dirty="0">
              <a:latin typeface="Comic Sans MS" panose="030F0702030302020204" pitchFamily="2" charset="0"/>
              <a:ea typeface="宋体" panose="02010600030101010101" pitchFamily="2" charset="-122"/>
            </a:endParaRPr>
          </a:p>
        </p:txBody>
      </p:sp>
      <p:sp>
        <p:nvSpPr>
          <p:cNvPr id="24581" name="文本框 5"/>
          <p:cNvSpPr txBox="1"/>
          <p:nvPr/>
        </p:nvSpPr>
        <p:spPr>
          <a:xfrm>
            <a:off x="3908425" y="1527175"/>
            <a:ext cx="4770438" cy="1568450"/>
          </a:xfrm>
          <a:prstGeom prst="rect">
            <a:avLst/>
          </a:prstGeom>
          <a:solidFill>
            <a:srgbClr val="D9D9D9"/>
          </a:solidFill>
          <a:ln w="9525">
            <a:noFill/>
          </a:ln>
        </p:spPr>
        <p:txBody>
          <a:bodyPr wrap="square" anchor="t" anchorCtr="0">
            <a:spAutoFit/>
          </a:bodyPr>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1.0          // 十进制数表示；</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3.1415926  // 十进制数表示；</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123.45e2   // 科学计数法表示，值为12345；</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1.2e-1      // 科学计数法表示，值为0.12。</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p:txBody>
      </p:sp>
      <p:sp>
        <p:nvSpPr>
          <p:cNvPr id="24582" name="文本框 3"/>
          <p:cNvSpPr txBox="1"/>
          <p:nvPr/>
        </p:nvSpPr>
        <p:spPr>
          <a:xfrm>
            <a:off x="835025" y="3589338"/>
            <a:ext cx="1952625" cy="398462"/>
          </a:xfrm>
          <a:prstGeom prst="rect">
            <a:avLst/>
          </a:prstGeom>
          <a:noFill/>
          <a:ln w="9525">
            <a:noFill/>
          </a:ln>
        </p:spPr>
        <p:txBody>
          <a:bodyPr wrap="square" anchor="t" anchorCtr="0">
            <a:spAutoFit/>
          </a:bodyPr>
          <a:p>
            <a:pPr eaLnBrk="0" hangingPunct="0"/>
            <a:r>
              <a:rPr lang="en-US" altLang="zh-CN" sz="2000" dirty="0">
                <a:solidFill>
                  <a:srgbClr val="00B050"/>
                </a:solidFill>
                <a:latin typeface="Comic Sans MS" panose="030F0702030302020204" pitchFamily="2" charset="0"/>
                <a:ea typeface="宋体" panose="02010600030101010101" pitchFamily="2" charset="-122"/>
              </a:rPr>
              <a:t>(3) </a:t>
            </a:r>
            <a:r>
              <a:rPr lang="zh-CN" altLang="en-US" sz="2000" dirty="0">
                <a:solidFill>
                  <a:srgbClr val="00B050"/>
                </a:solidFill>
                <a:latin typeface="Comic Sans MS" panose="030F0702030302020204" pitchFamily="2" charset="0"/>
                <a:ea typeface="宋体" panose="02010600030101010101" pitchFamily="2" charset="-122"/>
              </a:rPr>
              <a:t>字符串</a:t>
            </a:r>
            <a:endParaRPr lang="zh-CN" altLang="en-US" sz="2000" dirty="0">
              <a:solidFill>
                <a:srgbClr val="00B050"/>
              </a:solidFill>
              <a:latin typeface="Comic Sans MS" panose="030F0702030302020204" pitchFamily="2" charset="0"/>
              <a:ea typeface="宋体" panose="02010600030101010101" pitchFamily="2" charset="-122"/>
            </a:endParaRPr>
          </a:p>
        </p:txBody>
      </p:sp>
      <p:sp>
        <p:nvSpPr>
          <p:cNvPr id="24583" name="文本框 3"/>
          <p:cNvSpPr txBox="1"/>
          <p:nvPr/>
        </p:nvSpPr>
        <p:spPr>
          <a:xfrm>
            <a:off x="819150" y="5254625"/>
            <a:ext cx="4041775" cy="914400"/>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rPr>
              <a:t>   </a:t>
            </a:r>
            <a:r>
              <a:rPr lang="zh-CN" altLang="en-US" dirty="0">
                <a:latin typeface="Comic Sans MS" panose="030F0702030302020204" pitchFamily="2" charset="0"/>
                <a:ea typeface="宋体" panose="02010600030101010101" pitchFamily="2" charset="-122"/>
              </a:rPr>
              <a:t>在Verilog HDL中，字符串保存在reg类型的变量中。</a:t>
            </a:r>
            <a:endParaRPr lang="zh-CN" altLang="en-US" dirty="0">
              <a:latin typeface="Comic Sans MS" panose="030F0702030302020204" pitchFamily="2" charset="0"/>
              <a:ea typeface="宋体" panose="02010600030101010101" pitchFamily="2" charset="-122"/>
            </a:endParaRPr>
          </a:p>
        </p:txBody>
      </p:sp>
      <p:sp>
        <p:nvSpPr>
          <p:cNvPr id="24584" name="文本框 6"/>
          <p:cNvSpPr txBox="1"/>
          <p:nvPr/>
        </p:nvSpPr>
        <p:spPr>
          <a:xfrm>
            <a:off x="5092700" y="4205288"/>
            <a:ext cx="3051175" cy="1938337"/>
          </a:xfrm>
          <a:prstGeom prst="rect">
            <a:avLst/>
          </a:prstGeom>
          <a:solidFill>
            <a:srgbClr val="D9D9D9"/>
          </a:solidFill>
          <a:ln w="9525">
            <a:noFill/>
          </a:ln>
        </p:spPr>
        <p:txBody>
          <a:bodyPr wrap="square" anchor="t" anchorCtr="0">
            <a:spAutoFit/>
          </a:bodyPr>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reg [12*8:1] str1; </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reg [14*8:1] str2; </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str1=”Hello world!”;</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str2= ”Internal error”</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文本框 3"/>
          <p:cNvSpPr txBox="1"/>
          <p:nvPr/>
        </p:nvSpPr>
        <p:spPr>
          <a:xfrm>
            <a:off x="796925" y="608013"/>
            <a:ext cx="2554288" cy="398462"/>
          </a:xfrm>
          <a:prstGeom prst="rect">
            <a:avLst/>
          </a:prstGeom>
          <a:noFill/>
          <a:ln w="9525">
            <a:noFill/>
          </a:ln>
        </p:spPr>
        <p:txBody>
          <a:bodyPr wrap="square" anchor="t" anchorCtr="0">
            <a:spAutoFit/>
          </a:bodyPr>
          <a:p>
            <a:pPr eaLnBrk="0" hangingPunct="0"/>
            <a:r>
              <a:rPr lang="en-US" altLang="zh-CN" sz="2000" dirty="0">
                <a:solidFill>
                  <a:srgbClr val="0070C0"/>
                </a:solidFill>
                <a:latin typeface="Comic Sans MS" panose="030F0702030302020204" pitchFamily="2" charset="0"/>
                <a:ea typeface="宋体" panose="02010600030101010101" pitchFamily="2" charset="-122"/>
              </a:rPr>
              <a:t>(4) </a:t>
            </a:r>
            <a:r>
              <a:rPr lang="zh-CN" altLang="en-US" sz="2000" dirty="0">
                <a:solidFill>
                  <a:srgbClr val="0070C0"/>
                </a:solidFill>
                <a:latin typeface="Comic Sans MS" panose="030F0702030302020204" pitchFamily="2" charset="0"/>
                <a:ea typeface="宋体" panose="02010600030101010101" pitchFamily="2" charset="-122"/>
              </a:rPr>
              <a:t>参数定义语句</a:t>
            </a:r>
            <a:endParaRPr lang="zh-CN" altLang="en-US" sz="2000" dirty="0">
              <a:solidFill>
                <a:srgbClr val="0070C0"/>
              </a:solidFill>
              <a:latin typeface="Comic Sans MS" panose="030F0702030302020204" pitchFamily="2" charset="0"/>
              <a:ea typeface="宋体" panose="02010600030101010101" pitchFamily="2" charset="-122"/>
            </a:endParaRPr>
          </a:p>
        </p:txBody>
      </p:sp>
      <p:sp>
        <p:nvSpPr>
          <p:cNvPr id="25602" name="文本框 1"/>
          <p:cNvSpPr txBox="1"/>
          <p:nvPr/>
        </p:nvSpPr>
        <p:spPr>
          <a:xfrm>
            <a:off x="796925" y="935038"/>
            <a:ext cx="7550150" cy="1338262"/>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rPr>
              <a:t>   </a:t>
            </a:r>
            <a:r>
              <a:rPr lang="zh-CN" altLang="en-US" dirty="0">
                <a:latin typeface="Comic Sans MS" panose="030F0702030302020204" pitchFamily="2" charset="0"/>
                <a:ea typeface="宋体" panose="02010600030101010101" pitchFamily="2" charset="-122"/>
              </a:rPr>
              <a:t>Verilog使用参数定义语句定义常量，用标识符表示具体的常量值，用于指定数据的位宽、延迟量和状态编码等参数</a:t>
            </a:r>
            <a:r>
              <a:rPr lang="en-US" altLang="zh-CN" dirty="0">
                <a:latin typeface="Comic Sans MS" panose="030F0702030302020204" pitchFamily="2" charset="0"/>
                <a:ea typeface="宋体" panose="02010600030101010101" pitchFamily="2" charset="-122"/>
              </a:rPr>
              <a:t>,</a:t>
            </a:r>
            <a:r>
              <a:rPr lang="zh-CN" altLang="en-US" dirty="0">
                <a:latin typeface="Comic Sans MS" panose="030F0702030302020204" pitchFamily="2" charset="0"/>
                <a:ea typeface="宋体" panose="02010600030101010101" pitchFamily="2" charset="-122"/>
              </a:rPr>
              <a:t>以提高代码的可阅读性、可维护性以及模块的复用性。</a:t>
            </a:r>
            <a:endParaRPr lang="zh-CN" altLang="en-US" dirty="0">
              <a:latin typeface="Comic Sans MS" panose="030F0702030302020204" pitchFamily="2" charset="0"/>
              <a:ea typeface="宋体" panose="02010600030101010101" pitchFamily="2" charset="-122"/>
            </a:endParaRPr>
          </a:p>
        </p:txBody>
      </p:sp>
      <p:sp>
        <p:nvSpPr>
          <p:cNvPr id="25603" name="文本框 1"/>
          <p:cNvSpPr txBox="1"/>
          <p:nvPr/>
        </p:nvSpPr>
        <p:spPr>
          <a:xfrm>
            <a:off x="868363" y="2200275"/>
            <a:ext cx="8031162" cy="1338263"/>
          </a:xfrm>
          <a:prstGeom prst="rect">
            <a:avLst/>
          </a:prstGeom>
          <a:solidFill>
            <a:srgbClr val="D9EDEE"/>
          </a:solidFill>
          <a:ln w="9525">
            <a:noFill/>
          </a:ln>
        </p:spPr>
        <p:txBody>
          <a:bodyPr wrap="square" anchor="t" anchorCtr="0">
            <a:spAutoFit/>
          </a:bodyPr>
          <a:p>
            <a:pPr eaLnBrk="0" hangingPunct="0">
              <a:lnSpc>
                <a:spcPct val="150000"/>
              </a:lnSpc>
            </a:pPr>
            <a:r>
              <a:rPr lang="zh-CN" altLang="en-US" dirty="0">
                <a:solidFill>
                  <a:srgbClr val="0070C0"/>
                </a:solidFill>
                <a:latin typeface="Comic Sans MS" panose="030F0702030302020204" pitchFamily="2" charset="0"/>
                <a:ea typeface="宋体" panose="02010600030101010101" pitchFamily="2" charset="-122"/>
              </a:rPr>
              <a:t>参数定义语句的语法格式如下：</a:t>
            </a:r>
            <a:endParaRPr lang="zh-CN" altLang="en-US" dirty="0">
              <a:solidFill>
                <a:srgbClr val="0070C0"/>
              </a:solidFill>
              <a:latin typeface="Comic Sans MS" panose="030F0702030302020204" pitchFamily="2" charset="0"/>
              <a:ea typeface="宋体" panose="02010600030101010101" pitchFamily="2" charset="-122"/>
            </a:endParaRPr>
          </a:p>
          <a:p>
            <a:pPr eaLnBrk="0" hangingPunct="0">
              <a:lnSpc>
                <a:spcPct val="150000"/>
              </a:lnSpc>
            </a:pPr>
            <a:r>
              <a:rPr lang="zh-CN" altLang="en-US" dirty="0">
                <a:solidFill>
                  <a:srgbClr val="C00000"/>
                </a:solidFill>
                <a:latin typeface="Comic Sans MS" panose="030F0702030302020204" pitchFamily="2" charset="0"/>
                <a:ea typeface="宋体" panose="02010600030101010101" pitchFamily="2" charset="-122"/>
              </a:rPr>
              <a:t>parameter 参数名1=常数或常数表达式１,参数名2=常数或常数表达式2,…;</a:t>
            </a:r>
            <a:endParaRPr lang="zh-CN" altLang="en-US" dirty="0">
              <a:solidFill>
                <a:srgbClr val="C00000"/>
              </a:solidFill>
              <a:latin typeface="Comic Sans MS" panose="030F0702030302020204" pitchFamily="2" charset="0"/>
              <a:ea typeface="宋体" panose="02010600030101010101" pitchFamily="2" charset="-122"/>
            </a:endParaRPr>
          </a:p>
          <a:p>
            <a:pPr eaLnBrk="0" hangingPunct="0">
              <a:lnSpc>
                <a:spcPct val="150000"/>
              </a:lnSpc>
            </a:pPr>
            <a:r>
              <a:rPr lang="zh-CN" altLang="en-US" dirty="0">
                <a:solidFill>
                  <a:srgbClr val="C00000"/>
                </a:solidFill>
                <a:latin typeface="Comic Sans MS" panose="030F0702030302020204" pitchFamily="2" charset="0"/>
                <a:ea typeface="宋体" panose="02010600030101010101" pitchFamily="2" charset="-122"/>
              </a:rPr>
              <a:t>localparam 参数名1=常数或常数表达式１,参数名2=常数或常数表达式2,…;</a:t>
            </a:r>
            <a:endParaRPr lang="zh-CN" altLang="en-US" dirty="0">
              <a:solidFill>
                <a:srgbClr val="C00000"/>
              </a:solidFill>
              <a:latin typeface="Comic Sans MS" panose="030F0702030302020204" pitchFamily="2" charset="0"/>
              <a:ea typeface="宋体" panose="02010600030101010101" pitchFamily="2" charset="-122"/>
            </a:endParaRPr>
          </a:p>
        </p:txBody>
      </p:sp>
      <p:sp>
        <p:nvSpPr>
          <p:cNvPr id="25604" name="文本框 6"/>
          <p:cNvSpPr txBox="1"/>
          <p:nvPr/>
        </p:nvSpPr>
        <p:spPr>
          <a:xfrm>
            <a:off x="1103313" y="3640138"/>
            <a:ext cx="6715125" cy="1814512"/>
          </a:xfrm>
          <a:prstGeom prst="rect">
            <a:avLst/>
          </a:prstGeom>
          <a:solidFill>
            <a:srgbClr val="D9D9D9"/>
          </a:solidFill>
          <a:ln w="9525">
            <a:noFill/>
          </a:ln>
        </p:spPr>
        <p:txBody>
          <a:bodyPr wrap="square" anchor="t" anchorCtr="0">
            <a:spAutoFit/>
          </a:bodyPr>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parameter MSB=7, LSB=0;  // 定义参数MSB和LSB，值分别为7和0</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sym typeface="宋体" panose="02010600030101010101" pitchFamily="2" charset="-122"/>
              </a:rPr>
              <a:t>local</a:t>
            </a:r>
            <a:r>
              <a:rPr lang="zh-CN" altLang="en-US" sz="1600" dirty="0">
                <a:latin typeface="Comic Sans MS" panose="030F0702030302020204" pitchFamily="2" charset="0"/>
                <a:ea typeface="宋体" panose="02010600030101010101" pitchFamily="2" charset="-122"/>
                <a:sym typeface="宋体" panose="02010600030101010101" pitchFamily="2" charset="-122"/>
              </a:rPr>
              <a:t>param DELAY=10;       // 定义参数DELAY，值为10</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r>
              <a:rPr lang="en-US" altLang="zh-CN" sz="1600" dirty="0">
                <a:latin typeface="Comic Sans MS" panose="030F0702030302020204" pitchFamily="2" charset="0"/>
                <a:ea typeface="宋体" panose="02010600030101010101" pitchFamily="2" charset="-122"/>
                <a:sym typeface="宋体" panose="02010600030101010101" pitchFamily="2" charset="-122"/>
              </a:rPr>
              <a:t>...</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reg [MSB:LSB] </a:t>
            </a:r>
            <a:r>
              <a:rPr lang="en-US" altLang="zh-CN" sz="1600" dirty="0">
                <a:latin typeface="Comic Sans MS" panose="030F0702030302020204" pitchFamily="2" charset="0"/>
                <a:ea typeface="宋体" panose="02010600030101010101" pitchFamily="2" charset="-122"/>
                <a:sym typeface="宋体" panose="02010600030101010101" pitchFamily="2" charset="-122"/>
              </a:rPr>
              <a:t>cnt</a:t>
            </a:r>
            <a:r>
              <a:rPr lang="zh-CN" altLang="en-US" sz="1600" dirty="0">
                <a:latin typeface="Comic Sans MS" panose="030F0702030302020204" pitchFamily="2" charset="0"/>
                <a:ea typeface="宋体" panose="02010600030101010101" pitchFamily="2" charset="-122"/>
                <a:sym typeface="宋体" panose="02010600030101010101" pitchFamily="2" charset="-122"/>
              </a:rPr>
              <a:t>_</a:t>
            </a:r>
            <a:r>
              <a:rPr lang="en-US" altLang="zh-CN" sz="1600" dirty="0">
                <a:latin typeface="Comic Sans MS" panose="030F0702030302020204" pitchFamily="2" charset="0"/>
                <a:ea typeface="宋体" panose="02010600030101010101" pitchFamily="2" charset="-122"/>
                <a:sym typeface="宋体" panose="02010600030101010101" pitchFamily="2" charset="-122"/>
              </a:rPr>
              <a:t>q</a:t>
            </a:r>
            <a:r>
              <a:rPr lang="zh-CN" altLang="en-US" sz="1600" dirty="0">
                <a:latin typeface="Comic Sans MS" panose="030F0702030302020204" pitchFamily="2" charset="0"/>
                <a:ea typeface="宋体" panose="02010600030101010101" pitchFamily="2" charset="-122"/>
                <a:sym typeface="宋体" panose="02010600030101010101" pitchFamily="2" charset="-122"/>
              </a:rPr>
              <a:t>；     // 引用参数MSB和LSB定义</a:t>
            </a:r>
            <a:r>
              <a:rPr lang="en-US" altLang="zh-CN" sz="1600" dirty="0">
                <a:latin typeface="Comic Sans MS" panose="030F0702030302020204" pitchFamily="2" charset="0"/>
                <a:ea typeface="宋体" panose="02010600030101010101" pitchFamily="2" charset="-122"/>
                <a:sym typeface="宋体" panose="02010600030101010101" pitchFamily="2" charset="-122"/>
              </a:rPr>
              <a:t>cnt_q</a:t>
            </a:r>
            <a:r>
              <a:rPr lang="zh-CN" altLang="en-US" sz="1600" dirty="0">
                <a:latin typeface="Comic Sans MS" panose="030F0702030302020204" pitchFamily="2" charset="0"/>
                <a:ea typeface="宋体" panose="02010600030101010101" pitchFamily="2" charset="-122"/>
                <a:sym typeface="宋体" panose="02010600030101010101" pitchFamily="2" charset="-122"/>
              </a:rPr>
              <a:t>的位宽</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and #DELAY (y,a,b);       // 引用参数DELAY定义赋值的延迟时间</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p:txBody>
      </p:sp>
      <p:sp>
        <p:nvSpPr>
          <p:cNvPr id="25605" name="文本框 2"/>
          <p:cNvSpPr txBox="1"/>
          <p:nvPr/>
        </p:nvSpPr>
        <p:spPr>
          <a:xfrm>
            <a:off x="868363" y="5381625"/>
            <a:ext cx="7740650" cy="922338"/>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rPr>
              <a:t>  </a:t>
            </a:r>
            <a:r>
              <a:rPr lang="zh-CN" altLang="en-US" dirty="0">
                <a:latin typeface="Comic Sans MS" panose="030F0702030302020204" pitchFamily="2" charset="0"/>
                <a:ea typeface="宋体" panose="02010600030101010101" pitchFamily="2" charset="-122"/>
              </a:rPr>
              <a:t>参数定义语句parameter/localparam通常写在模块内部，只对当前模块起作用。</a:t>
            </a:r>
            <a:endParaRPr lang="zh-CN" altLang="en-US" dirty="0">
              <a:latin typeface="Comic Sans MS" panose="030F0702030302020204" pitchFamily="2" charset="0"/>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文本框 2"/>
          <p:cNvSpPr txBox="1"/>
          <p:nvPr/>
        </p:nvSpPr>
        <p:spPr>
          <a:xfrm>
            <a:off x="755650" y="2489200"/>
            <a:ext cx="7943850" cy="1754188"/>
          </a:xfrm>
          <a:prstGeom prst="rect">
            <a:avLst/>
          </a:prstGeom>
          <a:noFill/>
          <a:ln w="9525">
            <a:noFill/>
          </a:ln>
        </p:spPr>
        <p:txBody>
          <a:bodyPr wrap="square" anchor="t" anchorCtr="0">
            <a:spAutoFit/>
          </a:bodyPr>
          <a:p>
            <a:pPr eaLnBrk="0" hangingPunct="0">
              <a:lnSpc>
                <a:spcPct val="150000"/>
              </a:lnSpc>
            </a:pPr>
            <a:r>
              <a:rPr lang="zh-CN" altLang="en-US" dirty="0">
                <a:solidFill>
                  <a:srgbClr val="C00000"/>
                </a:solidFill>
                <a:latin typeface="Comic Sans MS" panose="030F0702030302020204" pitchFamily="2" charset="0"/>
                <a:ea typeface="宋体" panose="02010600030101010101" pitchFamily="2" charset="-122"/>
              </a:rPr>
              <a:t>说明：</a:t>
            </a:r>
            <a:r>
              <a:rPr lang="en-US" altLang="zh-CN" dirty="0">
                <a:latin typeface="Comic Sans MS" panose="030F0702030302020204" pitchFamily="2" charset="0"/>
                <a:ea typeface="宋体" panose="02010600030101010101" pitchFamily="2" charset="-122"/>
              </a:rPr>
              <a:t> (</a:t>
            </a:r>
            <a:r>
              <a:rPr lang="zh-CN" altLang="en-US" dirty="0">
                <a:latin typeface="Comic Sans MS" panose="030F0702030302020204" pitchFamily="2" charset="0"/>
                <a:ea typeface="宋体" panose="02010600030101010101" pitchFamily="2" charset="-122"/>
              </a:rPr>
              <a:t>1</a:t>
            </a:r>
            <a:r>
              <a:rPr lang="en-US" altLang="zh-CN" dirty="0">
                <a:latin typeface="Comic Sans MS" panose="030F0702030302020204" pitchFamily="2" charset="0"/>
                <a:ea typeface="宋体" panose="02010600030101010101" pitchFamily="2" charset="-122"/>
              </a:rPr>
              <a:t>) </a:t>
            </a:r>
            <a:r>
              <a:rPr lang="zh-CN" altLang="en-US" dirty="0">
                <a:latin typeface="Comic Sans MS" panose="030F0702030302020204" pitchFamily="2" charset="0"/>
                <a:ea typeface="宋体" panose="02010600030101010101" pitchFamily="2" charset="-122"/>
              </a:rPr>
              <a:t>parameter/localparam定义的参数是局部的，只对当前模块起作用；</a:t>
            </a:r>
            <a:r>
              <a:rPr lang="en-US" altLang="zh-CN" dirty="0">
                <a:latin typeface="Comic Sans MS" panose="030F0702030302020204" pitchFamily="2" charset="0"/>
                <a:ea typeface="宋体" panose="02010600030101010101" pitchFamily="2" charset="-122"/>
              </a:rPr>
              <a:t> (</a:t>
            </a:r>
            <a:r>
              <a:rPr lang="zh-CN" altLang="en-US" dirty="0">
                <a:latin typeface="Comic Sans MS" panose="030F0702030302020204" pitchFamily="2" charset="0"/>
                <a:ea typeface="宋体" panose="02010600030101010101" pitchFamily="2" charset="-122"/>
              </a:rPr>
              <a:t>2</a:t>
            </a:r>
            <a:r>
              <a:rPr lang="en-US" altLang="zh-CN" dirty="0">
                <a:latin typeface="Comic Sans MS" panose="030F0702030302020204" pitchFamily="2" charset="0"/>
                <a:ea typeface="宋体" panose="02010600030101010101" pitchFamily="2" charset="-122"/>
              </a:rPr>
              <a:t>) </a:t>
            </a:r>
            <a:r>
              <a:rPr lang="zh-CN" altLang="zh-CN" dirty="0">
                <a:latin typeface="Comic Sans MS" panose="030F0702030302020204" pitchFamily="2" charset="0"/>
                <a:ea typeface="宋体" panose="02010600030101010101" pitchFamily="2" charset="-122"/>
              </a:rPr>
              <a:t>在层次化电路设计中，在上层模块中可以应用参数重定义语句</a:t>
            </a:r>
            <a:r>
              <a:rPr lang="zh-CN" altLang="zh-CN" dirty="0">
                <a:solidFill>
                  <a:srgbClr val="00B050"/>
                </a:solidFill>
                <a:latin typeface="Comic Sans MS" panose="030F0702030302020204" pitchFamily="2" charset="0"/>
                <a:ea typeface="宋体" panose="02010600030101010101" pitchFamily="2" charset="-122"/>
              </a:rPr>
              <a:t>defparam</a:t>
            </a:r>
            <a:r>
              <a:rPr lang="zh-CN" altLang="zh-CN" dirty="0">
                <a:latin typeface="Comic Sans MS" panose="030F0702030302020204" pitchFamily="2" charset="0"/>
                <a:ea typeface="宋体" panose="02010600030101010101" pitchFamily="2" charset="-122"/>
              </a:rPr>
              <a:t>更改下层模块中用</a:t>
            </a:r>
            <a:r>
              <a:rPr lang="zh-CN" altLang="zh-CN" dirty="0">
                <a:solidFill>
                  <a:srgbClr val="00B050"/>
                </a:solidFill>
                <a:latin typeface="Comic Sans MS" panose="030F0702030302020204" pitchFamily="2" charset="0"/>
                <a:ea typeface="宋体" panose="02010600030101010101" pitchFamily="2" charset="-122"/>
              </a:rPr>
              <a:t>parameter</a:t>
            </a:r>
            <a:r>
              <a:rPr lang="zh-CN" altLang="zh-CN" dirty="0">
                <a:latin typeface="Comic Sans MS" panose="030F0702030302020204" pitchFamily="2" charset="0"/>
                <a:ea typeface="宋体" panose="02010600030101010101" pitchFamily="2" charset="-122"/>
              </a:rPr>
              <a:t>语句定义的参数值，体现了模块可重用的设计思想。</a:t>
            </a:r>
            <a:endParaRPr lang="zh-CN" altLang="zh-CN" dirty="0">
              <a:latin typeface="Comic Sans MS" panose="030F0702030302020204" pitchFamily="2" charset="0"/>
              <a:ea typeface="宋体" panose="02010600030101010101" pitchFamily="2" charset="-122"/>
            </a:endParaRPr>
          </a:p>
        </p:txBody>
      </p:sp>
      <p:sp>
        <p:nvSpPr>
          <p:cNvPr id="26626" name="文本框 2"/>
          <p:cNvSpPr txBox="1"/>
          <p:nvPr/>
        </p:nvSpPr>
        <p:spPr>
          <a:xfrm>
            <a:off x="900113" y="476250"/>
            <a:ext cx="7750175" cy="508000"/>
          </a:xfrm>
          <a:prstGeom prst="rect">
            <a:avLst/>
          </a:prstGeom>
          <a:noFill/>
          <a:ln w="9525">
            <a:noFill/>
          </a:ln>
        </p:spPr>
        <p:txBody>
          <a:bodyPr wrap="square" anchor="t" anchorCtr="0">
            <a:spAutoFit/>
          </a:bodyPr>
          <a:p>
            <a:pPr eaLnBrk="0" hangingPunct="0">
              <a:lnSpc>
                <a:spcPct val="150000"/>
              </a:lnSpc>
            </a:pPr>
            <a:r>
              <a:rPr lang="zh-CN" altLang="zh-CN" dirty="0">
                <a:latin typeface="Comic Sans MS" panose="030F0702030302020204" pitchFamily="2" charset="0"/>
                <a:ea typeface="宋体" panose="02010600030101010101" pitchFamily="2" charset="-122"/>
              </a:rPr>
              <a:t>另外，</a:t>
            </a:r>
            <a:r>
              <a:rPr lang="zh-CN" altLang="en-US" dirty="0">
                <a:latin typeface="Comic Sans MS" panose="030F0702030302020204" pitchFamily="2" charset="0"/>
                <a:ea typeface="宋体" panose="02010600030101010101" pitchFamily="2" charset="-122"/>
              </a:rPr>
              <a:t>parameter语句还可以写在模块名和端口列表之间，其语法格式为</a:t>
            </a:r>
            <a:endParaRPr lang="zh-CN" altLang="en-US" dirty="0">
              <a:solidFill>
                <a:srgbClr val="0070C0"/>
              </a:solidFill>
              <a:latin typeface="Comic Sans MS" panose="030F0702030302020204" pitchFamily="2" charset="0"/>
              <a:ea typeface="宋体" panose="02010600030101010101" pitchFamily="2" charset="-122"/>
            </a:endParaRPr>
          </a:p>
        </p:txBody>
      </p:sp>
      <p:sp>
        <p:nvSpPr>
          <p:cNvPr id="26627" name="文本框 2"/>
          <p:cNvSpPr txBox="1"/>
          <p:nvPr/>
        </p:nvSpPr>
        <p:spPr>
          <a:xfrm>
            <a:off x="612775" y="5334000"/>
            <a:ext cx="8181975" cy="922338"/>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rPr>
              <a:t>  </a:t>
            </a:r>
            <a:r>
              <a:rPr lang="zh-CN" altLang="en-US" dirty="0">
                <a:latin typeface="Comic Sans MS" panose="030F0702030302020204" pitchFamily="2" charset="0"/>
                <a:ea typeface="宋体" panose="02010600030101010101" pitchFamily="2" charset="-122"/>
              </a:rPr>
              <a:t>关于defparam和parameter语句的参数传递功能将结合例2-16和例2-17进行进一步说明。</a:t>
            </a:r>
            <a:endParaRPr lang="zh-CN" altLang="en-US" dirty="0">
              <a:latin typeface="Comic Sans MS" panose="030F0702030302020204" pitchFamily="2" charset="0"/>
              <a:ea typeface="宋体" panose="02010600030101010101" pitchFamily="2" charset="-122"/>
            </a:endParaRPr>
          </a:p>
        </p:txBody>
      </p:sp>
      <p:sp>
        <p:nvSpPr>
          <p:cNvPr id="26628" name="文本框 1"/>
          <p:cNvSpPr txBox="1"/>
          <p:nvPr/>
        </p:nvSpPr>
        <p:spPr>
          <a:xfrm>
            <a:off x="1023938" y="4340225"/>
            <a:ext cx="7264400" cy="922338"/>
          </a:xfrm>
          <a:prstGeom prst="rect">
            <a:avLst/>
          </a:prstGeom>
          <a:solidFill>
            <a:srgbClr val="D9EDEE"/>
          </a:solidFill>
          <a:ln w="9525">
            <a:noFill/>
          </a:ln>
        </p:spPr>
        <p:txBody>
          <a:bodyPr wrap="square" anchor="t" anchorCtr="0">
            <a:spAutoFit/>
          </a:bodyPr>
          <a:p>
            <a:pPr eaLnBrk="0" hangingPunct="0">
              <a:lnSpc>
                <a:spcPct val="150000"/>
              </a:lnSpc>
            </a:pPr>
            <a:r>
              <a:rPr lang="zh-CN" altLang="en-US" dirty="0">
                <a:latin typeface="Comic Sans MS" panose="030F0702030302020204" pitchFamily="2" charset="0"/>
                <a:ea typeface="宋体" panose="02010600030101010101" pitchFamily="2" charset="-122"/>
              </a:rPr>
              <a:t>参数重定义语句defparam应用的语法格式为</a:t>
            </a:r>
            <a:endParaRPr lang="zh-CN" altLang="en-US" dirty="0">
              <a:latin typeface="Comic Sans MS" panose="030F0702030302020204" pitchFamily="2" charset="0"/>
              <a:ea typeface="宋体" panose="02010600030101010101" pitchFamily="2" charset="-122"/>
            </a:endParaRPr>
          </a:p>
          <a:p>
            <a:pPr eaLnBrk="0" hangingPunct="0">
              <a:lnSpc>
                <a:spcPct val="150000"/>
              </a:lnSpc>
            </a:pPr>
            <a:r>
              <a:rPr lang="zh-CN" altLang="en-US" dirty="0">
                <a:latin typeface="Comic Sans MS" panose="030F0702030302020204" pitchFamily="2" charset="0"/>
                <a:ea typeface="宋体" panose="02010600030101010101" pitchFamily="2" charset="-122"/>
              </a:rPr>
              <a:t>defparam (包含层次路径)参数1,...,(包含层次路径)参数n;</a:t>
            </a:r>
            <a:endParaRPr lang="zh-CN" altLang="en-US" dirty="0">
              <a:solidFill>
                <a:srgbClr val="C00000"/>
              </a:solidFill>
              <a:latin typeface="Comic Sans MS" panose="030F0702030302020204" pitchFamily="2" charset="0"/>
              <a:ea typeface="宋体" panose="02010600030101010101" pitchFamily="2" charset="-122"/>
            </a:endParaRPr>
          </a:p>
        </p:txBody>
      </p:sp>
      <p:sp>
        <p:nvSpPr>
          <p:cNvPr id="2" name="文本框 2"/>
          <p:cNvSpPr txBox="1"/>
          <p:nvPr/>
        </p:nvSpPr>
        <p:spPr>
          <a:xfrm>
            <a:off x="901700" y="984250"/>
            <a:ext cx="7747000" cy="13366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nchor="t">
            <a:spAutoFit/>
          </a:bodyPr>
          <a:p>
            <a:pPr eaLnBrk="0" fontAlgn="base" hangingPunct="0">
              <a:lnSpc>
                <a:spcPct val="150000"/>
              </a:lnSpc>
            </a:pPr>
            <a:r>
              <a:rPr lang="en-US" altLang="zh-CN" strike="noStrike" noProof="1" dirty="0">
                <a:latin typeface="Comic Sans MS" panose="030F0702030302020204" pitchFamily="2" charset="0"/>
                <a:ea typeface="宋体" panose="02010600030101010101" pitchFamily="2" charset="-122"/>
              </a:rPr>
              <a:t> </a:t>
            </a:r>
            <a:r>
              <a:rPr lang="zh-CN" altLang="en-US" strike="noStrike" noProof="1" dirty="0">
                <a:solidFill>
                  <a:srgbClr val="0070C0"/>
                </a:solidFill>
                <a:latin typeface="Comic Sans MS" panose="030F0702030302020204" pitchFamily="2" charset="0"/>
                <a:ea typeface="宋体" panose="02010600030101010101" pitchFamily="2" charset="-122"/>
              </a:rPr>
              <a:t>module 模块名 #(parameter 参数名1=...,参数名2=...) (端口列表);</a:t>
            </a:r>
            <a:endParaRPr lang="zh-CN" altLang="en-US" strike="noStrike" noProof="1" dirty="0">
              <a:solidFill>
                <a:srgbClr val="0070C0"/>
              </a:solidFill>
              <a:latin typeface="Comic Sans MS" panose="030F0702030302020204" pitchFamily="2" charset="0"/>
              <a:ea typeface="宋体" panose="02010600030101010101" pitchFamily="2" charset="-122"/>
            </a:endParaRPr>
          </a:p>
          <a:p>
            <a:pPr eaLnBrk="0" fontAlgn="base" hangingPunct="0">
              <a:lnSpc>
                <a:spcPct val="150000"/>
              </a:lnSpc>
            </a:pPr>
            <a:r>
              <a:rPr lang="en-US" altLang="zh-CN" strike="noStrike" noProof="1" dirty="0">
                <a:solidFill>
                  <a:srgbClr val="0070C0"/>
                </a:solidFill>
                <a:latin typeface="Comic Sans MS" panose="030F0702030302020204" pitchFamily="2" charset="0"/>
                <a:ea typeface="宋体" panose="02010600030101010101" pitchFamily="2" charset="-122"/>
              </a:rPr>
              <a:t> </a:t>
            </a:r>
            <a:r>
              <a:rPr lang="zh-CN" altLang="en-US" strike="noStrike" noProof="1" dirty="0">
                <a:solidFill>
                  <a:srgbClr val="0070C0"/>
                </a:solidFill>
                <a:latin typeface="Comic Sans MS" panose="030F0702030302020204" pitchFamily="2" charset="0"/>
                <a:ea typeface="宋体" panose="02010600030101010101" pitchFamily="2" charset="-122"/>
              </a:rPr>
              <a:t>……</a:t>
            </a:r>
            <a:endParaRPr lang="zh-CN" altLang="en-US" strike="noStrike" noProof="1" dirty="0">
              <a:solidFill>
                <a:srgbClr val="0070C0"/>
              </a:solidFill>
              <a:latin typeface="Comic Sans MS" panose="030F0702030302020204" pitchFamily="2" charset="0"/>
              <a:ea typeface="宋体" panose="02010600030101010101" pitchFamily="2" charset="-122"/>
            </a:endParaRPr>
          </a:p>
          <a:p>
            <a:pPr eaLnBrk="0" fontAlgn="base" hangingPunct="0">
              <a:lnSpc>
                <a:spcPct val="150000"/>
              </a:lnSpc>
            </a:pPr>
            <a:r>
              <a:rPr lang="en-US" altLang="zh-CN" strike="noStrike" noProof="1" dirty="0">
                <a:solidFill>
                  <a:srgbClr val="0070C0"/>
                </a:solidFill>
                <a:latin typeface="Comic Sans MS" panose="030F0702030302020204" pitchFamily="2" charset="0"/>
                <a:ea typeface="宋体" panose="02010600030101010101" pitchFamily="2" charset="-122"/>
              </a:rPr>
              <a:t> </a:t>
            </a:r>
            <a:r>
              <a:rPr lang="zh-CN" altLang="en-US" strike="noStrike" noProof="1" dirty="0">
                <a:solidFill>
                  <a:srgbClr val="0070C0"/>
                </a:solidFill>
                <a:latin typeface="Comic Sans MS" panose="030F0702030302020204" pitchFamily="2" charset="0"/>
                <a:ea typeface="宋体" panose="02010600030101010101" pitchFamily="2" charset="-122"/>
              </a:rPr>
              <a:t>endmodule</a:t>
            </a:r>
            <a:endParaRPr lang="zh-CN" altLang="en-US" strike="noStrike" noProof="1" dirty="0">
              <a:solidFill>
                <a:srgbClr val="0070C0"/>
              </a:solidFill>
              <a:latin typeface="Comic Sans MS" panose="030F0702030302020204" pitchFamily="2" charset="0"/>
              <a:ea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文本框 3"/>
          <p:cNvSpPr txBox="1"/>
          <p:nvPr/>
        </p:nvSpPr>
        <p:spPr>
          <a:xfrm>
            <a:off x="747713" y="534988"/>
            <a:ext cx="3094037" cy="460375"/>
          </a:xfrm>
          <a:prstGeom prst="rect">
            <a:avLst/>
          </a:prstGeom>
          <a:noFill/>
          <a:ln w="9525">
            <a:noFill/>
          </a:ln>
        </p:spPr>
        <p:txBody>
          <a:bodyPr wrap="square" anchor="t" anchorCtr="0">
            <a:spAutoFit/>
          </a:bodyPr>
          <a:p>
            <a:pPr eaLnBrk="0" hangingPunct="0"/>
            <a:r>
              <a:rPr lang="zh-CN" altLang="en-US" sz="2400" dirty="0">
                <a:solidFill>
                  <a:srgbClr val="C00000"/>
                </a:solidFill>
                <a:latin typeface="Comic Sans MS" panose="030F0702030302020204" pitchFamily="2" charset="0"/>
                <a:ea typeface="宋体" panose="02010600030101010101" pitchFamily="2" charset="-122"/>
              </a:rPr>
              <a:t>3</a:t>
            </a:r>
            <a:r>
              <a:rPr lang="en-US" altLang="zh-CN" sz="2400" dirty="0">
                <a:solidFill>
                  <a:srgbClr val="C00000"/>
                </a:solidFill>
                <a:latin typeface="Comic Sans MS" panose="030F0702030302020204" pitchFamily="2" charset="0"/>
                <a:ea typeface="宋体" panose="02010600030101010101" pitchFamily="2" charset="-122"/>
              </a:rPr>
              <a:t>.</a:t>
            </a:r>
            <a:r>
              <a:rPr lang="zh-CN" altLang="en-US" sz="2400" dirty="0">
                <a:solidFill>
                  <a:srgbClr val="C00000"/>
                </a:solidFill>
                <a:latin typeface="Comic Sans MS" panose="030F0702030302020204" pitchFamily="2" charset="0"/>
                <a:ea typeface="宋体" panose="02010600030101010101" pitchFamily="2" charset="-122"/>
              </a:rPr>
              <a:t> 标识符与关键词</a:t>
            </a:r>
            <a:endParaRPr lang="zh-CN" altLang="en-US" sz="2400" dirty="0">
              <a:solidFill>
                <a:srgbClr val="C00000"/>
              </a:solidFill>
              <a:latin typeface="Comic Sans MS" panose="030F0702030302020204" pitchFamily="2" charset="0"/>
              <a:ea typeface="宋体" panose="02010600030101010101" pitchFamily="2" charset="-122"/>
            </a:endParaRPr>
          </a:p>
        </p:txBody>
      </p:sp>
      <p:sp>
        <p:nvSpPr>
          <p:cNvPr id="27650" name="文本框 3"/>
          <p:cNvSpPr txBox="1"/>
          <p:nvPr/>
        </p:nvSpPr>
        <p:spPr>
          <a:xfrm>
            <a:off x="747713" y="900113"/>
            <a:ext cx="7981950" cy="922337"/>
          </a:xfrm>
          <a:prstGeom prst="rect">
            <a:avLst/>
          </a:prstGeom>
          <a:noFill/>
          <a:ln w="9525">
            <a:noFill/>
          </a:ln>
        </p:spPr>
        <p:txBody>
          <a:bodyPr wrap="square" anchor="t" anchorCtr="0">
            <a:spAutoFit/>
          </a:bodyPr>
          <a:p>
            <a:pPr eaLnBrk="0" hangingPunct="0">
              <a:lnSpc>
                <a:spcPct val="150000"/>
              </a:lnSpc>
            </a:pPr>
            <a:r>
              <a:rPr lang="en-US" altLang="zh-CN" dirty="0">
                <a:solidFill>
                  <a:srgbClr val="0070C0"/>
                </a:solidFill>
                <a:latin typeface="Comic Sans MS" panose="030F0702030302020204" pitchFamily="2" charset="0"/>
                <a:ea typeface="宋体" panose="02010600030101010101" pitchFamily="2" charset="-122"/>
              </a:rPr>
              <a:t>    </a:t>
            </a:r>
            <a:r>
              <a:rPr lang="zh-CN" altLang="en-US" dirty="0">
                <a:solidFill>
                  <a:srgbClr val="0070C0"/>
                </a:solidFill>
                <a:latin typeface="Comic Sans MS" panose="030F0702030302020204" pitchFamily="2" charset="0"/>
                <a:ea typeface="宋体" panose="02010600030101010101" pitchFamily="2" charset="-122"/>
              </a:rPr>
              <a:t>标识符（identifier）是定义 Verilog 语言结构名称的字符串，如模块、端口、线网/变量或者参数的名称等。</a:t>
            </a:r>
            <a:endParaRPr lang="zh-CN" altLang="en-US" dirty="0">
              <a:solidFill>
                <a:srgbClr val="0070C0"/>
              </a:solidFill>
              <a:latin typeface="Comic Sans MS" panose="030F0702030302020204" pitchFamily="2" charset="0"/>
              <a:ea typeface="宋体" panose="02010600030101010101" pitchFamily="2" charset="-122"/>
            </a:endParaRPr>
          </a:p>
        </p:txBody>
      </p:sp>
      <p:sp>
        <p:nvSpPr>
          <p:cNvPr id="27651" name="文本框 3"/>
          <p:cNvSpPr txBox="1"/>
          <p:nvPr/>
        </p:nvSpPr>
        <p:spPr>
          <a:xfrm>
            <a:off x="819150" y="1751013"/>
            <a:ext cx="7991475" cy="2168525"/>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rPr>
              <a:t> </a:t>
            </a:r>
            <a:r>
              <a:rPr lang="zh-CN" altLang="en-US" dirty="0">
                <a:latin typeface="Comic Sans MS" panose="030F0702030302020204" pitchFamily="2" charset="0"/>
                <a:ea typeface="宋体" panose="02010600030101010101" pitchFamily="2" charset="-122"/>
              </a:rPr>
              <a:t>Verilog中的标识符应符合以下三条基本规定：</a:t>
            </a:r>
            <a:endParaRPr lang="zh-CN" altLang="en-US" dirty="0">
              <a:latin typeface="Comic Sans MS" panose="030F0702030302020204" pitchFamily="2" charset="0"/>
              <a:ea typeface="宋体" panose="02010600030101010101" pitchFamily="2" charset="-122"/>
            </a:endParaRPr>
          </a:p>
          <a:p>
            <a:pPr eaLnBrk="0" hangingPunct="0">
              <a:lnSpc>
                <a:spcPct val="150000"/>
              </a:lnSpc>
            </a:pPr>
            <a:r>
              <a:rPr lang="zh-CN" altLang="en-US" dirty="0">
                <a:solidFill>
                  <a:srgbClr val="C00000"/>
                </a:solidFill>
                <a:latin typeface="Comic Sans MS" panose="030F0702030302020204" pitchFamily="2" charset="0"/>
                <a:ea typeface="宋体" panose="02010600030101010101" pitchFamily="2" charset="-122"/>
              </a:rPr>
              <a:t>  </a:t>
            </a:r>
            <a:r>
              <a:rPr lang="zh-CN" altLang="en-US" dirty="0">
                <a:solidFill>
                  <a:srgbClr val="0070C0"/>
                </a:solidFill>
                <a:latin typeface="Comic Sans MS" panose="030F0702030302020204" pitchFamily="2" charset="0"/>
                <a:ea typeface="宋体" panose="02010600030101010101" pitchFamily="2" charset="-122"/>
              </a:rPr>
              <a:t>（1）由</a:t>
            </a:r>
            <a:r>
              <a:rPr lang="zh-CN" altLang="en-US" dirty="0">
                <a:solidFill>
                  <a:srgbClr val="C00000"/>
                </a:solidFill>
                <a:latin typeface="Comic Sans MS" panose="030F0702030302020204" pitchFamily="2" charset="0"/>
                <a:ea typeface="宋体" panose="02010600030101010101" pitchFamily="2" charset="-122"/>
              </a:rPr>
              <a:t>大小写字母</a:t>
            </a:r>
            <a:r>
              <a:rPr lang="zh-CN" altLang="en-US" dirty="0">
                <a:solidFill>
                  <a:srgbClr val="0070C0"/>
                </a:solidFill>
                <a:latin typeface="Comic Sans MS" panose="030F0702030302020204" pitchFamily="2" charset="0"/>
                <a:ea typeface="宋体" panose="02010600030101010101" pitchFamily="2" charset="-122"/>
              </a:rPr>
              <a:t>、</a:t>
            </a:r>
            <a:r>
              <a:rPr lang="zh-CN" altLang="en-US" dirty="0">
                <a:solidFill>
                  <a:srgbClr val="C00000"/>
                </a:solidFill>
                <a:latin typeface="Comic Sans MS" panose="030F0702030302020204" pitchFamily="2" charset="0"/>
                <a:ea typeface="宋体" panose="02010600030101010101" pitchFamily="2" charset="-122"/>
              </a:rPr>
              <a:t>数字、$</a:t>
            </a:r>
            <a:r>
              <a:rPr lang="zh-CN" altLang="en-US" dirty="0">
                <a:solidFill>
                  <a:srgbClr val="0070C0"/>
                </a:solidFill>
                <a:latin typeface="Comic Sans MS" panose="030F0702030302020204" pitchFamily="2" charset="0"/>
                <a:ea typeface="宋体" panose="02010600030101010101" pitchFamily="2" charset="-122"/>
              </a:rPr>
              <a:t>和</a:t>
            </a:r>
            <a:r>
              <a:rPr lang="zh-CN" altLang="en-US" dirty="0">
                <a:solidFill>
                  <a:srgbClr val="C00000"/>
                </a:solidFill>
                <a:latin typeface="Comic Sans MS" panose="030F0702030302020204" pitchFamily="2" charset="0"/>
                <a:ea typeface="宋体" panose="02010600030101010101" pitchFamily="2" charset="-122"/>
              </a:rPr>
              <a:t>_</a:t>
            </a:r>
            <a:r>
              <a:rPr lang="zh-CN" altLang="en-US" dirty="0">
                <a:solidFill>
                  <a:srgbClr val="0070C0"/>
                </a:solidFill>
                <a:latin typeface="Comic Sans MS" panose="030F0702030302020204" pitchFamily="2" charset="0"/>
                <a:ea typeface="宋体" panose="02010600030101010101" pitchFamily="2" charset="-122"/>
              </a:rPr>
              <a:t>（下划线）组成；</a:t>
            </a:r>
            <a:endParaRPr lang="zh-CN" altLang="en-US" dirty="0">
              <a:solidFill>
                <a:srgbClr val="0070C0"/>
              </a:solidFill>
              <a:latin typeface="Comic Sans MS" panose="030F0702030302020204" pitchFamily="2" charset="0"/>
              <a:ea typeface="宋体" panose="02010600030101010101" pitchFamily="2" charset="-122"/>
            </a:endParaRPr>
          </a:p>
          <a:p>
            <a:pPr eaLnBrk="0" hangingPunct="0">
              <a:lnSpc>
                <a:spcPct val="150000"/>
              </a:lnSpc>
            </a:pPr>
            <a:r>
              <a:rPr lang="zh-CN" altLang="en-US" dirty="0">
                <a:solidFill>
                  <a:srgbClr val="0070C0"/>
                </a:solidFill>
                <a:latin typeface="Comic Sans MS" panose="030F0702030302020204" pitchFamily="2" charset="0"/>
                <a:ea typeface="宋体" panose="02010600030101010101" pitchFamily="2" charset="-122"/>
              </a:rPr>
              <a:t>  （2）</a:t>
            </a:r>
            <a:r>
              <a:rPr lang="zh-CN" altLang="en-US" dirty="0">
                <a:solidFill>
                  <a:srgbClr val="C00000"/>
                </a:solidFill>
                <a:latin typeface="Comic Sans MS" panose="030F0702030302020204" pitchFamily="2" charset="0"/>
                <a:ea typeface="宋体" panose="02010600030101010101" pitchFamily="2" charset="-122"/>
              </a:rPr>
              <a:t>以字母或下划线开头</a:t>
            </a:r>
            <a:r>
              <a:rPr lang="zh-CN" altLang="en-US" dirty="0">
                <a:solidFill>
                  <a:srgbClr val="0070C0"/>
                </a:solidFill>
                <a:latin typeface="Comic Sans MS" panose="030F0702030302020204" pitchFamily="2" charset="0"/>
                <a:ea typeface="宋体" panose="02010600030101010101" pitchFamily="2" charset="-122"/>
              </a:rPr>
              <a:t>，中间可以使用下划线，但不能连续使用下划线，也不能以下划线结束；</a:t>
            </a:r>
            <a:endParaRPr lang="zh-CN" altLang="en-US" dirty="0">
              <a:solidFill>
                <a:srgbClr val="0070C0"/>
              </a:solidFill>
              <a:latin typeface="Comic Sans MS" panose="030F0702030302020204" pitchFamily="2" charset="0"/>
              <a:ea typeface="宋体" panose="02010600030101010101" pitchFamily="2" charset="-122"/>
            </a:endParaRPr>
          </a:p>
          <a:p>
            <a:pPr eaLnBrk="0" hangingPunct="0">
              <a:lnSpc>
                <a:spcPct val="150000"/>
              </a:lnSpc>
            </a:pPr>
            <a:r>
              <a:rPr lang="zh-CN" altLang="en-US" dirty="0">
                <a:solidFill>
                  <a:srgbClr val="0070C0"/>
                </a:solidFill>
                <a:latin typeface="Comic Sans MS" panose="030F0702030302020204" pitchFamily="2" charset="0"/>
                <a:ea typeface="宋体" panose="02010600030101010101" pitchFamily="2" charset="-122"/>
              </a:rPr>
              <a:t>  （</a:t>
            </a:r>
            <a:r>
              <a:rPr lang="en-US" altLang="zh-CN" dirty="0">
                <a:solidFill>
                  <a:srgbClr val="0070C0"/>
                </a:solidFill>
                <a:latin typeface="Comic Sans MS" panose="030F0702030302020204" pitchFamily="2" charset="0"/>
                <a:ea typeface="宋体" panose="02010600030101010101" pitchFamily="2" charset="-122"/>
              </a:rPr>
              <a:t>3</a:t>
            </a:r>
            <a:r>
              <a:rPr lang="zh-CN" altLang="en-US" dirty="0">
                <a:solidFill>
                  <a:srgbClr val="0070C0"/>
                </a:solidFill>
                <a:latin typeface="Comic Sans MS" panose="030F0702030302020204" pitchFamily="2" charset="0"/>
                <a:ea typeface="宋体" panose="02010600030101010101" pitchFamily="2" charset="-122"/>
              </a:rPr>
              <a:t>）</a:t>
            </a:r>
            <a:r>
              <a:rPr lang="zh-CN" altLang="en-US" dirty="0">
                <a:solidFill>
                  <a:srgbClr val="C00000"/>
                </a:solidFill>
                <a:latin typeface="Comic Sans MS" panose="030F0702030302020204" pitchFamily="2" charset="0"/>
                <a:ea typeface="宋体" panose="02010600030101010101" pitchFamily="2" charset="-122"/>
              </a:rPr>
              <a:t>长度小于1024</a:t>
            </a:r>
            <a:r>
              <a:rPr lang="zh-CN" altLang="en-US" dirty="0">
                <a:solidFill>
                  <a:srgbClr val="0070C0"/>
                </a:solidFill>
                <a:latin typeface="Comic Sans MS" panose="030F0702030302020204" pitchFamily="2" charset="0"/>
                <a:ea typeface="宋体" panose="02010600030101010101" pitchFamily="2" charset="-122"/>
              </a:rPr>
              <a:t>。</a:t>
            </a:r>
            <a:endParaRPr lang="zh-CN" altLang="en-US" dirty="0">
              <a:solidFill>
                <a:srgbClr val="0070C0"/>
              </a:solidFill>
              <a:latin typeface="Comic Sans MS" panose="030F0702030302020204" pitchFamily="2" charset="0"/>
              <a:ea typeface="宋体" panose="02010600030101010101" pitchFamily="2" charset="-122"/>
            </a:endParaRPr>
          </a:p>
        </p:txBody>
      </p:sp>
      <p:sp>
        <p:nvSpPr>
          <p:cNvPr id="27652" name="文本框 3"/>
          <p:cNvSpPr txBox="1"/>
          <p:nvPr/>
        </p:nvSpPr>
        <p:spPr>
          <a:xfrm>
            <a:off x="828675" y="3932238"/>
            <a:ext cx="6218238" cy="922337"/>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rPr>
              <a:t> </a:t>
            </a:r>
            <a:r>
              <a:rPr lang="zh-CN" altLang="en-US" dirty="0">
                <a:latin typeface="Comic Sans MS" panose="030F0702030302020204" pitchFamily="2" charset="0"/>
                <a:ea typeface="宋体" panose="02010600030101010101" pitchFamily="2" charset="-122"/>
              </a:rPr>
              <a:t>合法的标识符：</a:t>
            </a:r>
            <a:r>
              <a:rPr lang="en-US" altLang="zh-CN" dirty="0">
                <a:latin typeface="Comic Sans MS" panose="030F0702030302020204" pitchFamily="2" charset="0"/>
                <a:ea typeface="宋体" panose="02010600030101010101" pitchFamily="2" charset="-122"/>
              </a:rPr>
              <a:t>MUX4to1,d0,d1,d2,d3,a,y;</a:t>
            </a:r>
            <a:endParaRPr lang="en-US" altLang="zh-CN" dirty="0">
              <a:latin typeface="Comic Sans MS" panose="030F0702030302020204" pitchFamily="2" charset="0"/>
              <a:ea typeface="宋体" panose="02010600030101010101" pitchFamily="2" charset="-122"/>
            </a:endParaRPr>
          </a:p>
          <a:p>
            <a:pPr eaLnBrk="0" hangingPunct="0">
              <a:lnSpc>
                <a:spcPct val="150000"/>
              </a:lnSpc>
            </a:pPr>
            <a:r>
              <a:rPr lang="en-US" altLang="zh-CN" dirty="0">
                <a:latin typeface="Comic Sans MS" panose="030F0702030302020204" pitchFamily="2" charset="0"/>
                <a:ea typeface="宋体" panose="02010600030101010101" pitchFamily="2" charset="-122"/>
              </a:rPr>
              <a:t>                 </a:t>
            </a:r>
            <a:r>
              <a:rPr lang="zh-CN" altLang="en-US" dirty="0">
                <a:latin typeface="Comic Sans MS" panose="030F0702030302020204" pitchFamily="2" charset="0"/>
                <a:ea typeface="宋体" panose="02010600030101010101" pitchFamily="2" charset="-122"/>
              </a:rPr>
              <a:t>Clk_100MHz</a:t>
            </a:r>
            <a:r>
              <a:rPr lang="en-US" altLang="zh-CN" dirty="0">
                <a:latin typeface="Comic Sans MS" panose="030F0702030302020204" pitchFamily="2" charset="0"/>
                <a:ea typeface="宋体" panose="02010600030101010101" pitchFamily="2" charset="-122"/>
              </a:rPr>
              <a:t>,</a:t>
            </a:r>
            <a:r>
              <a:rPr lang="zh-CN" altLang="en-US" dirty="0">
                <a:latin typeface="Comic Sans MS" panose="030F0702030302020204" pitchFamily="2" charset="0"/>
                <a:ea typeface="宋体" panose="02010600030101010101" pitchFamily="2" charset="-122"/>
              </a:rPr>
              <a:t>WR_n</a:t>
            </a:r>
            <a:r>
              <a:rPr lang="en-US" altLang="zh-CN" dirty="0">
                <a:latin typeface="Comic Sans MS" panose="030F0702030302020204" pitchFamily="2" charset="0"/>
                <a:ea typeface="宋体" panose="02010600030101010101" pitchFamily="2" charset="-122"/>
              </a:rPr>
              <a:t>,</a:t>
            </a:r>
            <a:r>
              <a:rPr lang="zh-CN" altLang="en-US" dirty="0">
                <a:latin typeface="Comic Sans MS" panose="030F0702030302020204" pitchFamily="2" charset="0"/>
                <a:ea typeface="宋体" panose="02010600030101010101" pitchFamily="2" charset="-122"/>
              </a:rPr>
              <a:t>_CE</a:t>
            </a:r>
            <a:r>
              <a:rPr lang="en-US" altLang="zh-CN" dirty="0">
                <a:latin typeface="Comic Sans MS" panose="030F0702030302020204" pitchFamily="2" charset="0"/>
                <a:ea typeface="宋体" panose="02010600030101010101" pitchFamily="2" charset="-122"/>
              </a:rPr>
              <a:t>,</a:t>
            </a:r>
            <a:r>
              <a:rPr lang="zh-CN" altLang="en-US" dirty="0">
                <a:latin typeface="Comic Sans MS" panose="030F0702030302020204" pitchFamily="2" charset="0"/>
                <a:ea typeface="宋体" panose="02010600030101010101" pitchFamily="2" charset="-122"/>
              </a:rPr>
              <a:t>P1_2。</a:t>
            </a:r>
            <a:endParaRPr lang="en-US" altLang="zh-CN" dirty="0">
              <a:latin typeface="Comic Sans MS" panose="030F0702030302020204" pitchFamily="2" charset="0"/>
              <a:ea typeface="宋体" panose="02010600030101010101" pitchFamily="2" charset="-122"/>
            </a:endParaRPr>
          </a:p>
        </p:txBody>
      </p:sp>
      <p:sp>
        <p:nvSpPr>
          <p:cNvPr id="27653" name="文本框 3"/>
          <p:cNvSpPr txBox="1"/>
          <p:nvPr/>
        </p:nvSpPr>
        <p:spPr>
          <a:xfrm>
            <a:off x="900113" y="4835525"/>
            <a:ext cx="6361112" cy="506413"/>
          </a:xfrm>
          <a:prstGeom prst="rect">
            <a:avLst/>
          </a:prstGeom>
          <a:noFill/>
          <a:ln w="9525">
            <a:noFill/>
          </a:ln>
        </p:spPr>
        <p:txBody>
          <a:bodyPr wrap="square" anchor="t" anchorCtr="0">
            <a:spAutoFit/>
          </a:bodyPr>
          <a:p>
            <a:pPr eaLnBrk="0" hangingPunct="0">
              <a:lnSpc>
                <a:spcPct val="150000"/>
              </a:lnSpc>
            </a:pPr>
            <a:r>
              <a:rPr lang="zh-CN" altLang="en-US" dirty="0">
                <a:latin typeface="Comic Sans MS" panose="030F0702030302020204" pitchFamily="2" charset="0"/>
                <a:ea typeface="宋体" panose="02010600030101010101" pitchFamily="2" charset="-122"/>
              </a:rPr>
              <a:t>非法的标识符：64b</a:t>
            </a:r>
            <a:r>
              <a:rPr lang="en-US" altLang="zh-CN" dirty="0">
                <a:latin typeface="Comic Sans MS" panose="030F0702030302020204" pitchFamily="2" charset="0"/>
                <a:ea typeface="宋体" panose="02010600030101010101" pitchFamily="2" charset="-122"/>
              </a:rPr>
              <a:t>its,</a:t>
            </a:r>
            <a:r>
              <a:rPr lang="zh-CN" altLang="en-US" dirty="0">
                <a:latin typeface="Comic Sans MS" panose="030F0702030302020204" pitchFamily="2" charset="0"/>
                <a:ea typeface="宋体" panose="02010600030101010101" pitchFamily="2" charset="-122"/>
              </a:rPr>
              <a:t>ROM__dat</a:t>
            </a:r>
            <a:r>
              <a:rPr lang="en-US" altLang="zh-CN" dirty="0">
                <a:latin typeface="Comic Sans MS" panose="030F0702030302020204" pitchFamily="2" charset="0"/>
                <a:ea typeface="宋体" panose="02010600030101010101" pitchFamily="2" charset="-122"/>
              </a:rPr>
              <a:t>,</a:t>
            </a:r>
            <a:r>
              <a:rPr lang="zh-CN" altLang="en-US" dirty="0">
                <a:latin typeface="Comic Sans MS" panose="030F0702030302020204" pitchFamily="2" charset="0"/>
                <a:ea typeface="宋体" panose="02010600030101010101" pitchFamily="2" charset="-122"/>
                <a:sym typeface="宋体" panose="02010600030101010101" pitchFamily="2" charset="-122"/>
              </a:rPr>
              <a:t>ROM</a:t>
            </a:r>
            <a:r>
              <a:rPr lang="en-US" altLang="zh-CN" dirty="0">
                <a:latin typeface="Comic Sans MS" panose="030F0702030302020204" pitchFamily="2" charset="0"/>
                <a:ea typeface="宋体" panose="02010600030101010101" pitchFamily="2" charset="-122"/>
                <a:sym typeface="宋体" panose="02010600030101010101" pitchFamily="2" charset="-122"/>
              </a:rPr>
              <a:t>-</a:t>
            </a:r>
            <a:r>
              <a:rPr lang="zh-CN" altLang="en-US" dirty="0">
                <a:latin typeface="Comic Sans MS" panose="030F0702030302020204" pitchFamily="2" charset="0"/>
                <a:ea typeface="宋体" panose="02010600030101010101" pitchFamily="2" charset="-122"/>
                <a:sym typeface="宋体" panose="02010600030101010101" pitchFamily="2" charset="-122"/>
              </a:rPr>
              <a:t>dat</a:t>
            </a:r>
            <a:endParaRPr lang="zh-CN" altLang="en-US" dirty="0">
              <a:latin typeface="Comic Sans MS" panose="030F0702030302020204" pitchFamily="2" charset="0"/>
              <a:ea typeface="宋体" panose="02010600030101010101" pitchFamily="2" charset="-122"/>
            </a:endParaRPr>
          </a:p>
        </p:txBody>
      </p:sp>
      <p:sp>
        <p:nvSpPr>
          <p:cNvPr id="27654" name="文本框 3"/>
          <p:cNvSpPr txBox="1"/>
          <p:nvPr/>
        </p:nvSpPr>
        <p:spPr>
          <a:xfrm>
            <a:off x="900113" y="5322888"/>
            <a:ext cx="7832725" cy="922337"/>
          </a:xfrm>
          <a:prstGeom prst="rect">
            <a:avLst/>
          </a:prstGeom>
          <a:noFill/>
          <a:ln w="9525">
            <a:noFill/>
          </a:ln>
        </p:spPr>
        <p:txBody>
          <a:bodyPr wrap="square" anchor="t" anchorCtr="0">
            <a:spAutoFit/>
          </a:bodyPr>
          <a:p>
            <a:pPr eaLnBrk="0" hangingPunct="0">
              <a:lnSpc>
                <a:spcPct val="150000"/>
              </a:lnSpc>
            </a:pPr>
            <a:r>
              <a:rPr lang="zh-CN" altLang="en-US" dirty="0">
                <a:solidFill>
                  <a:srgbClr val="C00000"/>
                </a:solidFill>
                <a:latin typeface="Comic Sans MS" panose="030F0702030302020204" pitchFamily="2" charset="0"/>
                <a:ea typeface="宋体" panose="02010600030101010101" pitchFamily="2" charset="-122"/>
              </a:rPr>
              <a:t>注意标识符是区分大小写的</a:t>
            </a:r>
            <a:r>
              <a:rPr lang="zh-CN" altLang="en-US" dirty="0">
                <a:latin typeface="Comic Sans MS" panose="030F0702030302020204" pitchFamily="2" charset="0"/>
                <a:ea typeface="宋体" panose="02010600030101010101" pitchFamily="2" charset="-122"/>
              </a:rPr>
              <a:t>，MAX、Max和max为三个不同的标识符。</a:t>
            </a:r>
            <a:endParaRPr lang="zh-CN" altLang="en-US" dirty="0">
              <a:latin typeface="Comic Sans MS" panose="030F0702030302020204" pitchFamily="2" charset="0"/>
              <a:ea typeface="宋体" panose="02010600030101010101" pitchFamily="2" charset="-122"/>
            </a:endParaRPr>
          </a:p>
          <a:p>
            <a:pPr eaLnBrk="0" hangingPunct="0">
              <a:lnSpc>
                <a:spcPct val="150000"/>
              </a:lnSpc>
            </a:pPr>
            <a:r>
              <a:rPr lang="zh-CN" altLang="en-US" dirty="0">
                <a:latin typeface="Comic Sans MS" panose="030F0702030302020204" pitchFamily="2" charset="0"/>
                <a:ea typeface="宋体" panose="02010600030101010101" pitchFamily="2" charset="-122"/>
              </a:rPr>
              <a:t>同样，</a:t>
            </a:r>
            <a:r>
              <a:rPr lang="en-US" altLang="zh-CN" dirty="0">
                <a:latin typeface="Comic Sans MS" panose="030F0702030302020204" pitchFamily="2" charset="0"/>
                <a:ea typeface="宋体" panose="02010600030101010101" pitchFamily="2" charset="-122"/>
              </a:rPr>
              <a:t>MUX4to1</a:t>
            </a:r>
            <a:r>
              <a:rPr lang="zh-CN" altLang="en-US" dirty="0">
                <a:latin typeface="Comic Sans MS" panose="030F0702030302020204" pitchFamily="2" charset="0"/>
                <a:ea typeface="宋体" panose="02010600030101010101" pitchFamily="2" charset="-122"/>
              </a:rPr>
              <a:t>和</a:t>
            </a:r>
            <a:r>
              <a:rPr lang="en-US" altLang="zh-CN" dirty="0">
                <a:latin typeface="Comic Sans MS" panose="030F0702030302020204" pitchFamily="2" charset="0"/>
                <a:ea typeface="宋体" panose="02010600030101010101" pitchFamily="2" charset="-122"/>
              </a:rPr>
              <a:t>mux4to1</a:t>
            </a:r>
            <a:r>
              <a:rPr lang="zh-CN" altLang="en-US" dirty="0">
                <a:latin typeface="Comic Sans MS" panose="030F0702030302020204" pitchFamily="2" charset="0"/>
                <a:ea typeface="宋体" panose="02010600030101010101" pitchFamily="2" charset="-122"/>
              </a:rPr>
              <a:t>也是不同的标识符。</a:t>
            </a:r>
            <a:endParaRPr lang="zh-CN" altLang="en-US" dirty="0">
              <a:latin typeface="Comic Sans MS" panose="030F0702030302020204" pitchFamily="2" charset="0"/>
              <a:ea typeface="宋体"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文本框 3"/>
          <p:cNvSpPr txBox="1"/>
          <p:nvPr/>
        </p:nvSpPr>
        <p:spPr>
          <a:xfrm>
            <a:off x="755650" y="620713"/>
            <a:ext cx="7794625" cy="2168525"/>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rPr>
              <a:t>   </a:t>
            </a:r>
            <a:r>
              <a:rPr lang="zh-CN" altLang="en-US" dirty="0">
                <a:latin typeface="Comic Sans MS" panose="030F0702030302020204" pitchFamily="2" charset="0"/>
                <a:ea typeface="宋体" panose="02010600030101010101" pitchFamily="2" charset="-122"/>
              </a:rPr>
              <a:t>Verilog HDL中预先保留了许多用于定义语言结构的特殊标识符，称为关键词（keywords），具有特定的含义，如</a:t>
            </a:r>
            <a:r>
              <a:rPr lang="zh-CN" altLang="en-US" dirty="0">
                <a:solidFill>
                  <a:srgbClr val="0070C0"/>
                </a:solidFill>
                <a:latin typeface="Comic Sans MS" panose="030F0702030302020204" pitchFamily="2" charset="0"/>
                <a:ea typeface="宋体" panose="02010600030101010101" pitchFamily="2" charset="-122"/>
              </a:rPr>
              <a:t>module、endmodule、input、output、inout、wire、reg、integer、real、initial、always、begin、end、if、else、case、casex、casez、endcase、for、repeat、while</a:t>
            </a:r>
            <a:r>
              <a:rPr lang="zh-CN" altLang="en-US" dirty="0">
                <a:latin typeface="Comic Sans MS" panose="030F0702030302020204" pitchFamily="2" charset="0"/>
                <a:ea typeface="宋体" panose="02010600030101010101" pitchFamily="2" charset="-122"/>
              </a:rPr>
              <a:t>和</a:t>
            </a:r>
            <a:r>
              <a:rPr lang="zh-CN" altLang="en-US" dirty="0">
                <a:solidFill>
                  <a:srgbClr val="0070C0"/>
                </a:solidFill>
                <a:latin typeface="Comic Sans MS" panose="030F0702030302020204" pitchFamily="2" charset="0"/>
                <a:ea typeface="宋体" panose="02010600030101010101" pitchFamily="2" charset="-122"/>
              </a:rPr>
              <a:t>forever</a:t>
            </a:r>
            <a:r>
              <a:rPr lang="zh-CN" altLang="en-US" dirty="0">
                <a:latin typeface="Comic Sans MS" panose="030F0702030302020204" pitchFamily="2" charset="0"/>
                <a:ea typeface="宋体" panose="02010600030101010101" pitchFamily="2" charset="-122"/>
              </a:rPr>
              <a:t>等。  </a:t>
            </a:r>
            <a:endParaRPr lang="zh-CN" altLang="en-US" dirty="0">
              <a:latin typeface="Comic Sans MS" panose="030F0702030302020204" pitchFamily="2" charset="0"/>
              <a:ea typeface="宋体" panose="02010600030101010101" pitchFamily="2" charset="-122"/>
            </a:endParaRPr>
          </a:p>
        </p:txBody>
      </p:sp>
      <p:sp>
        <p:nvSpPr>
          <p:cNvPr id="28674" name="文本框 1"/>
          <p:cNvSpPr txBox="1"/>
          <p:nvPr/>
        </p:nvSpPr>
        <p:spPr>
          <a:xfrm>
            <a:off x="1341438" y="2955925"/>
            <a:ext cx="6459537" cy="506413"/>
          </a:xfrm>
          <a:prstGeom prst="rect">
            <a:avLst/>
          </a:prstGeom>
          <a:noFill/>
          <a:ln w="9525">
            <a:noFill/>
          </a:ln>
        </p:spPr>
        <p:txBody>
          <a:bodyPr wrap="none" anchor="t" anchorCtr="0">
            <a:spAutoFit/>
          </a:bodyPr>
          <a:p>
            <a:pPr eaLnBrk="0" hangingPunct="0">
              <a:lnSpc>
                <a:spcPct val="150000"/>
              </a:lnSpc>
            </a:pPr>
            <a:r>
              <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rPr>
              <a:t>在编写Verilog代码时，用户定义的标识符不能和关键词重名。</a:t>
            </a:r>
            <a:endPar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文本框 3"/>
          <p:cNvSpPr txBox="1"/>
          <p:nvPr/>
        </p:nvSpPr>
        <p:spPr>
          <a:xfrm>
            <a:off x="734378" y="1901190"/>
            <a:ext cx="3382962" cy="368300"/>
          </a:xfrm>
          <a:prstGeom prst="rect">
            <a:avLst/>
          </a:prstGeom>
          <a:noFill/>
          <a:ln w="9525">
            <a:noFill/>
          </a:ln>
        </p:spPr>
        <p:txBody>
          <a:bodyPr wrap="square" anchor="t" anchorCtr="0">
            <a:spAutoFit/>
          </a:bodyPr>
          <a:p>
            <a:pPr eaLnBrk="0" hangingPunct="0"/>
            <a:r>
              <a:rPr lang="zh-CN" altLang="en-US" dirty="0">
                <a:solidFill>
                  <a:srgbClr val="0070C0"/>
                </a:solidFill>
                <a:latin typeface="宋体" panose="02010600030101010101" pitchFamily="2" charset="-122"/>
                <a:ea typeface="宋体" panose="02010600030101010101" pitchFamily="2" charset="-122"/>
              </a:rPr>
              <a:t>数据类型定义的语法格式为：</a:t>
            </a:r>
            <a:endParaRPr lang="zh-CN" altLang="en-US" dirty="0">
              <a:solidFill>
                <a:srgbClr val="0070C0"/>
              </a:solidFill>
              <a:latin typeface="宋体" panose="02010600030101010101" pitchFamily="2" charset="-122"/>
              <a:ea typeface="宋体" panose="02010600030101010101" pitchFamily="2" charset="-122"/>
            </a:endParaRPr>
          </a:p>
        </p:txBody>
      </p:sp>
      <p:sp>
        <p:nvSpPr>
          <p:cNvPr id="30722" name="文本框 1"/>
          <p:cNvSpPr txBox="1"/>
          <p:nvPr/>
        </p:nvSpPr>
        <p:spPr>
          <a:xfrm>
            <a:off x="512128" y="978853"/>
            <a:ext cx="8355012" cy="922337"/>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rPr>
              <a:t>  </a:t>
            </a:r>
            <a:r>
              <a:rPr lang="zh-CN" altLang="en-US" dirty="0">
                <a:latin typeface="Comic Sans MS" panose="030F0702030302020204" pitchFamily="2" charset="0"/>
                <a:ea typeface="宋体" panose="02010600030101010101" pitchFamily="2" charset="-122"/>
              </a:rPr>
              <a:t>数据类型</a:t>
            </a:r>
            <a:r>
              <a:rPr lang="en-US" altLang="zh-CN" dirty="0">
                <a:latin typeface="Comic Sans MS" panose="030F0702030302020204" pitchFamily="2" charset="0"/>
                <a:ea typeface="宋体" panose="02010600030101010101" pitchFamily="2" charset="-122"/>
              </a:rPr>
              <a:t>(D</a:t>
            </a:r>
            <a:r>
              <a:rPr lang="zh-CN" altLang="en-US" dirty="0">
                <a:latin typeface="Comic Sans MS" panose="030F0702030302020204" pitchFamily="2" charset="0"/>
                <a:ea typeface="宋体" panose="02010600030101010101" pitchFamily="2" charset="-122"/>
              </a:rPr>
              <a:t>ata </a:t>
            </a:r>
            <a:r>
              <a:rPr lang="en-US" altLang="zh-CN" dirty="0">
                <a:latin typeface="Comic Sans MS" panose="030F0702030302020204" pitchFamily="2" charset="0"/>
                <a:ea typeface="宋体" panose="02010600030101010101" pitchFamily="2" charset="-122"/>
              </a:rPr>
              <a:t>T</a:t>
            </a:r>
            <a:r>
              <a:rPr lang="zh-CN" altLang="en-US" dirty="0">
                <a:latin typeface="Comic Sans MS" panose="030F0702030302020204" pitchFamily="2" charset="0"/>
                <a:ea typeface="宋体" panose="02010600030101010101" pitchFamily="2" charset="-122"/>
              </a:rPr>
              <a:t>ype</a:t>
            </a:r>
            <a:r>
              <a:rPr lang="en-US" altLang="zh-CN" dirty="0">
                <a:latin typeface="Comic Sans MS" panose="030F0702030302020204" pitchFamily="2" charset="0"/>
                <a:ea typeface="宋体" panose="02010600030101010101" pitchFamily="2" charset="-122"/>
              </a:rPr>
              <a:t>)</a:t>
            </a:r>
            <a:r>
              <a:rPr lang="zh-CN" altLang="en-US" dirty="0">
                <a:latin typeface="Comic Sans MS" panose="030F0702030302020204" pitchFamily="2" charset="0"/>
                <a:ea typeface="宋体" panose="02010600030101010101" pitchFamily="2" charset="-122"/>
              </a:rPr>
              <a:t>用于定义电路中的物理连线和具有数据存储功能的赋值对象</a:t>
            </a:r>
            <a:r>
              <a:rPr lang="en-US" altLang="zh-CN" dirty="0">
                <a:latin typeface="Comic Sans MS" panose="030F0702030302020204" pitchFamily="2" charset="0"/>
                <a:ea typeface="宋体" panose="02010600030101010101" pitchFamily="2" charset="-122"/>
              </a:rPr>
              <a:t>,分为线网和变量两大类</a:t>
            </a:r>
            <a:r>
              <a:rPr lang="zh-CN" altLang="en-US" dirty="0">
                <a:latin typeface="Comic Sans MS" panose="030F0702030302020204" pitchFamily="2" charset="0"/>
                <a:ea typeface="宋体" panose="02010600030101010101" pitchFamily="2" charset="-122"/>
              </a:rPr>
              <a:t>。</a:t>
            </a:r>
            <a:endParaRPr lang="zh-CN" altLang="en-US" dirty="0">
              <a:latin typeface="Comic Sans MS" panose="030F0702030302020204" pitchFamily="2" charset="0"/>
              <a:ea typeface="宋体" panose="02010600030101010101" pitchFamily="2" charset="-122"/>
            </a:endParaRPr>
          </a:p>
        </p:txBody>
      </p:sp>
      <p:sp>
        <p:nvSpPr>
          <p:cNvPr id="30723" name="文本框 1"/>
          <p:cNvSpPr txBox="1"/>
          <p:nvPr/>
        </p:nvSpPr>
        <p:spPr>
          <a:xfrm>
            <a:off x="872490" y="4025265"/>
            <a:ext cx="1654175" cy="398780"/>
          </a:xfrm>
          <a:prstGeom prst="rect">
            <a:avLst/>
          </a:prstGeom>
          <a:noFill/>
          <a:ln w="9525">
            <a:noFill/>
          </a:ln>
        </p:spPr>
        <p:txBody>
          <a:bodyPr wrap="none" anchor="t" anchorCtr="0">
            <a:spAutoFit/>
          </a:bodyPr>
          <a:p>
            <a:r>
              <a:rPr lang="en-US" altLang="zh-CN" sz="2000" dirty="0">
                <a:solidFill>
                  <a:srgbClr val="C00000"/>
                </a:solidFill>
                <a:latin typeface="Comic Sans MS" panose="030F0702030302020204" pitchFamily="2" charset="0"/>
                <a:ea typeface="宋体" panose="02010600030101010101" pitchFamily="2" charset="-122"/>
              </a:rPr>
              <a:t>(</a:t>
            </a:r>
            <a:r>
              <a:rPr lang="zh-CN" altLang="en-US" sz="2000" dirty="0">
                <a:solidFill>
                  <a:srgbClr val="C00000"/>
                </a:solidFill>
                <a:latin typeface="Comic Sans MS" panose="030F0702030302020204" pitchFamily="2" charset="0"/>
                <a:ea typeface="宋体" panose="02010600030101010101" pitchFamily="2" charset="-122"/>
              </a:rPr>
              <a:t>1</a:t>
            </a:r>
            <a:r>
              <a:rPr lang="en-US" altLang="zh-CN" sz="2000" dirty="0">
                <a:solidFill>
                  <a:srgbClr val="C00000"/>
                </a:solidFill>
                <a:latin typeface="Comic Sans MS" panose="030F0702030302020204" pitchFamily="2" charset="0"/>
                <a:ea typeface="宋体" panose="02010600030101010101" pitchFamily="2" charset="-122"/>
              </a:rPr>
              <a:t>) </a:t>
            </a:r>
            <a:r>
              <a:rPr lang="zh-CN" altLang="en-US" sz="2000" dirty="0">
                <a:solidFill>
                  <a:srgbClr val="C00000"/>
                </a:solidFill>
                <a:latin typeface="Comic Sans MS" panose="030F0702030302020204" pitchFamily="2" charset="0"/>
                <a:ea typeface="宋体" panose="02010600030101010101" pitchFamily="2" charset="-122"/>
              </a:rPr>
              <a:t>线网类型</a:t>
            </a:r>
            <a:endParaRPr lang="zh-CN" altLang="en-US" sz="2000" dirty="0">
              <a:solidFill>
                <a:srgbClr val="C00000"/>
              </a:solidFill>
              <a:latin typeface="Comic Sans MS" panose="030F0702030302020204" pitchFamily="2" charset="0"/>
              <a:ea typeface="宋体" panose="02010600030101010101" pitchFamily="2" charset="-122"/>
            </a:endParaRPr>
          </a:p>
        </p:txBody>
      </p:sp>
      <p:sp>
        <p:nvSpPr>
          <p:cNvPr id="30724" name="文本框 1"/>
          <p:cNvSpPr txBox="1"/>
          <p:nvPr/>
        </p:nvSpPr>
        <p:spPr>
          <a:xfrm>
            <a:off x="804228" y="4396740"/>
            <a:ext cx="4341812" cy="922338"/>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rPr>
              <a:t>  </a:t>
            </a:r>
            <a:r>
              <a:rPr lang="zh-CN" altLang="en-US" dirty="0">
                <a:latin typeface="Comic Sans MS" panose="030F0702030302020204" pitchFamily="2" charset="0"/>
                <a:ea typeface="宋体" panose="02010600030101010101" pitchFamily="2" charset="-122"/>
              </a:rPr>
              <a:t>线网（nets）类型用于描述硬件电路中的物理连线。</a:t>
            </a:r>
            <a:endParaRPr lang="zh-CN" altLang="en-US" dirty="0">
              <a:latin typeface="Comic Sans MS" panose="030F0702030302020204" pitchFamily="2" charset="0"/>
              <a:ea typeface="宋体" panose="02010600030101010101" pitchFamily="2" charset="-122"/>
            </a:endParaRPr>
          </a:p>
        </p:txBody>
      </p:sp>
      <p:graphicFrame>
        <p:nvGraphicFramePr>
          <p:cNvPr id="30726" name="对象 2"/>
          <p:cNvGraphicFramePr/>
          <p:nvPr/>
        </p:nvGraphicFramePr>
        <p:xfrm>
          <a:off x="5538153" y="1850390"/>
          <a:ext cx="3359150" cy="1790700"/>
        </p:xfrm>
        <a:graphic>
          <a:graphicData uri="http://schemas.openxmlformats.org/presentationml/2006/ole">
            <mc:AlternateContent xmlns:mc="http://schemas.openxmlformats.org/markup-compatibility/2006">
              <mc:Choice xmlns:v="urn:schemas-microsoft-com:vml" Requires="v">
                <p:oleObj spid="_x0000_s3081" name="" r:id="rId1" imgW="4400550" imgH="1981200" progId="PBrush">
                  <p:embed/>
                </p:oleObj>
              </mc:Choice>
              <mc:Fallback>
                <p:oleObj name="" r:id="rId1" imgW="4400550" imgH="1981200" progId="PBrush">
                  <p:embed/>
                  <p:pic>
                    <p:nvPicPr>
                      <p:cNvPr id="0" name="图片 3080"/>
                      <p:cNvPicPr/>
                      <p:nvPr/>
                    </p:nvPicPr>
                    <p:blipFill>
                      <a:blip r:embed="rId2"/>
                      <a:stretch>
                        <a:fillRect/>
                      </a:stretch>
                    </p:blipFill>
                    <p:spPr>
                      <a:xfrm>
                        <a:off x="5538153" y="1850390"/>
                        <a:ext cx="3359150" cy="1790700"/>
                      </a:xfrm>
                      <a:prstGeom prst="rect">
                        <a:avLst/>
                      </a:prstGeom>
                      <a:noFill/>
                      <a:ln w="38100">
                        <a:noFill/>
                        <a:miter/>
                      </a:ln>
                    </p:spPr>
                  </p:pic>
                </p:oleObj>
              </mc:Fallback>
            </mc:AlternateContent>
          </a:graphicData>
        </a:graphic>
      </p:graphicFrame>
      <p:sp>
        <p:nvSpPr>
          <p:cNvPr id="28680" name="矩形 10243"/>
          <p:cNvSpPr/>
          <p:nvPr/>
        </p:nvSpPr>
        <p:spPr>
          <a:xfrm>
            <a:off x="756603" y="2275840"/>
            <a:ext cx="4637087" cy="1709738"/>
          </a:xfrm>
          <a:prstGeom prst="rect">
            <a:avLst/>
          </a:prstGeom>
          <a:solidFill>
            <a:srgbClr val="FF00FF">
              <a:alpha val="25999"/>
            </a:srgbClr>
          </a:solidFill>
          <a:ln w="9525">
            <a:noFill/>
          </a:ln>
        </p:spPr>
        <p:txBody>
          <a:bodyPr anchor="t" anchorCtr="0"/>
          <a:p>
            <a:pPr eaLnBrk="0" hangingPunct="0"/>
            <a:endParaRPr lang="zh-CN" altLang="en-US" dirty="0">
              <a:latin typeface="Arial" panose="020B0604020202020204" pitchFamily="34" charset="0"/>
              <a:ea typeface="仿宋_GB2312" pitchFamily="1" charset="-122"/>
            </a:endParaRPr>
          </a:p>
        </p:txBody>
      </p:sp>
      <p:sp>
        <p:nvSpPr>
          <p:cNvPr id="30728" name="文本框 1"/>
          <p:cNvSpPr txBox="1"/>
          <p:nvPr/>
        </p:nvSpPr>
        <p:spPr>
          <a:xfrm>
            <a:off x="872490" y="5328603"/>
            <a:ext cx="6729413" cy="920750"/>
          </a:xfrm>
          <a:prstGeom prst="rect">
            <a:avLst/>
          </a:prstGeom>
          <a:solidFill>
            <a:srgbClr val="D9EDEE"/>
          </a:solidFill>
          <a:ln w="9525">
            <a:noFill/>
          </a:ln>
        </p:spPr>
        <p:txBody>
          <a:bodyPr wrap="square" anchor="t" anchorCtr="0">
            <a:spAutoFit/>
          </a:bodyPr>
          <a:p>
            <a:pPr eaLnBrk="0" hangingPunct="0">
              <a:lnSpc>
                <a:spcPct val="150000"/>
              </a:lnSpc>
            </a:pPr>
            <a:r>
              <a:rPr lang="zh-CN" altLang="en-US" dirty="0">
                <a:latin typeface="Comic Sans MS" panose="030F0702030302020204" pitchFamily="2" charset="0"/>
                <a:ea typeface="宋体" panose="02010600030101010101" pitchFamily="2" charset="-122"/>
                <a:sym typeface="宋体" panose="02010600030101010101" pitchFamily="2" charset="-122"/>
              </a:rPr>
              <a:t>线网定义的语法格式为：</a:t>
            </a:r>
            <a:endParaRPr lang="zh-CN" altLang="en-US" dirty="0">
              <a:latin typeface="Comic Sans MS" panose="030F0702030302020204" pitchFamily="2" charset="0"/>
              <a:ea typeface="宋体" panose="02010600030101010101" pitchFamily="2" charset="-122"/>
            </a:endParaRPr>
          </a:p>
          <a:p>
            <a:pPr eaLnBrk="0" hangingPunct="0">
              <a:lnSpc>
                <a:spcPct val="150000"/>
              </a:lnSpc>
            </a:pPr>
            <a:r>
              <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rPr>
              <a:t>  线网子类型名 [msb:lsb] 线网名1,线网名2, . . . , 线网名n;</a:t>
            </a:r>
            <a:endParaRPr lang="zh-CN" altLang="en-US" dirty="0">
              <a:latin typeface="Arial" panose="020B0604020202020204" pitchFamily="34" charset="0"/>
              <a:ea typeface="宋体" panose="02010600030101010101" pitchFamily="2" charset="-122"/>
            </a:endParaRPr>
          </a:p>
        </p:txBody>
      </p:sp>
      <p:sp>
        <p:nvSpPr>
          <p:cNvPr id="30729" name="文本框 2"/>
          <p:cNvSpPr txBox="1"/>
          <p:nvPr/>
        </p:nvSpPr>
        <p:spPr>
          <a:xfrm>
            <a:off x="6268403" y="1482090"/>
            <a:ext cx="1333500" cy="368300"/>
          </a:xfrm>
          <a:prstGeom prst="rect">
            <a:avLst/>
          </a:prstGeom>
          <a:noFill/>
          <a:ln w="9525">
            <a:noFill/>
          </a:ln>
        </p:spPr>
        <p:txBody>
          <a:bodyPr wrap="none" anchor="t" anchorCtr="0">
            <a:spAutoFit/>
          </a:bodyPr>
          <a:p>
            <a:r>
              <a:rPr lang="zh-CN" altLang="en-US" dirty="0">
                <a:solidFill>
                  <a:srgbClr val="0070C0"/>
                </a:solidFill>
                <a:latin typeface="Comic Sans MS" panose="030F0702030302020204" pitchFamily="2" charset="0"/>
                <a:ea typeface="宋体" panose="02010600030101010101" pitchFamily="2" charset="-122"/>
                <a:sym typeface="宋体" panose="02010600030101010101" pitchFamily="2" charset="-122"/>
              </a:rPr>
              <a:t>线网子类型</a:t>
            </a:r>
            <a:endParaRPr lang="zh-CN" altLang="en-US" dirty="0">
              <a:solidFill>
                <a:srgbClr val="0070C0"/>
              </a:solidFill>
              <a:latin typeface="Comic Sans MS" panose="030F0702030302020204" pitchFamily="2" charset="0"/>
              <a:ea typeface="宋体" panose="02010600030101010101" pitchFamily="2" charset="-122"/>
              <a:sym typeface="宋体" panose="02010600030101010101" pitchFamily="2" charset="-122"/>
            </a:endParaRPr>
          </a:p>
        </p:txBody>
      </p:sp>
      <p:sp>
        <p:nvSpPr>
          <p:cNvPr id="30730" name="文本框 3"/>
          <p:cNvSpPr txBox="1"/>
          <p:nvPr/>
        </p:nvSpPr>
        <p:spPr>
          <a:xfrm>
            <a:off x="7740015" y="5461953"/>
            <a:ext cx="639763" cy="368300"/>
          </a:xfrm>
          <a:prstGeom prst="rect">
            <a:avLst/>
          </a:prstGeom>
          <a:noFill/>
          <a:ln w="9525">
            <a:noFill/>
          </a:ln>
        </p:spPr>
        <p:txBody>
          <a:bodyPr wrap="none" anchor="t" anchorCtr="0">
            <a:spAutoFit/>
          </a:bodyPr>
          <a:p>
            <a:r>
              <a:rPr lang="en-US" altLang="zh-CN" dirty="0">
                <a:solidFill>
                  <a:srgbClr val="C00000"/>
                </a:solidFill>
                <a:latin typeface="Comic Sans MS" panose="030F0702030302020204" pitchFamily="2" charset="0"/>
                <a:ea typeface="宋体" panose="02010600030101010101" pitchFamily="2" charset="-122"/>
                <a:sym typeface="宋体" panose="02010600030101010101" pitchFamily="2" charset="-122"/>
              </a:rPr>
              <a:t>wire</a:t>
            </a:r>
            <a:endParaRPr lang="en-US" altLang="zh-CN" dirty="0">
              <a:solidFill>
                <a:srgbClr val="C00000"/>
              </a:solidFill>
              <a:latin typeface="Comic Sans MS" panose="030F0702030302020204" pitchFamily="2" charset="0"/>
              <a:ea typeface="宋体" panose="02010600030101010101" pitchFamily="2" charset="-122"/>
              <a:sym typeface="宋体" panose="02010600030101010101" pitchFamily="2" charset="-122"/>
            </a:endParaRPr>
          </a:p>
        </p:txBody>
      </p:sp>
      <p:sp>
        <p:nvSpPr>
          <p:cNvPr id="30731" name="文本框 4"/>
          <p:cNvSpPr txBox="1"/>
          <p:nvPr/>
        </p:nvSpPr>
        <p:spPr>
          <a:xfrm>
            <a:off x="7740015" y="5830253"/>
            <a:ext cx="463550" cy="368300"/>
          </a:xfrm>
          <a:prstGeom prst="rect">
            <a:avLst/>
          </a:prstGeom>
          <a:noFill/>
          <a:ln w="9525">
            <a:noFill/>
          </a:ln>
        </p:spPr>
        <p:txBody>
          <a:bodyPr wrap="none" anchor="t" anchorCtr="0">
            <a:spAutoFit/>
          </a:bodyPr>
          <a:p>
            <a:r>
              <a:rPr lang="en-US" altLang="zh-CN" dirty="0">
                <a:solidFill>
                  <a:srgbClr val="0070C0"/>
                </a:solidFill>
                <a:latin typeface="Comic Sans MS" panose="030F0702030302020204" pitchFamily="2" charset="0"/>
                <a:ea typeface="宋体" panose="02010600030101010101" pitchFamily="2" charset="-122"/>
                <a:sym typeface="宋体" panose="02010600030101010101" pitchFamily="2" charset="-122"/>
              </a:rPr>
              <a:t>tri</a:t>
            </a:r>
            <a:endParaRPr lang="en-US" altLang="zh-CN" dirty="0">
              <a:solidFill>
                <a:srgbClr val="0070C0"/>
              </a:solidFill>
              <a:latin typeface="Comic Sans MS" panose="030F0702030302020204" pitchFamily="2" charset="0"/>
              <a:ea typeface="宋体" panose="02010600030101010101" pitchFamily="2" charset="-122"/>
              <a:sym typeface="宋体" panose="02010600030101010101" pitchFamily="2" charset="-122"/>
            </a:endParaRPr>
          </a:p>
        </p:txBody>
      </p:sp>
      <p:sp>
        <p:nvSpPr>
          <p:cNvPr id="28685" name="矩形 10243"/>
          <p:cNvSpPr/>
          <p:nvPr/>
        </p:nvSpPr>
        <p:spPr>
          <a:xfrm>
            <a:off x="5539740" y="2131378"/>
            <a:ext cx="3265488" cy="350837"/>
          </a:xfrm>
          <a:prstGeom prst="rect">
            <a:avLst/>
          </a:prstGeom>
          <a:solidFill>
            <a:srgbClr val="A6A6A6">
              <a:alpha val="25999"/>
            </a:srgbClr>
          </a:solidFill>
          <a:ln w="9525">
            <a:noFill/>
          </a:ln>
        </p:spPr>
        <p:txBody>
          <a:bodyPr anchor="t" anchorCtr="0"/>
          <a:p>
            <a:pPr eaLnBrk="0" hangingPunct="0"/>
            <a:endParaRPr lang="zh-CN" altLang="en-US" dirty="0">
              <a:latin typeface="Arial" panose="020B0604020202020204" pitchFamily="34" charset="0"/>
              <a:ea typeface="仿宋_GB2312" pitchFamily="1" charset="-122"/>
            </a:endParaRPr>
          </a:p>
        </p:txBody>
      </p:sp>
      <p:graphicFrame>
        <p:nvGraphicFramePr>
          <p:cNvPr id="30733" name="Object 5"/>
          <p:cNvGraphicFramePr/>
          <p:nvPr/>
        </p:nvGraphicFramePr>
        <p:xfrm>
          <a:off x="756603" y="2315528"/>
          <a:ext cx="4546600" cy="1666875"/>
        </p:xfrm>
        <a:graphic>
          <a:graphicData uri="http://schemas.openxmlformats.org/presentationml/2006/ole">
            <mc:AlternateContent xmlns:mc="http://schemas.openxmlformats.org/markup-compatibility/2006">
              <mc:Choice xmlns:v="urn:schemas-microsoft-com:vml" Requires="v">
                <p:oleObj spid="_x0000_s3080" name="" r:id="rId3" imgW="4464685" imgH="1308735" progId="">
                  <p:embed/>
                </p:oleObj>
              </mc:Choice>
              <mc:Fallback>
                <p:oleObj name="" r:id="rId3" imgW="4464685" imgH="1308735" progId="">
                  <p:embed/>
                  <p:pic>
                    <p:nvPicPr>
                      <p:cNvPr id="0" name="图片 3079"/>
                      <p:cNvPicPr/>
                      <p:nvPr/>
                    </p:nvPicPr>
                    <p:blipFill>
                      <a:blip r:embed="rId4"/>
                      <a:stretch>
                        <a:fillRect/>
                      </a:stretch>
                    </p:blipFill>
                    <p:spPr>
                      <a:xfrm>
                        <a:off x="756603" y="2315528"/>
                        <a:ext cx="4546600" cy="1666875"/>
                      </a:xfrm>
                      <a:prstGeom prst="rect">
                        <a:avLst/>
                      </a:prstGeom>
                      <a:noFill/>
                      <a:ln w="38100">
                        <a:noFill/>
                        <a:miter/>
                      </a:ln>
                    </p:spPr>
                  </p:pic>
                </p:oleObj>
              </mc:Fallback>
            </mc:AlternateContent>
          </a:graphicData>
        </a:graphic>
      </p:graphicFrame>
      <p:sp>
        <p:nvSpPr>
          <p:cNvPr id="30734" name="文本框 2"/>
          <p:cNvSpPr txBox="1"/>
          <p:nvPr/>
        </p:nvSpPr>
        <p:spPr>
          <a:xfrm>
            <a:off x="6377940" y="3715703"/>
            <a:ext cx="1682750" cy="1476375"/>
          </a:xfrm>
          <a:prstGeom prst="rect">
            <a:avLst/>
          </a:prstGeom>
          <a:noFill/>
          <a:ln w="9525">
            <a:noFill/>
          </a:ln>
        </p:spPr>
        <p:txBody>
          <a:bodyPr wrap="none" anchor="t" anchorCtr="0">
            <a:spAutoFit/>
          </a:bodyPr>
          <a:p>
            <a:r>
              <a:rPr lang="zh-CN" altLang="en-US" dirty="0">
                <a:solidFill>
                  <a:srgbClr val="0070C0"/>
                </a:solidFill>
                <a:latin typeface="Comic Sans MS" panose="030F0702030302020204" pitchFamily="2" charset="0"/>
                <a:ea typeface="宋体" panose="02010600030101010101" pitchFamily="2" charset="-122"/>
                <a:sym typeface="宋体" panose="02010600030101010101" pitchFamily="2" charset="-122"/>
              </a:rPr>
              <a:t>变量子类型</a:t>
            </a:r>
            <a:endParaRPr lang="zh-CN" altLang="en-US" dirty="0">
              <a:solidFill>
                <a:srgbClr val="0070C0"/>
              </a:solidFill>
              <a:latin typeface="Comic Sans MS" panose="030F0702030302020204" pitchFamily="2" charset="0"/>
              <a:ea typeface="宋体" panose="02010600030101010101" pitchFamily="2" charset="-122"/>
              <a:sym typeface="宋体" panose="02010600030101010101" pitchFamily="2" charset="-122"/>
            </a:endParaRPr>
          </a:p>
          <a:p>
            <a:r>
              <a:rPr lang="en-US" altLang="zh-CN" dirty="0">
                <a:solidFill>
                  <a:srgbClr val="C00000"/>
                </a:solidFill>
                <a:latin typeface="Comic Sans MS" panose="030F0702030302020204" pitchFamily="2" charset="0"/>
                <a:ea typeface="宋体" panose="02010600030101010101" pitchFamily="2" charset="-122"/>
                <a:sym typeface="宋体" panose="02010600030101010101" pitchFamily="2" charset="-122"/>
              </a:rPr>
              <a:t>reg</a:t>
            </a:r>
            <a:endParaRPr lang="en-US" altLang="zh-CN" dirty="0">
              <a:solidFill>
                <a:srgbClr val="C00000"/>
              </a:solidFill>
              <a:latin typeface="Comic Sans MS" panose="030F0702030302020204" pitchFamily="2" charset="0"/>
              <a:ea typeface="宋体" panose="02010600030101010101" pitchFamily="2" charset="-122"/>
              <a:sym typeface="宋体" panose="02010600030101010101" pitchFamily="2" charset="-122"/>
            </a:endParaRPr>
          </a:p>
          <a:p>
            <a:r>
              <a:rPr lang="en-US" altLang="zh-CN" dirty="0">
                <a:solidFill>
                  <a:srgbClr val="0070C0"/>
                </a:solidFill>
                <a:latin typeface="Comic Sans MS" panose="030F0702030302020204" pitchFamily="2" charset="0"/>
                <a:ea typeface="宋体" panose="02010600030101010101" pitchFamily="2" charset="-122"/>
                <a:sym typeface="宋体" panose="02010600030101010101" pitchFamily="2" charset="-122"/>
              </a:rPr>
              <a:t>integer</a:t>
            </a:r>
            <a:endParaRPr lang="en-US" altLang="zh-CN" dirty="0">
              <a:solidFill>
                <a:srgbClr val="0070C0"/>
              </a:solidFill>
              <a:latin typeface="Comic Sans MS" panose="030F0702030302020204" pitchFamily="2" charset="0"/>
              <a:ea typeface="宋体" panose="02010600030101010101" pitchFamily="2" charset="-122"/>
              <a:sym typeface="宋体" panose="02010600030101010101" pitchFamily="2" charset="-122"/>
            </a:endParaRPr>
          </a:p>
          <a:p>
            <a:r>
              <a:rPr lang="en-US" altLang="zh-CN" dirty="0">
                <a:solidFill>
                  <a:srgbClr val="D9D9D9"/>
                </a:solidFill>
                <a:latin typeface="Comic Sans MS" panose="030F0702030302020204" pitchFamily="2" charset="0"/>
                <a:ea typeface="宋体" panose="02010600030101010101" pitchFamily="2" charset="-122"/>
                <a:sym typeface="宋体" panose="02010600030101010101" pitchFamily="2" charset="-122"/>
              </a:rPr>
              <a:t>real</a:t>
            </a:r>
            <a:endParaRPr lang="en-US" altLang="zh-CN" dirty="0">
              <a:solidFill>
                <a:srgbClr val="D9D9D9"/>
              </a:solidFill>
              <a:latin typeface="Comic Sans MS" panose="030F0702030302020204" pitchFamily="2" charset="0"/>
              <a:ea typeface="宋体" panose="02010600030101010101" pitchFamily="2" charset="-122"/>
              <a:sym typeface="宋体" panose="02010600030101010101" pitchFamily="2" charset="-122"/>
            </a:endParaRPr>
          </a:p>
          <a:p>
            <a:r>
              <a:rPr lang="en-US" altLang="zh-CN" dirty="0">
                <a:solidFill>
                  <a:srgbClr val="D9D9D9"/>
                </a:solidFill>
                <a:latin typeface="Comic Sans MS" panose="030F0702030302020204" pitchFamily="2" charset="0"/>
                <a:ea typeface="宋体" panose="02010600030101010101" pitchFamily="2" charset="-122"/>
                <a:sym typeface="宋体" panose="02010600030101010101" pitchFamily="2" charset="-122"/>
              </a:rPr>
              <a:t>time/realtime</a:t>
            </a:r>
            <a:endParaRPr lang="en-US" altLang="zh-CN" dirty="0">
              <a:solidFill>
                <a:srgbClr val="D9D9D9"/>
              </a:solidFill>
              <a:latin typeface="Comic Sans MS" panose="030F0702030302020204" pitchFamily="2" charset="0"/>
              <a:ea typeface="宋体" panose="02010600030101010101" pitchFamily="2" charset="-122"/>
              <a:sym typeface="宋体" panose="02010600030101010101" pitchFamily="2" charset="-122"/>
            </a:endParaRPr>
          </a:p>
        </p:txBody>
      </p:sp>
      <p:sp>
        <p:nvSpPr>
          <p:cNvPr id="27649" name="文本框 3"/>
          <p:cNvSpPr txBox="1"/>
          <p:nvPr>
            <p:custDataLst>
              <p:tags r:id="rId5"/>
            </p:custDataLst>
          </p:nvPr>
        </p:nvSpPr>
        <p:spPr>
          <a:xfrm>
            <a:off x="683260" y="615315"/>
            <a:ext cx="2238375" cy="460375"/>
          </a:xfrm>
          <a:prstGeom prst="rect">
            <a:avLst/>
          </a:prstGeom>
          <a:noFill/>
          <a:ln w="9525">
            <a:noFill/>
          </a:ln>
        </p:spPr>
        <p:txBody>
          <a:bodyPr wrap="square" anchor="t" anchorCtr="0">
            <a:spAutoFit/>
          </a:bodyPr>
          <a:p>
            <a:pPr eaLnBrk="0" hangingPunct="0"/>
            <a:r>
              <a:rPr lang="en-US" altLang="zh-CN" sz="2400" dirty="0">
                <a:solidFill>
                  <a:srgbClr val="C00000"/>
                </a:solidFill>
                <a:latin typeface="Comic Sans MS" panose="030F0702030302020204" pitchFamily="2" charset="0"/>
                <a:ea typeface="宋体" panose="02010600030101010101" pitchFamily="2" charset="-122"/>
              </a:rPr>
              <a:t>4.</a:t>
            </a:r>
            <a:r>
              <a:rPr lang="zh-CN" altLang="en-US" sz="2400" dirty="0">
                <a:solidFill>
                  <a:srgbClr val="C00000"/>
                </a:solidFill>
                <a:latin typeface="Comic Sans MS" panose="030F0702030302020204" pitchFamily="2" charset="0"/>
                <a:ea typeface="宋体" panose="02010600030101010101" pitchFamily="2" charset="-122"/>
              </a:rPr>
              <a:t> 数据类型</a:t>
            </a:r>
            <a:endParaRPr lang="zh-CN" altLang="en-US" sz="2400" dirty="0">
              <a:solidFill>
                <a:srgbClr val="C00000"/>
              </a:solidFill>
              <a:latin typeface="Comic Sans MS" panose="030F0702030302020204" pitchFamily="2"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0" grpId="0" bldLvl="0" animBg="1"/>
      <p:bldP spid="28685"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文本框 1"/>
          <p:cNvSpPr txBox="1"/>
          <p:nvPr/>
        </p:nvSpPr>
        <p:spPr>
          <a:xfrm>
            <a:off x="620713" y="963930"/>
            <a:ext cx="8004175" cy="1338263"/>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rPr>
              <a:t>   </a:t>
            </a:r>
            <a:r>
              <a:rPr lang="zh-CN" altLang="en-US" dirty="0">
                <a:latin typeface="Comic Sans MS" panose="030F0702030302020204" pitchFamily="2" charset="0"/>
                <a:ea typeface="宋体" panose="02010600030101010101" pitchFamily="2" charset="-122"/>
              </a:rPr>
              <a:t>wire和tri是两种最常用的线网子类型。</a:t>
            </a:r>
            <a:endParaRPr lang="zh-CN" altLang="en-US" dirty="0">
              <a:latin typeface="Comic Sans MS" panose="030F0702030302020204" pitchFamily="2" charset="0"/>
              <a:ea typeface="宋体" panose="02010600030101010101" pitchFamily="2" charset="-122"/>
            </a:endParaRPr>
          </a:p>
          <a:p>
            <a:pPr eaLnBrk="0" hangingPunct="0">
              <a:lnSpc>
                <a:spcPct val="150000"/>
              </a:lnSpc>
            </a:pPr>
            <a:r>
              <a:rPr lang="en-US" altLang="zh-CN" dirty="0">
                <a:solidFill>
                  <a:srgbClr val="C00000"/>
                </a:solidFill>
                <a:latin typeface="Comic Sans MS" panose="030F0702030302020204" pitchFamily="2" charset="0"/>
                <a:ea typeface="宋体" panose="02010600030101010101" pitchFamily="2" charset="-122"/>
              </a:rPr>
              <a:t>   (1) </a:t>
            </a:r>
            <a:r>
              <a:rPr lang="zh-CN" altLang="en-US" dirty="0">
                <a:solidFill>
                  <a:srgbClr val="C00000"/>
                </a:solidFill>
                <a:latin typeface="Comic Sans MS" panose="030F0702030302020204" pitchFamily="2" charset="0"/>
                <a:ea typeface="宋体" panose="02010600030101010101" pitchFamily="2" charset="-122"/>
              </a:rPr>
              <a:t>wire用于定义信号连线，</a:t>
            </a:r>
            <a:r>
              <a:rPr lang="zh-CN" altLang="en-US" dirty="0">
                <a:latin typeface="Comic Sans MS" panose="030F0702030302020204" pitchFamily="2" charset="0"/>
                <a:ea typeface="宋体" panose="02010600030101010101" pitchFamily="2" charset="-122"/>
              </a:rPr>
              <a:t>描述单个驱动源驱动的线网。</a:t>
            </a:r>
            <a:endParaRPr lang="zh-CN" altLang="en-US" dirty="0">
              <a:latin typeface="Comic Sans MS" panose="030F0702030302020204" pitchFamily="2" charset="0"/>
              <a:ea typeface="宋体" panose="02010600030101010101" pitchFamily="2" charset="-122"/>
            </a:endParaRPr>
          </a:p>
          <a:p>
            <a:pPr eaLnBrk="0" hangingPunct="0">
              <a:lnSpc>
                <a:spcPct val="150000"/>
              </a:lnSpc>
            </a:pPr>
            <a:r>
              <a:rPr lang="en-US" altLang="zh-CN" dirty="0">
                <a:solidFill>
                  <a:srgbClr val="C00000"/>
                </a:solidFill>
                <a:latin typeface="Comic Sans MS" panose="030F0702030302020204" pitchFamily="2" charset="0"/>
                <a:ea typeface="宋体" panose="02010600030101010101" pitchFamily="2" charset="-122"/>
              </a:rPr>
              <a:t>   (2) </a:t>
            </a:r>
            <a:r>
              <a:rPr lang="zh-CN" altLang="en-US" dirty="0">
                <a:solidFill>
                  <a:srgbClr val="C00000"/>
                </a:solidFill>
                <a:latin typeface="Comic Sans MS" panose="030F0702030302020204" pitchFamily="2" charset="0"/>
                <a:ea typeface="宋体" panose="02010600030101010101" pitchFamily="2" charset="-122"/>
              </a:rPr>
              <a:t>tri用于定义三态总线</a:t>
            </a:r>
            <a:r>
              <a:rPr lang="zh-CN" altLang="en-US" dirty="0">
                <a:latin typeface="Comic Sans MS" panose="030F0702030302020204" pitchFamily="2" charset="0"/>
                <a:ea typeface="宋体" panose="02010600030101010101" pitchFamily="2" charset="-122"/>
              </a:rPr>
              <a:t>，描述多个驱动源驱动的线网。</a:t>
            </a:r>
            <a:endParaRPr lang="zh-CN" altLang="en-US" dirty="0">
              <a:latin typeface="Comic Sans MS" panose="030F0702030302020204" pitchFamily="2" charset="0"/>
              <a:ea typeface="宋体" panose="02010600030101010101" pitchFamily="2" charset="-122"/>
            </a:endParaRPr>
          </a:p>
        </p:txBody>
      </p:sp>
      <p:sp>
        <p:nvSpPr>
          <p:cNvPr id="31746" name="文本框 1"/>
          <p:cNvSpPr txBox="1"/>
          <p:nvPr/>
        </p:nvSpPr>
        <p:spPr>
          <a:xfrm>
            <a:off x="620713" y="2300605"/>
            <a:ext cx="8169275" cy="922338"/>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rPr>
              <a:t>   </a:t>
            </a:r>
            <a:r>
              <a:rPr lang="zh-CN" altLang="en-US" dirty="0">
                <a:solidFill>
                  <a:srgbClr val="C00000"/>
                </a:solidFill>
                <a:latin typeface="Comic Sans MS" panose="030F0702030302020204" pitchFamily="2" charset="0"/>
                <a:ea typeface="宋体" panose="02010600030101010101" pitchFamily="2" charset="-122"/>
              </a:rPr>
              <a:t>模块的双向口inout通常需要用三态逻辑来驱动。</a:t>
            </a:r>
            <a:r>
              <a:rPr lang="zh-CN" altLang="en-US" dirty="0">
                <a:latin typeface="Comic Sans MS" panose="030F0702030302020204" pitchFamily="2" charset="0"/>
                <a:ea typeface="宋体" panose="02010600030101010101" pitchFamily="2" charset="-122"/>
              </a:rPr>
              <a:t>描述三态驱动电路时，inout端口通常由连续赋值语句驱动，并且在一定条件可以被赋值为高阻状态。</a:t>
            </a:r>
            <a:endParaRPr lang="zh-CN" altLang="en-US" dirty="0">
              <a:latin typeface="Comic Sans MS" panose="030F0702030302020204" pitchFamily="2" charset="0"/>
              <a:ea typeface="宋体" panose="02010600030101010101" pitchFamily="2" charset="-122"/>
            </a:endParaRPr>
          </a:p>
        </p:txBody>
      </p:sp>
      <p:sp>
        <p:nvSpPr>
          <p:cNvPr id="31747" name="文本框 2"/>
          <p:cNvSpPr txBox="1"/>
          <p:nvPr/>
        </p:nvSpPr>
        <p:spPr>
          <a:xfrm>
            <a:off x="758825" y="3222943"/>
            <a:ext cx="6280150" cy="506412"/>
          </a:xfrm>
          <a:prstGeom prst="rect">
            <a:avLst/>
          </a:prstGeom>
          <a:noFill/>
          <a:ln w="9525">
            <a:noFill/>
          </a:ln>
        </p:spPr>
        <p:txBody>
          <a:bodyPr wrap="square" anchor="t" anchorCtr="0">
            <a:spAutoFit/>
          </a:bodyPr>
          <a:p>
            <a:pPr eaLnBrk="0" hangingPunct="0">
              <a:lnSpc>
                <a:spcPct val="150000"/>
              </a:lnSpc>
            </a:pPr>
            <a:r>
              <a:rPr lang="zh-CN" altLang="en-US" dirty="0">
                <a:solidFill>
                  <a:srgbClr val="00B050"/>
                </a:solidFill>
                <a:latin typeface="Comic Sans MS" panose="030F0702030302020204" pitchFamily="2" charset="0"/>
                <a:ea typeface="宋体" panose="02010600030101010101" pitchFamily="2" charset="-122"/>
              </a:rPr>
              <a:t>当两个驱动源驱动同一个线网时，线网的取值由下表决定。</a:t>
            </a:r>
            <a:endParaRPr lang="zh-CN" altLang="en-US" dirty="0">
              <a:solidFill>
                <a:srgbClr val="00B050"/>
              </a:solidFill>
              <a:latin typeface="Comic Sans MS" panose="030F0702030302020204" pitchFamily="2" charset="0"/>
              <a:ea typeface="宋体" panose="02010600030101010101" pitchFamily="2" charset="-122"/>
            </a:endParaRPr>
          </a:p>
        </p:txBody>
      </p:sp>
      <p:graphicFrame>
        <p:nvGraphicFramePr>
          <p:cNvPr id="31748" name="对象 3"/>
          <p:cNvGraphicFramePr/>
          <p:nvPr/>
        </p:nvGraphicFramePr>
        <p:xfrm>
          <a:off x="1008063" y="3757295"/>
          <a:ext cx="3441700" cy="1687513"/>
        </p:xfrm>
        <a:graphic>
          <a:graphicData uri="http://schemas.openxmlformats.org/presentationml/2006/ole">
            <mc:AlternateContent xmlns:mc="http://schemas.openxmlformats.org/markup-compatibility/2006">
              <mc:Choice xmlns:v="urn:schemas-microsoft-com:vml" Requires="v">
                <p:oleObj spid="_x0000_s3082" name="" r:id="rId1" imgW="3438525" imgH="1685925" progId="PBrush">
                  <p:embed/>
                </p:oleObj>
              </mc:Choice>
              <mc:Fallback>
                <p:oleObj name="" r:id="rId1" imgW="3438525" imgH="1685925" progId="PBrush">
                  <p:embed/>
                  <p:pic>
                    <p:nvPicPr>
                      <p:cNvPr id="0" name="图片 3081"/>
                      <p:cNvPicPr/>
                      <p:nvPr/>
                    </p:nvPicPr>
                    <p:blipFill>
                      <a:blip r:embed="rId2"/>
                      <a:stretch>
                        <a:fillRect/>
                      </a:stretch>
                    </p:blipFill>
                    <p:spPr>
                      <a:xfrm>
                        <a:off x="1008063" y="3757295"/>
                        <a:ext cx="3441700" cy="1687513"/>
                      </a:xfrm>
                      <a:prstGeom prst="rect">
                        <a:avLst/>
                      </a:prstGeom>
                      <a:noFill/>
                      <a:ln w="38100">
                        <a:noFill/>
                        <a:miter/>
                      </a:ln>
                    </p:spPr>
                  </p:pic>
                </p:oleObj>
              </mc:Fallback>
            </mc:AlternateContent>
          </a:graphicData>
        </a:graphic>
      </p:graphicFrame>
      <p:sp>
        <p:nvSpPr>
          <p:cNvPr id="31749" name="文本框 6"/>
          <p:cNvSpPr txBox="1"/>
          <p:nvPr/>
        </p:nvSpPr>
        <p:spPr>
          <a:xfrm>
            <a:off x="4957763" y="4001770"/>
            <a:ext cx="2332037" cy="1198563"/>
          </a:xfrm>
          <a:prstGeom prst="rect">
            <a:avLst/>
          </a:prstGeom>
          <a:solidFill>
            <a:srgbClr val="D9D9D9"/>
          </a:solidFill>
          <a:ln w="9525">
            <a:noFill/>
          </a:ln>
        </p:spPr>
        <p:txBody>
          <a:bodyPr wrap="square" anchor="t" anchorCtr="0">
            <a:spAutoFit/>
          </a:bodyPr>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wire [3:1] a, b; </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tri   [3:1] y; </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assign y = a &amp; b; </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p:txBody>
      </p:sp>
      <p:sp>
        <p:nvSpPr>
          <p:cNvPr id="31750" name="文本框 5"/>
          <p:cNvSpPr txBox="1"/>
          <p:nvPr/>
        </p:nvSpPr>
        <p:spPr>
          <a:xfrm>
            <a:off x="904875" y="5332730"/>
            <a:ext cx="7773988" cy="922338"/>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rPr>
              <a:t>   </a:t>
            </a:r>
            <a:r>
              <a:rPr lang="zh-CN" altLang="en-US" dirty="0">
                <a:latin typeface="Comic Sans MS" panose="030F0702030302020204" pitchFamily="2" charset="0"/>
                <a:ea typeface="宋体" panose="02010600030101010101" pitchFamily="2" charset="-122"/>
              </a:rPr>
              <a:t>注意：线网表示硬件电路中的</a:t>
            </a:r>
            <a:r>
              <a:rPr lang="zh-CN" altLang="en-US" dirty="0">
                <a:solidFill>
                  <a:srgbClr val="C00000"/>
                </a:solidFill>
                <a:latin typeface="Comic Sans MS" panose="030F0702030302020204" pitchFamily="2" charset="0"/>
                <a:ea typeface="宋体" panose="02010600030101010101" pitchFamily="2" charset="-122"/>
              </a:rPr>
              <a:t>信号线或者总线，不具有数据存储功能</a:t>
            </a:r>
            <a:r>
              <a:rPr lang="zh-CN" altLang="en-US" dirty="0">
                <a:latin typeface="Comic Sans MS" panose="030F0702030302020204" pitchFamily="2" charset="0"/>
                <a:ea typeface="宋体" panose="02010600030101010101" pitchFamily="2" charset="-122"/>
              </a:rPr>
              <a:t>，所以</a:t>
            </a:r>
            <a:r>
              <a:rPr lang="zh-CN" altLang="en-US" dirty="0">
                <a:solidFill>
                  <a:srgbClr val="00B050"/>
                </a:solidFill>
                <a:latin typeface="Comic Sans MS" panose="030F0702030302020204" pitchFamily="2" charset="0"/>
                <a:ea typeface="宋体" panose="02010600030101010101" pitchFamily="2" charset="-122"/>
              </a:rPr>
              <a:t>没有驱动源驱动的线网默认取值为x</a:t>
            </a:r>
            <a:r>
              <a:rPr lang="zh-CN" altLang="en-US" dirty="0">
                <a:latin typeface="Comic Sans MS" panose="030F0702030302020204" pitchFamily="2" charset="0"/>
                <a:ea typeface="宋体" panose="02010600030101010101" pitchFamily="2" charset="-122"/>
              </a:rPr>
              <a:t>。</a:t>
            </a:r>
            <a:endParaRPr lang="zh-CN" altLang="en-US" dirty="0">
              <a:latin typeface="Comic Sans MS" panose="030F0702030302020204" pitchFamily="2" charset="0"/>
              <a:ea typeface="宋体" panose="02010600030101010101" pitchFamily="2" charset="-122"/>
            </a:endParaRPr>
          </a:p>
        </p:txBody>
      </p:sp>
      <p:sp>
        <p:nvSpPr>
          <p:cNvPr id="29704" name="矩形 10243"/>
          <p:cNvSpPr/>
          <p:nvPr/>
        </p:nvSpPr>
        <p:spPr>
          <a:xfrm>
            <a:off x="1042988" y="3793808"/>
            <a:ext cx="3398837" cy="1589087"/>
          </a:xfrm>
          <a:prstGeom prst="rect">
            <a:avLst/>
          </a:prstGeom>
          <a:solidFill>
            <a:srgbClr val="FF00FF">
              <a:alpha val="25999"/>
            </a:srgbClr>
          </a:solidFill>
          <a:ln w="9525">
            <a:noFill/>
          </a:ln>
        </p:spPr>
        <p:txBody>
          <a:bodyPr anchor="t" anchorCtr="0"/>
          <a:p>
            <a:pPr eaLnBrk="0" hangingPunct="0"/>
            <a:endParaRPr lang="zh-CN" altLang="en-US" dirty="0">
              <a:latin typeface="Arial" panose="020B0604020202020204" pitchFamily="34" charset="0"/>
              <a:ea typeface="仿宋_GB2312" pitchFamily="1" charset="-122"/>
            </a:endParaRPr>
          </a:p>
        </p:txBody>
      </p:sp>
      <p:sp>
        <p:nvSpPr>
          <p:cNvPr id="30725" name="文本框 1"/>
          <p:cNvSpPr txBox="1"/>
          <p:nvPr>
            <p:custDataLst>
              <p:tags r:id="rId3"/>
            </p:custDataLst>
          </p:nvPr>
        </p:nvSpPr>
        <p:spPr>
          <a:xfrm>
            <a:off x="755333" y="548640"/>
            <a:ext cx="7426325" cy="508000"/>
          </a:xfrm>
          <a:prstGeom prst="rect">
            <a:avLst/>
          </a:prstGeom>
          <a:solidFill>
            <a:schemeClr val="bg1"/>
          </a:solidFill>
          <a:ln w="9525">
            <a:noFill/>
          </a:ln>
        </p:spPr>
        <p:txBody>
          <a:bodyPr wrap="square" anchor="t" anchorCtr="0">
            <a:spAutoFit/>
          </a:bodyPr>
          <a:p>
            <a:pPr eaLnBrk="0" hangingPunct="0">
              <a:lnSpc>
                <a:spcPct val="150000"/>
              </a:lnSpc>
            </a:pPr>
            <a:r>
              <a:rPr lang="zh-CN" altLang="en-US" dirty="0">
                <a:latin typeface="Comic Sans MS" panose="030F0702030302020204" pitchFamily="2" charset="0"/>
                <a:ea typeface="宋体" panose="02010600030101010101" pitchFamily="2" charset="-122"/>
              </a:rPr>
              <a:t>其中线网子类型名是指线网的具体类型，其名称和含义如上表所示。</a:t>
            </a:r>
            <a:endParaRPr lang="zh-CN" altLang="en-US" dirty="0">
              <a:latin typeface="Comic Sans MS" panose="030F0702030302020204" pitchFamily="2"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7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4"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Rectangle 2"/>
          <p:cNvSpPr txBox="1"/>
          <p:nvPr/>
        </p:nvSpPr>
        <p:spPr>
          <a:xfrm>
            <a:off x="1220788" y="2205038"/>
            <a:ext cx="7291387" cy="1092200"/>
          </a:xfrm>
          <a:prstGeom prst="rect">
            <a:avLst/>
          </a:prstGeom>
          <a:noFill/>
          <a:ln w="9525">
            <a:noFill/>
          </a:ln>
          <a:effectLst>
            <a:outerShdw dist="38100" dir="8100000" algn="ctr" rotWithShape="0">
              <a:srgbClr val="000000">
                <a:alpha val="25000"/>
              </a:srgbClr>
            </a:outerShdw>
          </a:effectLst>
        </p:spPr>
        <p:txBody>
          <a:bodyPr anchor="t" anchorCtr="0"/>
          <a:p>
            <a:pPr algn="ctr">
              <a:lnSpc>
                <a:spcPct val="120000"/>
              </a:lnSpc>
            </a:pPr>
            <a:r>
              <a:rPr lang="en-US" altLang="zh-CN" sz="4800" b="0" dirty="0">
                <a:latin typeface="Comic Sans MS" panose="030F0702030302020204" pitchFamily="2" charset="0"/>
                <a:ea typeface="黑体" panose="02010609060101010101" pitchFamily="2" charset="-122"/>
                <a:cs typeface="Comic Sans MS" panose="030F0702030302020204" pitchFamily="2" charset="0"/>
              </a:rPr>
              <a:t>10.1 EDA</a:t>
            </a:r>
            <a:r>
              <a:rPr lang="zh-CN" altLang="en-US" sz="4800" b="0" dirty="0">
                <a:latin typeface="Comic Sans MS" panose="030F0702030302020204" pitchFamily="2" charset="0"/>
                <a:ea typeface="黑体" panose="02010609060101010101" pitchFamily="2" charset="-122"/>
                <a:cs typeface="Comic Sans MS" panose="030F0702030302020204" pitchFamily="2" charset="0"/>
              </a:rPr>
              <a:t>技术应用要素</a:t>
            </a:r>
            <a:endParaRPr lang="zh-CN" altLang="en-US" sz="4800" b="0" dirty="0">
              <a:latin typeface="Comic Sans MS" panose="030F0702030302020204" pitchFamily="2" charset="0"/>
              <a:ea typeface="黑体" panose="02010609060101010101" pitchFamily="2" charset="-122"/>
              <a:cs typeface="Comic Sans MS" panose="030F0702030302020204" pitchFamily="2"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文本框 3"/>
          <p:cNvSpPr txBox="1"/>
          <p:nvPr/>
        </p:nvSpPr>
        <p:spPr>
          <a:xfrm>
            <a:off x="955675" y="555625"/>
            <a:ext cx="1739900" cy="398780"/>
          </a:xfrm>
          <a:prstGeom prst="rect">
            <a:avLst/>
          </a:prstGeom>
          <a:noFill/>
          <a:ln w="9525">
            <a:noFill/>
          </a:ln>
        </p:spPr>
        <p:txBody>
          <a:bodyPr wrap="square" anchor="t" anchorCtr="0">
            <a:spAutoFit/>
          </a:bodyPr>
          <a:p>
            <a:pPr eaLnBrk="0" hangingPunct="0"/>
            <a:r>
              <a:rPr lang="en-US" altLang="zh-CN" sz="2000" dirty="0">
                <a:solidFill>
                  <a:srgbClr val="C00000"/>
                </a:solidFill>
                <a:latin typeface="宋体" panose="02010600030101010101" pitchFamily="2" charset="-122"/>
                <a:ea typeface="宋体" panose="02010600030101010101" pitchFamily="2" charset="-122"/>
              </a:rPr>
              <a:t>(</a:t>
            </a:r>
            <a:r>
              <a:rPr lang="zh-CN" altLang="en-US" sz="2000" dirty="0">
                <a:solidFill>
                  <a:srgbClr val="C00000"/>
                </a:solidFill>
                <a:latin typeface="宋体" panose="02010600030101010101" pitchFamily="2" charset="-122"/>
                <a:ea typeface="宋体" panose="02010600030101010101" pitchFamily="2" charset="-122"/>
              </a:rPr>
              <a:t>2</a:t>
            </a:r>
            <a:r>
              <a:rPr lang="en-US" altLang="zh-CN" sz="2000" dirty="0">
                <a:solidFill>
                  <a:srgbClr val="C00000"/>
                </a:solidFill>
                <a:latin typeface="宋体" panose="02010600030101010101" pitchFamily="2" charset="-122"/>
                <a:ea typeface="宋体" panose="02010600030101010101" pitchFamily="2" charset="-122"/>
              </a:rPr>
              <a:t>)</a:t>
            </a:r>
            <a:r>
              <a:rPr lang="zh-CN" altLang="en-US" sz="2000" dirty="0">
                <a:solidFill>
                  <a:srgbClr val="C00000"/>
                </a:solidFill>
                <a:latin typeface="宋体" panose="02010600030101010101" pitchFamily="2" charset="-122"/>
                <a:ea typeface="宋体" panose="02010600030101010101" pitchFamily="2" charset="-122"/>
              </a:rPr>
              <a:t>变量类型</a:t>
            </a:r>
            <a:endParaRPr lang="zh-CN" altLang="en-US" sz="2000" dirty="0">
              <a:solidFill>
                <a:srgbClr val="C00000"/>
              </a:solidFill>
              <a:latin typeface="宋体" panose="02010600030101010101" pitchFamily="2" charset="-122"/>
              <a:ea typeface="宋体" panose="02010600030101010101" pitchFamily="2" charset="-122"/>
            </a:endParaRPr>
          </a:p>
        </p:txBody>
      </p:sp>
      <p:sp>
        <p:nvSpPr>
          <p:cNvPr id="32770" name="文本框 3"/>
          <p:cNvSpPr txBox="1"/>
          <p:nvPr/>
        </p:nvSpPr>
        <p:spPr>
          <a:xfrm>
            <a:off x="749300" y="812800"/>
            <a:ext cx="8124825" cy="922338"/>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rPr>
              <a:t>  </a:t>
            </a:r>
            <a:r>
              <a:rPr lang="zh-CN" altLang="en-US" dirty="0">
                <a:latin typeface="Comic Sans MS" panose="030F0702030302020204" pitchFamily="2" charset="0"/>
                <a:ea typeface="宋体" panose="02010600030101010101" pitchFamily="2" charset="-122"/>
              </a:rPr>
              <a:t>变量（variables）用于定义具有数据存储作用的赋值对象，有</a:t>
            </a:r>
            <a:r>
              <a:rPr lang="zh-CN" altLang="en-US" dirty="0">
                <a:solidFill>
                  <a:srgbClr val="C00000"/>
                </a:solidFill>
                <a:latin typeface="Comic Sans MS" panose="030F0702030302020204" pitchFamily="2" charset="0"/>
                <a:ea typeface="宋体" panose="02010600030101010101" pitchFamily="2" charset="-122"/>
              </a:rPr>
              <a:t>寄存器变量</a:t>
            </a:r>
            <a:r>
              <a:rPr lang="zh-CN" altLang="en-US" dirty="0">
                <a:latin typeface="Comic Sans MS" panose="030F0702030302020204" pitchFamily="2" charset="0"/>
                <a:ea typeface="宋体" panose="02010600030101010101" pitchFamily="2" charset="-122"/>
              </a:rPr>
              <a:t>、</a:t>
            </a:r>
            <a:r>
              <a:rPr lang="zh-CN" altLang="en-US" dirty="0">
                <a:solidFill>
                  <a:srgbClr val="C00000"/>
                </a:solidFill>
                <a:latin typeface="Comic Sans MS" panose="030F0702030302020204" pitchFamily="2" charset="0"/>
                <a:ea typeface="宋体" panose="02010600030101010101" pitchFamily="2" charset="-122"/>
              </a:rPr>
              <a:t>整型变量</a:t>
            </a:r>
            <a:r>
              <a:rPr lang="zh-CN" altLang="en-US" dirty="0">
                <a:latin typeface="Comic Sans MS" panose="030F0702030302020204" pitchFamily="2" charset="0"/>
                <a:ea typeface="宋体" panose="02010600030101010101" pitchFamily="2" charset="-122"/>
              </a:rPr>
              <a:t>、</a:t>
            </a:r>
            <a:r>
              <a:rPr lang="zh-CN" altLang="en-US" dirty="0">
                <a:solidFill>
                  <a:srgbClr val="0070C0"/>
                </a:solidFill>
                <a:latin typeface="Comic Sans MS" panose="030F0702030302020204" pitchFamily="2" charset="0"/>
                <a:ea typeface="宋体" panose="02010600030101010101" pitchFamily="2" charset="-122"/>
              </a:rPr>
              <a:t>实数变量、时间变量和实时间变量</a:t>
            </a:r>
            <a:r>
              <a:rPr lang="zh-CN" altLang="en-US" dirty="0">
                <a:latin typeface="Comic Sans MS" panose="030F0702030302020204" pitchFamily="2" charset="0"/>
                <a:ea typeface="宋体" panose="02010600030101010101" pitchFamily="2" charset="-122"/>
              </a:rPr>
              <a:t>五种子类型。</a:t>
            </a:r>
            <a:endParaRPr lang="zh-CN" altLang="en-US" dirty="0">
              <a:latin typeface="Comic Sans MS" panose="030F0702030302020204" pitchFamily="2" charset="0"/>
              <a:ea typeface="宋体" panose="02010600030101010101" pitchFamily="2" charset="-122"/>
            </a:endParaRPr>
          </a:p>
        </p:txBody>
      </p:sp>
      <p:sp>
        <p:nvSpPr>
          <p:cNvPr id="32771" name="文本框 3"/>
          <p:cNvSpPr txBox="1"/>
          <p:nvPr/>
        </p:nvSpPr>
        <p:spPr>
          <a:xfrm>
            <a:off x="1019175" y="1735138"/>
            <a:ext cx="2403475" cy="398780"/>
          </a:xfrm>
          <a:prstGeom prst="rect">
            <a:avLst/>
          </a:prstGeom>
          <a:noFill/>
          <a:ln w="9525">
            <a:noFill/>
          </a:ln>
        </p:spPr>
        <p:txBody>
          <a:bodyPr wrap="square" anchor="t" anchorCtr="0">
            <a:spAutoFit/>
          </a:bodyPr>
          <a:p>
            <a:pPr eaLnBrk="0" hangingPunct="0"/>
            <a:r>
              <a:rPr lang="en-US" altLang="zh-CN" sz="2000" dirty="0">
                <a:solidFill>
                  <a:srgbClr val="C00000"/>
                </a:solidFill>
                <a:latin typeface="Comic Sans MS" panose="030F0702030302020204" pitchFamily="2" charset="0"/>
                <a:ea typeface="宋体" panose="02010600030101010101" pitchFamily="2" charset="-122"/>
              </a:rPr>
              <a:t>(a) </a:t>
            </a:r>
            <a:r>
              <a:rPr lang="zh-CN" altLang="en-US" sz="2000" dirty="0">
                <a:solidFill>
                  <a:srgbClr val="C00000"/>
                </a:solidFill>
                <a:latin typeface="Comic Sans MS" panose="030F0702030302020204" pitchFamily="2" charset="0"/>
                <a:ea typeface="宋体" panose="02010600030101010101" pitchFamily="2" charset="-122"/>
              </a:rPr>
              <a:t>寄存器变量</a:t>
            </a:r>
            <a:endParaRPr lang="zh-CN" altLang="en-US" sz="2000" dirty="0">
              <a:solidFill>
                <a:srgbClr val="C00000"/>
              </a:solidFill>
              <a:latin typeface="Comic Sans MS" panose="030F0702030302020204" pitchFamily="2" charset="0"/>
              <a:ea typeface="宋体" panose="02010600030101010101" pitchFamily="2" charset="-122"/>
            </a:endParaRPr>
          </a:p>
        </p:txBody>
      </p:sp>
      <p:sp>
        <p:nvSpPr>
          <p:cNvPr id="32772" name="文本框 3"/>
          <p:cNvSpPr txBox="1"/>
          <p:nvPr/>
        </p:nvSpPr>
        <p:spPr>
          <a:xfrm>
            <a:off x="884238" y="2062163"/>
            <a:ext cx="7854950" cy="922337"/>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rPr>
              <a:t>   </a:t>
            </a:r>
            <a:r>
              <a:rPr lang="zh-CN" altLang="en-US" dirty="0">
                <a:latin typeface="Comic Sans MS" panose="030F0702030302020204" pitchFamily="2" charset="0"/>
                <a:ea typeface="宋体" panose="02010600030101010101" pitchFamily="2" charset="-122"/>
              </a:rPr>
              <a:t>reg用于定义称为寄存器（register）变量。寄存器变量在某种触发机制的作用下分配了一个值后，在分配下一个值之前将一直保留原有的值。</a:t>
            </a:r>
            <a:endParaRPr lang="zh-CN" altLang="en-US" dirty="0">
              <a:latin typeface="Comic Sans MS" panose="030F0702030302020204" pitchFamily="2" charset="0"/>
              <a:ea typeface="宋体" panose="02010600030101010101" pitchFamily="2" charset="-122"/>
            </a:endParaRPr>
          </a:p>
        </p:txBody>
      </p:sp>
      <p:sp>
        <p:nvSpPr>
          <p:cNvPr id="32773" name="文本框 3"/>
          <p:cNvSpPr txBox="1"/>
          <p:nvPr/>
        </p:nvSpPr>
        <p:spPr>
          <a:xfrm>
            <a:off x="1019175" y="2984500"/>
            <a:ext cx="5932488" cy="920750"/>
          </a:xfrm>
          <a:prstGeom prst="rect">
            <a:avLst/>
          </a:prstGeom>
          <a:solidFill>
            <a:srgbClr val="D9EDEE"/>
          </a:solidFill>
          <a:ln w="9525">
            <a:noFill/>
          </a:ln>
        </p:spPr>
        <p:txBody>
          <a:bodyPr wrap="square" anchor="t" anchorCtr="0">
            <a:spAutoFit/>
          </a:bodyPr>
          <a:p>
            <a:pPr eaLnBrk="0" hangingPunct="0">
              <a:lnSpc>
                <a:spcPct val="150000"/>
              </a:lnSpc>
            </a:pPr>
            <a:r>
              <a:rPr lang="en-US" altLang="zh-CN" dirty="0">
                <a:solidFill>
                  <a:srgbClr val="0070C0"/>
                </a:solidFill>
                <a:latin typeface="Comic Sans MS" panose="030F0702030302020204" pitchFamily="2" charset="0"/>
                <a:ea typeface="宋体" panose="02010600030101010101" pitchFamily="2" charset="-122"/>
              </a:rPr>
              <a:t> </a:t>
            </a:r>
            <a:r>
              <a:rPr lang="zh-CN" altLang="en-US" dirty="0">
                <a:solidFill>
                  <a:srgbClr val="0070C0"/>
                </a:solidFill>
                <a:latin typeface="Comic Sans MS" panose="030F0702030302020204" pitchFamily="2" charset="0"/>
                <a:ea typeface="宋体" panose="02010600030101010101" pitchFamily="2" charset="-122"/>
              </a:rPr>
              <a:t>寄存器变量定义的语法格式为： </a:t>
            </a:r>
            <a:endParaRPr lang="zh-CN" altLang="en-US" dirty="0">
              <a:solidFill>
                <a:srgbClr val="0070C0"/>
              </a:solidFill>
              <a:latin typeface="Comic Sans MS" panose="030F0702030302020204" pitchFamily="2" charset="0"/>
              <a:ea typeface="宋体" panose="02010600030101010101" pitchFamily="2" charset="-122"/>
            </a:endParaRPr>
          </a:p>
          <a:p>
            <a:pPr eaLnBrk="0" hangingPunct="0">
              <a:lnSpc>
                <a:spcPct val="150000"/>
              </a:lnSpc>
            </a:pPr>
            <a:r>
              <a:rPr lang="zh-CN" altLang="en-US" dirty="0">
                <a:solidFill>
                  <a:srgbClr val="0070C0"/>
                </a:solidFill>
                <a:latin typeface="Comic Sans MS" panose="030F0702030302020204" pitchFamily="2" charset="0"/>
                <a:ea typeface="宋体" panose="02010600030101010101" pitchFamily="2" charset="-122"/>
              </a:rPr>
              <a:t>reg [ msb: lsb] 变量名1, 变量名2, . . . 变量名n;</a:t>
            </a:r>
            <a:r>
              <a:rPr lang="zh-CN" altLang="en-US" dirty="0">
                <a:latin typeface="Comic Sans MS" panose="030F0702030302020204" pitchFamily="2" charset="0"/>
                <a:ea typeface="宋体" panose="02010600030101010101" pitchFamily="2" charset="-122"/>
              </a:rPr>
              <a:t> </a:t>
            </a:r>
            <a:endParaRPr lang="zh-CN" altLang="en-US" dirty="0">
              <a:latin typeface="Comic Sans MS" panose="030F0702030302020204" pitchFamily="2" charset="0"/>
              <a:ea typeface="宋体" panose="02010600030101010101" pitchFamily="2" charset="-122"/>
            </a:endParaRPr>
          </a:p>
        </p:txBody>
      </p:sp>
      <p:sp>
        <p:nvSpPr>
          <p:cNvPr id="32774" name="文本框 6"/>
          <p:cNvSpPr txBox="1"/>
          <p:nvPr/>
        </p:nvSpPr>
        <p:spPr>
          <a:xfrm>
            <a:off x="985838" y="4038600"/>
            <a:ext cx="6802437" cy="1198563"/>
          </a:xfrm>
          <a:prstGeom prst="rect">
            <a:avLst/>
          </a:prstGeom>
          <a:solidFill>
            <a:srgbClr val="D9D9D9"/>
          </a:solidFill>
          <a:ln w="9525">
            <a:noFill/>
          </a:ln>
        </p:spPr>
        <p:txBody>
          <a:bodyPr wrap="square" anchor="t" anchorCtr="0">
            <a:spAutoFit/>
          </a:bodyPr>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reg [7:0] q;                          // 定义q为8 位寄存器变量</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reg tmp;                              // 定义tmp为 1位寄存器变量</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reg [15:0] reg_A, reg_B,reg_C;   // 定义16位寄存器变量</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p:txBody>
      </p:sp>
      <p:sp>
        <p:nvSpPr>
          <p:cNvPr id="32775" name="文本框 3"/>
          <p:cNvSpPr txBox="1"/>
          <p:nvPr/>
        </p:nvSpPr>
        <p:spPr>
          <a:xfrm>
            <a:off x="1019175" y="5337175"/>
            <a:ext cx="6604000" cy="922338"/>
          </a:xfrm>
          <a:prstGeom prst="rect">
            <a:avLst/>
          </a:prstGeom>
          <a:noFill/>
          <a:ln w="9525">
            <a:noFill/>
          </a:ln>
        </p:spPr>
        <p:txBody>
          <a:bodyPr wrap="square" anchor="t" anchorCtr="0">
            <a:spAutoFit/>
          </a:bodyPr>
          <a:p>
            <a:pPr eaLnBrk="0" hangingPunct="0">
              <a:lnSpc>
                <a:spcPct val="150000"/>
              </a:lnSpc>
            </a:pPr>
            <a:r>
              <a:rPr lang="zh-CN" altLang="en-US" dirty="0">
                <a:solidFill>
                  <a:srgbClr val="C00000"/>
                </a:solidFill>
                <a:latin typeface="Comic Sans MS" panose="030F0702030302020204" pitchFamily="2" charset="0"/>
                <a:ea typeface="宋体" panose="02010600030101010101" pitchFamily="2" charset="-122"/>
              </a:rPr>
              <a:t>在Verilog-1995标准中，寄存器变量用于存储无符号数。</a:t>
            </a:r>
            <a:endParaRPr lang="zh-CN" altLang="en-US" dirty="0">
              <a:solidFill>
                <a:srgbClr val="C00000"/>
              </a:solidFill>
              <a:latin typeface="Comic Sans MS" panose="030F0702030302020204" pitchFamily="2" charset="0"/>
              <a:ea typeface="宋体" panose="02010600030101010101" pitchFamily="2" charset="-122"/>
            </a:endParaRPr>
          </a:p>
          <a:p>
            <a:pPr eaLnBrk="0" hangingPunct="0">
              <a:lnSpc>
                <a:spcPct val="150000"/>
              </a:lnSpc>
            </a:pPr>
            <a:r>
              <a:rPr lang="zh-CN" altLang="en-US" dirty="0">
                <a:solidFill>
                  <a:srgbClr val="00B050"/>
                </a:solidFill>
                <a:latin typeface="Comic Sans MS" panose="030F0702030302020204" pitchFamily="2" charset="0"/>
                <a:ea typeface="宋体" panose="02010600030101010101" pitchFamily="2" charset="-122"/>
              </a:rPr>
              <a:t>当寄存器变量被赋值为负数时，仍会被解释为无符号数。</a:t>
            </a:r>
            <a:endParaRPr lang="zh-CN" altLang="en-US" dirty="0">
              <a:solidFill>
                <a:srgbClr val="00B050"/>
              </a:solidFill>
              <a:latin typeface="Comic Sans MS" panose="030F0702030302020204" pitchFamily="2" charset="0"/>
              <a:ea typeface="宋体" panose="0201060003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文本框 6"/>
          <p:cNvSpPr txBox="1"/>
          <p:nvPr/>
        </p:nvSpPr>
        <p:spPr>
          <a:xfrm>
            <a:off x="879475" y="614363"/>
            <a:ext cx="7650163" cy="1938337"/>
          </a:xfrm>
          <a:prstGeom prst="rect">
            <a:avLst/>
          </a:prstGeom>
          <a:solidFill>
            <a:srgbClr val="D9D9D9"/>
          </a:solidFill>
          <a:ln w="9525">
            <a:noFill/>
          </a:ln>
        </p:spPr>
        <p:txBody>
          <a:bodyPr wrap="square" anchor="t" anchorCtr="0">
            <a:spAutoFit/>
          </a:bodyPr>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reg [3:0] tmp; </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tmp = -2;   // 位宽为4时tmp的值为1110（-2的补码），按无符号数14处理。</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tmp = -1;   // 位宽为4时tmp的值为1111（-1的补码），按无符号数15处理。</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tmp = 5;    // tmp的值为0101。 </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p:txBody>
      </p:sp>
      <p:sp>
        <p:nvSpPr>
          <p:cNvPr id="33794" name="文本框 3"/>
          <p:cNvSpPr txBox="1"/>
          <p:nvPr/>
        </p:nvSpPr>
        <p:spPr>
          <a:xfrm>
            <a:off x="776288" y="2551113"/>
            <a:ext cx="7854950" cy="1752600"/>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rPr>
              <a:t>  </a:t>
            </a:r>
            <a:r>
              <a:rPr lang="zh-CN" altLang="en-US" dirty="0">
                <a:solidFill>
                  <a:srgbClr val="C00000"/>
                </a:solidFill>
                <a:latin typeface="Comic Sans MS" panose="030F0702030302020204" pitchFamily="2" charset="0"/>
                <a:ea typeface="宋体" panose="02010600030101010101" pitchFamily="2" charset="-122"/>
              </a:rPr>
              <a:t>所有在过程语句（always或initial）中被赋值的对象都必须定义为寄存器类型。</a:t>
            </a:r>
            <a:r>
              <a:rPr lang="zh-CN" altLang="en-US" dirty="0">
                <a:latin typeface="Comic Sans MS" panose="030F0702030302020204" pitchFamily="2" charset="0"/>
                <a:ea typeface="宋体" panose="02010600030101010101" pitchFamily="2" charset="-122"/>
              </a:rPr>
              <a:t>这是因为：当过程语句的条件满足时，过程语句中的被赋值对象才能更新，条件不满足将保持原有的值，因此过程语句中被赋值的对象应具有数据存储功能。</a:t>
            </a:r>
            <a:endParaRPr lang="zh-CN" altLang="en-US" dirty="0">
              <a:latin typeface="Comic Sans MS" panose="030F0702030302020204" pitchFamily="2" charset="0"/>
              <a:ea typeface="宋体" panose="02010600030101010101" pitchFamily="2" charset="-122"/>
            </a:endParaRPr>
          </a:p>
        </p:txBody>
      </p:sp>
      <p:sp>
        <p:nvSpPr>
          <p:cNvPr id="33795" name="文本框 3"/>
          <p:cNvSpPr txBox="1"/>
          <p:nvPr/>
        </p:nvSpPr>
        <p:spPr>
          <a:xfrm>
            <a:off x="2328863" y="3795713"/>
            <a:ext cx="4484687" cy="508000"/>
          </a:xfrm>
          <a:prstGeom prst="rect">
            <a:avLst/>
          </a:prstGeom>
          <a:noFill/>
          <a:ln w="9525">
            <a:noFill/>
          </a:ln>
        </p:spPr>
        <p:txBody>
          <a:bodyPr wrap="square" anchor="t" anchorCtr="0">
            <a:spAutoFit/>
          </a:bodyPr>
          <a:p>
            <a:pPr eaLnBrk="0" hangingPunct="0">
              <a:lnSpc>
                <a:spcPct val="150000"/>
              </a:lnSpc>
            </a:pPr>
            <a:r>
              <a:rPr lang="zh-CN" altLang="en-US" dirty="0">
                <a:solidFill>
                  <a:srgbClr val="00B050"/>
                </a:solidFill>
                <a:latin typeface="Comic Sans MS" panose="030F0702030302020204" pitchFamily="2" charset="0"/>
                <a:ea typeface="宋体" panose="02010600030101010101" pitchFamily="2" charset="-122"/>
              </a:rPr>
              <a:t>寄存器变量未被赋值时，默认初值为x。</a:t>
            </a:r>
            <a:endParaRPr lang="zh-CN" altLang="en-US" dirty="0">
              <a:solidFill>
                <a:srgbClr val="00B050"/>
              </a:solidFill>
              <a:latin typeface="Comic Sans MS" panose="030F0702030302020204" pitchFamily="2" charset="0"/>
              <a:ea typeface="宋体" panose="02010600030101010101" pitchFamily="2" charset="-122"/>
            </a:endParaRPr>
          </a:p>
        </p:txBody>
      </p:sp>
      <p:sp>
        <p:nvSpPr>
          <p:cNvPr id="33796" name="文本框 6"/>
          <p:cNvSpPr txBox="1"/>
          <p:nvPr/>
        </p:nvSpPr>
        <p:spPr>
          <a:xfrm>
            <a:off x="879475" y="4303713"/>
            <a:ext cx="7650163" cy="1936750"/>
          </a:xfrm>
          <a:prstGeom prst="rect">
            <a:avLst/>
          </a:prstGeom>
          <a:solidFill>
            <a:srgbClr val="D9D9D9"/>
          </a:solidFill>
          <a:ln w="9525">
            <a:noFill/>
          </a:ln>
        </p:spPr>
        <p:txBody>
          <a:bodyPr wrap="square" anchor="t" anchorCtr="0">
            <a:spAutoFit/>
          </a:bodyPr>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reg </a:t>
            </a:r>
            <a:r>
              <a:rPr lang="en-US" altLang="zh-CN" sz="1600" dirty="0">
                <a:latin typeface="Comic Sans MS" panose="030F0702030302020204" pitchFamily="2" charset="0"/>
                <a:ea typeface="宋体" panose="02010600030101010101" pitchFamily="2" charset="-122"/>
                <a:sym typeface="宋体" panose="02010600030101010101" pitchFamily="2" charset="-122"/>
              </a:rPr>
              <a:t>signed [</a:t>
            </a:r>
            <a:r>
              <a:rPr lang="zh-CN" altLang="en-US" sz="1600" dirty="0">
                <a:latin typeface="Comic Sans MS" panose="030F0702030302020204" pitchFamily="2" charset="0"/>
                <a:ea typeface="宋体" panose="02010600030101010101" pitchFamily="2" charset="-122"/>
                <a:sym typeface="宋体" panose="02010600030101010101" pitchFamily="2" charset="-122"/>
              </a:rPr>
              <a:t>3:0] tmp; </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tmp = -2;   // 位宽为4时tmp的值为1110（-2的补码）。</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tmp = -1;   // 位宽为4时tmp的值为1111（-1的补码）。</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tmp = 5;    // tmp的值为0101。 </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文本框 3"/>
          <p:cNvSpPr txBox="1"/>
          <p:nvPr/>
        </p:nvSpPr>
        <p:spPr>
          <a:xfrm>
            <a:off x="703263" y="549275"/>
            <a:ext cx="2405062" cy="398780"/>
          </a:xfrm>
          <a:prstGeom prst="rect">
            <a:avLst/>
          </a:prstGeom>
          <a:noFill/>
          <a:ln w="9525">
            <a:noFill/>
          </a:ln>
        </p:spPr>
        <p:txBody>
          <a:bodyPr wrap="square" anchor="t" anchorCtr="0">
            <a:spAutoFit/>
          </a:bodyPr>
          <a:p>
            <a:pPr eaLnBrk="0" hangingPunct="0"/>
            <a:r>
              <a:rPr lang="en-US" altLang="zh-CN" sz="2000" dirty="0">
                <a:solidFill>
                  <a:srgbClr val="C00000"/>
                </a:solidFill>
                <a:latin typeface="Comic Sans MS" panose="030F0702030302020204" pitchFamily="2" charset="0"/>
                <a:ea typeface="宋体" panose="02010600030101010101" pitchFamily="2" charset="-122"/>
              </a:rPr>
              <a:t>(b) </a:t>
            </a:r>
            <a:r>
              <a:rPr lang="zh-CN" altLang="en-US" sz="2000" dirty="0">
                <a:solidFill>
                  <a:srgbClr val="C00000"/>
                </a:solidFill>
                <a:latin typeface="Comic Sans MS" panose="030F0702030302020204" pitchFamily="2" charset="0"/>
                <a:ea typeface="宋体" panose="02010600030101010101" pitchFamily="2" charset="-122"/>
              </a:rPr>
              <a:t>整型变量</a:t>
            </a:r>
            <a:endParaRPr lang="zh-CN" altLang="en-US" sz="2000" dirty="0">
              <a:solidFill>
                <a:srgbClr val="C00000"/>
              </a:solidFill>
              <a:latin typeface="Comic Sans MS" panose="030F0702030302020204" pitchFamily="2" charset="0"/>
              <a:ea typeface="宋体" panose="02010600030101010101" pitchFamily="2" charset="-122"/>
            </a:endParaRPr>
          </a:p>
        </p:txBody>
      </p:sp>
      <p:sp>
        <p:nvSpPr>
          <p:cNvPr id="34818" name="文本框 3"/>
          <p:cNvSpPr txBox="1"/>
          <p:nvPr/>
        </p:nvSpPr>
        <p:spPr>
          <a:xfrm>
            <a:off x="600075" y="1042988"/>
            <a:ext cx="8372475" cy="1338262"/>
          </a:xfrm>
          <a:prstGeom prst="rect">
            <a:avLst/>
          </a:prstGeom>
          <a:solidFill>
            <a:srgbClr val="D9EDEE"/>
          </a:solid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rPr>
              <a:t>  </a:t>
            </a:r>
            <a:r>
              <a:rPr lang="zh-CN" altLang="en-US" dirty="0">
                <a:latin typeface="Comic Sans MS" panose="030F0702030302020204" pitchFamily="2" charset="0"/>
                <a:ea typeface="宋体" panose="02010600030101010101" pitchFamily="2" charset="-122"/>
              </a:rPr>
              <a:t>integer用于定义整型变量，其语法格式为： </a:t>
            </a:r>
            <a:endParaRPr lang="zh-CN" altLang="en-US" dirty="0">
              <a:latin typeface="Comic Sans MS" panose="030F0702030302020204" pitchFamily="2" charset="0"/>
              <a:ea typeface="宋体" panose="02010600030101010101" pitchFamily="2" charset="-122"/>
            </a:endParaRPr>
          </a:p>
          <a:p>
            <a:pPr eaLnBrk="0" hangingPunct="0">
              <a:lnSpc>
                <a:spcPct val="150000"/>
              </a:lnSpc>
            </a:pPr>
            <a:r>
              <a:rPr lang="zh-CN" altLang="en-US" dirty="0">
                <a:solidFill>
                  <a:srgbClr val="0070C0"/>
                </a:solidFill>
                <a:latin typeface="Comic Sans MS" panose="030F0702030302020204" pitchFamily="2" charset="0"/>
                <a:ea typeface="宋体" panose="02010600030101010101" pitchFamily="2" charset="-122"/>
              </a:rPr>
              <a:t>  integer 变量1[msb:1sb], 变量2[msb:1sb],. . . 变量n [msb:1sb]; </a:t>
            </a:r>
            <a:endParaRPr lang="zh-CN" altLang="en-US" dirty="0">
              <a:solidFill>
                <a:srgbClr val="0070C0"/>
              </a:solidFill>
              <a:latin typeface="Comic Sans MS" panose="030F0702030302020204" pitchFamily="2" charset="0"/>
              <a:ea typeface="宋体" panose="02010600030101010101" pitchFamily="2" charset="-122"/>
            </a:endParaRPr>
          </a:p>
          <a:p>
            <a:pPr eaLnBrk="0" hangingPunct="0">
              <a:lnSpc>
                <a:spcPct val="150000"/>
              </a:lnSpc>
            </a:pPr>
            <a:r>
              <a:rPr lang="zh-CN" altLang="en-US" dirty="0">
                <a:latin typeface="Comic Sans MS" panose="030F0702030302020204" pitchFamily="2" charset="0"/>
                <a:ea typeface="宋体" panose="02010600030101010101" pitchFamily="2" charset="-122"/>
              </a:rPr>
              <a:t>其中msb和lsb为定义整型变量位宽的常量或者常量表达式，缺省时默认为32位。</a:t>
            </a:r>
            <a:endParaRPr lang="zh-CN" altLang="en-US" dirty="0">
              <a:latin typeface="Comic Sans MS" panose="030F0702030302020204" pitchFamily="2" charset="0"/>
              <a:ea typeface="宋体" panose="02010600030101010101" pitchFamily="2" charset="-122"/>
            </a:endParaRPr>
          </a:p>
        </p:txBody>
      </p:sp>
      <p:sp>
        <p:nvSpPr>
          <p:cNvPr id="34819" name="文本框 6"/>
          <p:cNvSpPr txBox="1"/>
          <p:nvPr/>
        </p:nvSpPr>
        <p:spPr>
          <a:xfrm>
            <a:off x="981075" y="2578100"/>
            <a:ext cx="7181850" cy="830263"/>
          </a:xfrm>
          <a:prstGeom prst="rect">
            <a:avLst/>
          </a:prstGeom>
          <a:solidFill>
            <a:srgbClr val="D9D9D9"/>
          </a:solidFill>
          <a:ln w="9525">
            <a:noFill/>
          </a:ln>
        </p:spPr>
        <p:txBody>
          <a:bodyPr wrap="square" anchor="t" anchorCtr="0">
            <a:spAutoFit/>
          </a:bodyPr>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integer intA, intB, intC;     // 定义intA,intB,intC为32位整数变量。 </a:t>
            </a:r>
            <a:br>
              <a:rPr lang="zh-CN" altLang="en-US" sz="1600" dirty="0">
                <a:latin typeface="Comic Sans MS" panose="030F0702030302020204" pitchFamily="2" charset="0"/>
                <a:ea typeface="宋体" panose="02010600030101010101" pitchFamily="2" charset="-122"/>
                <a:sym typeface="宋体" panose="02010600030101010101" pitchFamily="2" charset="-122"/>
              </a:rPr>
            </a:br>
            <a:r>
              <a:rPr lang="zh-CN" altLang="en-US" sz="1600" dirty="0">
                <a:latin typeface="Comic Sans MS" panose="030F0702030302020204" pitchFamily="2" charset="0"/>
                <a:ea typeface="宋体" panose="02010600030101010101" pitchFamily="2" charset="-122"/>
                <a:sym typeface="宋体" panose="02010600030101010101" pitchFamily="2" charset="-122"/>
              </a:rPr>
              <a:t>integer Stat [3:0];           // 定义Stat为4位整型变量。</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p:txBody>
      </p:sp>
      <p:sp>
        <p:nvSpPr>
          <p:cNvPr id="34820" name="文本框 3"/>
          <p:cNvSpPr txBox="1"/>
          <p:nvPr/>
        </p:nvSpPr>
        <p:spPr>
          <a:xfrm>
            <a:off x="928688" y="3502025"/>
            <a:ext cx="7286625" cy="2584450"/>
          </a:xfrm>
          <a:prstGeom prst="rect">
            <a:avLst/>
          </a:prstGeom>
          <a:noFill/>
          <a:ln w="9525">
            <a:noFill/>
          </a:ln>
        </p:spPr>
        <p:txBody>
          <a:bodyPr wrap="square" anchor="t" anchorCtr="0">
            <a:spAutoFit/>
          </a:bodyPr>
          <a:p>
            <a:pPr eaLnBrk="0" hangingPunct="0">
              <a:lnSpc>
                <a:spcPct val="150000"/>
              </a:lnSpc>
            </a:pPr>
            <a:r>
              <a:rPr lang="zh-CN" altLang="en-US" dirty="0">
                <a:solidFill>
                  <a:srgbClr val="C00000"/>
                </a:solidFill>
                <a:latin typeface="Comic Sans MS" panose="030F0702030302020204" pitchFamily="2" charset="0"/>
                <a:ea typeface="宋体" panose="02010600030101010101" pitchFamily="2" charset="-122"/>
              </a:rPr>
              <a:t>整型变量用于存储有符号数，具体数值以二进制补码的形式表示。</a:t>
            </a:r>
            <a:endParaRPr lang="zh-CN" altLang="en-US" dirty="0">
              <a:solidFill>
                <a:srgbClr val="C00000"/>
              </a:solidFill>
              <a:latin typeface="Comic Sans MS" panose="030F0702030302020204" pitchFamily="2" charset="0"/>
              <a:ea typeface="宋体" panose="02010600030101010101" pitchFamily="2" charset="-122"/>
            </a:endParaRPr>
          </a:p>
          <a:p>
            <a:pPr eaLnBrk="0" hangingPunct="0">
              <a:lnSpc>
                <a:spcPct val="150000"/>
              </a:lnSpc>
            </a:pPr>
            <a:r>
              <a:rPr lang="zh-CN" altLang="en-US" dirty="0">
                <a:latin typeface="Comic Sans MS" panose="030F0702030302020204" pitchFamily="2" charset="0"/>
                <a:ea typeface="宋体" panose="02010600030101010101" pitchFamily="2" charset="-122"/>
              </a:rPr>
              <a:t>例如：</a:t>
            </a:r>
            <a:endParaRPr lang="zh-CN" altLang="en-US" dirty="0">
              <a:latin typeface="Comic Sans MS" panose="030F0702030302020204" pitchFamily="2" charset="0"/>
              <a:ea typeface="宋体" panose="02010600030101010101" pitchFamily="2" charset="-122"/>
            </a:endParaRPr>
          </a:p>
          <a:p>
            <a:pPr eaLnBrk="0" hangingPunct="0">
              <a:lnSpc>
                <a:spcPct val="150000"/>
              </a:lnSpc>
            </a:pPr>
            <a:r>
              <a:rPr lang="zh-CN" altLang="en-US" dirty="0">
                <a:latin typeface="Comic Sans MS" panose="030F0702030302020204" pitchFamily="2" charset="0"/>
                <a:ea typeface="宋体" panose="02010600030101010101" pitchFamily="2" charset="-122"/>
              </a:rPr>
              <a:t>   interger i;    // 定义i为整型变量</a:t>
            </a:r>
            <a:endParaRPr lang="zh-CN" altLang="en-US" dirty="0">
              <a:latin typeface="Comic Sans MS" panose="030F0702030302020204" pitchFamily="2" charset="0"/>
              <a:ea typeface="宋体" panose="02010600030101010101" pitchFamily="2" charset="-122"/>
            </a:endParaRPr>
          </a:p>
          <a:p>
            <a:pPr eaLnBrk="0" hangingPunct="0">
              <a:lnSpc>
                <a:spcPct val="150000"/>
              </a:lnSpc>
            </a:pPr>
            <a:r>
              <a:rPr lang="zh-CN" altLang="en-US" dirty="0">
                <a:latin typeface="Comic Sans MS" panose="030F0702030302020204" pitchFamily="2" charset="0"/>
                <a:ea typeface="宋体" panose="02010600030101010101" pitchFamily="2" charset="-122"/>
              </a:rPr>
              <a:t>   ...</a:t>
            </a:r>
            <a:endParaRPr lang="zh-CN" altLang="en-US" dirty="0">
              <a:latin typeface="Comic Sans MS" panose="030F0702030302020204" pitchFamily="2" charset="0"/>
              <a:ea typeface="宋体" panose="02010600030101010101" pitchFamily="2" charset="-122"/>
            </a:endParaRPr>
          </a:p>
          <a:p>
            <a:pPr eaLnBrk="0" hangingPunct="0">
              <a:lnSpc>
                <a:spcPct val="150000"/>
              </a:lnSpc>
            </a:pPr>
            <a:r>
              <a:rPr lang="zh-CN" altLang="en-US" dirty="0">
                <a:latin typeface="Comic Sans MS" panose="030F0702030302020204" pitchFamily="2" charset="0"/>
                <a:ea typeface="宋体" panose="02010600030101010101" pitchFamily="2" charset="-122"/>
              </a:rPr>
              <a:t>   i=-6;           // i值为32'b1111...11010</a:t>
            </a:r>
            <a:endParaRPr lang="zh-CN" altLang="en-US" dirty="0">
              <a:latin typeface="Comic Sans MS" panose="030F0702030302020204" pitchFamily="2" charset="0"/>
              <a:ea typeface="宋体" panose="02010600030101010101" pitchFamily="2" charset="-122"/>
            </a:endParaRPr>
          </a:p>
          <a:p>
            <a:pPr eaLnBrk="0" hangingPunct="0">
              <a:lnSpc>
                <a:spcPct val="150000"/>
              </a:lnSpc>
            </a:pPr>
            <a:r>
              <a:rPr lang="zh-CN" altLang="en-US" dirty="0">
                <a:latin typeface="Comic Sans MS" panose="030F0702030302020204" pitchFamily="2" charset="0"/>
                <a:ea typeface="宋体" panose="02010600030101010101" pitchFamily="2" charset="-122"/>
              </a:rPr>
              <a:t>整型变量未被赋值时，默认初值为0。</a:t>
            </a:r>
            <a:endParaRPr lang="zh-CN" altLang="en-US" dirty="0">
              <a:latin typeface="Comic Sans MS" panose="030F0702030302020204" pitchFamily="2" charset="0"/>
              <a:ea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文本框 3"/>
          <p:cNvSpPr txBox="1"/>
          <p:nvPr/>
        </p:nvSpPr>
        <p:spPr>
          <a:xfrm>
            <a:off x="703263" y="549275"/>
            <a:ext cx="1871662" cy="398780"/>
          </a:xfrm>
          <a:prstGeom prst="rect">
            <a:avLst/>
          </a:prstGeom>
          <a:noFill/>
          <a:ln w="9525">
            <a:noFill/>
          </a:ln>
        </p:spPr>
        <p:txBody>
          <a:bodyPr wrap="square" anchor="t" anchorCtr="0">
            <a:spAutoFit/>
          </a:bodyPr>
          <a:p>
            <a:pPr eaLnBrk="0" hangingPunct="0"/>
            <a:r>
              <a:rPr lang="en-US" altLang="zh-CN" sz="2000" dirty="0">
                <a:solidFill>
                  <a:srgbClr val="0070C0"/>
                </a:solidFill>
                <a:latin typeface="Comic Sans MS" panose="030F0702030302020204" pitchFamily="2" charset="0"/>
                <a:ea typeface="宋体" panose="02010600030101010101" pitchFamily="2" charset="-122"/>
              </a:rPr>
              <a:t>(c) </a:t>
            </a:r>
            <a:r>
              <a:rPr lang="zh-CN" altLang="en-US" sz="2000" dirty="0">
                <a:solidFill>
                  <a:srgbClr val="0070C0"/>
                </a:solidFill>
                <a:latin typeface="Comic Sans MS" panose="030F0702030302020204" pitchFamily="2" charset="0"/>
                <a:ea typeface="宋体" panose="02010600030101010101" pitchFamily="2" charset="-122"/>
              </a:rPr>
              <a:t>实数变量</a:t>
            </a:r>
            <a:endParaRPr lang="zh-CN" altLang="en-US" sz="2000" dirty="0">
              <a:solidFill>
                <a:srgbClr val="0070C0"/>
              </a:solidFill>
              <a:latin typeface="Comic Sans MS" panose="030F0702030302020204" pitchFamily="2" charset="0"/>
              <a:ea typeface="宋体" panose="02010600030101010101" pitchFamily="2" charset="-122"/>
            </a:endParaRPr>
          </a:p>
        </p:txBody>
      </p:sp>
      <p:sp>
        <p:nvSpPr>
          <p:cNvPr id="35842" name="文本框 3"/>
          <p:cNvSpPr txBox="1"/>
          <p:nvPr/>
        </p:nvSpPr>
        <p:spPr>
          <a:xfrm>
            <a:off x="957263" y="2819400"/>
            <a:ext cx="3594100" cy="1338263"/>
          </a:xfrm>
          <a:prstGeom prst="rect">
            <a:avLst/>
          </a:prstGeom>
          <a:solidFill>
            <a:srgbClr val="D9D9D9"/>
          </a:solidFill>
          <a:ln w="9525">
            <a:noFill/>
          </a:ln>
        </p:spPr>
        <p:txBody>
          <a:bodyPr wrap="square" anchor="t" anchorCtr="0">
            <a:spAutoFit/>
          </a:bodyPr>
          <a:p>
            <a:pPr eaLnBrk="0" hangingPunct="0">
              <a:lnSpc>
                <a:spcPct val="150000"/>
              </a:lnSpc>
            </a:pPr>
            <a:r>
              <a:rPr lang="zh-CN" altLang="en-US" dirty="0">
                <a:latin typeface="Comic Sans MS" panose="030F0702030302020204" pitchFamily="2" charset="0"/>
                <a:ea typeface="宋体" panose="02010600030101010101" pitchFamily="2" charset="-122"/>
              </a:rPr>
              <a:t>real j;      // 定义实数变量j</a:t>
            </a:r>
            <a:endParaRPr lang="zh-CN" altLang="en-US" dirty="0">
              <a:latin typeface="Comic Sans MS" panose="030F0702030302020204" pitchFamily="2" charset="0"/>
              <a:ea typeface="宋体" panose="02010600030101010101" pitchFamily="2" charset="-122"/>
            </a:endParaRPr>
          </a:p>
          <a:p>
            <a:pPr eaLnBrk="0" hangingPunct="0">
              <a:lnSpc>
                <a:spcPct val="150000"/>
              </a:lnSpc>
            </a:pPr>
            <a:r>
              <a:rPr lang="zh-CN" altLang="en-US" dirty="0">
                <a:latin typeface="Comic Sans MS" panose="030F0702030302020204" pitchFamily="2" charset="0"/>
                <a:ea typeface="宋体" panose="02010600030101010101" pitchFamily="2" charset="-122"/>
              </a:rPr>
              <a:t>...</a:t>
            </a:r>
            <a:endParaRPr lang="zh-CN" altLang="en-US" dirty="0">
              <a:latin typeface="Comic Sans MS" panose="030F0702030302020204" pitchFamily="2" charset="0"/>
              <a:ea typeface="宋体" panose="02010600030101010101" pitchFamily="2" charset="-122"/>
            </a:endParaRPr>
          </a:p>
          <a:p>
            <a:pPr eaLnBrk="0" hangingPunct="0">
              <a:lnSpc>
                <a:spcPct val="150000"/>
              </a:lnSpc>
            </a:pPr>
            <a:r>
              <a:rPr lang="zh-CN" altLang="en-US" dirty="0">
                <a:latin typeface="Comic Sans MS" panose="030F0702030302020204" pitchFamily="2" charset="0"/>
                <a:ea typeface="宋体" panose="02010600030101010101" pitchFamily="2" charset="-122"/>
              </a:rPr>
              <a:t>j = 1.8e-1;   // j值为0.18</a:t>
            </a:r>
            <a:endParaRPr lang="zh-CN" altLang="en-US" dirty="0">
              <a:latin typeface="Comic Sans MS" panose="030F0702030302020204" pitchFamily="2" charset="0"/>
              <a:ea typeface="宋体" panose="02010600030101010101" pitchFamily="2" charset="-122"/>
            </a:endParaRPr>
          </a:p>
        </p:txBody>
      </p:sp>
      <p:sp>
        <p:nvSpPr>
          <p:cNvPr id="35843" name="文本框 6"/>
          <p:cNvSpPr txBox="1"/>
          <p:nvPr/>
        </p:nvSpPr>
        <p:spPr>
          <a:xfrm>
            <a:off x="6245225" y="4497388"/>
            <a:ext cx="2378075" cy="1568450"/>
          </a:xfrm>
          <a:prstGeom prst="rect">
            <a:avLst/>
          </a:prstGeom>
          <a:solidFill>
            <a:srgbClr val="D9D9D9"/>
          </a:solidFill>
          <a:ln w="9525">
            <a:noFill/>
          </a:ln>
        </p:spPr>
        <p:txBody>
          <a:bodyPr wrap="square" anchor="t" anchorCtr="0">
            <a:spAutoFit/>
          </a:bodyPr>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integer i;</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real PI;</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PI = 3.1415926;</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i = PI;</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p:txBody>
      </p:sp>
      <p:sp>
        <p:nvSpPr>
          <p:cNvPr id="35844" name="文本框 3"/>
          <p:cNvSpPr txBox="1"/>
          <p:nvPr/>
        </p:nvSpPr>
        <p:spPr>
          <a:xfrm>
            <a:off x="6064250" y="2541588"/>
            <a:ext cx="2501900" cy="1752600"/>
          </a:xfrm>
          <a:prstGeom prst="rect">
            <a:avLst/>
          </a:prstGeom>
          <a:noFill/>
          <a:ln w="9525">
            <a:noFill/>
          </a:ln>
        </p:spPr>
        <p:txBody>
          <a:bodyPr wrap="square" anchor="t" anchorCtr="0">
            <a:spAutoFit/>
          </a:bodyPr>
          <a:p>
            <a:pPr eaLnBrk="0" hangingPunct="0">
              <a:lnSpc>
                <a:spcPct val="150000"/>
              </a:lnSpc>
            </a:pPr>
            <a:r>
              <a:rPr lang="en-US" altLang="zh-CN" dirty="0">
                <a:solidFill>
                  <a:srgbClr val="0070C0"/>
                </a:solidFill>
                <a:latin typeface="Comic Sans MS" panose="030F0702030302020204" pitchFamily="2" charset="0"/>
                <a:ea typeface="宋体" panose="02010600030101010101" pitchFamily="2" charset="-122"/>
              </a:rPr>
              <a:t>  </a:t>
            </a:r>
            <a:r>
              <a:rPr lang="zh-CN" altLang="en-US" dirty="0">
                <a:solidFill>
                  <a:srgbClr val="0070C0"/>
                </a:solidFill>
                <a:latin typeface="Comic Sans MS" panose="030F0702030302020204" pitchFamily="2" charset="0"/>
                <a:ea typeface="宋体" panose="02010600030101010101" pitchFamily="2" charset="-122"/>
              </a:rPr>
              <a:t>如果将实数赋值给整数变量时，实数根据四舍五入的原则自动转化为整数。</a:t>
            </a:r>
            <a:endParaRPr lang="zh-CN" altLang="en-US" dirty="0">
              <a:solidFill>
                <a:srgbClr val="0070C0"/>
              </a:solidFill>
              <a:latin typeface="Comic Sans MS" panose="030F0702030302020204" pitchFamily="2" charset="0"/>
              <a:ea typeface="宋体" panose="02010600030101010101" pitchFamily="2" charset="-122"/>
            </a:endParaRPr>
          </a:p>
        </p:txBody>
      </p:sp>
      <p:sp>
        <p:nvSpPr>
          <p:cNvPr id="35845" name="文本框 1"/>
          <p:cNvSpPr txBox="1"/>
          <p:nvPr/>
        </p:nvSpPr>
        <p:spPr>
          <a:xfrm>
            <a:off x="885825" y="947738"/>
            <a:ext cx="6816725" cy="506412"/>
          </a:xfrm>
          <a:prstGeom prst="rect">
            <a:avLst/>
          </a:prstGeom>
          <a:noFill/>
          <a:ln w="9525">
            <a:noFill/>
          </a:ln>
        </p:spPr>
        <p:txBody>
          <a:bodyPr wrap="none" anchor="t" anchorCtr="0">
            <a:spAutoFit/>
          </a:bodyPr>
          <a:p>
            <a:pPr eaLnBrk="0" hangingPunct="0">
              <a:lnSpc>
                <a:spcPct val="150000"/>
              </a:lnSpc>
            </a:pPr>
            <a:r>
              <a:rPr lang="zh-CN" altLang="en-US" dirty="0">
                <a:latin typeface="Comic Sans MS" panose="030F0702030302020204" pitchFamily="2" charset="0"/>
                <a:ea typeface="宋体" panose="02010600030101010101" pitchFamily="2" charset="-122"/>
              </a:rPr>
              <a:t>real用于定义实数变量，变量值以</a:t>
            </a:r>
            <a:r>
              <a:rPr lang="zh-CN" altLang="en-US" dirty="0">
                <a:solidFill>
                  <a:srgbClr val="C00000"/>
                </a:solidFill>
                <a:latin typeface="Comic Sans MS" panose="030F0702030302020204" pitchFamily="2" charset="0"/>
                <a:ea typeface="宋体" panose="02010600030101010101" pitchFamily="2" charset="-122"/>
              </a:rPr>
              <a:t>十进制数或者科学计数法</a:t>
            </a:r>
            <a:r>
              <a:rPr lang="zh-CN" altLang="en-US" dirty="0">
                <a:latin typeface="Comic Sans MS" panose="030F0702030302020204" pitchFamily="2" charset="0"/>
                <a:ea typeface="宋体" panose="02010600030101010101" pitchFamily="2" charset="-122"/>
              </a:rPr>
              <a:t>表示。</a:t>
            </a:r>
            <a:endParaRPr lang="zh-CN" altLang="en-US" dirty="0">
              <a:latin typeface="Arial" panose="020B0604020202020204" pitchFamily="34" charset="0"/>
              <a:ea typeface="宋体" panose="02010600030101010101" pitchFamily="2" charset="-122"/>
            </a:endParaRPr>
          </a:p>
        </p:txBody>
      </p:sp>
      <p:sp>
        <p:nvSpPr>
          <p:cNvPr id="35846" name="文本框 2"/>
          <p:cNvSpPr txBox="1"/>
          <p:nvPr/>
        </p:nvSpPr>
        <p:spPr>
          <a:xfrm>
            <a:off x="885825" y="1571625"/>
            <a:ext cx="5178425" cy="922338"/>
          </a:xfrm>
          <a:prstGeom prst="rect">
            <a:avLst/>
          </a:prstGeom>
          <a:solidFill>
            <a:srgbClr val="D9EDEE"/>
          </a:solidFill>
          <a:ln w="9525">
            <a:noFill/>
          </a:ln>
        </p:spPr>
        <p:txBody>
          <a:bodyPr wrap="square" anchor="t" anchorCtr="0">
            <a:spAutoFit/>
          </a:bodyPr>
          <a:p>
            <a:pPr eaLnBrk="0" hangingPunct="0">
              <a:lnSpc>
                <a:spcPct val="150000"/>
              </a:lnSpc>
            </a:pPr>
            <a:r>
              <a:rPr lang="zh-CN" altLang="en-US" dirty="0">
                <a:latin typeface="Comic Sans MS" panose="030F0702030302020204" pitchFamily="2" charset="0"/>
                <a:ea typeface="宋体" panose="02010600030101010101" pitchFamily="2" charset="-122"/>
                <a:sym typeface="宋体" panose="02010600030101010101" pitchFamily="2" charset="-122"/>
              </a:rPr>
              <a:t>实数变量定义的语法格式为：</a:t>
            </a:r>
            <a:endParaRPr lang="zh-CN" altLang="en-US" dirty="0">
              <a:latin typeface="Comic Sans MS" panose="030F0702030302020204" pitchFamily="2" charset="0"/>
              <a:ea typeface="宋体" panose="02010600030101010101" pitchFamily="2" charset="-122"/>
            </a:endParaRPr>
          </a:p>
          <a:p>
            <a:pPr eaLnBrk="0" hangingPunct="0">
              <a:lnSpc>
                <a:spcPct val="150000"/>
              </a:lnSpc>
            </a:pPr>
            <a:r>
              <a:rPr lang="zh-CN" altLang="en-US" dirty="0">
                <a:latin typeface="Comic Sans MS" panose="030F0702030302020204" pitchFamily="2" charset="0"/>
                <a:ea typeface="宋体" panose="02010600030101010101" pitchFamily="2" charset="-122"/>
                <a:sym typeface="宋体" panose="02010600030101010101" pitchFamily="2" charset="-122"/>
              </a:rPr>
              <a:t>    </a:t>
            </a:r>
            <a:r>
              <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rPr>
              <a:t>real 变量名1, 变量名2,. . . 变量名n;</a:t>
            </a:r>
            <a:endParaRPr lang="zh-CN" altLang="en-US" dirty="0">
              <a:latin typeface="Arial" panose="020B0604020202020204" pitchFamily="34" charset="0"/>
              <a:ea typeface="宋体" panose="02010600030101010101" pitchFamily="2" charset="-122"/>
            </a:endParaRPr>
          </a:p>
        </p:txBody>
      </p:sp>
      <p:sp>
        <p:nvSpPr>
          <p:cNvPr id="35847" name="文本框 3"/>
          <p:cNvSpPr txBox="1"/>
          <p:nvPr/>
        </p:nvSpPr>
        <p:spPr>
          <a:xfrm>
            <a:off x="885825" y="4622800"/>
            <a:ext cx="4899025" cy="922338"/>
          </a:xfrm>
          <a:prstGeom prst="rect">
            <a:avLst/>
          </a:prstGeom>
          <a:noFill/>
          <a:ln w="9525">
            <a:noFill/>
          </a:ln>
        </p:spPr>
        <p:txBody>
          <a:bodyPr wrap="square" anchor="t" anchorCtr="0">
            <a:spAutoFit/>
          </a:bodyPr>
          <a:p>
            <a:pPr eaLnBrk="0" hangingPunct="0">
              <a:lnSpc>
                <a:spcPct val="150000"/>
              </a:lnSpc>
            </a:pPr>
            <a:r>
              <a:rPr lang="zh-CN" altLang="en-US" dirty="0">
                <a:latin typeface="Comic Sans MS" panose="030F0702030302020204" pitchFamily="2" charset="0"/>
                <a:ea typeface="宋体" panose="02010600030101010101" pitchFamily="2" charset="-122"/>
              </a:rPr>
              <a:t>实数变量未被赋值时，默认初值为0。</a:t>
            </a:r>
            <a:endParaRPr lang="zh-CN" altLang="en-US" dirty="0">
              <a:latin typeface="Comic Sans MS" panose="030F0702030302020204" pitchFamily="2" charset="0"/>
              <a:ea typeface="宋体" panose="02010600030101010101" pitchFamily="2" charset="-122"/>
            </a:endParaRPr>
          </a:p>
          <a:p>
            <a:pPr eaLnBrk="0" hangingPunct="0">
              <a:lnSpc>
                <a:spcPct val="150000"/>
              </a:lnSpc>
            </a:pPr>
            <a:r>
              <a:rPr lang="zh-CN" altLang="en-US" dirty="0">
                <a:latin typeface="Comic Sans MS" panose="030F0702030302020204" pitchFamily="2" charset="0"/>
                <a:ea typeface="宋体" panose="02010600030101010101" pitchFamily="2" charset="-122"/>
              </a:rPr>
              <a:t>若将x或z赋给实数变量，则会被当做0处理。</a:t>
            </a:r>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文本框 3"/>
          <p:cNvSpPr txBox="1"/>
          <p:nvPr/>
        </p:nvSpPr>
        <p:spPr>
          <a:xfrm>
            <a:off x="739775" y="534988"/>
            <a:ext cx="2103438" cy="460375"/>
          </a:xfrm>
          <a:prstGeom prst="rect">
            <a:avLst/>
          </a:prstGeom>
          <a:noFill/>
          <a:ln w="9525">
            <a:noFill/>
          </a:ln>
        </p:spPr>
        <p:txBody>
          <a:bodyPr wrap="square" anchor="t" anchorCtr="0">
            <a:spAutoFit/>
          </a:bodyPr>
          <a:p>
            <a:pPr eaLnBrk="0" hangingPunct="0"/>
            <a:r>
              <a:rPr lang="en-US" altLang="zh-CN" sz="2400" dirty="0">
                <a:solidFill>
                  <a:srgbClr val="C00000"/>
                </a:solidFill>
                <a:latin typeface="Comic Sans MS" panose="030F0702030302020204" pitchFamily="2" charset="0"/>
                <a:ea typeface="宋体" panose="02010600030101010101" pitchFamily="2" charset="-122"/>
              </a:rPr>
              <a:t>(</a:t>
            </a:r>
            <a:r>
              <a:rPr lang="zh-CN" altLang="en-US" sz="2400" dirty="0">
                <a:solidFill>
                  <a:srgbClr val="C00000"/>
                </a:solidFill>
                <a:latin typeface="Comic Sans MS" panose="030F0702030302020204" pitchFamily="2" charset="0"/>
                <a:ea typeface="宋体" panose="02010600030101010101" pitchFamily="2" charset="-122"/>
              </a:rPr>
              <a:t>3</a:t>
            </a:r>
            <a:r>
              <a:rPr lang="en-US" altLang="zh-CN" sz="2400" dirty="0">
                <a:solidFill>
                  <a:srgbClr val="C00000"/>
                </a:solidFill>
                <a:latin typeface="Comic Sans MS" panose="030F0702030302020204" pitchFamily="2" charset="0"/>
                <a:ea typeface="宋体" panose="02010600030101010101" pitchFamily="2" charset="-122"/>
              </a:rPr>
              <a:t>) </a:t>
            </a:r>
            <a:r>
              <a:rPr lang="zh-CN" altLang="en-US" sz="2400" dirty="0">
                <a:solidFill>
                  <a:srgbClr val="C00000"/>
                </a:solidFill>
                <a:latin typeface="Comic Sans MS" panose="030F0702030302020204" pitchFamily="2" charset="0"/>
                <a:ea typeface="宋体" panose="02010600030101010101" pitchFamily="2" charset="-122"/>
              </a:rPr>
              <a:t>存储器</a:t>
            </a:r>
            <a:endParaRPr lang="zh-CN" altLang="en-US" sz="2400" dirty="0">
              <a:solidFill>
                <a:srgbClr val="C00000"/>
              </a:solidFill>
              <a:latin typeface="Comic Sans MS" panose="030F0702030302020204" pitchFamily="2" charset="0"/>
              <a:ea typeface="宋体" panose="02010600030101010101" pitchFamily="2" charset="-122"/>
            </a:endParaRPr>
          </a:p>
        </p:txBody>
      </p:sp>
      <p:sp>
        <p:nvSpPr>
          <p:cNvPr id="36866" name="文本框 3"/>
          <p:cNvSpPr txBox="1"/>
          <p:nvPr/>
        </p:nvSpPr>
        <p:spPr>
          <a:xfrm>
            <a:off x="890588" y="995363"/>
            <a:ext cx="6140450" cy="368300"/>
          </a:xfrm>
          <a:prstGeom prst="rect">
            <a:avLst/>
          </a:prstGeom>
          <a:noFill/>
          <a:ln w="9525">
            <a:noFill/>
          </a:ln>
        </p:spPr>
        <p:txBody>
          <a:bodyPr wrap="square" anchor="t" anchorCtr="0">
            <a:spAutoFit/>
          </a:bodyPr>
          <a:p>
            <a:pPr eaLnBrk="0" hangingPunct="0"/>
            <a:r>
              <a:rPr lang="zh-CN" altLang="en-US" dirty="0">
                <a:latin typeface="Comic Sans MS" panose="030F0702030302020204" pitchFamily="2" charset="0"/>
                <a:ea typeface="宋体" panose="02010600030101010101" pitchFamily="2" charset="-122"/>
              </a:rPr>
              <a:t>存储器（memory）是由寄存器变量构成的数组。</a:t>
            </a:r>
            <a:endParaRPr lang="zh-CN" altLang="en-US" dirty="0">
              <a:latin typeface="Comic Sans MS" panose="030F0702030302020204" pitchFamily="2" charset="0"/>
              <a:ea typeface="宋体" panose="02010600030101010101" pitchFamily="2" charset="-122"/>
            </a:endParaRPr>
          </a:p>
        </p:txBody>
      </p:sp>
      <p:sp>
        <p:nvSpPr>
          <p:cNvPr id="36867" name="文本框 3"/>
          <p:cNvSpPr txBox="1"/>
          <p:nvPr/>
        </p:nvSpPr>
        <p:spPr>
          <a:xfrm>
            <a:off x="890588" y="1484313"/>
            <a:ext cx="7791450" cy="1338262"/>
          </a:xfrm>
          <a:prstGeom prst="rect">
            <a:avLst/>
          </a:prstGeom>
          <a:solidFill>
            <a:srgbClr val="D9EDEE"/>
          </a:solidFill>
          <a:ln w="9525">
            <a:noFill/>
          </a:ln>
        </p:spPr>
        <p:txBody>
          <a:bodyPr wrap="square" anchor="t" anchorCtr="0">
            <a:spAutoFit/>
          </a:bodyPr>
          <a:p>
            <a:pPr eaLnBrk="0" hangingPunct="0">
              <a:lnSpc>
                <a:spcPct val="150000"/>
              </a:lnSpc>
            </a:pPr>
            <a:r>
              <a:rPr lang="zh-CN" altLang="en-US" dirty="0">
                <a:solidFill>
                  <a:srgbClr val="0070C0"/>
                </a:solidFill>
                <a:latin typeface="Comic Sans MS" panose="030F0702030302020204" pitchFamily="2" charset="0"/>
                <a:ea typeface="宋体" panose="02010600030101010101" pitchFamily="2" charset="-122"/>
              </a:rPr>
              <a:t>存储器定义的语法格式为：</a:t>
            </a:r>
            <a:r>
              <a:rPr lang="zh-CN" altLang="en-US" dirty="0">
                <a:latin typeface="Comic Sans MS" panose="030F0702030302020204" pitchFamily="2" charset="0"/>
                <a:ea typeface="宋体" panose="02010600030101010101" pitchFamily="2" charset="-122"/>
              </a:rPr>
              <a:t> </a:t>
            </a:r>
            <a:endParaRPr lang="zh-CN" altLang="en-US" dirty="0">
              <a:latin typeface="Comic Sans MS" panose="030F0702030302020204" pitchFamily="2" charset="0"/>
              <a:ea typeface="宋体" panose="02010600030101010101" pitchFamily="2" charset="-122"/>
            </a:endParaRPr>
          </a:p>
          <a:p>
            <a:pPr eaLnBrk="0" hangingPunct="0">
              <a:lnSpc>
                <a:spcPct val="150000"/>
              </a:lnSpc>
            </a:pPr>
            <a:r>
              <a:rPr lang="zh-CN" altLang="en-US" dirty="0">
                <a:latin typeface="Comic Sans MS" panose="030F0702030302020204" pitchFamily="2" charset="0"/>
                <a:ea typeface="宋体" panose="02010600030101010101" pitchFamily="2" charset="-122"/>
              </a:rPr>
              <a:t>    </a:t>
            </a:r>
            <a:r>
              <a:rPr lang="zh-CN" altLang="en-US" dirty="0">
                <a:solidFill>
                  <a:srgbClr val="C00000"/>
                </a:solidFill>
                <a:latin typeface="Comic Sans MS" panose="030F0702030302020204" pitchFamily="2" charset="0"/>
                <a:ea typeface="宋体" panose="02010600030101010101" pitchFamily="2" charset="-122"/>
              </a:rPr>
              <a:t> reg [n-1:0] 存储器名 [m-1:0]; </a:t>
            </a:r>
            <a:endParaRPr lang="zh-CN" altLang="en-US" dirty="0">
              <a:solidFill>
                <a:srgbClr val="C00000"/>
              </a:solidFill>
              <a:latin typeface="Comic Sans MS" panose="030F0702030302020204" pitchFamily="2" charset="0"/>
              <a:ea typeface="宋体" panose="02010600030101010101" pitchFamily="2" charset="-122"/>
            </a:endParaRPr>
          </a:p>
          <a:p>
            <a:pPr eaLnBrk="0" hangingPunct="0">
              <a:lnSpc>
                <a:spcPct val="150000"/>
              </a:lnSpc>
            </a:pPr>
            <a:r>
              <a:rPr lang="zh-CN" altLang="en-US" dirty="0">
                <a:latin typeface="Comic Sans MS" panose="030F0702030302020204" pitchFamily="2" charset="0"/>
                <a:ea typeface="宋体" panose="02010600030101010101" pitchFamily="2" charset="-122"/>
              </a:rPr>
              <a:t>其中[n-1:0]表示每个存储单元的位宽为n，而[m-1:0]共有m个存储单元。</a:t>
            </a:r>
            <a:endParaRPr lang="zh-CN" altLang="en-US" dirty="0">
              <a:latin typeface="Comic Sans MS" panose="030F0702030302020204" pitchFamily="2" charset="0"/>
              <a:ea typeface="宋体" panose="02010600030101010101" pitchFamily="2" charset="-122"/>
            </a:endParaRPr>
          </a:p>
        </p:txBody>
      </p:sp>
      <p:sp>
        <p:nvSpPr>
          <p:cNvPr id="36868" name="文本框 4"/>
          <p:cNvSpPr txBox="1"/>
          <p:nvPr/>
        </p:nvSpPr>
        <p:spPr>
          <a:xfrm>
            <a:off x="1793875" y="3097213"/>
            <a:ext cx="3365500" cy="460375"/>
          </a:xfrm>
          <a:prstGeom prst="rect">
            <a:avLst/>
          </a:prstGeom>
          <a:solidFill>
            <a:srgbClr val="D9D9D9"/>
          </a:solidFill>
          <a:ln w="9525">
            <a:noFill/>
          </a:ln>
        </p:spPr>
        <p:txBody>
          <a:bodyPr wrap="square" anchor="t" anchorCtr="0">
            <a:spAutoFit/>
          </a:bodyPr>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reg [9:0] sine_rom [1023:0];</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p:txBody>
      </p:sp>
      <p:sp>
        <p:nvSpPr>
          <p:cNvPr id="36869" name="文本框 3"/>
          <p:cNvSpPr txBox="1"/>
          <p:nvPr/>
        </p:nvSpPr>
        <p:spPr>
          <a:xfrm>
            <a:off x="1020763" y="3629025"/>
            <a:ext cx="5880100" cy="922338"/>
          </a:xfrm>
          <a:prstGeom prst="rect">
            <a:avLst/>
          </a:prstGeom>
          <a:noFill/>
          <a:ln w="9525">
            <a:noFill/>
          </a:ln>
        </p:spPr>
        <p:txBody>
          <a:bodyPr wrap="square" anchor="t" anchorCtr="0">
            <a:spAutoFit/>
          </a:bodyPr>
          <a:p>
            <a:pPr eaLnBrk="0" hangingPunct="0">
              <a:lnSpc>
                <a:spcPct val="150000"/>
              </a:lnSpc>
            </a:pPr>
            <a:r>
              <a:rPr lang="zh-CN" altLang="en-US" dirty="0">
                <a:latin typeface="Comic Sans MS" panose="030F0702030302020204" pitchFamily="2" charset="0"/>
                <a:ea typeface="宋体" panose="02010600030101010101" pitchFamily="2" charset="-122"/>
              </a:rPr>
              <a:t>注意：存储器和寄存器变量的定义和用法不同。</a:t>
            </a:r>
            <a:endParaRPr lang="zh-CN" altLang="en-US" dirty="0">
              <a:latin typeface="Comic Sans MS" panose="030F0702030302020204" pitchFamily="2" charset="0"/>
              <a:ea typeface="宋体" panose="02010600030101010101" pitchFamily="2" charset="-122"/>
            </a:endParaRPr>
          </a:p>
          <a:p>
            <a:pPr eaLnBrk="0" hangingPunct="0">
              <a:lnSpc>
                <a:spcPct val="150000"/>
              </a:lnSpc>
            </a:pPr>
            <a:r>
              <a:rPr lang="zh-CN" altLang="en-US" dirty="0">
                <a:latin typeface="Comic Sans MS" panose="030F0702030302020204" pitchFamily="2" charset="0"/>
                <a:ea typeface="宋体" panose="02010600030101010101" pitchFamily="2" charset="-122"/>
              </a:rPr>
              <a:t>n个1位变量构成的存储器不同于一个n位寄存器变量。</a:t>
            </a:r>
            <a:endParaRPr lang="zh-CN" altLang="en-US" dirty="0">
              <a:latin typeface="Comic Sans MS" panose="030F0702030302020204" pitchFamily="2" charset="0"/>
              <a:ea typeface="宋体" panose="02010600030101010101" pitchFamily="2" charset="-122"/>
            </a:endParaRPr>
          </a:p>
        </p:txBody>
      </p:sp>
      <p:sp>
        <p:nvSpPr>
          <p:cNvPr id="36870" name="文本框 4"/>
          <p:cNvSpPr txBox="1"/>
          <p:nvPr/>
        </p:nvSpPr>
        <p:spPr>
          <a:xfrm>
            <a:off x="1116013" y="4789488"/>
            <a:ext cx="6911975" cy="1198562"/>
          </a:xfrm>
          <a:prstGeom prst="rect">
            <a:avLst/>
          </a:prstGeom>
          <a:solidFill>
            <a:srgbClr val="D9D9D9"/>
          </a:solidFill>
          <a:ln w="9525">
            <a:noFill/>
          </a:ln>
        </p:spPr>
        <p:txBody>
          <a:bodyPr wrap="square" anchor="t" anchorCtr="0">
            <a:spAutoFit/>
          </a:bodyPr>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reg [n-1:0] cnt;        // 定义寄存器变量cnt,位宽为n </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reg fpga_lut [n-1:0];  // 定义存储器fpga_lut,</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a:t>
            </a:r>
            <a:r>
              <a:rPr lang="en-US" altLang="zh-CN" sz="1600" dirty="0">
                <a:latin typeface="Comic Sans MS" panose="030F0702030302020204" pitchFamily="2" charset="0"/>
                <a:ea typeface="宋体" panose="02010600030101010101" pitchFamily="2" charset="-122"/>
                <a:sym typeface="宋体" panose="02010600030101010101" pitchFamily="2" charset="-122"/>
              </a:rPr>
              <a:t>// </a:t>
            </a:r>
            <a:r>
              <a:rPr lang="zh-CN" altLang="en-US" sz="1600" dirty="0">
                <a:latin typeface="Comic Sans MS" panose="030F0702030302020204" pitchFamily="2" charset="0"/>
                <a:ea typeface="宋体" panose="02010600030101010101" pitchFamily="2" charset="-122"/>
                <a:sym typeface="宋体" panose="02010600030101010101" pitchFamily="2" charset="-122"/>
              </a:rPr>
              <a:t>共有n个存储单元，每个单元存储1位数</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文本框 3"/>
          <p:cNvSpPr txBox="1"/>
          <p:nvPr/>
        </p:nvSpPr>
        <p:spPr>
          <a:xfrm>
            <a:off x="828675" y="534988"/>
            <a:ext cx="2767013" cy="460375"/>
          </a:xfrm>
          <a:prstGeom prst="rect">
            <a:avLst/>
          </a:prstGeom>
          <a:noFill/>
          <a:ln w="9525">
            <a:noFill/>
          </a:ln>
        </p:spPr>
        <p:txBody>
          <a:bodyPr wrap="square" anchor="t" anchorCtr="0">
            <a:spAutoFit/>
          </a:bodyPr>
          <a:p>
            <a:pPr eaLnBrk="0" hangingPunct="0"/>
            <a:r>
              <a:rPr lang="en-US" altLang="zh-CN" sz="2400" dirty="0">
                <a:solidFill>
                  <a:srgbClr val="00B050"/>
                </a:solidFill>
                <a:latin typeface="Comic Sans MS" panose="030F0702030302020204" pitchFamily="2" charset="0"/>
                <a:ea typeface="宋体" panose="02010600030101010101" pitchFamily="2" charset="-122"/>
              </a:rPr>
              <a:t>(</a:t>
            </a:r>
            <a:r>
              <a:rPr lang="zh-CN" altLang="en-US" sz="2400" dirty="0">
                <a:solidFill>
                  <a:srgbClr val="00B050"/>
                </a:solidFill>
                <a:latin typeface="Comic Sans MS" panose="030F0702030302020204" pitchFamily="2" charset="0"/>
                <a:ea typeface="宋体" panose="02010600030101010101" pitchFamily="2" charset="-122"/>
              </a:rPr>
              <a:t>4</a:t>
            </a:r>
            <a:r>
              <a:rPr lang="en-US" altLang="zh-CN" sz="2400" dirty="0">
                <a:solidFill>
                  <a:srgbClr val="00B050"/>
                </a:solidFill>
                <a:latin typeface="Comic Sans MS" panose="030F0702030302020204" pitchFamily="2" charset="0"/>
                <a:ea typeface="宋体" panose="02010600030101010101" pitchFamily="2" charset="-122"/>
              </a:rPr>
              <a:t>) </a:t>
            </a:r>
            <a:r>
              <a:rPr lang="zh-CN" altLang="en-US" sz="2400" dirty="0">
                <a:solidFill>
                  <a:srgbClr val="00B050"/>
                </a:solidFill>
                <a:latin typeface="Comic Sans MS" panose="030F0702030302020204" pitchFamily="2" charset="0"/>
                <a:ea typeface="宋体" panose="02010600030101010101" pitchFamily="2" charset="-122"/>
              </a:rPr>
              <a:t>标量与矢量</a:t>
            </a:r>
            <a:endParaRPr lang="zh-CN" altLang="en-US" sz="2400" dirty="0">
              <a:solidFill>
                <a:srgbClr val="00B050"/>
              </a:solidFill>
              <a:latin typeface="Comic Sans MS" panose="030F0702030302020204" pitchFamily="2" charset="0"/>
              <a:ea typeface="宋体" panose="02010600030101010101" pitchFamily="2" charset="-122"/>
            </a:endParaRPr>
          </a:p>
        </p:txBody>
      </p:sp>
      <p:pic>
        <p:nvPicPr>
          <p:cNvPr id="37890" name="文本框 3"/>
          <p:cNvPicPr>
            <a:picLocks noGrp="1" noChangeAspect="1"/>
          </p:cNvPicPr>
          <p:nvPr/>
        </p:nvPicPr>
        <p:blipFill>
          <a:blip r:embed="rId1"/>
          <a:stretch>
            <a:fillRect/>
          </a:stretch>
        </p:blipFill>
        <p:spPr>
          <a:xfrm>
            <a:off x="828675" y="927100"/>
            <a:ext cx="7643813" cy="922338"/>
          </a:xfrm>
          <a:prstGeom prst="rect">
            <a:avLst/>
          </a:prstGeom>
          <a:noFill/>
          <a:ln w="9525">
            <a:noFill/>
          </a:ln>
        </p:spPr>
      </p:pic>
      <p:sp>
        <p:nvSpPr>
          <p:cNvPr id="37891" name="文本框 3"/>
          <p:cNvSpPr txBox="1"/>
          <p:nvPr/>
        </p:nvSpPr>
        <p:spPr>
          <a:xfrm>
            <a:off x="828675" y="1801813"/>
            <a:ext cx="7643813" cy="922337"/>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rPr>
              <a:t>   </a:t>
            </a:r>
            <a:r>
              <a:rPr lang="zh-CN" altLang="en-US" dirty="0">
                <a:latin typeface="Comic Sans MS" panose="030F0702030302020204" pitchFamily="2" charset="0"/>
                <a:ea typeface="宋体" panose="02010600030101010101" pitchFamily="2" charset="-122"/>
              </a:rPr>
              <a:t>对矢量进行定义时，位宽范围由括在中括号内的一对整数、整数表达式或参数指定，中间用冒号隔开。</a:t>
            </a:r>
            <a:endParaRPr lang="zh-CN" altLang="en-US" dirty="0">
              <a:latin typeface="Comic Sans MS" panose="030F0702030302020204" pitchFamily="2" charset="0"/>
              <a:ea typeface="宋体" panose="02010600030101010101" pitchFamily="2" charset="-122"/>
            </a:endParaRPr>
          </a:p>
        </p:txBody>
      </p:sp>
      <p:sp>
        <p:nvSpPr>
          <p:cNvPr id="37892" name="文本框 4"/>
          <p:cNvSpPr txBox="1"/>
          <p:nvPr/>
        </p:nvSpPr>
        <p:spPr>
          <a:xfrm>
            <a:off x="1343025" y="2794000"/>
            <a:ext cx="6292850" cy="1200150"/>
          </a:xfrm>
          <a:prstGeom prst="rect">
            <a:avLst/>
          </a:prstGeom>
          <a:solidFill>
            <a:srgbClr val="D9D9D9"/>
          </a:solidFill>
          <a:ln w="9525">
            <a:noFill/>
          </a:ln>
        </p:spPr>
        <p:txBody>
          <a:bodyPr wrap="square" anchor="t" anchorCtr="0">
            <a:spAutoFit/>
          </a:bodyPr>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parameter WIDTH=16;</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reg [7:0] Qtmp ；              //  8位寄存器变量</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wire [WIDTH-1:0] bus16b ； //  16位线网</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p:txBody>
      </p:sp>
      <p:sp>
        <p:nvSpPr>
          <p:cNvPr id="37893" name="文本框 3"/>
          <p:cNvSpPr txBox="1"/>
          <p:nvPr/>
        </p:nvSpPr>
        <p:spPr>
          <a:xfrm>
            <a:off x="922338" y="3994150"/>
            <a:ext cx="7899400" cy="1338263"/>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rPr>
              <a:t>  </a:t>
            </a:r>
            <a:r>
              <a:rPr lang="en-US" altLang="zh-CN" dirty="0">
                <a:solidFill>
                  <a:srgbClr val="00B050"/>
                </a:solidFill>
                <a:latin typeface="Comic Sans MS" panose="030F0702030302020204" pitchFamily="2" charset="0"/>
                <a:ea typeface="宋体" panose="02010600030101010101" pitchFamily="2" charset="-122"/>
              </a:rPr>
              <a:t> </a:t>
            </a:r>
            <a:r>
              <a:rPr lang="zh-CN" altLang="en-US" dirty="0">
                <a:solidFill>
                  <a:srgbClr val="00B050"/>
                </a:solidFill>
                <a:latin typeface="Comic Sans MS" panose="030F0702030302020204" pitchFamily="2" charset="0"/>
                <a:ea typeface="宋体" panose="02010600030101010101" pitchFamily="2" charset="-122"/>
              </a:rPr>
              <a:t>可按位或者部分位赋值的矢量称为标量类矢量，</a:t>
            </a:r>
            <a:r>
              <a:rPr lang="zh-CN" altLang="en-US" dirty="0">
                <a:latin typeface="Comic Sans MS" panose="030F0702030302020204" pitchFamily="2" charset="0"/>
                <a:ea typeface="宋体" panose="02010600030101010101" pitchFamily="2" charset="-122"/>
              </a:rPr>
              <a:t>用关键词</a:t>
            </a:r>
            <a:r>
              <a:rPr lang="zh-CN" altLang="en-US" dirty="0">
                <a:solidFill>
                  <a:srgbClr val="00B050"/>
                </a:solidFill>
                <a:latin typeface="Comic Sans MS" panose="030F0702030302020204" pitchFamily="2" charset="0"/>
                <a:ea typeface="宋体" panose="02010600030101010101" pitchFamily="2" charset="-122"/>
              </a:rPr>
              <a:t>scalared</a:t>
            </a:r>
            <a:r>
              <a:rPr lang="zh-CN" altLang="en-US" dirty="0">
                <a:latin typeface="Comic Sans MS" panose="030F0702030302020204" pitchFamily="2" charset="0"/>
                <a:ea typeface="宋体" panose="02010600030101010101" pitchFamily="2" charset="-122"/>
              </a:rPr>
              <a:t>表示，相当于多个一位标量的集合。不能按位或部分位赋值的矢量称为矢量类矢量，用关键词vectored表示。</a:t>
            </a:r>
            <a:endParaRPr lang="zh-CN" altLang="en-US" dirty="0">
              <a:latin typeface="Comic Sans MS" panose="030F0702030302020204" pitchFamily="2" charset="0"/>
              <a:ea typeface="宋体" panose="02010600030101010101" pitchFamily="2" charset="-122"/>
            </a:endParaRPr>
          </a:p>
        </p:txBody>
      </p:sp>
      <p:sp>
        <p:nvSpPr>
          <p:cNvPr id="37894" name="文本框 4"/>
          <p:cNvSpPr txBox="1"/>
          <p:nvPr/>
        </p:nvSpPr>
        <p:spPr>
          <a:xfrm>
            <a:off x="1343025" y="5367338"/>
            <a:ext cx="6292850" cy="830262"/>
          </a:xfrm>
          <a:prstGeom prst="rect">
            <a:avLst/>
          </a:prstGeom>
          <a:solidFill>
            <a:srgbClr val="D9D9D9"/>
          </a:solidFill>
          <a:ln w="9525">
            <a:noFill/>
          </a:ln>
        </p:spPr>
        <p:txBody>
          <a:bodyPr wrap="square" anchor="t" anchorCtr="0">
            <a:spAutoFit/>
          </a:bodyPr>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reg scalared [7:0] Qtmp；      // Qtmp被定义成标量类变量</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wire vectored [15:0] bus16b； // bus16被定义成矢量类线网</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Rectangle 2"/>
          <p:cNvSpPr txBox="1"/>
          <p:nvPr/>
        </p:nvSpPr>
        <p:spPr>
          <a:xfrm>
            <a:off x="1220788" y="2205038"/>
            <a:ext cx="7291387" cy="1092200"/>
          </a:xfrm>
          <a:prstGeom prst="rect">
            <a:avLst/>
          </a:prstGeom>
          <a:noFill/>
          <a:ln w="9525">
            <a:noFill/>
          </a:ln>
          <a:effectLst>
            <a:outerShdw dist="38100" dir="8100000" algn="ctr" rotWithShape="0">
              <a:srgbClr val="000000">
                <a:alpha val="25000"/>
              </a:srgbClr>
            </a:outerShdw>
          </a:effectLst>
        </p:spPr>
        <p:txBody>
          <a:bodyPr anchor="t" anchorCtr="0"/>
          <a:p>
            <a:pPr algn="ctr">
              <a:lnSpc>
                <a:spcPct val="120000"/>
              </a:lnSpc>
            </a:pPr>
            <a:r>
              <a:rPr lang="zh-CN" altLang="en-US" sz="4800" b="0" dirty="0">
                <a:latin typeface="Times New Roman" panose="02020603050405020304" charset="0"/>
                <a:ea typeface="黑体" panose="02010609060101010101" pitchFamily="2" charset="-122"/>
              </a:rPr>
              <a:t>2.</a:t>
            </a:r>
            <a:r>
              <a:rPr lang="en-US" altLang="zh-CN" sz="4800" b="0" dirty="0">
                <a:latin typeface="Times New Roman" panose="02020603050405020304" charset="0"/>
                <a:ea typeface="黑体" panose="02010609060101010101" pitchFamily="2" charset="-122"/>
              </a:rPr>
              <a:t>3</a:t>
            </a:r>
            <a:r>
              <a:rPr lang="zh-CN" altLang="en-US" sz="4800" b="0" dirty="0">
                <a:latin typeface="Times New Roman" panose="02020603050405020304" charset="0"/>
                <a:ea typeface="黑体" panose="02010609060101010101" pitchFamily="2" charset="-122"/>
              </a:rPr>
              <a:t> 基元、运算符与操作符</a:t>
            </a:r>
            <a:endParaRPr lang="zh-CN" altLang="en-US" sz="4800" b="0" dirty="0">
              <a:latin typeface="Times New Roman" panose="02020603050405020304" charset="0"/>
              <a:ea typeface="黑体" panose="0201060906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9937" name="对象 1"/>
          <p:cNvGraphicFramePr/>
          <p:nvPr/>
        </p:nvGraphicFramePr>
        <p:xfrm>
          <a:off x="800100" y="631825"/>
          <a:ext cx="7688263" cy="5594350"/>
        </p:xfrm>
        <a:graphic>
          <a:graphicData uri="http://schemas.openxmlformats.org/presentationml/2006/ole">
            <mc:AlternateContent xmlns:mc="http://schemas.openxmlformats.org/markup-compatibility/2006">
              <mc:Choice xmlns:v="urn:schemas-microsoft-com:vml" Requires="v">
                <p:oleObj spid="_x0000_s3083" name="" r:id="rId1" imgW="9182100" imgH="7096125" progId="PBrush">
                  <p:embed/>
                </p:oleObj>
              </mc:Choice>
              <mc:Fallback>
                <p:oleObj name="" r:id="rId1" imgW="9182100" imgH="7096125" progId="PBrush">
                  <p:embed/>
                  <p:pic>
                    <p:nvPicPr>
                      <p:cNvPr id="0" name="图片 3082"/>
                      <p:cNvPicPr/>
                      <p:nvPr/>
                    </p:nvPicPr>
                    <p:blipFill>
                      <a:blip r:embed="rId2"/>
                      <a:stretch>
                        <a:fillRect/>
                      </a:stretch>
                    </p:blipFill>
                    <p:spPr>
                      <a:xfrm>
                        <a:off x="800100" y="631825"/>
                        <a:ext cx="7688263" cy="5594350"/>
                      </a:xfrm>
                      <a:prstGeom prst="rect">
                        <a:avLst/>
                      </a:prstGeom>
                      <a:noFill/>
                      <a:ln w="38100">
                        <a:noFill/>
                        <a:miter/>
                      </a:ln>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文本框 3"/>
          <p:cNvSpPr txBox="1"/>
          <p:nvPr/>
        </p:nvSpPr>
        <p:spPr>
          <a:xfrm>
            <a:off x="749300" y="484188"/>
            <a:ext cx="2214563" cy="460375"/>
          </a:xfrm>
          <a:prstGeom prst="rect">
            <a:avLst/>
          </a:prstGeom>
          <a:noFill/>
          <a:ln w="9525">
            <a:noFill/>
          </a:ln>
        </p:spPr>
        <p:txBody>
          <a:bodyPr wrap="square" anchor="t" anchorCtr="0">
            <a:spAutoFit/>
          </a:bodyPr>
          <a:p>
            <a:pPr eaLnBrk="0" hangingPunct="0"/>
            <a:r>
              <a:rPr lang="zh-CN" altLang="en-US" sz="2400" dirty="0">
                <a:solidFill>
                  <a:srgbClr val="C00000"/>
                </a:solidFill>
                <a:latin typeface="Comic Sans MS" panose="030F0702030302020204" pitchFamily="2" charset="0"/>
                <a:ea typeface="宋体" panose="02010600030101010101" pitchFamily="2" charset="-122"/>
              </a:rPr>
              <a:t>1</a:t>
            </a:r>
            <a:r>
              <a:rPr lang="en-US" altLang="zh-CN" sz="2400" dirty="0">
                <a:solidFill>
                  <a:srgbClr val="C00000"/>
                </a:solidFill>
                <a:latin typeface="Comic Sans MS" panose="030F0702030302020204" pitchFamily="2" charset="0"/>
                <a:ea typeface="宋体" panose="02010600030101010101" pitchFamily="2" charset="-122"/>
              </a:rPr>
              <a:t>.</a:t>
            </a:r>
            <a:r>
              <a:rPr lang="zh-CN" altLang="en-US" sz="2400" dirty="0">
                <a:solidFill>
                  <a:srgbClr val="C00000"/>
                </a:solidFill>
                <a:latin typeface="Comic Sans MS" panose="030F0702030302020204" pitchFamily="2" charset="0"/>
                <a:ea typeface="宋体" panose="02010600030101010101" pitchFamily="2" charset="-122"/>
              </a:rPr>
              <a:t>算术运算符</a:t>
            </a:r>
            <a:endParaRPr lang="zh-CN" altLang="en-US" sz="2400" dirty="0">
              <a:solidFill>
                <a:srgbClr val="C00000"/>
              </a:solidFill>
              <a:latin typeface="Comic Sans MS" panose="030F0702030302020204" pitchFamily="2" charset="0"/>
              <a:ea typeface="宋体" panose="02010600030101010101" pitchFamily="2" charset="-122"/>
            </a:endParaRPr>
          </a:p>
        </p:txBody>
      </p:sp>
      <p:sp>
        <p:nvSpPr>
          <p:cNvPr id="40962" name="文本框 3"/>
          <p:cNvSpPr txBox="1"/>
          <p:nvPr/>
        </p:nvSpPr>
        <p:spPr>
          <a:xfrm>
            <a:off x="749300" y="873125"/>
            <a:ext cx="4305300" cy="1338263"/>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rPr>
              <a:t>  </a:t>
            </a:r>
            <a:r>
              <a:rPr lang="zh-CN" altLang="en-US" dirty="0">
                <a:latin typeface="Comic Sans MS" panose="030F0702030302020204" pitchFamily="2" charset="0"/>
                <a:ea typeface="宋体" panose="02010600030101010101" pitchFamily="2" charset="-122"/>
              </a:rPr>
              <a:t>算术运算符</a:t>
            </a:r>
            <a:r>
              <a:rPr lang="en-US" altLang="zh-CN" dirty="0">
                <a:latin typeface="Comic Sans MS" panose="030F0702030302020204" pitchFamily="2" charset="0"/>
                <a:ea typeface="宋体" panose="02010600030101010101" pitchFamily="2" charset="-122"/>
              </a:rPr>
              <a:t>(</a:t>
            </a:r>
            <a:r>
              <a:rPr lang="zh-CN" altLang="en-US" dirty="0">
                <a:latin typeface="Comic Sans MS" panose="030F0702030302020204" pitchFamily="2" charset="0"/>
                <a:ea typeface="宋体" panose="02010600030101010101" pitchFamily="2" charset="-122"/>
              </a:rPr>
              <a:t>Arithmetic Operators</a:t>
            </a:r>
            <a:r>
              <a:rPr lang="en-US" altLang="zh-CN" dirty="0">
                <a:latin typeface="Comic Sans MS" panose="030F0702030302020204" pitchFamily="2" charset="0"/>
                <a:ea typeface="宋体" panose="02010600030101010101" pitchFamily="2" charset="-122"/>
              </a:rPr>
              <a:t>)</a:t>
            </a:r>
            <a:r>
              <a:rPr lang="zh-CN" altLang="en-US" dirty="0">
                <a:solidFill>
                  <a:srgbClr val="0070C0"/>
                </a:solidFill>
                <a:latin typeface="Comic Sans MS" panose="030F0702030302020204" pitchFamily="2" charset="0"/>
                <a:ea typeface="宋体" panose="02010600030101010101" pitchFamily="2" charset="-122"/>
              </a:rPr>
              <a:t>用于数值运算</a:t>
            </a:r>
            <a:r>
              <a:rPr lang="zh-CN" altLang="en-US" dirty="0">
                <a:latin typeface="Comic Sans MS" panose="030F0702030302020204" pitchFamily="2" charset="0"/>
                <a:ea typeface="宋体" panose="02010600030101010101" pitchFamily="2" charset="-122"/>
              </a:rPr>
              <a:t>，共有</a:t>
            </a:r>
            <a:r>
              <a:rPr lang="en-US" altLang="zh-CN" dirty="0">
                <a:latin typeface="Comic Sans MS" panose="030F0702030302020204" pitchFamily="2" charset="0"/>
                <a:ea typeface="宋体" panose="02010600030101010101" pitchFamily="2" charset="-122"/>
              </a:rPr>
              <a:t>+</a:t>
            </a:r>
            <a:r>
              <a:rPr lang="zh-CN" altLang="en-US" dirty="0">
                <a:latin typeface="Comic Sans MS" panose="030F0702030302020204" pitchFamily="2" charset="0"/>
                <a:ea typeface="宋体" panose="02010600030101010101" pitchFamily="2" charset="-122"/>
              </a:rPr>
              <a:t>、</a:t>
            </a:r>
            <a:r>
              <a:rPr lang="en-US" altLang="zh-CN" dirty="0">
                <a:latin typeface="Comic Sans MS" panose="030F0702030302020204" pitchFamily="2" charset="0"/>
                <a:ea typeface="宋体" panose="02010600030101010101" pitchFamily="2" charset="-122"/>
              </a:rPr>
              <a:t>-</a:t>
            </a:r>
            <a:r>
              <a:rPr lang="zh-CN" altLang="en-US" dirty="0">
                <a:latin typeface="Comic Sans MS" panose="030F0702030302020204" pitchFamily="2" charset="0"/>
                <a:ea typeface="宋体" panose="02010600030101010101" pitchFamily="2" charset="-122"/>
              </a:rPr>
              <a:t>、</a:t>
            </a:r>
            <a:r>
              <a:rPr lang="en-US" altLang="zh-CN" dirty="0">
                <a:latin typeface="Comic Sans MS" panose="030F0702030302020204" pitchFamily="2" charset="0"/>
                <a:ea typeface="宋体" panose="02010600030101010101" pitchFamily="2" charset="-122"/>
              </a:rPr>
              <a:t>*</a:t>
            </a:r>
            <a:r>
              <a:rPr lang="zh-CN" altLang="en-US" dirty="0">
                <a:latin typeface="Comic Sans MS" panose="030F0702030302020204" pitchFamily="2" charset="0"/>
                <a:ea typeface="宋体" panose="02010600030101010101" pitchFamily="2" charset="-122"/>
              </a:rPr>
              <a:t>、</a:t>
            </a:r>
            <a:r>
              <a:rPr lang="en-US" altLang="zh-CN" dirty="0">
                <a:latin typeface="Comic Sans MS" panose="030F0702030302020204" pitchFamily="2" charset="0"/>
                <a:ea typeface="宋体" panose="02010600030101010101" pitchFamily="2" charset="-122"/>
              </a:rPr>
              <a:t>/</a:t>
            </a:r>
            <a:r>
              <a:rPr lang="zh-CN" altLang="en-US" dirty="0">
                <a:latin typeface="Comic Sans MS" panose="030F0702030302020204" pitchFamily="2" charset="0"/>
                <a:ea typeface="宋体" panose="02010600030101010101" pitchFamily="2" charset="-122"/>
              </a:rPr>
              <a:t>、和</a:t>
            </a:r>
            <a:r>
              <a:rPr lang="en-US" altLang="zh-CN" dirty="0">
                <a:latin typeface="Comic Sans MS" panose="030F0702030302020204" pitchFamily="2" charset="0"/>
                <a:ea typeface="宋体" panose="02010600030101010101" pitchFamily="2" charset="-122"/>
              </a:rPr>
              <a:t>%</a:t>
            </a:r>
            <a:r>
              <a:rPr lang="zh-CN" altLang="en-US" dirty="0">
                <a:latin typeface="Comic Sans MS" panose="030F0702030302020204" pitchFamily="2" charset="0"/>
                <a:ea typeface="宋体" panose="02010600030101010101" pitchFamily="2" charset="-122"/>
              </a:rPr>
              <a:t>五种运算符。</a:t>
            </a:r>
            <a:endParaRPr lang="zh-CN" altLang="en-US" dirty="0">
              <a:latin typeface="Comic Sans MS" panose="030F0702030302020204" pitchFamily="2" charset="0"/>
              <a:ea typeface="宋体" panose="02010600030101010101" pitchFamily="2" charset="-122"/>
            </a:endParaRPr>
          </a:p>
        </p:txBody>
      </p:sp>
      <p:sp>
        <p:nvSpPr>
          <p:cNvPr id="40963" name="文本框 3"/>
          <p:cNvSpPr txBox="1"/>
          <p:nvPr/>
        </p:nvSpPr>
        <p:spPr>
          <a:xfrm>
            <a:off x="841375" y="2081213"/>
            <a:ext cx="3910013" cy="2584450"/>
          </a:xfrm>
          <a:prstGeom prst="rect">
            <a:avLst/>
          </a:prstGeom>
          <a:noFill/>
          <a:ln w="9525">
            <a:noFill/>
          </a:ln>
        </p:spPr>
        <p:txBody>
          <a:bodyPr wrap="square" anchor="t" anchorCtr="0">
            <a:spAutoFit/>
          </a:bodyPr>
          <a:p>
            <a:pPr eaLnBrk="0" hangingPunct="0">
              <a:lnSpc>
                <a:spcPct val="150000"/>
              </a:lnSpc>
            </a:pPr>
            <a:r>
              <a:rPr lang="zh-CN" altLang="en-US" dirty="0">
                <a:solidFill>
                  <a:srgbClr val="C00000"/>
                </a:solidFill>
                <a:latin typeface="Comic Sans MS" panose="030F0702030302020204" pitchFamily="2" charset="0"/>
                <a:ea typeface="宋体" panose="02010600030101010101" pitchFamily="2" charset="-122"/>
              </a:rPr>
              <a:t>需要注意的是：</a:t>
            </a:r>
            <a:endParaRPr lang="zh-CN" altLang="en-US" dirty="0">
              <a:solidFill>
                <a:srgbClr val="C00000"/>
              </a:solidFill>
              <a:latin typeface="Comic Sans MS" panose="030F0702030302020204" pitchFamily="2" charset="0"/>
              <a:ea typeface="宋体" panose="02010600030101010101" pitchFamily="2" charset="-122"/>
            </a:endParaRPr>
          </a:p>
          <a:p>
            <a:pPr eaLnBrk="0" hangingPunct="0">
              <a:lnSpc>
                <a:spcPct val="150000"/>
              </a:lnSpc>
            </a:pPr>
            <a:r>
              <a:rPr lang="en-US" altLang="zh-CN" dirty="0">
                <a:latin typeface="Comic Sans MS" panose="030F0702030302020204" pitchFamily="2" charset="0"/>
                <a:ea typeface="宋体" panose="02010600030101010101" pitchFamily="2" charset="-122"/>
              </a:rPr>
              <a:t> (</a:t>
            </a:r>
            <a:r>
              <a:rPr lang="zh-CN" altLang="en-US" dirty="0">
                <a:latin typeface="Comic Sans MS" panose="030F0702030302020204" pitchFamily="2" charset="0"/>
                <a:ea typeface="宋体" panose="02010600030101010101" pitchFamily="2" charset="-122"/>
              </a:rPr>
              <a:t>1</a:t>
            </a:r>
            <a:r>
              <a:rPr lang="en-US" altLang="zh-CN" dirty="0">
                <a:latin typeface="Comic Sans MS" panose="030F0702030302020204" pitchFamily="2" charset="0"/>
                <a:ea typeface="宋体" panose="02010600030101010101" pitchFamily="2" charset="-122"/>
              </a:rPr>
              <a:t>) </a:t>
            </a:r>
            <a:r>
              <a:rPr lang="zh-CN" altLang="en-US" dirty="0">
                <a:latin typeface="Comic Sans MS" panose="030F0702030302020204" pitchFamily="2" charset="0"/>
                <a:ea typeface="宋体" panose="02010600030101010101" pitchFamily="2" charset="-122"/>
              </a:rPr>
              <a:t>整除的结果为整数；</a:t>
            </a:r>
            <a:endParaRPr lang="zh-CN" altLang="en-US" dirty="0">
              <a:latin typeface="Comic Sans MS" panose="030F0702030302020204" pitchFamily="2" charset="0"/>
              <a:ea typeface="宋体" panose="02010600030101010101" pitchFamily="2" charset="-122"/>
            </a:endParaRPr>
          </a:p>
          <a:p>
            <a:pPr eaLnBrk="0" hangingPunct="0">
              <a:lnSpc>
                <a:spcPct val="150000"/>
              </a:lnSpc>
            </a:pPr>
            <a:r>
              <a:rPr lang="en-US" altLang="zh-CN" dirty="0">
                <a:solidFill>
                  <a:srgbClr val="00B050"/>
                </a:solidFill>
                <a:latin typeface="Comic Sans MS" panose="030F0702030302020204" pitchFamily="2" charset="0"/>
                <a:ea typeface="宋体" panose="02010600030101010101" pitchFamily="2" charset="-122"/>
              </a:rPr>
              <a:t> (</a:t>
            </a:r>
            <a:r>
              <a:rPr lang="zh-CN" altLang="en-US" dirty="0">
                <a:solidFill>
                  <a:srgbClr val="00B050"/>
                </a:solidFill>
                <a:latin typeface="Comic Sans MS" panose="030F0702030302020204" pitchFamily="2" charset="0"/>
                <a:ea typeface="宋体" panose="02010600030101010101" pitchFamily="2" charset="-122"/>
              </a:rPr>
              <a:t>2</a:t>
            </a:r>
            <a:r>
              <a:rPr lang="en-US" altLang="zh-CN" dirty="0">
                <a:solidFill>
                  <a:srgbClr val="00B050"/>
                </a:solidFill>
                <a:latin typeface="Comic Sans MS" panose="030F0702030302020204" pitchFamily="2" charset="0"/>
                <a:ea typeface="宋体" panose="02010600030101010101" pitchFamily="2" charset="-122"/>
              </a:rPr>
              <a:t>) </a:t>
            </a:r>
            <a:r>
              <a:rPr lang="zh-CN" altLang="en-US" dirty="0">
                <a:solidFill>
                  <a:srgbClr val="00B050"/>
                </a:solidFill>
                <a:latin typeface="Comic Sans MS" panose="030F0702030302020204" pitchFamily="2" charset="0"/>
                <a:ea typeface="宋体" panose="02010600030101010101" pitchFamily="2" charset="-122"/>
              </a:rPr>
              <a:t>在进行取余运算时，运算结果的符号和第一个操作数的符号一致；</a:t>
            </a:r>
            <a:endParaRPr lang="zh-CN" altLang="en-US" dirty="0">
              <a:solidFill>
                <a:srgbClr val="00B050"/>
              </a:solidFill>
              <a:latin typeface="Comic Sans MS" panose="030F0702030302020204" pitchFamily="2" charset="0"/>
              <a:ea typeface="宋体" panose="02010600030101010101" pitchFamily="2" charset="-122"/>
            </a:endParaRPr>
          </a:p>
          <a:p>
            <a:pPr eaLnBrk="0" hangingPunct="0">
              <a:lnSpc>
                <a:spcPct val="150000"/>
              </a:lnSpc>
            </a:pPr>
            <a:r>
              <a:rPr lang="en-US" altLang="zh-CN" dirty="0">
                <a:latin typeface="Comic Sans MS" panose="030F0702030302020204" pitchFamily="2" charset="0"/>
                <a:ea typeface="宋体" panose="02010600030101010101" pitchFamily="2" charset="-122"/>
              </a:rPr>
              <a:t> (</a:t>
            </a:r>
            <a:r>
              <a:rPr lang="zh-CN" altLang="en-US" dirty="0">
                <a:latin typeface="Comic Sans MS" panose="030F0702030302020204" pitchFamily="2" charset="0"/>
                <a:ea typeface="宋体" panose="02010600030101010101" pitchFamily="2" charset="-122"/>
              </a:rPr>
              <a:t>3</a:t>
            </a:r>
            <a:r>
              <a:rPr lang="en-US" altLang="zh-CN" dirty="0">
                <a:latin typeface="Comic Sans MS" panose="030F0702030302020204" pitchFamily="2" charset="0"/>
                <a:ea typeface="宋体" panose="02010600030101010101" pitchFamily="2" charset="-122"/>
              </a:rPr>
              <a:t>) </a:t>
            </a:r>
            <a:r>
              <a:rPr lang="zh-CN" altLang="en-US" dirty="0">
                <a:latin typeface="Comic Sans MS" panose="030F0702030302020204" pitchFamily="2" charset="0"/>
                <a:ea typeface="宋体" panose="02010600030101010101" pitchFamily="2" charset="-122"/>
              </a:rPr>
              <a:t>在算术运算中，只要有一个操作数为x或z，则运算结果为x。</a:t>
            </a:r>
            <a:endParaRPr lang="zh-CN" altLang="en-US" dirty="0">
              <a:latin typeface="Comic Sans MS" panose="030F0702030302020204" pitchFamily="2" charset="0"/>
              <a:ea typeface="宋体" panose="02010600030101010101" pitchFamily="2" charset="-122"/>
            </a:endParaRPr>
          </a:p>
        </p:txBody>
      </p:sp>
      <p:sp>
        <p:nvSpPr>
          <p:cNvPr id="40964" name="文本框 4"/>
          <p:cNvSpPr txBox="1"/>
          <p:nvPr/>
        </p:nvSpPr>
        <p:spPr>
          <a:xfrm>
            <a:off x="5254625" y="1938338"/>
            <a:ext cx="3117850" cy="2676525"/>
          </a:xfrm>
          <a:prstGeom prst="rect">
            <a:avLst/>
          </a:prstGeom>
          <a:solidFill>
            <a:srgbClr val="D9D9D9"/>
          </a:solidFill>
          <a:ln w="9525">
            <a:noFill/>
          </a:ln>
        </p:spPr>
        <p:txBody>
          <a:bodyPr wrap="square" anchor="t" anchorCtr="0">
            <a:spAutoFit/>
          </a:bodyPr>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1+2      // 加法，结果为3；</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7-3      // 减法，结果为4；</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2*4      // 乘法，结果为8；</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9/2      // 整除，结果为4；</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12%4    // 取余，结果为0；</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-15%2   // 取余，结果为-1；</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13%-3   // 整除，结果为1。</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p:txBody>
      </p:sp>
      <p:sp>
        <p:nvSpPr>
          <p:cNvPr id="40965" name="文本框 3"/>
          <p:cNvSpPr txBox="1"/>
          <p:nvPr/>
        </p:nvSpPr>
        <p:spPr>
          <a:xfrm>
            <a:off x="690563" y="4576763"/>
            <a:ext cx="4211637" cy="1752600"/>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rPr>
              <a:t>  </a:t>
            </a:r>
            <a:r>
              <a:rPr lang="zh-CN" altLang="en-US" dirty="0">
                <a:solidFill>
                  <a:srgbClr val="0070C0"/>
                </a:solidFill>
                <a:latin typeface="Comic Sans MS" panose="030F0702030302020204" pitchFamily="2" charset="0"/>
                <a:ea typeface="宋体" panose="02010600030101010101" pitchFamily="2" charset="-122"/>
              </a:rPr>
              <a:t>在算术运算中，表达式结果的位宽由最长的操作数决定。</a:t>
            </a:r>
            <a:r>
              <a:rPr lang="zh-CN" altLang="en-US" dirty="0">
                <a:latin typeface="Comic Sans MS" panose="030F0702030302020204" pitchFamily="2" charset="0"/>
                <a:ea typeface="宋体" panose="02010600030101010101" pitchFamily="2" charset="-122"/>
              </a:rPr>
              <a:t>但是，对于赋值语句，赋值结果的位宽由运算符左侧赋值目标的位宽决定。</a:t>
            </a:r>
            <a:endParaRPr lang="zh-CN" altLang="en-US" dirty="0">
              <a:latin typeface="Comic Sans MS" panose="030F0702030302020204" pitchFamily="2" charset="0"/>
              <a:ea typeface="宋体" panose="02010600030101010101" pitchFamily="2" charset="-122"/>
            </a:endParaRPr>
          </a:p>
        </p:txBody>
      </p:sp>
      <p:sp>
        <p:nvSpPr>
          <p:cNvPr id="40966" name="文本框 4"/>
          <p:cNvSpPr txBox="1"/>
          <p:nvPr/>
        </p:nvSpPr>
        <p:spPr>
          <a:xfrm>
            <a:off x="5254625" y="4689475"/>
            <a:ext cx="3238500" cy="1568450"/>
          </a:xfrm>
          <a:prstGeom prst="rect">
            <a:avLst/>
          </a:prstGeom>
          <a:solidFill>
            <a:srgbClr val="D9D9D9"/>
          </a:solidFill>
          <a:ln w="9525">
            <a:noFill/>
          </a:ln>
        </p:spPr>
        <p:txBody>
          <a:bodyPr wrap="square" anchor="t" anchorCtr="0">
            <a:spAutoFit/>
          </a:bodyPr>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reg [3:0] regA,regB,regC;</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reg [5:0] regD;</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regA = regB + regC;  </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regD = regB + regC</a:t>
            </a:r>
            <a:r>
              <a:rPr lang="en-US" altLang="zh-CN" sz="1600" dirty="0">
                <a:latin typeface="Comic Sans MS" panose="030F0702030302020204" pitchFamily="2" charset="0"/>
                <a:ea typeface="宋体" panose="02010600030101010101" pitchFamily="2" charset="-122"/>
                <a:sym typeface="宋体" panose="02010600030101010101" pitchFamily="2" charset="-122"/>
              </a:rPr>
              <a:t>;</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p:txBody>
      </p:sp>
      <p:graphicFrame>
        <p:nvGraphicFramePr>
          <p:cNvPr id="40967" name="对象 5"/>
          <p:cNvGraphicFramePr/>
          <p:nvPr/>
        </p:nvGraphicFramePr>
        <p:xfrm>
          <a:off x="5254625" y="555625"/>
          <a:ext cx="3089275" cy="1335088"/>
        </p:xfrm>
        <a:graphic>
          <a:graphicData uri="http://schemas.openxmlformats.org/presentationml/2006/ole">
            <mc:AlternateContent xmlns:mc="http://schemas.openxmlformats.org/markup-compatibility/2006">
              <mc:Choice xmlns:v="urn:schemas-microsoft-com:vml" Requires="v">
                <p:oleObj spid="_x0000_s3077" name="" r:id="rId1" imgW="4543425" imgH="1962150" progId="PBrush">
                  <p:embed/>
                </p:oleObj>
              </mc:Choice>
              <mc:Fallback>
                <p:oleObj name="" r:id="rId1" imgW="4543425" imgH="1962150" progId="PBrush">
                  <p:embed/>
                  <p:pic>
                    <p:nvPicPr>
                      <p:cNvPr id="0" name="图片 3076"/>
                      <p:cNvPicPr/>
                      <p:nvPr/>
                    </p:nvPicPr>
                    <p:blipFill>
                      <a:blip r:embed="rId2"/>
                      <a:stretch>
                        <a:fillRect/>
                      </a:stretch>
                    </p:blipFill>
                    <p:spPr>
                      <a:xfrm>
                        <a:off x="5254625" y="555625"/>
                        <a:ext cx="3089275" cy="1335088"/>
                      </a:xfrm>
                      <a:prstGeom prst="rect">
                        <a:avLst/>
                      </a:prstGeom>
                      <a:noFill/>
                      <a:ln w="38100">
                        <a:noFill/>
                        <a:miter/>
                      </a:ln>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文本框 3"/>
          <p:cNvSpPr txBox="1"/>
          <p:nvPr/>
        </p:nvSpPr>
        <p:spPr>
          <a:xfrm>
            <a:off x="693738" y="500063"/>
            <a:ext cx="7872412" cy="1338262"/>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rPr>
              <a:t>  </a:t>
            </a:r>
            <a:r>
              <a:rPr lang="zh-CN" altLang="en-US" dirty="0">
                <a:solidFill>
                  <a:srgbClr val="C00000"/>
                </a:solidFill>
                <a:latin typeface="Comic Sans MS" panose="030F0702030302020204" pitchFamily="2" charset="0"/>
                <a:ea typeface="宋体" panose="02010600030101010101" pitchFamily="2" charset="-122"/>
              </a:rPr>
              <a:t>对于复杂的表达式，中间运算过程的位宽如何确定呢？</a:t>
            </a:r>
            <a:r>
              <a:rPr lang="zh-CN" altLang="en-US" dirty="0">
                <a:latin typeface="Comic Sans MS" panose="030F0702030302020204" pitchFamily="2" charset="0"/>
                <a:ea typeface="宋体" panose="02010600030101010101" pitchFamily="2" charset="-122"/>
              </a:rPr>
              <a:t>Verilog-1995标准规定：</a:t>
            </a:r>
            <a:r>
              <a:rPr lang="zh-CN" altLang="en-US" dirty="0">
                <a:solidFill>
                  <a:srgbClr val="0070C0"/>
                </a:solidFill>
                <a:latin typeface="Comic Sans MS" panose="030F0702030302020204" pitchFamily="2" charset="0"/>
                <a:ea typeface="宋体" panose="02010600030101010101" pitchFamily="2" charset="-122"/>
              </a:rPr>
              <a:t>表达式中的所有中间结果应取最长操作数的位宽。此规定也包括左侧的赋值目标。</a:t>
            </a:r>
            <a:endParaRPr lang="zh-CN" altLang="en-US" dirty="0">
              <a:solidFill>
                <a:srgbClr val="0070C0"/>
              </a:solidFill>
              <a:latin typeface="Comic Sans MS" panose="030F0702030302020204" pitchFamily="2" charset="0"/>
              <a:ea typeface="宋体" panose="02010600030101010101" pitchFamily="2" charset="-122"/>
            </a:endParaRPr>
          </a:p>
        </p:txBody>
      </p:sp>
      <p:sp>
        <p:nvSpPr>
          <p:cNvPr id="41986" name="文本框 4"/>
          <p:cNvSpPr txBox="1"/>
          <p:nvPr/>
        </p:nvSpPr>
        <p:spPr>
          <a:xfrm>
            <a:off x="1049338" y="1905000"/>
            <a:ext cx="4319587" cy="2306638"/>
          </a:xfrm>
          <a:prstGeom prst="rect">
            <a:avLst/>
          </a:prstGeom>
          <a:solidFill>
            <a:srgbClr val="D9D9D9"/>
          </a:solidFill>
          <a:ln w="9525">
            <a:noFill/>
          </a:ln>
        </p:spPr>
        <p:txBody>
          <a:bodyPr wrap="square" anchor="t" anchorCtr="0">
            <a:spAutoFit/>
          </a:bodyPr>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wire [3:0] opA, opB;   </a:t>
            </a:r>
            <a:r>
              <a:rPr lang="en-US" altLang="zh-CN" sz="1600" dirty="0">
                <a:latin typeface="Comic Sans MS" panose="030F0702030302020204" pitchFamily="2" charset="0"/>
                <a:ea typeface="宋体" panose="02010600030101010101" pitchFamily="2" charset="-122"/>
                <a:sym typeface="宋体" panose="02010600030101010101" pitchFamily="2" charset="-122"/>
              </a:rPr>
              <a:t>// 4</a:t>
            </a:r>
            <a:r>
              <a:rPr lang="zh-CN" altLang="en-US" sz="1600" dirty="0">
                <a:latin typeface="Comic Sans MS" panose="030F0702030302020204" pitchFamily="2" charset="0"/>
                <a:ea typeface="宋体" panose="02010600030101010101" pitchFamily="2" charset="-122"/>
                <a:sym typeface="宋体" panose="02010600030101010101" pitchFamily="2" charset="-122"/>
              </a:rPr>
              <a:t>位</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wire [4:0] opC;         </a:t>
            </a:r>
            <a:r>
              <a:rPr lang="en-US" altLang="zh-CN" sz="1600" dirty="0">
                <a:latin typeface="Comic Sans MS" panose="030F0702030302020204" pitchFamily="2" charset="0"/>
                <a:ea typeface="宋体" panose="02010600030101010101" pitchFamily="2" charset="-122"/>
                <a:sym typeface="宋体" panose="02010600030101010101" pitchFamily="2" charset="-122"/>
              </a:rPr>
              <a:t>// 5</a:t>
            </a:r>
            <a:r>
              <a:rPr lang="zh-CN" altLang="en-US" sz="1600" dirty="0">
                <a:latin typeface="Comic Sans MS" panose="030F0702030302020204" pitchFamily="2" charset="0"/>
                <a:ea typeface="宋体" panose="02010600030101010101" pitchFamily="2" charset="-122"/>
                <a:sym typeface="宋体" panose="02010600030101010101" pitchFamily="2" charset="-122"/>
              </a:rPr>
              <a:t>位</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wire [5:0] opD;         </a:t>
            </a:r>
            <a:r>
              <a:rPr lang="en-US" altLang="zh-CN" sz="1600" dirty="0">
                <a:latin typeface="Comic Sans MS" panose="030F0702030302020204" pitchFamily="2" charset="0"/>
                <a:ea typeface="宋体" panose="02010600030101010101" pitchFamily="2" charset="-122"/>
                <a:sym typeface="宋体" panose="02010600030101010101" pitchFamily="2" charset="-122"/>
              </a:rPr>
              <a:t>// 6</a:t>
            </a:r>
            <a:r>
              <a:rPr lang="zh-CN" altLang="en-US" sz="1600" dirty="0">
                <a:latin typeface="Comic Sans MS" panose="030F0702030302020204" pitchFamily="2" charset="0"/>
                <a:ea typeface="宋体" panose="02010600030101010101" pitchFamily="2" charset="-122"/>
                <a:sym typeface="宋体" panose="02010600030101010101" pitchFamily="2" charset="-122"/>
              </a:rPr>
              <a:t>位</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wire [7:0] opX;         </a:t>
            </a:r>
            <a:r>
              <a:rPr lang="en-US" altLang="zh-CN" sz="1600" dirty="0">
                <a:latin typeface="Comic Sans MS" panose="030F0702030302020204" pitchFamily="2" charset="0"/>
                <a:ea typeface="宋体" panose="02010600030101010101" pitchFamily="2" charset="-122"/>
                <a:sym typeface="宋体" panose="02010600030101010101" pitchFamily="2" charset="-122"/>
              </a:rPr>
              <a:t>// 8</a:t>
            </a:r>
            <a:r>
              <a:rPr lang="zh-CN" altLang="en-US" sz="1600" dirty="0">
                <a:latin typeface="Comic Sans MS" panose="030F0702030302020204" pitchFamily="2" charset="0"/>
                <a:ea typeface="宋体" panose="02010600030101010101" pitchFamily="2" charset="-122"/>
                <a:sym typeface="宋体" panose="02010600030101010101" pitchFamily="2" charset="-122"/>
              </a:rPr>
              <a:t>位</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assign opX = (opA + opC) + (opB + opD) ;</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p:txBody>
      </p:sp>
      <p:sp>
        <p:nvSpPr>
          <p:cNvPr id="41987" name="文本框 3"/>
          <p:cNvSpPr txBox="1"/>
          <p:nvPr/>
        </p:nvSpPr>
        <p:spPr>
          <a:xfrm>
            <a:off x="5534025" y="1905000"/>
            <a:ext cx="3121025" cy="2168525"/>
          </a:xfrm>
          <a:prstGeom prst="rect">
            <a:avLst/>
          </a:prstGeom>
          <a:noFill/>
          <a:ln w="9525">
            <a:noFill/>
          </a:ln>
        </p:spPr>
        <p:txBody>
          <a:bodyPr wrap="square" anchor="t" anchorCtr="0">
            <a:spAutoFit/>
          </a:bodyPr>
          <a:p>
            <a:pPr eaLnBrk="0" hangingPunct="0">
              <a:lnSpc>
                <a:spcPct val="150000"/>
              </a:lnSpc>
            </a:pPr>
            <a:r>
              <a:rPr lang="zh-CN" altLang="en-US" dirty="0">
                <a:latin typeface="Comic Sans MS" panose="030F0702030302020204" pitchFamily="2" charset="0"/>
                <a:ea typeface="宋体" panose="02010600030101010101" pitchFamily="2" charset="-122"/>
              </a:rPr>
              <a:t>其中右侧表达式中操作数的位宽最长为6，但是将左端的赋值目标opX包含在内时，最大长度为8，因此，所有的操作数均按8位处理。</a:t>
            </a:r>
            <a:endParaRPr lang="zh-CN" altLang="en-US" dirty="0">
              <a:latin typeface="Comic Sans MS" panose="030F0702030302020204" pitchFamily="2" charset="0"/>
              <a:ea typeface="宋体" panose="02010600030101010101" pitchFamily="2" charset="-122"/>
            </a:endParaRPr>
          </a:p>
        </p:txBody>
      </p:sp>
      <p:sp>
        <p:nvSpPr>
          <p:cNvPr id="41988" name="文本框 3"/>
          <p:cNvSpPr txBox="1"/>
          <p:nvPr/>
        </p:nvSpPr>
        <p:spPr>
          <a:xfrm>
            <a:off x="898525" y="4297363"/>
            <a:ext cx="7756525" cy="1752600"/>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rPr>
              <a:t>  </a:t>
            </a:r>
            <a:r>
              <a:rPr lang="zh-CN" altLang="en-US" dirty="0">
                <a:latin typeface="Comic Sans MS" panose="030F0702030302020204" pitchFamily="2" charset="0"/>
                <a:ea typeface="宋体" panose="02010600030101010101" pitchFamily="2" charset="-122"/>
              </a:rPr>
              <a:t>当数值运算的操作数中既含有无符号操作数，又含有有符号操作数时，则需要特别注意运算结果。因为Verilog-1995标准规定：</a:t>
            </a:r>
            <a:r>
              <a:rPr lang="zh-CN" altLang="en-US" dirty="0">
                <a:solidFill>
                  <a:srgbClr val="00B050"/>
                </a:solidFill>
                <a:latin typeface="Comic Sans MS" panose="030F0702030302020204" pitchFamily="2" charset="0"/>
                <a:ea typeface="宋体" panose="02010600030101010101" pitchFamily="2" charset="-122"/>
              </a:rPr>
              <a:t>只要表达式中有一个操作数为无符号数，则其它操作数会自动被当做无符号数处理，并且运算结果也为无符号数。</a:t>
            </a:r>
            <a:endParaRPr lang="zh-CN" altLang="en-US" dirty="0">
              <a:solidFill>
                <a:srgbClr val="00B050"/>
              </a:solidFill>
              <a:latin typeface="Comic Sans MS" panose="030F0702030302020204" pitchFamily="2" charset="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六边形 8"/>
          <p:cNvSpPr/>
          <p:nvPr/>
        </p:nvSpPr>
        <p:spPr>
          <a:xfrm>
            <a:off x="614680" y="2881630"/>
            <a:ext cx="1587500" cy="1368425"/>
          </a:xfrm>
          <a:prstGeom prst="hexagon">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lt1"/>
                </a:solidFill>
                <a:effectLst/>
                <a:uLnTx/>
                <a:uFillTx/>
                <a:latin typeface="微软雅黑" panose="020B0503020204020204" charset="-122"/>
                <a:ea typeface="微软雅黑" panose="020B0503020204020204" charset="-122"/>
                <a:cs typeface="+mn-cs"/>
                <a:sym typeface="+mn-ea"/>
              </a:rPr>
              <a:t>应用要素</a:t>
            </a:r>
            <a:endParaRPr kumimoji="0" lang="zh-CN" altLang="en-US" sz="3200" b="0" i="0" u="none" strike="noStrike" kern="1200" cap="none" spc="0" normalizeH="0" baseline="0" noProof="0" dirty="0">
              <a:ln>
                <a:noFill/>
              </a:ln>
              <a:solidFill>
                <a:schemeClr val="lt1"/>
              </a:solidFill>
              <a:effectLst/>
              <a:uLnTx/>
              <a:uFillTx/>
              <a:latin typeface="微软雅黑" panose="020B0503020204020204" charset="-122"/>
              <a:ea typeface="微软雅黑" panose="020B0503020204020204" charset="-122"/>
              <a:cs typeface="+mn-cs"/>
              <a:sym typeface="+mn-ea"/>
            </a:endParaRPr>
          </a:p>
        </p:txBody>
      </p:sp>
      <p:cxnSp>
        <p:nvCxnSpPr>
          <p:cNvPr id="10" name="直接箭头连接符 9"/>
          <p:cNvCxnSpPr>
            <a:stCxn id="9" idx="0"/>
            <a:endCxn id="12" idx="3"/>
          </p:cNvCxnSpPr>
          <p:nvPr/>
        </p:nvCxnSpPr>
        <p:spPr>
          <a:xfrm flipV="1">
            <a:off x="2202180" y="1737361"/>
            <a:ext cx="1073150" cy="1828800"/>
          </a:xfrm>
          <a:prstGeom prst="straightConnector1">
            <a:avLst/>
          </a:prstGeom>
          <a:ln>
            <a:solidFill>
              <a:srgbClr val="969696"/>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9" idx="0"/>
            <a:endCxn id="15" idx="3"/>
          </p:cNvCxnSpPr>
          <p:nvPr/>
        </p:nvCxnSpPr>
        <p:spPr>
          <a:xfrm>
            <a:off x="2202180" y="3567430"/>
            <a:ext cx="1217613" cy="882650"/>
          </a:xfrm>
          <a:prstGeom prst="straightConnector1">
            <a:avLst/>
          </a:prstGeom>
          <a:ln>
            <a:solidFill>
              <a:srgbClr val="969696"/>
            </a:solidFill>
            <a:tailEnd type="triangle"/>
          </a:ln>
        </p:spPr>
        <p:style>
          <a:lnRef idx="1">
            <a:schemeClr val="accent1"/>
          </a:lnRef>
          <a:fillRef idx="0">
            <a:schemeClr val="accent1"/>
          </a:fillRef>
          <a:effectRef idx="0">
            <a:schemeClr val="accent1"/>
          </a:effectRef>
          <a:fontRef idx="minor">
            <a:schemeClr val="tx1"/>
          </a:fontRef>
        </p:style>
      </p:cxnSp>
      <p:sp>
        <p:nvSpPr>
          <p:cNvPr id="12" name="六边形 11"/>
          <p:cNvSpPr/>
          <p:nvPr/>
        </p:nvSpPr>
        <p:spPr>
          <a:xfrm>
            <a:off x="3275330" y="1229360"/>
            <a:ext cx="2257425" cy="1016000"/>
          </a:xfrm>
          <a:prstGeom prst="hexagon">
            <a:avLst/>
          </a:prstGeom>
          <a:gradFill>
            <a:gsLst>
              <a:gs pos="0">
                <a:srgbClr val="007BD3"/>
              </a:gs>
              <a:gs pos="100000">
                <a:srgbClr val="034373"/>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chemeClr val="lt1"/>
                </a:solidFill>
                <a:effectLst/>
                <a:uLnTx/>
                <a:uFillTx/>
                <a:latin typeface="微软雅黑" panose="020B0503020204020204" charset="-122"/>
                <a:ea typeface="微软雅黑" panose="020B0503020204020204" charset="-122"/>
                <a:cs typeface="+mn-cs"/>
                <a:sym typeface="+mn-ea"/>
              </a:rPr>
              <a:t>可编程逻辑器件</a:t>
            </a:r>
            <a:endParaRPr kumimoji="0" lang="zh-CN" altLang="en-US" sz="2800" b="0" i="0" u="none" strike="noStrike" kern="1200" cap="none" spc="0" normalizeH="0" baseline="0" noProof="0" dirty="0">
              <a:ln>
                <a:noFill/>
              </a:ln>
              <a:solidFill>
                <a:schemeClr val="lt1"/>
              </a:solidFill>
              <a:effectLst/>
              <a:uLnTx/>
              <a:uFillTx/>
              <a:latin typeface="微软雅黑" panose="020B0503020204020204" charset="-122"/>
              <a:ea typeface="微软雅黑" panose="020B0503020204020204" charset="-122"/>
              <a:cs typeface="+mn-cs"/>
              <a:sym typeface="+mn-ea"/>
            </a:endParaRPr>
          </a:p>
        </p:txBody>
      </p:sp>
      <p:sp>
        <p:nvSpPr>
          <p:cNvPr id="13" name="六边形 12"/>
          <p:cNvSpPr/>
          <p:nvPr/>
        </p:nvSpPr>
        <p:spPr>
          <a:xfrm>
            <a:off x="3275330" y="2757805"/>
            <a:ext cx="2257425" cy="975995"/>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chemeClr val="lt1"/>
                </a:solidFill>
                <a:effectLst/>
                <a:uLnTx/>
                <a:uFillTx/>
                <a:latin typeface="微软雅黑" panose="020B0503020204020204" charset="-122"/>
                <a:ea typeface="微软雅黑" panose="020B0503020204020204" charset="-122"/>
                <a:cs typeface="+mn-cs"/>
                <a:sym typeface="+mn-ea"/>
              </a:rPr>
              <a:t>硬件描述语言</a:t>
            </a:r>
            <a:endParaRPr kumimoji="0" lang="zh-CN" altLang="en-US" sz="2800" b="0" i="0" u="none" strike="noStrike" kern="1200" cap="none" spc="0" normalizeH="0" baseline="0" noProof="0" dirty="0">
              <a:ln>
                <a:noFill/>
              </a:ln>
              <a:solidFill>
                <a:schemeClr val="lt1"/>
              </a:solidFill>
              <a:effectLst/>
              <a:uLnTx/>
              <a:uFillTx/>
              <a:latin typeface="微软雅黑" panose="020B0503020204020204" charset="-122"/>
              <a:ea typeface="微软雅黑" panose="020B0503020204020204" charset="-122"/>
              <a:cs typeface="+mn-cs"/>
              <a:sym typeface="+mn-ea"/>
            </a:endParaRPr>
          </a:p>
        </p:txBody>
      </p:sp>
      <p:cxnSp>
        <p:nvCxnSpPr>
          <p:cNvPr id="14" name="直接箭头连接符 13"/>
          <p:cNvCxnSpPr>
            <a:stCxn id="9" idx="0"/>
            <a:endCxn id="13" idx="3"/>
          </p:cNvCxnSpPr>
          <p:nvPr/>
        </p:nvCxnSpPr>
        <p:spPr>
          <a:xfrm flipV="1">
            <a:off x="2202180" y="3245803"/>
            <a:ext cx="1073150" cy="320040"/>
          </a:xfrm>
          <a:prstGeom prst="straightConnector1">
            <a:avLst/>
          </a:prstGeom>
          <a:ln>
            <a:solidFill>
              <a:srgbClr val="969696"/>
            </a:solidFill>
            <a:tailEnd type="triangle"/>
          </a:ln>
        </p:spPr>
        <p:style>
          <a:lnRef idx="1">
            <a:schemeClr val="accent1"/>
          </a:lnRef>
          <a:fillRef idx="0">
            <a:schemeClr val="accent1"/>
          </a:fillRef>
          <a:effectRef idx="0">
            <a:schemeClr val="accent1"/>
          </a:effectRef>
          <a:fontRef idx="minor">
            <a:schemeClr val="tx1"/>
          </a:fontRef>
        </p:style>
      </p:cxnSp>
      <p:sp>
        <p:nvSpPr>
          <p:cNvPr id="15" name="六边形 14"/>
          <p:cNvSpPr/>
          <p:nvPr/>
        </p:nvSpPr>
        <p:spPr>
          <a:xfrm>
            <a:off x="3419793" y="4072255"/>
            <a:ext cx="2244725" cy="752475"/>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lt1"/>
                </a:solidFill>
                <a:effectLst/>
                <a:uLnTx/>
                <a:uFillTx/>
                <a:latin typeface="微软雅黑" panose="020B0503020204020204" charset="-122"/>
                <a:ea typeface="微软雅黑" panose="020B0503020204020204" charset="-122"/>
                <a:cs typeface="+mn-cs"/>
                <a:sym typeface="+mn-ea"/>
              </a:rPr>
              <a:t>EDA</a:t>
            </a:r>
            <a:r>
              <a:rPr kumimoji="0" lang="zh-CN" altLang="en-US" sz="2800" b="0" i="0" u="none" strike="noStrike" kern="1200" cap="none" spc="0" normalizeH="0" baseline="0" noProof="0" dirty="0">
                <a:ln>
                  <a:noFill/>
                </a:ln>
                <a:solidFill>
                  <a:schemeClr val="lt1"/>
                </a:solidFill>
                <a:effectLst/>
                <a:uLnTx/>
                <a:uFillTx/>
                <a:latin typeface="微软雅黑" panose="020B0503020204020204" charset="-122"/>
                <a:ea typeface="微软雅黑" panose="020B0503020204020204" charset="-122"/>
                <a:cs typeface="+mn-cs"/>
                <a:sym typeface="+mn-ea"/>
              </a:rPr>
              <a:t>软件</a:t>
            </a:r>
            <a:endParaRPr kumimoji="0" lang="zh-CN" altLang="en-US" sz="2800" b="0" i="0" u="none" strike="noStrike" kern="1200" cap="none" spc="0" normalizeH="0" baseline="0" noProof="0" dirty="0">
              <a:ln>
                <a:noFill/>
              </a:ln>
              <a:solidFill>
                <a:schemeClr val="lt1"/>
              </a:solidFill>
              <a:effectLst/>
              <a:uLnTx/>
              <a:uFillTx/>
              <a:latin typeface="微软雅黑" panose="020B0503020204020204" charset="-122"/>
              <a:ea typeface="微软雅黑" panose="020B0503020204020204" charset="-122"/>
              <a:cs typeface="+mn-cs"/>
              <a:sym typeface="+mn-ea"/>
            </a:endParaRPr>
          </a:p>
        </p:txBody>
      </p:sp>
      <p:sp>
        <p:nvSpPr>
          <p:cNvPr id="33800" name="文本框 1"/>
          <p:cNvSpPr txBox="1"/>
          <p:nvPr/>
        </p:nvSpPr>
        <p:spPr>
          <a:xfrm>
            <a:off x="5725160" y="1337310"/>
            <a:ext cx="2673350" cy="368300"/>
          </a:xfrm>
          <a:prstGeom prst="rect">
            <a:avLst/>
          </a:prstGeom>
          <a:noFill/>
          <a:ln w="9525">
            <a:noFill/>
          </a:ln>
        </p:spPr>
        <p:txBody>
          <a:bodyPr wrap="none" anchor="t" anchorCtr="0">
            <a:spAutoFit/>
          </a:bodyPr>
          <a:p>
            <a:r>
              <a:rPr lang="en-US" altLang="zh-CN" dirty="0">
                <a:latin typeface="Comic Sans MS" panose="030F0702030302020204" pitchFamily="2" charset="0"/>
                <a:ea typeface="宋体" panose="02010600030101010101" pitchFamily="2" charset="-122"/>
                <a:cs typeface="Comic Sans MS" panose="030F0702030302020204" pitchFamily="2" charset="0"/>
              </a:rPr>
              <a:t>1.</a:t>
            </a:r>
            <a:r>
              <a:rPr lang="zh-CN" altLang="en-US" dirty="0">
                <a:latin typeface="Comic Sans MS" panose="030F0702030302020204" pitchFamily="2" charset="0"/>
                <a:ea typeface="宋体" panose="02010600030101010101" pitchFamily="2" charset="-122"/>
                <a:cs typeface="Comic Sans MS" panose="030F0702030302020204" pitchFamily="2" charset="0"/>
              </a:rPr>
              <a:t>基于乘积项结构的</a:t>
            </a:r>
            <a:r>
              <a:rPr lang="en-US" altLang="zh-CN" dirty="0">
                <a:latin typeface="Comic Sans MS" panose="030F0702030302020204" pitchFamily="2" charset="0"/>
                <a:ea typeface="宋体" panose="02010600030101010101" pitchFamily="2" charset="-122"/>
                <a:cs typeface="Comic Sans MS" panose="030F0702030302020204" pitchFamily="2" charset="0"/>
              </a:rPr>
              <a:t>PLD</a:t>
            </a:r>
            <a:endParaRPr lang="zh-CN" altLang="en-US" dirty="0">
              <a:latin typeface="Comic Sans MS" panose="030F0702030302020204" pitchFamily="2" charset="0"/>
              <a:ea typeface="宋体" panose="02010600030101010101" pitchFamily="2" charset="-122"/>
              <a:cs typeface="Comic Sans MS" panose="030F0702030302020204" pitchFamily="2" charset="0"/>
            </a:endParaRPr>
          </a:p>
        </p:txBody>
      </p:sp>
      <p:sp>
        <p:nvSpPr>
          <p:cNvPr id="33801" name="文本框 2"/>
          <p:cNvSpPr txBox="1"/>
          <p:nvPr/>
        </p:nvSpPr>
        <p:spPr>
          <a:xfrm>
            <a:off x="5725478" y="1705293"/>
            <a:ext cx="2843530" cy="368300"/>
          </a:xfrm>
          <a:prstGeom prst="rect">
            <a:avLst/>
          </a:prstGeom>
          <a:noFill/>
          <a:ln w="9525">
            <a:noFill/>
          </a:ln>
        </p:spPr>
        <p:txBody>
          <a:bodyPr wrap="none" anchor="t" anchorCtr="0">
            <a:spAutoFit/>
          </a:bodyPr>
          <a:p>
            <a:pPr algn="l"/>
            <a:r>
              <a:rPr lang="en-US" altLang="zh-CN">
                <a:solidFill>
                  <a:srgbClr val="C00000"/>
                </a:solidFill>
                <a:latin typeface="Comic Sans MS" panose="030F0702030302020204" pitchFamily="2" charset="0"/>
                <a:ea typeface="宋体" panose="02010600030101010101" pitchFamily="2" charset="-122"/>
              </a:rPr>
              <a:t>2.</a:t>
            </a:r>
            <a:r>
              <a:rPr>
                <a:solidFill>
                  <a:srgbClr val="C00000"/>
                </a:solidFill>
                <a:latin typeface="Comic Sans MS" panose="030F0702030302020204" pitchFamily="2" charset="0"/>
                <a:ea typeface="宋体" panose="02010600030101010101" pitchFamily="2" charset="-122"/>
              </a:rPr>
              <a:t>基于查找表结构的FPGA</a:t>
            </a:r>
            <a:endParaRPr>
              <a:solidFill>
                <a:srgbClr val="C00000"/>
              </a:solidFill>
              <a:latin typeface="Comic Sans MS" panose="030F0702030302020204" pitchFamily="2" charset="0"/>
              <a:ea typeface="宋体" panose="02010600030101010101" pitchFamily="2" charset="-122"/>
            </a:endParaRPr>
          </a:p>
        </p:txBody>
      </p:sp>
      <p:sp>
        <p:nvSpPr>
          <p:cNvPr id="33802" name="文本框 3"/>
          <p:cNvSpPr txBox="1"/>
          <p:nvPr/>
        </p:nvSpPr>
        <p:spPr>
          <a:xfrm>
            <a:off x="5797233" y="2716848"/>
            <a:ext cx="1846580" cy="368300"/>
          </a:xfrm>
          <a:prstGeom prst="rect">
            <a:avLst/>
          </a:prstGeom>
          <a:noFill/>
          <a:ln w="9525">
            <a:noFill/>
          </a:ln>
        </p:spPr>
        <p:txBody>
          <a:bodyPr wrap="none" anchor="t" anchorCtr="0">
            <a:spAutoFit/>
          </a:bodyPr>
          <a:p>
            <a:r>
              <a:rPr lang="en-US" altLang="zh-CN" dirty="0">
                <a:solidFill>
                  <a:srgbClr val="C00000"/>
                </a:solidFill>
                <a:latin typeface="Comic Sans MS" panose="030F0702030302020204" pitchFamily="2" charset="0"/>
                <a:ea typeface="宋体" panose="02010600030101010101" pitchFamily="2" charset="-122"/>
                <a:sym typeface="宋体" panose="02010600030101010101" pitchFamily="2" charset="-122"/>
              </a:rPr>
              <a:t>1. Verilog HDL</a:t>
            </a:r>
            <a:endParaRPr lang="en-US" altLang="zh-CN" dirty="0">
              <a:solidFill>
                <a:srgbClr val="C00000"/>
              </a:solidFill>
              <a:latin typeface="Comic Sans MS" panose="030F0702030302020204" pitchFamily="2" charset="0"/>
              <a:ea typeface="宋体" panose="02010600030101010101" pitchFamily="2" charset="-122"/>
              <a:sym typeface="宋体" panose="02010600030101010101" pitchFamily="2" charset="-122"/>
            </a:endParaRPr>
          </a:p>
        </p:txBody>
      </p:sp>
      <p:sp>
        <p:nvSpPr>
          <p:cNvPr id="33803" name="文本框 4"/>
          <p:cNvSpPr txBox="1"/>
          <p:nvPr/>
        </p:nvSpPr>
        <p:spPr>
          <a:xfrm>
            <a:off x="5797233" y="3068003"/>
            <a:ext cx="1141730" cy="368300"/>
          </a:xfrm>
          <a:prstGeom prst="rect">
            <a:avLst/>
          </a:prstGeom>
          <a:noFill/>
          <a:ln w="9525">
            <a:noFill/>
          </a:ln>
        </p:spPr>
        <p:txBody>
          <a:bodyPr wrap="none" anchor="t" anchorCtr="0">
            <a:spAutoFit/>
          </a:bodyPr>
          <a:p>
            <a:r>
              <a:rPr lang="en-US" altLang="zh-CN" dirty="0">
                <a:latin typeface="Comic Sans MS" panose="030F0702030302020204" pitchFamily="2" charset="0"/>
                <a:ea typeface="宋体" panose="02010600030101010101" pitchFamily="2" charset="-122"/>
                <a:cs typeface="Comic Sans MS" panose="030F0702030302020204" pitchFamily="2" charset="0"/>
                <a:sym typeface="宋体" panose="02010600030101010101" pitchFamily="2" charset="-122"/>
              </a:rPr>
              <a:t>2. VHDL</a:t>
            </a:r>
            <a:endParaRPr lang="en-US" altLang="zh-CN" dirty="0">
              <a:latin typeface="Comic Sans MS" panose="030F0702030302020204" pitchFamily="2" charset="0"/>
              <a:ea typeface="宋体" panose="02010600030101010101" pitchFamily="2" charset="-122"/>
              <a:cs typeface="Comic Sans MS" panose="030F0702030302020204" pitchFamily="2" charset="0"/>
              <a:sym typeface="宋体" panose="02010600030101010101" pitchFamily="2" charset="-122"/>
            </a:endParaRPr>
          </a:p>
        </p:txBody>
      </p:sp>
      <p:sp>
        <p:nvSpPr>
          <p:cNvPr id="33804" name="文本框 5"/>
          <p:cNvSpPr txBox="1"/>
          <p:nvPr/>
        </p:nvSpPr>
        <p:spPr>
          <a:xfrm>
            <a:off x="5778500" y="3388360"/>
            <a:ext cx="3149600" cy="368300"/>
          </a:xfrm>
          <a:prstGeom prst="rect">
            <a:avLst/>
          </a:prstGeom>
          <a:noFill/>
          <a:ln w="9525">
            <a:noFill/>
          </a:ln>
        </p:spPr>
        <p:txBody>
          <a:bodyPr wrap="square" anchor="t" anchorCtr="0">
            <a:spAutoFit/>
          </a:bodyPr>
          <a:p>
            <a:r>
              <a:rPr lang="en-US" altLang="zh-CN" dirty="0">
                <a:latin typeface="Comic Sans MS" panose="030F0702030302020204" pitchFamily="2" charset="0"/>
                <a:ea typeface="宋体" panose="02010600030101010101" pitchFamily="2" charset="-122"/>
                <a:cs typeface="Comic Sans MS" panose="030F0702030302020204" pitchFamily="2" charset="0"/>
                <a:sym typeface="宋体" panose="02010600030101010101" pitchFamily="2" charset="-122"/>
              </a:rPr>
              <a:t>3.SystemVerilog/SystemC</a:t>
            </a:r>
            <a:endParaRPr lang="zh-CN" altLang="en-US" dirty="0">
              <a:latin typeface="Comic Sans MS" panose="030F0702030302020204" pitchFamily="2" charset="0"/>
              <a:ea typeface="宋体" panose="02010600030101010101" pitchFamily="2" charset="-122"/>
              <a:cs typeface="Comic Sans MS" panose="030F0702030302020204" pitchFamily="2" charset="0"/>
              <a:sym typeface="宋体" panose="02010600030101010101" pitchFamily="2" charset="-122"/>
            </a:endParaRPr>
          </a:p>
        </p:txBody>
      </p:sp>
      <p:sp>
        <p:nvSpPr>
          <p:cNvPr id="33805" name="文本框 6"/>
          <p:cNvSpPr txBox="1"/>
          <p:nvPr/>
        </p:nvSpPr>
        <p:spPr>
          <a:xfrm>
            <a:off x="5913755" y="4078923"/>
            <a:ext cx="953770" cy="368300"/>
          </a:xfrm>
          <a:prstGeom prst="rect">
            <a:avLst/>
          </a:prstGeom>
          <a:noFill/>
          <a:ln w="9525">
            <a:noFill/>
          </a:ln>
        </p:spPr>
        <p:txBody>
          <a:bodyPr wrap="none" anchor="t" anchorCtr="0">
            <a:spAutoFit/>
          </a:bodyPr>
          <a:p>
            <a:r>
              <a:rPr lang="en-US" altLang="zh-CN" dirty="0">
                <a:solidFill>
                  <a:srgbClr val="C00000"/>
                </a:solidFill>
                <a:latin typeface="Comic Sans MS" panose="030F0702030302020204" pitchFamily="2" charset="0"/>
                <a:ea typeface="宋体" panose="02010600030101010101" pitchFamily="2" charset="-122"/>
                <a:sym typeface="宋体" panose="02010600030101010101" pitchFamily="2" charset="-122"/>
              </a:rPr>
              <a:t>1. IDE</a:t>
            </a:r>
            <a:endParaRPr lang="en-US" altLang="zh-CN" dirty="0">
              <a:latin typeface="Comic Sans MS" panose="030F0702030302020204" pitchFamily="2" charset="0"/>
              <a:ea typeface="宋体" panose="02010600030101010101" pitchFamily="2" charset="-122"/>
              <a:sym typeface="宋体" panose="02010600030101010101" pitchFamily="2" charset="-122"/>
            </a:endParaRPr>
          </a:p>
        </p:txBody>
      </p:sp>
      <p:sp>
        <p:nvSpPr>
          <p:cNvPr id="33806" name="文本框 7"/>
          <p:cNvSpPr txBox="1"/>
          <p:nvPr/>
        </p:nvSpPr>
        <p:spPr>
          <a:xfrm>
            <a:off x="5941695" y="4383723"/>
            <a:ext cx="1440180" cy="368300"/>
          </a:xfrm>
          <a:prstGeom prst="rect">
            <a:avLst/>
          </a:prstGeom>
          <a:noFill/>
          <a:ln w="9525">
            <a:noFill/>
          </a:ln>
        </p:spPr>
        <p:txBody>
          <a:bodyPr wrap="none" anchor="t" anchorCtr="0">
            <a:spAutoFit/>
          </a:bodyPr>
          <a:p>
            <a:r>
              <a:rPr lang="en-US" altLang="zh-CN" dirty="0">
                <a:latin typeface="Comic Sans MS" panose="030F0702030302020204" pitchFamily="2" charset="0"/>
                <a:ea typeface="宋体" panose="02010600030101010101" pitchFamily="2" charset="-122"/>
                <a:sym typeface="宋体" panose="02010600030101010101" pitchFamily="2" charset="-122"/>
              </a:rPr>
              <a:t>2. </a:t>
            </a:r>
            <a:r>
              <a:rPr lang="zh-CN" altLang="en-US" dirty="0">
                <a:latin typeface="Comic Sans MS" panose="030F0702030302020204" pitchFamily="2" charset="0"/>
                <a:ea typeface="宋体" panose="02010600030101010101" pitchFamily="2" charset="-122"/>
                <a:sym typeface="宋体" panose="02010600030101010101" pitchFamily="2" charset="-122"/>
              </a:rPr>
              <a:t>仿真软件</a:t>
            </a:r>
            <a:endParaRPr lang="en-US" altLang="zh-CN" dirty="0">
              <a:latin typeface="Comic Sans MS" panose="030F0702030302020204" pitchFamily="2" charset="0"/>
              <a:ea typeface="宋体" panose="02010600030101010101" pitchFamily="2" charset="-122"/>
              <a:sym typeface="宋体" panose="02010600030101010101" pitchFamily="2" charset="-122"/>
            </a:endParaRPr>
          </a:p>
        </p:txBody>
      </p:sp>
      <p:sp>
        <p:nvSpPr>
          <p:cNvPr id="33807" name="文本框 15"/>
          <p:cNvSpPr txBox="1"/>
          <p:nvPr/>
        </p:nvSpPr>
        <p:spPr>
          <a:xfrm>
            <a:off x="5941695" y="4688523"/>
            <a:ext cx="1440180" cy="368300"/>
          </a:xfrm>
          <a:prstGeom prst="rect">
            <a:avLst/>
          </a:prstGeom>
          <a:noFill/>
          <a:ln w="9525">
            <a:noFill/>
          </a:ln>
        </p:spPr>
        <p:txBody>
          <a:bodyPr wrap="none" anchor="t" anchorCtr="0">
            <a:spAutoFit/>
          </a:bodyPr>
          <a:p>
            <a:r>
              <a:rPr lang="en-US" altLang="zh-CN" dirty="0">
                <a:latin typeface="Comic Sans MS" panose="030F0702030302020204" pitchFamily="2" charset="0"/>
                <a:ea typeface="宋体" panose="02010600030101010101" pitchFamily="2" charset="-122"/>
                <a:sym typeface="宋体" panose="02010600030101010101" pitchFamily="2" charset="-122"/>
              </a:rPr>
              <a:t>3. </a:t>
            </a:r>
            <a:r>
              <a:rPr lang="zh-CN" altLang="en-US" dirty="0">
                <a:latin typeface="Comic Sans MS" panose="030F0702030302020204" pitchFamily="2" charset="0"/>
                <a:ea typeface="宋体" panose="02010600030101010101" pitchFamily="2" charset="-122"/>
                <a:sym typeface="宋体" panose="02010600030101010101" pitchFamily="2" charset="-122"/>
              </a:rPr>
              <a:t>综合软件</a:t>
            </a:r>
            <a:endParaRPr lang="en-US" altLang="zh-CN" dirty="0">
              <a:latin typeface="Comic Sans MS" panose="030F0702030302020204" pitchFamily="2" charset="0"/>
              <a:ea typeface="宋体" panose="02010600030101010101" pitchFamily="2" charset="-122"/>
              <a:sym typeface="宋体" panose="0201060003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文本框 4"/>
          <p:cNvSpPr txBox="1"/>
          <p:nvPr/>
        </p:nvSpPr>
        <p:spPr>
          <a:xfrm>
            <a:off x="684213" y="549275"/>
            <a:ext cx="7920037" cy="1338263"/>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rPr>
              <a:t>   如果需要进行有符号数值运算，则</a:t>
            </a:r>
            <a:r>
              <a:rPr lang="en-US" altLang="zh-CN" dirty="0">
                <a:solidFill>
                  <a:srgbClr val="C00000"/>
                </a:solidFill>
                <a:latin typeface="Comic Sans MS" panose="030F0702030302020204" pitchFamily="2" charset="0"/>
                <a:ea typeface="宋体" panose="02010600030101010101" pitchFamily="2" charset="-122"/>
              </a:rPr>
              <a:t>每个操作数必须定义为有符号数</a:t>
            </a:r>
            <a:r>
              <a:rPr lang="en-US" altLang="zh-CN" dirty="0">
                <a:latin typeface="Comic Sans MS" panose="030F0702030302020204" pitchFamily="2" charset="0"/>
                <a:ea typeface="宋体" panose="02010600030101010101" pitchFamily="2" charset="-122"/>
              </a:rPr>
              <a:t>，并且表达式中的无符号数必须通过Verilog-2001标准中的类型转换符</a:t>
            </a:r>
            <a:r>
              <a:rPr lang="en-US" altLang="zh-CN" dirty="0">
                <a:solidFill>
                  <a:srgbClr val="C00000"/>
                </a:solidFill>
                <a:latin typeface="Comic Sans MS" panose="030F0702030302020204" pitchFamily="2" charset="0"/>
                <a:ea typeface="宋体" panose="02010600030101010101" pitchFamily="2" charset="-122"/>
              </a:rPr>
              <a:t>$signed</a:t>
            </a:r>
            <a:r>
              <a:rPr lang="en-US" altLang="zh-CN" dirty="0">
                <a:latin typeface="Comic Sans MS" panose="030F0702030302020204" pitchFamily="2" charset="0"/>
                <a:ea typeface="宋体" panose="02010600030101010101" pitchFamily="2" charset="-122"/>
              </a:rPr>
              <a:t>转换为有符号数。</a:t>
            </a:r>
            <a:endParaRPr lang="en-US" altLang="zh-CN" dirty="0">
              <a:latin typeface="Comic Sans MS" panose="030F0702030302020204" pitchFamily="2" charset="0"/>
              <a:ea typeface="宋体" panose="02010600030101010101" pitchFamily="2" charset="-122"/>
            </a:endParaRPr>
          </a:p>
        </p:txBody>
      </p:sp>
      <p:sp>
        <p:nvSpPr>
          <p:cNvPr id="43010" name="文本框 4"/>
          <p:cNvSpPr txBox="1"/>
          <p:nvPr/>
        </p:nvSpPr>
        <p:spPr>
          <a:xfrm>
            <a:off x="971550" y="1989138"/>
            <a:ext cx="6496050" cy="3046412"/>
          </a:xfrm>
          <a:prstGeom prst="rect">
            <a:avLst/>
          </a:prstGeom>
          <a:solidFill>
            <a:srgbClr val="D9D9D9"/>
          </a:solidFill>
          <a:ln w="9525">
            <a:noFill/>
          </a:ln>
        </p:spPr>
        <p:txBody>
          <a:bodyPr wrap="square" anchor="t" anchorCtr="0">
            <a:spAutoFit/>
          </a:bodyPr>
          <a:p>
            <a:pPr eaLnBrk="0" hangingPunct="0">
              <a:lnSpc>
                <a:spcPct val="150000"/>
              </a:lnSpc>
            </a:pPr>
            <a:r>
              <a:rPr lang="en-US" altLang="zh-CN" sz="1600" dirty="0">
                <a:latin typeface="Comic Sans MS" panose="030F0702030302020204" pitchFamily="2" charset="0"/>
                <a:ea typeface="宋体" panose="02010600030101010101" pitchFamily="2" charset="-122"/>
              </a:rPr>
              <a:t> module add_carry_signed_2001 (</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    input signed [2:0] a,      // 3位补码输入</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    input signed [2:0] b,      // 3位补码输入</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    input carry_in,            // 进位输入,1位无符号数</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    output wire signed [3:0] sum  // 4位补码输出</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    );</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    assign sum = a + b + $signed({1'b0,carry_in});</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endmodule</a:t>
            </a:r>
            <a:endParaRPr lang="en-US" altLang="zh-CN" sz="1600" dirty="0">
              <a:latin typeface="Comic Sans MS" panose="030F0702030302020204" pitchFamily="2" charset="0"/>
              <a:ea typeface="宋体" panose="0201060003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文本框 3"/>
          <p:cNvSpPr txBox="1"/>
          <p:nvPr/>
        </p:nvSpPr>
        <p:spPr>
          <a:xfrm>
            <a:off x="828675" y="536575"/>
            <a:ext cx="2124075" cy="460375"/>
          </a:xfrm>
          <a:prstGeom prst="rect">
            <a:avLst/>
          </a:prstGeom>
          <a:noFill/>
          <a:ln w="9525">
            <a:noFill/>
          </a:ln>
        </p:spPr>
        <p:txBody>
          <a:bodyPr wrap="square" anchor="t" anchorCtr="0">
            <a:spAutoFit/>
          </a:bodyPr>
          <a:p>
            <a:pPr eaLnBrk="0" hangingPunct="0"/>
            <a:r>
              <a:rPr lang="zh-CN" altLang="en-US" sz="2400" dirty="0">
                <a:solidFill>
                  <a:srgbClr val="C00000"/>
                </a:solidFill>
                <a:latin typeface="Comic Sans MS" panose="030F0702030302020204" pitchFamily="2" charset="0"/>
                <a:ea typeface="宋体" panose="02010600030101010101" pitchFamily="2" charset="-122"/>
              </a:rPr>
              <a:t>2</a:t>
            </a:r>
            <a:r>
              <a:rPr lang="en-US" altLang="zh-CN" sz="2400" dirty="0">
                <a:solidFill>
                  <a:srgbClr val="C00000"/>
                </a:solidFill>
                <a:latin typeface="Comic Sans MS" panose="030F0702030302020204" pitchFamily="2" charset="0"/>
                <a:ea typeface="宋体" panose="02010600030101010101" pitchFamily="2" charset="-122"/>
              </a:rPr>
              <a:t>.</a:t>
            </a:r>
            <a:r>
              <a:rPr lang="zh-CN" altLang="en-US" sz="2400" dirty="0">
                <a:solidFill>
                  <a:srgbClr val="C00000"/>
                </a:solidFill>
                <a:latin typeface="Comic Sans MS" panose="030F0702030302020204" pitchFamily="2" charset="0"/>
                <a:ea typeface="宋体" panose="02010600030101010101" pitchFamily="2" charset="-122"/>
              </a:rPr>
              <a:t>逻辑运算符</a:t>
            </a:r>
            <a:endParaRPr lang="zh-CN" altLang="en-US" sz="2400" dirty="0">
              <a:solidFill>
                <a:srgbClr val="C00000"/>
              </a:solidFill>
              <a:latin typeface="Comic Sans MS" panose="030F0702030302020204" pitchFamily="2" charset="0"/>
              <a:ea typeface="宋体" panose="02010600030101010101" pitchFamily="2" charset="-122"/>
            </a:endParaRPr>
          </a:p>
        </p:txBody>
      </p:sp>
      <p:sp>
        <p:nvSpPr>
          <p:cNvPr id="44034" name="文本框 3"/>
          <p:cNvSpPr txBox="1"/>
          <p:nvPr/>
        </p:nvSpPr>
        <p:spPr>
          <a:xfrm>
            <a:off x="828675" y="996950"/>
            <a:ext cx="4387850" cy="1338263"/>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rPr>
              <a:t>  </a:t>
            </a:r>
            <a:r>
              <a:rPr lang="zh-CN" altLang="en-US" dirty="0">
                <a:solidFill>
                  <a:srgbClr val="0070C0"/>
                </a:solidFill>
                <a:latin typeface="Comic Sans MS" panose="030F0702030302020204" pitchFamily="2" charset="0"/>
                <a:ea typeface="宋体" panose="02010600030101010101" pitchFamily="2" charset="-122"/>
              </a:rPr>
              <a:t>逻辑运算符</a:t>
            </a:r>
            <a:r>
              <a:rPr lang="en-US" altLang="zh-CN" dirty="0">
                <a:solidFill>
                  <a:srgbClr val="0070C0"/>
                </a:solidFill>
                <a:latin typeface="Comic Sans MS" panose="030F0702030302020204" pitchFamily="2" charset="0"/>
                <a:ea typeface="宋体" panose="02010600030101010101" pitchFamily="2" charset="-122"/>
              </a:rPr>
              <a:t>(</a:t>
            </a:r>
            <a:r>
              <a:rPr lang="zh-CN" altLang="en-US" dirty="0">
                <a:solidFill>
                  <a:srgbClr val="0070C0"/>
                </a:solidFill>
                <a:latin typeface="Comic Sans MS" panose="030F0702030302020204" pitchFamily="2" charset="0"/>
                <a:ea typeface="宋体" panose="02010600030101010101" pitchFamily="2" charset="-122"/>
              </a:rPr>
              <a:t>Logic Operators</a:t>
            </a:r>
            <a:r>
              <a:rPr lang="en-US" altLang="zh-CN" dirty="0">
                <a:solidFill>
                  <a:srgbClr val="0070C0"/>
                </a:solidFill>
                <a:latin typeface="Comic Sans MS" panose="030F0702030302020204" pitchFamily="2" charset="0"/>
                <a:ea typeface="宋体" panose="02010600030101010101" pitchFamily="2" charset="-122"/>
              </a:rPr>
              <a:t>)</a:t>
            </a:r>
            <a:r>
              <a:rPr lang="zh-CN" altLang="en-US" dirty="0">
                <a:solidFill>
                  <a:srgbClr val="0070C0"/>
                </a:solidFill>
                <a:latin typeface="Comic Sans MS" panose="030F0702030302020204" pitchFamily="2" charset="0"/>
                <a:ea typeface="宋体" panose="02010600030101010101" pitchFamily="2" charset="-122"/>
              </a:rPr>
              <a:t>用于对操作数进行逻辑运算，有&amp;&amp;、||、 ！三种运算符。</a:t>
            </a:r>
            <a:endParaRPr lang="zh-CN" altLang="en-US" dirty="0">
              <a:solidFill>
                <a:srgbClr val="0070C0"/>
              </a:solidFill>
              <a:latin typeface="Comic Sans MS" panose="030F0702030302020204" pitchFamily="2" charset="0"/>
              <a:ea typeface="宋体" panose="02010600030101010101" pitchFamily="2" charset="-122"/>
            </a:endParaRPr>
          </a:p>
        </p:txBody>
      </p:sp>
      <p:sp>
        <p:nvSpPr>
          <p:cNvPr id="44035" name="文本框 3"/>
          <p:cNvSpPr txBox="1"/>
          <p:nvPr/>
        </p:nvSpPr>
        <p:spPr>
          <a:xfrm>
            <a:off x="782638" y="2298700"/>
            <a:ext cx="3397250" cy="2998788"/>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rPr>
              <a:t>  </a:t>
            </a:r>
            <a:r>
              <a:rPr lang="zh-CN" altLang="en-US" dirty="0">
                <a:latin typeface="Comic Sans MS" panose="030F0702030302020204" pitchFamily="2" charset="0"/>
                <a:ea typeface="宋体" panose="02010600030101010101" pitchFamily="2" charset="-122"/>
              </a:rPr>
              <a:t>需要说明的是：</a:t>
            </a:r>
            <a:r>
              <a:rPr lang="zh-CN" altLang="en-US" dirty="0">
                <a:solidFill>
                  <a:srgbClr val="C00000"/>
                </a:solidFill>
                <a:latin typeface="Comic Sans MS" panose="030F0702030302020204" pitchFamily="2" charset="0"/>
                <a:ea typeface="宋体" panose="02010600030101010101" pitchFamily="2" charset="-122"/>
              </a:rPr>
              <a:t>逻辑运算中的操作数和运算结果均为一位。</a:t>
            </a:r>
            <a:r>
              <a:rPr lang="zh-CN" altLang="en-US" dirty="0">
                <a:latin typeface="Comic Sans MS" panose="030F0702030302020204" pitchFamily="2" charset="0"/>
                <a:ea typeface="宋体" panose="02010600030101010101" pitchFamily="2" charset="-122"/>
              </a:rPr>
              <a:t>若操作数为矢量，非0矢量会被当作逻辑1处理。例如：当a=4'b0110， b=4'b1000时，则a&amp;&amp;b的结果为1，a||b的结果也为1。</a:t>
            </a:r>
            <a:endParaRPr lang="en-US" altLang="zh-CN" dirty="0">
              <a:latin typeface="Comic Sans MS" panose="030F0702030302020204" pitchFamily="2" charset="0"/>
              <a:ea typeface="宋体" panose="02010600030101010101" pitchFamily="2" charset="-122"/>
            </a:endParaRPr>
          </a:p>
        </p:txBody>
      </p:sp>
      <p:graphicFrame>
        <p:nvGraphicFramePr>
          <p:cNvPr id="44036" name="对象 1"/>
          <p:cNvGraphicFramePr/>
          <p:nvPr/>
        </p:nvGraphicFramePr>
        <p:xfrm>
          <a:off x="4254500" y="2619375"/>
          <a:ext cx="4406900" cy="2051050"/>
        </p:xfrm>
        <a:graphic>
          <a:graphicData uri="http://schemas.openxmlformats.org/presentationml/2006/ole">
            <mc:AlternateContent xmlns:mc="http://schemas.openxmlformats.org/markup-compatibility/2006">
              <mc:Choice xmlns:v="urn:schemas-microsoft-com:vml" Requires="v">
                <p:oleObj spid="_x0000_s3076" name="" r:id="rId1" imgW="5495925" imgH="2390775" progId="PBrush">
                  <p:embed/>
                </p:oleObj>
              </mc:Choice>
              <mc:Fallback>
                <p:oleObj name="" r:id="rId1" imgW="5495925" imgH="2390775" progId="PBrush">
                  <p:embed/>
                  <p:pic>
                    <p:nvPicPr>
                      <p:cNvPr id="0" name="图片 3075"/>
                      <p:cNvPicPr/>
                      <p:nvPr/>
                    </p:nvPicPr>
                    <p:blipFill>
                      <a:blip r:embed="rId2"/>
                      <a:stretch>
                        <a:fillRect/>
                      </a:stretch>
                    </p:blipFill>
                    <p:spPr>
                      <a:xfrm>
                        <a:off x="4254500" y="2619375"/>
                        <a:ext cx="4406900" cy="2051050"/>
                      </a:xfrm>
                      <a:prstGeom prst="rect">
                        <a:avLst/>
                      </a:prstGeom>
                      <a:noFill/>
                      <a:ln w="38100">
                        <a:noFill/>
                        <a:miter/>
                      </a:ln>
                    </p:spPr>
                  </p:pic>
                </p:oleObj>
              </mc:Fallback>
            </mc:AlternateContent>
          </a:graphicData>
        </a:graphic>
      </p:graphicFrame>
      <p:sp>
        <p:nvSpPr>
          <p:cNvPr id="44037" name="文本框 4"/>
          <p:cNvSpPr txBox="1"/>
          <p:nvPr/>
        </p:nvSpPr>
        <p:spPr>
          <a:xfrm>
            <a:off x="5208588" y="4938713"/>
            <a:ext cx="3167062" cy="1198562"/>
          </a:xfrm>
          <a:prstGeom prst="rect">
            <a:avLst/>
          </a:prstGeom>
          <a:solidFill>
            <a:srgbClr val="D9D9D9"/>
          </a:solidFill>
          <a:ln w="9525">
            <a:noFill/>
          </a:ln>
        </p:spPr>
        <p:txBody>
          <a:bodyPr wrap="square" anchor="t" anchorCtr="0">
            <a:spAutoFit/>
          </a:bodyPr>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1'b0 &amp;&amp; 1'bz    // 结果为0</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1'b1 || 1'bz     // 结果为1</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!x                 // 结果为x</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p:txBody>
      </p:sp>
      <p:sp>
        <p:nvSpPr>
          <p:cNvPr id="44038" name="文本框 3"/>
          <p:cNvSpPr txBox="1"/>
          <p:nvPr/>
        </p:nvSpPr>
        <p:spPr>
          <a:xfrm>
            <a:off x="685800" y="5219700"/>
            <a:ext cx="4244975" cy="922338"/>
          </a:xfrm>
          <a:prstGeom prst="rect">
            <a:avLst/>
          </a:prstGeom>
          <a:noFill/>
          <a:ln w="9525">
            <a:noFill/>
          </a:ln>
        </p:spPr>
        <p:txBody>
          <a:bodyPr wrap="square" anchor="t" anchorCtr="0">
            <a:spAutoFit/>
          </a:bodyPr>
          <a:p>
            <a:pPr eaLnBrk="0" hangingPunct="0">
              <a:lnSpc>
                <a:spcPct val="150000"/>
              </a:lnSpc>
            </a:pPr>
            <a:r>
              <a:rPr lang="en-US" altLang="zh-CN" dirty="0">
                <a:solidFill>
                  <a:srgbClr val="00B050"/>
                </a:solidFill>
                <a:latin typeface="Comic Sans MS" panose="030F0702030302020204" pitchFamily="2" charset="0"/>
                <a:ea typeface="宋体" panose="02010600030101010101" pitchFamily="2" charset="-122"/>
              </a:rPr>
              <a:t>  当操作数中含有x或z时，则逻辑运算的结果由具体运算的含义确定。</a:t>
            </a:r>
            <a:endParaRPr lang="en-US" altLang="zh-CN" dirty="0">
              <a:solidFill>
                <a:srgbClr val="00B050"/>
              </a:solidFill>
              <a:latin typeface="Comic Sans MS" panose="030F0702030302020204" pitchFamily="2" charset="0"/>
              <a:ea typeface="宋体" panose="02010600030101010101" pitchFamily="2" charset="-122"/>
            </a:endParaRPr>
          </a:p>
        </p:txBody>
      </p:sp>
      <p:graphicFrame>
        <p:nvGraphicFramePr>
          <p:cNvPr id="44039" name="对象 1"/>
          <p:cNvGraphicFramePr/>
          <p:nvPr/>
        </p:nvGraphicFramePr>
        <p:xfrm>
          <a:off x="5565775" y="809625"/>
          <a:ext cx="2727325" cy="1200150"/>
        </p:xfrm>
        <a:graphic>
          <a:graphicData uri="http://schemas.openxmlformats.org/presentationml/2006/ole">
            <mc:AlternateContent xmlns:mc="http://schemas.openxmlformats.org/markup-compatibility/2006">
              <mc:Choice xmlns:v="urn:schemas-microsoft-com:vml" Requires="v">
                <p:oleObj spid="_x0000_s3084" name="" r:id="rId3" imgW="4543425" imgH="1228725" progId="PBrush">
                  <p:embed/>
                </p:oleObj>
              </mc:Choice>
              <mc:Fallback>
                <p:oleObj name="" r:id="rId3" imgW="4543425" imgH="1228725" progId="PBrush">
                  <p:embed/>
                  <p:pic>
                    <p:nvPicPr>
                      <p:cNvPr id="0" name="图片 3083"/>
                      <p:cNvPicPr/>
                      <p:nvPr/>
                    </p:nvPicPr>
                    <p:blipFill>
                      <a:blip r:embed="rId4"/>
                      <a:stretch>
                        <a:fillRect/>
                      </a:stretch>
                    </p:blipFill>
                    <p:spPr>
                      <a:xfrm>
                        <a:off x="5565775" y="809625"/>
                        <a:ext cx="2727325" cy="1200150"/>
                      </a:xfrm>
                      <a:prstGeom prst="rect">
                        <a:avLst/>
                      </a:prstGeom>
                      <a:noFill/>
                      <a:ln w="38100">
                        <a:noFill/>
                        <a:miter/>
                      </a:ln>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文本框 3"/>
          <p:cNvSpPr txBox="1"/>
          <p:nvPr/>
        </p:nvSpPr>
        <p:spPr>
          <a:xfrm>
            <a:off x="685800" y="506413"/>
            <a:ext cx="2971800" cy="460375"/>
          </a:xfrm>
          <a:prstGeom prst="rect">
            <a:avLst/>
          </a:prstGeom>
          <a:noFill/>
          <a:ln w="9525">
            <a:noFill/>
          </a:ln>
        </p:spPr>
        <p:txBody>
          <a:bodyPr wrap="square" anchor="t" anchorCtr="0">
            <a:spAutoFit/>
          </a:bodyPr>
          <a:p>
            <a:pPr eaLnBrk="0" hangingPunct="0"/>
            <a:r>
              <a:rPr lang="zh-CN" altLang="en-US" sz="2400" dirty="0">
                <a:solidFill>
                  <a:srgbClr val="C00000"/>
                </a:solidFill>
                <a:latin typeface="Comic Sans MS" panose="030F0702030302020204" pitchFamily="2" charset="0"/>
                <a:ea typeface="宋体" panose="02010600030101010101" pitchFamily="2" charset="-122"/>
              </a:rPr>
              <a:t>3</a:t>
            </a:r>
            <a:r>
              <a:rPr lang="en-US" altLang="zh-CN" sz="2400" dirty="0">
                <a:solidFill>
                  <a:srgbClr val="C00000"/>
                </a:solidFill>
                <a:latin typeface="Comic Sans MS" panose="030F0702030302020204" pitchFamily="2" charset="0"/>
                <a:ea typeface="宋体" panose="02010600030101010101" pitchFamily="2" charset="-122"/>
              </a:rPr>
              <a:t>. </a:t>
            </a:r>
            <a:r>
              <a:rPr lang="zh-CN" altLang="en-US" sz="2400" dirty="0">
                <a:solidFill>
                  <a:srgbClr val="C00000"/>
                </a:solidFill>
                <a:latin typeface="Comic Sans MS" panose="030F0702030302020204" pitchFamily="2" charset="0"/>
                <a:ea typeface="宋体" panose="02010600030101010101" pitchFamily="2" charset="-122"/>
              </a:rPr>
              <a:t>位操作符</a:t>
            </a:r>
            <a:endParaRPr lang="zh-CN" altLang="en-US" sz="2400" dirty="0">
              <a:solidFill>
                <a:srgbClr val="C00000"/>
              </a:solidFill>
              <a:latin typeface="Comic Sans MS" panose="030F0702030302020204" pitchFamily="2" charset="0"/>
              <a:ea typeface="宋体" panose="02010600030101010101" pitchFamily="2" charset="-122"/>
            </a:endParaRPr>
          </a:p>
        </p:txBody>
      </p:sp>
      <p:sp>
        <p:nvSpPr>
          <p:cNvPr id="45058" name="文本框 3"/>
          <p:cNvSpPr txBox="1"/>
          <p:nvPr/>
        </p:nvSpPr>
        <p:spPr>
          <a:xfrm>
            <a:off x="695325" y="823913"/>
            <a:ext cx="4570413" cy="1336675"/>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rPr>
              <a:t>   </a:t>
            </a:r>
            <a:r>
              <a:rPr lang="zh-CN" altLang="en-US" dirty="0">
                <a:solidFill>
                  <a:srgbClr val="0070C0"/>
                </a:solidFill>
                <a:latin typeface="Comic Sans MS" panose="030F0702030302020204" pitchFamily="2" charset="0"/>
                <a:ea typeface="宋体" panose="02010600030101010101" pitchFamily="2" charset="-122"/>
              </a:rPr>
              <a:t>位操作符</a:t>
            </a:r>
            <a:r>
              <a:rPr lang="en-US" altLang="zh-CN" dirty="0">
                <a:solidFill>
                  <a:srgbClr val="0070C0"/>
                </a:solidFill>
                <a:latin typeface="Comic Sans MS" panose="030F0702030302020204" pitchFamily="2" charset="0"/>
                <a:ea typeface="宋体" panose="02010600030101010101" pitchFamily="2" charset="-122"/>
              </a:rPr>
              <a:t>(</a:t>
            </a:r>
            <a:r>
              <a:rPr lang="zh-CN" altLang="en-US" dirty="0">
                <a:solidFill>
                  <a:srgbClr val="0070C0"/>
                </a:solidFill>
                <a:latin typeface="Comic Sans MS" panose="030F0702030302020204" pitchFamily="2" charset="0"/>
                <a:ea typeface="宋体" panose="02010600030101010101" pitchFamily="2" charset="-122"/>
              </a:rPr>
              <a:t>Bitwise Operators</a:t>
            </a:r>
            <a:r>
              <a:rPr lang="en-US" altLang="zh-CN" dirty="0">
                <a:solidFill>
                  <a:srgbClr val="0070C0"/>
                </a:solidFill>
                <a:latin typeface="Comic Sans MS" panose="030F0702030302020204" pitchFamily="2" charset="0"/>
                <a:ea typeface="宋体" panose="02010600030101010101" pitchFamily="2" charset="-122"/>
              </a:rPr>
              <a:t>)</a:t>
            </a:r>
            <a:r>
              <a:rPr lang="zh-CN" altLang="en-US" dirty="0">
                <a:solidFill>
                  <a:srgbClr val="0070C0"/>
                </a:solidFill>
                <a:latin typeface="Comic Sans MS" panose="030F0702030302020204" pitchFamily="2" charset="0"/>
                <a:ea typeface="宋体" panose="02010600030101010101" pitchFamily="2" charset="-122"/>
              </a:rPr>
              <a:t>用于对操作数的对应位进行操作，包括&amp;、|、 ~、^、</a:t>
            </a:r>
            <a:r>
              <a:rPr lang="zh-CN" altLang="en-US" dirty="0">
                <a:solidFill>
                  <a:srgbClr val="0070C0"/>
                </a:solidFill>
                <a:latin typeface="Comic Sans MS" panose="030F0702030302020204" pitchFamily="2" charset="0"/>
                <a:ea typeface="宋体" panose="02010600030101010101" pitchFamily="2" charset="-122"/>
                <a:sym typeface="宋体" panose="02010600030101010101" pitchFamily="2" charset="-122"/>
              </a:rPr>
              <a:t>~</a:t>
            </a:r>
            <a:r>
              <a:rPr lang="zh-CN" altLang="en-US" dirty="0">
                <a:solidFill>
                  <a:srgbClr val="0070C0"/>
                </a:solidFill>
                <a:latin typeface="Comic Sans MS" panose="030F0702030302020204" pitchFamily="2" charset="0"/>
                <a:ea typeface="宋体" panose="02010600030101010101" pitchFamily="2" charset="-122"/>
              </a:rPr>
              <a:t>^或^~共五种操作符。</a:t>
            </a:r>
            <a:endParaRPr lang="zh-CN" altLang="en-US" dirty="0">
              <a:solidFill>
                <a:srgbClr val="0070C0"/>
              </a:solidFill>
              <a:latin typeface="Comic Sans MS" panose="030F0702030302020204" pitchFamily="2" charset="0"/>
              <a:ea typeface="宋体" panose="02010600030101010101" pitchFamily="2" charset="-122"/>
            </a:endParaRPr>
          </a:p>
        </p:txBody>
      </p:sp>
      <p:sp>
        <p:nvSpPr>
          <p:cNvPr id="45059" name="文本框 4"/>
          <p:cNvSpPr txBox="1"/>
          <p:nvPr/>
        </p:nvSpPr>
        <p:spPr>
          <a:xfrm>
            <a:off x="990600" y="2225675"/>
            <a:ext cx="3359150" cy="2173288"/>
          </a:xfrm>
          <a:prstGeom prst="rect">
            <a:avLst/>
          </a:prstGeom>
          <a:solidFill>
            <a:srgbClr val="D9D9D9"/>
          </a:solidFill>
          <a:ln w="9525">
            <a:noFill/>
          </a:ln>
        </p:spPr>
        <p:txBody>
          <a:bodyPr wrap="square" anchor="t" anchorCtr="0">
            <a:spAutoFit/>
          </a:bodyPr>
          <a:p>
            <a:pPr eaLnBrk="0" hangingPunct="0">
              <a:lnSpc>
                <a:spcPts val="2325"/>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当a=4'b0110、b=4'b1000时，</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ts val="2325"/>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a &amp; b </a:t>
            </a:r>
            <a:r>
              <a:rPr lang="en-US" altLang="zh-CN" sz="1600" dirty="0">
                <a:latin typeface="Comic Sans MS" panose="030F0702030302020204" pitchFamily="2" charset="0"/>
                <a:ea typeface="宋体" panose="02010600030101010101" pitchFamily="2" charset="-122"/>
                <a:sym typeface="宋体" panose="02010600030101010101" pitchFamily="2" charset="-122"/>
              </a:rPr>
              <a:t>= </a:t>
            </a:r>
            <a:r>
              <a:rPr lang="zh-CN" altLang="en-US" sz="1600" dirty="0">
                <a:latin typeface="Comic Sans MS" panose="030F0702030302020204" pitchFamily="2" charset="0"/>
                <a:ea typeface="宋体" panose="02010600030101010101" pitchFamily="2" charset="-122"/>
                <a:sym typeface="宋体" panose="02010600030101010101" pitchFamily="2" charset="-122"/>
              </a:rPr>
              <a:t>4'b0000</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ts val="2325"/>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a | b </a:t>
            </a:r>
            <a:r>
              <a:rPr lang="en-US" altLang="zh-CN" sz="1600" dirty="0">
                <a:latin typeface="Comic Sans MS" panose="030F0702030302020204" pitchFamily="2" charset="0"/>
                <a:ea typeface="宋体" panose="02010600030101010101" pitchFamily="2" charset="-122"/>
                <a:sym typeface="宋体" panose="02010600030101010101" pitchFamily="2" charset="-122"/>
              </a:rPr>
              <a:t>= </a:t>
            </a:r>
            <a:r>
              <a:rPr lang="zh-CN" altLang="en-US" sz="1600" dirty="0">
                <a:latin typeface="Comic Sans MS" panose="030F0702030302020204" pitchFamily="2" charset="0"/>
                <a:ea typeface="宋体" panose="02010600030101010101" pitchFamily="2" charset="-122"/>
                <a:sym typeface="宋体" panose="02010600030101010101" pitchFamily="2" charset="-122"/>
              </a:rPr>
              <a:t>4'b1110</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ts val="2325"/>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a ^ b </a:t>
            </a:r>
            <a:r>
              <a:rPr lang="en-US" altLang="zh-CN" sz="1600" dirty="0">
                <a:latin typeface="Comic Sans MS" panose="030F0702030302020204" pitchFamily="2" charset="0"/>
                <a:ea typeface="宋体" panose="02010600030101010101" pitchFamily="2" charset="-122"/>
                <a:sym typeface="宋体" panose="02010600030101010101" pitchFamily="2" charset="-122"/>
              </a:rPr>
              <a:t>= </a:t>
            </a:r>
            <a:r>
              <a:rPr lang="zh-CN" altLang="en-US" sz="1600" dirty="0">
                <a:latin typeface="Comic Sans MS" panose="030F0702030302020204" pitchFamily="2" charset="0"/>
                <a:ea typeface="宋体" panose="02010600030101010101" pitchFamily="2" charset="-122"/>
                <a:sym typeface="宋体" panose="02010600030101010101" pitchFamily="2" charset="-122"/>
              </a:rPr>
              <a:t>4'b1110</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ts val="2325"/>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a ~^b </a:t>
            </a:r>
            <a:r>
              <a:rPr lang="en-US" altLang="zh-CN" sz="1600" dirty="0">
                <a:latin typeface="Comic Sans MS" panose="030F0702030302020204" pitchFamily="2" charset="0"/>
                <a:ea typeface="宋体" panose="02010600030101010101" pitchFamily="2" charset="-122"/>
                <a:sym typeface="宋体" panose="02010600030101010101" pitchFamily="2" charset="-122"/>
              </a:rPr>
              <a:t>= </a:t>
            </a:r>
            <a:r>
              <a:rPr lang="zh-CN" altLang="en-US" sz="1600" dirty="0">
                <a:latin typeface="Comic Sans MS" panose="030F0702030302020204" pitchFamily="2" charset="0"/>
                <a:ea typeface="宋体" panose="02010600030101010101" pitchFamily="2" charset="-122"/>
                <a:sym typeface="宋体" panose="02010600030101010101" pitchFamily="2" charset="-122"/>
              </a:rPr>
              <a:t>4'b0001</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ts val="2325"/>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~a </a:t>
            </a:r>
            <a:r>
              <a:rPr lang="en-US" altLang="zh-CN" sz="1600" dirty="0">
                <a:latin typeface="Comic Sans MS" panose="030F0702030302020204" pitchFamily="2" charset="0"/>
                <a:ea typeface="宋体" panose="02010600030101010101" pitchFamily="2" charset="-122"/>
                <a:sym typeface="宋体" panose="02010600030101010101" pitchFamily="2" charset="-122"/>
              </a:rPr>
              <a:t>= </a:t>
            </a:r>
            <a:r>
              <a:rPr lang="zh-CN" altLang="en-US" sz="1600" dirty="0">
                <a:latin typeface="Comic Sans MS" panose="030F0702030302020204" pitchFamily="2" charset="0"/>
                <a:ea typeface="宋体" panose="02010600030101010101" pitchFamily="2" charset="-122"/>
                <a:sym typeface="宋体" panose="02010600030101010101" pitchFamily="2" charset="-122"/>
              </a:rPr>
              <a:t>4'b1001</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ts val="2325"/>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~b </a:t>
            </a:r>
            <a:r>
              <a:rPr lang="en-US" altLang="zh-CN" sz="1600" dirty="0">
                <a:latin typeface="Comic Sans MS" panose="030F0702030302020204" pitchFamily="2" charset="0"/>
                <a:ea typeface="宋体" panose="02010600030101010101" pitchFamily="2" charset="-122"/>
                <a:sym typeface="宋体" panose="02010600030101010101" pitchFamily="2" charset="-122"/>
              </a:rPr>
              <a:t>= </a:t>
            </a:r>
            <a:r>
              <a:rPr lang="zh-CN" altLang="en-US" sz="1600" dirty="0">
                <a:latin typeface="Comic Sans MS" panose="030F0702030302020204" pitchFamily="2" charset="0"/>
                <a:ea typeface="宋体" panose="02010600030101010101" pitchFamily="2" charset="-122"/>
                <a:sym typeface="宋体" panose="02010600030101010101" pitchFamily="2" charset="-122"/>
              </a:rPr>
              <a:t>4'b0111</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p:txBody>
      </p:sp>
      <p:sp>
        <p:nvSpPr>
          <p:cNvPr id="45060" name="文本框 3"/>
          <p:cNvSpPr txBox="1"/>
          <p:nvPr/>
        </p:nvSpPr>
        <p:spPr>
          <a:xfrm>
            <a:off x="4862513" y="1885950"/>
            <a:ext cx="3740150" cy="2584450"/>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rPr>
              <a:t>  </a:t>
            </a:r>
            <a:r>
              <a:rPr lang="zh-CN" altLang="en-US" dirty="0">
                <a:latin typeface="Comic Sans MS" panose="030F0702030302020204" pitchFamily="2" charset="0"/>
                <a:ea typeface="宋体" panose="02010600030101010101" pitchFamily="2" charset="-122"/>
              </a:rPr>
              <a:t>如果两个操作数的位宽不同，位操作结果的位宽由最长操作数的位宽决定。操作时，先将位宽较短的操作数高位添0补齐，然后按位进行操作，结果的位宽与位宽较长的操作数保持一致。</a:t>
            </a:r>
            <a:endParaRPr lang="zh-CN" altLang="en-US" dirty="0">
              <a:latin typeface="Comic Sans MS" panose="030F0702030302020204" pitchFamily="2" charset="0"/>
              <a:ea typeface="宋体" panose="02010600030101010101" pitchFamily="2" charset="-122"/>
            </a:endParaRPr>
          </a:p>
        </p:txBody>
      </p:sp>
      <p:sp>
        <p:nvSpPr>
          <p:cNvPr id="45061" name="文本框 4"/>
          <p:cNvSpPr txBox="1"/>
          <p:nvPr/>
        </p:nvSpPr>
        <p:spPr>
          <a:xfrm>
            <a:off x="4957763" y="4470400"/>
            <a:ext cx="3875087" cy="830263"/>
          </a:xfrm>
          <a:prstGeom prst="rect">
            <a:avLst/>
          </a:prstGeom>
          <a:solidFill>
            <a:srgbClr val="D9D9D9"/>
          </a:solidFill>
          <a:ln w="9525">
            <a:noFill/>
          </a:ln>
        </p:spPr>
        <p:txBody>
          <a:bodyPr wrap="square" anchor="t" anchorCtr="0">
            <a:spAutoFit/>
          </a:bodyPr>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当ce1=4'b0111、ce2=6'b011101时，</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ce1 &amp; ce2=6'b000101  </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p:txBody>
      </p:sp>
      <p:sp>
        <p:nvSpPr>
          <p:cNvPr id="45062" name="文本框 3"/>
          <p:cNvSpPr txBox="1"/>
          <p:nvPr/>
        </p:nvSpPr>
        <p:spPr>
          <a:xfrm>
            <a:off x="660400" y="4419600"/>
            <a:ext cx="4281488" cy="1752600"/>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rPr>
              <a:t>   </a:t>
            </a:r>
            <a:r>
              <a:rPr lang="zh-CN" altLang="en-US" dirty="0">
                <a:latin typeface="Comic Sans MS" panose="030F0702030302020204" pitchFamily="2" charset="0"/>
                <a:ea typeface="宋体" panose="02010600030101010101" pitchFamily="2" charset="-122"/>
              </a:rPr>
              <a:t>位操作符与逻辑运算符的主要区别在于：</a:t>
            </a:r>
            <a:r>
              <a:rPr lang="zh-CN" altLang="en-US" dirty="0">
                <a:solidFill>
                  <a:srgbClr val="00B050"/>
                </a:solidFill>
                <a:latin typeface="Comic Sans MS" panose="030F0702030302020204" pitchFamily="2" charset="0"/>
                <a:ea typeface="宋体" panose="02010600030101010101" pitchFamily="2" charset="-122"/>
              </a:rPr>
              <a:t>逻辑运算中的操作数和结果均为一位，</a:t>
            </a:r>
            <a:r>
              <a:rPr lang="zh-CN" altLang="en-US" dirty="0">
                <a:solidFill>
                  <a:srgbClr val="C00000"/>
                </a:solidFill>
                <a:latin typeface="Comic Sans MS" panose="030F0702030302020204" pitchFamily="2" charset="0"/>
                <a:ea typeface="宋体" panose="02010600030101010101" pitchFamily="2" charset="-122"/>
              </a:rPr>
              <a:t>而位操作中的操作数和结果既可以是一位，也可以为多位。</a:t>
            </a:r>
            <a:endParaRPr lang="zh-CN" altLang="en-US" dirty="0">
              <a:solidFill>
                <a:srgbClr val="C00000"/>
              </a:solidFill>
              <a:latin typeface="Comic Sans MS" panose="030F0702030302020204" pitchFamily="2" charset="0"/>
              <a:ea typeface="宋体" panose="02010600030101010101" pitchFamily="2" charset="-122"/>
            </a:endParaRPr>
          </a:p>
        </p:txBody>
      </p:sp>
      <p:sp>
        <p:nvSpPr>
          <p:cNvPr id="45063" name="文本框 3"/>
          <p:cNvSpPr txBox="1"/>
          <p:nvPr/>
        </p:nvSpPr>
        <p:spPr>
          <a:xfrm>
            <a:off x="4941888" y="5299075"/>
            <a:ext cx="4059237" cy="922338"/>
          </a:xfrm>
          <a:prstGeom prst="rect">
            <a:avLst/>
          </a:prstGeom>
          <a:noFill/>
          <a:ln w="9525">
            <a:noFill/>
          </a:ln>
        </p:spPr>
        <p:txBody>
          <a:bodyPr wrap="square" anchor="t" anchorCtr="0">
            <a:spAutoFit/>
          </a:bodyPr>
          <a:p>
            <a:pPr eaLnBrk="0" hangingPunct="0">
              <a:lnSpc>
                <a:spcPct val="150000"/>
              </a:lnSpc>
            </a:pPr>
            <a:r>
              <a:rPr lang="en-US" altLang="zh-CN" dirty="0">
                <a:solidFill>
                  <a:srgbClr val="00B050"/>
                </a:solidFill>
                <a:latin typeface="Comic Sans MS" panose="030F0702030302020204" pitchFamily="2" charset="0"/>
                <a:ea typeface="宋体" panose="02010600030101010101" pitchFamily="2" charset="-122"/>
              </a:rPr>
              <a:t> 当操作数的位宽为1位时，位操作和逻辑运算的效果相同。</a:t>
            </a:r>
            <a:endParaRPr lang="en-US" altLang="zh-CN" dirty="0">
              <a:solidFill>
                <a:srgbClr val="00B050"/>
              </a:solidFill>
              <a:latin typeface="Comic Sans MS" panose="030F0702030302020204" pitchFamily="2" charset="0"/>
              <a:ea typeface="宋体" panose="02010600030101010101" pitchFamily="2" charset="-122"/>
            </a:endParaRPr>
          </a:p>
        </p:txBody>
      </p:sp>
      <p:graphicFrame>
        <p:nvGraphicFramePr>
          <p:cNvPr id="45064" name="对象 1"/>
          <p:cNvGraphicFramePr/>
          <p:nvPr/>
        </p:nvGraphicFramePr>
        <p:xfrm>
          <a:off x="5268913" y="577850"/>
          <a:ext cx="3071812" cy="1336675"/>
        </p:xfrm>
        <a:graphic>
          <a:graphicData uri="http://schemas.openxmlformats.org/presentationml/2006/ole">
            <mc:AlternateContent xmlns:mc="http://schemas.openxmlformats.org/markup-compatibility/2006">
              <mc:Choice xmlns:v="urn:schemas-microsoft-com:vml" Requires="v">
                <p:oleObj spid="_x0000_s3085" name="" r:id="rId1" imgW="4524375" imgH="1962150" progId="PBrush">
                  <p:embed/>
                </p:oleObj>
              </mc:Choice>
              <mc:Fallback>
                <p:oleObj name="" r:id="rId1" imgW="4524375" imgH="1962150" progId="PBrush">
                  <p:embed/>
                  <p:pic>
                    <p:nvPicPr>
                      <p:cNvPr id="0" name="图片 3084"/>
                      <p:cNvPicPr/>
                      <p:nvPr/>
                    </p:nvPicPr>
                    <p:blipFill>
                      <a:blip r:embed="rId2"/>
                      <a:stretch>
                        <a:fillRect/>
                      </a:stretch>
                    </p:blipFill>
                    <p:spPr>
                      <a:xfrm>
                        <a:off x="5268913" y="577850"/>
                        <a:ext cx="3071812" cy="1336675"/>
                      </a:xfrm>
                      <a:prstGeom prst="rect">
                        <a:avLst/>
                      </a:prstGeom>
                      <a:noFill/>
                      <a:ln w="38100">
                        <a:noFill/>
                        <a:miter/>
                      </a:ln>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文本框 3"/>
          <p:cNvSpPr txBox="1"/>
          <p:nvPr/>
        </p:nvSpPr>
        <p:spPr>
          <a:xfrm>
            <a:off x="900113" y="522288"/>
            <a:ext cx="3255962" cy="460375"/>
          </a:xfrm>
          <a:prstGeom prst="rect">
            <a:avLst/>
          </a:prstGeom>
          <a:noFill/>
          <a:ln w="9525">
            <a:noFill/>
          </a:ln>
        </p:spPr>
        <p:txBody>
          <a:bodyPr wrap="square" anchor="t" anchorCtr="0">
            <a:spAutoFit/>
          </a:bodyPr>
          <a:p>
            <a:pPr eaLnBrk="0" hangingPunct="0"/>
            <a:r>
              <a:rPr lang="zh-CN" altLang="en-US" sz="2400" dirty="0">
                <a:solidFill>
                  <a:srgbClr val="C00000"/>
                </a:solidFill>
                <a:latin typeface="Comic Sans MS" panose="030F0702030302020204" pitchFamily="2" charset="0"/>
                <a:ea typeface="宋体" panose="02010600030101010101" pitchFamily="2" charset="-122"/>
              </a:rPr>
              <a:t>4</a:t>
            </a:r>
            <a:r>
              <a:rPr lang="en-US" altLang="zh-CN" sz="2400" dirty="0">
                <a:solidFill>
                  <a:srgbClr val="C00000"/>
                </a:solidFill>
                <a:latin typeface="Comic Sans MS" panose="030F0702030302020204" pitchFamily="2" charset="0"/>
                <a:ea typeface="宋体" panose="02010600030101010101" pitchFamily="2" charset="-122"/>
              </a:rPr>
              <a:t>.</a:t>
            </a:r>
            <a:r>
              <a:rPr lang="zh-CN" altLang="en-US" sz="2400" dirty="0">
                <a:solidFill>
                  <a:srgbClr val="C00000"/>
                </a:solidFill>
                <a:latin typeface="Comic Sans MS" panose="030F0702030302020204" pitchFamily="2" charset="0"/>
                <a:ea typeface="宋体" panose="02010600030101010101" pitchFamily="2" charset="-122"/>
              </a:rPr>
              <a:t> 关系运算符</a:t>
            </a:r>
            <a:endParaRPr lang="zh-CN" altLang="en-US" sz="2400" dirty="0">
              <a:solidFill>
                <a:srgbClr val="C00000"/>
              </a:solidFill>
              <a:latin typeface="Comic Sans MS" panose="030F0702030302020204" pitchFamily="2" charset="0"/>
              <a:ea typeface="宋体" panose="02010600030101010101" pitchFamily="2" charset="-122"/>
            </a:endParaRPr>
          </a:p>
        </p:txBody>
      </p:sp>
      <p:sp>
        <p:nvSpPr>
          <p:cNvPr id="46082" name="文本框 3"/>
          <p:cNvSpPr txBox="1"/>
          <p:nvPr/>
        </p:nvSpPr>
        <p:spPr>
          <a:xfrm>
            <a:off x="900113" y="982663"/>
            <a:ext cx="4357687" cy="1754187"/>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rPr>
              <a:t>  </a:t>
            </a:r>
            <a:r>
              <a:rPr lang="zh-CN" altLang="en-US" dirty="0">
                <a:solidFill>
                  <a:srgbClr val="0070C0"/>
                </a:solidFill>
                <a:latin typeface="Comic Sans MS" panose="030F0702030302020204" pitchFamily="2" charset="0"/>
                <a:ea typeface="宋体" panose="02010600030101010101" pitchFamily="2" charset="-122"/>
              </a:rPr>
              <a:t>关系运算符（Relational Operators）用于判断两个操作数的大小，关系为真时返回 1，为 假时返回 0，包括&gt;、&lt;、&gt;=和&lt;=共四种运算符。</a:t>
            </a:r>
            <a:endParaRPr lang="zh-CN" altLang="en-US" dirty="0">
              <a:solidFill>
                <a:srgbClr val="0070C0"/>
              </a:solidFill>
              <a:latin typeface="Comic Sans MS" panose="030F0702030302020204" pitchFamily="2" charset="0"/>
              <a:ea typeface="宋体" panose="02010600030101010101" pitchFamily="2" charset="-122"/>
            </a:endParaRPr>
          </a:p>
        </p:txBody>
      </p:sp>
      <p:sp>
        <p:nvSpPr>
          <p:cNvPr id="46083" name="文本框 3"/>
          <p:cNvSpPr txBox="1"/>
          <p:nvPr/>
        </p:nvSpPr>
        <p:spPr>
          <a:xfrm>
            <a:off x="901700" y="3186113"/>
            <a:ext cx="7810500" cy="922337"/>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rPr>
              <a:t>  </a:t>
            </a:r>
            <a:r>
              <a:rPr lang="zh-CN" altLang="en-US" dirty="0">
                <a:solidFill>
                  <a:srgbClr val="00B050"/>
                </a:solidFill>
                <a:latin typeface="Comic Sans MS" panose="030F0702030302020204" pitchFamily="2" charset="0"/>
                <a:ea typeface="宋体" panose="02010600030101010101" pitchFamily="2" charset="-122"/>
              </a:rPr>
              <a:t>关系操作符用于</a:t>
            </a:r>
            <a:r>
              <a:rPr lang="en-US" altLang="zh-CN" dirty="0">
                <a:solidFill>
                  <a:srgbClr val="00B050"/>
                </a:solidFill>
                <a:latin typeface="Comic Sans MS" panose="030F0702030302020204" pitchFamily="2" charset="0"/>
                <a:ea typeface="宋体" panose="02010600030101010101" pitchFamily="2" charset="-122"/>
              </a:rPr>
              <a:t>如果操作数的位宽不同，Verilog将位宽较短的操作数左边添0补齐，再进行比较。</a:t>
            </a:r>
            <a:endParaRPr lang="en-US" altLang="zh-CN" dirty="0">
              <a:solidFill>
                <a:srgbClr val="00B050"/>
              </a:solidFill>
              <a:latin typeface="Comic Sans MS" panose="030F0702030302020204" pitchFamily="2" charset="0"/>
              <a:ea typeface="宋体" panose="02010600030101010101" pitchFamily="2" charset="-122"/>
            </a:endParaRPr>
          </a:p>
        </p:txBody>
      </p:sp>
      <p:sp>
        <p:nvSpPr>
          <p:cNvPr id="46084" name="文本框 4"/>
          <p:cNvSpPr txBox="1"/>
          <p:nvPr/>
        </p:nvSpPr>
        <p:spPr>
          <a:xfrm>
            <a:off x="1138238" y="4265613"/>
            <a:ext cx="7573962" cy="460375"/>
          </a:xfrm>
          <a:prstGeom prst="rect">
            <a:avLst/>
          </a:prstGeom>
          <a:solidFill>
            <a:srgbClr val="D9D9D9"/>
          </a:solidFill>
          <a:ln w="9525">
            <a:noFill/>
          </a:ln>
        </p:spPr>
        <p:txBody>
          <a:bodyPr wrap="square" anchor="t" anchorCtr="0">
            <a:spAutoFit/>
          </a:bodyPr>
          <a:p>
            <a:pPr eaLnBrk="0" hangingPunct="0">
              <a:lnSpc>
                <a:spcPct val="150000"/>
              </a:lnSpc>
            </a:pPr>
            <a:r>
              <a:rPr lang="en-US" altLang="zh-CN" sz="1600" dirty="0">
                <a:latin typeface="Comic Sans MS" panose="030F0702030302020204" pitchFamily="2" charset="0"/>
                <a:ea typeface="宋体" panose="02010600030101010101" pitchFamily="2" charset="-122"/>
              </a:rPr>
              <a:t>对于'b1000 &gt; = 'b01110，等价于'b01000 &gt; = 'b01110，因此结果为假(0)。</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p:txBody>
      </p:sp>
      <p:sp>
        <p:nvSpPr>
          <p:cNvPr id="46085" name="文本框 3"/>
          <p:cNvSpPr txBox="1"/>
          <p:nvPr/>
        </p:nvSpPr>
        <p:spPr>
          <a:xfrm>
            <a:off x="1073150" y="4879975"/>
            <a:ext cx="6997700" cy="508000"/>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rPr>
              <a:t>所有关系运算符具有相同的优先级，但低于算术运算符的优先级。</a:t>
            </a:r>
            <a:endParaRPr lang="en-US" altLang="zh-CN" dirty="0">
              <a:latin typeface="Comic Sans MS" panose="030F0702030302020204" pitchFamily="2" charset="0"/>
              <a:ea typeface="宋体" panose="02010600030101010101" pitchFamily="2" charset="-122"/>
            </a:endParaRPr>
          </a:p>
        </p:txBody>
      </p:sp>
      <p:sp>
        <p:nvSpPr>
          <p:cNvPr id="46086" name="文本框 4"/>
          <p:cNvSpPr txBox="1"/>
          <p:nvPr/>
        </p:nvSpPr>
        <p:spPr>
          <a:xfrm>
            <a:off x="1138238" y="5459413"/>
            <a:ext cx="5862637" cy="506412"/>
          </a:xfrm>
          <a:prstGeom prst="rect">
            <a:avLst/>
          </a:prstGeom>
          <a:noFill/>
          <a:ln w="9525">
            <a:noFill/>
          </a:ln>
        </p:spPr>
        <p:txBody>
          <a:bodyPr wrap="none" anchor="t" anchorCtr="0">
            <a:spAutoFit/>
          </a:bodyPr>
          <a:p>
            <a:pPr eaLnBrk="0" hangingPunct="0">
              <a:lnSpc>
                <a:spcPct val="150000"/>
              </a:lnSpc>
            </a:pPr>
            <a:r>
              <a:rPr lang="en-US" altLang="zh-CN" dirty="0">
                <a:solidFill>
                  <a:srgbClr val="00B050"/>
                </a:solidFill>
                <a:latin typeface="Comic Sans MS" panose="030F0702030302020204" pitchFamily="2" charset="0"/>
                <a:ea typeface="宋体" panose="02010600030101010101" pitchFamily="2" charset="-122"/>
              </a:rPr>
              <a:t>在关系运算符中，若操作数中包含有x或z，则结果为x。</a:t>
            </a:r>
            <a:endParaRPr lang="en-US" altLang="zh-CN" dirty="0">
              <a:solidFill>
                <a:srgbClr val="00B050"/>
              </a:solidFill>
              <a:latin typeface="Comic Sans MS" panose="030F0702030302020204" pitchFamily="2" charset="0"/>
              <a:ea typeface="宋体" panose="02010600030101010101" pitchFamily="2" charset="-122"/>
            </a:endParaRPr>
          </a:p>
        </p:txBody>
      </p:sp>
      <p:graphicFrame>
        <p:nvGraphicFramePr>
          <p:cNvPr id="46087" name="对象 1"/>
          <p:cNvGraphicFramePr/>
          <p:nvPr/>
        </p:nvGraphicFramePr>
        <p:xfrm>
          <a:off x="5416550" y="1116013"/>
          <a:ext cx="3341688" cy="1363662"/>
        </p:xfrm>
        <a:graphic>
          <a:graphicData uri="http://schemas.openxmlformats.org/presentationml/2006/ole">
            <mc:AlternateContent xmlns:mc="http://schemas.openxmlformats.org/markup-compatibility/2006">
              <mc:Choice xmlns:v="urn:schemas-microsoft-com:vml" Requires="v">
                <p:oleObj spid="_x0000_s3087" name="" r:id="rId1" imgW="4543425" imgH="1600200" progId="PBrush">
                  <p:embed/>
                </p:oleObj>
              </mc:Choice>
              <mc:Fallback>
                <p:oleObj name="" r:id="rId1" imgW="4543425" imgH="1600200" progId="PBrush">
                  <p:embed/>
                  <p:pic>
                    <p:nvPicPr>
                      <p:cNvPr id="0" name="图片 3086"/>
                      <p:cNvPicPr/>
                      <p:nvPr/>
                    </p:nvPicPr>
                    <p:blipFill>
                      <a:blip r:embed="rId2"/>
                      <a:stretch>
                        <a:fillRect/>
                      </a:stretch>
                    </p:blipFill>
                    <p:spPr>
                      <a:xfrm>
                        <a:off x="5416550" y="1116013"/>
                        <a:ext cx="3341688" cy="1363662"/>
                      </a:xfrm>
                      <a:prstGeom prst="rect">
                        <a:avLst/>
                      </a:prstGeom>
                      <a:noFill/>
                      <a:ln w="38100">
                        <a:noFill/>
                        <a:miter/>
                      </a:ln>
                    </p:spPr>
                  </p:pic>
                </p:oleObj>
              </mc:Fallback>
            </mc:AlternateContent>
          </a:graphicData>
        </a:graphic>
      </p:graphicFrame>
      <p:sp>
        <p:nvSpPr>
          <p:cNvPr id="46088" name="文本框 3"/>
          <p:cNvSpPr txBox="1"/>
          <p:nvPr/>
        </p:nvSpPr>
        <p:spPr>
          <a:xfrm>
            <a:off x="947738" y="2679700"/>
            <a:ext cx="7810500" cy="506413"/>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rPr>
              <a:t>  </a:t>
            </a:r>
            <a:r>
              <a:rPr lang="zh-CN" altLang="en-US" dirty="0">
                <a:latin typeface="Comic Sans MS" panose="030F0702030302020204" pitchFamily="2" charset="0"/>
                <a:ea typeface="宋体" panose="02010600030101010101" pitchFamily="2" charset="-122"/>
              </a:rPr>
              <a:t>关系操作符通常配合条件语句或者其他操作符，用于分支处理</a:t>
            </a:r>
            <a:r>
              <a:rPr lang="en-US" altLang="zh-CN" dirty="0">
                <a:latin typeface="Comic Sans MS" panose="030F0702030302020204" pitchFamily="2" charset="0"/>
                <a:ea typeface="宋体" panose="02010600030101010101" pitchFamily="2" charset="-122"/>
              </a:rPr>
              <a:t>。</a:t>
            </a:r>
            <a:endParaRPr lang="en-US" altLang="zh-CN" dirty="0">
              <a:latin typeface="Comic Sans MS" panose="030F0702030302020204" pitchFamily="2" charset="0"/>
              <a:ea typeface="宋体" panose="02010600030101010101"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文本框 3"/>
          <p:cNvSpPr txBox="1"/>
          <p:nvPr/>
        </p:nvSpPr>
        <p:spPr>
          <a:xfrm>
            <a:off x="836613" y="514350"/>
            <a:ext cx="2471737" cy="460375"/>
          </a:xfrm>
          <a:prstGeom prst="rect">
            <a:avLst/>
          </a:prstGeom>
          <a:noFill/>
          <a:ln w="9525">
            <a:noFill/>
          </a:ln>
        </p:spPr>
        <p:txBody>
          <a:bodyPr wrap="square" anchor="t" anchorCtr="0">
            <a:spAutoFit/>
          </a:bodyPr>
          <a:p>
            <a:pPr eaLnBrk="0" hangingPunct="0"/>
            <a:r>
              <a:rPr lang="zh-CN" altLang="en-US" sz="2400" dirty="0">
                <a:solidFill>
                  <a:srgbClr val="C00000"/>
                </a:solidFill>
                <a:latin typeface="Comic Sans MS" panose="030F0702030302020204" pitchFamily="2" charset="0"/>
                <a:ea typeface="宋体" panose="02010600030101010101" pitchFamily="2" charset="-122"/>
              </a:rPr>
              <a:t>5</a:t>
            </a:r>
            <a:r>
              <a:rPr lang="en-US" altLang="zh-CN" sz="2400" dirty="0">
                <a:solidFill>
                  <a:srgbClr val="C00000"/>
                </a:solidFill>
                <a:latin typeface="Comic Sans MS" panose="030F0702030302020204" pitchFamily="2" charset="0"/>
                <a:ea typeface="宋体" panose="02010600030101010101" pitchFamily="2" charset="-122"/>
              </a:rPr>
              <a:t>.</a:t>
            </a:r>
            <a:r>
              <a:rPr lang="zh-CN" altLang="en-US" sz="2400" dirty="0">
                <a:solidFill>
                  <a:srgbClr val="C00000"/>
                </a:solidFill>
                <a:latin typeface="Comic Sans MS" panose="030F0702030302020204" pitchFamily="2" charset="0"/>
                <a:ea typeface="宋体" panose="02010600030101010101" pitchFamily="2" charset="-122"/>
              </a:rPr>
              <a:t> 等式运算符</a:t>
            </a:r>
            <a:endParaRPr lang="zh-CN" altLang="en-US" sz="2400" dirty="0">
              <a:solidFill>
                <a:srgbClr val="C00000"/>
              </a:solidFill>
              <a:latin typeface="Comic Sans MS" panose="030F0702030302020204" pitchFamily="2" charset="0"/>
              <a:ea typeface="宋体" panose="02010600030101010101" pitchFamily="2" charset="-122"/>
            </a:endParaRPr>
          </a:p>
        </p:txBody>
      </p:sp>
      <p:sp>
        <p:nvSpPr>
          <p:cNvPr id="47106" name="文本框 3"/>
          <p:cNvSpPr txBox="1"/>
          <p:nvPr/>
        </p:nvSpPr>
        <p:spPr>
          <a:xfrm>
            <a:off x="765175" y="911225"/>
            <a:ext cx="4387850" cy="1338263"/>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rPr>
              <a:t> </a:t>
            </a:r>
            <a:r>
              <a:rPr lang="en-US" altLang="zh-CN" dirty="0">
                <a:solidFill>
                  <a:srgbClr val="0070C0"/>
                </a:solidFill>
                <a:latin typeface="Comic Sans MS" panose="030F0702030302020204" pitchFamily="2" charset="0"/>
                <a:ea typeface="宋体" panose="02010600030101010101" pitchFamily="2" charset="-122"/>
              </a:rPr>
              <a:t> </a:t>
            </a:r>
            <a:r>
              <a:rPr lang="zh-CN" altLang="en-US" dirty="0">
                <a:solidFill>
                  <a:srgbClr val="0070C0"/>
                </a:solidFill>
                <a:latin typeface="Comic Sans MS" panose="030F0702030302020204" pitchFamily="2" charset="0"/>
                <a:ea typeface="宋体" panose="02010600030101010101" pitchFamily="2" charset="-122"/>
              </a:rPr>
              <a:t>等式运算符</a:t>
            </a:r>
            <a:r>
              <a:rPr lang="en-US" altLang="zh-CN" dirty="0">
                <a:solidFill>
                  <a:srgbClr val="0070C0"/>
                </a:solidFill>
                <a:latin typeface="Comic Sans MS" panose="030F0702030302020204" pitchFamily="2" charset="0"/>
                <a:ea typeface="宋体" panose="02010600030101010101" pitchFamily="2" charset="-122"/>
              </a:rPr>
              <a:t>(</a:t>
            </a:r>
            <a:r>
              <a:rPr lang="zh-CN" altLang="en-US" dirty="0">
                <a:solidFill>
                  <a:srgbClr val="0070C0"/>
                </a:solidFill>
                <a:latin typeface="Comic Sans MS" panose="030F0702030302020204" pitchFamily="2" charset="0"/>
                <a:ea typeface="宋体" panose="02010600030101010101" pitchFamily="2" charset="-122"/>
              </a:rPr>
              <a:t>Equality Operators</a:t>
            </a:r>
            <a:r>
              <a:rPr lang="en-US" altLang="zh-CN" dirty="0">
                <a:solidFill>
                  <a:srgbClr val="0070C0"/>
                </a:solidFill>
                <a:latin typeface="Comic Sans MS" panose="030F0702030302020204" pitchFamily="2" charset="0"/>
                <a:ea typeface="宋体" panose="02010600030101010101" pitchFamily="2" charset="-122"/>
              </a:rPr>
              <a:t>)</a:t>
            </a:r>
            <a:r>
              <a:rPr lang="zh-CN" altLang="en-US" dirty="0">
                <a:solidFill>
                  <a:srgbClr val="0070C0"/>
                </a:solidFill>
                <a:latin typeface="Comic Sans MS" panose="030F0702030302020204" pitchFamily="2" charset="0"/>
                <a:ea typeface="宋体" panose="02010600030101010101" pitchFamily="2" charset="-122"/>
              </a:rPr>
              <a:t>用于判断两个操作数是否相等，比较结果为真时返回 1，为假时返回 0。</a:t>
            </a:r>
            <a:endParaRPr lang="zh-CN" altLang="en-US" dirty="0">
              <a:solidFill>
                <a:srgbClr val="0070C0"/>
              </a:solidFill>
              <a:latin typeface="Comic Sans MS" panose="030F0702030302020204" pitchFamily="2" charset="0"/>
              <a:ea typeface="宋体" panose="02010600030101010101" pitchFamily="2" charset="-122"/>
            </a:endParaRPr>
          </a:p>
        </p:txBody>
      </p:sp>
      <p:sp>
        <p:nvSpPr>
          <p:cNvPr id="47107" name="文本框 3"/>
          <p:cNvSpPr txBox="1"/>
          <p:nvPr/>
        </p:nvSpPr>
        <p:spPr>
          <a:xfrm>
            <a:off x="1192213" y="2116138"/>
            <a:ext cx="5984875" cy="508000"/>
          </a:xfrm>
          <a:prstGeom prst="rect">
            <a:avLst/>
          </a:prstGeom>
          <a:noFill/>
          <a:ln w="9525">
            <a:noFill/>
          </a:ln>
        </p:spPr>
        <p:txBody>
          <a:bodyPr wrap="square" anchor="t" anchorCtr="0">
            <a:spAutoFit/>
          </a:bodyPr>
          <a:p>
            <a:pPr eaLnBrk="0" hangingPunct="0">
              <a:lnSpc>
                <a:spcPct val="150000"/>
              </a:lnSpc>
            </a:pPr>
            <a:r>
              <a:rPr lang="zh-CN" altLang="en-US" dirty="0">
                <a:solidFill>
                  <a:srgbClr val="00B050"/>
                </a:solidFill>
                <a:latin typeface="Comic Sans MS" panose="030F0702030302020204" pitchFamily="2" charset="0"/>
                <a:ea typeface="宋体" panose="02010600030101010101" pitchFamily="2" charset="-122"/>
              </a:rPr>
              <a:t>等式运算符分为逻辑等式运算符和case等式运算符两类。</a:t>
            </a:r>
            <a:endParaRPr lang="zh-CN" altLang="en-US" dirty="0">
              <a:solidFill>
                <a:srgbClr val="00B050"/>
              </a:solidFill>
              <a:latin typeface="Comic Sans MS" panose="030F0702030302020204" pitchFamily="2" charset="0"/>
              <a:ea typeface="宋体" panose="02010600030101010101" pitchFamily="2" charset="-122"/>
            </a:endParaRPr>
          </a:p>
        </p:txBody>
      </p:sp>
      <p:sp>
        <p:nvSpPr>
          <p:cNvPr id="47108" name="文本框 3"/>
          <p:cNvSpPr txBox="1"/>
          <p:nvPr/>
        </p:nvSpPr>
        <p:spPr>
          <a:xfrm>
            <a:off x="889000" y="2552700"/>
            <a:ext cx="7769225" cy="922338"/>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rPr>
              <a:t>  </a:t>
            </a:r>
            <a:r>
              <a:rPr lang="zh-CN" altLang="en-US" dirty="0">
                <a:latin typeface="Comic Sans MS" panose="030F0702030302020204" pitchFamily="2" charset="0"/>
                <a:ea typeface="宋体" panose="02010600030101010101" pitchFamily="2" charset="-122"/>
              </a:rPr>
              <a:t>运算符“==”和“!=”称为</a:t>
            </a:r>
            <a:r>
              <a:rPr lang="zh-CN" altLang="en-US" dirty="0">
                <a:solidFill>
                  <a:srgbClr val="C00000"/>
                </a:solidFill>
                <a:latin typeface="Comic Sans MS" panose="030F0702030302020204" pitchFamily="2" charset="0"/>
                <a:ea typeface="宋体" panose="02010600030101010101" pitchFamily="2" charset="-122"/>
              </a:rPr>
              <a:t>逻辑等式运算符</a:t>
            </a:r>
            <a:r>
              <a:rPr lang="zh-CN" altLang="en-US" dirty="0">
                <a:latin typeface="Comic Sans MS" panose="030F0702030302020204" pitchFamily="2" charset="0"/>
                <a:ea typeface="宋体" panose="02010600030101010101" pitchFamily="2" charset="-122"/>
              </a:rPr>
              <a:t>。应用逻辑等式运算符时，</a:t>
            </a:r>
            <a:r>
              <a:rPr lang="zh-CN" altLang="en-US" dirty="0">
                <a:solidFill>
                  <a:srgbClr val="00B050"/>
                </a:solidFill>
                <a:latin typeface="Comic Sans MS" panose="030F0702030302020204" pitchFamily="2" charset="0"/>
                <a:ea typeface="宋体" panose="02010600030101010101" pitchFamily="2" charset="-122"/>
              </a:rPr>
              <a:t>x或z被认为是无关位</a:t>
            </a:r>
            <a:r>
              <a:rPr lang="zh-CN" altLang="en-US" dirty="0">
                <a:latin typeface="Comic Sans MS" panose="030F0702030302020204" pitchFamily="2" charset="0"/>
                <a:ea typeface="宋体" panose="02010600030101010101" pitchFamily="2" charset="-122"/>
              </a:rPr>
              <a:t>，操作数中含有x或z的比较结果为x。</a:t>
            </a:r>
            <a:endParaRPr lang="zh-CN" altLang="en-US" dirty="0">
              <a:latin typeface="Comic Sans MS" panose="030F0702030302020204" pitchFamily="2" charset="0"/>
              <a:ea typeface="宋体" panose="02010600030101010101" pitchFamily="2" charset="-122"/>
            </a:endParaRPr>
          </a:p>
        </p:txBody>
      </p:sp>
      <p:sp>
        <p:nvSpPr>
          <p:cNvPr id="47109" name="文本框 3"/>
          <p:cNvSpPr txBox="1"/>
          <p:nvPr/>
        </p:nvSpPr>
        <p:spPr>
          <a:xfrm>
            <a:off x="889000" y="3354388"/>
            <a:ext cx="7937500" cy="1338262"/>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rPr>
              <a:t>  </a:t>
            </a:r>
            <a:r>
              <a:rPr lang="zh-CN" altLang="en-US" dirty="0">
                <a:latin typeface="Comic Sans MS" panose="030F0702030302020204" pitchFamily="2" charset="0"/>
                <a:ea typeface="宋体" panose="02010600030101010101" pitchFamily="2" charset="-122"/>
              </a:rPr>
              <a:t>运算符“===”和“!==”称为</a:t>
            </a:r>
            <a:r>
              <a:rPr lang="zh-CN" altLang="en-US" dirty="0">
                <a:solidFill>
                  <a:srgbClr val="C00000"/>
                </a:solidFill>
                <a:latin typeface="Comic Sans MS" panose="030F0702030302020204" pitchFamily="2" charset="0"/>
                <a:ea typeface="宋体" panose="02010600030101010101" pitchFamily="2" charset="-122"/>
              </a:rPr>
              <a:t>case等式运算符</a:t>
            </a:r>
            <a:r>
              <a:rPr lang="zh-CN" altLang="en-US" dirty="0">
                <a:latin typeface="Comic Sans MS" panose="030F0702030302020204" pitchFamily="2" charset="0"/>
                <a:ea typeface="宋体" panose="02010600030101010101" pitchFamily="2" charset="-122"/>
              </a:rPr>
              <a:t>。应用case等式运算符时，严格</a:t>
            </a:r>
            <a:r>
              <a:rPr lang="zh-CN" altLang="en-US" dirty="0">
                <a:solidFill>
                  <a:srgbClr val="00B050"/>
                </a:solidFill>
                <a:latin typeface="Comic Sans MS" panose="030F0702030302020204" pitchFamily="2" charset="0"/>
                <a:ea typeface="宋体" panose="02010600030101010101" pitchFamily="2" charset="-122"/>
              </a:rPr>
              <a:t>按操作数的字符值进行比较</a:t>
            </a:r>
            <a:r>
              <a:rPr lang="zh-CN" altLang="en-US" dirty="0">
                <a:latin typeface="Comic Sans MS" panose="030F0702030302020204" pitchFamily="2" charset="0"/>
                <a:ea typeface="宋体" panose="02010600030101010101" pitchFamily="2" charset="-122"/>
              </a:rPr>
              <a:t>，结果非0即1。例如，当a=4'b10x0，b=4'b10x0时，(a==b)的比较结果为x，而(a===b)的比较结果则为1。</a:t>
            </a:r>
            <a:endParaRPr lang="zh-CN" altLang="en-US" dirty="0">
              <a:latin typeface="Comic Sans MS" panose="030F0702030302020204" pitchFamily="2" charset="0"/>
              <a:ea typeface="宋体" panose="02010600030101010101" pitchFamily="2" charset="-122"/>
            </a:endParaRPr>
          </a:p>
        </p:txBody>
      </p:sp>
      <p:sp>
        <p:nvSpPr>
          <p:cNvPr id="47110" name="文本框 1"/>
          <p:cNvSpPr txBox="1"/>
          <p:nvPr/>
        </p:nvSpPr>
        <p:spPr>
          <a:xfrm>
            <a:off x="6632575" y="4840288"/>
            <a:ext cx="1471613" cy="1338262"/>
          </a:xfrm>
          <a:prstGeom prst="rect">
            <a:avLst/>
          </a:prstGeom>
          <a:noFill/>
          <a:ln w="9525">
            <a:noFill/>
          </a:ln>
        </p:spPr>
        <p:txBody>
          <a:bodyPr wrap="square" anchor="t" anchorCtr="0">
            <a:spAutoFit/>
          </a:bodyPr>
          <a:p>
            <a:pPr>
              <a:lnSpc>
                <a:spcPct val="150000"/>
              </a:lnSpc>
            </a:pPr>
            <a:r>
              <a:rPr lang="zh-CN" altLang="en-US" dirty="0">
                <a:solidFill>
                  <a:srgbClr val="00B050"/>
                </a:solidFill>
                <a:latin typeface="Comic Sans MS" panose="030F0702030302020204" pitchFamily="2" charset="0"/>
                <a:ea typeface="宋体" panose="02010600030101010101" pitchFamily="2" charset="-122"/>
              </a:rPr>
              <a:t>case等式运算符只用在仿真中。</a:t>
            </a:r>
            <a:endParaRPr lang="zh-CN" altLang="en-US" dirty="0">
              <a:solidFill>
                <a:srgbClr val="00B050"/>
              </a:solidFill>
              <a:latin typeface="Comic Sans MS" panose="030F0702030302020204" pitchFamily="2" charset="0"/>
              <a:ea typeface="宋体" panose="02010600030101010101" pitchFamily="2" charset="-122"/>
            </a:endParaRPr>
          </a:p>
        </p:txBody>
      </p:sp>
      <p:graphicFrame>
        <p:nvGraphicFramePr>
          <p:cNvPr id="47111" name="对象 3"/>
          <p:cNvGraphicFramePr/>
          <p:nvPr/>
        </p:nvGraphicFramePr>
        <p:xfrm>
          <a:off x="5210175" y="765175"/>
          <a:ext cx="3241675" cy="1350963"/>
        </p:xfrm>
        <a:graphic>
          <a:graphicData uri="http://schemas.openxmlformats.org/presentationml/2006/ole">
            <mc:AlternateContent xmlns:mc="http://schemas.openxmlformats.org/markup-compatibility/2006">
              <mc:Choice xmlns:v="urn:schemas-microsoft-com:vml" Requires="v">
                <p:oleObj spid="_x0000_s3088" name="" r:id="rId1" imgW="5143500" imgH="1581150" progId="PBrush">
                  <p:embed/>
                </p:oleObj>
              </mc:Choice>
              <mc:Fallback>
                <p:oleObj name="" r:id="rId1" imgW="5143500" imgH="1581150" progId="PBrush">
                  <p:embed/>
                  <p:pic>
                    <p:nvPicPr>
                      <p:cNvPr id="0" name="图片 3087"/>
                      <p:cNvPicPr/>
                      <p:nvPr/>
                    </p:nvPicPr>
                    <p:blipFill>
                      <a:blip r:embed="rId2"/>
                      <a:stretch>
                        <a:fillRect/>
                      </a:stretch>
                    </p:blipFill>
                    <p:spPr>
                      <a:xfrm>
                        <a:off x="5210175" y="765175"/>
                        <a:ext cx="3241675" cy="1350963"/>
                      </a:xfrm>
                      <a:prstGeom prst="rect">
                        <a:avLst/>
                      </a:prstGeom>
                      <a:noFill/>
                      <a:ln w="38100">
                        <a:noFill/>
                        <a:miter/>
                      </a:ln>
                    </p:spPr>
                  </p:pic>
                </p:oleObj>
              </mc:Fallback>
            </mc:AlternateContent>
          </a:graphicData>
        </a:graphic>
      </p:graphicFrame>
      <p:graphicFrame>
        <p:nvGraphicFramePr>
          <p:cNvPr id="47112" name="对象 1"/>
          <p:cNvGraphicFramePr/>
          <p:nvPr/>
        </p:nvGraphicFramePr>
        <p:xfrm>
          <a:off x="1730375" y="4659313"/>
          <a:ext cx="4822825" cy="1603375"/>
        </p:xfrm>
        <a:graphic>
          <a:graphicData uri="http://schemas.openxmlformats.org/presentationml/2006/ole">
            <mc:AlternateContent xmlns:mc="http://schemas.openxmlformats.org/markup-compatibility/2006">
              <mc:Choice xmlns:v="urn:schemas-microsoft-com:vml" Requires="v">
                <p:oleObj spid="_x0000_s3086" name="" r:id="rId3" imgW="6257925" imgH="2286000" progId="PBrush">
                  <p:embed/>
                </p:oleObj>
              </mc:Choice>
              <mc:Fallback>
                <p:oleObj name="" r:id="rId3" imgW="6257925" imgH="2286000" progId="PBrush">
                  <p:embed/>
                  <p:pic>
                    <p:nvPicPr>
                      <p:cNvPr id="0" name="图片 3085"/>
                      <p:cNvPicPr/>
                      <p:nvPr/>
                    </p:nvPicPr>
                    <p:blipFill>
                      <a:blip r:embed="rId4"/>
                      <a:stretch>
                        <a:fillRect/>
                      </a:stretch>
                    </p:blipFill>
                    <p:spPr>
                      <a:xfrm>
                        <a:off x="1730375" y="4659313"/>
                        <a:ext cx="4822825" cy="1603375"/>
                      </a:xfrm>
                      <a:prstGeom prst="rect">
                        <a:avLst/>
                      </a:prstGeom>
                      <a:noFill/>
                      <a:ln w="38100">
                        <a:noFill/>
                        <a:miter/>
                      </a:ln>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文本框 3"/>
          <p:cNvSpPr txBox="1"/>
          <p:nvPr/>
        </p:nvSpPr>
        <p:spPr>
          <a:xfrm>
            <a:off x="954088" y="546100"/>
            <a:ext cx="2300287" cy="460375"/>
          </a:xfrm>
          <a:prstGeom prst="rect">
            <a:avLst/>
          </a:prstGeom>
          <a:noFill/>
          <a:ln w="9525">
            <a:noFill/>
          </a:ln>
        </p:spPr>
        <p:txBody>
          <a:bodyPr wrap="square" anchor="t" anchorCtr="0">
            <a:spAutoFit/>
          </a:bodyPr>
          <a:p>
            <a:pPr eaLnBrk="0" hangingPunct="0"/>
            <a:r>
              <a:rPr lang="zh-CN" altLang="en-US" sz="2400" dirty="0">
                <a:solidFill>
                  <a:srgbClr val="C00000"/>
                </a:solidFill>
                <a:latin typeface="Comic Sans MS" panose="030F0702030302020204" pitchFamily="2" charset="0"/>
                <a:ea typeface="宋体" panose="02010600030101010101" pitchFamily="2" charset="-122"/>
              </a:rPr>
              <a:t>6</a:t>
            </a:r>
            <a:r>
              <a:rPr lang="en-US" altLang="zh-CN" sz="2400" dirty="0">
                <a:solidFill>
                  <a:srgbClr val="C00000"/>
                </a:solidFill>
                <a:latin typeface="Comic Sans MS" panose="030F0702030302020204" pitchFamily="2" charset="0"/>
                <a:ea typeface="宋体" panose="02010600030101010101" pitchFamily="2" charset="-122"/>
              </a:rPr>
              <a:t>.</a:t>
            </a:r>
            <a:r>
              <a:rPr lang="zh-CN" altLang="en-US" sz="2400" dirty="0">
                <a:solidFill>
                  <a:srgbClr val="C00000"/>
                </a:solidFill>
                <a:latin typeface="Comic Sans MS" panose="030F0702030302020204" pitchFamily="2" charset="0"/>
                <a:ea typeface="宋体" panose="02010600030101010101" pitchFamily="2" charset="-122"/>
              </a:rPr>
              <a:t> 条件操作符</a:t>
            </a:r>
            <a:endParaRPr lang="zh-CN" altLang="en-US" sz="2400" dirty="0">
              <a:solidFill>
                <a:srgbClr val="C00000"/>
              </a:solidFill>
              <a:latin typeface="Comic Sans MS" panose="030F0702030302020204" pitchFamily="2" charset="0"/>
              <a:ea typeface="宋体" panose="02010600030101010101" pitchFamily="2" charset="-122"/>
            </a:endParaRPr>
          </a:p>
        </p:txBody>
      </p:sp>
      <p:sp>
        <p:nvSpPr>
          <p:cNvPr id="48130" name="文本框 3"/>
          <p:cNvSpPr txBox="1"/>
          <p:nvPr/>
        </p:nvSpPr>
        <p:spPr>
          <a:xfrm>
            <a:off x="812800" y="923925"/>
            <a:ext cx="7800975" cy="922338"/>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rPr>
              <a:t>  </a:t>
            </a:r>
            <a:r>
              <a:rPr lang="zh-CN" altLang="en-US" dirty="0">
                <a:latin typeface="Comic Sans MS" panose="030F0702030302020204" pitchFamily="2" charset="0"/>
                <a:ea typeface="宋体" panose="02010600030101010101" pitchFamily="2" charset="-122"/>
              </a:rPr>
              <a:t>条件操作符</a:t>
            </a:r>
            <a:r>
              <a:rPr lang="en-US" altLang="zh-CN" dirty="0">
                <a:latin typeface="Comic Sans MS" panose="030F0702030302020204" pitchFamily="2" charset="0"/>
                <a:ea typeface="宋体" panose="02010600030101010101" pitchFamily="2" charset="-122"/>
              </a:rPr>
              <a:t>(</a:t>
            </a:r>
            <a:r>
              <a:rPr lang="zh-CN" altLang="en-US" dirty="0">
                <a:latin typeface="Comic Sans MS" panose="030F0702030302020204" pitchFamily="2" charset="0"/>
                <a:ea typeface="宋体" panose="02010600030101010101" pitchFamily="2" charset="-122"/>
              </a:rPr>
              <a:t>Condition Operators</a:t>
            </a:r>
            <a:r>
              <a:rPr lang="en-US" altLang="zh-CN" dirty="0">
                <a:latin typeface="Comic Sans MS" panose="030F0702030302020204" pitchFamily="2" charset="0"/>
                <a:ea typeface="宋体" panose="02010600030101010101" pitchFamily="2" charset="-122"/>
              </a:rPr>
              <a:t>)</a:t>
            </a:r>
            <a:r>
              <a:rPr lang="zh-CN" altLang="en-US" dirty="0">
                <a:latin typeface="Comic Sans MS" panose="030F0702030302020204" pitchFamily="2" charset="0"/>
                <a:ea typeface="宋体" panose="02010600030101010101" pitchFamily="2" charset="-122"/>
              </a:rPr>
              <a:t>根据条件表达式的值是否为真进行选择赋值。</a:t>
            </a:r>
            <a:endParaRPr lang="zh-CN" altLang="en-US" dirty="0">
              <a:latin typeface="Comic Sans MS" panose="030F0702030302020204" pitchFamily="2" charset="0"/>
              <a:ea typeface="宋体" panose="02010600030101010101" pitchFamily="2" charset="-122"/>
            </a:endParaRPr>
          </a:p>
        </p:txBody>
      </p:sp>
      <p:sp>
        <p:nvSpPr>
          <p:cNvPr id="48131" name="文本框 3"/>
          <p:cNvSpPr txBox="1"/>
          <p:nvPr/>
        </p:nvSpPr>
        <p:spPr>
          <a:xfrm>
            <a:off x="1247775" y="1846263"/>
            <a:ext cx="6616700" cy="922337"/>
          </a:xfrm>
          <a:prstGeom prst="rect">
            <a:avLst/>
          </a:prstGeom>
          <a:solidFill>
            <a:srgbClr val="D9EDEE"/>
          </a:solidFill>
          <a:ln w="9525">
            <a:noFill/>
          </a:ln>
        </p:spPr>
        <p:txBody>
          <a:bodyPr wrap="square" anchor="t" anchorCtr="0">
            <a:spAutoFit/>
          </a:bodyPr>
          <a:p>
            <a:pPr eaLnBrk="0" hangingPunct="0">
              <a:lnSpc>
                <a:spcPct val="150000"/>
              </a:lnSpc>
            </a:pPr>
            <a:r>
              <a:rPr lang="zh-CN" altLang="en-US" dirty="0">
                <a:solidFill>
                  <a:srgbClr val="0070C0"/>
                </a:solidFill>
                <a:latin typeface="Comic Sans MS" panose="030F0702030302020204" pitchFamily="2" charset="0"/>
                <a:ea typeface="宋体" panose="02010600030101010101" pitchFamily="2" charset="-122"/>
              </a:rPr>
              <a:t>条件操作的语法格式为：</a:t>
            </a:r>
            <a:endParaRPr lang="zh-CN" altLang="en-US" dirty="0">
              <a:solidFill>
                <a:srgbClr val="0070C0"/>
              </a:solidFill>
              <a:latin typeface="Comic Sans MS" panose="030F0702030302020204" pitchFamily="2" charset="0"/>
              <a:ea typeface="宋体" panose="02010600030101010101" pitchFamily="2" charset="-122"/>
            </a:endParaRPr>
          </a:p>
          <a:p>
            <a:pPr eaLnBrk="0" hangingPunct="0">
              <a:lnSpc>
                <a:spcPct val="150000"/>
              </a:lnSpc>
            </a:pPr>
            <a:r>
              <a:rPr lang="zh-CN" altLang="en-US" dirty="0">
                <a:solidFill>
                  <a:srgbClr val="C00000"/>
                </a:solidFill>
                <a:latin typeface="Comic Sans MS" panose="030F0702030302020204" pitchFamily="2" charset="0"/>
                <a:ea typeface="宋体" panose="02010600030101010101" pitchFamily="2" charset="-122"/>
              </a:rPr>
              <a:t>（条件表达式）? 条件为真时的返回值 : 条件为假时的返回值;</a:t>
            </a:r>
            <a:endParaRPr lang="zh-CN" altLang="en-US" dirty="0">
              <a:solidFill>
                <a:srgbClr val="C00000"/>
              </a:solidFill>
              <a:latin typeface="Comic Sans MS" panose="030F0702030302020204" pitchFamily="2" charset="0"/>
              <a:ea typeface="宋体" panose="02010600030101010101" pitchFamily="2" charset="-122"/>
            </a:endParaRPr>
          </a:p>
        </p:txBody>
      </p:sp>
      <p:sp>
        <p:nvSpPr>
          <p:cNvPr id="48132" name="文本框 4"/>
          <p:cNvSpPr txBox="1"/>
          <p:nvPr/>
        </p:nvSpPr>
        <p:spPr>
          <a:xfrm>
            <a:off x="1247775" y="2854325"/>
            <a:ext cx="3981450" cy="1568450"/>
          </a:xfrm>
          <a:prstGeom prst="rect">
            <a:avLst/>
          </a:prstGeom>
          <a:solidFill>
            <a:srgbClr val="D9D9D9"/>
          </a:solidFill>
          <a:ln w="9525">
            <a:noFill/>
          </a:ln>
        </p:spPr>
        <p:txBody>
          <a:bodyPr wrap="square" anchor="t" anchorCtr="0">
            <a:spAutoFit/>
          </a:bodyPr>
          <a:p>
            <a:pPr eaLnBrk="0" hangingPunct="0">
              <a:lnSpc>
                <a:spcPct val="150000"/>
              </a:lnSpc>
            </a:pPr>
            <a:r>
              <a:rPr lang="en-US" altLang="zh-CN" sz="1600" dirty="0">
                <a:latin typeface="Comic Sans MS" panose="030F0702030302020204" pitchFamily="2" charset="0"/>
                <a:ea typeface="宋体" panose="02010600030101010101" pitchFamily="2" charset="-122"/>
              </a:rPr>
              <a:t>input d0,d1;                 // 2路数据</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input sel;                    // 一位地址</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output y;                    // 输出 </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assign y = sel ? d1 : d0;  // 2选一</a:t>
            </a:r>
            <a:endParaRPr lang="en-US" altLang="zh-CN" sz="1600" dirty="0">
              <a:latin typeface="Comic Sans MS" panose="030F0702030302020204" pitchFamily="2" charset="0"/>
              <a:ea typeface="宋体" panose="02010600030101010101" pitchFamily="2" charset="-122"/>
            </a:endParaRPr>
          </a:p>
        </p:txBody>
      </p:sp>
      <p:sp>
        <p:nvSpPr>
          <p:cNvPr id="48133" name="文本框 4"/>
          <p:cNvSpPr txBox="1"/>
          <p:nvPr/>
        </p:nvSpPr>
        <p:spPr>
          <a:xfrm>
            <a:off x="1247775" y="4543425"/>
            <a:ext cx="6788150" cy="1568450"/>
          </a:xfrm>
          <a:prstGeom prst="rect">
            <a:avLst/>
          </a:prstGeom>
          <a:solidFill>
            <a:srgbClr val="D9D9D9"/>
          </a:solidFill>
          <a:ln w="9525">
            <a:noFill/>
          </a:ln>
        </p:spPr>
        <p:txBody>
          <a:bodyPr wrap="square" anchor="t" anchorCtr="0">
            <a:spAutoFit/>
          </a:bodyPr>
          <a:p>
            <a:pPr eaLnBrk="0" hangingPunct="0">
              <a:lnSpc>
                <a:spcPct val="150000"/>
              </a:lnSpc>
            </a:pPr>
            <a:r>
              <a:rPr lang="en-US" altLang="zh-CN" sz="1600" dirty="0">
                <a:latin typeface="Comic Sans MS" panose="030F0702030302020204" pitchFamily="2" charset="0"/>
                <a:ea typeface="宋体" panose="02010600030101010101" pitchFamily="2" charset="-122"/>
              </a:rPr>
              <a:t>input d3,d2,d1,d0;        // 4路数据</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input [1:0] a;              // 两位地址</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output y;                   // 输出</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assign y = a[1] ? (a[0] ? d3 : d2 ): (a[0] ? d1: d0);  // 4选一 </a:t>
            </a:r>
            <a:endParaRPr lang="en-US" altLang="zh-CN" sz="1600" dirty="0">
              <a:latin typeface="Comic Sans MS" panose="030F0702030302020204" pitchFamily="2" charset="0"/>
              <a:ea typeface="宋体" panose="0201060003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文本框 3"/>
          <p:cNvSpPr txBox="1"/>
          <p:nvPr/>
        </p:nvSpPr>
        <p:spPr>
          <a:xfrm>
            <a:off x="971550" y="534988"/>
            <a:ext cx="2265363" cy="460375"/>
          </a:xfrm>
          <a:prstGeom prst="rect">
            <a:avLst/>
          </a:prstGeom>
          <a:noFill/>
          <a:ln w="9525">
            <a:noFill/>
          </a:ln>
        </p:spPr>
        <p:txBody>
          <a:bodyPr wrap="square" anchor="t" anchorCtr="0">
            <a:spAutoFit/>
          </a:bodyPr>
          <a:p>
            <a:pPr eaLnBrk="0" hangingPunct="0"/>
            <a:r>
              <a:rPr lang="zh-CN" altLang="en-US" sz="2400" dirty="0">
                <a:solidFill>
                  <a:srgbClr val="C00000"/>
                </a:solidFill>
                <a:latin typeface="Comic Sans MS" panose="030F0702030302020204" pitchFamily="2" charset="0"/>
                <a:ea typeface="宋体" panose="02010600030101010101" pitchFamily="2" charset="-122"/>
              </a:rPr>
              <a:t>7</a:t>
            </a:r>
            <a:r>
              <a:rPr lang="en-US" altLang="zh-CN" sz="2400" dirty="0">
                <a:solidFill>
                  <a:srgbClr val="C00000"/>
                </a:solidFill>
                <a:latin typeface="Comic Sans MS" panose="030F0702030302020204" pitchFamily="2" charset="0"/>
                <a:ea typeface="宋体" panose="02010600030101010101" pitchFamily="2" charset="-122"/>
              </a:rPr>
              <a:t>.</a:t>
            </a:r>
            <a:r>
              <a:rPr lang="zh-CN" altLang="en-US" sz="2400" dirty="0">
                <a:solidFill>
                  <a:srgbClr val="C00000"/>
                </a:solidFill>
                <a:latin typeface="Comic Sans MS" panose="030F0702030302020204" pitchFamily="2" charset="0"/>
                <a:ea typeface="宋体" panose="02010600030101010101" pitchFamily="2" charset="-122"/>
              </a:rPr>
              <a:t> 移位操作符</a:t>
            </a:r>
            <a:endParaRPr lang="zh-CN" altLang="en-US" sz="2400" dirty="0">
              <a:solidFill>
                <a:srgbClr val="C00000"/>
              </a:solidFill>
              <a:latin typeface="Comic Sans MS" panose="030F0702030302020204" pitchFamily="2" charset="0"/>
              <a:ea typeface="宋体" panose="02010600030101010101" pitchFamily="2" charset="-122"/>
            </a:endParaRPr>
          </a:p>
        </p:txBody>
      </p:sp>
      <p:sp>
        <p:nvSpPr>
          <p:cNvPr id="49154" name="文本框 3"/>
          <p:cNvSpPr txBox="1"/>
          <p:nvPr/>
        </p:nvSpPr>
        <p:spPr>
          <a:xfrm>
            <a:off x="828675" y="923925"/>
            <a:ext cx="4906963" cy="922338"/>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rPr>
              <a:t>  </a:t>
            </a:r>
            <a:r>
              <a:rPr lang="zh-CN" altLang="en-US" dirty="0">
                <a:solidFill>
                  <a:srgbClr val="0070C0"/>
                </a:solidFill>
                <a:latin typeface="Comic Sans MS" panose="030F0702030302020204" pitchFamily="2" charset="0"/>
                <a:ea typeface="宋体" panose="02010600030101010101" pitchFamily="2" charset="-122"/>
              </a:rPr>
              <a:t>移位操作符（Shift Operators）用于对操作数进行移位。</a:t>
            </a:r>
            <a:endParaRPr lang="en-US" altLang="zh-CN" dirty="0">
              <a:solidFill>
                <a:srgbClr val="0070C0"/>
              </a:solidFill>
              <a:latin typeface="Comic Sans MS" panose="030F0702030302020204" pitchFamily="2" charset="0"/>
              <a:ea typeface="宋体" panose="02010600030101010101" pitchFamily="2" charset="-122"/>
            </a:endParaRPr>
          </a:p>
        </p:txBody>
      </p:sp>
      <p:sp>
        <p:nvSpPr>
          <p:cNvPr id="49155" name="文本框 3"/>
          <p:cNvSpPr txBox="1"/>
          <p:nvPr/>
        </p:nvSpPr>
        <p:spPr>
          <a:xfrm>
            <a:off x="863600" y="2897188"/>
            <a:ext cx="7856538" cy="922337"/>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rPr>
              <a:t>  </a:t>
            </a:r>
            <a:r>
              <a:rPr lang="zh-CN" altLang="en-US" dirty="0">
                <a:latin typeface="Comic Sans MS" panose="030F0702030302020204" pitchFamily="2" charset="0"/>
                <a:ea typeface="宋体" panose="02010600030101010101" pitchFamily="2" charset="-122"/>
              </a:rPr>
              <a:t>移位操作符包括</a:t>
            </a:r>
            <a:r>
              <a:rPr lang="zh-CN" altLang="en-US" dirty="0">
                <a:solidFill>
                  <a:srgbClr val="0070C0"/>
                </a:solidFill>
                <a:latin typeface="Comic Sans MS" panose="030F0702030302020204" pitchFamily="2" charset="0"/>
                <a:ea typeface="宋体" panose="02010600030101010101" pitchFamily="2" charset="-122"/>
              </a:rPr>
              <a:t>逻辑左移（&lt;&lt;）和逻辑右移（&gt;&gt;）</a:t>
            </a:r>
            <a:r>
              <a:rPr lang="zh-CN" altLang="en-US" dirty="0">
                <a:latin typeface="Comic Sans MS" panose="030F0702030302020204" pitchFamily="2" charset="0"/>
                <a:ea typeface="宋体" panose="02010600030101010101" pitchFamily="2" charset="-122"/>
              </a:rPr>
              <a:t>、算术左移（&lt;&lt;&lt;）和算术右移（&gt;&gt;&gt;）共四种操作符。移位的次数由操作符后面的数值决定。</a:t>
            </a:r>
            <a:endParaRPr lang="zh-CN" altLang="en-US" dirty="0">
              <a:latin typeface="Comic Sans MS" panose="030F0702030302020204" pitchFamily="2" charset="0"/>
              <a:ea typeface="宋体" panose="02010600030101010101" pitchFamily="2" charset="-122"/>
            </a:endParaRPr>
          </a:p>
        </p:txBody>
      </p:sp>
      <p:sp>
        <p:nvSpPr>
          <p:cNvPr id="49156" name="文本框 4"/>
          <p:cNvSpPr txBox="1"/>
          <p:nvPr/>
        </p:nvSpPr>
        <p:spPr>
          <a:xfrm>
            <a:off x="4859338" y="4030663"/>
            <a:ext cx="3435350" cy="1568450"/>
          </a:xfrm>
          <a:prstGeom prst="rect">
            <a:avLst/>
          </a:prstGeom>
          <a:solidFill>
            <a:srgbClr val="D9D9D9"/>
          </a:solidFill>
          <a:ln w="9525">
            <a:noFill/>
          </a:ln>
        </p:spPr>
        <p:txBody>
          <a:bodyPr wrap="square" anchor="t" anchorCtr="0">
            <a:spAutoFit/>
          </a:bodyPr>
          <a:p>
            <a:pPr eaLnBrk="0" hangingPunct="0">
              <a:lnSpc>
                <a:spcPct val="150000"/>
              </a:lnSpc>
            </a:pPr>
            <a:r>
              <a:rPr lang="en-US" altLang="zh-CN" sz="1600" dirty="0">
                <a:latin typeface="Comic Sans MS" panose="030F0702030302020204" pitchFamily="2" charset="0"/>
                <a:ea typeface="宋体" panose="02010600030101010101" pitchFamily="2" charset="-122"/>
              </a:rPr>
              <a:t>a=4'b0111;</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a&gt;&gt;2;   // 右移，结果为4'b0001</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a&lt;&lt;1;   // 左移，结果为4'b1110</a:t>
            </a:r>
            <a:endParaRPr lang="en-US" altLang="zh-CN" sz="1600" dirty="0">
              <a:latin typeface="Comic Sans MS" panose="030F0702030302020204" pitchFamily="2" charset="0"/>
              <a:ea typeface="宋体" panose="02010600030101010101" pitchFamily="2" charset="-122"/>
            </a:endParaRPr>
          </a:p>
        </p:txBody>
      </p:sp>
      <p:sp>
        <p:nvSpPr>
          <p:cNvPr id="49157" name="文本框 1"/>
          <p:cNvSpPr txBox="1"/>
          <p:nvPr/>
        </p:nvSpPr>
        <p:spPr>
          <a:xfrm>
            <a:off x="1084263" y="1911350"/>
            <a:ext cx="4651375" cy="922338"/>
          </a:xfrm>
          <a:prstGeom prst="rect">
            <a:avLst/>
          </a:prstGeom>
          <a:solidFill>
            <a:srgbClr val="D9EDEE"/>
          </a:solid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sym typeface="宋体" panose="02010600030101010101" pitchFamily="2" charset="-122"/>
              </a:rPr>
              <a:t> </a:t>
            </a:r>
            <a:r>
              <a:rPr lang="zh-CN" altLang="en-US" dirty="0">
                <a:solidFill>
                  <a:srgbClr val="0070C0"/>
                </a:solidFill>
                <a:latin typeface="Comic Sans MS" panose="030F0702030302020204" pitchFamily="2" charset="0"/>
                <a:ea typeface="宋体" panose="02010600030101010101" pitchFamily="2" charset="-122"/>
                <a:sym typeface="宋体" panose="02010600030101010101" pitchFamily="2" charset="-122"/>
              </a:rPr>
              <a:t>移位操作的语法格式为：</a:t>
            </a:r>
            <a:r>
              <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rPr>
              <a:t> </a:t>
            </a:r>
            <a:endParaRPr lang="zh-CN" altLang="en-US" dirty="0">
              <a:solidFill>
                <a:srgbClr val="C00000"/>
              </a:solidFill>
              <a:latin typeface="Comic Sans MS" panose="030F0702030302020204" pitchFamily="2" charset="0"/>
              <a:ea typeface="宋体" panose="02010600030101010101" pitchFamily="2" charset="-122"/>
            </a:endParaRPr>
          </a:p>
          <a:p>
            <a:pPr eaLnBrk="0" hangingPunct="0">
              <a:lnSpc>
                <a:spcPct val="150000"/>
              </a:lnSpc>
            </a:pPr>
            <a:r>
              <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rPr>
              <a:t>  &lt;操作数&gt; &lt;移位操作符&gt; &lt;数值&gt;;</a:t>
            </a:r>
            <a:endParaRPr lang="zh-CN" altLang="en-US" dirty="0">
              <a:latin typeface="Arial" panose="020B0604020202020204" pitchFamily="34" charset="0"/>
              <a:ea typeface="宋体" panose="02010600030101010101" pitchFamily="2" charset="-122"/>
            </a:endParaRPr>
          </a:p>
        </p:txBody>
      </p:sp>
      <p:sp>
        <p:nvSpPr>
          <p:cNvPr id="49158" name="文本框 2"/>
          <p:cNvSpPr txBox="1"/>
          <p:nvPr/>
        </p:nvSpPr>
        <p:spPr>
          <a:xfrm>
            <a:off x="1077913" y="3844925"/>
            <a:ext cx="3430587" cy="1752600"/>
          </a:xfrm>
          <a:prstGeom prst="rect">
            <a:avLst/>
          </a:prstGeom>
          <a:noFill/>
          <a:ln w="9525">
            <a:noFill/>
          </a:ln>
        </p:spPr>
        <p:txBody>
          <a:bodyPr wrap="square" anchor="t" anchorCtr="0">
            <a:spAutoFit/>
          </a:bodyPr>
          <a:p>
            <a:pPr eaLnBrk="0" hangingPunct="0">
              <a:lnSpc>
                <a:spcPct val="150000"/>
              </a:lnSpc>
            </a:pPr>
            <a:r>
              <a:rPr lang="zh-CN" altLang="en-US" dirty="0">
                <a:latin typeface="Comic Sans MS" panose="030F0702030302020204" pitchFamily="2" charset="0"/>
                <a:ea typeface="宋体" panose="02010600030101010101" pitchFamily="2" charset="-122"/>
              </a:rPr>
              <a:t>“data &lt;&lt;n”的含义是将操作数data向左移n位，“data &gt;&gt; n”的含义是将操作数data向右移n位。</a:t>
            </a:r>
            <a:endParaRPr lang="zh-CN" altLang="en-US" dirty="0">
              <a:latin typeface="Arial" panose="020B0604020202020204" pitchFamily="34" charset="0"/>
              <a:ea typeface="宋体" panose="02010600030101010101" pitchFamily="2" charset="-122"/>
            </a:endParaRPr>
          </a:p>
        </p:txBody>
      </p:sp>
      <p:sp>
        <p:nvSpPr>
          <p:cNvPr id="49159" name="文本框 2"/>
          <p:cNvSpPr txBox="1"/>
          <p:nvPr/>
        </p:nvSpPr>
        <p:spPr>
          <a:xfrm>
            <a:off x="971550" y="5668963"/>
            <a:ext cx="8077200" cy="506412"/>
          </a:xfrm>
          <a:prstGeom prst="rect">
            <a:avLst/>
          </a:prstGeom>
          <a:noFill/>
          <a:ln w="9525">
            <a:noFill/>
          </a:ln>
        </p:spPr>
        <p:txBody>
          <a:bodyPr wrap="square" anchor="t" anchorCtr="0">
            <a:spAutoFit/>
          </a:bodyPr>
          <a:p>
            <a:pPr eaLnBrk="0" hangingPunct="0">
              <a:lnSpc>
                <a:spcPct val="150000"/>
              </a:lnSpc>
            </a:pPr>
            <a:r>
              <a:rPr lang="zh-CN" altLang="en-US" dirty="0">
                <a:latin typeface="Comic Sans MS" panose="030F0702030302020204" pitchFamily="2" charset="0"/>
                <a:ea typeface="宋体" panose="02010600030101010101" pitchFamily="2" charset="-122"/>
              </a:rPr>
              <a:t>计算y=d×10时，可以应用语句</a:t>
            </a:r>
            <a:r>
              <a:rPr lang="en-US" altLang="zh-CN" dirty="0">
                <a:latin typeface="Comic Sans MS" panose="030F0702030302020204" pitchFamily="2" charset="0"/>
                <a:ea typeface="宋体" panose="02010600030101010101" pitchFamily="2" charset="-122"/>
              </a:rPr>
              <a:t>“</a:t>
            </a:r>
            <a:r>
              <a:rPr lang="zh-CN" altLang="en-US" dirty="0">
                <a:latin typeface="Comic Sans MS" panose="030F0702030302020204" pitchFamily="2" charset="0"/>
                <a:ea typeface="宋体" panose="02010600030101010101" pitchFamily="2" charset="-122"/>
              </a:rPr>
              <a:t>assign y = ( d&lt;&lt;3 ) + ( d&lt;&lt;1 ) ;</a:t>
            </a:r>
            <a:r>
              <a:rPr lang="en-US" altLang="zh-CN" dirty="0">
                <a:latin typeface="Comic Sans MS" panose="030F0702030302020204" pitchFamily="2" charset="0"/>
                <a:ea typeface="宋体" panose="02010600030101010101" pitchFamily="2" charset="-122"/>
              </a:rPr>
              <a:t>”</a:t>
            </a:r>
            <a:r>
              <a:rPr lang="zh-CN" altLang="en-US" dirty="0">
                <a:latin typeface="Comic Sans MS" panose="030F0702030302020204" pitchFamily="2" charset="0"/>
                <a:ea typeface="宋体" panose="02010600030101010101" pitchFamily="2" charset="-122"/>
              </a:rPr>
              <a:t>实现。</a:t>
            </a:r>
            <a:endParaRPr lang="zh-CN" altLang="en-US" dirty="0">
              <a:latin typeface="Comic Sans MS" panose="030F0702030302020204" pitchFamily="2" charset="0"/>
              <a:ea typeface="宋体" panose="02010600030101010101" pitchFamily="2" charset="-122"/>
            </a:endParaRPr>
          </a:p>
        </p:txBody>
      </p:sp>
      <p:graphicFrame>
        <p:nvGraphicFramePr>
          <p:cNvPr id="49160" name="对象 4"/>
          <p:cNvGraphicFramePr/>
          <p:nvPr/>
        </p:nvGraphicFramePr>
        <p:xfrm>
          <a:off x="5878513" y="995363"/>
          <a:ext cx="2767012" cy="1236662"/>
        </p:xfrm>
        <a:graphic>
          <a:graphicData uri="http://schemas.openxmlformats.org/presentationml/2006/ole">
            <mc:AlternateContent xmlns:mc="http://schemas.openxmlformats.org/markup-compatibility/2006">
              <mc:Choice xmlns:v="urn:schemas-microsoft-com:vml" Requires="v">
                <p:oleObj spid="_x0000_s3089" name="" r:id="rId1" imgW="5133975" imgH="1590675" progId="PBrush">
                  <p:embed/>
                </p:oleObj>
              </mc:Choice>
              <mc:Fallback>
                <p:oleObj name="" r:id="rId1" imgW="5133975" imgH="1590675" progId="PBrush">
                  <p:embed/>
                  <p:pic>
                    <p:nvPicPr>
                      <p:cNvPr id="0" name="图片 3088"/>
                      <p:cNvPicPr/>
                      <p:nvPr/>
                    </p:nvPicPr>
                    <p:blipFill>
                      <a:blip r:embed="rId2"/>
                      <a:stretch>
                        <a:fillRect/>
                      </a:stretch>
                    </p:blipFill>
                    <p:spPr>
                      <a:xfrm>
                        <a:off x="5878513" y="995363"/>
                        <a:ext cx="2767012" cy="1236662"/>
                      </a:xfrm>
                      <a:prstGeom prst="rect">
                        <a:avLst/>
                      </a:prstGeom>
                      <a:noFill/>
                      <a:ln w="38100">
                        <a:noFill/>
                        <a:miter/>
                      </a:ln>
                    </p:spPr>
                  </p:pic>
                </p:oleObj>
              </mc:Fallback>
            </mc:AlternateContent>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文本框 3"/>
          <p:cNvSpPr txBox="1"/>
          <p:nvPr/>
        </p:nvSpPr>
        <p:spPr>
          <a:xfrm>
            <a:off x="971550" y="534988"/>
            <a:ext cx="2454275" cy="460375"/>
          </a:xfrm>
          <a:prstGeom prst="rect">
            <a:avLst/>
          </a:prstGeom>
          <a:noFill/>
          <a:ln w="9525">
            <a:noFill/>
          </a:ln>
        </p:spPr>
        <p:txBody>
          <a:bodyPr wrap="square" anchor="t" anchorCtr="0">
            <a:spAutoFit/>
          </a:bodyPr>
          <a:p>
            <a:pPr eaLnBrk="0" hangingPunct="0"/>
            <a:r>
              <a:rPr lang="zh-CN" altLang="en-US" sz="2400" dirty="0">
                <a:solidFill>
                  <a:srgbClr val="C00000"/>
                </a:solidFill>
                <a:latin typeface="Comic Sans MS" panose="030F0702030302020204" pitchFamily="2" charset="0"/>
                <a:ea typeface="宋体" panose="02010600030101010101" pitchFamily="2" charset="-122"/>
              </a:rPr>
              <a:t>8</a:t>
            </a:r>
            <a:r>
              <a:rPr lang="en-US" altLang="zh-CN" sz="2400" dirty="0">
                <a:solidFill>
                  <a:srgbClr val="C00000"/>
                </a:solidFill>
                <a:latin typeface="Comic Sans MS" panose="030F0702030302020204" pitchFamily="2" charset="0"/>
                <a:ea typeface="宋体" panose="02010600030101010101" pitchFamily="2" charset="-122"/>
              </a:rPr>
              <a:t>. </a:t>
            </a:r>
            <a:r>
              <a:rPr lang="zh-CN" altLang="en-US" sz="2400" dirty="0">
                <a:solidFill>
                  <a:srgbClr val="C00000"/>
                </a:solidFill>
                <a:latin typeface="Comic Sans MS" panose="030F0702030302020204" pitchFamily="2" charset="0"/>
                <a:ea typeface="宋体" panose="02010600030101010101" pitchFamily="2" charset="-122"/>
              </a:rPr>
              <a:t>缩位运算符</a:t>
            </a:r>
            <a:endParaRPr lang="zh-CN" altLang="en-US" sz="2400" dirty="0">
              <a:solidFill>
                <a:srgbClr val="C00000"/>
              </a:solidFill>
              <a:latin typeface="Comic Sans MS" panose="030F0702030302020204" pitchFamily="2" charset="0"/>
              <a:ea typeface="宋体" panose="02010600030101010101" pitchFamily="2" charset="-122"/>
            </a:endParaRPr>
          </a:p>
        </p:txBody>
      </p:sp>
      <p:sp>
        <p:nvSpPr>
          <p:cNvPr id="50178" name="文本框 3"/>
          <p:cNvSpPr txBox="1"/>
          <p:nvPr/>
        </p:nvSpPr>
        <p:spPr>
          <a:xfrm>
            <a:off x="914400" y="927100"/>
            <a:ext cx="4921250" cy="1338263"/>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rPr>
              <a:t>   </a:t>
            </a:r>
            <a:r>
              <a:rPr lang="zh-CN" altLang="en-US" dirty="0">
                <a:latin typeface="Comic Sans MS" panose="030F0702030302020204" pitchFamily="2" charset="0"/>
                <a:ea typeface="宋体" panose="02010600030101010101" pitchFamily="2" charset="-122"/>
              </a:rPr>
              <a:t>缩位运算符</a:t>
            </a:r>
            <a:r>
              <a:rPr lang="en-US" altLang="zh-CN" dirty="0">
                <a:latin typeface="Comic Sans MS" panose="030F0702030302020204" pitchFamily="2" charset="0"/>
                <a:ea typeface="宋体" panose="02010600030101010101" pitchFamily="2" charset="-122"/>
              </a:rPr>
              <a:t>(</a:t>
            </a:r>
            <a:r>
              <a:rPr lang="zh-CN" altLang="en-US" dirty="0">
                <a:latin typeface="Comic Sans MS" panose="030F0702030302020204" pitchFamily="2" charset="0"/>
                <a:ea typeface="宋体" panose="02010600030101010101" pitchFamily="2" charset="-122"/>
              </a:rPr>
              <a:t>Reduction Operators</a:t>
            </a:r>
            <a:r>
              <a:rPr lang="en-US" altLang="zh-CN" dirty="0">
                <a:latin typeface="Comic Sans MS" panose="030F0702030302020204" pitchFamily="2" charset="0"/>
                <a:ea typeface="宋体" panose="02010600030101010101" pitchFamily="2" charset="-122"/>
              </a:rPr>
              <a:t>)</a:t>
            </a:r>
            <a:r>
              <a:rPr lang="zh-CN" altLang="en-US" dirty="0">
                <a:latin typeface="Comic Sans MS" panose="030F0702030302020204" pitchFamily="2" charset="0"/>
                <a:ea typeface="宋体" panose="02010600030101010101" pitchFamily="2" charset="-122"/>
              </a:rPr>
              <a:t>用于</a:t>
            </a:r>
            <a:r>
              <a:rPr lang="zh-CN" altLang="en-US" dirty="0">
                <a:solidFill>
                  <a:srgbClr val="00B050"/>
                </a:solidFill>
                <a:latin typeface="Comic Sans MS" panose="030F0702030302020204" pitchFamily="2" charset="0"/>
                <a:ea typeface="宋体" panose="02010600030101010101" pitchFamily="2" charset="-122"/>
              </a:rPr>
              <a:t>对单个操作数进行缩位运算</a:t>
            </a:r>
            <a:r>
              <a:rPr lang="zh-CN" altLang="en-US" dirty="0">
                <a:latin typeface="Comic Sans MS" panose="030F0702030302020204" pitchFamily="2" charset="0"/>
                <a:ea typeface="宋体" panose="02010600030101010101" pitchFamily="2" charset="-122"/>
              </a:rPr>
              <a:t>，结果为</a:t>
            </a:r>
            <a:r>
              <a:rPr lang="en-US" altLang="zh-CN" dirty="0">
                <a:latin typeface="Comic Sans MS" panose="030F0702030302020204" pitchFamily="2" charset="0"/>
                <a:ea typeface="宋体" panose="02010600030101010101" pitchFamily="2" charset="-122"/>
              </a:rPr>
              <a:t>1</a:t>
            </a:r>
            <a:r>
              <a:rPr lang="zh-CN" altLang="en-US" dirty="0">
                <a:latin typeface="Comic Sans MS" panose="030F0702030302020204" pitchFamily="2" charset="0"/>
                <a:ea typeface="宋体" panose="02010600030101010101" pitchFamily="2" charset="-122"/>
              </a:rPr>
              <a:t>位，包括</a:t>
            </a:r>
            <a:endParaRPr lang="zh-CN" altLang="en-US" dirty="0">
              <a:latin typeface="Comic Sans MS" panose="030F0702030302020204" pitchFamily="2" charset="0"/>
              <a:ea typeface="宋体" panose="02010600030101010101" pitchFamily="2" charset="-122"/>
            </a:endParaRPr>
          </a:p>
          <a:p>
            <a:pPr eaLnBrk="0" hangingPunct="0">
              <a:lnSpc>
                <a:spcPct val="150000"/>
              </a:lnSpc>
            </a:pPr>
            <a:r>
              <a:rPr lang="zh-CN" altLang="en-US" dirty="0">
                <a:solidFill>
                  <a:srgbClr val="C00000"/>
                </a:solidFill>
                <a:latin typeface="Comic Sans MS" panose="030F0702030302020204" pitchFamily="2" charset="0"/>
                <a:ea typeface="宋体" panose="02010600030101010101" pitchFamily="2" charset="-122"/>
              </a:rPr>
              <a:t>&amp;</a:t>
            </a:r>
            <a:r>
              <a:rPr lang="zh-CN" altLang="en-US" dirty="0">
                <a:latin typeface="Comic Sans MS" panose="030F0702030302020204" pitchFamily="2" charset="0"/>
                <a:ea typeface="宋体" panose="02010600030101010101" pitchFamily="2" charset="-122"/>
              </a:rPr>
              <a:t>、</a:t>
            </a:r>
            <a:r>
              <a:rPr lang="zh-CN" altLang="en-US" dirty="0">
                <a:solidFill>
                  <a:srgbClr val="C00000"/>
                </a:solidFill>
                <a:latin typeface="Comic Sans MS" panose="030F0702030302020204" pitchFamily="2" charset="0"/>
                <a:ea typeface="宋体" panose="02010600030101010101" pitchFamily="2" charset="-122"/>
              </a:rPr>
              <a:t> |</a:t>
            </a:r>
            <a:r>
              <a:rPr lang="zh-CN" altLang="en-US" dirty="0">
                <a:latin typeface="Comic Sans MS" panose="030F0702030302020204" pitchFamily="2" charset="0"/>
                <a:ea typeface="宋体" panose="02010600030101010101" pitchFamily="2" charset="-122"/>
              </a:rPr>
              <a:t>、</a:t>
            </a:r>
            <a:r>
              <a:rPr lang="zh-CN" altLang="en-US" dirty="0">
                <a:solidFill>
                  <a:srgbClr val="C00000"/>
                </a:solidFill>
                <a:latin typeface="Comic Sans MS" panose="030F0702030302020204" pitchFamily="2" charset="0"/>
                <a:ea typeface="宋体" panose="02010600030101010101" pitchFamily="2" charset="-122"/>
              </a:rPr>
              <a:t>~&amp;</a:t>
            </a:r>
            <a:r>
              <a:rPr lang="zh-CN" altLang="en-US" dirty="0">
                <a:latin typeface="Comic Sans MS" panose="030F0702030302020204" pitchFamily="2" charset="0"/>
                <a:ea typeface="宋体" panose="02010600030101010101" pitchFamily="2" charset="-122"/>
              </a:rPr>
              <a:t>、</a:t>
            </a:r>
            <a:r>
              <a:rPr lang="zh-CN" altLang="en-US" dirty="0">
                <a:solidFill>
                  <a:srgbClr val="C00000"/>
                </a:solidFill>
                <a:latin typeface="Comic Sans MS" panose="030F0702030302020204" pitchFamily="2" charset="0"/>
                <a:ea typeface="宋体" panose="02010600030101010101" pitchFamily="2" charset="-122"/>
              </a:rPr>
              <a:t>~|</a:t>
            </a:r>
            <a:r>
              <a:rPr lang="zh-CN" altLang="en-US" dirty="0">
                <a:latin typeface="Comic Sans MS" panose="030F0702030302020204" pitchFamily="2" charset="0"/>
                <a:ea typeface="宋体" panose="02010600030101010101" pitchFamily="2" charset="-122"/>
              </a:rPr>
              <a:t>、</a:t>
            </a:r>
            <a:r>
              <a:rPr lang="zh-CN" altLang="en-US" dirty="0">
                <a:solidFill>
                  <a:srgbClr val="C00000"/>
                </a:solidFill>
                <a:latin typeface="Comic Sans MS" panose="030F0702030302020204" pitchFamily="2" charset="0"/>
                <a:ea typeface="宋体" panose="02010600030101010101" pitchFamily="2" charset="-122"/>
              </a:rPr>
              <a:t>^、</a:t>
            </a:r>
            <a:r>
              <a:rPr lang="zh-CN" altLang="en-US" dirty="0">
                <a:solidFill>
                  <a:srgbClr val="0070C0"/>
                </a:solidFill>
                <a:latin typeface="Comic Sans MS" panose="030F0702030302020204" pitchFamily="2" charset="0"/>
                <a:ea typeface="宋体" panose="02010600030101010101" pitchFamily="2" charset="-122"/>
              </a:rPr>
              <a:t>~^或^~</a:t>
            </a:r>
            <a:r>
              <a:rPr lang="zh-CN" altLang="en-US" dirty="0">
                <a:latin typeface="Comic Sans MS" panose="030F0702030302020204" pitchFamily="2" charset="0"/>
                <a:ea typeface="宋体" panose="02010600030101010101" pitchFamily="2" charset="-122"/>
              </a:rPr>
              <a:t>共六种运算符。</a:t>
            </a:r>
            <a:endParaRPr lang="zh-CN" altLang="en-US" dirty="0">
              <a:latin typeface="Comic Sans MS" panose="030F0702030302020204" pitchFamily="2" charset="0"/>
              <a:ea typeface="宋体" panose="02010600030101010101" pitchFamily="2" charset="-122"/>
            </a:endParaRPr>
          </a:p>
        </p:txBody>
      </p:sp>
      <p:sp>
        <p:nvSpPr>
          <p:cNvPr id="50179" name="文本框 4"/>
          <p:cNvSpPr txBox="1"/>
          <p:nvPr/>
        </p:nvSpPr>
        <p:spPr>
          <a:xfrm>
            <a:off x="1014413" y="2336800"/>
            <a:ext cx="7496175" cy="1568450"/>
          </a:xfrm>
          <a:prstGeom prst="rect">
            <a:avLst/>
          </a:prstGeom>
          <a:solidFill>
            <a:srgbClr val="D9D9D9"/>
          </a:solidFill>
          <a:ln w="9525">
            <a:noFill/>
          </a:ln>
        </p:spPr>
        <p:txBody>
          <a:bodyPr wrap="square" anchor="t" anchorCtr="0">
            <a:spAutoFit/>
          </a:bodyPr>
          <a:p>
            <a:pPr eaLnBrk="0" hangingPunct="0">
              <a:lnSpc>
                <a:spcPct val="150000"/>
              </a:lnSpc>
            </a:pPr>
            <a:r>
              <a:rPr lang="en-US" altLang="zh-CN" sz="1600" dirty="0">
                <a:latin typeface="Comic Sans MS" panose="030F0702030302020204" pitchFamily="2" charset="0"/>
                <a:ea typeface="宋体" panose="02010600030101010101" pitchFamily="2" charset="-122"/>
              </a:rPr>
              <a:t>wire [3:0] d;</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wire y1,y2; </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assign y1 = &amp;d;    // 缩位与，实现 y1 = d[3] &amp; d[2] &amp; d[1] &amp; d[0]</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assign y2 = ~|d;   // 缩位或非，实现 y2 = ~(d[3] | d[2] | d[1] |</a:t>
            </a:r>
            <a:r>
              <a:rPr lang="en-US" altLang="zh-CN" sz="1600" dirty="0">
                <a:latin typeface="Comic Sans MS" panose="030F0702030302020204" pitchFamily="2" charset="0"/>
                <a:ea typeface="宋体" panose="02010600030101010101" pitchFamily="2" charset="-122"/>
                <a:sym typeface="宋体" panose="02010600030101010101" pitchFamily="2" charset="-122"/>
              </a:rPr>
              <a:t> </a:t>
            </a:r>
            <a:r>
              <a:rPr lang="en-US" altLang="zh-CN" sz="1600" dirty="0">
                <a:latin typeface="Comic Sans MS" panose="030F0702030302020204" pitchFamily="2" charset="0"/>
                <a:ea typeface="宋体" panose="02010600030101010101" pitchFamily="2" charset="-122"/>
              </a:rPr>
              <a:t>d[0])</a:t>
            </a:r>
            <a:endParaRPr lang="en-US" altLang="zh-CN" sz="1600" dirty="0">
              <a:latin typeface="Comic Sans MS" panose="030F0702030302020204" pitchFamily="2" charset="0"/>
              <a:ea typeface="宋体" panose="02010600030101010101" pitchFamily="2" charset="-122"/>
            </a:endParaRPr>
          </a:p>
        </p:txBody>
      </p:sp>
      <p:sp>
        <p:nvSpPr>
          <p:cNvPr id="50180" name="文本框 4"/>
          <p:cNvSpPr txBox="1"/>
          <p:nvPr/>
        </p:nvSpPr>
        <p:spPr>
          <a:xfrm>
            <a:off x="985838" y="4256088"/>
            <a:ext cx="3476625" cy="1938337"/>
          </a:xfrm>
          <a:prstGeom prst="rect">
            <a:avLst/>
          </a:prstGeom>
          <a:solidFill>
            <a:srgbClr val="D9D9D9"/>
          </a:solidFill>
          <a:ln w="9525">
            <a:noFill/>
          </a:ln>
        </p:spPr>
        <p:txBody>
          <a:bodyPr wrap="square" anchor="t" anchorCtr="0">
            <a:spAutoFit/>
          </a:bodyPr>
          <a:p>
            <a:pPr eaLnBrk="0" hangingPunct="0">
              <a:lnSpc>
                <a:spcPct val="150000"/>
              </a:lnSpc>
            </a:pPr>
            <a:r>
              <a:rPr lang="en-US" altLang="zh-CN" sz="1600" dirty="0">
                <a:latin typeface="Comic Sans MS" panose="030F0702030302020204" pitchFamily="2" charset="0"/>
                <a:ea typeface="宋体" panose="02010600030101010101" pitchFamily="2" charset="-122"/>
              </a:rPr>
              <a:t>input [7:0] din;</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output even_parity,odd_parity;</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 偶校验, 奇校验</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assign even_parity = ^din;  </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assign odd_parity = ~（^din）; </a:t>
            </a:r>
            <a:endParaRPr lang="en-US" altLang="zh-CN" sz="1600" dirty="0">
              <a:latin typeface="Comic Sans MS" panose="030F0702030302020204" pitchFamily="2" charset="0"/>
              <a:ea typeface="宋体" panose="02010600030101010101" pitchFamily="2" charset="-122"/>
            </a:endParaRPr>
          </a:p>
        </p:txBody>
      </p:sp>
      <p:sp>
        <p:nvSpPr>
          <p:cNvPr id="50181" name="文本框 4"/>
          <p:cNvSpPr txBox="1"/>
          <p:nvPr/>
        </p:nvSpPr>
        <p:spPr>
          <a:xfrm>
            <a:off x="4533900" y="3976688"/>
            <a:ext cx="3976688" cy="2306637"/>
          </a:xfrm>
          <a:prstGeom prst="rect">
            <a:avLst/>
          </a:prstGeom>
          <a:solidFill>
            <a:srgbClr val="D9D9D9"/>
          </a:solidFill>
          <a:ln w="9525">
            <a:noFill/>
          </a:ln>
        </p:spPr>
        <p:txBody>
          <a:bodyPr wrap="square" anchor="t" anchorCtr="0">
            <a:spAutoFit/>
          </a:bodyPr>
          <a:p>
            <a:pPr eaLnBrk="0" hangingPunct="0">
              <a:lnSpc>
                <a:spcPct val="150000"/>
              </a:lnSpc>
            </a:pPr>
            <a:r>
              <a:rPr lang="en-US" altLang="zh-CN" sz="1600" dirty="0">
                <a:latin typeface="Comic Sans MS" panose="030F0702030302020204" pitchFamily="2" charset="0"/>
                <a:ea typeface="宋体" panose="02010600030101010101" pitchFamily="2" charset="-122"/>
              </a:rPr>
              <a:t>input [7:0] din;</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output all_zeros,all_ones;</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 all_zeros为真时，din为全0</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assign all_zeros = ~|din;      </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 all_ones为真时，din为全1      </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assign all_ones = &amp;din;            </a:t>
            </a:r>
            <a:endParaRPr lang="en-US" altLang="zh-CN" sz="1600" dirty="0">
              <a:latin typeface="Comic Sans MS" panose="030F0702030302020204" pitchFamily="2" charset="0"/>
              <a:ea typeface="宋体" panose="02010600030101010101" pitchFamily="2" charset="-122"/>
            </a:endParaRPr>
          </a:p>
        </p:txBody>
      </p:sp>
      <p:graphicFrame>
        <p:nvGraphicFramePr>
          <p:cNvPr id="50182" name="对象 1"/>
          <p:cNvGraphicFramePr/>
          <p:nvPr/>
        </p:nvGraphicFramePr>
        <p:xfrm>
          <a:off x="5738813" y="663575"/>
          <a:ext cx="2771775" cy="1601788"/>
        </p:xfrm>
        <a:graphic>
          <a:graphicData uri="http://schemas.openxmlformats.org/presentationml/2006/ole">
            <mc:AlternateContent xmlns:mc="http://schemas.openxmlformats.org/markup-compatibility/2006">
              <mc:Choice xmlns:v="urn:schemas-microsoft-com:vml" Requires="v">
                <p:oleObj spid="_x0000_s3090" name="" r:id="rId1" imgW="5143500" imgH="2409825" progId="PBrush">
                  <p:embed/>
                </p:oleObj>
              </mc:Choice>
              <mc:Fallback>
                <p:oleObj name="" r:id="rId1" imgW="5143500" imgH="2409825" progId="PBrush">
                  <p:embed/>
                  <p:pic>
                    <p:nvPicPr>
                      <p:cNvPr id="0" name="图片 3089"/>
                      <p:cNvPicPr/>
                      <p:nvPr/>
                    </p:nvPicPr>
                    <p:blipFill>
                      <a:blip r:embed="rId2"/>
                      <a:stretch>
                        <a:fillRect/>
                      </a:stretch>
                    </p:blipFill>
                    <p:spPr>
                      <a:xfrm>
                        <a:off x="5738813" y="663575"/>
                        <a:ext cx="2771775" cy="1601788"/>
                      </a:xfrm>
                      <a:prstGeom prst="rect">
                        <a:avLst/>
                      </a:prstGeom>
                      <a:noFill/>
                      <a:ln w="38100">
                        <a:noFill/>
                        <a:miter/>
                      </a:ln>
                    </p:spPr>
                  </p:pic>
                </p:oleObj>
              </mc:Fallback>
            </mc:AlternateContent>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文本框 3"/>
          <p:cNvSpPr txBox="1"/>
          <p:nvPr/>
        </p:nvSpPr>
        <p:spPr>
          <a:xfrm>
            <a:off x="996950" y="487363"/>
            <a:ext cx="2497138" cy="460375"/>
          </a:xfrm>
          <a:prstGeom prst="rect">
            <a:avLst/>
          </a:prstGeom>
          <a:noFill/>
          <a:ln w="9525">
            <a:noFill/>
          </a:ln>
        </p:spPr>
        <p:txBody>
          <a:bodyPr wrap="square" anchor="t" anchorCtr="0">
            <a:spAutoFit/>
          </a:bodyPr>
          <a:p>
            <a:pPr eaLnBrk="0" hangingPunct="0"/>
            <a:r>
              <a:rPr lang="zh-CN" altLang="en-US" sz="2400" dirty="0">
                <a:solidFill>
                  <a:srgbClr val="C00000"/>
                </a:solidFill>
                <a:latin typeface="Comic Sans MS" panose="030F0702030302020204" pitchFamily="2" charset="0"/>
                <a:ea typeface="宋体" panose="02010600030101010101" pitchFamily="2" charset="-122"/>
              </a:rPr>
              <a:t>9</a:t>
            </a:r>
            <a:r>
              <a:rPr lang="en-US" altLang="zh-CN" sz="2400" dirty="0">
                <a:solidFill>
                  <a:srgbClr val="C00000"/>
                </a:solidFill>
                <a:latin typeface="Comic Sans MS" panose="030F0702030302020204" pitchFamily="2" charset="0"/>
                <a:ea typeface="宋体" panose="02010600030101010101" pitchFamily="2" charset="-122"/>
              </a:rPr>
              <a:t>.</a:t>
            </a:r>
            <a:r>
              <a:rPr lang="zh-CN" altLang="en-US" sz="2400" dirty="0">
                <a:solidFill>
                  <a:srgbClr val="C00000"/>
                </a:solidFill>
                <a:latin typeface="Comic Sans MS" panose="030F0702030302020204" pitchFamily="2" charset="0"/>
                <a:ea typeface="宋体" panose="02010600030101010101" pitchFamily="2" charset="-122"/>
              </a:rPr>
              <a:t> 拼接操作符</a:t>
            </a:r>
            <a:endParaRPr lang="zh-CN" altLang="en-US" sz="2400" dirty="0">
              <a:solidFill>
                <a:srgbClr val="C00000"/>
              </a:solidFill>
              <a:latin typeface="Comic Sans MS" panose="030F0702030302020204" pitchFamily="2" charset="0"/>
              <a:ea typeface="宋体" panose="02010600030101010101" pitchFamily="2" charset="-122"/>
            </a:endParaRPr>
          </a:p>
        </p:txBody>
      </p:sp>
      <p:sp>
        <p:nvSpPr>
          <p:cNvPr id="51202" name="文本框 3"/>
          <p:cNvSpPr txBox="1"/>
          <p:nvPr/>
        </p:nvSpPr>
        <p:spPr>
          <a:xfrm>
            <a:off x="854075" y="852488"/>
            <a:ext cx="5543550" cy="922337"/>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rPr>
              <a:t>  </a:t>
            </a:r>
            <a:r>
              <a:rPr lang="zh-CN" altLang="en-US" dirty="0">
                <a:latin typeface="Comic Sans MS" panose="030F0702030302020204" pitchFamily="2" charset="0"/>
                <a:ea typeface="宋体" panose="02010600030101010101" pitchFamily="2" charset="-122"/>
              </a:rPr>
              <a:t>拼接操作符</a:t>
            </a:r>
            <a:r>
              <a:rPr lang="en-US" altLang="zh-CN" dirty="0">
                <a:latin typeface="Comic Sans MS" panose="030F0702030302020204" pitchFamily="2" charset="0"/>
                <a:ea typeface="宋体" panose="02010600030101010101" pitchFamily="2" charset="-122"/>
              </a:rPr>
              <a:t>(</a:t>
            </a:r>
            <a:r>
              <a:rPr lang="zh-CN" altLang="en-US" dirty="0">
                <a:latin typeface="Comic Sans MS" panose="030F0702030302020204" pitchFamily="2" charset="0"/>
                <a:ea typeface="宋体" panose="02010600030101010101" pitchFamily="2" charset="-122"/>
              </a:rPr>
              <a:t>Concatenation Operators</a:t>
            </a:r>
            <a:r>
              <a:rPr lang="en-US" altLang="zh-CN" dirty="0">
                <a:latin typeface="Comic Sans MS" panose="030F0702030302020204" pitchFamily="2" charset="0"/>
                <a:ea typeface="宋体" panose="02010600030101010101" pitchFamily="2" charset="-122"/>
              </a:rPr>
              <a:t>)</a:t>
            </a:r>
            <a:r>
              <a:rPr lang="zh-CN" altLang="en-US" dirty="0">
                <a:latin typeface="Comic Sans MS" panose="030F0702030302020204" pitchFamily="2" charset="0"/>
                <a:ea typeface="宋体" panose="02010600030101010101" pitchFamily="2" charset="-122"/>
              </a:rPr>
              <a:t>用于</a:t>
            </a:r>
            <a:r>
              <a:rPr lang="zh-CN" altLang="en-US" dirty="0">
                <a:solidFill>
                  <a:srgbClr val="0070C0"/>
                </a:solidFill>
                <a:latin typeface="Comic Sans MS" panose="030F0702030302020204" pitchFamily="2" charset="0"/>
                <a:ea typeface="宋体" panose="02010600030101010101" pitchFamily="2" charset="-122"/>
              </a:rPr>
              <a:t>将两个或以上的操作数连接起来，形成一个新的操作数</a:t>
            </a:r>
            <a:r>
              <a:rPr lang="zh-CN" altLang="en-US" dirty="0">
                <a:latin typeface="Comic Sans MS" panose="030F0702030302020204" pitchFamily="2" charset="0"/>
                <a:ea typeface="宋体" panose="02010600030101010101" pitchFamily="2" charset="-122"/>
              </a:rPr>
              <a:t>。</a:t>
            </a:r>
            <a:endParaRPr lang="zh-CN" altLang="en-US" dirty="0">
              <a:latin typeface="Comic Sans MS" panose="030F0702030302020204" pitchFamily="2" charset="0"/>
              <a:ea typeface="宋体" panose="02010600030101010101" pitchFamily="2" charset="-122"/>
            </a:endParaRPr>
          </a:p>
        </p:txBody>
      </p:sp>
      <p:sp>
        <p:nvSpPr>
          <p:cNvPr id="51203" name="文本框 3"/>
          <p:cNvSpPr txBox="1"/>
          <p:nvPr/>
        </p:nvSpPr>
        <p:spPr>
          <a:xfrm>
            <a:off x="1025525" y="1778000"/>
            <a:ext cx="7302500" cy="922338"/>
          </a:xfrm>
          <a:prstGeom prst="rect">
            <a:avLst/>
          </a:prstGeom>
          <a:solidFill>
            <a:srgbClr val="D9EDEE"/>
          </a:solid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rPr>
              <a:t>  </a:t>
            </a:r>
            <a:r>
              <a:rPr lang="zh-CN" altLang="en-US" dirty="0">
                <a:solidFill>
                  <a:srgbClr val="0070C0"/>
                </a:solidFill>
                <a:latin typeface="Comic Sans MS" panose="030F0702030302020204" pitchFamily="2" charset="0"/>
                <a:ea typeface="宋体" panose="02010600030101010101" pitchFamily="2" charset="-122"/>
              </a:rPr>
              <a:t>拼接操作的语法格式为：</a:t>
            </a:r>
            <a:endParaRPr lang="zh-CN" altLang="en-US" dirty="0">
              <a:latin typeface="Comic Sans MS" panose="030F0702030302020204" pitchFamily="2" charset="0"/>
              <a:ea typeface="宋体" panose="02010600030101010101" pitchFamily="2" charset="-122"/>
            </a:endParaRPr>
          </a:p>
          <a:p>
            <a:pPr eaLnBrk="0" hangingPunct="0">
              <a:lnSpc>
                <a:spcPct val="150000"/>
              </a:lnSpc>
            </a:pPr>
            <a:r>
              <a:rPr lang="zh-CN" altLang="en-US" dirty="0">
                <a:solidFill>
                  <a:srgbClr val="C00000"/>
                </a:solidFill>
                <a:latin typeface="Comic Sans MS" panose="030F0702030302020204" pitchFamily="2" charset="0"/>
                <a:ea typeface="宋体" panose="02010600030101010101" pitchFamily="2" charset="-122"/>
              </a:rPr>
              <a:t> ｛操作数1[msb:lsb],操作数2[msb:lsb],...,操作数n[msb:lsb]｝</a:t>
            </a:r>
            <a:endParaRPr lang="zh-CN" altLang="en-US" dirty="0">
              <a:latin typeface="Comic Sans MS" panose="030F0702030302020204" pitchFamily="2" charset="0"/>
              <a:ea typeface="宋体" panose="02010600030101010101" pitchFamily="2" charset="-122"/>
            </a:endParaRPr>
          </a:p>
        </p:txBody>
      </p:sp>
      <p:sp>
        <p:nvSpPr>
          <p:cNvPr id="51204" name="文本框 4"/>
          <p:cNvSpPr txBox="1"/>
          <p:nvPr/>
        </p:nvSpPr>
        <p:spPr>
          <a:xfrm>
            <a:off x="1220788" y="3687763"/>
            <a:ext cx="5986462" cy="1568450"/>
          </a:xfrm>
          <a:prstGeom prst="rect">
            <a:avLst/>
          </a:prstGeom>
          <a:solidFill>
            <a:srgbClr val="D9D9D9"/>
          </a:solidFill>
          <a:ln w="9525">
            <a:noFill/>
          </a:ln>
        </p:spPr>
        <p:txBody>
          <a:bodyPr wrap="square" anchor="t" anchorCtr="0">
            <a:spAutoFit/>
          </a:bodyPr>
          <a:p>
            <a:pPr eaLnBrk="0" hangingPunct="0">
              <a:lnSpc>
                <a:spcPct val="150000"/>
              </a:lnSpc>
            </a:pPr>
            <a:r>
              <a:rPr lang="en-US" altLang="zh-CN" sz="1600" dirty="0">
                <a:latin typeface="Comic Sans MS" panose="030F0702030302020204" pitchFamily="2" charset="0"/>
                <a:ea typeface="宋体" panose="02010600030101010101" pitchFamily="2" charset="-122"/>
              </a:rPr>
              <a:t>input dir,dil;                 // 右移数据输入,左移数据输入</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reg [0:15] q;                 // 定义16位寄存器</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q[0:15] &lt;= {dir,q[0:14]};    // 16位逻辑右移</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q[0:15] &lt;= {q[1:15],dil};    // 16位逻辑</a:t>
            </a:r>
            <a:r>
              <a:rPr lang="zh-CN" altLang="en-US" sz="1600" dirty="0">
                <a:latin typeface="Comic Sans MS" panose="030F0702030302020204" pitchFamily="2" charset="0"/>
                <a:ea typeface="宋体" panose="02010600030101010101" pitchFamily="2" charset="-122"/>
              </a:rPr>
              <a:t>左移</a:t>
            </a:r>
            <a:endParaRPr lang="zh-CN" altLang="en-US" sz="1600" dirty="0">
              <a:latin typeface="Comic Sans MS" panose="030F0702030302020204" pitchFamily="2" charset="0"/>
              <a:ea typeface="宋体" panose="02010600030101010101" pitchFamily="2" charset="-122"/>
            </a:endParaRPr>
          </a:p>
        </p:txBody>
      </p:sp>
      <p:sp>
        <p:nvSpPr>
          <p:cNvPr id="51205" name="文本框 4"/>
          <p:cNvSpPr txBox="1"/>
          <p:nvPr/>
        </p:nvSpPr>
        <p:spPr>
          <a:xfrm>
            <a:off x="1220788" y="2768600"/>
            <a:ext cx="4298950" cy="830263"/>
          </a:xfrm>
          <a:prstGeom prst="rect">
            <a:avLst/>
          </a:prstGeom>
          <a:solidFill>
            <a:srgbClr val="D9D9D9"/>
          </a:solidFill>
          <a:ln w="9525">
            <a:noFill/>
          </a:ln>
        </p:spPr>
        <p:txBody>
          <a:bodyPr wrap="square" anchor="t" anchorCtr="0">
            <a:spAutoFit/>
          </a:bodyPr>
          <a:p>
            <a:pPr eaLnBrk="0" hangingPunct="0">
              <a:lnSpc>
                <a:spcPct val="150000"/>
              </a:lnSpc>
            </a:pPr>
            <a:r>
              <a:rPr lang="en-US" altLang="zh-CN" sz="1600" dirty="0">
                <a:latin typeface="Comic Sans MS" panose="030F0702030302020204" pitchFamily="2" charset="0"/>
                <a:ea typeface="宋体" panose="02010600030101010101" pitchFamily="2" charset="-122"/>
              </a:rPr>
              <a:t>wire d0,d1,d2,d3;</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{d0,d1,d2,d3} </a:t>
            </a:r>
            <a:r>
              <a:rPr lang="zh-CN" altLang="en-US" sz="1600" dirty="0">
                <a:latin typeface="Comic Sans MS" panose="030F0702030302020204" pitchFamily="2" charset="0"/>
                <a:ea typeface="宋体" panose="02010600030101010101" pitchFamily="2" charset="-122"/>
              </a:rPr>
              <a:t>与定义 wire [0:3] </a:t>
            </a:r>
            <a:r>
              <a:rPr lang="en-US" altLang="zh-CN" sz="1600" dirty="0">
                <a:latin typeface="Comic Sans MS" panose="030F0702030302020204" pitchFamily="2" charset="0"/>
                <a:ea typeface="宋体" panose="02010600030101010101" pitchFamily="2" charset="-122"/>
              </a:rPr>
              <a:t>d</a:t>
            </a:r>
            <a:r>
              <a:rPr lang="zh-CN" altLang="en-US" sz="1600" dirty="0">
                <a:latin typeface="Comic Sans MS" panose="030F0702030302020204" pitchFamily="2" charset="0"/>
                <a:ea typeface="宋体" panose="02010600030101010101" pitchFamily="2" charset="-122"/>
              </a:rPr>
              <a:t> 等价</a:t>
            </a:r>
            <a:endParaRPr lang="zh-CN" altLang="en-US" sz="1600" dirty="0">
              <a:latin typeface="Comic Sans MS" panose="030F0702030302020204" pitchFamily="2" charset="0"/>
              <a:ea typeface="宋体" panose="02010600030101010101" pitchFamily="2" charset="-122"/>
            </a:endParaRPr>
          </a:p>
        </p:txBody>
      </p:sp>
      <p:sp>
        <p:nvSpPr>
          <p:cNvPr id="51206" name="文本框 3"/>
          <p:cNvSpPr txBox="1"/>
          <p:nvPr/>
        </p:nvSpPr>
        <p:spPr>
          <a:xfrm>
            <a:off x="1220788" y="5254625"/>
            <a:ext cx="5986462" cy="508000"/>
          </a:xfrm>
          <a:prstGeom prst="rect">
            <a:avLst/>
          </a:prstGeom>
          <a:noFill/>
          <a:ln w="9525">
            <a:noFill/>
          </a:ln>
        </p:spPr>
        <p:txBody>
          <a:bodyPr wrap="square" anchor="t" anchorCtr="0">
            <a:spAutoFit/>
          </a:bodyPr>
          <a:p>
            <a:pPr eaLnBrk="0" hangingPunct="0">
              <a:lnSpc>
                <a:spcPct val="150000"/>
              </a:lnSpc>
            </a:pPr>
            <a:r>
              <a:rPr lang="zh-CN" altLang="en-US" dirty="0">
                <a:latin typeface="Comic Sans MS" panose="030F0702030302020204" pitchFamily="2" charset="0"/>
                <a:ea typeface="宋体" panose="02010600030101010101" pitchFamily="2" charset="-122"/>
              </a:rPr>
              <a:t>需要多次复制同一个操作数时，拼接操作的语法格式为</a:t>
            </a:r>
            <a:endParaRPr lang="zh-CN" altLang="en-US" dirty="0">
              <a:solidFill>
                <a:srgbClr val="C00000"/>
              </a:solidFill>
              <a:latin typeface="Comic Sans MS" panose="030F0702030302020204" pitchFamily="2" charset="0"/>
              <a:ea typeface="宋体" panose="02010600030101010101" pitchFamily="2" charset="-122"/>
            </a:endParaRPr>
          </a:p>
        </p:txBody>
      </p:sp>
      <p:sp>
        <p:nvSpPr>
          <p:cNvPr id="51207" name="文本框 4"/>
          <p:cNvSpPr txBox="1"/>
          <p:nvPr/>
        </p:nvSpPr>
        <p:spPr>
          <a:xfrm>
            <a:off x="4276725" y="5740400"/>
            <a:ext cx="3265488" cy="460375"/>
          </a:xfrm>
          <a:prstGeom prst="rect">
            <a:avLst/>
          </a:prstGeom>
          <a:solidFill>
            <a:srgbClr val="D9D9D9"/>
          </a:solidFill>
          <a:ln w="9525">
            <a:noFill/>
          </a:ln>
        </p:spPr>
        <p:txBody>
          <a:bodyPr wrap="square" anchor="t" anchorCtr="0">
            <a:spAutoFit/>
          </a:bodyPr>
          <a:p>
            <a:pPr eaLnBrk="0" hangingPunct="0">
              <a:lnSpc>
                <a:spcPct val="150000"/>
              </a:lnSpc>
            </a:pPr>
            <a:r>
              <a:rPr lang="en-US" altLang="zh-CN" sz="1600" dirty="0">
                <a:latin typeface="Comic Sans MS" panose="030F0702030302020204" pitchFamily="2" charset="0"/>
                <a:ea typeface="宋体" panose="02010600030101010101" pitchFamily="2" charset="-122"/>
              </a:rPr>
              <a:t>{4{2'b01}}和8'b01010101等价</a:t>
            </a:r>
            <a:endParaRPr lang="en-US" altLang="zh-CN" sz="1600" dirty="0">
              <a:latin typeface="Comic Sans MS" panose="030F0702030302020204" pitchFamily="2" charset="0"/>
              <a:ea typeface="宋体" panose="02010600030101010101" pitchFamily="2" charset="-122"/>
            </a:endParaRPr>
          </a:p>
        </p:txBody>
      </p:sp>
      <p:sp>
        <p:nvSpPr>
          <p:cNvPr id="51208" name="文本框 3"/>
          <p:cNvSpPr txBox="1"/>
          <p:nvPr/>
        </p:nvSpPr>
        <p:spPr>
          <a:xfrm>
            <a:off x="7207250" y="3803650"/>
            <a:ext cx="1622425" cy="1338263"/>
          </a:xfrm>
          <a:prstGeom prst="rect">
            <a:avLst/>
          </a:prstGeom>
          <a:noFill/>
          <a:ln w="9525">
            <a:noFill/>
          </a:ln>
        </p:spPr>
        <p:txBody>
          <a:bodyPr wrap="square" anchor="t" anchorCtr="0">
            <a:spAutoFit/>
          </a:bodyPr>
          <a:p>
            <a:pPr eaLnBrk="0" hangingPunct="0">
              <a:lnSpc>
                <a:spcPct val="150000"/>
              </a:lnSpc>
            </a:pPr>
            <a:r>
              <a:rPr lang="zh-CN" altLang="en-US" dirty="0">
                <a:solidFill>
                  <a:srgbClr val="00B050"/>
                </a:solidFill>
                <a:latin typeface="Comic Sans MS" panose="030F0702030302020204" pitchFamily="2" charset="0"/>
                <a:ea typeface="宋体" panose="02010600030101010101" pitchFamily="2" charset="-122"/>
              </a:rPr>
              <a:t>合理应用拼接操作能够简化逻辑描述。</a:t>
            </a:r>
            <a:endParaRPr lang="zh-CN" altLang="en-US" dirty="0">
              <a:solidFill>
                <a:srgbClr val="00B050"/>
              </a:solidFill>
              <a:latin typeface="Comic Sans MS" panose="030F0702030302020204" pitchFamily="2" charset="0"/>
              <a:ea typeface="宋体" panose="02010600030101010101" pitchFamily="2" charset="-122"/>
            </a:endParaRPr>
          </a:p>
        </p:txBody>
      </p:sp>
      <p:sp>
        <p:nvSpPr>
          <p:cNvPr id="51209" name="文本框 1"/>
          <p:cNvSpPr txBox="1"/>
          <p:nvPr/>
        </p:nvSpPr>
        <p:spPr>
          <a:xfrm>
            <a:off x="1873250" y="5762625"/>
            <a:ext cx="2063750" cy="506413"/>
          </a:xfrm>
          <a:prstGeom prst="rect">
            <a:avLst/>
          </a:prstGeom>
          <a:solidFill>
            <a:srgbClr val="D9EDEE"/>
          </a:solidFill>
          <a:ln w="9525">
            <a:noFill/>
          </a:ln>
        </p:spPr>
        <p:txBody>
          <a:bodyPr wrap="none" anchor="t" anchorCtr="0">
            <a:spAutoFit/>
          </a:bodyPr>
          <a:p>
            <a:pPr eaLnBrk="0" hangingPunct="0">
              <a:lnSpc>
                <a:spcPct val="150000"/>
              </a:lnSpc>
            </a:pPr>
            <a:r>
              <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rPr>
              <a:t>  {常数 {操作数 }}</a:t>
            </a:r>
            <a:endParaRPr lang="zh-CN" altLang="en-US" dirty="0">
              <a:latin typeface="Arial" panose="020B0604020202020204" pitchFamily="34" charset="0"/>
              <a:ea typeface="宋体" panose="02010600030101010101" pitchFamily="2" charset="-122"/>
            </a:endParaRPr>
          </a:p>
        </p:txBody>
      </p:sp>
      <p:sp>
        <p:nvSpPr>
          <p:cNvPr id="51210" name="文本框 2"/>
          <p:cNvSpPr txBox="1"/>
          <p:nvPr/>
        </p:nvSpPr>
        <p:spPr>
          <a:xfrm>
            <a:off x="5797550" y="2779713"/>
            <a:ext cx="2457450" cy="830262"/>
          </a:xfrm>
          <a:prstGeom prst="rect">
            <a:avLst/>
          </a:prstGeom>
          <a:solidFill>
            <a:srgbClr val="D9D9D9"/>
          </a:solidFill>
          <a:ln w="9525">
            <a:noFill/>
          </a:ln>
        </p:spPr>
        <p:txBody>
          <a:bodyPr wrap="square" anchor="t" anchorCtr="0">
            <a:spAutoFit/>
          </a:bodyPr>
          <a:p>
            <a:pPr eaLnBrk="0" hangingPunct="0">
              <a:lnSpc>
                <a:spcPct val="150000"/>
              </a:lnSpc>
            </a:pPr>
            <a:r>
              <a:rPr lang="en-US" altLang="zh-CN" sz="1600" dirty="0">
                <a:latin typeface="Comic Sans MS" panose="030F0702030302020204" pitchFamily="2" charset="0"/>
                <a:ea typeface="宋体" panose="02010600030101010101" pitchFamily="2" charset="-122"/>
              </a:rPr>
              <a:t>{d3,d2,d1,d0} </a:t>
            </a:r>
            <a:r>
              <a:rPr lang="zh-CN" altLang="en-US" sz="1600" dirty="0">
                <a:latin typeface="Comic Sans MS" panose="030F0702030302020204" pitchFamily="2" charset="0"/>
                <a:ea typeface="宋体" panose="02010600030101010101" pitchFamily="2" charset="-122"/>
              </a:rPr>
              <a:t>与定义 wire [</a:t>
            </a:r>
            <a:r>
              <a:rPr lang="en-US" altLang="zh-CN" sz="1600" dirty="0">
                <a:latin typeface="Comic Sans MS" panose="030F0702030302020204" pitchFamily="2" charset="0"/>
                <a:ea typeface="宋体" panose="02010600030101010101" pitchFamily="2" charset="-122"/>
              </a:rPr>
              <a:t>3</a:t>
            </a:r>
            <a:r>
              <a:rPr lang="zh-CN" altLang="en-US" sz="1600" dirty="0">
                <a:latin typeface="Comic Sans MS" panose="030F0702030302020204" pitchFamily="2" charset="0"/>
                <a:ea typeface="宋体" panose="02010600030101010101" pitchFamily="2" charset="-122"/>
              </a:rPr>
              <a:t>:</a:t>
            </a:r>
            <a:r>
              <a:rPr lang="en-US" altLang="zh-CN" sz="1600" dirty="0">
                <a:latin typeface="Comic Sans MS" panose="030F0702030302020204" pitchFamily="2" charset="0"/>
                <a:ea typeface="宋体" panose="02010600030101010101" pitchFamily="2" charset="-122"/>
              </a:rPr>
              <a:t>0</a:t>
            </a:r>
            <a:r>
              <a:rPr lang="zh-CN" altLang="en-US" sz="1600" dirty="0">
                <a:latin typeface="Comic Sans MS" panose="030F0702030302020204" pitchFamily="2" charset="0"/>
                <a:ea typeface="宋体" panose="02010600030101010101" pitchFamily="2" charset="-122"/>
              </a:rPr>
              <a:t>] </a:t>
            </a:r>
            <a:r>
              <a:rPr lang="en-US" altLang="zh-CN" sz="1600" dirty="0">
                <a:latin typeface="Comic Sans MS" panose="030F0702030302020204" pitchFamily="2" charset="0"/>
                <a:ea typeface="宋体" panose="02010600030101010101" pitchFamily="2" charset="-122"/>
              </a:rPr>
              <a:t>d</a:t>
            </a:r>
            <a:r>
              <a:rPr lang="zh-CN" altLang="en-US" sz="1600" dirty="0">
                <a:latin typeface="Comic Sans MS" panose="030F0702030302020204" pitchFamily="2" charset="0"/>
                <a:ea typeface="宋体" panose="02010600030101010101" pitchFamily="2" charset="-122"/>
              </a:rPr>
              <a:t> 等价</a:t>
            </a:r>
            <a:endParaRPr lang="zh-CN" altLang="en-US" sz="1600" dirty="0">
              <a:latin typeface="Arial" panose="020B0604020202020204" pitchFamily="34" charset="0"/>
              <a:ea typeface="宋体" panose="02010600030101010101" pitchFamily="2" charset="-122"/>
            </a:endParaRPr>
          </a:p>
        </p:txBody>
      </p:sp>
      <p:graphicFrame>
        <p:nvGraphicFramePr>
          <p:cNvPr id="51211" name="对象 4"/>
          <p:cNvGraphicFramePr/>
          <p:nvPr/>
        </p:nvGraphicFramePr>
        <p:xfrm>
          <a:off x="6321425" y="952500"/>
          <a:ext cx="2357438" cy="722313"/>
        </p:xfrm>
        <a:graphic>
          <a:graphicData uri="http://schemas.openxmlformats.org/presentationml/2006/ole">
            <mc:AlternateContent xmlns:mc="http://schemas.openxmlformats.org/markup-compatibility/2006">
              <mc:Choice xmlns:v="urn:schemas-microsoft-com:vml" Requires="v">
                <p:oleObj spid="_x0000_s3091" name="" r:id="rId1" imgW="4133850" imgH="857250" progId="PBrush">
                  <p:embed/>
                </p:oleObj>
              </mc:Choice>
              <mc:Fallback>
                <p:oleObj name="" r:id="rId1" imgW="4133850" imgH="857250" progId="PBrush">
                  <p:embed/>
                  <p:pic>
                    <p:nvPicPr>
                      <p:cNvPr id="0" name="图片 3090"/>
                      <p:cNvPicPr/>
                      <p:nvPr/>
                    </p:nvPicPr>
                    <p:blipFill>
                      <a:blip r:embed="rId2"/>
                      <a:stretch>
                        <a:fillRect/>
                      </a:stretch>
                    </p:blipFill>
                    <p:spPr>
                      <a:xfrm>
                        <a:off x="6321425" y="952500"/>
                        <a:ext cx="2357438" cy="722313"/>
                      </a:xfrm>
                      <a:prstGeom prst="rect">
                        <a:avLst/>
                      </a:prstGeom>
                      <a:noFill/>
                      <a:ln w="38100">
                        <a:noFill/>
                        <a:miter/>
                      </a:ln>
                    </p:spPr>
                  </p:pic>
                </p:oleObj>
              </mc:Fallback>
            </mc:AlternateContent>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2225" name="对象 1"/>
          <p:cNvGraphicFramePr/>
          <p:nvPr/>
        </p:nvGraphicFramePr>
        <p:xfrm>
          <a:off x="800100" y="631825"/>
          <a:ext cx="7688263" cy="5594350"/>
        </p:xfrm>
        <a:graphic>
          <a:graphicData uri="http://schemas.openxmlformats.org/presentationml/2006/ole">
            <mc:AlternateContent xmlns:mc="http://schemas.openxmlformats.org/markup-compatibility/2006">
              <mc:Choice xmlns:v="urn:schemas-microsoft-com:vml" Requires="v">
                <p:oleObj spid="_x0000_s3092" name="" r:id="rId1" imgW="9182100" imgH="7096125" progId="PBrush">
                  <p:embed/>
                </p:oleObj>
              </mc:Choice>
              <mc:Fallback>
                <p:oleObj name="" r:id="rId1" imgW="9182100" imgH="7096125" progId="PBrush">
                  <p:embed/>
                  <p:pic>
                    <p:nvPicPr>
                      <p:cNvPr id="0" name="图片 3091"/>
                      <p:cNvPicPr/>
                      <p:nvPr/>
                    </p:nvPicPr>
                    <p:blipFill>
                      <a:blip r:embed="rId2"/>
                      <a:stretch>
                        <a:fillRect/>
                      </a:stretch>
                    </p:blipFill>
                    <p:spPr>
                      <a:xfrm>
                        <a:off x="800100" y="631825"/>
                        <a:ext cx="7688263" cy="5594350"/>
                      </a:xfrm>
                      <a:prstGeom prst="rect">
                        <a:avLst/>
                      </a:prstGeom>
                      <a:noFill/>
                      <a:ln w="38100">
                        <a:noFill/>
                        <a:miter/>
                      </a:ln>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文本框 3"/>
          <p:cNvSpPr txBox="1"/>
          <p:nvPr/>
        </p:nvSpPr>
        <p:spPr>
          <a:xfrm>
            <a:off x="608013" y="554038"/>
            <a:ext cx="4022725" cy="521970"/>
          </a:xfrm>
          <a:prstGeom prst="rect">
            <a:avLst/>
          </a:prstGeom>
          <a:noFill/>
          <a:ln w="9525">
            <a:noFill/>
          </a:ln>
        </p:spPr>
        <p:txBody>
          <a:bodyPr wrap="square" anchor="t" anchorCtr="0">
            <a:spAutoFit/>
          </a:bodyPr>
          <a:p>
            <a:pPr eaLnBrk="0" hangingPunct="0"/>
            <a:r>
              <a:rPr lang="en-US" altLang="zh-CN" sz="2800" dirty="0">
                <a:solidFill>
                  <a:srgbClr val="C00000"/>
                </a:solidFill>
                <a:latin typeface="Comic Sans MS" panose="030F0702030302020204" pitchFamily="2" charset="0"/>
                <a:ea typeface="宋体" panose="02010600030101010101" pitchFamily="2" charset="-122"/>
              </a:rPr>
              <a:t>10.1 </a:t>
            </a:r>
            <a:r>
              <a:rPr lang="zh-CN" altLang="en-US" sz="2800" dirty="0">
                <a:solidFill>
                  <a:srgbClr val="C00000"/>
                </a:solidFill>
                <a:latin typeface="Comic Sans MS" panose="030F0702030302020204" pitchFamily="2" charset="0"/>
                <a:ea typeface="宋体" panose="02010600030101010101" pitchFamily="2" charset="-122"/>
              </a:rPr>
              <a:t>可编程逻辑器件</a:t>
            </a:r>
            <a:endParaRPr lang="zh-CN" altLang="en-US" sz="2800" dirty="0">
              <a:solidFill>
                <a:srgbClr val="C00000"/>
              </a:solidFill>
              <a:latin typeface="Comic Sans MS" panose="030F0702030302020204" pitchFamily="2" charset="0"/>
              <a:ea typeface="宋体" panose="02010600030101010101" pitchFamily="2" charset="-122"/>
            </a:endParaRPr>
          </a:p>
        </p:txBody>
      </p:sp>
      <p:pic>
        <p:nvPicPr>
          <p:cNvPr id="34818" name="图片 1"/>
          <p:cNvPicPr>
            <a:picLocks noChangeAspect="1"/>
          </p:cNvPicPr>
          <p:nvPr/>
        </p:nvPicPr>
        <p:blipFill>
          <a:blip r:embed="rId1"/>
          <a:stretch>
            <a:fillRect/>
          </a:stretch>
        </p:blipFill>
        <p:spPr>
          <a:xfrm>
            <a:off x="1231900" y="1258888"/>
            <a:ext cx="6680200" cy="3609975"/>
          </a:xfrm>
          <a:prstGeom prst="rect">
            <a:avLst/>
          </a:prstGeom>
          <a:noFill/>
          <a:ln w="9525">
            <a:noFill/>
          </a:ln>
        </p:spPr>
      </p:pic>
      <p:sp>
        <p:nvSpPr>
          <p:cNvPr id="34819" name="文本框 3"/>
          <p:cNvSpPr txBox="1"/>
          <p:nvPr/>
        </p:nvSpPr>
        <p:spPr>
          <a:xfrm>
            <a:off x="608013" y="4868863"/>
            <a:ext cx="8139112" cy="1337945"/>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rPr>
              <a:t>  </a:t>
            </a:r>
            <a:r>
              <a:rPr lang="zh-CN" altLang="en-US" dirty="0">
                <a:latin typeface="Comic Sans MS" panose="030F0702030302020204" pitchFamily="2" charset="0"/>
                <a:ea typeface="宋体" panose="02010600030101010101" pitchFamily="2" charset="-122"/>
              </a:rPr>
              <a:t>可编程逻辑器件经历了从 PROM、EPROM、E</a:t>
            </a:r>
            <a:r>
              <a:rPr lang="zh-CN" altLang="en-US" baseline="30000" dirty="0">
                <a:latin typeface="Comic Sans MS" panose="030F0702030302020204" pitchFamily="2" charset="0"/>
                <a:ea typeface="宋体" panose="02010600030101010101" pitchFamily="2" charset="-122"/>
              </a:rPr>
              <a:t>2</a:t>
            </a:r>
            <a:r>
              <a:rPr lang="zh-CN" altLang="en-US" dirty="0">
                <a:latin typeface="Comic Sans MS" panose="030F0702030302020204" pitchFamily="2" charset="0"/>
                <a:ea typeface="宋体" panose="02010600030101010101" pitchFamily="2" charset="-122"/>
              </a:rPr>
              <a:t>PROM 到 FPLA、PAL、GAL、EPLD 以及目前广泛应用的 CPLD 和 FPGA 的历程，在结构、工艺、功耗、规模和速度等方面都得到了重大的发展。</a:t>
            </a:r>
            <a:endParaRPr lang="zh-CN" altLang="en-US" dirty="0">
              <a:latin typeface="Comic Sans MS" panose="030F0702030302020204" pitchFamily="2" charset="0"/>
              <a:ea typeface="宋体" panose="02010600030101010101" pitchFamily="2"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Rectangle 2"/>
          <p:cNvSpPr txBox="1"/>
          <p:nvPr/>
        </p:nvSpPr>
        <p:spPr>
          <a:xfrm>
            <a:off x="1220788" y="2205038"/>
            <a:ext cx="7291387" cy="1092200"/>
          </a:xfrm>
          <a:prstGeom prst="rect">
            <a:avLst/>
          </a:prstGeom>
          <a:noFill/>
          <a:ln w="9525">
            <a:noFill/>
          </a:ln>
          <a:effectLst>
            <a:outerShdw dist="38100" dir="8100000" algn="ctr" rotWithShape="0">
              <a:srgbClr val="000000">
                <a:alpha val="25000"/>
              </a:srgbClr>
            </a:outerShdw>
          </a:effectLst>
        </p:spPr>
        <p:txBody>
          <a:bodyPr anchor="t" anchorCtr="0"/>
          <a:p>
            <a:pPr algn="ctr">
              <a:lnSpc>
                <a:spcPct val="120000"/>
              </a:lnSpc>
            </a:pPr>
            <a:r>
              <a:rPr lang="zh-CN" altLang="en-US" sz="4800" b="0" dirty="0">
                <a:latin typeface="Times New Roman" panose="02020603050405020304" charset="0"/>
                <a:ea typeface="黑体" panose="02010609060101010101" pitchFamily="2" charset="-122"/>
              </a:rPr>
              <a:t>2.</a:t>
            </a:r>
            <a:r>
              <a:rPr lang="en-US" altLang="zh-CN" sz="4800" b="0" dirty="0">
                <a:latin typeface="Times New Roman" panose="02020603050405020304" charset="0"/>
                <a:ea typeface="黑体" panose="02010609060101010101" pitchFamily="2" charset="-122"/>
              </a:rPr>
              <a:t>4</a:t>
            </a:r>
            <a:r>
              <a:rPr lang="zh-CN" altLang="en-US" sz="4800" b="0" dirty="0">
                <a:latin typeface="Times New Roman" panose="02020603050405020304" charset="0"/>
                <a:ea typeface="黑体" panose="02010609060101010101" pitchFamily="2" charset="-122"/>
              </a:rPr>
              <a:t> 三种功能描述方法</a:t>
            </a:r>
            <a:endParaRPr lang="zh-CN" altLang="en-US" sz="4800" b="0" dirty="0">
              <a:latin typeface="Times New Roman" panose="02020603050405020304" charset="0"/>
              <a:ea typeface="黑体" panose="02010609060101010101" pitchFamily="2"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文本框 3"/>
          <p:cNvSpPr txBox="1"/>
          <p:nvPr/>
        </p:nvSpPr>
        <p:spPr>
          <a:xfrm>
            <a:off x="900113" y="549275"/>
            <a:ext cx="7710487" cy="5630863"/>
          </a:xfrm>
          <a:prstGeom prst="rect">
            <a:avLst/>
          </a:prstGeom>
          <a:solidFill>
            <a:srgbClr val="F2F2F2"/>
          </a:solidFill>
          <a:ln w="9525">
            <a:noFill/>
          </a:ln>
        </p:spPr>
        <p:txBody>
          <a:bodyPr wrap="square" anchor="t" anchorCtr="0">
            <a:spAutoFit/>
          </a:bodyPr>
          <a:p>
            <a:pPr eaLnBrk="0" hangingPunct="0"/>
            <a:r>
              <a:rPr lang="zh-CN" altLang="en-US" dirty="0">
                <a:solidFill>
                  <a:srgbClr val="0070C0"/>
                </a:solidFill>
                <a:latin typeface="Comic Sans MS" panose="030F0702030302020204" pitchFamily="2" charset="0"/>
                <a:ea typeface="宋体" panose="02010600030101010101" pitchFamily="2" charset="-122"/>
              </a:rPr>
              <a:t>module</a:t>
            </a:r>
            <a:r>
              <a:rPr lang="zh-CN" altLang="en-US" dirty="0">
                <a:latin typeface="Comic Sans MS" panose="030F0702030302020204" pitchFamily="2" charset="0"/>
                <a:ea typeface="宋体" panose="02010600030101010101" pitchFamily="2" charset="-122"/>
              </a:rPr>
              <a:t> 模块名</a:t>
            </a:r>
            <a:r>
              <a:rPr lang="en-US" altLang="zh-CN" dirty="0">
                <a:latin typeface="Comic Sans MS" panose="030F0702030302020204" pitchFamily="2" charset="0"/>
                <a:ea typeface="宋体" panose="02010600030101010101" pitchFamily="2" charset="-122"/>
              </a:rPr>
              <a:t>(</a:t>
            </a:r>
            <a:r>
              <a:rPr lang="zh-CN" altLang="en-US" dirty="0">
                <a:latin typeface="Comic Sans MS" panose="030F0702030302020204" pitchFamily="2" charset="0"/>
                <a:ea typeface="宋体" panose="02010600030101010101" pitchFamily="2" charset="-122"/>
              </a:rPr>
              <a:t>端口列表</a:t>
            </a:r>
            <a:r>
              <a:rPr lang="en-US" altLang="zh-CN" dirty="0">
                <a:latin typeface="Comic Sans MS" panose="030F0702030302020204" pitchFamily="2" charset="0"/>
                <a:ea typeface="宋体" panose="02010600030101010101" pitchFamily="2" charset="-122"/>
              </a:rPr>
              <a:t>)</a:t>
            </a:r>
            <a:r>
              <a:rPr lang="zh-CN" altLang="en-US" dirty="0">
                <a:latin typeface="Comic Sans MS" panose="030F0702030302020204" pitchFamily="2" charset="0"/>
                <a:ea typeface="宋体" panose="02010600030101010101" pitchFamily="2" charset="-122"/>
              </a:rPr>
              <a:t>;   </a:t>
            </a:r>
            <a:r>
              <a:rPr lang="en-US" altLang="zh-CN" dirty="0">
                <a:latin typeface="Comic Sans MS" panose="030F0702030302020204" pitchFamily="2" charset="0"/>
                <a:ea typeface="宋体" panose="02010600030101010101" pitchFamily="2" charset="-122"/>
              </a:rPr>
              <a:t> </a:t>
            </a:r>
            <a:r>
              <a:rPr lang="zh-CN" altLang="en-US" dirty="0">
                <a:solidFill>
                  <a:srgbClr val="C00000"/>
                </a:solidFill>
                <a:latin typeface="Comic Sans MS" panose="030F0702030302020204" pitchFamily="2" charset="0"/>
                <a:ea typeface="宋体" panose="02010600030101010101" pitchFamily="2" charset="-122"/>
              </a:rPr>
              <a:t>// 模块声明</a:t>
            </a:r>
            <a:endParaRPr lang="zh-CN" altLang="en-US" dirty="0">
              <a:latin typeface="Comic Sans MS" panose="030F0702030302020204" pitchFamily="2" charset="0"/>
              <a:ea typeface="宋体" panose="02010600030101010101" pitchFamily="2" charset="-122"/>
            </a:endParaRPr>
          </a:p>
          <a:p>
            <a:pPr eaLnBrk="0" hangingPunct="0"/>
            <a:r>
              <a:rPr lang="zh-CN" altLang="en-US" dirty="0">
                <a:latin typeface="Comic Sans MS" panose="030F0702030302020204" pitchFamily="2" charset="0"/>
                <a:ea typeface="宋体" panose="02010600030101010101" pitchFamily="2" charset="-122"/>
              </a:rPr>
              <a:t>  </a:t>
            </a:r>
            <a:r>
              <a:rPr lang="zh-CN" altLang="en-US" dirty="0">
                <a:solidFill>
                  <a:srgbClr val="C00000"/>
                </a:solidFill>
                <a:latin typeface="Comic Sans MS" panose="030F0702030302020204" pitchFamily="2" charset="0"/>
                <a:ea typeface="宋体" panose="02010600030101010101" pitchFamily="2" charset="-122"/>
              </a:rPr>
              <a:t> // 端口定义</a:t>
            </a:r>
            <a:endParaRPr lang="zh-CN" altLang="en-US" dirty="0">
              <a:latin typeface="Comic Sans MS" panose="030F0702030302020204" pitchFamily="2" charset="0"/>
              <a:ea typeface="宋体" panose="02010600030101010101" pitchFamily="2" charset="-122"/>
            </a:endParaRPr>
          </a:p>
          <a:p>
            <a:pPr eaLnBrk="0" hangingPunct="0"/>
            <a:r>
              <a:rPr lang="zh-CN" altLang="en-US" dirty="0">
                <a:latin typeface="Comic Sans MS" panose="030F0702030302020204" pitchFamily="2" charset="0"/>
                <a:ea typeface="宋体" panose="02010600030101010101" pitchFamily="2" charset="-122"/>
              </a:rPr>
              <a:t>   input   </a:t>
            </a:r>
            <a:r>
              <a:rPr lang="en-US" altLang="zh-CN" dirty="0">
                <a:latin typeface="Comic Sans MS" panose="030F0702030302020204" pitchFamily="2" charset="0"/>
                <a:ea typeface="宋体" panose="02010600030101010101" pitchFamily="2" charset="-122"/>
              </a:rPr>
              <a:t>[</a:t>
            </a:r>
            <a:r>
              <a:rPr lang="zh-CN" altLang="en-US" dirty="0">
                <a:latin typeface="Comic Sans MS" panose="030F0702030302020204" pitchFamily="2" charset="0"/>
                <a:ea typeface="宋体" panose="02010600030101010101" pitchFamily="2" charset="-122"/>
              </a:rPr>
              <a:t>数据类型</a:t>
            </a:r>
            <a:r>
              <a:rPr lang="en-US" altLang="zh-CN" dirty="0">
                <a:latin typeface="Comic Sans MS" panose="030F0702030302020204" pitchFamily="2" charset="0"/>
                <a:ea typeface="宋体" panose="02010600030101010101" pitchFamily="2" charset="-122"/>
              </a:rPr>
              <a:t>] [</a:t>
            </a:r>
            <a:r>
              <a:rPr lang="zh-CN" altLang="en-US" dirty="0">
                <a:latin typeface="Comic Sans MS" panose="030F0702030302020204" pitchFamily="2" charset="0"/>
                <a:ea typeface="宋体" panose="02010600030101010101" pitchFamily="2" charset="-122"/>
              </a:rPr>
              <a:t>位宽</a:t>
            </a:r>
            <a:r>
              <a:rPr lang="en-US" altLang="zh-CN" dirty="0">
                <a:latin typeface="Comic Sans MS" panose="030F0702030302020204" pitchFamily="2" charset="0"/>
                <a:ea typeface="宋体" panose="02010600030101010101" pitchFamily="2" charset="-122"/>
              </a:rPr>
              <a:t>]  </a:t>
            </a:r>
            <a:r>
              <a:rPr lang="zh-CN" altLang="en-US" dirty="0">
                <a:latin typeface="Comic Sans MS" panose="030F0702030302020204" pitchFamily="2" charset="0"/>
                <a:ea typeface="宋体" panose="02010600030101010101" pitchFamily="2" charset="-122"/>
              </a:rPr>
              <a:t>输入端口列表;           </a:t>
            </a:r>
            <a:endParaRPr lang="zh-CN" altLang="en-US" dirty="0">
              <a:latin typeface="Comic Sans MS" panose="030F0702030302020204" pitchFamily="2" charset="0"/>
              <a:ea typeface="宋体" panose="02010600030101010101" pitchFamily="2" charset="-122"/>
            </a:endParaRPr>
          </a:p>
          <a:p>
            <a:pPr eaLnBrk="0" hangingPunct="0"/>
            <a:r>
              <a:rPr lang="zh-CN" altLang="en-US" dirty="0">
                <a:latin typeface="Comic Sans MS" panose="030F0702030302020204" pitchFamily="2" charset="0"/>
                <a:ea typeface="宋体" panose="02010600030101010101" pitchFamily="2" charset="-122"/>
              </a:rPr>
              <a:t>   output </a:t>
            </a:r>
            <a:r>
              <a:rPr lang="en-US" altLang="zh-CN" dirty="0">
                <a:latin typeface="Comic Sans MS" panose="030F0702030302020204" pitchFamily="2" charset="0"/>
                <a:ea typeface="宋体" panose="02010600030101010101" pitchFamily="2" charset="-122"/>
                <a:sym typeface="宋体" panose="02010600030101010101" pitchFamily="2" charset="-122"/>
              </a:rPr>
              <a:t>[</a:t>
            </a:r>
            <a:r>
              <a:rPr lang="zh-CN" altLang="en-US" dirty="0">
                <a:latin typeface="Comic Sans MS" panose="030F0702030302020204" pitchFamily="2" charset="0"/>
                <a:ea typeface="宋体" panose="02010600030101010101" pitchFamily="2" charset="-122"/>
                <a:sym typeface="宋体" panose="02010600030101010101" pitchFamily="2" charset="-122"/>
              </a:rPr>
              <a:t>数据类型</a:t>
            </a:r>
            <a:r>
              <a:rPr lang="en-US" altLang="zh-CN" dirty="0">
                <a:latin typeface="Comic Sans MS" panose="030F0702030302020204" pitchFamily="2" charset="0"/>
                <a:ea typeface="宋体" panose="02010600030101010101" pitchFamily="2" charset="-122"/>
                <a:sym typeface="宋体" panose="02010600030101010101" pitchFamily="2" charset="-122"/>
              </a:rPr>
              <a:t>] [</a:t>
            </a:r>
            <a:r>
              <a:rPr lang="zh-CN" altLang="en-US" dirty="0">
                <a:latin typeface="Comic Sans MS" panose="030F0702030302020204" pitchFamily="2" charset="0"/>
                <a:ea typeface="宋体" panose="02010600030101010101" pitchFamily="2" charset="-122"/>
                <a:sym typeface="宋体" panose="02010600030101010101" pitchFamily="2" charset="-122"/>
              </a:rPr>
              <a:t>位宽</a:t>
            </a:r>
            <a:r>
              <a:rPr lang="en-US" altLang="zh-CN" dirty="0">
                <a:latin typeface="Comic Sans MS" panose="030F0702030302020204" pitchFamily="2" charset="0"/>
                <a:ea typeface="宋体" panose="02010600030101010101" pitchFamily="2" charset="-122"/>
                <a:sym typeface="宋体" panose="02010600030101010101" pitchFamily="2" charset="-122"/>
              </a:rPr>
              <a:t>]  </a:t>
            </a:r>
            <a:r>
              <a:rPr lang="zh-CN" altLang="en-US" dirty="0">
                <a:latin typeface="Comic Sans MS" panose="030F0702030302020204" pitchFamily="2" charset="0"/>
                <a:ea typeface="宋体" panose="02010600030101010101" pitchFamily="2" charset="-122"/>
              </a:rPr>
              <a:t>输出端口列表; </a:t>
            </a:r>
            <a:endParaRPr lang="zh-CN" altLang="en-US" dirty="0">
              <a:latin typeface="Comic Sans MS" panose="030F0702030302020204" pitchFamily="2" charset="0"/>
              <a:ea typeface="宋体" panose="02010600030101010101" pitchFamily="2" charset="-122"/>
            </a:endParaRPr>
          </a:p>
          <a:p>
            <a:pPr eaLnBrk="0" hangingPunct="0"/>
            <a:r>
              <a:rPr lang="zh-CN" altLang="en-US" dirty="0">
                <a:latin typeface="Comic Sans MS" panose="030F0702030302020204" pitchFamily="2" charset="0"/>
                <a:ea typeface="宋体" panose="02010600030101010101" pitchFamily="2" charset="-122"/>
              </a:rPr>
              <a:t>   inout   </a:t>
            </a:r>
            <a:r>
              <a:rPr lang="en-US" altLang="zh-CN" dirty="0">
                <a:latin typeface="Comic Sans MS" panose="030F0702030302020204" pitchFamily="2" charset="0"/>
                <a:ea typeface="宋体" panose="02010600030101010101" pitchFamily="2" charset="-122"/>
                <a:sym typeface="宋体" panose="02010600030101010101" pitchFamily="2" charset="-122"/>
              </a:rPr>
              <a:t>[</a:t>
            </a:r>
            <a:r>
              <a:rPr lang="zh-CN" altLang="en-US" dirty="0">
                <a:latin typeface="Comic Sans MS" panose="030F0702030302020204" pitchFamily="2" charset="0"/>
                <a:ea typeface="宋体" panose="02010600030101010101" pitchFamily="2" charset="-122"/>
                <a:sym typeface="宋体" panose="02010600030101010101" pitchFamily="2" charset="-122"/>
              </a:rPr>
              <a:t>数据类型</a:t>
            </a:r>
            <a:r>
              <a:rPr lang="en-US" altLang="zh-CN" dirty="0">
                <a:latin typeface="Comic Sans MS" panose="030F0702030302020204" pitchFamily="2" charset="0"/>
                <a:ea typeface="宋体" panose="02010600030101010101" pitchFamily="2" charset="-122"/>
                <a:sym typeface="宋体" panose="02010600030101010101" pitchFamily="2" charset="-122"/>
              </a:rPr>
              <a:t>] [</a:t>
            </a:r>
            <a:r>
              <a:rPr lang="zh-CN" altLang="en-US" dirty="0">
                <a:latin typeface="Comic Sans MS" panose="030F0702030302020204" pitchFamily="2" charset="0"/>
                <a:ea typeface="宋体" panose="02010600030101010101" pitchFamily="2" charset="-122"/>
                <a:sym typeface="宋体" panose="02010600030101010101" pitchFamily="2" charset="-122"/>
              </a:rPr>
              <a:t>位宽</a:t>
            </a:r>
            <a:r>
              <a:rPr lang="en-US" altLang="zh-CN" dirty="0">
                <a:latin typeface="Comic Sans MS" panose="030F0702030302020204" pitchFamily="2" charset="0"/>
                <a:ea typeface="宋体" panose="02010600030101010101" pitchFamily="2" charset="-122"/>
                <a:sym typeface="宋体" panose="02010600030101010101" pitchFamily="2" charset="-122"/>
              </a:rPr>
              <a:t>]  </a:t>
            </a:r>
            <a:r>
              <a:rPr lang="zh-CN" altLang="en-US" dirty="0">
                <a:latin typeface="Comic Sans MS" panose="030F0702030302020204" pitchFamily="2" charset="0"/>
                <a:ea typeface="宋体" panose="02010600030101010101" pitchFamily="2" charset="-122"/>
              </a:rPr>
              <a:t>双向端口列表; </a:t>
            </a:r>
            <a:endParaRPr lang="zh-CN" altLang="en-US" dirty="0">
              <a:latin typeface="Comic Sans MS" panose="030F0702030302020204" pitchFamily="2" charset="0"/>
              <a:ea typeface="宋体" panose="02010600030101010101" pitchFamily="2" charset="-122"/>
            </a:endParaRPr>
          </a:p>
          <a:p>
            <a:pPr eaLnBrk="0" hangingPunct="0"/>
            <a:endParaRPr lang="zh-CN" altLang="en-US" dirty="0">
              <a:latin typeface="Comic Sans MS" panose="030F0702030302020204" pitchFamily="2" charset="0"/>
              <a:ea typeface="宋体" panose="02010600030101010101" pitchFamily="2" charset="-122"/>
            </a:endParaRPr>
          </a:p>
          <a:p>
            <a:pPr eaLnBrk="0" hangingPunct="0"/>
            <a:r>
              <a:rPr lang="zh-CN" altLang="en-US" dirty="0">
                <a:latin typeface="Comic Sans MS" panose="030F0702030302020204" pitchFamily="2" charset="0"/>
                <a:ea typeface="宋体" panose="02010600030101010101" pitchFamily="2" charset="-122"/>
              </a:rPr>
              <a:t>  </a:t>
            </a:r>
            <a:r>
              <a:rPr lang="zh-CN" altLang="en-US" dirty="0">
                <a:solidFill>
                  <a:srgbClr val="0070C0"/>
                </a:solidFill>
                <a:latin typeface="Comic Sans MS" panose="030F0702030302020204" pitchFamily="2" charset="0"/>
                <a:ea typeface="宋体" panose="02010600030101010101" pitchFamily="2" charset="-122"/>
              </a:rPr>
              <a:t> // 数据类型定义</a:t>
            </a:r>
            <a:endParaRPr lang="zh-CN" altLang="en-US" dirty="0">
              <a:latin typeface="Comic Sans MS" panose="030F0702030302020204" pitchFamily="2" charset="0"/>
              <a:ea typeface="宋体" panose="02010600030101010101" pitchFamily="2" charset="-122"/>
            </a:endParaRPr>
          </a:p>
          <a:p>
            <a:pPr eaLnBrk="0" hangingPunct="0"/>
            <a:r>
              <a:rPr lang="zh-CN" altLang="en-US" dirty="0">
                <a:latin typeface="Comic Sans MS" panose="030F0702030302020204" pitchFamily="2" charset="0"/>
                <a:ea typeface="宋体" panose="02010600030101010101" pitchFamily="2" charset="-122"/>
              </a:rPr>
              <a:t>   wire </a:t>
            </a:r>
            <a:r>
              <a:rPr lang="en-US" altLang="zh-CN" dirty="0">
                <a:latin typeface="Comic Sans MS" panose="030F0702030302020204" pitchFamily="2" charset="0"/>
                <a:ea typeface="宋体" panose="02010600030101010101" pitchFamily="2" charset="-122"/>
                <a:sym typeface="宋体" panose="02010600030101010101" pitchFamily="2" charset="-122"/>
              </a:rPr>
              <a:t> [</a:t>
            </a:r>
            <a:r>
              <a:rPr lang="zh-CN" altLang="en-US" dirty="0">
                <a:latin typeface="Comic Sans MS" panose="030F0702030302020204" pitchFamily="2" charset="0"/>
                <a:ea typeface="宋体" panose="02010600030101010101" pitchFamily="2" charset="-122"/>
                <a:sym typeface="宋体" panose="02010600030101010101" pitchFamily="2" charset="-122"/>
              </a:rPr>
              <a:t>位宽</a:t>
            </a:r>
            <a:r>
              <a:rPr lang="en-US" altLang="zh-CN" dirty="0">
                <a:latin typeface="Comic Sans MS" panose="030F0702030302020204" pitchFamily="2" charset="0"/>
                <a:ea typeface="宋体" panose="02010600030101010101" pitchFamily="2" charset="-122"/>
                <a:sym typeface="宋体" panose="02010600030101010101" pitchFamily="2" charset="-122"/>
              </a:rPr>
              <a:t>] </a:t>
            </a:r>
            <a:r>
              <a:rPr lang="zh-CN" altLang="en-US" dirty="0">
                <a:latin typeface="Comic Sans MS" panose="030F0702030302020204" pitchFamily="2" charset="0"/>
                <a:ea typeface="宋体" panose="02010600030101010101" pitchFamily="2" charset="-122"/>
              </a:rPr>
              <a:t>线网名,线网名，…;     </a:t>
            </a:r>
            <a:endParaRPr lang="zh-CN" altLang="en-US" dirty="0">
              <a:latin typeface="Comic Sans MS" panose="030F0702030302020204" pitchFamily="2" charset="0"/>
              <a:ea typeface="宋体" panose="02010600030101010101" pitchFamily="2" charset="-122"/>
            </a:endParaRPr>
          </a:p>
          <a:p>
            <a:pPr eaLnBrk="0" hangingPunct="0"/>
            <a:r>
              <a:rPr lang="zh-CN" altLang="en-US" dirty="0">
                <a:latin typeface="Comic Sans MS" panose="030F0702030302020204" pitchFamily="2" charset="0"/>
                <a:ea typeface="宋体" panose="02010600030101010101" pitchFamily="2" charset="-122"/>
              </a:rPr>
              <a:t>   reg </a:t>
            </a:r>
            <a:r>
              <a:rPr lang="en-US" altLang="zh-CN" dirty="0">
                <a:latin typeface="Comic Sans MS" panose="030F0702030302020204" pitchFamily="2" charset="0"/>
                <a:ea typeface="宋体" panose="02010600030101010101" pitchFamily="2" charset="-122"/>
                <a:sym typeface="宋体" panose="02010600030101010101" pitchFamily="2" charset="-122"/>
              </a:rPr>
              <a:t> [</a:t>
            </a:r>
            <a:r>
              <a:rPr lang="zh-CN" altLang="en-US" dirty="0">
                <a:latin typeface="Comic Sans MS" panose="030F0702030302020204" pitchFamily="2" charset="0"/>
                <a:ea typeface="宋体" panose="02010600030101010101" pitchFamily="2" charset="-122"/>
                <a:sym typeface="宋体" panose="02010600030101010101" pitchFamily="2" charset="-122"/>
              </a:rPr>
              <a:t>位宽</a:t>
            </a:r>
            <a:r>
              <a:rPr lang="en-US" altLang="zh-CN" dirty="0">
                <a:latin typeface="Comic Sans MS" panose="030F0702030302020204" pitchFamily="2" charset="0"/>
                <a:ea typeface="宋体" panose="02010600030101010101" pitchFamily="2" charset="-122"/>
                <a:sym typeface="宋体" panose="02010600030101010101" pitchFamily="2" charset="-122"/>
              </a:rPr>
              <a:t>] </a:t>
            </a:r>
            <a:r>
              <a:rPr lang="zh-CN" altLang="en-US" dirty="0">
                <a:latin typeface="Comic Sans MS" panose="030F0702030302020204" pitchFamily="2" charset="0"/>
                <a:ea typeface="宋体" panose="02010600030101010101" pitchFamily="2" charset="-122"/>
              </a:rPr>
              <a:t>变量名,变量名，…;</a:t>
            </a:r>
            <a:endParaRPr lang="zh-CN" altLang="en-US" dirty="0">
              <a:latin typeface="Comic Sans MS" panose="030F0702030302020204" pitchFamily="2" charset="0"/>
              <a:ea typeface="宋体" panose="02010600030101010101" pitchFamily="2" charset="-122"/>
            </a:endParaRPr>
          </a:p>
          <a:p>
            <a:pPr eaLnBrk="0" hangingPunct="0"/>
            <a:endParaRPr lang="zh-CN" altLang="en-US" dirty="0">
              <a:latin typeface="Comic Sans MS" panose="030F0702030302020204" pitchFamily="2" charset="0"/>
              <a:ea typeface="宋体" panose="02010600030101010101" pitchFamily="2" charset="-122"/>
            </a:endParaRPr>
          </a:p>
          <a:p>
            <a:pPr eaLnBrk="0" hangingPunct="0"/>
            <a:r>
              <a:rPr lang="zh-CN" altLang="en-US" dirty="0">
                <a:latin typeface="Comic Sans MS" panose="030F0702030302020204" pitchFamily="2" charset="0"/>
                <a:ea typeface="宋体" panose="02010600030101010101" pitchFamily="2" charset="-122"/>
              </a:rPr>
              <a:t>   </a:t>
            </a:r>
            <a:r>
              <a:rPr lang="zh-CN" altLang="en-US" dirty="0">
                <a:solidFill>
                  <a:srgbClr val="00B050"/>
                </a:solidFill>
                <a:latin typeface="Comic Sans MS" panose="030F0702030302020204" pitchFamily="2" charset="0"/>
                <a:ea typeface="宋体" panose="02010600030101010101" pitchFamily="2" charset="-122"/>
              </a:rPr>
              <a:t>//函数与任务声明</a:t>
            </a:r>
            <a:endParaRPr lang="zh-CN" altLang="en-US" dirty="0">
              <a:latin typeface="Comic Sans MS" panose="030F0702030302020204" pitchFamily="2" charset="0"/>
              <a:ea typeface="宋体" panose="02010600030101010101" pitchFamily="2" charset="-122"/>
            </a:endParaRPr>
          </a:p>
          <a:p>
            <a:pPr eaLnBrk="0" hangingPunct="0"/>
            <a:r>
              <a:rPr lang="zh-CN" altLang="en-US" dirty="0">
                <a:latin typeface="Comic Sans MS" panose="030F0702030302020204" pitchFamily="2" charset="0"/>
                <a:ea typeface="宋体" panose="02010600030101010101" pitchFamily="2" charset="-122"/>
              </a:rPr>
              <a:t>   function [位宽] 函数名; ...; endfuction</a:t>
            </a:r>
            <a:endParaRPr lang="zh-CN" altLang="en-US" dirty="0">
              <a:latin typeface="Comic Sans MS" panose="030F0702030302020204" pitchFamily="2" charset="0"/>
              <a:ea typeface="宋体" panose="02010600030101010101" pitchFamily="2" charset="-122"/>
            </a:endParaRPr>
          </a:p>
          <a:p>
            <a:pPr eaLnBrk="0" hangingPunct="0"/>
            <a:r>
              <a:rPr lang="zh-CN" altLang="en-US" dirty="0">
                <a:latin typeface="Comic Sans MS" panose="030F0702030302020204" pitchFamily="2" charset="0"/>
                <a:ea typeface="宋体" panose="02010600030101010101" pitchFamily="2" charset="-122"/>
              </a:rPr>
              <a:t>   task 任务名; ...; endtask</a:t>
            </a:r>
            <a:endParaRPr lang="zh-CN" altLang="en-US" dirty="0">
              <a:latin typeface="Comic Sans MS" panose="030F0702030302020204" pitchFamily="2" charset="0"/>
              <a:ea typeface="宋体" panose="02010600030101010101" pitchFamily="2" charset="-122"/>
            </a:endParaRPr>
          </a:p>
          <a:p>
            <a:pPr eaLnBrk="0" hangingPunct="0"/>
            <a:endParaRPr lang="zh-CN" altLang="en-US" dirty="0">
              <a:latin typeface="Comic Sans MS" panose="030F0702030302020204" pitchFamily="2" charset="0"/>
              <a:ea typeface="宋体" panose="02010600030101010101" pitchFamily="2" charset="-122"/>
            </a:endParaRPr>
          </a:p>
          <a:p>
            <a:pPr eaLnBrk="0" hangingPunct="0"/>
            <a:r>
              <a:rPr lang="zh-CN" altLang="en-US" dirty="0">
                <a:latin typeface="Comic Sans MS" panose="030F0702030302020204" pitchFamily="2" charset="0"/>
                <a:ea typeface="宋体" panose="02010600030101010101" pitchFamily="2" charset="-122"/>
              </a:rPr>
              <a:t>  </a:t>
            </a:r>
            <a:r>
              <a:rPr lang="zh-CN" altLang="en-US" dirty="0">
                <a:solidFill>
                  <a:srgbClr val="C00000"/>
                </a:solidFill>
                <a:latin typeface="Comic Sans MS" panose="030F0702030302020204" pitchFamily="2" charset="0"/>
                <a:ea typeface="宋体" panose="02010600030101010101" pitchFamily="2" charset="-122"/>
              </a:rPr>
              <a:t>// 功能描述 </a:t>
            </a:r>
            <a:endParaRPr lang="zh-CN" altLang="en-US" dirty="0">
              <a:latin typeface="Comic Sans MS" panose="030F0702030302020204" pitchFamily="2" charset="0"/>
              <a:ea typeface="宋体" panose="02010600030101010101" pitchFamily="2" charset="-122"/>
            </a:endParaRPr>
          </a:p>
          <a:p>
            <a:pPr eaLnBrk="0" hangingPunct="0"/>
            <a:r>
              <a:rPr lang="zh-CN" altLang="en-US" dirty="0">
                <a:latin typeface="Comic Sans MS" panose="030F0702030302020204" pitchFamily="2" charset="0"/>
                <a:ea typeface="宋体" panose="02010600030101010101" pitchFamily="2" charset="-122"/>
              </a:rPr>
              <a:t>   assign 线网名=函数表达式;            // 数据流描述方式</a:t>
            </a:r>
            <a:endParaRPr lang="zh-CN" altLang="en-US" dirty="0">
              <a:latin typeface="Comic Sans MS" panose="030F0702030302020204" pitchFamily="2" charset="0"/>
              <a:ea typeface="宋体" panose="02010600030101010101" pitchFamily="2" charset="-122"/>
            </a:endParaRPr>
          </a:p>
          <a:p>
            <a:pPr eaLnBrk="0" hangingPunct="0"/>
            <a:r>
              <a:rPr lang="zh-CN" altLang="en-US" dirty="0">
                <a:latin typeface="Comic Sans MS" panose="030F0702030302020204" pitchFamily="2" charset="0"/>
                <a:ea typeface="宋体" panose="02010600030101010101" pitchFamily="2" charset="-122"/>
              </a:rPr>
              <a:t>   always/initial过程语句;                // 行为描述方式</a:t>
            </a:r>
            <a:endParaRPr lang="zh-CN" altLang="en-US" dirty="0">
              <a:latin typeface="Comic Sans MS" panose="030F0702030302020204" pitchFamily="2" charset="0"/>
              <a:ea typeface="宋体" panose="02010600030101010101" pitchFamily="2" charset="-122"/>
            </a:endParaRPr>
          </a:p>
          <a:p>
            <a:pPr eaLnBrk="0" hangingPunct="0"/>
            <a:r>
              <a:rPr lang="zh-CN" altLang="en-US" dirty="0">
                <a:latin typeface="Comic Sans MS" panose="030F0702030302020204" pitchFamily="2" charset="0"/>
                <a:ea typeface="宋体" panose="02010600030101010101" pitchFamily="2" charset="-122"/>
              </a:rPr>
              <a:t>   例化模块名 实例名(端口关联列表);    // 结构描述方式</a:t>
            </a:r>
            <a:endParaRPr lang="zh-CN" altLang="en-US" dirty="0">
              <a:latin typeface="Comic Sans MS" panose="030F0702030302020204" pitchFamily="2" charset="0"/>
              <a:ea typeface="宋体" panose="02010600030101010101" pitchFamily="2" charset="-122"/>
            </a:endParaRPr>
          </a:p>
          <a:p>
            <a:pPr eaLnBrk="0" hangingPunct="0"/>
            <a:endParaRPr lang="zh-CN" altLang="en-US" dirty="0">
              <a:solidFill>
                <a:srgbClr val="0070C0"/>
              </a:solidFill>
              <a:latin typeface="Comic Sans MS" panose="030F0702030302020204" pitchFamily="2" charset="0"/>
              <a:ea typeface="宋体" panose="02010600030101010101" pitchFamily="2" charset="-122"/>
            </a:endParaRPr>
          </a:p>
          <a:p>
            <a:pPr eaLnBrk="0" hangingPunct="0"/>
            <a:r>
              <a:rPr lang="zh-CN" altLang="en-US" dirty="0">
                <a:solidFill>
                  <a:srgbClr val="0070C0"/>
                </a:solidFill>
                <a:latin typeface="Comic Sans MS" panose="030F0702030302020204" pitchFamily="2" charset="0"/>
                <a:ea typeface="宋体" panose="02010600030101010101" pitchFamily="2" charset="-122"/>
              </a:rPr>
              <a:t>endmodule</a:t>
            </a:r>
            <a:endParaRPr lang="zh-CN" altLang="en-US" dirty="0">
              <a:solidFill>
                <a:srgbClr val="0070C0"/>
              </a:solidFill>
              <a:latin typeface="Comic Sans MS" panose="030F0702030302020204" pitchFamily="2" charset="0"/>
              <a:ea typeface="宋体" panose="02010600030101010101" pitchFamily="2"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文本框 3"/>
          <p:cNvSpPr txBox="1"/>
          <p:nvPr/>
        </p:nvSpPr>
        <p:spPr>
          <a:xfrm>
            <a:off x="1017588" y="1781175"/>
            <a:ext cx="2674937" cy="460375"/>
          </a:xfrm>
          <a:prstGeom prst="rect">
            <a:avLst/>
          </a:prstGeom>
          <a:noFill/>
          <a:ln w="9525">
            <a:noFill/>
          </a:ln>
        </p:spPr>
        <p:txBody>
          <a:bodyPr wrap="square" anchor="t" anchorCtr="0">
            <a:spAutoFit/>
          </a:bodyPr>
          <a:p>
            <a:pPr eaLnBrk="0" hangingPunct="0"/>
            <a:r>
              <a:rPr lang="zh-CN" altLang="en-US" sz="2400" dirty="0">
                <a:solidFill>
                  <a:srgbClr val="C00000"/>
                </a:solidFill>
                <a:latin typeface="Comic Sans MS" panose="030F0702030302020204" pitchFamily="2" charset="0"/>
                <a:ea typeface="宋体" panose="02010600030101010101" pitchFamily="2" charset="-122"/>
              </a:rPr>
              <a:t>1</a:t>
            </a:r>
            <a:r>
              <a:rPr lang="en-US" altLang="zh-CN" sz="2400" dirty="0">
                <a:solidFill>
                  <a:srgbClr val="C00000"/>
                </a:solidFill>
                <a:latin typeface="Comic Sans MS" panose="030F0702030302020204" pitchFamily="2" charset="0"/>
                <a:ea typeface="宋体" panose="02010600030101010101" pitchFamily="2" charset="-122"/>
              </a:rPr>
              <a:t>.</a:t>
            </a:r>
            <a:r>
              <a:rPr lang="zh-CN" altLang="en-US" sz="2400" dirty="0">
                <a:solidFill>
                  <a:srgbClr val="C00000"/>
                </a:solidFill>
                <a:latin typeface="Comic Sans MS" panose="030F0702030302020204" pitchFamily="2" charset="0"/>
                <a:ea typeface="宋体" panose="02010600030101010101" pitchFamily="2" charset="-122"/>
              </a:rPr>
              <a:t> 行为描述方法</a:t>
            </a:r>
            <a:endParaRPr lang="zh-CN" altLang="en-US" sz="2400" dirty="0">
              <a:solidFill>
                <a:srgbClr val="C00000"/>
              </a:solidFill>
              <a:latin typeface="Comic Sans MS" panose="030F0702030302020204" pitchFamily="2" charset="0"/>
              <a:ea typeface="宋体" panose="02010600030101010101" pitchFamily="2" charset="-122"/>
            </a:endParaRPr>
          </a:p>
        </p:txBody>
      </p:sp>
      <p:sp>
        <p:nvSpPr>
          <p:cNvPr id="55298" name="文本框 3"/>
          <p:cNvSpPr txBox="1"/>
          <p:nvPr/>
        </p:nvSpPr>
        <p:spPr>
          <a:xfrm>
            <a:off x="1265238" y="3597275"/>
            <a:ext cx="2351087" cy="400050"/>
          </a:xfrm>
          <a:prstGeom prst="rect">
            <a:avLst/>
          </a:prstGeom>
          <a:noFill/>
          <a:ln w="9525">
            <a:noFill/>
          </a:ln>
        </p:spPr>
        <p:txBody>
          <a:bodyPr wrap="square" anchor="t" anchorCtr="0">
            <a:spAutoFit/>
          </a:bodyPr>
          <a:p>
            <a:pPr eaLnBrk="0" hangingPunct="0"/>
            <a:r>
              <a:rPr lang="en-US" altLang="zh-CN" sz="2000" dirty="0">
                <a:solidFill>
                  <a:srgbClr val="0070C0"/>
                </a:solidFill>
                <a:latin typeface="Comic Sans MS" panose="030F0702030302020204" pitchFamily="2" charset="0"/>
                <a:ea typeface="仿宋_GB2312" pitchFamily="1" charset="-122"/>
              </a:rPr>
              <a:t>(</a:t>
            </a:r>
            <a:r>
              <a:rPr lang="zh-CN" altLang="en-US" sz="2000" dirty="0">
                <a:solidFill>
                  <a:srgbClr val="0070C0"/>
                </a:solidFill>
                <a:latin typeface="Comic Sans MS" panose="030F0702030302020204" pitchFamily="2" charset="0"/>
                <a:ea typeface="仿宋_GB2312" pitchFamily="1" charset="-122"/>
              </a:rPr>
              <a:t>1</a:t>
            </a:r>
            <a:r>
              <a:rPr lang="en-US" altLang="zh-CN" sz="2000" dirty="0">
                <a:solidFill>
                  <a:srgbClr val="0070C0"/>
                </a:solidFill>
                <a:latin typeface="Comic Sans MS" panose="030F0702030302020204" pitchFamily="2" charset="0"/>
                <a:ea typeface="仿宋_GB2312" pitchFamily="1" charset="-122"/>
              </a:rPr>
              <a:t>)</a:t>
            </a:r>
            <a:r>
              <a:rPr lang="zh-CN" altLang="en-US" sz="2000" dirty="0">
                <a:solidFill>
                  <a:srgbClr val="0070C0"/>
                </a:solidFill>
                <a:latin typeface="Comic Sans MS" panose="030F0702030302020204" pitchFamily="2" charset="0"/>
                <a:ea typeface="仿宋_GB2312" pitchFamily="1" charset="-122"/>
              </a:rPr>
              <a:t> initial 语句</a:t>
            </a:r>
            <a:endParaRPr lang="zh-CN" altLang="en-US" sz="2000" dirty="0">
              <a:solidFill>
                <a:srgbClr val="0070C0"/>
              </a:solidFill>
              <a:latin typeface="Comic Sans MS" panose="030F0702030302020204" pitchFamily="2" charset="0"/>
              <a:ea typeface="仿宋_GB2312" pitchFamily="1" charset="-122"/>
            </a:endParaRPr>
          </a:p>
        </p:txBody>
      </p:sp>
      <p:pic>
        <p:nvPicPr>
          <p:cNvPr id="55299" name="文本框 3"/>
          <p:cNvPicPr>
            <a:picLocks noGrp="1" noChangeAspect="1"/>
          </p:cNvPicPr>
          <p:nvPr/>
        </p:nvPicPr>
        <p:blipFill>
          <a:blip r:embed="rId1"/>
          <a:stretch>
            <a:fillRect/>
          </a:stretch>
        </p:blipFill>
        <p:spPr>
          <a:xfrm>
            <a:off x="873125" y="442913"/>
            <a:ext cx="7823200" cy="1338262"/>
          </a:xfrm>
          <a:prstGeom prst="rect">
            <a:avLst/>
          </a:prstGeom>
          <a:noFill/>
          <a:ln w="9525">
            <a:noFill/>
          </a:ln>
        </p:spPr>
      </p:pic>
      <p:sp>
        <p:nvSpPr>
          <p:cNvPr id="55300" name="文本框 3"/>
          <p:cNvSpPr txBox="1"/>
          <p:nvPr/>
        </p:nvSpPr>
        <p:spPr>
          <a:xfrm>
            <a:off x="873125" y="2170113"/>
            <a:ext cx="7823200" cy="1338262"/>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rPr>
              <a:t>  行为描述（Behavioral Modeling）以过程语句为基本单位，在过程体内部应用高级语</a:t>
            </a:r>
            <a:r>
              <a:rPr lang="zh-CN" altLang="en-US" dirty="0">
                <a:latin typeface="Comic Sans MS" panose="030F0702030302020204" pitchFamily="2" charset="0"/>
                <a:ea typeface="宋体" panose="02010600030101010101" pitchFamily="2" charset="-122"/>
              </a:rPr>
              <a:t>句</a:t>
            </a:r>
            <a:r>
              <a:rPr lang="en-US" altLang="zh-CN" dirty="0">
                <a:latin typeface="Comic Sans MS" panose="030F0702030302020204" pitchFamily="2" charset="0"/>
                <a:ea typeface="宋体" panose="02010600030101010101" pitchFamily="2" charset="-122"/>
              </a:rPr>
              <a:t>和操作符描述模块的行为特性，不考虑具体的实现方法。</a:t>
            </a:r>
            <a:r>
              <a:rPr lang="en-US" altLang="zh-CN" dirty="0">
                <a:latin typeface="Comic Sans MS" panose="030F0702030302020204" pitchFamily="2" charset="0"/>
                <a:ea typeface="宋体" panose="02010600030101010101" pitchFamily="2" charset="-122"/>
                <a:sym typeface="宋体" panose="02010600030101010101" pitchFamily="2" charset="-122"/>
              </a:rPr>
              <a:t>过程语句有</a:t>
            </a:r>
            <a:r>
              <a:rPr lang="en-US" altLang="zh-CN" dirty="0">
                <a:solidFill>
                  <a:srgbClr val="00B050"/>
                </a:solidFill>
                <a:latin typeface="Comic Sans MS" panose="030F0702030302020204" pitchFamily="2" charset="0"/>
                <a:ea typeface="宋体" panose="02010600030101010101" pitchFamily="2" charset="-122"/>
                <a:sym typeface="宋体" panose="02010600030101010101" pitchFamily="2" charset="-122"/>
              </a:rPr>
              <a:t>initial</a:t>
            </a:r>
            <a:r>
              <a:rPr lang="en-US" altLang="zh-CN" dirty="0">
                <a:latin typeface="Comic Sans MS" panose="030F0702030302020204" pitchFamily="2" charset="0"/>
                <a:ea typeface="宋体" panose="02010600030101010101" pitchFamily="2" charset="-122"/>
                <a:sym typeface="宋体" panose="02010600030101010101" pitchFamily="2" charset="-122"/>
              </a:rPr>
              <a:t>语句和</a:t>
            </a:r>
            <a:r>
              <a:rPr lang="en-US" altLang="zh-CN" dirty="0">
                <a:solidFill>
                  <a:srgbClr val="C00000"/>
                </a:solidFill>
                <a:latin typeface="Comic Sans MS" panose="030F0702030302020204" pitchFamily="2" charset="0"/>
                <a:ea typeface="宋体" panose="02010600030101010101" pitchFamily="2" charset="-122"/>
                <a:sym typeface="宋体" panose="02010600030101010101" pitchFamily="2" charset="-122"/>
              </a:rPr>
              <a:t>always</a:t>
            </a:r>
            <a:r>
              <a:rPr lang="en-US" altLang="zh-CN" dirty="0">
                <a:latin typeface="Comic Sans MS" panose="030F0702030302020204" pitchFamily="2" charset="0"/>
                <a:ea typeface="宋体" panose="02010600030101010101" pitchFamily="2" charset="-122"/>
                <a:sym typeface="宋体" panose="02010600030101010101" pitchFamily="2" charset="-122"/>
              </a:rPr>
              <a:t>语句两种形式。</a:t>
            </a:r>
            <a:endParaRPr lang="en-US" altLang="zh-CN" dirty="0">
              <a:latin typeface="Comic Sans MS" panose="030F0702030302020204" pitchFamily="2" charset="0"/>
              <a:ea typeface="宋体" panose="02010600030101010101" pitchFamily="2" charset="-122"/>
            </a:endParaRPr>
          </a:p>
        </p:txBody>
      </p:sp>
      <p:sp>
        <p:nvSpPr>
          <p:cNvPr id="55301" name="文本框 3"/>
          <p:cNvSpPr txBox="1"/>
          <p:nvPr/>
        </p:nvSpPr>
        <p:spPr>
          <a:xfrm>
            <a:off x="1017588" y="3997325"/>
            <a:ext cx="3998912" cy="2168525"/>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rPr>
              <a:t>   initial过程语句称为初始化语句，无触发条件，从0时刻开始只执行一次。initial语句用在testbench文件中，用于对变量进行初始化或者产生特定的信号波形。</a:t>
            </a:r>
            <a:endParaRPr lang="en-US" altLang="zh-CN" dirty="0">
              <a:latin typeface="Comic Sans MS" panose="030F0702030302020204" pitchFamily="2" charset="0"/>
              <a:ea typeface="宋体" panose="02010600030101010101" pitchFamily="2" charset="-122"/>
            </a:endParaRPr>
          </a:p>
        </p:txBody>
      </p:sp>
      <p:sp>
        <p:nvSpPr>
          <p:cNvPr id="55302" name="文本框 6"/>
          <p:cNvSpPr txBox="1"/>
          <p:nvPr/>
        </p:nvSpPr>
        <p:spPr>
          <a:xfrm>
            <a:off x="5421313" y="3506788"/>
            <a:ext cx="2860675" cy="2676525"/>
          </a:xfrm>
          <a:prstGeom prst="rect">
            <a:avLst/>
          </a:prstGeom>
          <a:solidFill>
            <a:srgbClr val="D9EDEE"/>
          </a:solidFill>
          <a:ln w="9525" cap="flat" cmpd="sng">
            <a:solidFill>
              <a:srgbClr val="F2F2F2"/>
            </a:solidFill>
            <a:prstDash val="solid"/>
            <a:miter/>
            <a:headEnd type="none" w="med" len="med"/>
            <a:tailEnd type="none" w="med" len="med"/>
          </a:ln>
        </p:spPr>
        <p:txBody>
          <a:bodyPr wrap="square" anchor="t" anchorCtr="0">
            <a:spAutoFit/>
          </a:bodyPr>
          <a:p>
            <a:pPr eaLnBrk="0" hangingPunct="0">
              <a:lnSpc>
                <a:spcPct val="150000"/>
              </a:lnSpc>
            </a:pPr>
            <a:r>
              <a:rPr lang="en-US" altLang="zh-CN" sz="1600" dirty="0">
                <a:solidFill>
                  <a:srgbClr val="0070C0"/>
                </a:solidFill>
                <a:latin typeface="Comic Sans MS" panose="030F0702030302020204" pitchFamily="2" charset="0"/>
                <a:ea typeface="宋体" panose="02010600030101010101" pitchFamily="2" charset="-122"/>
              </a:rPr>
              <a:t>initial语句的语法格式为：</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solidFill>
                  <a:srgbClr val="C00000"/>
                </a:solidFill>
                <a:latin typeface="Comic Sans MS" panose="030F0702030302020204" pitchFamily="2" charset="0"/>
                <a:ea typeface="宋体" panose="02010600030101010101" pitchFamily="2" charset="-122"/>
              </a:rPr>
              <a:t>initial </a:t>
            </a:r>
            <a:endParaRPr lang="en-US" altLang="zh-CN" sz="1600" dirty="0">
              <a:solidFill>
                <a:srgbClr val="C00000"/>
              </a:solidFill>
              <a:latin typeface="Comic Sans MS" panose="030F0702030302020204" pitchFamily="2" charset="0"/>
              <a:ea typeface="宋体" panose="02010600030101010101" pitchFamily="2" charset="-122"/>
            </a:endParaRPr>
          </a:p>
          <a:p>
            <a:pPr eaLnBrk="0" hangingPunct="0">
              <a:lnSpc>
                <a:spcPct val="150000"/>
              </a:lnSpc>
            </a:pPr>
            <a:r>
              <a:rPr lang="en-US" altLang="zh-CN" sz="1600" dirty="0">
                <a:solidFill>
                  <a:srgbClr val="C00000"/>
                </a:solidFill>
                <a:latin typeface="Comic Sans MS" panose="030F0702030302020204" pitchFamily="2" charset="0"/>
                <a:ea typeface="宋体" panose="02010600030101010101" pitchFamily="2" charset="-122"/>
              </a:rPr>
              <a:t>  begin</a:t>
            </a:r>
            <a:endParaRPr lang="en-US" altLang="zh-CN" sz="1600" dirty="0">
              <a:solidFill>
                <a:srgbClr val="C00000"/>
              </a:solidFill>
              <a:latin typeface="Comic Sans MS" panose="030F0702030302020204" pitchFamily="2" charset="0"/>
              <a:ea typeface="宋体" panose="02010600030101010101" pitchFamily="2" charset="-122"/>
            </a:endParaRPr>
          </a:p>
          <a:p>
            <a:pPr eaLnBrk="0" hangingPunct="0">
              <a:lnSpc>
                <a:spcPct val="150000"/>
              </a:lnSpc>
            </a:pPr>
            <a:r>
              <a:rPr lang="en-US" altLang="zh-CN" sz="1600" dirty="0">
                <a:solidFill>
                  <a:srgbClr val="C00000"/>
                </a:solidFill>
                <a:latin typeface="Comic Sans MS" panose="030F0702030302020204" pitchFamily="2" charset="0"/>
                <a:ea typeface="宋体" panose="02010600030101010101" pitchFamily="2" charset="-122"/>
              </a:rPr>
              <a:t>    块内变量说明;</a:t>
            </a:r>
            <a:endParaRPr lang="en-US" altLang="zh-CN" sz="1600" dirty="0">
              <a:solidFill>
                <a:srgbClr val="C00000"/>
              </a:solidFill>
              <a:latin typeface="Comic Sans MS" panose="030F0702030302020204" pitchFamily="2" charset="0"/>
              <a:ea typeface="宋体" panose="02010600030101010101" pitchFamily="2" charset="-122"/>
            </a:endParaRPr>
          </a:p>
          <a:p>
            <a:pPr eaLnBrk="0" hangingPunct="0">
              <a:lnSpc>
                <a:spcPct val="150000"/>
              </a:lnSpc>
            </a:pPr>
            <a:r>
              <a:rPr lang="en-US" altLang="zh-CN" sz="1600" dirty="0">
                <a:solidFill>
                  <a:srgbClr val="C00000"/>
                </a:solidFill>
                <a:latin typeface="Comic Sans MS" panose="030F0702030302020204" pitchFamily="2" charset="0"/>
                <a:ea typeface="宋体" panose="02010600030101010101" pitchFamily="2" charset="-122"/>
              </a:rPr>
              <a:t>    [</a:t>
            </a:r>
            <a:r>
              <a:rPr lang="zh-CN" altLang="en-US" sz="1600" dirty="0">
                <a:solidFill>
                  <a:srgbClr val="C00000"/>
                </a:solidFill>
                <a:latin typeface="Comic Sans MS" panose="030F0702030302020204" pitchFamily="2" charset="0"/>
                <a:ea typeface="宋体" panose="02010600030101010101" pitchFamily="2" charset="-122"/>
                <a:sym typeface="宋体" panose="02010600030101010101" pitchFamily="2" charset="-122"/>
              </a:rPr>
              <a:t>延时</a:t>
            </a:r>
            <a:r>
              <a:rPr lang="en-US" altLang="zh-CN" sz="1600" dirty="0">
                <a:solidFill>
                  <a:srgbClr val="C00000"/>
                </a:solidFill>
                <a:latin typeface="Comic Sans MS" panose="030F0702030302020204" pitchFamily="2" charset="0"/>
                <a:ea typeface="宋体" panose="02010600030101010101" pitchFamily="2" charset="-122"/>
              </a:rPr>
              <a:t>控制1] 语句1; </a:t>
            </a:r>
            <a:endParaRPr lang="en-US" altLang="zh-CN" sz="1600" dirty="0">
              <a:solidFill>
                <a:srgbClr val="C00000"/>
              </a:solidFill>
              <a:latin typeface="Comic Sans MS" panose="030F0702030302020204" pitchFamily="2" charset="0"/>
              <a:ea typeface="宋体" panose="02010600030101010101" pitchFamily="2" charset="-122"/>
            </a:endParaRPr>
          </a:p>
          <a:p>
            <a:pPr eaLnBrk="0" hangingPunct="0">
              <a:lnSpc>
                <a:spcPct val="150000"/>
              </a:lnSpc>
            </a:pPr>
            <a:r>
              <a:rPr lang="en-US" altLang="zh-CN" sz="1600" dirty="0">
                <a:solidFill>
                  <a:srgbClr val="C00000"/>
                </a:solidFill>
                <a:latin typeface="Comic Sans MS" panose="030F0702030302020204" pitchFamily="2" charset="0"/>
                <a:ea typeface="宋体" panose="02010600030101010101" pitchFamily="2" charset="-122"/>
              </a:rPr>
              <a:t>    </a:t>
            </a:r>
            <a:r>
              <a:rPr lang="en-US" altLang="zh-CN" sz="1600" dirty="0">
                <a:solidFill>
                  <a:srgbClr val="C00000"/>
                </a:solidFill>
                <a:latin typeface="Comic Sans MS" panose="030F0702030302020204" pitchFamily="2" charset="0"/>
                <a:ea typeface="宋体" panose="02010600030101010101" pitchFamily="2" charset="-122"/>
                <a:sym typeface="宋体" panose="02010600030101010101" pitchFamily="2" charset="-122"/>
              </a:rPr>
              <a:t>...</a:t>
            </a:r>
            <a:endParaRPr lang="en-US" altLang="zh-CN" sz="1600" dirty="0">
              <a:solidFill>
                <a:srgbClr val="C00000"/>
              </a:solidFill>
              <a:latin typeface="Comic Sans MS" panose="030F0702030302020204" pitchFamily="2" charset="0"/>
              <a:ea typeface="宋体" panose="02010600030101010101" pitchFamily="2" charset="-122"/>
            </a:endParaRPr>
          </a:p>
          <a:p>
            <a:pPr eaLnBrk="0" hangingPunct="0">
              <a:lnSpc>
                <a:spcPct val="150000"/>
              </a:lnSpc>
            </a:pPr>
            <a:r>
              <a:rPr lang="en-US" altLang="zh-CN" sz="1600" dirty="0">
                <a:solidFill>
                  <a:srgbClr val="C00000"/>
                </a:solidFill>
                <a:latin typeface="Comic Sans MS" panose="030F0702030302020204" pitchFamily="2" charset="0"/>
                <a:ea typeface="宋体" panose="02010600030101010101" pitchFamily="2" charset="-122"/>
              </a:rPr>
              <a:t>  end </a:t>
            </a:r>
            <a:endParaRPr lang="en-US" altLang="zh-CN" sz="1600" dirty="0">
              <a:solidFill>
                <a:srgbClr val="C00000"/>
              </a:solidFill>
              <a:latin typeface="Comic Sans MS" panose="030F0702030302020204" pitchFamily="2" charset="0"/>
              <a:ea typeface="宋体" panose="02010600030101010101" pitchFamily="2"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文本框 4"/>
          <p:cNvSpPr txBox="1"/>
          <p:nvPr/>
        </p:nvSpPr>
        <p:spPr>
          <a:xfrm>
            <a:off x="1052513" y="720725"/>
            <a:ext cx="2230437" cy="1938338"/>
          </a:xfrm>
          <a:prstGeom prst="rect">
            <a:avLst/>
          </a:prstGeom>
          <a:solidFill>
            <a:srgbClr val="D9D9D9"/>
          </a:solidFill>
          <a:ln w="9525">
            <a:noFill/>
          </a:ln>
        </p:spPr>
        <p:txBody>
          <a:bodyPr wrap="square" anchor="t" anchorCtr="0">
            <a:spAutoFit/>
          </a:bodyPr>
          <a:p>
            <a:pPr eaLnBrk="0" hangingPunct="0">
              <a:lnSpc>
                <a:spcPct val="150000"/>
              </a:lnSpc>
            </a:pPr>
            <a:r>
              <a:rPr lang="en-US" altLang="zh-CN" sz="1600" dirty="0">
                <a:latin typeface="Comic Sans MS" panose="030F0702030302020204" pitchFamily="2" charset="0"/>
                <a:ea typeface="宋体" panose="02010600030101010101" pitchFamily="2" charset="-122"/>
              </a:rPr>
              <a:t>initial begin</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        clk = 0；</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  #10 clk = 1;</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  #20 clk = 0; </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end</a:t>
            </a:r>
            <a:endParaRPr lang="en-US" altLang="zh-CN" sz="1600" dirty="0">
              <a:latin typeface="Comic Sans MS" panose="030F0702030302020204" pitchFamily="2" charset="0"/>
              <a:ea typeface="宋体" panose="02010600030101010101" pitchFamily="2" charset="-122"/>
            </a:endParaRPr>
          </a:p>
        </p:txBody>
      </p:sp>
      <p:sp>
        <p:nvSpPr>
          <p:cNvPr id="56322" name="文本框 3"/>
          <p:cNvSpPr txBox="1"/>
          <p:nvPr/>
        </p:nvSpPr>
        <p:spPr>
          <a:xfrm>
            <a:off x="1052513" y="2789238"/>
            <a:ext cx="2146300" cy="398462"/>
          </a:xfrm>
          <a:prstGeom prst="rect">
            <a:avLst/>
          </a:prstGeom>
          <a:noFill/>
          <a:ln w="9525">
            <a:noFill/>
          </a:ln>
        </p:spPr>
        <p:txBody>
          <a:bodyPr wrap="square" anchor="t" anchorCtr="0">
            <a:spAutoFit/>
          </a:bodyPr>
          <a:p>
            <a:pPr eaLnBrk="0" hangingPunct="0"/>
            <a:r>
              <a:rPr lang="zh-CN" altLang="en-US" sz="2000" dirty="0">
                <a:solidFill>
                  <a:srgbClr val="C00000"/>
                </a:solidFill>
                <a:latin typeface="Comic Sans MS" panose="030F0702030302020204" pitchFamily="2" charset="0"/>
                <a:ea typeface="宋体" panose="02010600030101010101" pitchFamily="2" charset="-122"/>
              </a:rPr>
              <a:t>2. always 语句</a:t>
            </a:r>
            <a:endParaRPr lang="zh-CN" altLang="en-US" sz="2000" dirty="0">
              <a:solidFill>
                <a:srgbClr val="C00000"/>
              </a:solidFill>
              <a:latin typeface="Comic Sans MS" panose="030F0702030302020204" pitchFamily="2" charset="0"/>
              <a:ea typeface="宋体" panose="02010600030101010101" pitchFamily="2" charset="-122"/>
            </a:endParaRPr>
          </a:p>
        </p:txBody>
      </p:sp>
      <p:sp>
        <p:nvSpPr>
          <p:cNvPr id="56323" name="文本框 3"/>
          <p:cNvSpPr txBox="1"/>
          <p:nvPr/>
        </p:nvSpPr>
        <p:spPr>
          <a:xfrm>
            <a:off x="3444875" y="720725"/>
            <a:ext cx="4325938" cy="922338"/>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rPr>
              <a:t>  当模块中存在</a:t>
            </a:r>
            <a:r>
              <a:rPr lang="zh-CN" altLang="en-US" dirty="0">
                <a:latin typeface="Comic Sans MS" panose="030F0702030302020204" pitchFamily="2" charset="0"/>
                <a:ea typeface="宋体" panose="02010600030101010101" pitchFamily="2" charset="-122"/>
              </a:rPr>
              <a:t>多个</a:t>
            </a:r>
            <a:r>
              <a:rPr lang="en-US" altLang="zh-CN" dirty="0">
                <a:latin typeface="Comic Sans MS" panose="030F0702030302020204" pitchFamily="2" charset="0"/>
                <a:ea typeface="宋体" panose="02010600030101010101" pitchFamily="2" charset="-122"/>
              </a:rPr>
              <a:t>的initial语句时，则</a:t>
            </a:r>
            <a:r>
              <a:rPr lang="zh-CN" altLang="en-US" dirty="0">
                <a:latin typeface="Comic Sans MS" panose="030F0702030302020204" pitchFamily="2" charset="0"/>
                <a:ea typeface="宋体" panose="02010600030101010101" pitchFamily="2" charset="-122"/>
              </a:rPr>
              <a:t>所有</a:t>
            </a:r>
            <a:r>
              <a:rPr lang="en-US" altLang="zh-CN" dirty="0">
                <a:latin typeface="Comic Sans MS" panose="030F0702030302020204" pitchFamily="2" charset="0"/>
                <a:ea typeface="宋体" panose="02010600030101010101" pitchFamily="2" charset="-122"/>
              </a:rPr>
              <a:t>initial语句同时从0时刻开始执行。</a:t>
            </a:r>
            <a:endParaRPr lang="en-US" altLang="zh-CN" dirty="0">
              <a:latin typeface="Comic Sans MS" panose="030F0702030302020204" pitchFamily="2" charset="0"/>
              <a:ea typeface="宋体" panose="02010600030101010101" pitchFamily="2" charset="-122"/>
            </a:endParaRPr>
          </a:p>
        </p:txBody>
      </p:sp>
      <p:sp>
        <p:nvSpPr>
          <p:cNvPr id="56324" name="文本框 1"/>
          <p:cNvSpPr txBox="1"/>
          <p:nvPr/>
        </p:nvSpPr>
        <p:spPr>
          <a:xfrm>
            <a:off x="4576763" y="1771650"/>
            <a:ext cx="3571875" cy="3090863"/>
          </a:xfrm>
          <a:prstGeom prst="rect">
            <a:avLst/>
          </a:prstGeom>
          <a:solidFill>
            <a:srgbClr val="D9EDEE"/>
          </a:solidFill>
          <a:ln w="9525">
            <a:noFill/>
          </a:ln>
        </p:spPr>
        <p:txBody>
          <a:bodyPr wrap="square" anchor="t" anchorCtr="0">
            <a:spAutoFit/>
          </a:bodyPr>
          <a:p>
            <a:pPr eaLnBrk="0" hangingPunct="0">
              <a:lnSpc>
                <a:spcPct val="150000"/>
              </a:lnSpc>
            </a:pPr>
            <a:r>
              <a:rPr lang="en-US" altLang="zh-CN" dirty="0">
                <a:solidFill>
                  <a:srgbClr val="0070C0"/>
                </a:solidFill>
                <a:latin typeface="Comic Sans MS" panose="030F0702030302020204" pitchFamily="2" charset="0"/>
                <a:ea typeface="宋体" panose="02010600030101010101" pitchFamily="2" charset="-122"/>
              </a:rPr>
              <a:t> </a:t>
            </a:r>
            <a:r>
              <a:rPr lang="en-US" altLang="zh-CN" sz="1600" dirty="0">
                <a:solidFill>
                  <a:srgbClr val="0070C0"/>
                </a:solidFill>
                <a:latin typeface="Comic Sans MS" panose="030F0702030302020204" pitchFamily="2" charset="0"/>
                <a:ea typeface="宋体" panose="02010600030101010101" pitchFamily="2" charset="-122"/>
              </a:rPr>
              <a:t> always</a:t>
            </a:r>
            <a:r>
              <a:rPr lang="zh-CN" altLang="en-US" sz="1600" dirty="0">
                <a:solidFill>
                  <a:srgbClr val="0070C0"/>
                </a:solidFill>
                <a:latin typeface="Comic Sans MS" panose="030F0702030302020204" pitchFamily="2" charset="0"/>
                <a:ea typeface="宋体" panose="02010600030101010101" pitchFamily="2" charset="-122"/>
              </a:rPr>
              <a:t>语句应用的</a:t>
            </a:r>
            <a:r>
              <a:rPr lang="en-US" altLang="zh-CN" sz="1600" dirty="0">
                <a:solidFill>
                  <a:srgbClr val="0070C0"/>
                </a:solidFill>
                <a:latin typeface="Comic Sans MS" panose="030F0702030302020204" pitchFamily="2" charset="0"/>
                <a:ea typeface="宋体" panose="02010600030101010101" pitchFamily="2" charset="-122"/>
              </a:rPr>
              <a:t>语法格式为：</a:t>
            </a:r>
            <a:endParaRPr lang="en-US" altLang="zh-CN" sz="1600" dirty="0">
              <a:solidFill>
                <a:srgbClr val="0070C0"/>
              </a:solidFill>
              <a:latin typeface="Comic Sans MS" panose="030F0702030302020204" pitchFamily="2" charset="0"/>
              <a:ea typeface="宋体" panose="02010600030101010101" pitchFamily="2" charset="-122"/>
            </a:endParaRPr>
          </a:p>
          <a:p>
            <a:pPr eaLnBrk="0" hangingPunct="0">
              <a:lnSpc>
                <a:spcPct val="150000"/>
              </a:lnSpc>
            </a:pPr>
            <a:r>
              <a:rPr lang="en-US" altLang="zh-CN" sz="1600" dirty="0">
                <a:solidFill>
                  <a:srgbClr val="C00000"/>
                </a:solidFill>
                <a:latin typeface="Comic Sans MS" panose="030F0702030302020204" pitchFamily="2" charset="0"/>
                <a:ea typeface="宋体" panose="02010600030101010101" pitchFamily="2" charset="-122"/>
              </a:rPr>
              <a:t>  always @（事件列表）</a:t>
            </a:r>
            <a:endParaRPr lang="en-US" altLang="zh-CN" sz="1600" dirty="0">
              <a:solidFill>
                <a:srgbClr val="C00000"/>
              </a:solidFill>
              <a:latin typeface="Comic Sans MS" panose="030F0702030302020204" pitchFamily="2" charset="0"/>
              <a:ea typeface="宋体" panose="02010600030101010101" pitchFamily="2" charset="-122"/>
            </a:endParaRPr>
          </a:p>
          <a:p>
            <a:pPr eaLnBrk="0" hangingPunct="0">
              <a:lnSpc>
                <a:spcPct val="150000"/>
              </a:lnSpc>
            </a:pPr>
            <a:r>
              <a:rPr lang="en-US" altLang="zh-CN" sz="1600" dirty="0">
                <a:solidFill>
                  <a:srgbClr val="C00000"/>
                </a:solidFill>
                <a:latin typeface="Comic Sans MS" panose="030F0702030302020204" pitchFamily="2" charset="0"/>
                <a:ea typeface="宋体" panose="02010600030101010101" pitchFamily="2" charset="-122"/>
              </a:rPr>
              <a:t>    begin [:语句块名]</a:t>
            </a:r>
            <a:endParaRPr lang="en-US" altLang="zh-CN" sz="1600" dirty="0">
              <a:solidFill>
                <a:srgbClr val="C00000"/>
              </a:solidFill>
              <a:latin typeface="Comic Sans MS" panose="030F0702030302020204" pitchFamily="2" charset="0"/>
              <a:ea typeface="宋体" panose="02010600030101010101" pitchFamily="2" charset="-122"/>
            </a:endParaRPr>
          </a:p>
          <a:p>
            <a:pPr eaLnBrk="0" hangingPunct="0">
              <a:lnSpc>
                <a:spcPct val="150000"/>
              </a:lnSpc>
            </a:pPr>
            <a:r>
              <a:rPr lang="en-US" altLang="zh-CN" sz="1600" dirty="0">
                <a:solidFill>
                  <a:srgbClr val="C00000"/>
                </a:solidFill>
                <a:latin typeface="Comic Sans MS" panose="030F0702030302020204" pitchFamily="2" charset="0"/>
                <a:ea typeface="宋体" panose="02010600030101010101" pitchFamily="2" charset="-122"/>
              </a:rPr>
              <a:t>      块内变量说明;</a:t>
            </a:r>
            <a:endParaRPr lang="en-US" altLang="zh-CN" sz="1600" dirty="0">
              <a:solidFill>
                <a:srgbClr val="C00000"/>
              </a:solidFill>
              <a:latin typeface="Comic Sans MS" panose="030F0702030302020204" pitchFamily="2" charset="0"/>
              <a:ea typeface="宋体" panose="02010600030101010101" pitchFamily="2" charset="-122"/>
            </a:endParaRPr>
          </a:p>
          <a:p>
            <a:pPr eaLnBrk="0" hangingPunct="0">
              <a:lnSpc>
                <a:spcPct val="150000"/>
              </a:lnSpc>
            </a:pPr>
            <a:r>
              <a:rPr lang="en-US" altLang="zh-CN" sz="1600" dirty="0">
                <a:solidFill>
                  <a:srgbClr val="C00000"/>
                </a:solidFill>
                <a:latin typeface="Comic Sans MS" panose="030F0702030302020204" pitchFamily="2" charset="0"/>
                <a:ea typeface="宋体" panose="02010600030101010101" pitchFamily="2" charset="-122"/>
              </a:rPr>
              <a:t>      [</a:t>
            </a:r>
            <a:r>
              <a:rPr lang="zh-CN" altLang="en-US" sz="1600" dirty="0">
                <a:solidFill>
                  <a:srgbClr val="C00000"/>
                </a:solidFill>
                <a:latin typeface="Comic Sans MS" panose="030F0702030302020204" pitchFamily="2" charset="0"/>
                <a:ea typeface="宋体" panose="02010600030101010101" pitchFamily="2" charset="-122"/>
                <a:sym typeface="宋体" panose="02010600030101010101" pitchFamily="2" charset="-122"/>
              </a:rPr>
              <a:t>延时</a:t>
            </a:r>
            <a:r>
              <a:rPr lang="en-US" altLang="zh-CN" sz="1600" dirty="0">
                <a:solidFill>
                  <a:srgbClr val="C00000"/>
                </a:solidFill>
                <a:latin typeface="Comic Sans MS" panose="030F0702030302020204" pitchFamily="2" charset="0"/>
                <a:ea typeface="宋体" panose="02010600030101010101" pitchFamily="2" charset="-122"/>
              </a:rPr>
              <a:t>控制1] 语句1; </a:t>
            </a:r>
            <a:endParaRPr lang="en-US" altLang="zh-CN" sz="1600" dirty="0">
              <a:solidFill>
                <a:srgbClr val="C00000"/>
              </a:solidFill>
              <a:latin typeface="Comic Sans MS" panose="030F0702030302020204" pitchFamily="2" charset="0"/>
              <a:ea typeface="宋体" panose="02010600030101010101" pitchFamily="2" charset="-122"/>
            </a:endParaRPr>
          </a:p>
          <a:p>
            <a:pPr eaLnBrk="0" hangingPunct="0">
              <a:lnSpc>
                <a:spcPct val="150000"/>
              </a:lnSpc>
            </a:pPr>
            <a:r>
              <a:rPr lang="en-US" altLang="zh-CN" sz="1600" dirty="0">
                <a:solidFill>
                  <a:srgbClr val="C00000"/>
                </a:solidFill>
                <a:latin typeface="Comic Sans MS" panose="030F0702030302020204" pitchFamily="2" charset="0"/>
                <a:ea typeface="宋体" panose="02010600030101010101" pitchFamily="2" charset="-122"/>
              </a:rPr>
              <a:t>       …… </a:t>
            </a:r>
            <a:endParaRPr lang="en-US" altLang="zh-CN" sz="1600" dirty="0">
              <a:solidFill>
                <a:srgbClr val="C00000"/>
              </a:solidFill>
              <a:latin typeface="Comic Sans MS" panose="030F0702030302020204" pitchFamily="2" charset="0"/>
              <a:ea typeface="宋体" panose="02010600030101010101" pitchFamily="2" charset="-122"/>
            </a:endParaRPr>
          </a:p>
          <a:p>
            <a:pPr eaLnBrk="0" hangingPunct="0">
              <a:lnSpc>
                <a:spcPct val="150000"/>
              </a:lnSpc>
            </a:pPr>
            <a:r>
              <a:rPr lang="en-US" altLang="zh-CN" sz="1600" dirty="0">
                <a:solidFill>
                  <a:srgbClr val="C00000"/>
                </a:solidFill>
                <a:latin typeface="Comic Sans MS" panose="030F0702030302020204" pitchFamily="2" charset="0"/>
                <a:ea typeface="宋体" panose="02010600030101010101" pitchFamily="2" charset="-122"/>
              </a:rPr>
              <a:t>       [</a:t>
            </a:r>
            <a:r>
              <a:rPr lang="zh-CN" altLang="en-US" sz="1600" dirty="0">
                <a:solidFill>
                  <a:srgbClr val="C00000"/>
                </a:solidFill>
                <a:latin typeface="Comic Sans MS" panose="030F0702030302020204" pitchFamily="2" charset="0"/>
                <a:ea typeface="宋体" panose="02010600030101010101" pitchFamily="2" charset="-122"/>
                <a:sym typeface="宋体" panose="02010600030101010101" pitchFamily="2" charset="-122"/>
              </a:rPr>
              <a:t>延时</a:t>
            </a:r>
            <a:r>
              <a:rPr lang="en-US" altLang="zh-CN" sz="1600" dirty="0">
                <a:solidFill>
                  <a:srgbClr val="C00000"/>
                </a:solidFill>
                <a:latin typeface="Comic Sans MS" panose="030F0702030302020204" pitchFamily="2" charset="0"/>
                <a:ea typeface="宋体" panose="02010600030101010101" pitchFamily="2" charset="-122"/>
              </a:rPr>
              <a:t>控制n] 语句n; </a:t>
            </a:r>
            <a:endParaRPr lang="en-US" altLang="zh-CN" sz="1600" dirty="0">
              <a:solidFill>
                <a:srgbClr val="C00000"/>
              </a:solidFill>
              <a:latin typeface="Comic Sans MS" panose="030F0702030302020204" pitchFamily="2" charset="0"/>
              <a:ea typeface="宋体" panose="02010600030101010101" pitchFamily="2" charset="-122"/>
            </a:endParaRPr>
          </a:p>
          <a:p>
            <a:pPr eaLnBrk="0" hangingPunct="0">
              <a:lnSpc>
                <a:spcPct val="150000"/>
              </a:lnSpc>
            </a:pPr>
            <a:r>
              <a:rPr lang="en-US" altLang="zh-CN" sz="1600" dirty="0">
                <a:solidFill>
                  <a:srgbClr val="C00000"/>
                </a:solidFill>
                <a:latin typeface="Comic Sans MS" panose="030F0702030302020204" pitchFamily="2" charset="0"/>
                <a:ea typeface="宋体" panose="02010600030101010101" pitchFamily="2" charset="-122"/>
              </a:rPr>
              <a:t>   end</a:t>
            </a:r>
            <a:endParaRPr lang="en-US" altLang="zh-CN" sz="1600" dirty="0">
              <a:solidFill>
                <a:srgbClr val="C00000"/>
              </a:solidFill>
              <a:latin typeface="Comic Sans MS" panose="030F0702030302020204" pitchFamily="2" charset="0"/>
              <a:ea typeface="宋体" panose="02010600030101010101" pitchFamily="2" charset="-122"/>
            </a:endParaRPr>
          </a:p>
        </p:txBody>
      </p:sp>
      <p:sp>
        <p:nvSpPr>
          <p:cNvPr id="56325" name="文本框 2"/>
          <p:cNvSpPr txBox="1"/>
          <p:nvPr/>
        </p:nvSpPr>
        <p:spPr>
          <a:xfrm>
            <a:off x="690563" y="3683000"/>
            <a:ext cx="3724275" cy="2584450"/>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rPr>
              <a:t>  </a:t>
            </a:r>
            <a:r>
              <a:rPr lang="zh-CN" altLang="en-US" dirty="0">
                <a:latin typeface="Comic Sans MS" panose="030F0702030302020204" pitchFamily="2" charset="0"/>
                <a:ea typeface="宋体" panose="02010600030101010101" pitchFamily="2" charset="-122"/>
              </a:rPr>
              <a:t>always语句有两种过程状态：等待状态和执行状态。当事件列表中无事件发生时，always语句处于等待状态；当事件列表中有事件发生时，always语句进入执行状态，执行完毕后自动返回等待状态。</a:t>
            </a:r>
            <a:endParaRPr lang="zh-CN" altLang="en-US" dirty="0">
              <a:latin typeface="Comic Sans MS" panose="030F0702030302020204" pitchFamily="2" charset="0"/>
              <a:ea typeface="宋体" panose="02010600030101010101" pitchFamily="2" charset="-122"/>
            </a:endParaRPr>
          </a:p>
        </p:txBody>
      </p:sp>
      <p:sp>
        <p:nvSpPr>
          <p:cNvPr id="56326" name="文本框 2"/>
          <p:cNvSpPr txBox="1"/>
          <p:nvPr/>
        </p:nvSpPr>
        <p:spPr>
          <a:xfrm>
            <a:off x="4433888" y="4929188"/>
            <a:ext cx="3878262" cy="1338262"/>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rPr>
              <a:t>  事件列表示</a:t>
            </a:r>
            <a:r>
              <a:rPr lang="zh-CN" altLang="en-US" dirty="0">
                <a:latin typeface="Comic Sans MS" panose="030F0702030302020204" pitchFamily="2" charset="0"/>
                <a:ea typeface="宋体" panose="02010600030101010101" pitchFamily="2" charset="-122"/>
              </a:rPr>
              <a:t>触发</a:t>
            </a:r>
            <a:r>
              <a:rPr lang="en-US" altLang="zh-CN" dirty="0">
                <a:latin typeface="Comic Sans MS" panose="030F0702030302020204" pitchFamily="2" charset="0"/>
                <a:ea typeface="宋体" panose="02010600030101010101" pitchFamily="2" charset="-122"/>
              </a:rPr>
              <a:t>启动always过程语句执行的条件，分为</a:t>
            </a:r>
            <a:r>
              <a:rPr lang="en-US" altLang="zh-CN" dirty="0">
                <a:solidFill>
                  <a:srgbClr val="C00000"/>
                </a:solidFill>
                <a:latin typeface="Comic Sans MS" panose="030F0702030302020204" pitchFamily="2" charset="0"/>
                <a:ea typeface="宋体" panose="02010600030101010101" pitchFamily="2" charset="-122"/>
              </a:rPr>
              <a:t>电平敏感事件</a:t>
            </a:r>
            <a:r>
              <a:rPr lang="en-US" altLang="zh-CN" dirty="0">
                <a:latin typeface="Comic Sans MS" panose="030F0702030302020204" pitchFamily="2" charset="0"/>
                <a:ea typeface="宋体" panose="02010600030101010101" pitchFamily="2" charset="-122"/>
              </a:rPr>
              <a:t>和</a:t>
            </a:r>
            <a:r>
              <a:rPr lang="en-US" altLang="zh-CN" dirty="0">
                <a:solidFill>
                  <a:srgbClr val="C00000"/>
                </a:solidFill>
                <a:latin typeface="Comic Sans MS" panose="030F0702030302020204" pitchFamily="2" charset="0"/>
                <a:ea typeface="宋体" panose="02010600030101010101" pitchFamily="2" charset="-122"/>
              </a:rPr>
              <a:t>边沿触发事件</a:t>
            </a:r>
            <a:r>
              <a:rPr lang="en-US" altLang="zh-CN" dirty="0">
                <a:latin typeface="Comic Sans MS" panose="030F0702030302020204" pitchFamily="2" charset="0"/>
                <a:ea typeface="宋体" panose="02010600030101010101" pitchFamily="2" charset="-122"/>
              </a:rPr>
              <a:t>两种类型。</a:t>
            </a:r>
            <a:endParaRPr lang="en-US" altLang="zh-CN" dirty="0">
              <a:latin typeface="Comic Sans MS" panose="030F0702030302020204" pitchFamily="2" charset="0"/>
              <a:ea typeface="宋体" panose="02010600030101010101" pitchFamily="2" charset="-122"/>
            </a:endParaRPr>
          </a:p>
        </p:txBody>
      </p:sp>
      <p:sp>
        <p:nvSpPr>
          <p:cNvPr id="56327" name="文本框 2"/>
          <p:cNvSpPr txBox="1"/>
          <p:nvPr/>
        </p:nvSpPr>
        <p:spPr>
          <a:xfrm>
            <a:off x="914400" y="3175000"/>
            <a:ext cx="3276600" cy="508000"/>
          </a:xfrm>
          <a:prstGeom prst="rect">
            <a:avLst/>
          </a:prstGeom>
          <a:noFill/>
          <a:ln w="9525">
            <a:noFill/>
          </a:ln>
        </p:spPr>
        <p:txBody>
          <a:bodyPr wrap="square" anchor="t" anchorCtr="0">
            <a:spAutoFit/>
          </a:bodyPr>
          <a:p>
            <a:pPr eaLnBrk="0" hangingPunct="0">
              <a:lnSpc>
                <a:spcPct val="150000"/>
              </a:lnSpc>
            </a:pPr>
            <a:r>
              <a:rPr lang="en-US" altLang="zh-CN" dirty="0">
                <a:solidFill>
                  <a:srgbClr val="0070C0"/>
                </a:solidFill>
                <a:latin typeface="Comic Sans MS" panose="030F0702030302020204" pitchFamily="2" charset="0"/>
                <a:ea typeface="宋体" panose="02010600030101010101" pitchFamily="2" charset="-122"/>
                <a:sym typeface="宋体" panose="02010600030101010101" pitchFamily="2" charset="-122"/>
              </a:rPr>
              <a:t>always过程语句是反复执行</a:t>
            </a:r>
            <a:r>
              <a:rPr lang="zh-CN" altLang="en-US" dirty="0">
                <a:solidFill>
                  <a:srgbClr val="0070C0"/>
                </a:solidFill>
                <a:latin typeface="Comic Sans MS" panose="030F0702030302020204" pitchFamily="2" charset="0"/>
                <a:ea typeface="宋体" panose="02010600030101010101" pitchFamily="2" charset="-122"/>
                <a:sym typeface="宋体" panose="02010600030101010101" pitchFamily="2" charset="-122"/>
              </a:rPr>
              <a:t>。</a:t>
            </a:r>
            <a:endParaRPr lang="zh-CN" altLang="en-US" dirty="0">
              <a:latin typeface="Comic Sans MS" panose="030F0702030302020204" pitchFamily="2" charset="0"/>
              <a:ea typeface="宋体" panose="02010600030101010101" pitchFamily="2"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文本框 2"/>
          <p:cNvSpPr txBox="1"/>
          <p:nvPr/>
        </p:nvSpPr>
        <p:spPr>
          <a:xfrm>
            <a:off x="647700" y="514350"/>
            <a:ext cx="8134350" cy="922338"/>
          </a:xfrm>
          <a:prstGeom prst="rect">
            <a:avLst/>
          </a:prstGeom>
          <a:noFill/>
          <a:ln w="9525">
            <a:noFill/>
          </a:ln>
        </p:spPr>
        <p:txBody>
          <a:bodyPr wrap="square" anchor="t" anchorCtr="0">
            <a:spAutoFit/>
          </a:bodyPr>
          <a:p>
            <a:pPr eaLnBrk="0" hangingPunct="0">
              <a:lnSpc>
                <a:spcPct val="150000"/>
              </a:lnSpc>
            </a:pPr>
            <a:r>
              <a:rPr lang="en-US" altLang="zh-CN" dirty="0">
                <a:solidFill>
                  <a:srgbClr val="00B050"/>
                </a:solidFill>
                <a:latin typeface="Comic Sans MS" panose="030F0702030302020204" pitchFamily="2" charset="0"/>
                <a:ea typeface="宋体" panose="02010600030101010101" pitchFamily="2" charset="-122"/>
              </a:rPr>
              <a:t>电平敏感事件是指线网/变量的电平发生变化时</a:t>
            </a:r>
            <a:r>
              <a:rPr lang="zh-CN" altLang="en-US" dirty="0">
                <a:solidFill>
                  <a:srgbClr val="00B050"/>
                </a:solidFill>
                <a:latin typeface="Comic Sans MS" panose="030F0702030302020204" pitchFamily="2" charset="0"/>
                <a:ea typeface="宋体" panose="02010600030101010101" pitchFamily="2" charset="-122"/>
              </a:rPr>
              <a:t>，触发过程语句</a:t>
            </a:r>
            <a:r>
              <a:rPr lang="en-US" altLang="zh-CN" dirty="0">
                <a:solidFill>
                  <a:srgbClr val="00B050"/>
                </a:solidFill>
                <a:latin typeface="Comic Sans MS" panose="030F0702030302020204" pitchFamily="2" charset="0"/>
                <a:ea typeface="宋体" panose="02010600030101010101" pitchFamily="2" charset="-122"/>
              </a:rPr>
              <a:t>进入执行状态</a:t>
            </a:r>
            <a:r>
              <a:rPr lang="zh-CN" altLang="en-US" dirty="0">
                <a:latin typeface="Comic Sans MS" panose="030F0702030302020204" pitchFamily="2" charset="0"/>
                <a:ea typeface="宋体" panose="02010600030101010101" pitchFamily="2" charset="-122"/>
              </a:rPr>
              <a:t>。</a:t>
            </a:r>
            <a:endParaRPr lang="zh-CN" altLang="en-US" dirty="0">
              <a:latin typeface="Comic Sans MS" panose="030F0702030302020204" pitchFamily="2" charset="0"/>
              <a:ea typeface="宋体" panose="02010600030101010101" pitchFamily="2" charset="-122"/>
            </a:endParaRPr>
          </a:p>
          <a:p>
            <a:pPr eaLnBrk="0" hangingPunct="0">
              <a:lnSpc>
                <a:spcPct val="150000"/>
              </a:lnSpc>
            </a:pPr>
            <a:r>
              <a:rPr lang="zh-CN" altLang="en-US" dirty="0">
                <a:solidFill>
                  <a:srgbClr val="0070C0"/>
                </a:solidFill>
                <a:latin typeface="Comic Sans MS" panose="030F0702030302020204" pitchFamily="2" charset="0"/>
                <a:ea typeface="宋体" panose="02010600030101010101" pitchFamily="2" charset="-122"/>
              </a:rPr>
              <a:t>其</a:t>
            </a:r>
            <a:r>
              <a:rPr lang="en-US" altLang="zh-CN" dirty="0">
                <a:solidFill>
                  <a:srgbClr val="0070C0"/>
                </a:solidFill>
                <a:latin typeface="Comic Sans MS" panose="030F0702030302020204" pitchFamily="2" charset="0"/>
                <a:ea typeface="宋体" panose="02010600030101010101" pitchFamily="2" charset="-122"/>
              </a:rPr>
              <a:t>语法格式为：</a:t>
            </a:r>
            <a:r>
              <a:rPr lang="en-US" altLang="zh-CN" dirty="0">
                <a:solidFill>
                  <a:srgbClr val="C00000"/>
                </a:solidFill>
                <a:latin typeface="Comic Sans MS" panose="030F0702030302020204" pitchFamily="2" charset="0"/>
                <a:ea typeface="宋体" panose="02010600030101010101" pitchFamily="2" charset="-122"/>
              </a:rPr>
              <a:t> @（电平敏感量1 or … or 电平敏感量n） </a:t>
            </a:r>
            <a:r>
              <a:rPr lang="en-US" altLang="zh-CN" dirty="0">
                <a:solidFill>
                  <a:srgbClr val="0070C0"/>
                </a:solidFill>
                <a:latin typeface="Comic Sans MS" panose="030F0702030302020204" pitchFamily="2" charset="0"/>
                <a:ea typeface="宋体" panose="02010600030101010101" pitchFamily="2" charset="-122"/>
              </a:rPr>
              <a:t>语句块；</a:t>
            </a:r>
            <a:endParaRPr lang="en-US" altLang="zh-CN" dirty="0">
              <a:solidFill>
                <a:srgbClr val="0070C0"/>
              </a:solidFill>
              <a:latin typeface="Comic Sans MS" panose="030F0702030302020204" pitchFamily="2" charset="0"/>
              <a:ea typeface="宋体" panose="02010600030101010101" pitchFamily="2" charset="-122"/>
            </a:endParaRPr>
          </a:p>
        </p:txBody>
      </p:sp>
      <p:sp>
        <p:nvSpPr>
          <p:cNvPr id="57346" name="文本框 4"/>
          <p:cNvSpPr txBox="1"/>
          <p:nvPr/>
        </p:nvSpPr>
        <p:spPr>
          <a:xfrm>
            <a:off x="3646488" y="1435100"/>
            <a:ext cx="4279900" cy="1568450"/>
          </a:xfrm>
          <a:prstGeom prst="rect">
            <a:avLst/>
          </a:prstGeom>
          <a:solidFill>
            <a:srgbClr val="D9D9D9"/>
          </a:solidFill>
          <a:ln w="9525">
            <a:noFill/>
          </a:ln>
        </p:spPr>
        <p:txBody>
          <a:bodyPr wrap="square" anchor="t" anchorCtr="0">
            <a:spAutoFit/>
          </a:bodyPr>
          <a:p>
            <a:pPr eaLnBrk="0" hangingPunct="0">
              <a:lnSpc>
                <a:spcPct val="150000"/>
              </a:lnSpc>
            </a:pPr>
            <a:r>
              <a:rPr lang="en-US" altLang="zh-CN" sz="1600" dirty="0">
                <a:latin typeface="Comic Sans MS" panose="030F0702030302020204" pitchFamily="2" charset="0"/>
                <a:ea typeface="宋体" panose="02010600030101010101" pitchFamily="2" charset="-122"/>
              </a:rPr>
              <a:t>always @ (d0 </a:t>
            </a:r>
            <a:r>
              <a:rPr lang="en-US" altLang="zh-CN" sz="1600" dirty="0">
                <a:solidFill>
                  <a:srgbClr val="0070C0"/>
                </a:solidFill>
                <a:latin typeface="Comic Sans MS" panose="030F0702030302020204" pitchFamily="2" charset="0"/>
                <a:ea typeface="宋体" panose="02010600030101010101" pitchFamily="2" charset="-122"/>
              </a:rPr>
              <a:t>or</a:t>
            </a:r>
            <a:r>
              <a:rPr lang="en-US" altLang="zh-CN" sz="1600" dirty="0">
                <a:latin typeface="Comic Sans MS" panose="030F0702030302020204" pitchFamily="2" charset="0"/>
                <a:ea typeface="宋体" panose="02010600030101010101" pitchFamily="2" charset="-122"/>
              </a:rPr>
              <a:t> d1 </a:t>
            </a:r>
            <a:r>
              <a:rPr lang="en-US" altLang="zh-CN" sz="1600" dirty="0">
                <a:solidFill>
                  <a:srgbClr val="0070C0"/>
                </a:solidFill>
                <a:latin typeface="Comic Sans MS" panose="030F0702030302020204" pitchFamily="2" charset="0"/>
                <a:ea typeface="宋体" panose="02010600030101010101" pitchFamily="2" charset="-122"/>
              </a:rPr>
              <a:t>or</a:t>
            </a:r>
            <a:r>
              <a:rPr lang="en-US" altLang="zh-CN" sz="1600" dirty="0">
                <a:latin typeface="Comic Sans MS" panose="030F0702030302020204" pitchFamily="2" charset="0"/>
                <a:ea typeface="宋体" panose="02010600030101010101" pitchFamily="2" charset="-122"/>
              </a:rPr>
              <a:t> d2 or d3 </a:t>
            </a:r>
            <a:r>
              <a:rPr lang="en-US" altLang="zh-CN" sz="1600" dirty="0">
                <a:solidFill>
                  <a:srgbClr val="0070C0"/>
                </a:solidFill>
                <a:latin typeface="Comic Sans MS" panose="030F0702030302020204" pitchFamily="2" charset="0"/>
                <a:ea typeface="宋体" panose="02010600030101010101" pitchFamily="2" charset="-122"/>
              </a:rPr>
              <a:t>or</a:t>
            </a:r>
            <a:r>
              <a:rPr lang="en-US" altLang="zh-CN" sz="1600" dirty="0">
                <a:latin typeface="Comic Sans MS" panose="030F0702030302020204" pitchFamily="2" charset="0"/>
                <a:ea typeface="宋体" panose="02010600030101010101" pitchFamily="2" charset="-122"/>
              </a:rPr>
              <a:t> a) </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   begin</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      ……</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   end</a:t>
            </a:r>
            <a:endParaRPr lang="en-US" altLang="zh-CN" sz="1600" dirty="0">
              <a:latin typeface="Comic Sans MS" panose="030F0702030302020204" pitchFamily="2" charset="0"/>
              <a:ea typeface="宋体" panose="02010600030101010101" pitchFamily="2" charset="-122"/>
            </a:endParaRPr>
          </a:p>
        </p:txBody>
      </p:sp>
      <p:sp>
        <p:nvSpPr>
          <p:cNvPr id="57347" name="文本框 4"/>
          <p:cNvSpPr txBox="1"/>
          <p:nvPr/>
        </p:nvSpPr>
        <p:spPr>
          <a:xfrm>
            <a:off x="3646488" y="3038475"/>
            <a:ext cx="4279900" cy="1568450"/>
          </a:xfrm>
          <a:prstGeom prst="rect">
            <a:avLst/>
          </a:prstGeom>
          <a:solidFill>
            <a:srgbClr val="D9D9D9"/>
          </a:solidFill>
          <a:ln w="9525">
            <a:noFill/>
          </a:ln>
        </p:spPr>
        <p:txBody>
          <a:bodyPr wrap="square" anchor="t" anchorCtr="0">
            <a:spAutoFit/>
          </a:bodyPr>
          <a:p>
            <a:pPr eaLnBrk="0" hangingPunct="0">
              <a:lnSpc>
                <a:spcPct val="150000"/>
              </a:lnSpc>
            </a:pPr>
            <a:r>
              <a:rPr lang="en-US" altLang="zh-CN" sz="1600" dirty="0">
                <a:latin typeface="Comic Sans MS" panose="030F0702030302020204" pitchFamily="2" charset="0"/>
                <a:ea typeface="宋体" panose="02010600030101010101" pitchFamily="2" charset="-122"/>
              </a:rPr>
              <a:t>always @ (d0,d1,d2,d3,a) </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   begin</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      ……</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   end</a:t>
            </a:r>
            <a:endParaRPr lang="en-US" altLang="zh-CN" sz="1600" dirty="0">
              <a:latin typeface="Comic Sans MS" panose="030F0702030302020204" pitchFamily="2" charset="0"/>
              <a:ea typeface="宋体" panose="02010600030101010101" pitchFamily="2" charset="-122"/>
            </a:endParaRPr>
          </a:p>
        </p:txBody>
      </p:sp>
      <p:sp>
        <p:nvSpPr>
          <p:cNvPr id="57348" name="文本框 4"/>
          <p:cNvSpPr txBox="1"/>
          <p:nvPr/>
        </p:nvSpPr>
        <p:spPr>
          <a:xfrm>
            <a:off x="1219200" y="3641725"/>
            <a:ext cx="2168525" cy="506413"/>
          </a:xfrm>
          <a:prstGeom prst="rect">
            <a:avLst/>
          </a:prstGeom>
          <a:noFill/>
          <a:ln w="9525">
            <a:noFill/>
          </a:ln>
        </p:spPr>
        <p:txBody>
          <a:bodyPr wrap="square" anchor="t" anchorCtr="0">
            <a:spAutoFit/>
          </a:bodyPr>
          <a:p>
            <a:pPr eaLnBrk="0" hangingPunct="0">
              <a:lnSpc>
                <a:spcPct val="150000"/>
              </a:lnSpc>
            </a:pPr>
            <a:r>
              <a:rPr lang="zh-CN" altLang="en-US" dirty="0">
                <a:solidFill>
                  <a:srgbClr val="0070C0"/>
                </a:solidFill>
                <a:latin typeface="Comic Sans MS" panose="030F0702030302020204" pitchFamily="2" charset="0"/>
                <a:ea typeface="宋体" panose="02010600030101010101" pitchFamily="2" charset="-122"/>
              </a:rPr>
              <a:t>Verilog-2001标准</a:t>
            </a:r>
            <a:endParaRPr lang="zh-CN" altLang="en-US" dirty="0">
              <a:solidFill>
                <a:srgbClr val="0070C0"/>
              </a:solidFill>
              <a:latin typeface="Comic Sans MS" panose="030F0702030302020204" pitchFamily="2" charset="0"/>
              <a:ea typeface="宋体" panose="02010600030101010101" pitchFamily="2" charset="-122"/>
            </a:endParaRPr>
          </a:p>
        </p:txBody>
      </p:sp>
      <p:sp>
        <p:nvSpPr>
          <p:cNvPr id="57349" name="文本框 6"/>
          <p:cNvSpPr txBox="1"/>
          <p:nvPr/>
        </p:nvSpPr>
        <p:spPr>
          <a:xfrm>
            <a:off x="1219200" y="2041525"/>
            <a:ext cx="2168525" cy="506413"/>
          </a:xfrm>
          <a:prstGeom prst="rect">
            <a:avLst/>
          </a:prstGeom>
          <a:noFill/>
          <a:ln w="9525">
            <a:noFill/>
          </a:ln>
        </p:spPr>
        <p:txBody>
          <a:bodyPr wrap="square" anchor="t" anchorCtr="0">
            <a:spAutoFit/>
          </a:bodyPr>
          <a:p>
            <a:pPr eaLnBrk="0" hangingPunct="0">
              <a:lnSpc>
                <a:spcPct val="150000"/>
              </a:lnSpc>
            </a:pPr>
            <a:r>
              <a:rPr lang="zh-CN" altLang="en-US" dirty="0">
                <a:latin typeface="Comic Sans MS" panose="030F0702030302020204" pitchFamily="2" charset="0"/>
                <a:ea typeface="宋体" panose="02010600030101010101" pitchFamily="2" charset="-122"/>
              </a:rPr>
              <a:t>Verilog-</a:t>
            </a:r>
            <a:r>
              <a:rPr lang="en-US" altLang="zh-CN" dirty="0">
                <a:latin typeface="Comic Sans MS" panose="030F0702030302020204" pitchFamily="2" charset="0"/>
                <a:ea typeface="宋体" panose="02010600030101010101" pitchFamily="2" charset="-122"/>
              </a:rPr>
              <a:t>1995</a:t>
            </a:r>
            <a:r>
              <a:rPr lang="zh-CN" altLang="en-US" dirty="0">
                <a:latin typeface="Comic Sans MS" panose="030F0702030302020204" pitchFamily="2" charset="0"/>
                <a:ea typeface="宋体" panose="02010600030101010101" pitchFamily="2" charset="-122"/>
              </a:rPr>
              <a:t>标准</a:t>
            </a:r>
            <a:endParaRPr lang="zh-CN" altLang="en-US" dirty="0">
              <a:latin typeface="Comic Sans MS" panose="030F0702030302020204" pitchFamily="2" charset="0"/>
              <a:ea typeface="宋体" panose="02010600030101010101" pitchFamily="2" charset="-122"/>
            </a:endParaRPr>
          </a:p>
        </p:txBody>
      </p:sp>
      <p:sp>
        <p:nvSpPr>
          <p:cNvPr id="57350" name="文本框 4"/>
          <p:cNvSpPr txBox="1"/>
          <p:nvPr/>
        </p:nvSpPr>
        <p:spPr>
          <a:xfrm>
            <a:off x="3633788" y="4665663"/>
            <a:ext cx="1544637" cy="1568450"/>
          </a:xfrm>
          <a:prstGeom prst="rect">
            <a:avLst/>
          </a:prstGeom>
          <a:solidFill>
            <a:srgbClr val="D9D9D9"/>
          </a:solidFill>
          <a:ln w="9525">
            <a:noFill/>
          </a:ln>
        </p:spPr>
        <p:txBody>
          <a:bodyPr wrap="square" anchor="t" anchorCtr="0">
            <a:spAutoFit/>
          </a:bodyPr>
          <a:p>
            <a:pPr eaLnBrk="0" hangingPunct="0">
              <a:lnSpc>
                <a:spcPct val="150000"/>
              </a:lnSpc>
            </a:pPr>
            <a:r>
              <a:rPr lang="en-US" altLang="zh-CN" sz="1600" dirty="0">
                <a:latin typeface="Comic Sans MS" panose="030F0702030302020204" pitchFamily="2" charset="0"/>
                <a:ea typeface="宋体" panose="02010600030101010101" pitchFamily="2" charset="-122"/>
              </a:rPr>
              <a:t>always @ (*) </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   begin</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      ……</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   end</a:t>
            </a:r>
            <a:endParaRPr lang="en-US" altLang="zh-CN" sz="1600" dirty="0">
              <a:latin typeface="Comic Sans MS" panose="030F0702030302020204" pitchFamily="2" charset="0"/>
              <a:ea typeface="宋体" panose="02010600030101010101" pitchFamily="2" charset="-122"/>
            </a:endParaRPr>
          </a:p>
        </p:txBody>
      </p:sp>
      <p:sp>
        <p:nvSpPr>
          <p:cNvPr id="57351" name="文本框 4"/>
          <p:cNvSpPr txBox="1"/>
          <p:nvPr/>
        </p:nvSpPr>
        <p:spPr>
          <a:xfrm>
            <a:off x="6392863" y="4665663"/>
            <a:ext cx="1544637" cy="1568450"/>
          </a:xfrm>
          <a:prstGeom prst="rect">
            <a:avLst/>
          </a:prstGeom>
          <a:solidFill>
            <a:srgbClr val="D9D9D9"/>
          </a:solidFill>
          <a:ln w="9525">
            <a:noFill/>
          </a:ln>
        </p:spPr>
        <p:txBody>
          <a:bodyPr wrap="square" anchor="t" anchorCtr="0">
            <a:spAutoFit/>
          </a:bodyPr>
          <a:p>
            <a:pPr eaLnBrk="0" hangingPunct="0">
              <a:lnSpc>
                <a:spcPct val="150000"/>
              </a:lnSpc>
            </a:pPr>
            <a:r>
              <a:rPr lang="en-US" altLang="zh-CN" sz="1600" dirty="0">
                <a:latin typeface="Comic Sans MS" panose="030F0702030302020204" pitchFamily="2" charset="0"/>
                <a:ea typeface="宋体" panose="02010600030101010101" pitchFamily="2" charset="-122"/>
              </a:rPr>
              <a:t>always @ * </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   begin</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      ……</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   end</a:t>
            </a:r>
            <a:endParaRPr lang="en-US" altLang="zh-CN" sz="1600" dirty="0">
              <a:latin typeface="Comic Sans MS" panose="030F0702030302020204" pitchFamily="2" charset="0"/>
              <a:ea typeface="宋体" panose="02010600030101010101" pitchFamily="2" charset="-122"/>
            </a:endParaRPr>
          </a:p>
        </p:txBody>
      </p:sp>
      <p:sp>
        <p:nvSpPr>
          <p:cNvPr id="57352" name="文本框 9"/>
          <p:cNvSpPr txBox="1"/>
          <p:nvPr/>
        </p:nvSpPr>
        <p:spPr>
          <a:xfrm>
            <a:off x="1219200" y="5195888"/>
            <a:ext cx="2168525" cy="506412"/>
          </a:xfrm>
          <a:prstGeom prst="rect">
            <a:avLst/>
          </a:prstGeom>
          <a:noFill/>
          <a:ln w="9525">
            <a:noFill/>
          </a:ln>
        </p:spPr>
        <p:txBody>
          <a:bodyPr wrap="square" anchor="t" anchorCtr="0">
            <a:spAutoFit/>
          </a:bodyPr>
          <a:p>
            <a:pPr eaLnBrk="0" hangingPunct="0">
              <a:lnSpc>
                <a:spcPct val="150000"/>
              </a:lnSpc>
            </a:pPr>
            <a:r>
              <a:rPr lang="zh-CN" altLang="en-US" dirty="0">
                <a:solidFill>
                  <a:srgbClr val="00B050"/>
                </a:solidFill>
                <a:latin typeface="Comic Sans MS" panose="030F0702030302020204" pitchFamily="2" charset="0"/>
                <a:ea typeface="宋体" panose="02010600030101010101" pitchFamily="2" charset="-122"/>
              </a:rPr>
              <a:t>Verilog-2001标准</a:t>
            </a:r>
            <a:endParaRPr lang="zh-CN" altLang="en-US" dirty="0">
              <a:solidFill>
                <a:srgbClr val="00B050"/>
              </a:solidFill>
              <a:latin typeface="Comic Sans MS" panose="030F0702030302020204" pitchFamily="2" charset="0"/>
              <a:ea typeface="宋体" panose="02010600030101010101" pitchFamily="2"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文本框 2"/>
          <p:cNvSpPr txBox="1"/>
          <p:nvPr/>
        </p:nvSpPr>
        <p:spPr>
          <a:xfrm>
            <a:off x="574675" y="458788"/>
            <a:ext cx="8113713" cy="922337"/>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rPr>
              <a:t>  </a:t>
            </a:r>
            <a:r>
              <a:rPr lang="zh-CN" altLang="en-US" dirty="0">
                <a:solidFill>
                  <a:srgbClr val="00B050"/>
                </a:solidFill>
                <a:latin typeface="Comic Sans MS" panose="030F0702030302020204" pitchFamily="2" charset="0"/>
                <a:ea typeface="宋体" panose="02010600030101010101" pitchFamily="2" charset="-122"/>
              </a:rPr>
              <a:t>边沿触发事件是指线网/变量发生边沿跳变时执行语句块</a:t>
            </a:r>
            <a:r>
              <a:rPr lang="zh-CN" altLang="en-US" dirty="0">
                <a:latin typeface="Comic Sans MS" panose="030F0702030302020204" pitchFamily="2" charset="0"/>
                <a:ea typeface="宋体" panose="02010600030101010101" pitchFamily="2" charset="-122"/>
              </a:rPr>
              <a:t>，分为</a:t>
            </a:r>
            <a:r>
              <a:rPr lang="zh-CN" altLang="en-US" dirty="0">
                <a:solidFill>
                  <a:srgbClr val="0070C0"/>
                </a:solidFill>
                <a:latin typeface="Comic Sans MS" panose="030F0702030302020204" pitchFamily="2" charset="0"/>
                <a:ea typeface="宋体" panose="02010600030101010101" pitchFamily="2" charset="-122"/>
              </a:rPr>
              <a:t>上升沿触发</a:t>
            </a:r>
            <a:r>
              <a:rPr lang="zh-CN" altLang="en-US" dirty="0">
                <a:latin typeface="Comic Sans MS" panose="030F0702030302020204" pitchFamily="2" charset="0"/>
                <a:ea typeface="宋体" panose="02010600030101010101" pitchFamily="2" charset="-122"/>
              </a:rPr>
              <a:t>和</a:t>
            </a:r>
            <a:r>
              <a:rPr lang="zh-CN" altLang="en-US" dirty="0">
                <a:solidFill>
                  <a:srgbClr val="0070C0"/>
                </a:solidFill>
                <a:latin typeface="Comic Sans MS" panose="030F0702030302020204" pitchFamily="2" charset="0"/>
                <a:ea typeface="宋体" panose="02010600030101010101" pitchFamily="2" charset="-122"/>
              </a:rPr>
              <a:t>下降沿触发</a:t>
            </a:r>
            <a:r>
              <a:rPr lang="zh-CN" altLang="en-US" dirty="0">
                <a:latin typeface="Comic Sans MS" panose="030F0702030302020204" pitchFamily="2" charset="0"/>
                <a:ea typeface="宋体" panose="02010600030101010101" pitchFamily="2" charset="-122"/>
              </a:rPr>
              <a:t>两种，分别用关键词</a:t>
            </a:r>
            <a:r>
              <a:rPr lang="zh-CN" altLang="en-US" dirty="0">
                <a:solidFill>
                  <a:srgbClr val="C00000"/>
                </a:solidFill>
                <a:latin typeface="Comic Sans MS" panose="030F0702030302020204" pitchFamily="2" charset="0"/>
                <a:ea typeface="宋体" panose="02010600030101010101" pitchFamily="2" charset="-122"/>
              </a:rPr>
              <a:t>posedge</a:t>
            </a:r>
            <a:r>
              <a:rPr lang="zh-CN" altLang="en-US" dirty="0">
                <a:latin typeface="Comic Sans MS" panose="030F0702030302020204" pitchFamily="2" charset="0"/>
                <a:ea typeface="宋体" panose="02010600030101010101" pitchFamily="2" charset="-122"/>
              </a:rPr>
              <a:t>和</a:t>
            </a:r>
            <a:r>
              <a:rPr lang="zh-CN" altLang="en-US" dirty="0">
                <a:solidFill>
                  <a:srgbClr val="C00000"/>
                </a:solidFill>
                <a:latin typeface="Comic Sans MS" panose="030F0702030302020204" pitchFamily="2" charset="0"/>
                <a:ea typeface="宋体" panose="02010600030101010101" pitchFamily="2" charset="-122"/>
              </a:rPr>
              <a:t>negedge</a:t>
            </a:r>
            <a:r>
              <a:rPr lang="zh-CN" altLang="en-US" dirty="0">
                <a:latin typeface="Comic Sans MS" panose="030F0702030302020204" pitchFamily="2" charset="0"/>
                <a:ea typeface="宋体" panose="02010600030101010101" pitchFamily="2" charset="-122"/>
              </a:rPr>
              <a:t>表示。</a:t>
            </a:r>
            <a:endParaRPr lang="zh-CN" altLang="en-US" dirty="0">
              <a:latin typeface="Comic Sans MS" panose="030F0702030302020204" pitchFamily="2" charset="0"/>
              <a:ea typeface="宋体" panose="02010600030101010101" pitchFamily="2" charset="-122"/>
            </a:endParaRPr>
          </a:p>
        </p:txBody>
      </p:sp>
      <p:sp>
        <p:nvSpPr>
          <p:cNvPr id="58370" name="文本框 1"/>
          <p:cNvSpPr txBox="1"/>
          <p:nvPr/>
        </p:nvSpPr>
        <p:spPr>
          <a:xfrm>
            <a:off x="777875" y="1452563"/>
            <a:ext cx="6462713" cy="922337"/>
          </a:xfrm>
          <a:prstGeom prst="rect">
            <a:avLst/>
          </a:prstGeom>
          <a:solidFill>
            <a:srgbClr val="D9EDEE"/>
          </a:solidFill>
          <a:ln w="9525">
            <a:noFill/>
          </a:ln>
        </p:spPr>
        <p:txBody>
          <a:bodyPr wrap="square" anchor="t" anchorCtr="0">
            <a:spAutoFit/>
          </a:bodyPr>
          <a:p>
            <a:pPr eaLnBrk="0" hangingPunct="0">
              <a:lnSpc>
                <a:spcPct val="150000"/>
              </a:lnSpc>
            </a:pPr>
            <a:r>
              <a:rPr lang="zh-CN" altLang="en-US" dirty="0">
                <a:solidFill>
                  <a:srgbClr val="0070C0"/>
                </a:solidFill>
                <a:latin typeface="Comic Sans MS" panose="030F0702030302020204" pitchFamily="2" charset="0"/>
                <a:ea typeface="宋体" panose="02010600030101010101" pitchFamily="2" charset="-122"/>
              </a:rPr>
              <a:t>边沿触发事件的语法格式为：</a:t>
            </a:r>
            <a:endParaRPr lang="zh-CN" altLang="en-US" dirty="0">
              <a:latin typeface="Comic Sans MS" panose="030F0702030302020204" pitchFamily="2" charset="0"/>
              <a:ea typeface="宋体" panose="02010600030101010101" pitchFamily="2" charset="-122"/>
            </a:endParaRPr>
          </a:p>
          <a:p>
            <a:pPr eaLnBrk="0" hangingPunct="0">
              <a:lnSpc>
                <a:spcPct val="150000"/>
              </a:lnSpc>
            </a:pPr>
            <a:r>
              <a:rPr lang="zh-CN" altLang="en-US" dirty="0">
                <a:latin typeface="Comic Sans MS" panose="030F0702030302020204" pitchFamily="2" charset="0"/>
                <a:ea typeface="宋体" panose="02010600030101010101" pitchFamily="2" charset="-122"/>
              </a:rPr>
              <a:t>     </a:t>
            </a:r>
            <a:r>
              <a:rPr lang="zh-CN" altLang="en-US" dirty="0">
                <a:solidFill>
                  <a:srgbClr val="C00000"/>
                </a:solidFill>
                <a:latin typeface="Comic Sans MS" panose="030F0702030302020204" pitchFamily="2" charset="0"/>
                <a:ea typeface="宋体" panose="02010600030101010101" pitchFamily="2" charset="-122"/>
              </a:rPr>
              <a:t>@（边沿触发事件1 </a:t>
            </a:r>
            <a:r>
              <a:rPr lang="zh-CN" altLang="en-US" dirty="0">
                <a:solidFill>
                  <a:srgbClr val="00B050"/>
                </a:solidFill>
                <a:latin typeface="Comic Sans MS" panose="030F0702030302020204" pitchFamily="2" charset="0"/>
                <a:ea typeface="宋体" panose="02010600030101010101" pitchFamily="2" charset="-122"/>
              </a:rPr>
              <a:t>or</a:t>
            </a:r>
            <a:r>
              <a:rPr lang="zh-CN" altLang="en-US" dirty="0">
                <a:solidFill>
                  <a:srgbClr val="C00000"/>
                </a:solidFill>
                <a:latin typeface="Comic Sans MS" panose="030F0702030302020204" pitchFamily="2" charset="0"/>
                <a:ea typeface="宋体" panose="02010600030101010101" pitchFamily="2" charset="-122"/>
              </a:rPr>
              <a:t> … </a:t>
            </a:r>
            <a:r>
              <a:rPr lang="zh-CN" altLang="en-US" dirty="0">
                <a:solidFill>
                  <a:srgbClr val="00B050"/>
                </a:solidFill>
                <a:latin typeface="Comic Sans MS" panose="030F0702030302020204" pitchFamily="2" charset="0"/>
                <a:ea typeface="宋体" panose="02010600030101010101" pitchFamily="2" charset="-122"/>
              </a:rPr>
              <a:t>or</a:t>
            </a:r>
            <a:r>
              <a:rPr lang="zh-CN" altLang="en-US" dirty="0">
                <a:solidFill>
                  <a:srgbClr val="C00000"/>
                </a:solidFill>
                <a:latin typeface="Comic Sans MS" panose="030F0702030302020204" pitchFamily="2" charset="0"/>
                <a:ea typeface="宋体" panose="02010600030101010101" pitchFamily="2" charset="-122"/>
              </a:rPr>
              <a:t> 边沿触发事件n）</a:t>
            </a:r>
            <a:r>
              <a:rPr lang="zh-CN" altLang="en-US" dirty="0">
                <a:latin typeface="Comic Sans MS" panose="030F0702030302020204" pitchFamily="2" charset="0"/>
                <a:ea typeface="宋体" panose="02010600030101010101" pitchFamily="2" charset="-122"/>
              </a:rPr>
              <a:t> </a:t>
            </a:r>
            <a:r>
              <a:rPr lang="zh-CN" altLang="en-US" dirty="0">
                <a:solidFill>
                  <a:srgbClr val="0070C0"/>
                </a:solidFill>
                <a:latin typeface="Comic Sans MS" panose="030F0702030302020204" pitchFamily="2" charset="0"/>
                <a:ea typeface="宋体" panose="02010600030101010101" pitchFamily="2" charset="-122"/>
              </a:rPr>
              <a:t>语句块;</a:t>
            </a:r>
            <a:endParaRPr lang="zh-CN" altLang="en-US" dirty="0">
              <a:solidFill>
                <a:srgbClr val="0070C0"/>
              </a:solidFill>
              <a:latin typeface="Comic Sans MS" panose="030F0702030302020204" pitchFamily="2" charset="0"/>
              <a:ea typeface="宋体" panose="02010600030101010101" pitchFamily="2" charset="-122"/>
            </a:endParaRPr>
          </a:p>
        </p:txBody>
      </p:sp>
      <p:sp>
        <p:nvSpPr>
          <p:cNvPr id="58371" name="文本框 4"/>
          <p:cNvSpPr txBox="1"/>
          <p:nvPr/>
        </p:nvSpPr>
        <p:spPr>
          <a:xfrm>
            <a:off x="855663" y="2606675"/>
            <a:ext cx="3168650" cy="3046413"/>
          </a:xfrm>
          <a:prstGeom prst="rect">
            <a:avLst/>
          </a:prstGeom>
          <a:solidFill>
            <a:srgbClr val="D9D9D9"/>
          </a:solidFill>
          <a:ln w="9525">
            <a:noFill/>
          </a:ln>
        </p:spPr>
        <p:txBody>
          <a:bodyPr wrap="square" anchor="t" anchorCtr="0">
            <a:spAutoFit/>
          </a:bodyPr>
          <a:p>
            <a:pPr eaLnBrk="0" hangingPunct="0">
              <a:lnSpc>
                <a:spcPct val="150000"/>
              </a:lnSpc>
            </a:pPr>
            <a:r>
              <a:rPr lang="en-US" altLang="zh-CN" sz="1600" dirty="0">
                <a:latin typeface="Comic Sans MS" panose="030F0702030302020204" pitchFamily="2" charset="0"/>
                <a:ea typeface="宋体" panose="02010600030101010101" pitchFamily="2" charset="-122"/>
              </a:rPr>
              <a:t>【例2-1】D触发器的描述。</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  module d_ff(clk,d,q);</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    input clk,d;</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    output reg q;</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    always @( posedge clk )   </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    // 上升沿锁存数据</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         q &lt;= d;</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   endmodule</a:t>
            </a:r>
            <a:endParaRPr lang="en-US" altLang="zh-CN" sz="1600" dirty="0">
              <a:latin typeface="Comic Sans MS" panose="030F0702030302020204" pitchFamily="2" charset="0"/>
              <a:ea typeface="宋体" panose="02010600030101010101" pitchFamily="2" charset="-122"/>
            </a:endParaRPr>
          </a:p>
        </p:txBody>
      </p:sp>
      <p:sp>
        <p:nvSpPr>
          <p:cNvPr id="58372" name="文本框 4"/>
          <p:cNvSpPr txBox="1"/>
          <p:nvPr/>
        </p:nvSpPr>
        <p:spPr>
          <a:xfrm>
            <a:off x="4676775" y="2530475"/>
            <a:ext cx="3681413" cy="3414713"/>
          </a:xfrm>
          <a:prstGeom prst="rect">
            <a:avLst/>
          </a:prstGeom>
          <a:solidFill>
            <a:srgbClr val="D9D9D9"/>
          </a:solidFill>
          <a:ln w="9525">
            <a:noFill/>
          </a:ln>
        </p:spPr>
        <p:txBody>
          <a:bodyPr wrap="square" anchor="t" anchorCtr="0">
            <a:spAutoFit/>
          </a:bodyPr>
          <a:p>
            <a:pPr eaLnBrk="0" hangingPunct="0">
              <a:lnSpc>
                <a:spcPct val="150000"/>
              </a:lnSpc>
            </a:pPr>
            <a:r>
              <a:rPr lang="en-US" altLang="zh-CN" sz="1600" dirty="0">
                <a:latin typeface="Comic Sans MS" panose="030F0702030302020204" pitchFamily="2" charset="0"/>
                <a:ea typeface="宋体" panose="02010600030101010101" pitchFamily="2" charset="-122"/>
              </a:rPr>
              <a:t>【例2-2】4位二进制计数器的描述。</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  module cnt4b(clk,q);</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     parameter Nbits = 4;</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     input clk;</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     output reg [Nbits-1:0] q;</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     // 下降沿计数</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      always @( negedge clk )  </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           q &lt;= q + 1'b1;</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  endmodule</a:t>
            </a:r>
            <a:endParaRPr lang="en-US" altLang="zh-CN" sz="1600" dirty="0">
              <a:latin typeface="Comic Sans MS" panose="030F0702030302020204" pitchFamily="2" charset="0"/>
              <a:ea typeface="宋体" panose="02010600030101010101" pitchFamily="2"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文本框 2"/>
          <p:cNvSpPr txBox="1"/>
          <p:nvPr/>
        </p:nvSpPr>
        <p:spPr>
          <a:xfrm>
            <a:off x="574675" y="530225"/>
            <a:ext cx="4581525" cy="1338263"/>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rPr>
              <a:t>  </a:t>
            </a:r>
            <a:r>
              <a:rPr lang="zh-CN" altLang="en-US" dirty="0">
                <a:latin typeface="Comic Sans MS" panose="030F0702030302020204" pitchFamily="2" charset="0"/>
                <a:ea typeface="宋体" panose="02010600030101010101" pitchFamily="2" charset="-122"/>
              </a:rPr>
              <a:t>always过程语句也可以没有触发条件，表示永远反复执行，用来产生周期性的波形，但不可综合，只能用于测试平台文件中。</a:t>
            </a:r>
            <a:endParaRPr lang="zh-CN" altLang="en-US" dirty="0">
              <a:latin typeface="Comic Sans MS" panose="030F0702030302020204" pitchFamily="2" charset="0"/>
              <a:ea typeface="宋体" panose="02010600030101010101" pitchFamily="2" charset="-122"/>
            </a:endParaRPr>
          </a:p>
        </p:txBody>
      </p:sp>
      <p:sp>
        <p:nvSpPr>
          <p:cNvPr id="59394" name="文本框 4"/>
          <p:cNvSpPr txBox="1"/>
          <p:nvPr/>
        </p:nvSpPr>
        <p:spPr>
          <a:xfrm>
            <a:off x="5245100" y="755650"/>
            <a:ext cx="3533775" cy="5262563"/>
          </a:xfrm>
          <a:prstGeom prst="rect">
            <a:avLst/>
          </a:prstGeom>
          <a:solidFill>
            <a:srgbClr val="D9D9D9"/>
          </a:solidFill>
          <a:ln w="9525">
            <a:noFill/>
          </a:ln>
        </p:spPr>
        <p:txBody>
          <a:bodyPr wrap="square" anchor="t" anchorCtr="0">
            <a:spAutoFit/>
          </a:bodyPr>
          <a:p>
            <a:pPr eaLnBrk="0" hangingPunct="0">
              <a:lnSpc>
                <a:spcPct val="150000"/>
              </a:lnSpc>
            </a:pPr>
            <a:r>
              <a:rPr lang="en-US" altLang="zh-CN" sz="1600" dirty="0">
                <a:latin typeface="Comic Sans MS" panose="030F0702030302020204" pitchFamily="2" charset="0"/>
                <a:ea typeface="宋体" panose="02010600030101010101" pitchFamily="2" charset="-122"/>
              </a:rPr>
              <a:t>【例2-3】过程语句应用示例。</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  module clk_gen(clk1,clk2);</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    output clk1,clk2;</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    reg clk1,clk2;</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    initial            // 定义初值</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      begin</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        clk1 = 0;</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        clk2 = 0;</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      end</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    always      // 产生周期性波形</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      #50 clk1 = ~clk1;</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    always</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      #100 clk2 = ~clk2;</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 endmodule</a:t>
            </a:r>
            <a:endParaRPr lang="en-US" altLang="zh-CN" sz="1600" dirty="0">
              <a:latin typeface="Comic Sans MS" panose="030F0702030302020204" pitchFamily="2" charset="0"/>
              <a:ea typeface="宋体" panose="02010600030101010101" pitchFamily="2" charset="-122"/>
            </a:endParaRPr>
          </a:p>
        </p:txBody>
      </p:sp>
      <p:sp>
        <p:nvSpPr>
          <p:cNvPr id="59395" name="文本框 1"/>
          <p:cNvSpPr txBox="1"/>
          <p:nvPr/>
        </p:nvSpPr>
        <p:spPr>
          <a:xfrm>
            <a:off x="481013" y="1990725"/>
            <a:ext cx="4579937" cy="2168525"/>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rPr>
              <a:t>  </a:t>
            </a:r>
            <a:r>
              <a:rPr lang="zh-CN" altLang="en-US" dirty="0">
                <a:latin typeface="Comic Sans MS" panose="030F0702030302020204" pitchFamily="2" charset="0"/>
                <a:ea typeface="宋体" panose="02010600030101010101" pitchFamily="2" charset="-122"/>
              </a:rPr>
              <a:t>需要强调的是：</a:t>
            </a:r>
            <a:r>
              <a:rPr lang="zh-CN" altLang="en-US" dirty="0">
                <a:solidFill>
                  <a:srgbClr val="00B050"/>
                </a:solidFill>
                <a:latin typeface="Comic Sans MS" panose="030F0702030302020204" pitchFamily="2" charset="0"/>
                <a:ea typeface="宋体" panose="02010600030101010101" pitchFamily="2" charset="-122"/>
              </a:rPr>
              <a:t>在always语句的事件列表中，</a:t>
            </a:r>
            <a:r>
              <a:rPr lang="zh-CN" altLang="en-US" dirty="0">
                <a:solidFill>
                  <a:srgbClr val="C00000"/>
                </a:solidFill>
                <a:latin typeface="Comic Sans MS" panose="030F0702030302020204" pitchFamily="2" charset="0"/>
                <a:ea typeface="宋体" panose="02010600030101010101" pitchFamily="2" charset="-122"/>
              </a:rPr>
              <a:t>电平敏感事件</a:t>
            </a:r>
            <a:r>
              <a:rPr lang="zh-CN" altLang="en-US" dirty="0">
                <a:solidFill>
                  <a:srgbClr val="00B050"/>
                </a:solidFill>
                <a:latin typeface="Comic Sans MS" panose="030F0702030302020204" pitchFamily="2" charset="0"/>
                <a:ea typeface="宋体" panose="02010600030101010101" pitchFamily="2" charset="-122"/>
              </a:rPr>
              <a:t>和</a:t>
            </a:r>
            <a:r>
              <a:rPr lang="zh-CN" altLang="en-US" dirty="0">
                <a:solidFill>
                  <a:srgbClr val="C00000"/>
                </a:solidFill>
                <a:latin typeface="Comic Sans MS" panose="030F0702030302020204" pitchFamily="2" charset="0"/>
                <a:ea typeface="宋体" panose="02010600030101010101" pitchFamily="2" charset="-122"/>
              </a:rPr>
              <a:t>边沿触发事件</a:t>
            </a:r>
            <a:r>
              <a:rPr lang="zh-CN" altLang="en-US" dirty="0">
                <a:solidFill>
                  <a:srgbClr val="00B050"/>
                </a:solidFill>
                <a:latin typeface="Comic Sans MS" panose="030F0702030302020204" pitchFamily="2" charset="0"/>
                <a:ea typeface="宋体" panose="02010600030101010101" pitchFamily="2" charset="-122"/>
              </a:rPr>
              <a:t>不能混合使用。</a:t>
            </a:r>
            <a:r>
              <a:rPr lang="zh-CN" altLang="en-US" dirty="0">
                <a:latin typeface="Comic Sans MS" panose="030F0702030302020204" pitchFamily="2" charset="0"/>
                <a:ea typeface="宋体" panose="02010600030101010101" pitchFamily="2" charset="-122"/>
              </a:rPr>
              <a:t>一旦事件列表中含有由posedge或者negedge引导的边沿触发事件，则不能再出现电平敏感事件，即下述形式是错误的： </a:t>
            </a:r>
            <a:endParaRPr lang="zh-CN" altLang="en-US" dirty="0">
              <a:latin typeface="Comic Sans MS" panose="030F0702030302020204" pitchFamily="2" charset="0"/>
              <a:ea typeface="宋体" panose="02010600030101010101" pitchFamily="2" charset="-122"/>
            </a:endParaRPr>
          </a:p>
        </p:txBody>
      </p:sp>
      <p:sp>
        <p:nvSpPr>
          <p:cNvPr id="59396" name="文本框 1"/>
          <p:cNvSpPr txBox="1"/>
          <p:nvPr/>
        </p:nvSpPr>
        <p:spPr>
          <a:xfrm>
            <a:off x="430213" y="4087813"/>
            <a:ext cx="3856037" cy="506412"/>
          </a:xfrm>
          <a:prstGeom prst="rect">
            <a:avLst/>
          </a:prstGeom>
          <a:noFill/>
          <a:ln w="9525">
            <a:noFill/>
          </a:ln>
        </p:spPr>
        <p:txBody>
          <a:bodyPr wrap="none" anchor="t" anchorCtr="0">
            <a:spAutoFit/>
          </a:bodyPr>
          <a:p>
            <a:pPr eaLnBrk="0" hangingPunct="0">
              <a:lnSpc>
                <a:spcPct val="150000"/>
              </a:lnSpc>
            </a:pPr>
            <a:r>
              <a:rPr lang="zh-CN" altLang="en-US" dirty="0">
                <a:latin typeface="Comic Sans MS" panose="030F0702030302020204" pitchFamily="2" charset="0"/>
                <a:ea typeface="宋体" panose="02010600030101010101" pitchFamily="2" charset="-122"/>
              </a:rPr>
              <a:t> always @( </a:t>
            </a:r>
            <a:r>
              <a:rPr lang="zh-CN" altLang="en-US" dirty="0">
                <a:solidFill>
                  <a:srgbClr val="C00000"/>
                </a:solidFill>
                <a:latin typeface="Comic Sans MS" panose="030F0702030302020204" pitchFamily="2" charset="0"/>
                <a:ea typeface="宋体" panose="02010600030101010101" pitchFamily="2" charset="-122"/>
              </a:rPr>
              <a:t>posedge clk</a:t>
            </a:r>
            <a:r>
              <a:rPr lang="zh-CN" altLang="en-US" dirty="0">
                <a:latin typeface="Comic Sans MS" panose="030F0702030302020204" pitchFamily="2" charset="0"/>
                <a:ea typeface="宋体" panose="02010600030101010101" pitchFamily="2" charset="-122"/>
              </a:rPr>
              <a:t> </a:t>
            </a:r>
            <a:r>
              <a:rPr lang="zh-CN" altLang="en-US" dirty="0">
                <a:solidFill>
                  <a:srgbClr val="0070C0"/>
                </a:solidFill>
                <a:latin typeface="Comic Sans MS" panose="030F0702030302020204" pitchFamily="2" charset="0"/>
                <a:ea typeface="宋体" panose="02010600030101010101" pitchFamily="2" charset="-122"/>
              </a:rPr>
              <a:t>or</a:t>
            </a:r>
            <a:r>
              <a:rPr lang="zh-CN" altLang="en-US" dirty="0">
                <a:latin typeface="Comic Sans MS" panose="030F0702030302020204" pitchFamily="2" charset="0"/>
                <a:ea typeface="宋体" panose="02010600030101010101" pitchFamily="2" charset="-122"/>
              </a:rPr>
              <a:t> </a:t>
            </a:r>
            <a:r>
              <a:rPr lang="zh-CN" altLang="en-US" dirty="0">
                <a:solidFill>
                  <a:srgbClr val="C00000"/>
                </a:solidFill>
                <a:latin typeface="Comic Sans MS" panose="030F0702030302020204" pitchFamily="2" charset="0"/>
                <a:ea typeface="宋体" panose="02010600030101010101" pitchFamily="2" charset="-122"/>
              </a:rPr>
              <a:t>rst_n</a:t>
            </a:r>
            <a:r>
              <a:rPr lang="zh-CN" altLang="en-US" dirty="0">
                <a:latin typeface="Comic Sans MS" panose="030F0702030302020204" pitchFamily="2" charset="0"/>
                <a:ea typeface="宋体" panose="02010600030101010101" pitchFamily="2" charset="-122"/>
              </a:rPr>
              <a:t>)</a:t>
            </a:r>
            <a:endParaRPr lang="zh-CN" altLang="en-US" dirty="0">
              <a:latin typeface="Arial" panose="020B0604020202020204" pitchFamily="34" charset="0"/>
              <a:ea typeface="宋体" panose="02010600030101010101" pitchFamily="2" charset="-122"/>
            </a:endParaRPr>
          </a:p>
        </p:txBody>
      </p:sp>
      <p:sp>
        <p:nvSpPr>
          <p:cNvPr id="59397" name="乘号 10"/>
          <p:cNvSpPr/>
          <p:nvPr/>
        </p:nvSpPr>
        <p:spPr>
          <a:xfrm>
            <a:off x="4295775" y="4378325"/>
            <a:ext cx="550863" cy="361950"/>
          </a:xfrm>
          <a:custGeom>
            <a:avLst/>
            <a:gdLst/>
            <a:ahLst/>
            <a:cxnLst>
              <a:cxn ang="10800000">
                <a:pos x="132303" y="86931"/>
              </a:cxn>
              <a:cxn ang="16200000">
                <a:pos x="418559" y="86931"/>
              </a:cxn>
              <a:cxn ang="0">
                <a:pos x="418559" y="275018"/>
              </a:cxn>
              <a:cxn ang="5400000">
                <a:pos x="132303" y="275018"/>
              </a:cxn>
            </a:cxnLst>
            <a:pathLst>
              <a:path w="550862" h="361950">
                <a:moveTo>
                  <a:pt x="108929" y="122504"/>
                </a:moveTo>
                <a:lnTo>
                  <a:pt x="155677" y="51357"/>
                </a:lnTo>
                <a:lnTo>
                  <a:pt x="275431" y="130043"/>
                </a:lnTo>
                <a:lnTo>
                  <a:pt x="395185" y="51357"/>
                </a:lnTo>
                <a:lnTo>
                  <a:pt x="441932" y="122504"/>
                </a:lnTo>
                <a:lnTo>
                  <a:pt x="352945" y="180975"/>
                </a:lnTo>
                <a:lnTo>
                  <a:pt x="441932" y="239445"/>
                </a:lnTo>
                <a:lnTo>
                  <a:pt x="395185" y="310592"/>
                </a:lnTo>
                <a:lnTo>
                  <a:pt x="275431" y="231906"/>
                </a:lnTo>
                <a:lnTo>
                  <a:pt x="155677" y="310592"/>
                </a:lnTo>
                <a:lnTo>
                  <a:pt x="108929" y="239445"/>
                </a:lnTo>
                <a:lnTo>
                  <a:pt x="197917" y="180975"/>
                </a:lnTo>
                <a:close/>
              </a:path>
            </a:pathLst>
          </a:custGeom>
          <a:solidFill>
            <a:srgbClr val="C00000"/>
          </a:solidFill>
          <a:ln w="25400" cap="flat" cmpd="sng">
            <a:solidFill>
              <a:srgbClr val="C00000"/>
            </a:solidFill>
            <a:prstDash val="solid"/>
            <a:miter/>
            <a:headEnd type="none" w="med" len="med"/>
            <a:tailEnd type="none" w="med" len="med"/>
          </a:ln>
        </p:spPr>
        <p:txBody>
          <a:bodyPr/>
          <a:p>
            <a:endParaRPr lang="zh-CN" altLang="en-US"/>
          </a:p>
        </p:txBody>
      </p:sp>
      <p:sp>
        <p:nvSpPr>
          <p:cNvPr id="59398" name="文本框 1"/>
          <p:cNvSpPr txBox="1"/>
          <p:nvPr/>
        </p:nvSpPr>
        <p:spPr>
          <a:xfrm>
            <a:off x="409575" y="4608513"/>
            <a:ext cx="4833938" cy="1338262"/>
          </a:xfrm>
          <a:prstGeom prst="rect">
            <a:avLst/>
          </a:prstGeom>
          <a:noFill/>
          <a:ln w="9525">
            <a:noFill/>
          </a:ln>
        </p:spPr>
        <p:txBody>
          <a:bodyPr wrap="none" anchor="t" anchorCtr="0">
            <a:spAutoFit/>
          </a:bodyPr>
          <a:p>
            <a:pPr eaLnBrk="0" hangingPunct="0">
              <a:lnSpc>
                <a:spcPct val="150000"/>
              </a:lnSpc>
            </a:pPr>
            <a:r>
              <a:rPr lang="zh-CN" altLang="en-US" dirty="0">
                <a:latin typeface="Comic Sans MS" panose="030F0702030302020204" pitchFamily="2" charset="0"/>
                <a:ea typeface="宋体" panose="02010600030101010101" pitchFamily="2" charset="-122"/>
              </a:rPr>
              <a:t> always @( </a:t>
            </a:r>
            <a:r>
              <a:rPr lang="zh-CN" altLang="en-US" dirty="0">
                <a:solidFill>
                  <a:srgbClr val="C00000"/>
                </a:solidFill>
                <a:latin typeface="Comic Sans MS" panose="030F0702030302020204" pitchFamily="2" charset="0"/>
                <a:ea typeface="宋体" panose="02010600030101010101" pitchFamily="2" charset="-122"/>
              </a:rPr>
              <a:t>posedge clk</a:t>
            </a:r>
            <a:r>
              <a:rPr lang="zh-CN" altLang="en-US" dirty="0">
                <a:latin typeface="Comic Sans MS" panose="030F0702030302020204" pitchFamily="2" charset="0"/>
                <a:ea typeface="宋体" panose="02010600030101010101" pitchFamily="2" charset="-122"/>
              </a:rPr>
              <a:t> </a:t>
            </a:r>
            <a:r>
              <a:rPr lang="zh-CN" altLang="en-US" dirty="0">
                <a:solidFill>
                  <a:srgbClr val="0070C0"/>
                </a:solidFill>
                <a:latin typeface="Comic Sans MS" panose="030F0702030302020204" pitchFamily="2" charset="0"/>
                <a:ea typeface="宋体" panose="02010600030101010101" pitchFamily="2" charset="-122"/>
              </a:rPr>
              <a:t>or </a:t>
            </a:r>
            <a:r>
              <a:rPr lang="en-US" altLang="zh-CN" dirty="0">
                <a:solidFill>
                  <a:srgbClr val="C00000"/>
                </a:solidFill>
                <a:latin typeface="Comic Sans MS" panose="030F0702030302020204" pitchFamily="2" charset="0"/>
                <a:ea typeface="宋体" panose="02010600030101010101" pitchFamily="2" charset="-122"/>
              </a:rPr>
              <a:t>negedge</a:t>
            </a:r>
            <a:r>
              <a:rPr lang="en-US" altLang="zh-CN" dirty="0">
                <a:latin typeface="Comic Sans MS" panose="030F0702030302020204" pitchFamily="2" charset="0"/>
                <a:ea typeface="宋体" panose="02010600030101010101" pitchFamily="2" charset="-122"/>
              </a:rPr>
              <a:t> </a:t>
            </a:r>
            <a:r>
              <a:rPr lang="zh-CN" altLang="en-US" dirty="0">
                <a:solidFill>
                  <a:srgbClr val="C00000"/>
                </a:solidFill>
                <a:latin typeface="Comic Sans MS" panose="030F0702030302020204" pitchFamily="2" charset="0"/>
                <a:ea typeface="宋体" panose="02010600030101010101" pitchFamily="2" charset="-122"/>
              </a:rPr>
              <a:t>rst_n</a:t>
            </a:r>
            <a:r>
              <a:rPr lang="zh-CN" altLang="en-US" dirty="0">
                <a:latin typeface="Comic Sans MS" panose="030F0702030302020204" pitchFamily="2" charset="0"/>
                <a:ea typeface="宋体" panose="02010600030101010101" pitchFamily="2" charset="-122"/>
              </a:rPr>
              <a:t>)</a:t>
            </a:r>
            <a:endParaRPr lang="zh-CN" altLang="en-US" dirty="0">
              <a:latin typeface="Comic Sans MS" panose="030F0702030302020204" pitchFamily="2" charset="0"/>
              <a:ea typeface="宋体" panose="02010600030101010101" pitchFamily="2" charset="-122"/>
            </a:endParaRPr>
          </a:p>
          <a:p>
            <a:pPr eaLnBrk="0" hangingPunct="0">
              <a:lnSpc>
                <a:spcPct val="150000"/>
              </a:lnSpc>
            </a:pPr>
            <a:r>
              <a:rPr lang="zh-CN" altLang="en-US" dirty="0">
                <a:latin typeface="Comic Sans MS" panose="030F0702030302020204" pitchFamily="2" charset="0"/>
                <a:ea typeface="宋体" panose="02010600030101010101" pitchFamily="2" charset="-122"/>
              </a:rPr>
              <a:t>   </a:t>
            </a:r>
            <a:r>
              <a:rPr lang="en-US" altLang="zh-CN" dirty="0">
                <a:latin typeface="Comic Sans MS" panose="030F0702030302020204" pitchFamily="2" charset="0"/>
                <a:ea typeface="宋体" panose="02010600030101010101" pitchFamily="2" charset="-122"/>
              </a:rPr>
              <a:t>if ( !rst_n )  ...</a:t>
            </a:r>
            <a:endParaRPr lang="en-US" altLang="zh-CN" dirty="0">
              <a:latin typeface="Comic Sans MS" panose="030F0702030302020204" pitchFamily="2" charset="0"/>
              <a:ea typeface="宋体" panose="02010600030101010101" pitchFamily="2" charset="-122"/>
            </a:endParaRPr>
          </a:p>
          <a:p>
            <a:pPr eaLnBrk="0" hangingPunct="0">
              <a:lnSpc>
                <a:spcPct val="150000"/>
              </a:lnSpc>
            </a:pPr>
            <a:r>
              <a:rPr lang="en-US" altLang="zh-CN" dirty="0">
                <a:latin typeface="Comic Sans MS" panose="030F0702030302020204" pitchFamily="2" charset="0"/>
                <a:ea typeface="宋体" panose="02010600030101010101" pitchFamily="2" charset="-122"/>
              </a:rPr>
              <a:t>     else ...</a:t>
            </a:r>
            <a:endParaRPr lang="en-US" altLang="zh-CN" dirty="0">
              <a:latin typeface="Comic Sans MS" panose="030F0702030302020204" pitchFamily="2" charset="0"/>
              <a:ea typeface="宋体" panose="02010600030101010101" pitchFamily="2"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文本框 3"/>
          <p:cNvSpPr txBox="1"/>
          <p:nvPr/>
        </p:nvSpPr>
        <p:spPr>
          <a:xfrm>
            <a:off x="717550" y="577850"/>
            <a:ext cx="2146300" cy="398463"/>
          </a:xfrm>
          <a:prstGeom prst="rect">
            <a:avLst/>
          </a:prstGeom>
          <a:noFill/>
          <a:ln w="9525">
            <a:noFill/>
          </a:ln>
        </p:spPr>
        <p:txBody>
          <a:bodyPr wrap="square" anchor="t" anchorCtr="0">
            <a:spAutoFit/>
          </a:bodyPr>
          <a:p>
            <a:pPr eaLnBrk="0" hangingPunct="0"/>
            <a:r>
              <a:rPr lang="en-US" altLang="zh-CN" sz="2000" dirty="0">
                <a:solidFill>
                  <a:srgbClr val="C00000"/>
                </a:solidFill>
                <a:latin typeface="Comic Sans MS" panose="030F0702030302020204" pitchFamily="2" charset="0"/>
                <a:ea typeface="宋体" panose="02010600030101010101" pitchFamily="2" charset="-122"/>
              </a:rPr>
              <a:t>3</a:t>
            </a:r>
            <a:r>
              <a:rPr lang="zh-CN" altLang="en-US" sz="2000" dirty="0">
                <a:solidFill>
                  <a:srgbClr val="C00000"/>
                </a:solidFill>
                <a:latin typeface="Comic Sans MS" panose="030F0702030302020204" pitchFamily="2" charset="0"/>
                <a:ea typeface="宋体" panose="02010600030101010101" pitchFamily="2" charset="-122"/>
              </a:rPr>
              <a:t>. 语句块</a:t>
            </a:r>
            <a:endParaRPr lang="zh-CN" altLang="en-US" sz="2000" dirty="0">
              <a:solidFill>
                <a:srgbClr val="C00000"/>
              </a:solidFill>
              <a:latin typeface="Comic Sans MS" panose="030F0702030302020204" pitchFamily="2" charset="0"/>
              <a:ea typeface="宋体" panose="02010600030101010101" pitchFamily="2" charset="-122"/>
            </a:endParaRPr>
          </a:p>
        </p:txBody>
      </p:sp>
      <p:sp>
        <p:nvSpPr>
          <p:cNvPr id="60418" name="文本框 2"/>
          <p:cNvSpPr txBox="1"/>
          <p:nvPr/>
        </p:nvSpPr>
        <p:spPr>
          <a:xfrm>
            <a:off x="712788" y="976313"/>
            <a:ext cx="7718425" cy="922337"/>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rPr>
              <a:t>  </a:t>
            </a:r>
            <a:r>
              <a:rPr lang="en-US" altLang="zh-CN" dirty="0">
                <a:solidFill>
                  <a:srgbClr val="0070C0"/>
                </a:solidFill>
                <a:latin typeface="Comic Sans MS" panose="030F0702030302020204" pitchFamily="2" charset="0"/>
                <a:ea typeface="宋体" panose="02010600030101010101" pitchFamily="2" charset="-122"/>
              </a:rPr>
              <a:t> </a:t>
            </a:r>
            <a:r>
              <a:rPr lang="zh-CN" altLang="en-US" dirty="0">
                <a:solidFill>
                  <a:srgbClr val="0070C0"/>
                </a:solidFill>
                <a:latin typeface="Comic Sans MS" panose="030F0702030302020204" pitchFamily="2" charset="0"/>
                <a:ea typeface="宋体" panose="02010600030101010101" pitchFamily="2" charset="-122"/>
              </a:rPr>
              <a:t>语句块（block）是将两条或者两条以上的语句组合在一起，使其在形式上如同一条语句，其作用与C语言中的大括号“｛｝”相同。</a:t>
            </a:r>
            <a:endParaRPr lang="zh-CN" altLang="en-US" dirty="0">
              <a:solidFill>
                <a:srgbClr val="0070C0"/>
              </a:solidFill>
              <a:latin typeface="Comic Sans MS" panose="030F0702030302020204" pitchFamily="2" charset="0"/>
              <a:ea typeface="宋体" panose="02010600030101010101" pitchFamily="2" charset="-122"/>
            </a:endParaRPr>
          </a:p>
        </p:txBody>
      </p:sp>
      <p:sp>
        <p:nvSpPr>
          <p:cNvPr id="60419" name="文本框 1"/>
          <p:cNvSpPr txBox="1"/>
          <p:nvPr/>
        </p:nvSpPr>
        <p:spPr>
          <a:xfrm>
            <a:off x="801688" y="1838325"/>
            <a:ext cx="5119687" cy="508000"/>
          </a:xfrm>
          <a:prstGeom prst="rect">
            <a:avLst/>
          </a:prstGeom>
          <a:noFill/>
          <a:ln w="9525">
            <a:noFill/>
          </a:ln>
        </p:spPr>
        <p:txBody>
          <a:bodyPr wrap="square" anchor="t" anchorCtr="0">
            <a:spAutoFit/>
          </a:bodyPr>
          <a:p>
            <a:pPr eaLnBrk="0" hangingPunct="0">
              <a:lnSpc>
                <a:spcPct val="150000"/>
              </a:lnSpc>
            </a:pPr>
            <a:r>
              <a:rPr lang="en-US" altLang="zh-CN" dirty="0">
                <a:solidFill>
                  <a:srgbClr val="C00000"/>
                </a:solidFill>
                <a:latin typeface="Comic Sans MS" panose="030F0702030302020204" pitchFamily="2" charset="0"/>
                <a:ea typeface="宋体" panose="02010600030101010101" pitchFamily="2" charset="-122"/>
              </a:rPr>
              <a:t>  </a:t>
            </a:r>
            <a:r>
              <a:rPr lang="zh-CN" altLang="en-US" dirty="0">
                <a:solidFill>
                  <a:srgbClr val="C00000"/>
                </a:solidFill>
                <a:latin typeface="Comic Sans MS" panose="030F0702030302020204" pitchFamily="2" charset="0"/>
                <a:ea typeface="宋体" panose="02010600030101010101" pitchFamily="2" charset="-122"/>
              </a:rPr>
              <a:t>语句块有顺序语句块和并行语句块两种类型。</a:t>
            </a:r>
            <a:endParaRPr lang="zh-CN" altLang="en-US" dirty="0">
              <a:solidFill>
                <a:srgbClr val="C00000"/>
              </a:solidFill>
              <a:latin typeface="Comic Sans MS" panose="030F0702030302020204" pitchFamily="2" charset="0"/>
              <a:ea typeface="宋体" panose="02010600030101010101" pitchFamily="2" charset="-122"/>
            </a:endParaRPr>
          </a:p>
        </p:txBody>
      </p:sp>
      <p:sp>
        <p:nvSpPr>
          <p:cNvPr id="60420" name="文本框 3"/>
          <p:cNvSpPr txBox="1"/>
          <p:nvPr/>
        </p:nvSpPr>
        <p:spPr>
          <a:xfrm>
            <a:off x="5305425" y="2638425"/>
            <a:ext cx="3476625" cy="3000375"/>
          </a:xfrm>
          <a:prstGeom prst="rect">
            <a:avLst/>
          </a:prstGeom>
          <a:solidFill>
            <a:srgbClr val="D9EDEE"/>
          </a:solidFill>
          <a:ln w="9525">
            <a:noFill/>
          </a:ln>
        </p:spPr>
        <p:txBody>
          <a:bodyPr wrap="square" anchor="t" anchorCtr="0">
            <a:spAutoFit/>
          </a:bodyPr>
          <a:p>
            <a:pPr eaLnBrk="0" hangingPunct="0">
              <a:lnSpc>
                <a:spcPct val="150000"/>
              </a:lnSpc>
            </a:pPr>
            <a:r>
              <a:rPr lang="zh-CN" altLang="en-US" dirty="0">
                <a:solidFill>
                  <a:srgbClr val="0070C0"/>
                </a:solidFill>
                <a:latin typeface="Comic Sans MS" panose="030F0702030302020204" pitchFamily="2" charset="0"/>
                <a:ea typeface="宋体" panose="02010600030101010101" pitchFamily="2" charset="-122"/>
              </a:rPr>
              <a:t>顺序语句块定义的语法格式为：</a:t>
            </a:r>
            <a:endParaRPr lang="zh-CN" altLang="en-US" dirty="0">
              <a:latin typeface="Comic Sans MS" panose="030F0702030302020204" pitchFamily="2" charset="0"/>
              <a:ea typeface="宋体" panose="02010600030101010101" pitchFamily="2" charset="-122"/>
            </a:endParaRPr>
          </a:p>
          <a:p>
            <a:pPr eaLnBrk="0" hangingPunct="0">
              <a:lnSpc>
                <a:spcPct val="150000"/>
              </a:lnSpc>
            </a:pPr>
            <a:r>
              <a:rPr lang="zh-CN" altLang="en-US" dirty="0">
                <a:latin typeface="Comic Sans MS" panose="030F0702030302020204" pitchFamily="2" charset="0"/>
                <a:ea typeface="宋体" panose="02010600030101010101" pitchFamily="2" charset="-122"/>
              </a:rPr>
              <a:t>   </a:t>
            </a:r>
            <a:r>
              <a:rPr lang="zh-CN" altLang="en-US" dirty="0">
                <a:solidFill>
                  <a:srgbClr val="C00000"/>
                </a:solidFill>
                <a:latin typeface="Comic Sans MS" panose="030F0702030302020204" pitchFamily="2" charset="0"/>
                <a:ea typeface="宋体" panose="02010600030101010101" pitchFamily="2" charset="-122"/>
              </a:rPr>
              <a:t>begin [:块名]</a:t>
            </a:r>
            <a:endParaRPr lang="zh-CN" altLang="en-US" dirty="0">
              <a:solidFill>
                <a:srgbClr val="C00000"/>
              </a:solidFill>
              <a:latin typeface="Comic Sans MS" panose="030F0702030302020204" pitchFamily="2" charset="0"/>
              <a:ea typeface="宋体" panose="02010600030101010101" pitchFamily="2" charset="-122"/>
            </a:endParaRPr>
          </a:p>
          <a:p>
            <a:pPr eaLnBrk="0" hangingPunct="0">
              <a:lnSpc>
                <a:spcPct val="150000"/>
              </a:lnSpc>
            </a:pPr>
            <a:r>
              <a:rPr lang="zh-CN" altLang="en-US" dirty="0">
                <a:solidFill>
                  <a:srgbClr val="C00000"/>
                </a:solidFill>
                <a:latin typeface="Comic Sans MS" panose="030F0702030302020204" pitchFamily="2" charset="0"/>
                <a:ea typeface="宋体" panose="02010600030101010101" pitchFamily="2" charset="-122"/>
              </a:rPr>
              <a:t>      语句1;</a:t>
            </a:r>
            <a:endParaRPr lang="zh-CN" altLang="en-US" dirty="0">
              <a:solidFill>
                <a:srgbClr val="C00000"/>
              </a:solidFill>
              <a:latin typeface="Comic Sans MS" panose="030F0702030302020204" pitchFamily="2" charset="0"/>
              <a:ea typeface="宋体" panose="02010600030101010101" pitchFamily="2" charset="-122"/>
            </a:endParaRPr>
          </a:p>
          <a:p>
            <a:pPr eaLnBrk="0" hangingPunct="0">
              <a:lnSpc>
                <a:spcPct val="150000"/>
              </a:lnSpc>
            </a:pPr>
            <a:r>
              <a:rPr lang="zh-CN" altLang="en-US" dirty="0">
                <a:solidFill>
                  <a:srgbClr val="C00000"/>
                </a:solidFill>
                <a:latin typeface="Comic Sans MS" panose="030F0702030302020204" pitchFamily="2" charset="0"/>
                <a:ea typeface="宋体" panose="02010600030101010101" pitchFamily="2" charset="-122"/>
              </a:rPr>
              <a:t>      ...</a:t>
            </a:r>
            <a:endParaRPr lang="zh-CN" altLang="en-US" dirty="0">
              <a:solidFill>
                <a:srgbClr val="C00000"/>
              </a:solidFill>
              <a:latin typeface="Comic Sans MS" panose="030F0702030302020204" pitchFamily="2" charset="0"/>
              <a:ea typeface="宋体" panose="02010600030101010101" pitchFamily="2" charset="-122"/>
            </a:endParaRPr>
          </a:p>
          <a:p>
            <a:pPr eaLnBrk="0" hangingPunct="0">
              <a:lnSpc>
                <a:spcPct val="150000"/>
              </a:lnSpc>
            </a:pPr>
            <a:r>
              <a:rPr lang="zh-CN" altLang="en-US" dirty="0">
                <a:solidFill>
                  <a:srgbClr val="C00000"/>
                </a:solidFill>
                <a:latin typeface="Comic Sans MS" panose="030F0702030302020204" pitchFamily="2" charset="0"/>
                <a:ea typeface="宋体" panose="02010600030101010101" pitchFamily="2" charset="-122"/>
              </a:rPr>
              <a:t>      语句n;</a:t>
            </a:r>
            <a:endParaRPr lang="zh-CN" altLang="en-US" dirty="0">
              <a:solidFill>
                <a:srgbClr val="C00000"/>
              </a:solidFill>
              <a:latin typeface="Comic Sans MS" panose="030F0702030302020204" pitchFamily="2" charset="0"/>
              <a:ea typeface="宋体" panose="02010600030101010101" pitchFamily="2" charset="-122"/>
            </a:endParaRPr>
          </a:p>
          <a:p>
            <a:pPr eaLnBrk="0" hangingPunct="0">
              <a:lnSpc>
                <a:spcPct val="150000"/>
              </a:lnSpc>
            </a:pPr>
            <a:r>
              <a:rPr lang="zh-CN" altLang="en-US" dirty="0">
                <a:solidFill>
                  <a:srgbClr val="C00000"/>
                </a:solidFill>
                <a:latin typeface="Comic Sans MS" panose="030F0702030302020204" pitchFamily="2" charset="0"/>
                <a:ea typeface="宋体" panose="02010600030101010101" pitchFamily="2" charset="-122"/>
              </a:rPr>
              <a:t>   end</a:t>
            </a:r>
            <a:endParaRPr lang="zh-CN" altLang="en-US" dirty="0">
              <a:solidFill>
                <a:srgbClr val="C00000"/>
              </a:solidFill>
              <a:latin typeface="Comic Sans MS" panose="030F0702030302020204" pitchFamily="2" charset="0"/>
              <a:ea typeface="宋体" panose="02010600030101010101" pitchFamily="2" charset="-122"/>
            </a:endParaRPr>
          </a:p>
          <a:p>
            <a:pPr eaLnBrk="0" hangingPunct="0">
              <a:lnSpc>
                <a:spcPct val="150000"/>
              </a:lnSpc>
            </a:pPr>
            <a:r>
              <a:rPr lang="zh-CN" altLang="en-US" dirty="0">
                <a:latin typeface="Comic Sans MS" panose="030F0702030302020204" pitchFamily="2" charset="0"/>
                <a:ea typeface="宋体" panose="02010600030101010101" pitchFamily="2" charset="-122"/>
              </a:rPr>
              <a:t>其中块名可以省略。</a:t>
            </a:r>
            <a:endParaRPr lang="zh-CN" altLang="en-US" dirty="0">
              <a:latin typeface="Comic Sans MS" panose="030F0702030302020204" pitchFamily="2" charset="0"/>
              <a:ea typeface="宋体" panose="02010600030101010101" pitchFamily="2" charset="-122"/>
            </a:endParaRPr>
          </a:p>
        </p:txBody>
      </p:sp>
      <p:sp>
        <p:nvSpPr>
          <p:cNvPr id="60421" name="文本框 4"/>
          <p:cNvSpPr txBox="1"/>
          <p:nvPr/>
        </p:nvSpPr>
        <p:spPr>
          <a:xfrm>
            <a:off x="801688" y="2560638"/>
            <a:ext cx="4016375" cy="2584450"/>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rPr>
              <a:t>  </a:t>
            </a:r>
            <a:r>
              <a:rPr lang="zh-CN" altLang="en-US" dirty="0">
                <a:solidFill>
                  <a:srgbClr val="C00000"/>
                </a:solidFill>
                <a:latin typeface="Comic Sans MS" panose="030F0702030302020204" pitchFamily="2" charset="0"/>
                <a:ea typeface="宋体" panose="02010600030101010101" pitchFamily="2" charset="-122"/>
              </a:rPr>
              <a:t>顺序语句块（sequential block）由关键词begin和end定义</a:t>
            </a:r>
            <a:r>
              <a:rPr lang="zh-CN" altLang="en-US" dirty="0">
                <a:latin typeface="Comic Sans MS" panose="030F0702030302020204" pitchFamily="2" charset="0"/>
                <a:ea typeface="宋体" panose="02010600030101010101" pitchFamily="2" charset="-122"/>
              </a:rPr>
              <a:t>，按语句的书写顺序执行块中的语句，即前一条语句执行完后才能执行后一条语句。若使用延迟，则每条语句的延迟时间均相对于上一条语句的执行时刻而言。</a:t>
            </a:r>
            <a:endParaRPr lang="zh-CN" altLang="en-US" dirty="0">
              <a:latin typeface="Comic Sans MS" panose="030F0702030302020204" pitchFamily="2" charset="0"/>
              <a:ea typeface="宋体" panose="02010600030101010101" pitchFamily="2"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文本框 4"/>
          <p:cNvSpPr txBox="1"/>
          <p:nvPr/>
        </p:nvSpPr>
        <p:spPr>
          <a:xfrm>
            <a:off x="719138" y="530225"/>
            <a:ext cx="6281737" cy="2676525"/>
          </a:xfrm>
          <a:prstGeom prst="rect">
            <a:avLst/>
          </a:prstGeom>
          <a:solidFill>
            <a:srgbClr val="D9D9D9"/>
          </a:solidFill>
          <a:ln w="9525">
            <a:noFill/>
          </a:ln>
        </p:spPr>
        <p:txBody>
          <a:bodyPr wrap="square" anchor="t" anchorCtr="0">
            <a:spAutoFit/>
          </a:bodyPr>
          <a:p>
            <a:pPr eaLnBrk="0" hangingPunct="0">
              <a:lnSpc>
                <a:spcPct val="150000"/>
              </a:lnSpc>
            </a:pPr>
            <a:r>
              <a:rPr lang="en-US" altLang="zh-CN" sz="1600" dirty="0">
                <a:latin typeface="Comic Sans MS" panose="030F0702030302020204" pitchFamily="2" charset="0"/>
                <a:ea typeface="宋体" panose="02010600030101010101" pitchFamily="2" charset="-122"/>
              </a:rPr>
              <a:t>reg a,b,c,d;</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initial begin</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    a = 1'b0;           // 仿真时刻0时执行</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    #5  b = 1'b1;     // 仿真时刻5时执行</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    #10 c = 1'b0;     // 仿真时刻15（=10+5）时执行</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    #15 d = 1'b1;     // 仿真时刻30（=15+10+5）时执行</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 end</a:t>
            </a:r>
            <a:endParaRPr lang="en-US" altLang="zh-CN" sz="1600" dirty="0">
              <a:latin typeface="Comic Sans MS" panose="030F0702030302020204" pitchFamily="2" charset="0"/>
              <a:ea typeface="宋体" panose="02010600030101010101" pitchFamily="2" charset="-122"/>
            </a:endParaRPr>
          </a:p>
        </p:txBody>
      </p:sp>
      <p:sp>
        <p:nvSpPr>
          <p:cNvPr id="61442" name="文本框 4"/>
          <p:cNvSpPr txBox="1"/>
          <p:nvPr/>
        </p:nvSpPr>
        <p:spPr>
          <a:xfrm>
            <a:off x="4167188" y="3389313"/>
            <a:ext cx="4718050" cy="2676525"/>
          </a:xfrm>
          <a:prstGeom prst="rect">
            <a:avLst/>
          </a:prstGeom>
          <a:solidFill>
            <a:srgbClr val="D9D9D9"/>
          </a:solidFill>
          <a:ln w="9525">
            <a:noFill/>
          </a:ln>
        </p:spPr>
        <p:txBody>
          <a:bodyPr wrap="square" anchor="t" anchorCtr="0">
            <a:spAutoFit/>
          </a:bodyPr>
          <a:p>
            <a:pPr eaLnBrk="0" hangingPunct="0">
              <a:lnSpc>
                <a:spcPct val="150000"/>
              </a:lnSpc>
            </a:pPr>
            <a:r>
              <a:rPr lang="en-US" altLang="zh-CN" sz="1600" dirty="0">
                <a:latin typeface="Comic Sans MS" panose="030F0702030302020204" pitchFamily="2" charset="0"/>
                <a:ea typeface="宋体" panose="02010600030101010101" pitchFamily="2" charset="-122"/>
              </a:rPr>
              <a:t>reg a,b,c,d;</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initial fork</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    a = 1'b0;           // 仿真时刻0时执行</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    #5  b = 1'b1;      // 仿真时刻5时执行</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    #10 c = 1'b0;      // 仿真时刻10时执行</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    #15 d = 1'b1;      // 仿真时刻15时执行</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 join</a:t>
            </a:r>
            <a:endParaRPr lang="en-US" altLang="zh-CN" sz="1600" dirty="0">
              <a:latin typeface="Comic Sans MS" panose="030F0702030302020204" pitchFamily="2" charset="0"/>
              <a:ea typeface="宋体" panose="02010600030101010101" pitchFamily="2" charset="-122"/>
            </a:endParaRPr>
          </a:p>
        </p:txBody>
      </p:sp>
      <p:sp>
        <p:nvSpPr>
          <p:cNvPr id="61443" name="文本框 4"/>
          <p:cNvSpPr txBox="1"/>
          <p:nvPr/>
        </p:nvSpPr>
        <p:spPr>
          <a:xfrm>
            <a:off x="569913" y="3228975"/>
            <a:ext cx="3462337" cy="2998788"/>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rPr>
              <a:t>  </a:t>
            </a:r>
            <a:r>
              <a:rPr lang="zh-CN" altLang="en-US" dirty="0">
                <a:solidFill>
                  <a:srgbClr val="0070C0"/>
                </a:solidFill>
                <a:latin typeface="Comic Sans MS" panose="030F0702030302020204" pitchFamily="2" charset="0"/>
                <a:ea typeface="宋体" panose="02010600030101010101" pitchFamily="2" charset="-122"/>
              </a:rPr>
              <a:t>并行语句块（parallel block）由关键词fork和join定义，</a:t>
            </a:r>
            <a:r>
              <a:rPr lang="zh-CN" altLang="en-US" dirty="0">
                <a:latin typeface="Comic Sans MS" panose="030F0702030302020204" pitchFamily="2" charset="0"/>
                <a:ea typeface="宋体" panose="02010600030101010101" pitchFamily="2" charset="-122"/>
              </a:rPr>
              <a:t>块中的所有语句从块被调用的时刻同时开始执行。若使用延迟，则每条语句的延迟时间均相对于块调用的开始时刻而言，与语句的具体书写顺序无关。</a:t>
            </a:r>
            <a:endParaRPr lang="zh-CN" altLang="en-US" dirty="0">
              <a:latin typeface="Comic Sans MS" panose="030F0702030302020204" pitchFamily="2" charset="0"/>
              <a:ea typeface="宋体" panose="02010600030101010101" pitchFamily="2"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文本框 3"/>
          <p:cNvSpPr txBox="1"/>
          <p:nvPr/>
        </p:nvSpPr>
        <p:spPr>
          <a:xfrm>
            <a:off x="749300" y="933450"/>
            <a:ext cx="7643813" cy="922338"/>
          </a:xfrm>
          <a:prstGeom prst="rect">
            <a:avLst/>
          </a:prstGeom>
          <a:noFill/>
          <a:ln w="9525">
            <a:noFill/>
          </a:ln>
        </p:spPr>
        <p:txBody>
          <a:bodyPr wrap="square" anchor="t" anchorCtr="0">
            <a:spAutoFit/>
          </a:bodyPr>
          <a:p>
            <a:pPr eaLnBrk="0" hangingPunct="0">
              <a:lnSpc>
                <a:spcPct val="150000"/>
              </a:lnSpc>
            </a:pPr>
            <a:r>
              <a:rPr lang="en-US" altLang="zh-CN" dirty="0">
                <a:latin typeface="宋体" panose="02010600030101010101" pitchFamily="2" charset="-122"/>
                <a:ea typeface="宋体" panose="02010600030101010101" pitchFamily="2" charset="-122"/>
              </a:rPr>
              <a:t>  </a:t>
            </a:r>
            <a:r>
              <a:rPr lang="zh-CN" altLang="en-US" dirty="0">
                <a:solidFill>
                  <a:srgbClr val="0070C0"/>
                </a:solidFill>
                <a:latin typeface="宋体" panose="02010600030101010101" pitchFamily="2" charset="-122"/>
                <a:ea typeface="宋体" panose="02010600030101010101" pitchFamily="2" charset="-122"/>
              </a:rPr>
              <a:t>时序控制用于定义从开始遇到语句到真正执行该语句时的等待时间。时序控制只用于仿真，综合时所有的延时控制将被忽略。</a:t>
            </a:r>
            <a:endParaRPr lang="zh-CN" altLang="en-US" dirty="0">
              <a:solidFill>
                <a:srgbClr val="0070C0"/>
              </a:solidFill>
              <a:latin typeface="宋体" panose="02010600030101010101" pitchFamily="2" charset="-122"/>
              <a:ea typeface="宋体" panose="02010600030101010101" pitchFamily="2" charset="-122"/>
            </a:endParaRPr>
          </a:p>
        </p:txBody>
      </p:sp>
      <p:sp>
        <p:nvSpPr>
          <p:cNvPr id="62466" name="文本框 1"/>
          <p:cNvSpPr txBox="1"/>
          <p:nvPr/>
        </p:nvSpPr>
        <p:spPr>
          <a:xfrm>
            <a:off x="749300" y="604838"/>
            <a:ext cx="1577975" cy="398462"/>
          </a:xfrm>
          <a:prstGeom prst="rect">
            <a:avLst/>
          </a:prstGeom>
          <a:noFill/>
          <a:ln w="9525">
            <a:noFill/>
          </a:ln>
        </p:spPr>
        <p:txBody>
          <a:bodyPr wrap="none" anchor="t" anchorCtr="0">
            <a:spAutoFit/>
          </a:bodyPr>
          <a:p>
            <a:pPr eaLnBrk="0" hangingPunct="0"/>
            <a:r>
              <a:rPr lang="zh-CN" altLang="en-US" sz="2000" dirty="0">
                <a:solidFill>
                  <a:srgbClr val="C00000"/>
                </a:solidFill>
                <a:latin typeface="Comic Sans MS" panose="030F0702030302020204" pitchFamily="2" charset="0"/>
                <a:ea typeface="宋体" panose="02010600030101010101" pitchFamily="2" charset="-122"/>
              </a:rPr>
              <a:t>4. 时序控制</a:t>
            </a:r>
            <a:endParaRPr lang="zh-CN" altLang="en-US" sz="2000" dirty="0">
              <a:solidFill>
                <a:srgbClr val="C00000"/>
              </a:solidFill>
              <a:latin typeface="Comic Sans MS" panose="030F0702030302020204" pitchFamily="2" charset="0"/>
              <a:ea typeface="宋体" panose="02010600030101010101" pitchFamily="2" charset="-122"/>
            </a:endParaRPr>
          </a:p>
        </p:txBody>
      </p:sp>
      <p:sp>
        <p:nvSpPr>
          <p:cNvPr id="62467" name="文本框 3"/>
          <p:cNvSpPr txBox="1"/>
          <p:nvPr/>
        </p:nvSpPr>
        <p:spPr>
          <a:xfrm>
            <a:off x="809625" y="1911350"/>
            <a:ext cx="5294313" cy="2168525"/>
          </a:xfrm>
          <a:prstGeom prst="rect">
            <a:avLst/>
          </a:prstGeom>
          <a:solidFill>
            <a:srgbClr val="D9EDEE"/>
          </a:solidFill>
          <a:ln w="9525">
            <a:noFill/>
          </a:ln>
        </p:spPr>
        <p:txBody>
          <a:bodyPr wrap="square" anchor="t" anchorCtr="0">
            <a:spAutoFit/>
          </a:bodyPr>
          <a:p>
            <a:pPr eaLnBrk="0" hangingPunct="0">
              <a:lnSpc>
                <a:spcPct val="150000"/>
              </a:lnSpc>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时序控制有常规延时和内嵌延时两种书写形式。</a:t>
            </a:r>
            <a:endParaRPr lang="zh-CN" altLang="en-US" dirty="0">
              <a:latin typeface="宋体" panose="02010600030101010101" pitchFamily="2" charset="-122"/>
              <a:ea typeface="宋体" panose="02010600030101010101" pitchFamily="2" charset="-122"/>
            </a:endParaRPr>
          </a:p>
          <a:p>
            <a:pPr eaLnBrk="0" hangingPunct="0">
              <a:lnSpc>
                <a:spcPct val="150000"/>
              </a:lnSpc>
            </a:pPr>
            <a:r>
              <a:rPr lang="zh-CN" altLang="en-US" dirty="0">
                <a:latin typeface="宋体" panose="02010600030101010101" pitchFamily="2" charset="-122"/>
                <a:ea typeface="宋体" panose="02010600030101010101" pitchFamily="2" charset="-122"/>
              </a:rPr>
              <a:t>应用常规延时的语法格式为：</a:t>
            </a:r>
            <a:endParaRPr lang="zh-CN" altLang="en-US" dirty="0">
              <a:latin typeface="宋体" panose="02010600030101010101" pitchFamily="2" charset="-122"/>
              <a:ea typeface="宋体" panose="02010600030101010101" pitchFamily="2" charset="-122"/>
            </a:endParaRPr>
          </a:p>
          <a:p>
            <a:pPr eaLnBrk="0" hangingPunct="0">
              <a:lnSpc>
                <a:spcPct val="150000"/>
              </a:lnSpc>
            </a:pPr>
            <a:r>
              <a:rPr lang="zh-CN" altLang="en-US" dirty="0">
                <a:latin typeface="宋体" panose="02010600030101010101" pitchFamily="2" charset="-122"/>
                <a:ea typeface="宋体" panose="02010600030101010101" pitchFamily="2" charset="-122"/>
              </a:rPr>
              <a:t>   </a:t>
            </a:r>
            <a:r>
              <a:rPr lang="zh-CN" altLang="en-US" dirty="0">
                <a:solidFill>
                  <a:srgbClr val="C00000"/>
                </a:solidFill>
                <a:latin typeface="宋体" panose="02010600030101010101" pitchFamily="2" charset="-122"/>
                <a:ea typeface="宋体" panose="02010600030101010101" pitchFamily="2" charset="-122"/>
              </a:rPr>
              <a:t> [#延时量] 线网/变量 = 表达式;</a:t>
            </a:r>
            <a:endParaRPr lang="zh-CN" altLang="en-US" dirty="0">
              <a:solidFill>
                <a:srgbClr val="0070C0"/>
              </a:solidFill>
              <a:latin typeface="宋体" panose="02010600030101010101" pitchFamily="2" charset="-122"/>
              <a:ea typeface="宋体" panose="02010600030101010101" pitchFamily="2" charset="-122"/>
            </a:endParaRPr>
          </a:p>
          <a:p>
            <a:pPr eaLnBrk="0" hangingPunct="0">
              <a:lnSpc>
                <a:spcPct val="150000"/>
              </a:lnSpc>
            </a:pPr>
            <a:r>
              <a:rPr lang="zh-CN" altLang="en-US" dirty="0">
                <a:latin typeface="宋体" panose="02010600030101010101" pitchFamily="2" charset="-122"/>
                <a:ea typeface="宋体" panose="02010600030101010101" pitchFamily="2" charset="-122"/>
              </a:rPr>
              <a:t>应用内嵌延时的语法格式为：</a:t>
            </a:r>
            <a:endParaRPr lang="zh-CN" altLang="en-US" dirty="0">
              <a:latin typeface="宋体" panose="02010600030101010101" pitchFamily="2" charset="-122"/>
              <a:ea typeface="宋体" panose="02010600030101010101" pitchFamily="2" charset="-122"/>
            </a:endParaRPr>
          </a:p>
          <a:p>
            <a:pPr eaLnBrk="0" hangingPunct="0">
              <a:lnSpc>
                <a:spcPct val="150000"/>
              </a:lnSpc>
            </a:pPr>
            <a:r>
              <a:rPr lang="zh-CN" altLang="en-US" dirty="0">
                <a:latin typeface="宋体" panose="02010600030101010101" pitchFamily="2" charset="-122"/>
                <a:ea typeface="宋体" panose="02010600030101010101" pitchFamily="2" charset="-122"/>
              </a:rPr>
              <a:t>   </a:t>
            </a:r>
            <a:r>
              <a:rPr lang="zh-CN" altLang="en-US" dirty="0">
                <a:solidFill>
                  <a:srgbClr val="C00000"/>
                </a:solidFill>
                <a:latin typeface="宋体" panose="02010600030101010101" pitchFamily="2" charset="-122"/>
                <a:ea typeface="宋体" panose="02010600030101010101" pitchFamily="2" charset="-122"/>
              </a:rPr>
              <a:t> 线网/变量 = [#延时量] 表达式;</a:t>
            </a:r>
            <a:endParaRPr lang="zh-CN" altLang="en-US" dirty="0">
              <a:solidFill>
                <a:srgbClr val="C00000"/>
              </a:solidFill>
              <a:latin typeface="宋体" panose="02010600030101010101" pitchFamily="2" charset="-122"/>
              <a:ea typeface="宋体" panose="02010600030101010101" pitchFamily="2" charset="-122"/>
            </a:endParaRPr>
          </a:p>
        </p:txBody>
      </p:sp>
      <p:sp>
        <p:nvSpPr>
          <p:cNvPr id="62468" name="文本框 4"/>
          <p:cNvSpPr txBox="1"/>
          <p:nvPr/>
        </p:nvSpPr>
        <p:spPr>
          <a:xfrm>
            <a:off x="6288088" y="2765425"/>
            <a:ext cx="2006600" cy="460375"/>
          </a:xfrm>
          <a:prstGeom prst="rect">
            <a:avLst/>
          </a:prstGeom>
          <a:solidFill>
            <a:srgbClr val="D9D9D9"/>
          </a:solidFill>
          <a:ln w="9525">
            <a:noFill/>
          </a:ln>
        </p:spPr>
        <p:txBody>
          <a:bodyPr wrap="square" anchor="t" anchorCtr="0">
            <a:spAutoFit/>
          </a:bodyPr>
          <a:p>
            <a:pPr eaLnBrk="0" hangingPunct="0">
              <a:lnSpc>
                <a:spcPct val="150000"/>
              </a:lnSpc>
            </a:pPr>
            <a:r>
              <a:rPr lang="en-US" altLang="zh-CN" sz="1600" dirty="0">
                <a:latin typeface="Comic Sans MS" panose="030F0702030302020204" pitchFamily="2" charset="0"/>
                <a:ea typeface="宋体" panose="02010600030101010101" pitchFamily="2" charset="-122"/>
              </a:rPr>
              <a:t>#10 y = a &amp; b;</a:t>
            </a:r>
            <a:endParaRPr lang="en-US" altLang="zh-CN" sz="1600" dirty="0">
              <a:latin typeface="Comic Sans MS" panose="030F0702030302020204" pitchFamily="2" charset="0"/>
              <a:ea typeface="宋体" panose="02010600030101010101" pitchFamily="2" charset="-122"/>
            </a:endParaRPr>
          </a:p>
        </p:txBody>
      </p:sp>
      <p:sp>
        <p:nvSpPr>
          <p:cNvPr id="62469" name="文本框 4"/>
          <p:cNvSpPr txBox="1"/>
          <p:nvPr/>
        </p:nvSpPr>
        <p:spPr>
          <a:xfrm>
            <a:off x="6288088" y="3619500"/>
            <a:ext cx="2006600" cy="460375"/>
          </a:xfrm>
          <a:prstGeom prst="rect">
            <a:avLst/>
          </a:prstGeom>
          <a:solidFill>
            <a:srgbClr val="D9D9D9"/>
          </a:solidFill>
          <a:ln w="9525">
            <a:noFill/>
          </a:ln>
        </p:spPr>
        <p:txBody>
          <a:bodyPr wrap="square" anchor="t" anchorCtr="0">
            <a:spAutoFit/>
          </a:bodyPr>
          <a:p>
            <a:pPr eaLnBrk="0" hangingPunct="0">
              <a:lnSpc>
                <a:spcPct val="150000"/>
              </a:lnSpc>
            </a:pPr>
            <a:r>
              <a:rPr lang="en-US" altLang="zh-CN" sz="1600" dirty="0">
                <a:latin typeface="Comic Sans MS" panose="030F0702030302020204" pitchFamily="2" charset="0"/>
                <a:ea typeface="宋体" panose="02010600030101010101" pitchFamily="2" charset="-122"/>
              </a:rPr>
              <a:t> y = #10 a &amp; b;</a:t>
            </a:r>
            <a:endParaRPr lang="en-US" altLang="zh-CN" sz="1600" dirty="0">
              <a:latin typeface="Comic Sans MS" panose="030F0702030302020204" pitchFamily="2" charset="0"/>
              <a:ea typeface="宋体" panose="02010600030101010101" pitchFamily="2" charset="-122"/>
            </a:endParaRPr>
          </a:p>
        </p:txBody>
      </p:sp>
      <p:sp>
        <p:nvSpPr>
          <p:cNvPr id="62470" name="文本框 3"/>
          <p:cNvSpPr txBox="1"/>
          <p:nvPr/>
        </p:nvSpPr>
        <p:spPr>
          <a:xfrm>
            <a:off x="749300" y="4152900"/>
            <a:ext cx="8037513" cy="2168525"/>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rPr>
              <a:t>  </a:t>
            </a:r>
            <a:r>
              <a:rPr lang="zh-CN" altLang="en-US" dirty="0">
                <a:latin typeface="Comic Sans MS" panose="030F0702030302020204" pitchFamily="2" charset="0"/>
                <a:ea typeface="宋体" panose="02010600030101010101" pitchFamily="2" charset="-122"/>
              </a:rPr>
              <a:t>在Verilog HDL中，延迟量的单位由预编译指令“</a:t>
            </a:r>
            <a:r>
              <a:rPr lang="zh-CN" altLang="en-US" dirty="0">
                <a:solidFill>
                  <a:srgbClr val="0070C0"/>
                </a:solidFill>
                <a:latin typeface="Comic Sans MS" panose="030F0702030302020204" pitchFamily="2" charset="0"/>
                <a:ea typeface="宋体" panose="02010600030101010101" pitchFamily="2" charset="-122"/>
              </a:rPr>
              <a:t>`timescale</a:t>
            </a:r>
            <a:r>
              <a:rPr lang="zh-CN" altLang="en-US" dirty="0">
                <a:latin typeface="Comic Sans MS" panose="030F0702030302020204" pitchFamily="2" charset="0"/>
                <a:ea typeface="宋体" panose="02010600030101010101" pitchFamily="2" charset="-122"/>
              </a:rPr>
              <a:t>”进行定义。例如，在文件头中添加语句：</a:t>
            </a:r>
            <a:endParaRPr lang="zh-CN" altLang="en-US" dirty="0">
              <a:latin typeface="Comic Sans MS" panose="030F0702030302020204" pitchFamily="2" charset="0"/>
              <a:ea typeface="宋体" panose="02010600030101010101" pitchFamily="2" charset="-122"/>
            </a:endParaRPr>
          </a:p>
          <a:p>
            <a:pPr eaLnBrk="0" hangingPunct="0">
              <a:lnSpc>
                <a:spcPct val="150000"/>
              </a:lnSpc>
            </a:pPr>
            <a:r>
              <a:rPr lang="zh-CN" altLang="en-US" dirty="0">
                <a:latin typeface="Comic Sans MS" panose="030F0702030302020204" pitchFamily="2" charset="0"/>
                <a:ea typeface="宋体" panose="02010600030101010101" pitchFamily="2" charset="-122"/>
              </a:rPr>
              <a:t>     </a:t>
            </a:r>
            <a:r>
              <a:rPr lang="zh-CN" altLang="en-US" dirty="0">
                <a:solidFill>
                  <a:srgbClr val="C00000"/>
                </a:solidFill>
                <a:latin typeface="Comic Sans MS" panose="030F0702030302020204" pitchFamily="2" charset="0"/>
                <a:ea typeface="宋体" panose="02010600030101010101" pitchFamily="2" charset="-122"/>
              </a:rPr>
              <a:t>`timescale 1ns /1ps</a:t>
            </a:r>
            <a:endParaRPr lang="zh-CN" altLang="en-US" dirty="0">
              <a:solidFill>
                <a:srgbClr val="C00000"/>
              </a:solidFill>
              <a:latin typeface="Comic Sans MS" panose="030F0702030302020204" pitchFamily="2" charset="0"/>
              <a:ea typeface="宋体" panose="02010600030101010101" pitchFamily="2" charset="-122"/>
            </a:endParaRPr>
          </a:p>
          <a:p>
            <a:pPr eaLnBrk="0" hangingPunct="0">
              <a:lnSpc>
                <a:spcPct val="150000"/>
              </a:lnSpc>
            </a:pPr>
            <a:r>
              <a:rPr lang="zh-CN" altLang="en-US" dirty="0">
                <a:latin typeface="Comic Sans MS" panose="030F0702030302020204" pitchFamily="2" charset="0"/>
                <a:ea typeface="宋体" panose="02010600030101010101" pitchFamily="2" charset="-122"/>
              </a:rPr>
              <a:t>表示仿真时间单位为1ns，仿真精度为1ps。根据该命令，仿真工具才认为 #10 表示延时时间为10ns。</a:t>
            </a:r>
            <a:endParaRPr lang="zh-CN" altLang="en-US" dirty="0">
              <a:latin typeface="Comic Sans MS" panose="030F0702030302020204" pitchFamily="2" charset="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文本框 3"/>
          <p:cNvSpPr txBox="1"/>
          <p:nvPr/>
        </p:nvSpPr>
        <p:spPr>
          <a:xfrm>
            <a:off x="665163" y="577533"/>
            <a:ext cx="5343525" cy="460375"/>
          </a:xfrm>
          <a:prstGeom prst="rect">
            <a:avLst/>
          </a:prstGeom>
          <a:noFill/>
          <a:ln w="9525">
            <a:noFill/>
          </a:ln>
        </p:spPr>
        <p:txBody>
          <a:bodyPr wrap="square" anchor="t" anchorCtr="0">
            <a:spAutoFit/>
          </a:bodyPr>
          <a:p>
            <a:pPr eaLnBrk="0" hangingPunct="0"/>
            <a:r>
              <a:rPr lang="en-US" altLang="zh-CN" sz="2400" dirty="0">
                <a:solidFill>
                  <a:srgbClr val="C00000"/>
                </a:solidFill>
                <a:latin typeface="Comic Sans MS" panose="030F0702030302020204" pitchFamily="2" charset="0"/>
                <a:ea typeface="宋体" panose="02010600030101010101" pitchFamily="2" charset="-122"/>
                <a:cs typeface="Comic Sans MS" panose="030F0702030302020204" pitchFamily="2" charset="0"/>
              </a:rPr>
              <a:t>1. </a:t>
            </a:r>
            <a:r>
              <a:rPr lang="zh-CN" altLang="en-US" sz="2400" dirty="0">
                <a:solidFill>
                  <a:srgbClr val="C00000"/>
                </a:solidFill>
                <a:latin typeface="Comic Sans MS" panose="030F0702030302020204" pitchFamily="2" charset="0"/>
                <a:ea typeface="宋体" panose="02010600030101010101" pitchFamily="2" charset="-122"/>
                <a:cs typeface="Comic Sans MS" panose="030F0702030302020204" pitchFamily="2" charset="0"/>
              </a:rPr>
              <a:t>可编程逻辑器件的发展历程</a:t>
            </a:r>
            <a:endParaRPr lang="zh-CN" altLang="en-US" sz="2400" dirty="0">
              <a:solidFill>
                <a:srgbClr val="C00000"/>
              </a:solidFill>
              <a:latin typeface="Comic Sans MS" panose="030F0702030302020204" pitchFamily="2" charset="0"/>
              <a:ea typeface="宋体" panose="02010600030101010101" pitchFamily="2" charset="-122"/>
              <a:cs typeface="Comic Sans MS" panose="030F0702030302020204" pitchFamily="2" charset="0"/>
            </a:endParaRPr>
          </a:p>
        </p:txBody>
      </p:sp>
      <p:sp>
        <p:nvSpPr>
          <p:cNvPr id="35842" name="文本框 3"/>
          <p:cNvSpPr txBox="1"/>
          <p:nvPr/>
        </p:nvSpPr>
        <p:spPr>
          <a:xfrm>
            <a:off x="665163" y="3627438"/>
            <a:ext cx="7781925" cy="1752600"/>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rPr>
              <a:t>  (3) </a:t>
            </a:r>
            <a:r>
              <a:rPr lang="zh-CN" altLang="en-US" dirty="0">
                <a:latin typeface="Comic Sans MS" panose="030F0702030302020204" pitchFamily="2" charset="0"/>
                <a:ea typeface="宋体" panose="02010600030101010101" pitchFamily="2" charset="-122"/>
              </a:rPr>
              <a:t>第三阶段从 20 世纪 80 年代中期到 90 年代末期，Altera 公司和Xilinx 公司分别推出了</a:t>
            </a:r>
            <a:r>
              <a:rPr lang="zh-CN" altLang="en-US" dirty="0">
                <a:solidFill>
                  <a:srgbClr val="FF0000"/>
                </a:solidFill>
                <a:latin typeface="Comic Sans MS" panose="030F0702030302020204" pitchFamily="2" charset="0"/>
                <a:ea typeface="宋体" panose="02010600030101010101" pitchFamily="2" charset="-122"/>
              </a:rPr>
              <a:t> CPLD（Complex PLD，复杂可编程逻辑器件）和 FPGA（Field Programmable Gate Array</a:t>
            </a:r>
            <a:r>
              <a:rPr lang="zh-CN" altLang="en-US" dirty="0">
                <a:latin typeface="Comic Sans MS" panose="030F0702030302020204" pitchFamily="2" charset="0"/>
                <a:ea typeface="宋体" panose="02010600030101010101" pitchFamily="2" charset="-122"/>
              </a:rPr>
              <a:t>，现场可编程门阵列）。其中 FPGA 具有结构灵活、集成度高等优点，成为 产品原型设计的首选。</a:t>
            </a:r>
            <a:endParaRPr lang="zh-CN" altLang="en-US" dirty="0">
              <a:latin typeface="Comic Sans MS" panose="030F0702030302020204" pitchFamily="2" charset="0"/>
              <a:ea typeface="宋体" panose="02010600030101010101" pitchFamily="2" charset="-122"/>
            </a:endParaRPr>
          </a:p>
        </p:txBody>
      </p:sp>
      <p:sp>
        <p:nvSpPr>
          <p:cNvPr id="35843" name="文本框 1"/>
          <p:cNvSpPr txBox="1"/>
          <p:nvPr/>
        </p:nvSpPr>
        <p:spPr>
          <a:xfrm>
            <a:off x="665163" y="1047750"/>
            <a:ext cx="7929562" cy="1338263"/>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rPr>
              <a:t>  (1) </a:t>
            </a:r>
            <a:r>
              <a:rPr lang="zh-CN" altLang="en-US" dirty="0">
                <a:latin typeface="Comic Sans MS" panose="030F0702030302020204" pitchFamily="2" charset="0"/>
                <a:ea typeface="宋体" panose="02010600030101010101" pitchFamily="2" charset="-122"/>
              </a:rPr>
              <a:t>第一阶段从 20 世纪 70 年代初到 70 年代中期，主要有 </a:t>
            </a:r>
            <a:r>
              <a:rPr lang="zh-CN" altLang="en-US" dirty="0">
                <a:solidFill>
                  <a:srgbClr val="FF0000"/>
                </a:solidFill>
                <a:latin typeface="Comic Sans MS" panose="030F0702030302020204" pitchFamily="2" charset="0"/>
                <a:ea typeface="宋体" panose="02010600030101010101" pitchFamily="2" charset="-122"/>
              </a:rPr>
              <a:t>PROM、EPRO M 和 E</a:t>
            </a:r>
            <a:r>
              <a:rPr lang="zh-CN" altLang="en-US" baseline="30000" dirty="0">
                <a:solidFill>
                  <a:srgbClr val="FF0000"/>
                </a:solidFill>
                <a:latin typeface="Comic Sans MS" panose="030F0702030302020204" pitchFamily="2" charset="0"/>
                <a:ea typeface="宋体" panose="02010600030101010101" pitchFamily="2" charset="-122"/>
              </a:rPr>
              <a:t>2</a:t>
            </a:r>
            <a:r>
              <a:rPr lang="zh-CN" altLang="en-US" dirty="0">
                <a:solidFill>
                  <a:srgbClr val="FF0000"/>
                </a:solidFill>
                <a:latin typeface="Comic Sans MS" panose="030F0702030302020204" pitchFamily="2" charset="0"/>
                <a:ea typeface="宋体" panose="02010600030101010101" pitchFamily="2" charset="-122"/>
              </a:rPr>
              <a:t>PROM 三类</a:t>
            </a:r>
            <a:r>
              <a:rPr lang="zh-CN" altLang="en-US" dirty="0">
                <a:latin typeface="Comic Sans MS" panose="030F0702030302020204" pitchFamily="2" charset="0"/>
                <a:ea typeface="宋体" panose="02010600030101010101" pitchFamily="2" charset="-122"/>
              </a:rPr>
              <a:t>。这些器件结构简单、规模小，主要作为存储器件使用，只能够实现一 些简单的组合逻辑电路。</a:t>
            </a:r>
            <a:endParaRPr lang="zh-CN" altLang="en-US">
              <a:latin typeface="Comic Sans MS" panose="030F0702030302020204" pitchFamily="2" charset="0"/>
              <a:ea typeface="宋体" panose="02010600030101010101" pitchFamily="2" charset="-122"/>
            </a:endParaRPr>
          </a:p>
        </p:txBody>
      </p:sp>
      <p:sp>
        <p:nvSpPr>
          <p:cNvPr id="35844" name="文本框 1"/>
          <p:cNvSpPr txBox="1"/>
          <p:nvPr/>
        </p:nvSpPr>
        <p:spPr>
          <a:xfrm>
            <a:off x="714375" y="2386013"/>
            <a:ext cx="8088313" cy="1338262"/>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rPr>
              <a:t>  (2) </a:t>
            </a:r>
            <a:r>
              <a:rPr lang="zh-CN" altLang="en-US" dirty="0">
                <a:latin typeface="Comic Sans MS" panose="030F0702030302020204" pitchFamily="2" charset="0"/>
                <a:ea typeface="宋体" panose="02010600030101010101" pitchFamily="2" charset="-122"/>
              </a:rPr>
              <a:t>第二阶段从 20 世纪 70 年代中期到 80 年代中期，出现了 </a:t>
            </a:r>
            <a:r>
              <a:rPr lang="zh-CN" altLang="en-US" dirty="0">
                <a:solidFill>
                  <a:srgbClr val="FF0000"/>
                </a:solidFill>
                <a:latin typeface="Comic Sans MS" panose="030F0702030302020204" pitchFamily="2" charset="0"/>
                <a:ea typeface="宋体" panose="02010600030101010101" pitchFamily="2" charset="-122"/>
              </a:rPr>
              <a:t>PAL 和 GAL 器件</a:t>
            </a:r>
            <a:r>
              <a:rPr lang="zh-CN" altLang="en-US" dirty="0">
                <a:latin typeface="Comic Sans MS" panose="030F0702030302020204" pitchFamily="2" charset="0"/>
                <a:ea typeface="宋体" panose="02010600030101010101" pitchFamily="2" charset="-122"/>
              </a:rPr>
              <a:t>。这类器件内部由“与-或阵列”组成，同时又集成了少量的触发器，能够实现较为复 杂的功能电路，并正式命名为 PLD。</a:t>
            </a:r>
            <a:endParaRPr lang="zh-CN" altLang="en-US">
              <a:latin typeface="Comic Sans MS" panose="030F0702030302020204" pitchFamily="2" charset="0"/>
              <a:ea typeface="宋体" panose="02010600030101010101" pitchFamily="2" charset="-122"/>
            </a:endParaRPr>
          </a:p>
        </p:txBody>
      </p:sp>
      <p:sp>
        <p:nvSpPr>
          <p:cNvPr id="35845" name="文本框 1"/>
          <p:cNvSpPr txBox="1"/>
          <p:nvPr/>
        </p:nvSpPr>
        <p:spPr>
          <a:xfrm>
            <a:off x="665163" y="5380038"/>
            <a:ext cx="7981950" cy="922337"/>
          </a:xfrm>
          <a:prstGeom prst="rect">
            <a:avLst/>
          </a:prstGeom>
          <a:noFill/>
          <a:ln w="9525">
            <a:noFill/>
          </a:ln>
        </p:spPr>
        <p:txBody>
          <a:bodyPr wrap="square" anchor="t" anchorCtr="0">
            <a:spAutoFit/>
          </a:bodyPr>
          <a:p>
            <a:pPr>
              <a:lnSpc>
                <a:spcPct val="150000"/>
              </a:lnSpc>
            </a:pPr>
            <a:r>
              <a:rPr lang="en-US" altLang="zh-CN" dirty="0">
                <a:latin typeface="Comic Sans MS" panose="030F0702030302020204" pitchFamily="2" charset="0"/>
                <a:ea typeface="宋体" panose="02010600030101010101" pitchFamily="2" charset="-122"/>
              </a:rPr>
              <a:t>  (4) </a:t>
            </a:r>
            <a:r>
              <a:rPr lang="zh-CN" altLang="en-US" dirty="0">
                <a:latin typeface="Comic Sans MS" panose="030F0702030302020204" pitchFamily="2" charset="0"/>
                <a:ea typeface="宋体" panose="02010600030101010101" pitchFamily="2" charset="-122"/>
              </a:rPr>
              <a:t>第四阶段从 20 世纪 90 年代末至今，随着半导体制造工艺达到了纳米级，可编程逻辑器件的密度越来越大，</a:t>
            </a:r>
            <a:r>
              <a:rPr lang="zh-CN" altLang="en-US" dirty="0">
                <a:solidFill>
                  <a:srgbClr val="C00000"/>
                </a:solidFill>
                <a:latin typeface="Comic Sans MS" panose="030F0702030302020204" pitchFamily="2" charset="0"/>
                <a:ea typeface="宋体" panose="02010600030101010101" pitchFamily="2" charset="-122"/>
              </a:rPr>
              <a:t>出现百万门至上千万门的 FPGA。</a:t>
            </a:r>
            <a:endParaRPr lang="zh-CN" altLang="en-US" dirty="0">
              <a:solidFill>
                <a:srgbClr val="C00000"/>
              </a:solidFill>
              <a:latin typeface="Comic Sans MS" panose="030F0702030302020204" pitchFamily="2" charset="0"/>
              <a:ea typeface="宋体" panose="02010600030101010101" pitchFamily="2"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文本框 1"/>
          <p:cNvSpPr txBox="1"/>
          <p:nvPr/>
        </p:nvSpPr>
        <p:spPr>
          <a:xfrm>
            <a:off x="828675" y="558800"/>
            <a:ext cx="2089150" cy="400050"/>
          </a:xfrm>
          <a:prstGeom prst="rect">
            <a:avLst/>
          </a:prstGeom>
          <a:noFill/>
          <a:ln w="9525">
            <a:noFill/>
          </a:ln>
        </p:spPr>
        <p:txBody>
          <a:bodyPr wrap="none" anchor="t" anchorCtr="0">
            <a:spAutoFit/>
          </a:bodyPr>
          <a:p>
            <a:pPr eaLnBrk="0" hangingPunct="0"/>
            <a:r>
              <a:rPr lang="zh-CN" altLang="en-US" sz="2000" dirty="0">
                <a:solidFill>
                  <a:srgbClr val="C00000"/>
                </a:solidFill>
                <a:latin typeface="Comic Sans MS" panose="030F0702030302020204" pitchFamily="2" charset="0"/>
                <a:ea typeface="宋体" panose="02010600030101010101" pitchFamily="2" charset="-122"/>
              </a:rPr>
              <a:t>5. 过程赋值语句</a:t>
            </a:r>
            <a:endParaRPr lang="zh-CN" altLang="en-US" sz="2000" dirty="0">
              <a:solidFill>
                <a:srgbClr val="C00000"/>
              </a:solidFill>
              <a:latin typeface="Comic Sans MS" panose="030F0702030302020204" pitchFamily="2" charset="0"/>
              <a:ea typeface="宋体" panose="02010600030101010101" pitchFamily="2" charset="-122"/>
            </a:endParaRPr>
          </a:p>
        </p:txBody>
      </p:sp>
      <p:sp>
        <p:nvSpPr>
          <p:cNvPr id="63490" name="文本框 3"/>
          <p:cNvSpPr txBox="1"/>
          <p:nvPr/>
        </p:nvSpPr>
        <p:spPr>
          <a:xfrm>
            <a:off x="869950" y="847725"/>
            <a:ext cx="8056563" cy="922338"/>
          </a:xfrm>
          <a:prstGeom prst="rect">
            <a:avLst/>
          </a:prstGeom>
          <a:noFill/>
          <a:ln w="9525">
            <a:noFill/>
          </a:ln>
        </p:spPr>
        <p:txBody>
          <a:bodyPr wrap="square" anchor="t" anchorCtr="0">
            <a:spAutoFit/>
          </a:bodyPr>
          <a:p>
            <a:pPr eaLnBrk="0" hangingPunct="0">
              <a:lnSpc>
                <a:spcPct val="150000"/>
              </a:lnSpc>
            </a:pPr>
            <a:r>
              <a:rPr lang="zh-CN" altLang="en-US" dirty="0">
                <a:latin typeface="Comic Sans MS" panose="030F0702030302020204" pitchFamily="2" charset="0"/>
                <a:ea typeface="宋体" panose="02010600030101010101" pitchFamily="2" charset="-122"/>
              </a:rPr>
              <a:t>过程赋值（procedural assignment）语句是指在initial/always语句内部对变量进行赋值的赋值语句。</a:t>
            </a:r>
            <a:endParaRPr lang="zh-CN" altLang="en-US" dirty="0">
              <a:latin typeface="Comic Sans MS" panose="030F0702030302020204" pitchFamily="2" charset="0"/>
              <a:ea typeface="宋体" panose="02010600030101010101" pitchFamily="2" charset="-122"/>
            </a:endParaRPr>
          </a:p>
        </p:txBody>
      </p:sp>
      <p:sp>
        <p:nvSpPr>
          <p:cNvPr id="63491" name="文本框 3"/>
          <p:cNvSpPr txBox="1"/>
          <p:nvPr/>
        </p:nvSpPr>
        <p:spPr>
          <a:xfrm>
            <a:off x="668338" y="2832100"/>
            <a:ext cx="4778375" cy="1338263"/>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rPr>
              <a:t>  </a:t>
            </a:r>
            <a:r>
              <a:rPr lang="zh-CN" altLang="en-US" dirty="0">
                <a:latin typeface="Comic Sans MS" panose="030F0702030302020204" pitchFamily="2" charset="0"/>
                <a:ea typeface="宋体" panose="02010600030101010101" pitchFamily="2" charset="-122"/>
              </a:rPr>
              <a:t>赋值操作符分为两类：</a:t>
            </a:r>
            <a:r>
              <a:rPr lang="zh-CN" altLang="en-US" dirty="0">
                <a:solidFill>
                  <a:srgbClr val="0070C0"/>
                </a:solidFill>
                <a:latin typeface="Comic Sans MS" panose="030F0702030302020204" pitchFamily="2" charset="0"/>
                <a:ea typeface="宋体" panose="02010600030101010101" pitchFamily="2" charset="-122"/>
              </a:rPr>
              <a:t>“</a:t>
            </a:r>
            <a:r>
              <a:rPr lang="zh-CN" altLang="en-US" dirty="0">
                <a:solidFill>
                  <a:srgbClr val="C00000"/>
                </a:solidFill>
                <a:latin typeface="Comic Sans MS" panose="030F0702030302020204" pitchFamily="2" charset="0"/>
                <a:ea typeface="宋体" panose="02010600030101010101" pitchFamily="2" charset="-122"/>
              </a:rPr>
              <a:t>=</a:t>
            </a:r>
            <a:r>
              <a:rPr lang="zh-CN" altLang="en-US" dirty="0">
                <a:solidFill>
                  <a:srgbClr val="0070C0"/>
                </a:solidFill>
                <a:latin typeface="Comic Sans MS" panose="030F0702030302020204" pitchFamily="2" charset="0"/>
                <a:ea typeface="宋体" panose="02010600030101010101" pitchFamily="2" charset="-122"/>
              </a:rPr>
              <a:t>”</a:t>
            </a:r>
            <a:r>
              <a:rPr lang="zh-CN" altLang="en-US" dirty="0">
                <a:latin typeface="Comic Sans MS" panose="030F0702030302020204" pitchFamily="2" charset="0"/>
                <a:ea typeface="宋体" panose="02010600030101010101" pitchFamily="2" charset="-122"/>
              </a:rPr>
              <a:t>和</a:t>
            </a:r>
            <a:r>
              <a:rPr lang="zh-CN" altLang="en-US" dirty="0">
                <a:solidFill>
                  <a:srgbClr val="0070C0"/>
                </a:solidFill>
                <a:latin typeface="Comic Sans MS" panose="030F0702030302020204" pitchFamily="2" charset="0"/>
                <a:ea typeface="宋体" panose="02010600030101010101" pitchFamily="2" charset="-122"/>
              </a:rPr>
              <a:t>“</a:t>
            </a:r>
            <a:r>
              <a:rPr lang="zh-CN" altLang="en-US" dirty="0">
                <a:solidFill>
                  <a:srgbClr val="C00000"/>
                </a:solidFill>
                <a:latin typeface="Comic Sans MS" panose="030F0702030302020204" pitchFamily="2" charset="0"/>
                <a:ea typeface="宋体" panose="02010600030101010101" pitchFamily="2" charset="-122"/>
              </a:rPr>
              <a:t>&lt;=</a:t>
            </a:r>
            <a:r>
              <a:rPr lang="zh-CN" altLang="en-US" dirty="0">
                <a:solidFill>
                  <a:srgbClr val="0070C0"/>
                </a:solidFill>
                <a:latin typeface="Comic Sans MS" panose="030F0702030302020204" pitchFamily="2" charset="0"/>
                <a:ea typeface="宋体" panose="02010600030101010101" pitchFamily="2" charset="-122"/>
              </a:rPr>
              <a:t>”</a:t>
            </a:r>
            <a:r>
              <a:rPr lang="zh-CN" altLang="en-US" dirty="0">
                <a:latin typeface="Comic Sans MS" panose="030F0702030302020204" pitchFamily="2" charset="0"/>
                <a:ea typeface="宋体" panose="02010600030101010101" pitchFamily="2" charset="-122"/>
              </a:rPr>
              <a:t>，分别表示阻塞赋值（blocking assignment）和非阻塞赋值（non-blocking assignment）。</a:t>
            </a:r>
            <a:endParaRPr lang="zh-CN" altLang="en-US" dirty="0">
              <a:latin typeface="Comic Sans MS" panose="030F0702030302020204" pitchFamily="2" charset="0"/>
              <a:ea typeface="宋体" panose="02010600030101010101" pitchFamily="2" charset="-122"/>
            </a:endParaRPr>
          </a:p>
        </p:txBody>
      </p:sp>
      <p:sp>
        <p:nvSpPr>
          <p:cNvPr id="63492" name="文本框 4"/>
          <p:cNvSpPr txBox="1"/>
          <p:nvPr/>
        </p:nvSpPr>
        <p:spPr>
          <a:xfrm>
            <a:off x="5584825" y="1917700"/>
            <a:ext cx="3341688" cy="4152900"/>
          </a:xfrm>
          <a:prstGeom prst="rect">
            <a:avLst/>
          </a:prstGeom>
          <a:solidFill>
            <a:srgbClr val="D9D9D9"/>
          </a:solidFill>
          <a:ln w="9525">
            <a:noFill/>
          </a:ln>
        </p:spPr>
        <p:txBody>
          <a:bodyPr wrap="square" anchor="t" anchorCtr="0">
            <a:spAutoFit/>
          </a:bodyPr>
          <a:p>
            <a:pPr eaLnBrk="0" hangingPunct="0">
              <a:lnSpc>
                <a:spcPct val="150000"/>
              </a:lnSpc>
            </a:pPr>
            <a:r>
              <a:rPr lang="en-US" altLang="zh-CN" sz="1600" dirty="0">
                <a:latin typeface="Comic Sans MS" panose="030F0702030302020204" pitchFamily="2" charset="0"/>
                <a:ea typeface="宋体" panose="02010600030101010101" pitchFamily="2" charset="-122"/>
              </a:rPr>
              <a:t>module eq1b(a,b,eq);</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  input a,b;</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  output reg eq;</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  reg tmp1,tmp2;</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    always @(a,b)</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      begin</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        tmp1 = ~a &amp; ~b;</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        tmp2 = a &amp; b;</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        eq = tmp1 | tmp2;</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      end</a:t>
            </a:r>
            <a:endParaRPr lang="en-US" altLang="zh-CN"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endmodule</a:t>
            </a:r>
            <a:endParaRPr lang="en-US" altLang="zh-CN" sz="1600" dirty="0">
              <a:latin typeface="Comic Sans MS" panose="030F0702030302020204" pitchFamily="2" charset="0"/>
              <a:ea typeface="宋体" panose="02010600030101010101" pitchFamily="2" charset="-122"/>
            </a:endParaRPr>
          </a:p>
        </p:txBody>
      </p:sp>
      <p:sp>
        <p:nvSpPr>
          <p:cNvPr id="63493" name="文本框 3"/>
          <p:cNvSpPr txBox="1"/>
          <p:nvPr/>
        </p:nvSpPr>
        <p:spPr>
          <a:xfrm>
            <a:off x="611188" y="4222750"/>
            <a:ext cx="4954587" cy="1752600"/>
          </a:xfrm>
          <a:prstGeom prst="rect">
            <a:avLst/>
          </a:prstGeom>
          <a:noFill/>
          <a:ln w="9525">
            <a:noFill/>
          </a:ln>
        </p:spPr>
        <p:txBody>
          <a:bodyPr wrap="square" anchor="t" anchorCtr="0">
            <a:spAutoFit/>
          </a:bodyPr>
          <a:p>
            <a:pPr eaLnBrk="0" hangingPunct="0">
              <a:lnSpc>
                <a:spcPct val="150000"/>
              </a:lnSpc>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阻塞赋值按照语句的书写顺序进行赋值。也就是说，在前一条赋值语句执行结束之前，后一条语句被阻塞，不能执行。只有前一条赋值语句执行结束后，后一条语句才能被执行。</a:t>
            </a:r>
            <a:endParaRPr lang="zh-CN" altLang="en-US" dirty="0">
              <a:latin typeface="宋体" panose="02010600030101010101" pitchFamily="2" charset="-122"/>
              <a:ea typeface="宋体" panose="02010600030101010101" pitchFamily="2" charset="-122"/>
            </a:endParaRPr>
          </a:p>
        </p:txBody>
      </p:sp>
      <p:sp>
        <p:nvSpPr>
          <p:cNvPr id="63494" name="文本框 1"/>
          <p:cNvSpPr txBox="1"/>
          <p:nvPr/>
        </p:nvSpPr>
        <p:spPr>
          <a:xfrm>
            <a:off x="987425" y="1795463"/>
            <a:ext cx="4459288" cy="922337"/>
          </a:xfrm>
          <a:prstGeom prst="rect">
            <a:avLst/>
          </a:prstGeom>
          <a:solidFill>
            <a:srgbClr val="D9EDEE"/>
          </a:solidFill>
          <a:ln w="9525">
            <a:noFill/>
          </a:ln>
        </p:spPr>
        <p:txBody>
          <a:bodyPr wrap="square" anchor="t" anchorCtr="0">
            <a:spAutoFit/>
          </a:bodyPr>
          <a:p>
            <a:pPr eaLnBrk="0" hangingPunct="0">
              <a:lnSpc>
                <a:spcPct val="150000"/>
              </a:lnSpc>
            </a:pPr>
            <a:r>
              <a:rPr lang="zh-CN" altLang="en-US" dirty="0">
                <a:latin typeface="宋体" panose="02010600030101010101" pitchFamily="2" charset="-122"/>
                <a:ea typeface="宋体" panose="02010600030101010101" pitchFamily="2" charset="-122"/>
                <a:sym typeface="宋体" panose="02010600030101010101" pitchFamily="2" charset="-122"/>
              </a:rPr>
              <a:t>过程赋值语句的语法格式为：</a:t>
            </a:r>
            <a:endParaRPr lang="zh-CN" altLang="en-US" dirty="0">
              <a:latin typeface="宋体" panose="02010600030101010101" pitchFamily="2" charset="-122"/>
              <a:ea typeface="宋体" panose="02010600030101010101" pitchFamily="2" charset="-122"/>
            </a:endParaRPr>
          </a:p>
          <a:p>
            <a:pPr eaLnBrk="0" hangingPunct="0">
              <a:lnSpc>
                <a:spcPct val="150000"/>
              </a:lnSpc>
            </a:pPr>
            <a:r>
              <a:rPr lang="zh-CN" altLang="en-US" dirty="0">
                <a:latin typeface="宋体" panose="02010600030101010101" pitchFamily="2" charset="-122"/>
                <a:ea typeface="宋体" panose="02010600030101010101" pitchFamily="2" charset="-122"/>
                <a:sym typeface="宋体" panose="02010600030101010101" pitchFamily="2" charset="-122"/>
              </a:rPr>
              <a:t>  </a:t>
            </a:r>
            <a:r>
              <a:rPr lang="zh-CN" altLang="en-US" dirty="0">
                <a:solidFill>
                  <a:srgbClr val="C00000"/>
                </a:solidFill>
                <a:latin typeface="宋体" panose="02010600030101010101" pitchFamily="2" charset="-122"/>
                <a:ea typeface="宋体" panose="02010600030101010101" pitchFamily="2" charset="-122"/>
                <a:sym typeface="宋体" panose="02010600030101010101" pitchFamily="2" charset="-122"/>
              </a:rPr>
              <a:t> &lt;变量&gt; &lt;赋值操作符&gt; &lt;赋值表达式&gt; ;</a:t>
            </a:r>
            <a:endParaRPr lang="zh-CN" altLang="en-US" dirty="0">
              <a:latin typeface="Arial" panose="020B0604020202020204" pitchFamily="34" charset="0"/>
              <a:ea typeface="宋体" panose="02010600030101010101" pitchFamily="2" charset="-122"/>
            </a:endParaRPr>
          </a:p>
        </p:txBody>
      </p:sp>
      <p:pic>
        <p:nvPicPr>
          <p:cNvPr id="63495" name="文本框 2"/>
          <p:cNvPicPr>
            <a:picLocks noGrp="1" noChangeAspect="1"/>
          </p:cNvPicPr>
          <p:nvPr/>
        </p:nvPicPr>
        <p:blipFill>
          <a:blip r:embed="rId1"/>
          <a:stretch>
            <a:fillRect/>
          </a:stretch>
        </p:blipFill>
        <p:spPr>
          <a:xfrm>
            <a:off x="5507038" y="1412875"/>
            <a:ext cx="3411537" cy="506413"/>
          </a:xfrm>
          <a:prstGeom prst="rect">
            <a:avLst/>
          </a:prstGeom>
          <a:noFill/>
          <a:ln w="9525">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文本框 3"/>
          <p:cNvSpPr txBox="1"/>
          <p:nvPr/>
        </p:nvSpPr>
        <p:spPr>
          <a:xfrm>
            <a:off x="715963" y="406400"/>
            <a:ext cx="7885112" cy="922338"/>
          </a:xfrm>
          <a:prstGeom prst="rect">
            <a:avLst/>
          </a:prstGeom>
          <a:noFill/>
          <a:ln w="9525">
            <a:noFill/>
          </a:ln>
        </p:spPr>
        <p:txBody>
          <a:bodyPr wrap="square" anchor="t" anchorCtr="0">
            <a:spAutoFit/>
          </a:bodyPr>
          <a:p>
            <a:pPr eaLnBrk="0" hangingPunct="0">
              <a:lnSpc>
                <a:spcPct val="150000"/>
              </a:lnSpc>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非阻塞赋值是指多条赋值语句同时赋值，与语句的书写顺序无关，即后面赋值语句的执行不受前面赋值语句的影响。</a:t>
            </a:r>
            <a:endParaRPr lang="zh-CN" altLang="en-US" dirty="0">
              <a:latin typeface="宋体" panose="02010600030101010101" pitchFamily="2" charset="-122"/>
              <a:ea typeface="宋体" panose="02010600030101010101" pitchFamily="2" charset="-122"/>
            </a:endParaRPr>
          </a:p>
        </p:txBody>
      </p:sp>
      <p:sp>
        <p:nvSpPr>
          <p:cNvPr id="64514" name="文本框 5"/>
          <p:cNvSpPr txBox="1"/>
          <p:nvPr/>
        </p:nvSpPr>
        <p:spPr>
          <a:xfrm>
            <a:off x="741363" y="1630363"/>
            <a:ext cx="8029575" cy="922337"/>
          </a:xfrm>
          <a:prstGeom prst="rect">
            <a:avLst/>
          </a:prstGeom>
          <a:noFill/>
          <a:ln w="9525">
            <a:noFill/>
          </a:ln>
        </p:spPr>
        <p:txBody>
          <a:bodyPr wrap="square" anchor="t" anchorCtr="0">
            <a:spAutoFit/>
          </a:bodyPr>
          <a:p>
            <a:pPr eaLnBrk="0" hangingPunct="0">
              <a:lnSpc>
                <a:spcPct val="150000"/>
              </a:lnSpc>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由于阻塞赋值与非阻塞赋值的赋值方法不同，因此综合出的电路存在差异，所以必须正确地区分和应用这两类赋值语句。</a:t>
            </a:r>
            <a:endParaRPr lang="zh-CN" altLang="en-US" dirty="0">
              <a:latin typeface="宋体" panose="02010600030101010101" pitchFamily="2" charset="-122"/>
              <a:ea typeface="宋体" panose="02010600030101010101" pitchFamily="2" charset="-122"/>
            </a:endParaRPr>
          </a:p>
        </p:txBody>
      </p:sp>
      <p:sp>
        <p:nvSpPr>
          <p:cNvPr id="64515" name="文本框 3"/>
          <p:cNvSpPr txBox="1"/>
          <p:nvPr/>
        </p:nvSpPr>
        <p:spPr>
          <a:xfrm>
            <a:off x="850900" y="1241425"/>
            <a:ext cx="6227763" cy="508000"/>
          </a:xfrm>
          <a:prstGeom prst="rect">
            <a:avLst/>
          </a:prstGeom>
          <a:noFill/>
          <a:ln w="9525">
            <a:noFill/>
          </a:ln>
        </p:spPr>
        <p:txBody>
          <a:bodyPr wrap="square" anchor="t" anchorCtr="0">
            <a:spAutoFit/>
          </a:bodyPr>
          <a:p>
            <a:pPr eaLnBrk="0" hangingPunct="0">
              <a:lnSpc>
                <a:spcPct val="150000"/>
              </a:lnSpc>
            </a:pPr>
            <a:r>
              <a:rPr lang="en-US" altLang="zh-CN" dirty="0">
                <a:solidFill>
                  <a:srgbClr val="0070C0"/>
                </a:solidFill>
                <a:latin typeface="宋体" panose="02010600030101010101" pitchFamily="2" charset="-122"/>
                <a:ea typeface="宋体" panose="02010600030101010101" pitchFamily="2" charset="-122"/>
              </a:rPr>
              <a:t> </a:t>
            </a:r>
            <a:r>
              <a:rPr lang="zh-CN" altLang="en-US" dirty="0">
                <a:solidFill>
                  <a:srgbClr val="0070C0"/>
                </a:solidFill>
                <a:latin typeface="宋体" panose="02010600030101010101" pitchFamily="2" charset="-122"/>
                <a:ea typeface="宋体" panose="02010600030101010101" pitchFamily="2" charset="-122"/>
              </a:rPr>
              <a:t>非阻塞赋值提供了在语句块内实现并行操作的方法。</a:t>
            </a:r>
            <a:endParaRPr lang="zh-CN" altLang="en-US" dirty="0">
              <a:solidFill>
                <a:srgbClr val="0070C0"/>
              </a:solidFill>
              <a:latin typeface="宋体" panose="02010600030101010101" pitchFamily="2" charset="-122"/>
              <a:ea typeface="宋体" panose="02010600030101010101" pitchFamily="2" charset="-122"/>
            </a:endParaRPr>
          </a:p>
        </p:txBody>
      </p:sp>
      <p:sp>
        <p:nvSpPr>
          <p:cNvPr id="64516" name="文本框 4"/>
          <p:cNvSpPr txBox="1"/>
          <p:nvPr/>
        </p:nvSpPr>
        <p:spPr>
          <a:xfrm>
            <a:off x="969963" y="2924175"/>
            <a:ext cx="3879850" cy="3414713"/>
          </a:xfrm>
          <a:prstGeom prst="rect">
            <a:avLst/>
          </a:prstGeom>
          <a:solidFill>
            <a:srgbClr val="D9D9D9"/>
          </a:solidFill>
          <a:ln w="9525">
            <a:noFill/>
          </a:ln>
        </p:spPr>
        <p:txBody>
          <a:bodyPr wrap="square" anchor="t" anchorCtr="0">
            <a:spAutoFit/>
          </a:bodyPr>
          <a:p>
            <a:pPr eaLnBrk="0" hangingPunct="0">
              <a:lnSpc>
                <a:spcPct val="150000"/>
              </a:lnSpc>
            </a:pPr>
            <a:r>
              <a:rPr lang="en-US" altLang="zh-CN" sz="1600" dirty="0">
                <a:latin typeface="Comic Sans MS" panose="030F0702030302020204" pitchFamily="2" charset="0"/>
                <a:ea typeface="宋体" panose="02010600030101010101" pitchFamily="2" charset="-122"/>
              </a:rPr>
              <a:t> </a:t>
            </a:r>
            <a:r>
              <a:rPr lang="zh-CN" altLang="en-US" sz="1600" dirty="0">
                <a:latin typeface="Comic Sans MS" panose="030F0702030302020204" pitchFamily="2" charset="0"/>
                <a:ea typeface="宋体" panose="02010600030101010101" pitchFamily="2" charset="-122"/>
              </a:rPr>
              <a:t>module blocking(din,clk,reg1,reg2);</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input din,clk;</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output </a:t>
            </a:r>
            <a:r>
              <a:rPr lang="en-US" altLang="zh-CN" sz="1600" dirty="0">
                <a:latin typeface="Comic Sans MS" panose="030F0702030302020204" pitchFamily="2" charset="0"/>
                <a:ea typeface="宋体" panose="02010600030101010101" pitchFamily="2" charset="-122"/>
              </a:rPr>
              <a:t>reg </a:t>
            </a:r>
            <a:r>
              <a:rPr lang="zh-CN" altLang="en-US" sz="1600" dirty="0">
                <a:latin typeface="Comic Sans MS" panose="030F0702030302020204" pitchFamily="2" charset="0"/>
                <a:ea typeface="宋体" panose="02010600030101010101" pitchFamily="2" charset="-122"/>
              </a:rPr>
              <a:t>reg1,reg2;</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always @(posedge clk)</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begin</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reg1 = din;</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reg2 = reg1;</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end</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 </a:t>
            </a:r>
            <a:r>
              <a:rPr lang="zh-CN" altLang="en-US" sz="1600" dirty="0">
                <a:latin typeface="Comic Sans MS" panose="030F0702030302020204" pitchFamily="2" charset="0"/>
                <a:ea typeface="宋体" panose="02010600030101010101" pitchFamily="2" charset="-122"/>
              </a:rPr>
              <a:t>endmodule</a:t>
            </a:r>
            <a:endParaRPr lang="zh-CN" altLang="en-US" sz="1600" dirty="0">
              <a:latin typeface="Comic Sans MS" panose="030F0702030302020204" pitchFamily="2" charset="0"/>
              <a:ea typeface="宋体" panose="02010600030101010101" pitchFamily="2" charset="-122"/>
            </a:endParaRPr>
          </a:p>
        </p:txBody>
      </p:sp>
      <p:pic>
        <p:nvPicPr>
          <p:cNvPr id="64517" name="图片 12"/>
          <p:cNvPicPr>
            <a:picLocks noChangeAspect="1"/>
          </p:cNvPicPr>
          <p:nvPr/>
        </p:nvPicPr>
        <p:blipFill>
          <a:blip r:embed="rId1"/>
          <a:stretch>
            <a:fillRect/>
          </a:stretch>
        </p:blipFill>
        <p:spPr>
          <a:xfrm>
            <a:off x="5075238" y="3284538"/>
            <a:ext cx="3436937" cy="2559050"/>
          </a:xfrm>
          <a:prstGeom prst="rect">
            <a:avLst/>
          </a:prstGeom>
          <a:noFill/>
          <a:ln w="9525">
            <a:noFill/>
          </a:ln>
        </p:spPr>
      </p:pic>
      <p:sp>
        <p:nvSpPr>
          <p:cNvPr id="64518" name="文本框 1"/>
          <p:cNvSpPr txBox="1"/>
          <p:nvPr/>
        </p:nvSpPr>
        <p:spPr>
          <a:xfrm>
            <a:off x="850900" y="2420938"/>
            <a:ext cx="3590925" cy="506412"/>
          </a:xfrm>
          <a:prstGeom prst="rect">
            <a:avLst/>
          </a:prstGeom>
          <a:noFill/>
          <a:ln w="9525">
            <a:noFill/>
          </a:ln>
        </p:spPr>
        <p:txBody>
          <a:bodyPr wrap="none" anchor="t" anchorCtr="0">
            <a:spAutoFit/>
          </a:bodyPr>
          <a:p>
            <a:pPr eaLnBrk="0" hangingPunct="0">
              <a:lnSpc>
                <a:spcPct val="150000"/>
              </a:lnSpc>
            </a:pPr>
            <a:r>
              <a:rPr lang="zh-CN" altLang="en-US" dirty="0">
                <a:solidFill>
                  <a:srgbClr val="C00000"/>
                </a:solidFill>
                <a:latin typeface="Comic Sans MS" panose="030F0702030302020204" pitchFamily="2" charset="0"/>
                <a:ea typeface="宋体" panose="02010600030101010101" pitchFamily="2" charset="-122"/>
              </a:rPr>
              <a:t>【例2-4】阻塞赋值的应用示例。</a:t>
            </a:r>
            <a:endParaRPr lang="zh-CN" altLang="en-US" dirty="0">
              <a:solidFill>
                <a:srgbClr val="C00000"/>
              </a:solidFill>
              <a:latin typeface="Comic Sans MS" panose="030F0702030302020204" pitchFamily="2" charset="0"/>
              <a:ea typeface="宋体" panose="02010600030101010101" pitchFamily="2"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文本框 4"/>
          <p:cNvSpPr txBox="1"/>
          <p:nvPr/>
        </p:nvSpPr>
        <p:spPr>
          <a:xfrm>
            <a:off x="696913" y="981075"/>
            <a:ext cx="3879850" cy="3414713"/>
          </a:xfrm>
          <a:prstGeom prst="rect">
            <a:avLst/>
          </a:prstGeom>
          <a:solidFill>
            <a:srgbClr val="D9D9D9"/>
          </a:solidFill>
          <a:ln w="9525">
            <a:noFill/>
          </a:ln>
        </p:spPr>
        <p:txBody>
          <a:bodyPr wrap="square" anchor="t" anchorCtr="0">
            <a:spAutoFit/>
          </a:bodyPr>
          <a:p>
            <a:pPr eaLnBrk="0" hangingPunct="0">
              <a:lnSpc>
                <a:spcPct val="150000"/>
              </a:lnSpc>
            </a:pPr>
            <a:r>
              <a:rPr lang="en-US" altLang="zh-CN" sz="1600" dirty="0">
                <a:latin typeface="Comic Sans MS" panose="030F0702030302020204" pitchFamily="2" charset="0"/>
                <a:ea typeface="宋体" panose="02010600030101010101" pitchFamily="2" charset="-122"/>
              </a:rPr>
              <a:t> </a:t>
            </a:r>
            <a:r>
              <a:rPr lang="zh-CN" altLang="en-US" sz="1600" dirty="0">
                <a:latin typeface="Comic Sans MS" panose="030F0702030302020204" pitchFamily="2" charset="0"/>
                <a:ea typeface="宋体" panose="02010600030101010101" pitchFamily="2" charset="-122"/>
              </a:rPr>
              <a:t>module blocking(din,clk,reg1,reg2);</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input din,clk;</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output </a:t>
            </a:r>
            <a:r>
              <a:rPr lang="en-US" altLang="zh-CN" sz="1600" dirty="0">
                <a:latin typeface="Comic Sans MS" panose="030F0702030302020204" pitchFamily="2" charset="0"/>
                <a:ea typeface="宋体" panose="02010600030101010101" pitchFamily="2" charset="-122"/>
              </a:rPr>
              <a:t>reg </a:t>
            </a:r>
            <a:r>
              <a:rPr lang="zh-CN" altLang="en-US" sz="1600" dirty="0">
                <a:latin typeface="Comic Sans MS" panose="030F0702030302020204" pitchFamily="2" charset="0"/>
                <a:ea typeface="宋体" panose="02010600030101010101" pitchFamily="2" charset="-122"/>
              </a:rPr>
              <a:t>reg1,reg2;</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always @(posedge clk)</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begin</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reg1 </a:t>
            </a:r>
            <a:r>
              <a:rPr lang="en-US" altLang="zh-CN" sz="1600" dirty="0">
                <a:latin typeface="Comic Sans MS" panose="030F0702030302020204" pitchFamily="2" charset="0"/>
                <a:ea typeface="宋体" panose="02010600030101010101" pitchFamily="2" charset="-122"/>
              </a:rPr>
              <a:t>&lt;</a:t>
            </a:r>
            <a:r>
              <a:rPr lang="zh-CN" altLang="en-US" sz="1600" dirty="0">
                <a:latin typeface="Comic Sans MS" panose="030F0702030302020204" pitchFamily="2" charset="0"/>
                <a:ea typeface="宋体" panose="02010600030101010101" pitchFamily="2" charset="-122"/>
              </a:rPr>
              <a:t>= din;</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reg2 </a:t>
            </a:r>
            <a:r>
              <a:rPr lang="en-US" altLang="zh-CN" sz="1600" dirty="0">
                <a:latin typeface="Comic Sans MS" panose="030F0702030302020204" pitchFamily="2" charset="0"/>
                <a:ea typeface="宋体" panose="02010600030101010101" pitchFamily="2" charset="-122"/>
              </a:rPr>
              <a:t>&lt;</a:t>
            </a:r>
            <a:r>
              <a:rPr lang="zh-CN" altLang="en-US" sz="1600" dirty="0">
                <a:latin typeface="Comic Sans MS" panose="030F0702030302020204" pitchFamily="2" charset="0"/>
                <a:ea typeface="宋体" panose="02010600030101010101" pitchFamily="2" charset="-122"/>
              </a:rPr>
              <a:t>= reg1;</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end</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 </a:t>
            </a:r>
            <a:r>
              <a:rPr lang="zh-CN" altLang="en-US" sz="1600" dirty="0">
                <a:latin typeface="Comic Sans MS" panose="030F0702030302020204" pitchFamily="2" charset="0"/>
                <a:ea typeface="宋体" panose="02010600030101010101" pitchFamily="2" charset="-122"/>
              </a:rPr>
              <a:t>endmodule</a:t>
            </a:r>
            <a:endParaRPr lang="zh-CN" altLang="en-US" sz="1600" dirty="0">
              <a:latin typeface="Comic Sans MS" panose="030F0702030302020204" pitchFamily="2" charset="0"/>
              <a:ea typeface="宋体" panose="02010600030101010101" pitchFamily="2" charset="-122"/>
            </a:endParaRPr>
          </a:p>
        </p:txBody>
      </p:sp>
      <p:graphicFrame>
        <p:nvGraphicFramePr>
          <p:cNvPr id="65538" name="对象 1"/>
          <p:cNvGraphicFramePr/>
          <p:nvPr/>
        </p:nvGraphicFramePr>
        <p:xfrm>
          <a:off x="573088" y="4471988"/>
          <a:ext cx="4127500" cy="1825625"/>
        </p:xfrm>
        <a:graphic>
          <a:graphicData uri="http://schemas.openxmlformats.org/presentationml/2006/ole">
            <mc:AlternateContent xmlns:mc="http://schemas.openxmlformats.org/markup-compatibility/2006">
              <mc:Choice xmlns:v="urn:schemas-microsoft-com:vml" Requires="v">
                <p:oleObj spid="_x0000_s3093" name="" r:id="rId1" imgW="6172200" imgH="2781300" progId="PBrush">
                  <p:embed/>
                </p:oleObj>
              </mc:Choice>
              <mc:Fallback>
                <p:oleObj name="" r:id="rId1" imgW="6172200" imgH="2781300" progId="PBrush">
                  <p:embed/>
                  <p:pic>
                    <p:nvPicPr>
                      <p:cNvPr id="0" name="图片 3092"/>
                      <p:cNvPicPr/>
                      <p:nvPr/>
                    </p:nvPicPr>
                    <p:blipFill>
                      <a:blip r:embed="rId2"/>
                      <a:stretch>
                        <a:fillRect/>
                      </a:stretch>
                    </p:blipFill>
                    <p:spPr>
                      <a:xfrm>
                        <a:off x="573088" y="4471988"/>
                        <a:ext cx="4127500" cy="1825625"/>
                      </a:xfrm>
                      <a:prstGeom prst="rect">
                        <a:avLst/>
                      </a:prstGeom>
                      <a:noFill/>
                      <a:ln w="38100">
                        <a:noFill/>
                        <a:miter/>
                      </a:ln>
                    </p:spPr>
                  </p:pic>
                </p:oleObj>
              </mc:Fallback>
            </mc:AlternateContent>
          </a:graphicData>
        </a:graphic>
      </p:graphicFrame>
      <p:pic>
        <p:nvPicPr>
          <p:cNvPr id="65539" name="文本框 5"/>
          <p:cNvPicPr>
            <a:picLocks noGrp="1" noChangeAspect="1"/>
          </p:cNvPicPr>
          <p:nvPr/>
        </p:nvPicPr>
        <p:blipFill>
          <a:blip r:embed="rId3"/>
          <a:stretch>
            <a:fillRect/>
          </a:stretch>
        </p:blipFill>
        <p:spPr>
          <a:xfrm>
            <a:off x="4830763" y="612775"/>
            <a:ext cx="4095750" cy="2584450"/>
          </a:xfrm>
          <a:prstGeom prst="rect">
            <a:avLst/>
          </a:prstGeom>
          <a:noFill/>
          <a:ln w="9525">
            <a:noFill/>
          </a:ln>
        </p:spPr>
      </p:pic>
      <p:sp>
        <p:nvSpPr>
          <p:cNvPr id="65540" name="文本框 5"/>
          <p:cNvSpPr txBox="1"/>
          <p:nvPr/>
        </p:nvSpPr>
        <p:spPr>
          <a:xfrm>
            <a:off x="4830763" y="3319463"/>
            <a:ext cx="4095750" cy="2584450"/>
          </a:xfrm>
          <a:prstGeom prst="rect">
            <a:avLst/>
          </a:prstGeom>
          <a:noFill/>
          <a:ln w="9525">
            <a:noFill/>
          </a:ln>
        </p:spPr>
        <p:txBody>
          <a:bodyPr wrap="square" anchor="t" anchorCtr="0">
            <a:spAutoFit/>
          </a:bodyPr>
          <a:p>
            <a:pPr eaLnBrk="0" hangingPunct="0">
              <a:lnSpc>
                <a:spcPct val="150000"/>
              </a:lnSpc>
            </a:pPr>
            <a:r>
              <a:rPr lang="zh-CN" altLang="en-US" dirty="0">
                <a:latin typeface="Comic Sans MS" panose="030F0702030302020204" pitchFamily="2" charset="0"/>
                <a:ea typeface="宋体" panose="02010600030101010101" pitchFamily="2" charset="-122"/>
              </a:rPr>
              <a:t>  当模块中既包含组合逻辑又包含时序逻辑时，应该将组合逻辑和时序逻辑分开进行描述。可以用一个always语句描述时序逻辑，用另一个always语句描述组合逻辑，或者改用连续赋值语句描述组合逻辑。</a:t>
            </a:r>
            <a:endParaRPr lang="zh-CN" altLang="en-US" dirty="0">
              <a:latin typeface="Comic Sans MS" panose="030F0702030302020204" pitchFamily="2" charset="0"/>
              <a:ea typeface="宋体" panose="02010600030101010101" pitchFamily="2" charset="-122"/>
            </a:endParaRPr>
          </a:p>
        </p:txBody>
      </p:sp>
      <p:sp>
        <p:nvSpPr>
          <p:cNvPr id="65541" name="文本框 1"/>
          <p:cNvSpPr txBox="1"/>
          <p:nvPr/>
        </p:nvSpPr>
        <p:spPr>
          <a:xfrm>
            <a:off x="665163" y="476250"/>
            <a:ext cx="3821112" cy="508000"/>
          </a:xfrm>
          <a:prstGeom prst="rect">
            <a:avLst/>
          </a:prstGeom>
          <a:noFill/>
          <a:ln w="9525">
            <a:noFill/>
          </a:ln>
        </p:spPr>
        <p:txBody>
          <a:bodyPr wrap="none" anchor="t" anchorCtr="0">
            <a:spAutoFit/>
          </a:bodyPr>
          <a:p>
            <a:pPr eaLnBrk="0" hangingPunct="0">
              <a:lnSpc>
                <a:spcPct val="150000"/>
              </a:lnSpc>
            </a:pPr>
            <a:r>
              <a:rPr lang="zh-CN" altLang="en-US" dirty="0">
                <a:solidFill>
                  <a:srgbClr val="C00000"/>
                </a:solidFill>
                <a:latin typeface="Comic Sans MS" panose="030F0702030302020204" pitchFamily="2" charset="0"/>
                <a:ea typeface="宋体" panose="02010600030101010101" pitchFamily="2" charset="-122"/>
              </a:rPr>
              <a:t>【例2-</a:t>
            </a:r>
            <a:r>
              <a:rPr lang="en-US" altLang="zh-CN" dirty="0">
                <a:solidFill>
                  <a:srgbClr val="C00000"/>
                </a:solidFill>
                <a:latin typeface="Comic Sans MS" panose="030F0702030302020204" pitchFamily="2" charset="0"/>
                <a:ea typeface="宋体" panose="02010600030101010101" pitchFamily="2" charset="-122"/>
              </a:rPr>
              <a:t>5</a:t>
            </a:r>
            <a:r>
              <a:rPr lang="zh-CN" altLang="en-US" dirty="0">
                <a:solidFill>
                  <a:srgbClr val="C00000"/>
                </a:solidFill>
                <a:latin typeface="Comic Sans MS" panose="030F0702030302020204" pitchFamily="2" charset="0"/>
                <a:ea typeface="宋体" panose="02010600030101010101" pitchFamily="2" charset="-122"/>
              </a:rPr>
              <a:t>】非阻塞赋值的应用示例。</a:t>
            </a:r>
            <a:endParaRPr lang="zh-CN" altLang="en-US" dirty="0">
              <a:solidFill>
                <a:srgbClr val="C00000"/>
              </a:solidFill>
              <a:latin typeface="Comic Sans MS" panose="030F0702030302020204" pitchFamily="2" charset="0"/>
              <a:ea typeface="宋体" panose="02010600030101010101" pitchFamily="2"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文本框 1"/>
          <p:cNvSpPr txBox="1"/>
          <p:nvPr/>
        </p:nvSpPr>
        <p:spPr>
          <a:xfrm>
            <a:off x="688975" y="517525"/>
            <a:ext cx="2089150" cy="398463"/>
          </a:xfrm>
          <a:prstGeom prst="rect">
            <a:avLst/>
          </a:prstGeom>
          <a:noFill/>
          <a:ln w="9525">
            <a:noFill/>
          </a:ln>
        </p:spPr>
        <p:txBody>
          <a:bodyPr wrap="none" anchor="t" anchorCtr="0">
            <a:spAutoFit/>
          </a:bodyPr>
          <a:p>
            <a:pPr eaLnBrk="0" hangingPunct="0"/>
            <a:r>
              <a:rPr lang="zh-CN" altLang="en-US" sz="2000" dirty="0">
                <a:solidFill>
                  <a:srgbClr val="C00000"/>
                </a:solidFill>
                <a:latin typeface="Comic Sans MS" panose="030F0702030302020204" pitchFamily="2" charset="0"/>
                <a:ea typeface="宋体" panose="02010600030101010101" pitchFamily="2" charset="-122"/>
              </a:rPr>
              <a:t>6. 高级程序语句</a:t>
            </a:r>
            <a:endParaRPr lang="zh-CN" altLang="en-US" sz="2000" dirty="0">
              <a:solidFill>
                <a:srgbClr val="C00000"/>
              </a:solidFill>
              <a:latin typeface="Comic Sans MS" panose="030F0702030302020204" pitchFamily="2" charset="0"/>
              <a:ea typeface="宋体" panose="02010600030101010101" pitchFamily="2" charset="-122"/>
            </a:endParaRPr>
          </a:p>
        </p:txBody>
      </p:sp>
      <p:sp>
        <p:nvSpPr>
          <p:cNvPr id="66562" name="文本框 2"/>
          <p:cNvSpPr txBox="1"/>
          <p:nvPr/>
        </p:nvSpPr>
        <p:spPr>
          <a:xfrm>
            <a:off x="998538" y="1716088"/>
            <a:ext cx="1654175" cy="398462"/>
          </a:xfrm>
          <a:prstGeom prst="rect">
            <a:avLst/>
          </a:prstGeom>
          <a:noFill/>
          <a:ln w="9525">
            <a:noFill/>
          </a:ln>
        </p:spPr>
        <p:txBody>
          <a:bodyPr wrap="none" anchor="t" anchorCtr="0">
            <a:spAutoFit/>
          </a:bodyPr>
          <a:p>
            <a:pPr eaLnBrk="0" hangingPunct="0"/>
            <a:r>
              <a:rPr lang="en-US" altLang="zh-CN" sz="2000" dirty="0">
                <a:solidFill>
                  <a:srgbClr val="0070C0"/>
                </a:solidFill>
                <a:latin typeface="Comic Sans MS" panose="030F0702030302020204" pitchFamily="2" charset="0"/>
                <a:ea typeface="宋体" panose="02010600030101010101" pitchFamily="2" charset="-122"/>
                <a:sym typeface="宋体" panose="02010600030101010101" pitchFamily="2" charset="-122"/>
              </a:rPr>
              <a:t>(1) </a:t>
            </a:r>
            <a:r>
              <a:rPr lang="zh-CN" altLang="en-US" sz="2000" dirty="0">
                <a:solidFill>
                  <a:srgbClr val="0070C0"/>
                </a:solidFill>
                <a:latin typeface="Comic Sans MS" panose="030F0702030302020204" pitchFamily="2" charset="0"/>
                <a:ea typeface="宋体" panose="02010600030101010101" pitchFamily="2" charset="-122"/>
                <a:sym typeface="宋体" panose="02010600030101010101" pitchFamily="2" charset="-122"/>
              </a:rPr>
              <a:t>条件语句</a:t>
            </a:r>
            <a:endParaRPr lang="zh-CN" altLang="en-US" sz="2000" dirty="0">
              <a:solidFill>
                <a:srgbClr val="0070C0"/>
              </a:solidFill>
              <a:latin typeface="Comic Sans MS" panose="030F0702030302020204" pitchFamily="2" charset="0"/>
              <a:ea typeface="宋体" panose="02010600030101010101" pitchFamily="2" charset="-122"/>
              <a:sym typeface="宋体" panose="02010600030101010101" pitchFamily="2" charset="-122"/>
            </a:endParaRPr>
          </a:p>
        </p:txBody>
      </p:sp>
      <p:sp>
        <p:nvSpPr>
          <p:cNvPr id="66563" name="文本框 5"/>
          <p:cNvSpPr txBox="1"/>
          <p:nvPr/>
        </p:nvSpPr>
        <p:spPr>
          <a:xfrm>
            <a:off x="793750" y="793750"/>
            <a:ext cx="7834313" cy="922338"/>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rPr>
              <a:t>  </a:t>
            </a:r>
            <a:r>
              <a:rPr lang="zh-CN" altLang="en-US" dirty="0">
                <a:latin typeface="Comic Sans MS" panose="030F0702030302020204" pitchFamily="2" charset="0"/>
                <a:ea typeface="宋体" panose="02010600030101010101" pitchFamily="2" charset="-122"/>
              </a:rPr>
              <a:t>Verilog HDL中的高级程序语句和C语言一样，用于控制代码的流向，分为条件语句、分支语句和循环语句三种类型。</a:t>
            </a:r>
            <a:endParaRPr lang="zh-CN" altLang="en-US" dirty="0">
              <a:latin typeface="Comic Sans MS" panose="030F0702030302020204" pitchFamily="2" charset="0"/>
              <a:ea typeface="宋体" panose="02010600030101010101" pitchFamily="2" charset="-122"/>
            </a:endParaRPr>
          </a:p>
        </p:txBody>
      </p:sp>
      <p:sp>
        <p:nvSpPr>
          <p:cNvPr id="66564" name="文本框 3"/>
          <p:cNvSpPr txBox="1"/>
          <p:nvPr/>
        </p:nvSpPr>
        <p:spPr>
          <a:xfrm>
            <a:off x="884238" y="2043113"/>
            <a:ext cx="7834312" cy="1338262"/>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rPr>
              <a:t>  </a:t>
            </a:r>
            <a:r>
              <a:rPr lang="zh-CN" altLang="en-US" dirty="0">
                <a:latin typeface="Comic Sans MS" panose="030F0702030302020204" pitchFamily="2" charset="0"/>
                <a:ea typeface="宋体" panose="02010600030101010101" pitchFamily="2" charset="-122"/>
              </a:rPr>
              <a:t>条件语句（conditional statement）使用关键词if和else，根据条件表达式的真假确定执行的操作，用于对赋值过程进行控制，分为简单条件语句、分支条件语句和多重语句三种类型。</a:t>
            </a:r>
            <a:endParaRPr lang="zh-CN" altLang="en-US" dirty="0">
              <a:latin typeface="Comic Sans MS" panose="030F0702030302020204" pitchFamily="2" charset="0"/>
              <a:ea typeface="宋体" panose="02010600030101010101" pitchFamily="2" charset="-122"/>
            </a:endParaRPr>
          </a:p>
        </p:txBody>
      </p:sp>
      <p:sp>
        <p:nvSpPr>
          <p:cNvPr id="66565" name="文本框 4"/>
          <p:cNvSpPr txBox="1"/>
          <p:nvPr/>
        </p:nvSpPr>
        <p:spPr>
          <a:xfrm>
            <a:off x="955675" y="3395663"/>
            <a:ext cx="4044950" cy="1198562"/>
          </a:xfrm>
          <a:prstGeom prst="rect">
            <a:avLst/>
          </a:prstGeom>
          <a:solidFill>
            <a:srgbClr val="D9EDEE"/>
          </a:solidFill>
          <a:ln w="9525">
            <a:noFill/>
          </a:ln>
        </p:spPr>
        <p:txBody>
          <a:bodyPr wrap="square" anchor="t" anchorCtr="0">
            <a:spAutoFit/>
          </a:bodyPr>
          <a:p>
            <a:pPr eaLnBrk="0" hangingPunct="0">
              <a:lnSpc>
                <a:spcPct val="150000"/>
              </a:lnSpc>
            </a:pPr>
            <a:r>
              <a:rPr lang="en-US" altLang="zh-CN" sz="1600" dirty="0">
                <a:solidFill>
                  <a:srgbClr val="0070C0"/>
                </a:solidFill>
                <a:latin typeface="Comic Sans MS" panose="030F0702030302020204" pitchFamily="2" charset="0"/>
                <a:ea typeface="宋体" panose="02010600030101010101" pitchFamily="2" charset="-122"/>
              </a:rPr>
              <a:t> </a:t>
            </a:r>
            <a:r>
              <a:rPr lang="zh-CN" altLang="en-US" sz="1600" dirty="0">
                <a:solidFill>
                  <a:srgbClr val="0070C0"/>
                </a:solidFill>
                <a:latin typeface="Comic Sans MS" panose="030F0702030302020204" pitchFamily="2" charset="0"/>
                <a:ea typeface="宋体" panose="02010600030101010101" pitchFamily="2" charset="-122"/>
              </a:rPr>
              <a:t>简单条件语句的语法格式为：</a:t>
            </a:r>
            <a:endParaRPr lang="zh-CN" altLang="en-US" sz="1600" dirty="0">
              <a:solidFill>
                <a:srgbClr val="0070C0"/>
              </a:solidFill>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a:t>
            </a:r>
            <a:r>
              <a:rPr lang="zh-CN" altLang="en-US" sz="1600" dirty="0">
                <a:solidFill>
                  <a:srgbClr val="C00000"/>
                </a:solidFill>
                <a:latin typeface="Comic Sans MS" panose="030F0702030302020204" pitchFamily="2" charset="0"/>
                <a:ea typeface="宋体" panose="02010600030101010101" pitchFamily="2" charset="-122"/>
              </a:rPr>
              <a:t>if （条件表达式） </a:t>
            </a:r>
            <a:endParaRPr lang="zh-CN" altLang="en-US" sz="1600" dirty="0">
              <a:solidFill>
                <a:srgbClr val="C00000"/>
              </a:solidFill>
              <a:latin typeface="Comic Sans MS" panose="030F0702030302020204" pitchFamily="2" charset="0"/>
              <a:ea typeface="宋体" panose="02010600030101010101" pitchFamily="2" charset="-122"/>
            </a:endParaRPr>
          </a:p>
          <a:p>
            <a:pPr eaLnBrk="0" hangingPunct="0">
              <a:lnSpc>
                <a:spcPct val="150000"/>
              </a:lnSpc>
            </a:pPr>
            <a:r>
              <a:rPr lang="zh-CN" altLang="en-US" sz="1600" dirty="0">
                <a:solidFill>
                  <a:srgbClr val="C00000"/>
                </a:solidFill>
                <a:latin typeface="Comic Sans MS" panose="030F0702030302020204" pitchFamily="2" charset="0"/>
                <a:ea typeface="宋体" panose="02010600030101010101" pitchFamily="2" charset="-122"/>
              </a:rPr>
              <a:t>      条件表达式为真时执行的语句块;</a:t>
            </a:r>
            <a:endParaRPr lang="zh-CN" altLang="en-US" sz="1600" dirty="0">
              <a:solidFill>
                <a:srgbClr val="C00000"/>
              </a:solidFill>
              <a:latin typeface="Comic Sans MS" panose="030F0702030302020204" pitchFamily="2" charset="0"/>
              <a:ea typeface="宋体" panose="02010600030101010101" pitchFamily="2" charset="-122"/>
            </a:endParaRPr>
          </a:p>
        </p:txBody>
      </p:sp>
      <p:sp>
        <p:nvSpPr>
          <p:cNvPr id="66566" name="文本框 4"/>
          <p:cNvSpPr txBox="1"/>
          <p:nvPr/>
        </p:nvSpPr>
        <p:spPr>
          <a:xfrm>
            <a:off x="5362575" y="3416300"/>
            <a:ext cx="3265488" cy="2676525"/>
          </a:xfrm>
          <a:prstGeom prst="rect">
            <a:avLst/>
          </a:prstGeom>
          <a:solidFill>
            <a:srgbClr val="D9D9D9"/>
          </a:solidFill>
          <a:ln w="9525">
            <a:noFill/>
          </a:ln>
        </p:spPr>
        <p:txBody>
          <a:bodyPr wrap="square" anchor="t" anchorCtr="0">
            <a:spAutoFit/>
          </a:bodyPr>
          <a:p>
            <a:pPr eaLnBrk="0" hangingPunct="0">
              <a:lnSpc>
                <a:spcPct val="150000"/>
              </a:lnSpc>
            </a:pPr>
            <a:r>
              <a:rPr lang="zh-CN" altLang="en-US" sz="1600" dirty="0">
                <a:latin typeface="Comic Sans MS" panose="030F0702030302020204" pitchFamily="2" charset="0"/>
                <a:ea typeface="宋体" panose="02010600030101010101" pitchFamily="2" charset="-122"/>
              </a:rPr>
              <a:t>【例2-6】D锁存器的描述。</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module d_latch(clk,d,q);  </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input clk,d;</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output reg q;</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always @(clk,d)</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if (clk) q &lt;= d;</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endmodule</a:t>
            </a:r>
            <a:endParaRPr lang="zh-CN" altLang="en-US" sz="1600" dirty="0">
              <a:latin typeface="Comic Sans MS" panose="030F0702030302020204" pitchFamily="2" charset="0"/>
              <a:ea typeface="宋体" panose="02010600030101010101" pitchFamily="2" charset="-122"/>
            </a:endParaRPr>
          </a:p>
        </p:txBody>
      </p:sp>
      <p:sp>
        <p:nvSpPr>
          <p:cNvPr id="66567" name="文本框 7"/>
          <p:cNvSpPr txBox="1"/>
          <p:nvPr/>
        </p:nvSpPr>
        <p:spPr>
          <a:xfrm>
            <a:off x="688975" y="4587875"/>
            <a:ext cx="4448175" cy="1752600"/>
          </a:xfrm>
          <a:prstGeom prst="rect">
            <a:avLst/>
          </a:prstGeom>
          <a:noFill/>
          <a:ln w="9525">
            <a:noFill/>
          </a:ln>
        </p:spPr>
        <p:txBody>
          <a:bodyPr wrap="square" anchor="t" anchorCtr="0">
            <a:spAutoFit/>
          </a:bodyPr>
          <a:p>
            <a:pPr eaLnBrk="0" hangingPunct="0">
              <a:lnSpc>
                <a:spcPct val="150000"/>
              </a:lnSpc>
            </a:pPr>
            <a:r>
              <a:rPr lang="en-US" altLang="zh-CN" dirty="0">
                <a:solidFill>
                  <a:srgbClr val="0070C0"/>
                </a:solidFill>
                <a:latin typeface="Comic Sans MS" panose="030F0702030302020204" pitchFamily="2" charset="0"/>
                <a:ea typeface="宋体" panose="02010600030101010101" pitchFamily="2" charset="-122"/>
              </a:rPr>
              <a:t>  </a:t>
            </a:r>
            <a:r>
              <a:rPr lang="zh-CN" altLang="en-US" dirty="0">
                <a:latin typeface="Comic Sans MS" panose="030F0702030302020204" pitchFamily="2" charset="0"/>
                <a:ea typeface="宋体" panose="02010600030101010101" pitchFamily="2" charset="-122"/>
              </a:rPr>
              <a:t>由于简单条件语句没有定义条件表达式为假时执行的操作，隐含条件表达式为假时不执行任何操作，所以被赋值的变量应该保持不变，因而会综合出时序电路。</a:t>
            </a:r>
            <a:endParaRPr lang="zh-CN" altLang="en-US" dirty="0">
              <a:latin typeface="Comic Sans MS" panose="030F0702030302020204" pitchFamily="2" charset="0"/>
              <a:ea typeface="宋体" panose="02010600030101010101" pitchFamily="2"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文本框 4"/>
          <p:cNvSpPr txBox="1"/>
          <p:nvPr/>
        </p:nvSpPr>
        <p:spPr>
          <a:xfrm>
            <a:off x="736600" y="776288"/>
            <a:ext cx="3884613" cy="1938337"/>
          </a:xfrm>
          <a:prstGeom prst="rect">
            <a:avLst/>
          </a:prstGeom>
          <a:solidFill>
            <a:srgbClr val="D9EDEE"/>
          </a:solidFill>
          <a:ln w="9525">
            <a:noFill/>
          </a:ln>
        </p:spPr>
        <p:txBody>
          <a:bodyPr wrap="square" anchor="t" anchorCtr="0">
            <a:spAutoFit/>
          </a:bodyPr>
          <a:p>
            <a:pPr eaLnBrk="0" hangingPunct="0">
              <a:lnSpc>
                <a:spcPct val="150000"/>
              </a:lnSpc>
            </a:pPr>
            <a:r>
              <a:rPr lang="zh-CN" altLang="en-US" sz="1600" dirty="0">
                <a:solidFill>
                  <a:srgbClr val="0070C0"/>
                </a:solidFill>
                <a:latin typeface="Comic Sans MS" panose="030F0702030302020204" pitchFamily="2" charset="0"/>
                <a:ea typeface="宋体" panose="02010600030101010101" pitchFamily="2" charset="-122"/>
              </a:rPr>
              <a:t>分支条件语句的语法格式为：</a:t>
            </a:r>
            <a:endParaRPr lang="zh-CN" altLang="en-US" sz="1600" dirty="0">
              <a:solidFill>
                <a:srgbClr val="0070C0"/>
              </a:solidFill>
              <a:latin typeface="Comic Sans MS" panose="030F0702030302020204" pitchFamily="2" charset="0"/>
              <a:ea typeface="宋体" panose="02010600030101010101" pitchFamily="2" charset="-122"/>
            </a:endParaRPr>
          </a:p>
          <a:p>
            <a:pPr eaLnBrk="0" hangingPunct="0">
              <a:lnSpc>
                <a:spcPct val="150000"/>
              </a:lnSpc>
            </a:pPr>
            <a:r>
              <a:rPr lang="zh-CN" altLang="en-US" sz="1600" dirty="0">
                <a:solidFill>
                  <a:srgbClr val="0070C0"/>
                </a:solidFill>
                <a:latin typeface="Comic Sans MS" panose="030F0702030302020204" pitchFamily="2" charset="0"/>
                <a:ea typeface="宋体" panose="02010600030101010101" pitchFamily="2" charset="-122"/>
              </a:rPr>
              <a:t>  </a:t>
            </a:r>
            <a:r>
              <a:rPr lang="zh-CN" altLang="en-US" sz="1600" dirty="0">
                <a:solidFill>
                  <a:srgbClr val="C00000"/>
                </a:solidFill>
                <a:latin typeface="Comic Sans MS" panose="030F0702030302020204" pitchFamily="2" charset="0"/>
                <a:ea typeface="宋体" panose="02010600030101010101" pitchFamily="2" charset="-122"/>
              </a:rPr>
              <a:t>if（条件表达式）</a:t>
            </a:r>
            <a:endParaRPr lang="zh-CN" altLang="en-US" sz="1600" dirty="0">
              <a:solidFill>
                <a:srgbClr val="C00000"/>
              </a:solidFill>
              <a:latin typeface="Comic Sans MS" panose="030F0702030302020204" pitchFamily="2" charset="0"/>
              <a:ea typeface="宋体" panose="02010600030101010101" pitchFamily="2" charset="-122"/>
            </a:endParaRPr>
          </a:p>
          <a:p>
            <a:pPr eaLnBrk="0" hangingPunct="0">
              <a:lnSpc>
                <a:spcPct val="150000"/>
              </a:lnSpc>
            </a:pPr>
            <a:r>
              <a:rPr lang="zh-CN" altLang="en-US" sz="1600" dirty="0">
                <a:solidFill>
                  <a:srgbClr val="C00000"/>
                </a:solidFill>
                <a:latin typeface="Comic Sans MS" panose="030F0702030302020204" pitchFamily="2" charset="0"/>
                <a:ea typeface="宋体" panose="02010600030101010101" pitchFamily="2" charset="-122"/>
              </a:rPr>
              <a:t>    条件表达式为真时执行的语句块;</a:t>
            </a:r>
            <a:endParaRPr lang="zh-CN" altLang="en-US" sz="1600" dirty="0">
              <a:solidFill>
                <a:srgbClr val="C00000"/>
              </a:solidFill>
              <a:latin typeface="Comic Sans MS" panose="030F0702030302020204" pitchFamily="2" charset="0"/>
              <a:ea typeface="宋体" panose="02010600030101010101" pitchFamily="2" charset="-122"/>
            </a:endParaRPr>
          </a:p>
          <a:p>
            <a:pPr eaLnBrk="0" hangingPunct="0">
              <a:lnSpc>
                <a:spcPct val="150000"/>
              </a:lnSpc>
            </a:pPr>
            <a:r>
              <a:rPr lang="zh-CN" altLang="en-US" sz="1600" dirty="0">
                <a:solidFill>
                  <a:srgbClr val="C00000"/>
                </a:solidFill>
                <a:latin typeface="Comic Sans MS" panose="030F0702030302020204" pitchFamily="2" charset="0"/>
                <a:ea typeface="宋体" panose="02010600030101010101" pitchFamily="2" charset="-122"/>
              </a:rPr>
              <a:t>  else </a:t>
            </a:r>
            <a:endParaRPr lang="zh-CN" altLang="en-US" sz="1600" dirty="0">
              <a:solidFill>
                <a:srgbClr val="C00000"/>
              </a:solidFill>
              <a:latin typeface="Comic Sans MS" panose="030F0702030302020204" pitchFamily="2" charset="0"/>
              <a:ea typeface="宋体" panose="02010600030101010101" pitchFamily="2" charset="-122"/>
            </a:endParaRPr>
          </a:p>
          <a:p>
            <a:pPr eaLnBrk="0" hangingPunct="0">
              <a:lnSpc>
                <a:spcPct val="150000"/>
              </a:lnSpc>
            </a:pPr>
            <a:r>
              <a:rPr lang="zh-CN" altLang="en-US" sz="1600" dirty="0">
                <a:solidFill>
                  <a:srgbClr val="C00000"/>
                </a:solidFill>
                <a:latin typeface="Comic Sans MS" panose="030F0702030302020204" pitchFamily="2" charset="0"/>
                <a:ea typeface="宋体" panose="02010600030101010101" pitchFamily="2" charset="-122"/>
              </a:rPr>
              <a:t>    条件表达式为假时执行的语句块;</a:t>
            </a:r>
            <a:endParaRPr lang="zh-CN" altLang="en-US" sz="1600" dirty="0">
              <a:solidFill>
                <a:srgbClr val="C00000"/>
              </a:solidFill>
              <a:latin typeface="Comic Sans MS" panose="030F0702030302020204" pitchFamily="2" charset="0"/>
              <a:ea typeface="宋体" panose="02010600030101010101" pitchFamily="2" charset="-122"/>
            </a:endParaRPr>
          </a:p>
        </p:txBody>
      </p:sp>
      <p:sp>
        <p:nvSpPr>
          <p:cNvPr id="67586" name="文本框 4"/>
          <p:cNvSpPr txBox="1"/>
          <p:nvPr/>
        </p:nvSpPr>
        <p:spPr>
          <a:xfrm>
            <a:off x="4857750" y="776288"/>
            <a:ext cx="4033838" cy="4522787"/>
          </a:xfrm>
          <a:prstGeom prst="rect">
            <a:avLst/>
          </a:prstGeom>
          <a:solidFill>
            <a:srgbClr val="D9D9D9"/>
          </a:solidFill>
          <a:ln w="9525">
            <a:noFill/>
          </a:ln>
        </p:spPr>
        <p:txBody>
          <a:bodyPr wrap="square" anchor="t" anchorCtr="0">
            <a:spAutoFit/>
          </a:bodyPr>
          <a:p>
            <a:pPr eaLnBrk="0" hangingPunct="0">
              <a:lnSpc>
                <a:spcPct val="150000"/>
              </a:lnSpc>
            </a:pPr>
            <a:r>
              <a:rPr lang="zh-CN" altLang="en-US" sz="1600" dirty="0">
                <a:latin typeface="Comic Sans MS" panose="030F0702030302020204" pitchFamily="2" charset="0"/>
                <a:ea typeface="宋体" panose="02010600030101010101" pitchFamily="2" charset="-122"/>
              </a:rPr>
              <a:t>【例2-7】2选一数据选择器的行为描述。</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module mux2to1 (y,</a:t>
            </a:r>
            <a:r>
              <a:rPr lang="en-US" altLang="zh-CN" sz="1600" dirty="0">
                <a:latin typeface="Comic Sans MS" panose="030F0702030302020204" pitchFamily="2" charset="0"/>
                <a:ea typeface="宋体" panose="02010600030101010101" pitchFamily="2" charset="-122"/>
              </a:rPr>
              <a:t>d</a:t>
            </a:r>
            <a:r>
              <a:rPr lang="zh-CN" altLang="en-US" sz="1600" dirty="0">
                <a:latin typeface="Comic Sans MS" panose="030F0702030302020204" pitchFamily="2" charset="0"/>
                <a:ea typeface="宋体" panose="02010600030101010101" pitchFamily="2" charset="-122"/>
              </a:rPr>
              <a:t>0,</a:t>
            </a:r>
            <a:r>
              <a:rPr lang="en-US" altLang="zh-CN" sz="1600" dirty="0">
                <a:latin typeface="Comic Sans MS" panose="030F0702030302020204" pitchFamily="2" charset="0"/>
                <a:ea typeface="宋体" panose="02010600030101010101" pitchFamily="2" charset="-122"/>
              </a:rPr>
              <a:t>d</a:t>
            </a:r>
            <a:r>
              <a:rPr lang="zh-CN" altLang="en-US" sz="1600" dirty="0">
                <a:latin typeface="Comic Sans MS" panose="030F0702030302020204" pitchFamily="2" charset="0"/>
                <a:ea typeface="宋体" panose="02010600030101010101" pitchFamily="2" charset="-122"/>
              </a:rPr>
              <a:t>1,</a:t>
            </a:r>
            <a:r>
              <a:rPr lang="en-US" altLang="zh-CN" sz="1600" dirty="0">
                <a:latin typeface="Comic Sans MS" panose="030F0702030302020204" pitchFamily="2" charset="0"/>
                <a:ea typeface="宋体" panose="02010600030101010101" pitchFamily="2" charset="-122"/>
              </a:rPr>
              <a:t>sel</a:t>
            </a:r>
            <a:r>
              <a:rPr lang="zh-CN" altLang="en-US" sz="1600" dirty="0">
                <a:latin typeface="Comic Sans MS" panose="030F0702030302020204" pitchFamily="2" charset="0"/>
                <a:ea typeface="宋体" panose="02010600030101010101" pitchFamily="2" charset="-122"/>
              </a:rPr>
              <a:t>);</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input </a:t>
            </a:r>
            <a:r>
              <a:rPr lang="en-US" altLang="zh-CN" sz="1600" dirty="0">
                <a:latin typeface="Comic Sans MS" panose="030F0702030302020204" pitchFamily="2" charset="0"/>
                <a:ea typeface="宋体" panose="02010600030101010101" pitchFamily="2" charset="-122"/>
              </a:rPr>
              <a:t>d</a:t>
            </a:r>
            <a:r>
              <a:rPr lang="zh-CN" altLang="en-US" sz="1600" dirty="0">
                <a:latin typeface="Comic Sans MS" panose="030F0702030302020204" pitchFamily="2" charset="0"/>
                <a:ea typeface="宋体" panose="02010600030101010101" pitchFamily="2" charset="-122"/>
              </a:rPr>
              <a:t>0,</a:t>
            </a:r>
            <a:r>
              <a:rPr lang="en-US" altLang="zh-CN" sz="1600" dirty="0">
                <a:latin typeface="Comic Sans MS" panose="030F0702030302020204" pitchFamily="2" charset="0"/>
                <a:ea typeface="宋体" panose="02010600030101010101" pitchFamily="2" charset="-122"/>
              </a:rPr>
              <a:t>d</a:t>
            </a:r>
            <a:r>
              <a:rPr lang="zh-CN" altLang="en-US" sz="1600" dirty="0">
                <a:latin typeface="Comic Sans MS" panose="030F0702030302020204" pitchFamily="2" charset="0"/>
                <a:ea typeface="宋体" panose="02010600030101010101" pitchFamily="2" charset="-122"/>
              </a:rPr>
              <a:t>1,</a:t>
            </a:r>
            <a:r>
              <a:rPr lang="en-US" altLang="zh-CN" sz="1600" dirty="0">
                <a:latin typeface="Comic Sans MS" panose="030F0702030302020204" pitchFamily="2" charset="0"/>
                <a:ea typeface="宋体" panose="02010600030101010101" pitchFamily="2" charset="-122"/>
              </a:rPr>
              <a:t>sel</a:t>
            </a:r>
            <a:r>
              <a:rPr lang="zh-CN" altLang="en-US" sz="1600" dirty="0">
                <a:latin typeface="Comic Sans MS" panose="030F0702030302020204" pitchFamily="2" charset="0"/>
                <a:ea typeface="宋体" panose="02010600030101010101" pitchFamily="2" charset="-122"/>
              </a:rPr>
              <a:t>;</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output reg y;</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always @(</a:t>
            </a:r>
            <a:r>
              <a:rPr lang="en-US" altLang="zh-CN" sz="1600" dirty="0">
                <a:latin typeface="Comic Sans MS" panose="030F0702030302020204" pitchFamily="2" charset="0"/>
                <a:ea typeface="宋体" panose="02010600030101010101" pitchFamily="2" charset="-122"/>
              </a:rPr>
              <a:t>d</a:t>
            </a:r>
            <a:r>
              <a:rPr lang="zh-CN" altLang="en-US" sz="1600" dirty="0">
                <a:latin typeface="Comic Sans MS" panose="030F0702030302020204" pitchFamily="2" charset="0"/>
                <a:ea typeface="宋体" panose="02010600030101010101" pitchFamily="2" charset="-122"/>
              </a:rPr>
              <a:t>0,</a:t>
            </a:r>
            <a:r>
              <a:rPr lang="en-US" altLang="zh-CN" sz="1600" dirty="0">
                <a:latin typeface="Comic Sans MS" panose="030F0702030302020204" pitchFamily="2" charset="0"/>
                <a:ea typeface="宋体" panose="02010600030101010101" pitchFamily="2" charset="-122"/>
              </a:rPr>
              <a:t>d</a:t>
            </a:r>
            <a:r>
              <a:rPr lang="zh-CN" altLang="en-US" sz="1600" dirty="0">
                <a:latin typeface="Comic Sans MS" panose="030F0702030302020204" pitchFamily="2" charset="0"/>
                <a:ea typeface="宋体" panose="02010600030101010101" pitchFamily="2" charset="-122"/>
              </a:rPr>
              <a:t>1,</a:t>
            </a:r>
            <a:r>
              <a:rPr lang="en-US" altLang="zh-CN" sz="1600" dirty="0">
                <a:latin typeface="Comic Sans MS" panose="030F0702030302020204" pitchFamily="2" charset="0"/>
                <a:ea typeface="宋体" panose="02010600030101010101" pitchFamily="2" charset="-122"/>
              </a:rPr>
              <a:t>sel</a:t>
            </a:r>
            <a:r>
              <a:rPr lang="zh-CN" altLang="en-US" sz="1600" dirty="0">
                <a:latin typeface="Comic Sans MS" panose="030F0702030302020204" pitchFamily="2" charset="0"/>
                <a:ea typeface="宋体" panose="02010600030101010101" pitchFamily="2" charset="-122"/>
              </a:rPr>
              <a:t>)</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begin</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if (</a:t>
            </a:r>
            <a:r>
              <a:rPr lang="en-US" altLang="zh-CN" sz="1600" dirty="0">
                <a:latin typeface="Comic Sans MS" panose="030F0702030302020204" pitchFamily="2" charset="0"/>
                <a:ea typeface="宋体" panose="02010600030101010101" pitchFamily="2" charset="-122"/>
              </a:rPr>
              <a:t> </a:t>
            </a:r>
            <a:r>
              <a:rPr lang="zh-CN" altLang="en-US" sz="1600" dirty="0">
                <a:latin typeface="Comic Sans MS" panose="030F0702030302020204" pitchFamily="2" charset="0"/>
                <a:ea typeface="宋体" panose="02010600030101010101" pitchFamily="2" charset="-122"/>
              </a:rPr>
              <a:t>!</a:t>
            </a:r>
            <a:r>
              <a:rPr lang="en-US" altLang="zh-CN" sz="1600" dirty="0">
                <a:latin typeface="Comic Sans MS" panose="030F0702030302020204" pitchFamily="2" charset="0"/>
                <a:ea typeface="宋体" panose="02010600030101010101" pitchFamily="2" charset="-122"/>
              </a:rPr>
              <a:t>sel </a:t>
            </a:r>
            <a:r>
              <a:rPr lang="zh-CN" altLang="en-US" sz="1600" dirty="0">
                <a:latin typeface="Comic Sans MS" panose="030F0702030302020204" pitchFamily="2" charset="0"/>
                <a:ea typeface="宋体" panose="02010600030101010101" pitchFamily="2" charset="-122"/>
              </a:rPr>
              <a:t>) </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y = </a:t>
            </a:r>
            <a:r>
              <a:rPr lang="en-US" altLang="zh-CN" sz="1600" dirty="0">
                <a:latin typeface="Comic Sans MS" panose="030F0702030302020204" pitchFamily="2" charset="0"/>
                <a:ea typeface="宋体" panose="02010600030101010101" pitchFamily="2" charset="-122"/>
              </a:rPr>
              <a:t>d</a:t>
            </a:r>
            <a:r>
              <a:rPr lang="zh-CN" altLang="en-US" sz="1600" dirty="0">
                <a:latin typeface="Comic Sans MS" panose="030F0702030302020204" pitchFamily="2" charset="0"/>
                <a:ea typeface="宋体" panose="02010600030101010101" pitchFamily="2" charset="-122"/>
              </a:rPr>
              <a:t>0;</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else</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y = </a:t>
            </a:r>
            <a:r>
              <a:rPr lang="en-US" altLang="zh-CN" sz="1600" dirty="0">
                <a:latin typeface="Comic Sans MS" panose="030F0702030302020204" pitchFamily="2" charset="0"/>
                <a:ea typeface="宋体" panose="02010600030101010101" pitchFamily="2" charset="-122"/>
              </a:rPr>
              <a:t>d</a:t>
            </a:r>
            <a:r>
              <a:rPr lang="zh-CN" altLang="en-US" sz="1600" dirty="0">
                <a:latin typeface="Comic Sans MS" panose="030F0702030302020204" pitchFamily="2" charset="0"/>
                <a:ea typeface="宋体" panose="02010600030101010101" pitchFamily="2" charset="-122"/>
              </a:rPr>
              <a:t>1;</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end</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endmodule</a:t>
            </a:r>
            <a:endParaRPr lang="zh-CN" altLang="en-US" sz="1600" dirty="0">
              <a:latin typeface="Comic Sans MS" panose="030F0702030302020204" pitchFamily="2" charset="0"/>
              <a:ea typeface="宋体" panose="02010600030101010101" pitchFamily="2" charset="-122"/>
            </a:endParaRPr>
          </a:p>
        </p:txBody>
      </p:sp>
      <p:sp>
        <p:nvSpPr>
          <p:cNvPr id="67587" name="文本框 2"/>
          <p:cNvSpPr txBox="1"/>
          <p:nvPr/>
        </p:nvSpPr>
        <p:spPr>
          <a:xfrm>
            <a:off x="665163" y="3130550"/>
            <a:ext cx="4192587" cy="2168525"/>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rPr>
              <a:t>  </a:t>
            </a:r>
            <a:r>
              <a:rPr lang="zh-CN" altLang="en-US" dirty="0">
                <a:latin typeface="Comic Sans MS" panose="030F0702030302020204" pitchFamily="2" charset="0"/>
                <a:ea typeface="宋体" panose="02010600030101010101" pitchFamily="2" charset="-122"/>
              </a:rPr>
              <a:t>使用分支条件语句描述组合逻辑电路时，如果语句在逻辑上是完善的，则会综合出组合电路，如例2-7所示。但是，如果语句在逻辑上不完善，同样会引入锁存器，从而综合出时序电路。</a:t>
            </a:r>
            <a:endParaRPr lang="zh-CN" altLang="en-US" dirty="0">
              <a:latin typeface="Comic Sans MS" panose="030F0702030302020204" pitchFamily="2" charset="0"/>
              <a:ea typeface="宋体" panose="02010600030101010101" pitchFamily="2"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文本框 4"/>
          <p:cNvSpPr txBox="1"/>
          <p:nvPr/>
        </p:nvSpPr>
        <p:spPr>
          <a:xfrm>
            <a:off x="4445000" y="942975"/>
            <a:ext cx="4319588" cy="4522788"/>
          </a:xfrm>
          <a:prstGeom prst="rect">
            <a:avLst/>
          </a:prstGeom>
          <a:solidFill>
            <a:srgbClr val="D9D9D9"/>
          </a:solidFill>
          <a:ln w="9525">
            <a:noFill/>
          </a:ln>
        </p:spPr>
        <p:txBody>
          <a:bodyPr wrap="square" anchor="t" anchorCtr="0">
            <a:spAutoFit/>
          </a:bodyPr>
          <a:p>
            <a:pPr eaLnBrk="0" hangingPunct="0">
              <a:lnSpc>
                <a:spcPct val="150000"/>
              </a:lnSpc>
            </a:pPr>
            <a:r>
              <a:rPr lang="zh-CN" altLang="en-US" sz="1600" dirty="0">
                <a:latin typeface="Comic Sans MS" panose="030F0702030302020204" pitchFamily="2" charset="0"/>
                <a:ea typeface="宋体" panose="02010600030101010101" pitchFamily="2" charset="-122"/>
              </a:rPr>
              <a:t>module BiDir_Port(dir,a,b);</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input dir;       // 双向控制端</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inout a,b;       // 两个双向口</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reg atmp,btmp;</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assign a=atmp;</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assign b=btmp;</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always @ (dir,a,b) </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if (dir) </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begin atmp = b; b</a:t>
            </a:r>
            <a:r>
              <a:rPr lang="en-US" altLang="zh-CN" sz="1600" dirty="0">
                <a:latin typeface="Comic Sans MS" panose="030F0702030302020204" pitchFamily="2" charset="0"/>
                <a:ea typeface="宋体" panose="02010600030101010101" pitchFamily="2" charset="-122"/>
              </a:rPr>
              <a:t>tmp</a:t>
            </a:r>
            <a:r>
              <a:rPr lang="zh-CN" altLang="en-US" sz="1600" dirty="0">
                <a:latin typeface="Comic Sans MS" panose="030F0702030302020204" pitchFamily="2" charset="0"/>
                <a:ea typeface="宋体" panose="02010600030101010101" pitchFamily="2" charset="-122"/>
              </a:rPr>
              <a:t> = 1</a:t>
            </a:r>
            <a:r>
              <a:rPr lang="en-US" altLang="zh-CN" sz="1600" dirty="0">
                <a:latin typeface="Comic Sans MS" panose="030F0702030302020204" pitchFamily="2" charset="0"/>
                <a:ea typeface="宋体" panose="02010600030101010101" pitchFamily="2" charset="-122"/>
              </a:rPr>
              <a:t>’</a:t>
            </a:r>
            <a:r>
              <a:rPr lang="zh-CN" altLang="en-US" sz="1600" dirty="0">
                <a:latin typeface="Comic Sans MS" panose="030F0702030302020204" pitchFamily="2" charset="0"/>
                <a:ea typeface="宋体" panose="02010600030101010101" pitchFamily="2" charset="-122"/>
              </a:rPr>
              <a:t>bz; end</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else </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begin btmp = a; a</a:t>
            </a:r>
            <a:r>
              <a:rPr lang="en-US" altLang="zh-CN" sz="1600" dirty="0">
                <a:latin typeface="Comic Sans MS" panose="030F0702030302020204" pitchFamily="2" charset="0"/>
                <a:ea typeface="宋体" panose="02010600030101010101" pitchFamily="2" charset="-122"/>
              </a:rPr>
              <a:t>tmp</a:t>
            </a:r>
            <a:r>
              <a:rPr lang="zh-CN" altLang="en-US" sz="1600" dirty="0">
                <a:latin typeface="Comic Sans MS" panose="030F0702030302020204" pitchFamily="2" charset="0"/>
                <a:ea typeface="宋体" panose="02010600030101010101" pitchFamily="2" charset="-122"/>
              </a:rPr>
              <a:t> = 1</a:t>
            </a:r>
            <a:r>
              <a:rPr lang="en-US" altLang="zh-CN" sz="1600" dirty="0">
                <a:latin typeface="Comic Sans MS" panose="030F0702030302020204" pitchFamily="2" charset="0"/>
                <a:ea typeface="宋体" panose="02010600030101010101" pitchFamily="2" charset="-122"/>
              </a:rPr>
              <a:t>’</a:t>
            </a:r>
            <a:r>
              <a:rPr lang="zh-CN" altLang="en-US" sz="1600" dirty="0">
                <a:latin typeface="Comic Sans MS" panose="030F0702030302020204" pitchFamily="2" charset="0"/>
                <a:ea typeface="宋体" panose="02010600030101010101" pitchFamily="2" charset="-122"/>
              </a:rPr>
              <a:t>bz; </a:t>
            </a:r>
            <a:r>
              <a:rPr lang="en-US" altLang="zh-CN" sz="1600" dirty="0">
                <a:latin typeface="Comic Sans MS" panose="030F0702030302020204" pitchFamily="2" charset="0"/>
                <a:ea typeface="宋体" panose="02010600030101010101" pitchFamily="2" charset="-122"/>
              </a:rPr>
              <a:t>end</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endmodule</a:t>
            </a:r>
            <a:endParaRPr lang="zh-CN" altLang="en-US" sz="1600" dirty="0">
              <a:latin typeface="Comic Sans MS" panose="030F0702030302020204" pitchFamily="2" charset="0"/>
              <a:ea typeface="宋体" panose="02010600030101010101" pitchFamily="2" charset="-122"/>
            </a:endParaRPr>
          </a:p>
        </p:txBody>
      </p:sp>
      <p:sp>
        <p:nvSpPr>
          <p:cNvPr id="68610" name="文本框 4"/>
          <p:cNvSpPr txBox="1"/>
          <p:nvPr/>
        </p:nvSpPr>
        <p:spPr>
          <a:xfrm>
            <a:off x="698500" y="1014413"/>
            <a:ext cx="3384550" cy="3784600"/>
          </a:xfrm>
          <a:prstGeom prst="rect">
            <a:avLst/>
          </a:prstGeom>
          <a:solidFill>
            <a:srgbClr val="D9D9D9"/>
          </a:solidFill>
          <a:ln w="9525">
            <a:noFill/>
          </a:ln>
        </p:spPr>
        <p:txBody>
          <a:bodyPr wrap="square" anchor="t" anchorCtr="0">
            <a:spAutoFit/>
          </a:bodyPr>
          <a:p>
            <a:pPr eaLnBrk="0" hangingPunct="0">
              <a:lnSpc>
                <a:spcPct val="150000"/>
              </a:lnSpc>
            </a:pPr>
            <a:r>
              <a:rPr lang="zh-CN" altLang="en-US" sz="1600" dirty="0">
                <a:latin typeface="Comic Sans MS" panose="030F0702030302020204" pitchFamily="2" charset="0"/>
                <a:ea typeface="宋体" panose="02010600030101010101" pitchFamily="2" charset="-122"/>
              </a:rPr>
              <a:t>module BiDir_Port(dir,a,b);</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input dir;     // 双向控制端</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inout a,b;     // 两个双向口</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reg atmp,btmp;</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assign a=atmp;</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assign b=btmp;</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always @ (dir,a,b) </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if ( dir )  atmp = b;  </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else btmp = a;  </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endmodule</a:t>
            </a:r>
            <a:endParaRPr lang="zh-CN" altLang="en-US" sz="1600" dirty="0">
              <a:latin typeface="Comic Sans MS" panose="030F0702030302020204" pitchFamily="2" charset="0"/>
              <a:ea typeface="宋体" panose="02010600030101010101" pitchFamily="2" charset="-122"/>
            </a:endParaRPr>
          </a:p>
        </p:txBody>
      </p:sp>
      <p:sp>
        <p:nvSpPr>
          <p:cNvPr id="68611" name="文本框 3"/>
          <p:cNvSpPr txBox="1"/>
          <p:nvPr/>
        </p:nvSpPr>
        <p:spPr>
          <a:xfrm>
            <a:off x="627063" y="574675"/>
            <a:ext cx="3617912" cy="368300"/>
          </a:xfrm>
          <a:prstGeom prst="rect">
            <a:avLst/>
          </a:prstGeom>
          <a:noFill/>
          <a:ln w="9525">
            <a:noFill/>
          </a:ln>
        </p:spPr>
        <p:txBody>
          <a:bodyPr wrap="square" anchor="t" anchorCtr="0">
            <a:spAutoFit/>
          </a:bodyPr>
          <a:p>
            <a:r>
              <a:rPr lang="en-US" altLang="zh-CN" dirty="0">
                <a:latin typeface="Comic Sans MS" panose="030F0702030302020204" pitchFamily="2" charset="0"/>
                <a:ea typeface="宋体" panose="02010600030101010101" pitchFamily="2" charset="-122"/>
              </a:rPr>
              <a:t>EX</a:t>
            </a:r>
            <a:r>
              <a:rPr lang="zh-CN" altLang="en-US" dirty="0">
                <a:latin typeface="Comic Sans MS" panose="030F0702030302020204" pitchFamily="2" charset="0"/>
                <a:ea typeface="宋体" panose="02010600030101010101" pitchFamily="2" charset="-122"/>
              </a:rPr>
              <a:t>：</a:t>
            </a:r>
            <a:r>
              <a:rPr lang="zh-CN" altLang="en-US" dirty="0">
                <a:solidFill>
                  <a:srgbClr val="0070C0"/>
                </a:solidFill>
                <a:latin typeface="Comic Sans MS" panose="030F0702030302020204" pitchFamily="2" charset="0"/>
                <a:ea typeface="宋体" panose="02010600030101010101" pitchFamily="2" charset="-122"/>
              </a:rPr>
              <a:t>如果用下述代码描述双向口</a:t>
            </a:r>
            <a:r>
              <a:rPr lang="zh-CN" altLang="en-US" dirty="0">
                <a:latin typeface="Comic Sans MS" panose="030F0702030302020204" pitchFamily="2" charset="0"/>
                <a:ea typeface="宋体" panose="02010600030101010101" pitchFamily="2" charset="-122"/>
              </a:rPr>
              <a:t>：</a:t>
            </a:r>
            <a:endParaRPr lang="zh-CN" altLang="en-US" dirty="0">
              <a:latin typeface="Comic Sans MS" panose="030F0702030302020204" pitchFamily="2" charset="0"/>
              <a:ea typeface="宋体" panose="02010600030101010101" pitchFamily="2" charset="-122"/>
            </a:endParaRPr>
          </a:p>
        </p:txBody>
      </p:sp>
      <p:sp>
        <p:nvSpPr>
          <p:cNvPr id="68612" name="文本框 4"/>
          <p:cNvSpPr txBox="1"/>
          <p:nvPr/>
        </p:nvSpPr>
        <p:spPr>
          <a:xfrm>
            <a:off x="4302125" y="550863"/>
            <a:ext cx="4391025" cy="368300"/>
          </a:xfrm>
          <a:prstGeom prst="rect">
            <a:avLst/>
          </a:prstGeom>
          <a:noFill/>
          <a:ln w="9525">
            <a:noFill/>
          </a:ln>
        </p:spPr>
        <p:txBody>
          <a:bodyPr wrap="none" anchor="t" anchorCtr="0">
            <a:spAutoFit/>
          </a:bodyPr>
          <a:p>
            <a:r>
              <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rPr>
              <a:t>描述双向口正确的Verilog代码参考如下：</a:t>
            </a:r>
            <a:endPar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endParaRPr>
          </a:p>
        </p:txBody>
      </p:sp>
      <p:graphicFrame>
        <p:nvGraphicFramePr>
          <p:cNvPr id="68613" name="对象 5"/>
          <p:cNvGraphicFramePr/>
          <p:nvPr/>
        </p:nvGraphicFramePr>
        <p:xfrm>
          <a:off x="788988" y="4941888"/>
          <a:ext cx="3073400" cy="1308100"/>
        </p:xfrm>
        <a:graphic>
          <a:graphicData uri="http://schemas.openxmlformats.org/presentationml/2006/ole">
            <mc:AlternateContent xmlns:mc="http://schemas.openxmlformats.org/markup-compatibility/2006">
              <mc:Choice xmlns:v="urn:schemas-microsoft-com:vml" Requires="v">
                <p:oleObj spid="_x0000_s3095" name="" r:id="rId1" imgW="5257800" imgH="2238375" progId="PBrush">
                  <p:embed/>
                </p:oleObj>
              </mc:Choice>
              <mc:Fallback>
                <p:oleObj name="" r:id="rId1" imgW="5257800" imgH="2238375" progId="PBrush">
                  <p:embed/>
                  <p:pic>
                    <p:nvPicPr>
                      <p:cNvPr id="0" name="图片 3094"/>
                      <p:cNvPicPr/>
                      <p:nvPr/>
                    </p:nvPicPr>
                    <p:blipFill>
                      <a:blip r:embed="rId2"/>
                      <a:stretch>
                        <a:fillRect/>
                      </a:stretch>
                    </p:blipFill>
                    <p:spPr>
                      <a:xfrm>
                        <a:off x="788988" y="4941888"/>
                        <a:ext cx="3073400" cy="1308100"/>
                      </a:xfrm>
                      <a:prstGeom prst="rect">
                        <a:avLst/>
                      </a:prstGeom>
                      <a:noFill/>
                      <a:ln w="38100">
                        <a:noFill/>
                        <a:miter/>
                      </a:ln>
                    </p:spPr>
                  </p:pic>
                </p:oleObj>
              </mc:Fallback>
            </mc:AlternateContent>
          </a:graphicData>
        </a:graphic>
      </p:graphicFrame>
      <p:graphicFrame>
        <p:nvGraphicFramePr>
          <p:cNvPr id="68614" name="对象 9"/>
          <p:cNvGraphicFramePr/>
          <p:nvPr/>
        </p:nvGraphicFramePr>
        <p:xfrm>
          <a:off x="5634038" y="5465763"/>
          <a:ext cx="2905125" cy="771525"/>
        </p:xfrm>
        <a:graphic>
          <a:graphicData uri="http://schemas.openxmlformats.org/presentationml/2006/ole">
            <mc:AlternateContent xmlns:mc="http://schemas.openxmlformats.org/markup-compatibility/2006">
              <mc:Choice xmlns:v="urn:schemas-microsoft-com:vml" Requires="v">
                <p:oleObj spid="_x0000_s3094" name="" r:id="rId3" imgW="5857875" imgH="2247900" progId="PBrush">
                  <p:embed/>
                </p:oleObj>
              </mc:Choice>
              <mc:Fallback>
                <p:oleObj name="" r:id="rId3" imgW="5857875" imgH="2247900" progId="PBrush">
                  <p:embed/>
                  <p:pic>
                    <p:nvPicPr>
                      <p:cNvPr id="0" name="图片 3093"/>
                      <p:cNvPicPr/>
                      <p:nvPr/>
                    </p:nvPicPr>
                    <p:blipFill>
                      <a:blip r:embed="rId4"/>
                      <a:stretch>
                        <a:fillRect/>
                      </a:stretch>
                    </p:blipFill>
                    <p:spPr>
                      <a:xfrm>
                        <a:off x="5634038" y="5465763"/>
                        <a:ext cx="2905125" cy="771525"/>
                      </a:xfrm>
                      <a:prstGeom prst="rect">
                        <a:avLst/>
                      </a:prstGeom>
                      <a:noFill/>
                      <a:ln w="38100">
                        <a:noFill/>
                        <a:miter/>
                      </a:ln>
                    </p:spPr>
                  </p:pic>
                </p:oleObj>
              </mc:Fallback>
            </mc:AlternateContent>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文本框 4"/>
          <p:cNvSpPr txBox="1"/>
          <p:nvPr/>
        </p:nvSpPr>
        <p:spPr>
          <a:xfrm>
            <a:off x="4530725" y="1381125"/>
            <a:ext cx="4225925" cy="4154488"/>
          </a:xfrm>
          <a:prstGeom prst="rect">
            <a:avLst/>
          </a:prstGeom>
          <a:solidFill>
            <a:srgbClr val="D9EDEE"/>
          </a:solidFill>
          <a:ln w="9525">
            <a:noFill/>
          </a:ln>
        </p:spPr>
        <p:txBody>
          <a:bodyPr wrap="square" anchor="t" anchorCtr="0">
            <a:spAutoFit/>
          </a:bodyPr>
          <a:p>
            <a:pPr eaLnBrk="0" hangingPunct="0">
              <a:lnSpc>
                <a:spcPct val="150000"/>
              </a:lnSpc>
            </a:pPr>
            <a:r>
              <a:rPr lang="zh-CN" altLang="en-US" sz="1600" dirty="0">
                <a:solidFill>
                  <a:srgbClr val="C00000"/>
                </a:solidFill>
                <a:latin typeface="Comic Sans MS" panose="030F0702030302020204" pitchFamily="2" charset="0"/>
                <a:ea typeface="宋体" panose="02010600030101010101" pitchFamily="2" charset="-122"/>
              </a:rPr>
              <a:t>多重条件语句常用于多路选择，</a:t>
            </a:r>
            <a:endParaRPr lang="zh-CN" altLang="en-US" sz="1600" dirty="0">
              <a:solidFill>
                <a:srgbClr val="C00000"/>
              </a:solidFill>
              <a:latin typeface="Comic Sans MS" panose="030F0702030302020204" pitchFamily="2" charset="0"/>
              <a:ea typeface="宋体" panose="02010600030101010101" pitchFamily="2" charset="-122"/>
            </a:endParaRPr>
          </a:p>
          <a:p>
            <a:pPr eaLnBrk="0" hangingPunct="0">
              <a:lnSpc>
                <a:spcPct val="150000"/>
              </a:lnSpc>
            </a:pPr>
            <a:r>
              <a:rPr lang="zh-CN" altLang="en-US" sz="1600" dirty="0">
                <a:solidFill>
                  <a:srgbClr val="0070C0"/>
                </a:solidFill>
                <a:latin typeface="Comic Sans MS" panose="030F0702030302020204" pitchFamily="2" charset="0"/>
                <a:ea typeface="宋体" panose="02010600030101010101" pitchFamily="2" charset="-122"/>
              </a:rPr>
              <a:t>其语法格式为：</a:t>
            </a:r>
            <a:endParaRPr lang="zh-CN" altLang="en-US" sz="1600" dirty="0">
              <a:solidFill>
                <a:srgbClr val="0070C0"/>
              </a:solidFill>
              <a:latin typeface="Comic Sans MS" panose="030F0702030302020204" pitchFamily="2" charset="0"/>
              <a:ea typeface="宋体" panose="02010600030101010101" pitchFamily="2" charset="-122"/>
            </a:endParaRPr>
          </a:p>
          <a:p>
            <a:pPr eaLnBrk="0" hangingPunct="0">
              <a:lnSpc>
                <a:spcPct val="150000"/>
              </a:lnSpc>
            </a:pPr>
            <a:r>
              <a:rPr lang="zh-CN" altLang="en-US" sz="1600" dirty="0">
                <a:solidFill>
                  <a:srgbClr val="C00000"/>
                </a:solidFill>
                <a:latin typeface="Comic Sans MS" panose="030F0702030302020204" pitchFamily="2" charset="0"/>
                <a:ea typeface="宋体" panose="02010600030101010101" pitchFamily="2" charset="-122"/>
              </a:rPr>
              <a:t>if（条件表达式1） </a:t>
            </a:r>
            <a:endParaRPr lang="zh-CN" altLang="en-US" sz="1600" dirty="0">
              <a:solidFill>
                <a:srgbClr val="C00000"/>
              </a:solidFill>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条件表达式1为真时执行的语句块;</a:t>
            </a:r>
            <a:endParaRPr lang="zh-CN" altLang="en-US" sz="1600" dirty="0">
              <a:solidFill>
                <a:srgbClr val="C00000"/>
              </a:solidFill>
              <a:latin typeface="Comic Sans MS" panose="030F0702030302020204" pitchFamily="2" charset="0"/>
              <a:ea typeface="宋体" panose="02010600030101010101" pitchFamily="2" charset="-122"/>
            </a:endParaRPr>
          </a:p>
          <a:p>
            <a:pPr eaLnBrk="0" hangingPunct="0">
              <a:lnSpc>
                <a:spcPct val="150000"/>
              </a:lnSpc>
            </a:pPr>
            <a:r>
              <a:rPr lang="en-US" altLang="zh-CN" sz="1600" dirty="0">
                <a:solidFill>
                  <a:srgbClr val="C00000"/>
                </a:solidFill>
                <a:latin typeface="Comic Sans MS" panose="030F0702030302020204" pitchFamily="2" charset="0"/>
                <a:ea typeface="宋体" panose="02010600030101010101" pitchFamily="2" charset="-122"/>
              </a:rPr>
              <a:t>  </a:t>
            </a:r>
            <a:r>
              <a:rPr lang="zh-CN" altLang="en-US" sz="1600" dirty="0">
                <a:solidFill>
                  <a:srgbClr val="C00000"/>
                </a:solidFill>
                <a:latin typeface="Comic Sans MS" panose="030F0702030302020204" pitchFamily="2" charset="0"/>
                <a:ea typeface="宋体" panose="02010600030101010101" pitchFamily="2" charset="-122"/>
              </a:rPr>
              <a:t>else if（条件表达式2）</a:t>
            </a:r>
            <a:endParaRPr lang="zh-CN" altLang="en-US" sz="1600" dirty="0">
              <a:solidFill>
                <a:srgbClr val="C00000"/>
              </a:solidFill>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  </a:t>
            </a:r>
            <a:r>
              <a:rPr lang="zh-CN" altLang="en-US" sz="1600" dirty="0">
                <a:latin typeface="Comic Sans MS" panose="030F0702030302020204" pitchFamily="2" charset="0"/>
                <a:ea typeface="宋体" panose="02010600030101010101" pitchFamily="2" charset="-122"/>
              </a:rPr>
              <a:t>条件表达式2为真时执行的语句块;</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solidFill>
                  <a:srgbClr val="C00000"/>
                </a:solidFill>
                <a:latin typeface="Comic Sans MS" panose="030F0702030302020204" pitchFamily="2" charset="0"/>
                <a:ea typeface="宋体" panose="02010600030101010101" pitchFamily="2" charset="-122"/>
              </a:rPr>
              <a:t>   </a:t>
            </a:r>
            <a:r>
              <a:rPr lang="zh-CN" altLang="en-US" sz="1600" dirty="0">
                <a:solidFill>
                  <a:srgbClr val="C00000"/>
                </a:solidFill>
                <a:latin typeface="Comic Sans MS" panose="030F0702030302020204" pitchFamily="2" charset="0"/>
                <a:ea typeface="宋体" panose="02010600030101010101" pitchFamily="2" charset="-122"/>
              </a:rPr>
              <a:t>……</a:t>
            </a:r>
            <a:endParaRPr lang="zh-CN" altLang="en-US" sz="1600" dirty="0">
              <a:solidFill>
                <a:srgbClr val="C00000"/>
              </a:solidFill>
              <a:latin typeface="Comic Sans MS" panose="030F0702030302020204" pitchFamily="2" charset="0"/>
              <a:ea typeface="宋体" panose="02010600030101010101" pitchFamily="2" charset="-122"/>
            </a:endParaRPr>
          </a:p>
          <a:p>
            <a:pPr eaLnBrk="0" hangingPunct="0">
              <a:lnSpc>
                <a:spcPct val="150000"/>
              </a:lnSpc>
            </a:pPr>
            <a:r>
              <a:rPr lang="zh-CN" altLang="en-US" sz="1600" dirty="0">
                <a:solidFill>
                  <a:srgbClr val="C00000"/>
                </a:solidFill>
                <a:latin typeface="Comic Sans MS" panose="030F0702030302020204" pitchFamily="2" charset="0"/>
                <a:ea typeface="宋体" panose="02010600030101010101" pitchFamily="2" charset="-122"/>
              </a:rPr>
              <a:t>  </a:t>
            </a:r>
            <a:r>
              <a:rPr lang="en-US" altLang="zh-CN" sz="1600" dirty="0">
                <a:solidFill>
                  <a:srgbClr val="C00000"/>
                </a:solidFill>
                <a:latin typeface="Comic Sans MS" panose="030F0702030302020204" pitchFamily="2" charset="0"/>
                <a:ea typeface="宋体" panose="02010600030101010101" pitchFamily="2" charset="-122"/>
              </a:rPr>
              <a:t> </a:t>
            </a:r>
            <a:r>
              <a:rPr lang="zh-CN" altLang="en-US" sz="1600" dirty="0">
                <a:solidFill>
                  <a:srgbClr val="C00000"/>
                </a:solidFill>
                <a:latin typeface="Comic Sans MS" panose="030F0702030302020204" pitchFamily="2" charset="0"/>
                <a:ea typeface="宋体" panose="02010600030101010101" pitchFamily="2" charset="-122"/>
              </a:rPr>
              <a:t>else if（条件表达式n）</a:t>
            </a:r>
            <a:endParaRPr lang="zh-CN" altLang="en-US" sz="1600" dirty="0">
              <a:solidFill>
                <a:srgbClr val="C00000"/>
              </a:solidFill>
              <a:latin typeface="Comic Sans MS" panose="030F0702030302020204" pitchFamily="2" charset="0"/>
              <a:ea typeface="宋体" panose="02010600030101010101" pitchFamily="2" charset="-122"/>
            </a:endParaRPr>
          </a:p>
          <a:p>
            <a:pPr eaLnBrk="0" hangingPunct="0">
              <a:lnSpc>
                <a:spcPct val="150000"/>
              </a:lnSpc>
            </a:pPr>
            <a:r>
              <a:rPr lang="zh-CN" altLang="en-US" sz="1600" dirty="0">
                <a:solidFill>
                  <a:srgbClr val="C00000"/>
                </a:solidFill>
                <a:latin typeface="Comic Sans MS" panose="030F0702030302020204" pitchFamily="2" charset="0"/>
                <a:ea typeface="宋体" panose="02010600030101010101" pitchFamily="2" charset="-122"/>
              </a:rPr>
              <a:t>   </a:t>
            </a:r>
            <a:r>
              <a:rPr lang="en-US" altLang="zh-CN" sz="1600" dirty="0">
                <a:solidFill>
                  <a:srgbClr val="C00000"/>
                </a:solidFill>
                <a:latin typeface="Comic Sans MS" panose="030F0702030302020204" pitchFamily="2" charset="0"/>
                <a:ea typeface="宋体" panose="02010600030101010101" pitchFamily="2" charset="-122"/>
              </a:rPr>
              <a:t> </a:t>
            </a:r>
            <a:r>
              <a:rPr lang="zh-CN" altLang="en-US" sz="1600" dirty="0">
                <a:solidFill>
                  <a:srgbClr val="C00000"/>
                </a:solidFill>
                <a:latin typeface="Comic Sans MS" panose="030F0702030302020204" pitchFamily="2" charset="0"/>
                <a:ea typeface="宋体" panose="02010600030101010101" pitchFamily="2" charset="-122"/>
              </a:rPr>
              <a:t> </a:t>
            </a:r>
            <a:r>
              <a:rPr lang="zh-CN" altLang="en-US" sz="1600" dirty="0">
                <a:latin typeface="Comic Sans MS" panose="030F0702030302020204" pitchFamily="2" charset="0"/>
                <a:ea typeface="宋体" panose="02010600030101010101" pitchFamily="2" charset="-122"/>
              </a:rPr>
              <a:t>条件表达式n为真时执行的语句块;</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solidFill>
                  <a:srgbClr val="C00000"/>
                </a:solidFill>
                <a:latin typeface="Comic Sans MS" panose="030F0702030302020204" pitchFamily="2" charset="0"/>
                <a:ea typeface="宋体" panose="02010600030101010101" pitchFamily="2" charset="-122"/>
              </a:rPr>
              <a:t>    else </a:t>
            </a:r>
            <a:endParaRPr lang="zh-CN" altLang="en-US" sz="1600" dirty="0">
              <a:solidFill>
                <a:srgbClr val="C00000"/>
              </a:solidFill>
              <a:latin typeface="Comic Sans MS" panose="030F0702030302020204" pitchFamily="2" charset="0"/>
              <a:ea typeface="宋体" panose="02010600030101010101" pitchFamily="2" charset="-122"/>
            </a:endParaRPr>
          </a:p>
          <a:p>
            <a:pPr eaLnBrk="0" hangingPunct="0">
              <a:lnSpc>
                <a:spcPct val="150000"/>
              </a:lnSpc>
            </a:pPr>
            <a:r>
              <a:rPr lang="zh-CN" altLang="en-US" sz="1600" dirty="0">
                <a:solidFill>
                  <a:srgbClr val="C00000"/>
                </a:solidFill>
                <a:latin typeface="Comic Sans MS" panose="030F0702030302020204" pitchFamily="2" charset="0"/>
                <a:ea typeface="宋体" panose="02010600030101010101" pitchFamily="2" charset="-122"/>
              </a:rPr>
              <a:t>    </a:t>
            </a:r>
            <a:r>
              <a:rPr lang="zh-CN" altLang="en-US" sz="1600" dirty="0">
                <a:latin typeface="Comic Sans MS" panose="030F0702030302020204" pitchFamily="2" charset="0"/>
                <a:ea typeface="宋体" panose="02010600030101010101" pitchFamily="2" charset="-122"/>
              </a:rPr>
              <a:t> 条件表达式1~n均为假时执行的语句块;</a:t>
            </a:r>
            <a:endParaRPr lang="zh-CN" altLang="en-US" sz="1600" dirty="0">
              <a:latin typeface="Comic Sans MS" panose="030F0702030302020204" pitchFamily="2" charset="0"/>
              <a:ea typeface="宋体" panose="02010600030101010101" pitchFamily="2" charset="-122"/>
            </a:endParaRPr>
          </a:p>
        </p:txBody>
      </p:sp>
      <p:sp>
        <p:nvSpPr>
          <p:cNvPr id="69634" name="文本框 4"/>
          <p:cNvSpPr txBox="1"/>
          <p:nvPr/>
        </p:nvSpPr>
        <p:spPr>
          <a:xfrm>
            <a:off x="800100" y="1049338"/>
            <a:ext cx="3621088" cy="4892675"/>
          </a:xfrm>
          <a:prstGeom prst="rect">
            <a:avLst/>
          </a:prstGeom>
          <a:solidFill>
            <a:srgbClr val="D9D9D9"/>
          </a:solidFill>
          <a:ln w="9525">
            <a:noFill/>
          </a:ln>
        </p:spPr>
        <p:txBody>
          <a:bodyPr wrap="square" anchor="t" anchorCtr="0">
            <a:spAutoFit/>
          </a:bodyPr>
          <a:p>
            <a:pPr eaLnBrk="0" hangingPunct="0">
              <a:lnSpc>
                <a:spcPct val="150000"/>
              </a:lnSpc>
            </a:pPr>
            <a:r>
              <a:rPr lang="zh-CN" altLang="en-US" sz="1600" dirty="0">
                <a:latin typeface="Comic Sans MS" panose="030F0702030302020204" pitchFamily="2" charset="0"/>
                <a:ea typeface="宋体" panose="02010600030101010101" pitchFamily="2" charset="-122"/>
              </a:rPr>
              <a:t>module cnt4b(clk,rst_n,q);</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input clk,rst_n;</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output [3:0] q;</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reg [3:0] q;</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always @(posedge clk or </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negedge rst_n)</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begin</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if (</a:t>
            </a:r>
            <a:r>
              <a:rPr lang="en-US" altLang="zh-CN" sz="1600" dirty="0">
                <a:latin typeface="Comic Sans MS" panose="030F0702030302020204" pitchFamily="2" charset="0"/>
                <a:ea typeface="宋体" panose="02010600030101010101" pitchFamily="2" charset="-122"/>
              </a:rPr>
              <a:t> </a:t>
            </a:r>
            <a:r>
              <a:rPr lang="zh-CN" altLang="en-US" sz="1600" dirty="0">
                <a:latin typeface="Comic Sans MS" panose="030F0702030302020204" pitchFamily="2" charset="0"/>
                <a:ea typeface="宋体" panose="02010600030101010101" pitchFamily="2" charset="-122"/>
              </a:rPr>
              <a:t>!rst_n</a:t>
            </a:r>
            <a:r>
              <a:rPr lang="en-US" altLang="zh-CN" sz="1600" dirty="0">
                <a:latin typeface="Comic Sans MS" panose="030F0702030302020204" pitchFamily="2" charset="0"/>
                <a:ea typeface="宋体" panose="02010600030101010101" pitchFamily="2" charset="-122"/>
              </a:rPr>
              <a:t> </a:t>
            </a:r>
            <a:r>
              <a:rPr lang="zh-CN" altLang="en-US" sz="1600" dirty="0">
                <a:latin typeface="Comic Sans MS" panose="030F0702030302020204" pitchFamily="2" charset="0"/>
                <a:ea typeface="宋体" panose="02010600030101010101" pitchFamily="2" charset="-122"/>
              </a:rPr>
              <a:t>)  // 低电平有效</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q &lt;= 4'b0000;</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else</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q &lt;= q + 1'b1;</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end</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endmodule</a:t>
            </a:r>
            <a:endParaRPr lang="zh-CN" altLang="en-US" sz="1600" dirty="0">
              <a:latin typeface="Comic Sans MS" panose="030F0702030302020204" pitchFamily="2" charset="0"/>
              <a:ea typeface="宋体" panose="02010600030101010101" pitchFamily="2" charset="-122"/>
            </a:endParaRPr>
          </a:p>
        </p:txBody>
      </p:sp>
      <p:sp>
        <p:nvSpPr>
          <p:cNvPr id="69635" name="文本框 1"/>
          <p:cNvSpPr txBox="1"/>
          <p:nvPr/>
        </p:nvSpPr>
        <p:spPr>
          <a:xfrm>
            <a:off x="612775" y="469900"/>
            <a:ext cx="6027738" cy="506413"/>
          </a:xfrm>
          <a:prstGeom prst="rect">
            <a:avLst/>
          </a:prstGeom>
          <a:noFill/>
          <a:ln w="9525">
            <a:noFill/>
          </a:ln>
        </p:spPr>
        <p:txBody>
          <a:bodyPr wrap="none" anchor="t" anchorCtr="0">
            <a:spAutoFit/>
          </a:bodyPr>
          <a:p>
            <a:pPr eaLnBrk="0" hangingPunct="0">
              <a:lnSpc>
                <a:spcPct val="150000"/>
              </a:lnSpc>
            </a:pPr>
            <a:r>
              <a:rPr lang="zh-CN" altLang="en-US" dirty="0">
                <a:solidFill>
                  <a:srgbClr val="C00000"/>
                </a:solidFill>
                <a:latin typeface="Comic Sans MS" panose="030F0702030302020204" pitchFamily="2" charset="0"/>
                <a:ea typeface="宋体" panose="02010600030101010101" pitchFamily="2" charset="-122"/>
              </a:rPr>
              <a:t>【例2-8】具有异步复位功能的4位二进制计数器的描述。</a:t>
            </a:r>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文本框 3"/>
          <p:cNvSpPr txBox="1"/>
          <p:nvPr/>
        </p:nvSpPr>
        <p:spPr>
          <a:xfrm>
            <a:off x="573088" y="434975"/>
            <a:ext cx="7881937" cy="1338263"/>
          </a:xfrm>
          <a:prstGeom prst="rect">
            <a:avLst/>
          </a:prstGeom>
          <a:noFill/>
          <a:ln w="9525">
            <a:noFill/>
          </a:ln>
        </p:spPr>
        <p:txBody>
          <a:bodyPr wrap="square" anchor="t" anchorCtr="0">
            <a:spAutoFit/>
          </a:bodyPr>
          <a:p>
            <a:pPr>
              <a:lnSpc>
                <a:spcPct val="150000"/>
              </a:lnSpc>
            </a:pPr>
            <a:r>
              <a:rPr lang="en-US" altLang="zh-CN" dirty="0">
                <a:latin typeface="Comic Sans MS" panose="030F0702030302020204" pitchFamily="2" charset="0"/>
                <a:ea typeface="宋体" panose="02010600030101010101" pitchFamily="2" charset="-122"/>
                <a:sym typeface="宋体" panose="02010600030101010101" pitchFamily="2" charset="-122"/>
              </a:rPr>
              <a:t>  </a:t>
            </a:r>
            <a:r>
              <a:rPr lang="zh-CN" altLang="en-US" dirty="0">
                <a:solidFill>
                  <a:srgbClr val="0070C0"/>
                </a:solidFill>
                <a:latin typeface="Comic Sans MS" panose="030F0702030302020204" pitchFamily="2" charset="0"/>
                <a:ea typeface="宋体" panose="02010600030101010101" pitchFamily="2" charset="-122"/>
                <a:sym typeface="宋体" panose="02010600030101010101" pitchFamily="2" charset="-122"/>
              </a:rPr>
              <a:t>多重条件语句对条件表达式的判断有先后次序，隐含有优先级的关</a:t>
            </a:r>
            <a:r>
              <a:rPr lang="zh-CN" altLang="en-US" dirty="0">
                <a:latin typeface="Comic Sans MS" panose="030F0702030302020204" pitchFamily="2" charset="0"/>
                <a:ea typeface="宋体" panose="02010600030101010101" pitchFamily="2" charset="-122"/>
                <a:sym typeface="宋体" panose="02010600030101010101" pitchFamily="2" charset="-122"/>
              </a:rPr>
              <a:t>系，先判断的条件表达式优先级高，后判断的条件表达式优先级低。因此，多重条件语句通常用于描述有优先级的逻辑电路。</a:t>
            </a:r>
            <a:endParaRPr lang="zh-CN" altLang="en-US" dirty="0">
              <a:latin typeface="Comic Sans MS" panose="030F0702030302020204" pitchFamily="2" charset="0"/>
              <a:ea typeface="宋体" panose="02010600030101010101" pitchFamily="2" charset="-122"/>
              <a:sym typeface="宋体" panose="02010600030101010101" pitchFamily="2" charset="-122"/>
            </a:endParaRPr>
          </a:p>
        </p:txBody>
      </p:sp>
      <p:sp>
        <p:nvSpPr>
          <p:cNvPr id="70658" name="文本框 4"/>
          <p:cNvSpPr txBox="1"/>
          <p:nvPr/>
        </p:nvSpPr>
        <p:spPr>
          <a:xfrm>
            <a:off x="900113" y="1773238"/>
            <a:ext cx="3935412" cy="4522787"/>
          </a:xfrm>
          <a:prstGeom prst="rect">
            <a:avLst/>
          </a:prstGeom>
          <a:solidFill>
            <a:srgbClr val="D9D9D9"/>
          </a:solidFill>
          <a:ln w="9525">
            <a:noFill/>
          </a:ln>
        </p:spPr>
        <p:txBody>
          <a:bodyPr wrap="square" anchor="t" anchorCtr="0">
            <a:spAutoFit/>
          </a:bodyPr>
          <a:p>
            <a:pPr eaLnBrk="0" hangingPunct="0">
              <a:lnSpc>
                <a:spcPct val="150000"/>
              </a:lnSpc>
            </a:pPr>
            <a:r>
              <a:rPr lang="zh-CN" altLang="en-US" sz="1600" dirty="0">
                <a:latin typeface="Comic Sans MS" panose="030F0702030302020204" pitchFamily="2" charset="0"/>
                <a:ea typeface="宋体" panose="02010600030101010101" pitchFamily="2" charset="-122"/>
              </a:rPr>
              <a:t>【例2-9】4线-2线优先编码器的描述。</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module prior_encoder(d,c,b,a,y);</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a:t>
            </a:r>
            <a:r>
              <a:rPr lang="en-US" altLang="zh-CN" sz="1600" dirty="0">
                <a:latin typeface="Comic Sans MS" panose="030F0702030302020204" pitchFamily="2" charset="0"/>
                <a:ea typeface="宋体" panose="02010600030101010101" pitchFamily="2" charset="-122"/>
              </a:rPr>
              <a:t>  </a:t>
            </a:r>
            <a:r>
              <a:rPr lang="zh-CN" altLang="en-US" sz="1600" dirty="0">
                <a:latin typeface="Comic Sans MS" panose="030F0702030302020204" pitchFamily="2" charset="0"/>
                <a:ea typeface="宋体" panose="02010600030101010101" pitchFamily="2" charset="-122"/>
              </a:rPr>
              <a:t>input</a:t>
            </a:r>
            <a:r>
              <a:rPr lang="en-US" altLang="zh-CN" sz="1600" dirty="0">
                <a:latin typeface="Comic Sans MS" panose="030F0702030302020204" pitchFamily="2" charset="0"/>
                <a:ea typeface="宋体" panose="02010600030101010101" pitchFamily="2" charset="-122"/>
              </a:rPr>
              <a:t> </a:t>
            </a:r>
            <a:r>
              <a:rPr lang="zh-CN" altLang="en-US" sz="1600" dirty="0">
                <a:latin typeface="Comic Sans MS" panose="030F0702030302020204" pitchFamily="2" charset="0"/>
                <a:ea typeface="宋体" panose="02010600030101010101" pitchFamily="2" charset="-122"/>
              </a:rPr>
              <a:t>d,c,b,a;</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  </a:t>
            </a:r>
            <a:r>
              <a:rPr lang="zh-CN" altLang="en-US" sz="1600" dirty="0">
                <a:latin typeface="Comic Sans MS" panose="030F0702030302020204" pitchFamily="2" charset="0"/>
                <a:ea typeface="宋体" panose="02010600030101010101" pitchFamily="2" charset="-122"/>
              </a:rPr>
              <a:t> output reg [1:0] y;</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a:t>
            </a:r>
            <a:r>
              <a:rPr lang="en-US" altLang="zh-CN" sz="1600" dirty="0">
                <a:latin typeface="Comic Sans MS" panose="030F0702030302020204" pitchFamily="2" charset="0"/>
                <a:ea typeface="宋体" panose="02010600030101010101" pitchFamily="2" charset="-122"/>
              </a:rPr>
              <a:t> </a:t>
            </a:r>
            <a:r>
              <a:rPr lang="zh-CN" altLang="en-US" sz="1600" dirty="0">
                <a:latin typeface="Comic Sans MS" panose="030F0702030302020204" pitchFamily="2" charset="0"/>
                <a:ea typeface="宋体" panose="02010600030101010101" pitchFamily="2" charset="-122"/>
              </a:rPr>
              <a:t> always @ (d,c,b,a)</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begin</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if (d) y = 2'b11;</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else if (c) y = 2'b10;</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else if (b) y = 2'b01;</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else  y = 2'b00;</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end</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en-US" altLang="zh-CN" sz="1600" dirty="0">
                <a:latin typeface="Comic Sans MS" panose="030F0702030302020204" pitchFamily="2" charset="0"/>
                <a:ea typeface="宋体" panose="02010600030101010101" pitchFamily="2" charset="-122"/>
              </a:rPr>
              <a:t> </a:t>
            </a:r>
            <a:r>
              <a:rPr lang="zh-CN" altLang="en-US" sz="1600" dirty="0">
                <a:latin typeface="Comic Sans MS" panose="030F0702030302020204" pitchFamily="2" charset="0"/>
                <a:ea typeface="宋体" panose="02010600030101010101" pitchFamily="2" charset="-122"/>
              </a:rPr>
              <a:t>endmodule </a:t>
            </a:r>
            <a:endParaRPr lang="zh-CN" altLang="en-US" sz="1600" dirty="0">
              <a:latin typeface="Comic Sans MS" panose="030F0702030302020204" pitchFamily="2" charset="0"/>
              <a:ea typeface="宋体" panose="02010600030101010101" pitchFamily="2" charset="-122"/>
            </a:endParaRPr>
          </a:p>
        </p:txBody>
      </p:sp>
      <p:sp>
        <p:nvSpPr>
          <p:cNvPr id="70659" name="文本框 1"/>
          <p:cNvSpPr txBox="1"/>
          <p:nvPr/>
        </p:nvSpPr>
        <p:spPr>
          <a:xfrm>
            <a:off x="5308600" y="2540000"/>
            <a:ext cx="2997200" cy="2584450"/>
          </a:xfrm>
          <a:prstGeom prst="rect">
            <a:avLst/>
          </a:prstGeom>
          <a:noFill/>
          <a:ln w="9525">
            <a:noFill/>
          </a:ln>
        </p:spPr>
        <p:txBody>
          <a:bodyPr wrap="square" anchor="t" anchorCtr="0">
            <a:spAutoFit/>
          </a:bodyPr>
          <a:p>
            <a:pPr>
              <a:lnSpc>
                <a:spcPct val="150000"/>
              </a:lnSpc>
            </a:pPr>
            <a:r>
              <a:rPr lang="en-US" altLang="zh-CN" dirty="0">
                <a:latin typeface="Comic Sans MS" panose="030F0702030302020204" pitchFamily="2" charset="0"/>
                <a:ea typeface="宋体" panose="02010600030101010101" pitchFamily="2" charset="-122"/>
                <a:sym typeface="宋体" panose="02010600030101010101" pitchFamily="2" charset="-122"/>
              </a:rPr>
              <a:t>  </a:t>
            </a:r>
            <a:r>
              <a:rPr lang="zh-CN" altLang="en-US" dirty="0">
                <a:latin typeface="Comic Sans MS" panose="030F0702030302020204" pitchFamily="2" charset="0"/>
                <a:ea typeface="宋体" panose="02010600030101010101" pitchFamily="2" charset="-122"/>
                <a:sym typeface="宋体" panose="02010600030101010101" pitchFamily="2" charset="-122"/>
              </a:rPr>
              <a:t>需要注意的是：在多重条件语句中，</a:t>
            </a:r>
            <a:r>
              <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rPr>
              <a:t>else总是与它前面最近的一个没有else的if配对，</a:t>
            </a:r>
            <a:r>
              <a:rPr lang="zh-CN" altLang="en-US" dirty="0">
                <a:latin typeface="Comic Sans MS" panose="030F0702030302020204" pitchFamily="2" charset="0"/>
                <a:ea typeface="宋体" panose="02010600030101010101" pitchFamily="2" charset="-122"/>
                <a:sym typeface="宋体" panose="02010600030101010101" pitchFamily="2" charset="-122"/>
              </a:rPr>
              <a:t>如例2-9代码中所示，使用时应特别注意以避免逻辑错误。</a:t>
            </a:r>
            <a:endParaRPr lang="zh-CN" altLang="en-US" dirty="0">
              <a:latin typeface="Comic Sans MS" panose="030F0702030302020204" pitchFamily="2" charset="0"/>
              <a:ea typeface="宋体" panose="02010600030101010101" pitchFamily="2" charset="-122"/>
              <a:sym typeface="宋体" panose="02010600030101010101" pitchFamily="2" charset="-12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文本框 2"/>
          <p:cNvSpPr txBox="1"/>
          <p:nvPr/>
        </p:nvSpPr>
        <p:spPr>
          <a:xfrm>
            <a:off x="682625" y="574675"/>
            <a:ext cx="1654175" cy="398463"/>
          </a:xfrm>
          <a:prstGeom prst="rect">
            <a:avLst/>
          </a:prstGeom>
          <a:noFill/>
          <a:ln w="9525">
            <a:noFill/>
          </a:ln>
        </p:spPr>
        <p:txBody>
          <a:bodyPr wrap="none" anchor="t" anchorCtr="0">
            <a:spAutoFit/>
          </a:bodyPr>
          <a:p>
            <a:pPr eaLnBrk="0" hangingPunct="0"/>
            <a:r>
              <a:rPr lang="en-US" altLang="zh-CN" sz="2000" dirty="0">
                <a:solidFill>
                  <a:srgbClr val="0070C0"/>
                </a:solidFill>
                <a:latin typeface="Comic Sans MS" panose="030F0702030302020204" pitchFamily="2" charset="0"/>
                <a:ea typeface="宋体" panose="02010600030101010101" pitchFamily="2" charset="-122"/>
                <a:sym typeface="宋体" panose="02010600030101010101" pitchFamily="2" charset="-122"/>
              </a:rPr>
              <a:t>(2) </a:t>
            </a:r>
            <a:r>
              <a:rPr lang="zh-CN" altLang="en-US" sz="2000" dirty="0">
                <a:solidFill>
                  <a:srgbClr val="0070C0"/>
                </a:solidFill>
                <a:latin typeface="Comic Sans MS" panose="030F0702030302020204" pitchFamily="2" charset="0"/>
                <a:ea typeface="宋体" panose="02010600030101010101" pitchFamily="2" charset="-122"/>
                <a:sym typeface="宋体" panose="02010600030101010101" pitchFamily="2" charset="-122"/>
              </a:rPr>
              <a:t>分支语句</a:t>
            </a:r>
            <a:endParaRPr lang="zh-CN" altLang="en-US" sz="2000" dirty="0">
              <a:solidFill>
                <a:srgbClr val="0070C0"/>
              </a:solidFill>
              <a:latin typeface="Comic Sans MS" panose="030F0702030302020204" pitchFamily="2" charset="0"/>
              <a:ea typeface="宋体" panose="02010600030101010101" pitchFamily="2" charset="-122"/>
              <a:sym typeface="宋体" panose="02010600030101010101" pitchFamily="2" charset="-122"/>
            </a:endParaRPr>
          </a:p>
        </p:txBody>
      </p:sp>
      <p:sp>
        <p:nvSpPr>
          <p:cNvPr id="71682" name="文本框 3"/>
          <p:cNvSpPr txBox="1"/>
          <p:nvPr/>
        </p:nvSpPr>
        <p:spPr>
          <a:xfrm>
            <a:off x="682625" y="987425"/>
            <a:ext cx="3894138" cy="1754188"/>
          </a:xfrm>
          <a:prstGeom prst="rect">
            <a:avLst/>
          </a:prstGeom>
          <a:noFill/>
          <a:ln w="9525">
            <a:noFill/>
          </a:ln>
        </p:spPr>
        <p:txBody>
          <a:bodyPr wrap="square" anchor="t" anchorCtr="0">
            <a:spAutoFit/>
          </a:bodyPr>
          <a:p>
            <a:pPr>
              <a:lnSpc>
                <a:spcPct val="150000"/>
              </a:lnSpc>
            </a:pPr>
            <a:r>
              <a:rPr lang="en-US" altLang="zh-CN" dirty="0">
                <a:latin typeface="Comic Sans MS" panose="030F0702030302020204" pitchFamily="2" charset="0"/>
                <a:ea typeface="宋体" panose="02010600030101010101" pitchFamily="2" charset="-122"/>
                <a:sym typeface="宋体" panose="02010600030101010101" pitchFamily="2" charset="-122"/>
              </a:rPr>
              <a:t>  </a:t>
            </a:r>
            <a:r>
              <a:rPr lang="zh-CN" altLang="en-US" dirty="0">
                <a:latin typeface="Comic Sans MS" panose="030F0702030302020204" pitchFamily="2" charset="0"/>
                <a:ea typeface="宋体" panose="02010600030101010101" pitchFamily="2" charset="-122"/>
                <a:sym typeface="宋体" panose="02010600030101010101" pitchFamily="2" charset="-122"/>
              </a:rPr>
              <a:t>分支语句使用关键词case...endcase引导，功能相当于C语言中的switch语句，用于实现多路选择。</a:t>
            </a:r>
            <a:endParaRPr lang="zh-CN" altLang="en-US" dirty="0">
              <a:latin typeface="Comic Sans MS" panose="030F0702030302020204" pitchFamily="2" charset="0"/>
              <a:ea typeface="宋体" panose="02010600030101010101" pitchFamily="2" charset="-122"/>
              <a:sym typeface="宋体" panose="02010600030101010101" pitchFamily="2" charset="-122"/>
            </a:endParaRPr>
          </a:p>
        </p:txBody>
      </p:sp>
      <p:sp>
        <p:nvSpPr>
          <p:cNvPr id="71683" name="文本框 1"/>
          <p:cNvSpPr txBox="1"/>
          <p:nvPr/>
        </p:nvSpPr>
        <p:spPr>
          <a:xfrm>
            <a:off x="682625" y="2913063"/>
            <a:ext cx="3894138" cy="3046412"/>
          </a:xfrm>
          <a:prstGeom prst="rect">
            <a:avLst/>
          </a:prstGeom>
          <a:solidFill>
            <a:srgbClr val="D9EDEE"/>
          </a:solidFill>
          <a:ln w="9525">
            <a:noFill/>
          </a:ln>
        </p:spPr>
        <p:txBody>
          <a:bodyPr wrap="square" anchor="t" anchorCtr="0">
            <a:spAutoFit/>
          </a:bodyPr>
          <a:p>
            <a:pPr>
              <a:lnSpc>
                <a:spcPct val="150000"/>
              </a:lnSpc>
            </a:pPr>
            <a:r>
              <a:rPr lang="zh-CN" altLang="en-US" sz="1600" dirty="0">
                <a:solidFill>
                  <a:srgbClr val="0070C0"/>
                </a:solidFill>
                <a:latin typeface="Comic Sans MS" panose="030F0702030302020204" pitchFamily="2" charset="0"/>
                <a:ea typeface="宋体" panose="02010600030101010101" pitchFamily="2" charset="-122"/>
                <a:sym typeface="宋体" panose="02010600030101010101" pitchFamily="2" charset="-122"/>
              </a:rPr>
              <a:t>分支语句的语法格式为：</a:t>
            </a:r>
            <a:endParaRPr lang="zh-CN" altLang="en-US" sz="1600" dirty="0">
              <a:solidFill>
                <a:srgbClr val="0070C0"/>
              </a:solidFill>
              <a:latin typeface="Comic Sans MS" panose="030F0702030302020204" pitchFamily="2" charset="0"/>
              <a:ea typeface="宋体" panose="02010600030101010101" pitchFamily="2" charset="-122"/>
              <a:sym typeface="宋体" panose="02010600030101010101" pitchFamily="2" charset="-122"/>
            </a:endParaRPr>
          </a:p>
          <a:p>
            <a:pPr>
              <a:lnSpc>
                <a:spcPct val="150000"/>
              </a:lnSpc>
            </a:pPr>
            <a:r>
              <a:rPr lang="zh-CN" altLang="en-US" sz="1600" dirty="0">
                <a:solidFill>
                  <a:srgbClr val="C00000"/>
                </a:solidFill>
                <a:latin typeface="Comic Sans MS" panose="030F0702030302020204" pitchFamily="2" charset="0"/>
                <a:ea typeface="宋体" panose="02010600030101010101" pitchFamily="2" charset="-122"/>
                <a:sym typeface="宋体" panose="02010600030101010101" pitchFamily="2" charset="-122"/>
              </a:rPr>
              <a:t>case（表达式）</a:t>
            </a:r>
            <a:endParaRPr lang="zh-CN" altLang="en-US" sz="1600" dirty="0">
              <a:solidFill>
                <a:srgbClr val="C00000"/>
              </a:solidFill>
              <a:latin typeface="Comic Sans MS" panose="030F0702030302020204" pitchFamily="2" charset="0"/>
              <a:ea typeface="宋体" panose="02010600030101010101" pitchFamily="2" charset="-122"/>
              <a:sym typeface="宋体" panose="02010600030101010101" pitchFamily="2" charset="-122"/>
            </a:endParaRPr>
          </a:p>
          <a:p>
            <a:pPr>
              <a:lnSpc>
                <a:spcPct val="150000"/>
              </a:lnSpc>
            </a:pPr>
            <a:r>
              <a:rPr lang="zh-CN" altLang="en-US" sz="1600" dirty="0">
                <a:solidFill>
                  <a:srgbClr val="C00000"/>
                </a:solidFill>
                <a:latin typeface="Comic Sans MS" panose="030F0702030302020204" pitchFamily="2" charset="0"/>
                <a:ea typeface="宋体" panose="02010600030101010101" pitchFamily="2" charset="-122"/>
                <a:sym typeface="宋体" panose="02010600030101010101" pitchFamily="2" charset="-122"/>
              </a:rPr>
              <a:t>  列出值1：语句块1;      // 第1分支</a:t>
            </a:r>
            <a:endParaRPr lang="zh-CN" altLang="en-US" sz="1600" dirty="0">
              <a:solidFill>
                <a:srgbClr val="C00000"/>
              </a:solidFill>
              <a:latin typeface="Comic Sans MS" panose="030F0702030302020204" pitchFamily="2" charset="0"/>
              <a:ea typeface="宋体" panose="02010600030101010101" pitchFamily="2" charset="-122"/>
              <a:sym typeface="宋体" panose="02010600030101010101" pitchFamily="2" charset="-122"/>
            </a:endParaRPr>
          </a:p>
          <a:p>
            <a:pPr>
              <a:lnSpc>
                <a:spcPct val="150000"/>
              </a:lnSpc>
            </a:pPr>
            <a:r>
              <a:rPr lang="zh-CN" altLang="en-US" sz="1600" dirty="0">
                <a:solidFill>
                  <a:srgbClr val="C00000"/>
                </a:solidFill>
                <a:latin typeface="Comic Sans MS" panose="030F0702030302020204" pitchFamily="2" charset="0"/>
                <a:ea typeface="宋体" panose="02010600030101010101" pitchFamily="2" charset="-122"/>
                <a:sym typeface="宋体" panose="02010600030101010101" pitchFamily="2" charset="-122"/>
              </a:rPr>
              <a:t>  列出值2：语句块2;      // 第2分支</a:t>
            </a:r>
            <a:endParaRPr lang="zh-CN" altLang="en-US" sz="1600" dirty="0">
              <a:solidFill>
                <a:srgbClr val="C00000"/>
              </a:solidFill>
              <a:latin typeface="Comic Sans MS" panose="030F0702030302020204" pitchFamily="2" charset="0"/>
              <a:ea typeface="宋体" panose="02010600030101010101" pitchFamily="2" charset="-122"/>
              <a:sym typeface="宋体" panose="02010600030101010101" pitchFamily="2" charset="-122"/>
            </a:endParaRPr>
          </a:p>
          <a:p>
            <a:pPr>
              <a:lnSpc>
                <a:spcPct val="150000"/>
              </a:lnSpc>
            </a:pPr>
            <a:r>
              <a:rPr lang="zh-CN" altLang="en-US" sz="1600" dirty="0">
                <a:solidFill>
                  <a:srgbClr val="C00000"/>
                </a:solidFill>
                <a:latin typeface="Comic Sans MS" panose="030F0702030302020204" pitchFamily="2" charset="0"/>
                <a:ea typeface="宋体" panose="02010600030101010101" pitchFamily="2" charset="-122"/>
                <a:sym typeface="宋体" panose="02010600030101010101" pitchFamily="2" charset="-122"/>
              </a:rPr>
              <a:t>  ……</a:t>
            </a:r>
            <a:endParaRPr lang="zh-CN" altLang="en-US" sz="1600" dirty="0">
              <a:solidFill>
                <a:srgbClr val="C00000"/>
              </a:solidFill>
              <a:latin typeface="Comic Sans MS" panose="030F0702030302020204" pitchFamily="2" charset="0"/>
              <a:ea typeface="宋体" panose="02010600030101010101" pitchFamily="2" charset="-122"/>
              <a:sym typeface="宋体" panose="02010600030101010101" pitchFamily="2" charset="-122"/>
            </a:endParaRPr>
          </a:p>
          <a:p>
            <a:pPr>
              <a:lnSpc>
                <a:spcPct val="150000"/>
              </a:lnSpc>
            </a:pPr>
            <a:r>
              <a:rPr lang="zh-CN" altLang="en-US" sz="1600" dirty="0">
                <a:solidFill>
                  <a:srgbClr val="C00000"/>
                </a:solidFill>
                <a:latin typeface="Comic Sans MS" panose="030F0702030302020204" pitchFamily="2" charset="0"/>
                <a:ea typeface="宋体" panose="02010600030101010101" pitchFamily="2" charset="-122"/>
                <a:sym typeface="宋体" panose="02010600030101010101" pitchFamily="2" charset="-122"/>
              </a:rPr>
              <a:t>  列出值n：语句块n;       // 第n分支</a:t>
            </a:r>
            <a:endParaRPr lang="zh-CN" altLang="en-US" sz="1600" dirty="0">
              <a:solidFill>
                <a:srgbClr val="C00000"/>
              </a:solidFill>
              <a:latin typeface="Comic Sans MS" panose="030F0702030302020204" pitchFamily="2" charset="0"/>
              <a:ea typeface="宋体" panose="02010600030101010101" pitchFamily="2" charset="-122"/>
              <a:sym typeface="宋体" panose="02010600030101010101" pitchFamily="2" charset="-122"/>
            </a:endParaRPr>
          </a:p>
          <a:p>
            <a:pPr>
              <a:lnSpc>
                <a:spcPct val="150000"/>
              </a:lnSpc>
            </a:pPr>
            <a:r>
              <a:rPr lang="zh-CN" altLang="en-US" sz="1600" dirty="0">
                <a:solidFill>
                  <a:srgbClr val="C00000"/>
                </a:solidFill>
                <a:latin typeface="Comic Sans MS" panose="030F0702030302020204" pitchFamily="2" charset="0"/>
                <a:ea typeface="宋体" panose="02010600030101010101" pitchFamily="2" charset="-122"/>
                <a:sym typeface="宋体" panose="02010600030101010101" pitchFamily="2" charset="-122"/>
              </a:rPr>
              <a:t>  [default: 语句块n+1;]   // 默认项</a:t>
            </a:r>
            <a:endParaRPr lang="zh-CN" altLang="en-US" sz="1600" dirty="0">
              <a:solidFill>
                <a:srgbClr val="C00000"/>
              </a:solidFill>
              <a:latin typeface="Comic Sans MS" panose="030F0702030302020204" pitchFamily="2" charset="0"/>
              <a:ea typeface="宋体" panose="02010600030101010101" pitchFamily="2" charset="-122"/>
              <a:sym typeface="宋体" panose="02010600030101010101" pitchFamily="2" charset="-122"/>
            </a:endParaRPr>
          </a:p>
          <a:p>
            <a:pPr>
              <a:lnSpc>
                <a:spcPct val="150000"/>
              </a:lnSpc>
            </a:pPr>
            <a:r>
              <a:rPr lang="zh-CN" altLang="en-US" sz="1600" dirty="0">
                <a:solidFill>
                  <a:srgbClr val="C00000"/>
                </a:solidFill>
                <a:latin typeface="Comic Sans MS" panose="030F0702030302020204" pitchFamily="2" charset="0"/>
                <a:ea typeface="宋体" panose="02010600030101010101" pitchFamily="2" charset="-122"/>
                <a:sym typeface="宋体" panose="02010600030101010101" pitchFamily="2" charset="-122"/>
              </a:rPr>
              <a:t>endcase</a:t>
            </a:r>
            <a:endParaRPr lang="zh-CN" altLang="en-US" sz="1600" dirty="0">
              <a:solidFill>
                <a:srgbClr val="C00000"/>
              </a:solidFill>
              <a:latin typeface="Comic Sans MS" panose="030F0702030302020204" pitchFamily="2" charset="0"/>
              <a:ea typeface="宋体" panose="02010600030101010101" pitchFamily="2" charset="-122"/>
              <a:sym typeface="宋体" panose="02010600030101010101" pitchFamily="2" charset="-122"/>
            </a:endParaRPr>
          </a:p>
        </p:txBody>
      </p:sp>
      <p:sp>
        <p:nvSpPr>
          <p:cNvPr id="71684" name="文本框 4"/>
          <p:cNvSpPr txBox="1"/>
          <p:nvPr/>
        </p:nvSpPr>
        <p:spPr>
          <a:xfrm>
            <a:off x="4797425" y="1808163"/>
            <a:ext cx="3933825" cy="4154487"/>
          </a:xfrm>
          <a:prstGeom prst="rect">
            <a:avLst/>
          </a:prstGeom>
          <a:solidFill>
            <a:srgbClr val="D9D9D9"/>
          </a:solidFill>
          <a:ln w="9525">
            <a:noFill/>
          </a:ln>
        </p:spPr>
        <p:txBody>
          <a:bodyPr wrap="square" anchor="t" anchorCtr="0">
            <a:spAutoFit/>
          </a:bodyPr>
          <a:p>
            <a:pPr eaLnBrk="0" hangingPunct="0">
              <a:lnSpc>
                <a:spcPct val="150000"/>
              </a:lnSpc>
            </a:pPr>
            <a:r>
              <a:rPr lang="zh-CN" altLang="en-US" sz="1600" dirty="0">
                <a:latin typeface="Comic Sans MS" panose="030F0702030302020204" pitchFamily="2" charset="0"/>
                <a:ea typeface="宋体" panose="02010600030101010101" pitchFamily="2" charset="-122"/>
              </a:rPr>
              <a:t> module </a:t>
            </a:r>
            <a:r>
              <a:rPr lang="en-US" altLang="zh-CN" sz="1600" dirty="0">
                <a:latin typeface="Comic Sans MS" panose="030F0702030302020204" pitchFamily="2" charset="0"/>
                <a:ea typeface="宋体" panose="02010600030101010101" pitchFamily="2" charset="-122"/>
              </a:rPr>
              <a:t>mux</a:t>
            </a:r>
            <a:r>
              <a:rPr lang="zh-CN" altLang="en-US" sz="1600" dirty="0">
                <a:latin typeface="Comic Sans MS" panose="030F0702030302020204" pitchFamily="2" charset="0"/>
                <a:ea typeface="宋体" panose="02010600030101010101" pitchFamily="2" charset="-122"/>
              </a:rPr>
              <a:t>2to1(</a:t>
            </a:r>
            <a:r>
              <a:rPr lang="en-US" altLang="zh-CN" sz="1600" dirty="0">
                <a:latin typeface="Comic Sans MS" panose="030F0702030302020204" pitchFamily="2" charset="0"/>
                <a:ea typeface="宋体" panose="02010600030101010101" pitchFamily="2" charset="-122"/>
              </a:rPr>
              <a:t>d</a:t>
            </a:r>
            <a:r>
              <a:rPr lang="zh-CN" altLang="en-US" sz="1600" dirty="0">
                <a:latin typeface="Comic Sans MS" panose="030F0702030302020204" pitchFamily="2" charset="0"/>
                <a:ea typeface="宋体" panose="02010600030101010101" pitchFamily="2" charset="-122"/>
              </a:rPr>
              <a:t>0,</a:t>
            </a:r>
            <a:r>
              <a:rPr lang="en-US" altLang="zh-CN" sz="1600" dirty="0">
                <a:latin typeface="Comic Sans MS" panose="030F0702030302020204" pitchFamily="2" charset="0"/>
                <a:ea typeface="宋体" panose="02010600030101010101" pitchFamily="2" charset="-122"/>
              </a:rPr>
              <a:t>d</a:t>
            </a:r>
            <a:r>
              <a:rPr lang="zh-CN" altLang="en-US" sz="1600" dirty="0">
                <a:latin typeface="Comic Sans MS" panose="030F0702030302020204" pitchFamily="2" charset="0"/>
                <a:ea typeface="宋体" panose="02010600030101010101" pitchFamily="2" charset="-122"/>
              </a:rPr>
              <a:t>1,</a:t>
            </a:r>
            <a:r>
              <a:rPr lang="en-US" altLang="zh-CN" sz="1600" dirty="0">
                <a:latin typeface="Comic Sans MS" panose="030F0702030302020204" pitchFamily="2" charset="0"/>
                <a:ea typeface="宋体" panose="02010600030101010101" pitchFamily="2" charset="-122"/>
              </a:rPr>
              <a:t>sel</a:t>
            </a:r>
            <a:r>
              <a:rPr lang="zh-CN" altLang="en-US" sz="1600" dirty="0">
                <a:latin typeface="Comic Sans MS" panose="030F0702030302020204" pitchFamily="2" charset="0"/>
                <a:ea typeface="宋体" panose="02010600030101010101" pitchFamily="2" charset="-122"/>
              </a:rPr>
              <a:t>,y);</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input </a:t>
            </a:r>
            <a:r>
              <a:rPr lang="en-US" altLang="zh-CN" sz="1600" dirty="0">
                <a:latin typeface="Comic Sans MS" panose="030F0702030302020204" pitchFamily="2" charset="0"/>
                <a:ea typeface="宋体" panose="02010600030101010101" pitchFamily="2" charset="-122"/>
              </a:rPr>
              <a:t>d</a:t>
            </a:r>
            <a:r>
              <a:rPr lang="zh-CN" altLang="en-US" sz="1600" dirty="0">
                <a:latin typeface="Comic Sans MS" panose="030F0702030302020204" pitchFamily="2" charset="0"/>
                <a:ea typeface="宋体" panose="02010600030101010101" pitchFamily="2" charset="-122"/>
              </a:rPr>
              <a:t>0,</a:t>
            </a:r>
            <a:r>
              <a:rPr lang="en-US" altLang="zh-CN" sz="1600" dirty="0">
                <a:latin typeface="Comic Sans MS" panose="030F0702030302020204" pitchFamily="2" charset="0"/>
                <a:ea typeface="宋体" panose="02010600030101010101" pitchFamily="2" charset="-122"/>
              </a:rPr>
              <a:t>d</a:t>
            </a:r>
            <a:r>
              <a:rPr lang="zh-CN" altLang="en-US" sz="1600" dirty="0">
                <a:latin typeface="Comic Sans MS" panose="030F0702030302020204" pitchFamily="2" charset="0"/>
                <a:ea typeface="宋体" panose="02010600030101010101" pitchFamily="2" charset="-122"/>
              </a:rPr>
              <a:t>1,</a:t>
            </a:r>
            <a:r>
              <a:rPr lang="en-US" altLang="zh-CN" sz="1600" dirty="0">
                <a:latin typeface="Comic Sans MS" panose="030F0702030302020204" pitchFamily="2" charset="0"/>
                <a:ea typeface="宋体" panose="02010600030101010101" pitchFamily="2" charset="-122"/>
              </a:rPr>
              <a:t>sel</a:t>
            </a:r>
            <a:r>
              <a:rPr lang="zh-CN" altLang="en-US" sz="1600" dirty="0">
                <a:latin typeface="Comic Sans MS" panose="030F0702030302020204" pitchFamily="2" charset="0"/>
                <a:ea typeface="宋体" panose="02010600030101010101" pitchFamily="2" charset="-122"/>
              </a:rPr>
              <a:t>;</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output y;</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reg y;</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always @ (</a:t>
            </a:r>
            <a:r>
              <a:rPr lang="en-US" altLang="zh-CN" sz="1600" dirty="0">
                <a:latin typeface="Comic Sans MS" panose="030F0702030302020204" pitchFamily="2" charset="0"/>
                <a:ea typeface="宋体" panose="02010600030101010101" pitchFamily="2" charset="-122"/>
              </a:rPr>
              <a:t>d</a:t>
            </a:r>
            <a:r>
              <a:rPr lang="zh-CN" altLang="en-US" sz="1600" dirty="0">
                <a:latin typeface="Comic Sans MS" panose="030F0702030302020204" pitchFamily="2" charset="0"/>
                <a:ea typeface="宋体" panose="02010600030101010101" pitchFamily="2" charset="-122"/>
              </a:rPr>
              <a:t>0,</a:t>
            </a:r>
            <a:r>
              <a:rPr lang="en-US" altLang="zh-CN" sz="1600" dirty="0">
                <a:latin typeface="Comic Sans MS" panose="030F0702030302020204" pitchFamily="2" charset="0"/>
                <a:ea typeface="宋体" panose="02010600030101010101" pitchFamily="2" charset="-122"/>
              </a:rPr>
              <a:t>d</a:t>
            </a:r>
            <a:r>
              <a:rPr lang="zh-CN" altLang="en-US" sz="1600" dirty="0">
                <a:latin typeface="Comic Sans MS" panose="030F0702030302020204" pitchFamily="2" charset="0"/>
                <a:ea typeface="宋体" panose="02010600030101010101" pitchFamily="2" charset="-122"/>
              </a:rPr>
              <a:t>1,</a:t>
            </a:r>
            <a:r>
              <a:rPr lang="en-US" altLang="zh-CN" sz="1600" dirty="0">
                <a:latin typeface="Comic Sans MS" panose="030F0702030302020204" pitchFamily="2" charset="0"/>
                <a:ea typeface="宋体" panose="02010600030101010101" pitchFamily="2" charset="-122"/>
              </a:rPr>
              <a:t>sel</a:t>
            </a:r>
            <a:r>
              <a:rPr lang="zh-CN" altLang="en-US" sz="1600" dirty="0">
                <a:latin typeface="Comic Sans MS" panose="030F0702030302020204" pitchFamily="2" charset="0"/>
                <a:ea typeface="宋体" panose="02010600030101010101" pitchFamily="2" charset="-122"/>
              </a:rPr>
              <a:t>) </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case (</a:t>
            </a:r>
            <a:r>
              <a:rPr lang="en-US" altLang="zh-CN" sz="1600" dirty="0">
                <a:latin typeface="Comic Sans MS" panose="030F0702030302020204" pitchFamily="2" charset="0"/>
                <a:ea typeface="宋体" panose="02010600030101010101" pitchFamily="2" charset="-122"/>
              </a:rPr>
              <a:t> sel </a:t>
            </a:r>
            <a:r>
              <a:rPr lang="zh-CN" altLang="en-US" sz="1600" dirty="0">
                <a:latin typeface="Comic Sans MS" panose="030F0702030302020204" pitchFamily="2" charset="0"/>
                <a:ea typeface="宋体" panose="02010600030101010101" pitchFamily="2" charset="-122"/>
              </a:rPr>
              <a:t>)</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1'b0:  y = </a:t>
            </a:r>
            <a:r>
              <a:rPr lang="en-US" altLang="zh-CN" sz="1600" dirty="0">
                <a:latin typeface="Comic Sans MS" panose="030F0702030302020204" pitchFamily="2" charset="0"/>
                <a:ea typeface="宋体" panose="02010600030101010101" pitchFamily="2" charset="-122"/>
              </a:rPr>
              <a:t>d</a:t>
            </a:r>
            <a:r>
              <a:rPr lang="zh-CN" altLang="en-US" sz="1600" dirty="0">
                <a:latin typeface="Comic Sans MS" panose="030F0702030302020204" pitchFamily="2" charset="0"/>
                <a:ea typeface="宋体" panose="02010600030101010101" pitchFamily="2" charset="-122"/>
              </a:rPr>
              <a:t>0;</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a:t>
            </a:r>
            <a:r>
              <a:rPr lang="en-US" altLang="zh-CN" sz="1600" dirty="0">
                <a:latin typeface="Comic Sans MS" panose="030F0702030302020204" pitchFamily="2" charset="0"/>
                <a:ea typeface="宋体" panose="02010600030101010101" pitchFamily="2" charset="-122"/>
              </a:rPr>
              <a:t> </a:t>
            </a:r>
            <a:r>
              <a:rPr lang="zh-CN" altLang="en-US" sz="1600" dirty="0">
                <a:latin typeface="Comic Sans MS" panose="030F0702030302020204" pitchFamily="2" charset="0"/>
                <a:ea typeface="宋体" panose="02010600030101010101" pitchFamily="2" charset="-122"/>
              </a:rPr>
              <a:t>      1'b1:  y = </a:t>
            </a:r>
            <a:r>
              <a:rPr lang="en-US" altLang="zh-CN" sz="1600" dirty="0">
                <a:latin typeface="Comic Sans MS" panose="030F0702030302020204" pitchFamily="2" charset="0"/>
                <a:ea typeface="宋体" panose="02010600030101010101" pitchFamily="2" charset="-122"/>
              </a:rPr>
              <a:t>d</a:t>
            </a:r>
            <a:r>
              <a:rPr lang="zh-CN" altLang="en-US" sz="1600" dirty="0">
                <a:latin typeface="Comic Sans MS" panose="030F0702030302020204" pitchFamily="2" charset="0"/>
                <a:ea typeface="宋体" panose="02010600030101010101" pitchFamily="2" charset="-122"/>
              </a:rPr>
              <a:t>1;</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default: y= </a:t>
            </a:r>
            <a:r>
              <a:rPr lang="en-US" altLang="zh-CN" sz="1600" dirty="0">
                <a:latin typeface="Comic Sans MS" panose="030F0702030302020204" pitchFamily="2" charset="0"/>
                <a:ea typeface="宋体" panose="02010600030101010101" pitchFamily="2" charset="-122"/>
              </a:rPr>
              <a:t>d</a:t>
            </a:r>
            <a:r>
              <a:rPr lang="zh-CN" altLang="en-US" sz="1600" dirty="0">
                <a:latin typeface="Comic Sans MS" panose="030F0702030302020204" pitchFamily="2" charset="0"/>
                <a:ea typeface="宋体" panose="02010600030101010101" pitchFamily="2" charset="-122"/>
              </a:rPr>
              <a:t>0;</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endcase</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endmodule</a:t>
            </a:r>
            <a:endParaRPr lang="zh-CN" altLang="en-US" sz="1600" dirty="0">
              <a:latin typeface="Comic Sans MS" panose="030F0702030302020204" pitchFamily="2" charset="0"/>
              <a:ea typeface="宋体" panose="02010600030101010101" pitchFamily="2" charset="-122"/>
            </a:endParaRPr>
          </a:p>
        </p:txBody>
      </p:sp>
      <p:sp>
        <p:nvSpPr>
          <p:cNvPr id="71685" name="文本框 1"/>
          <p:cNvSpPr txBox="1"/>
          <p:nvPr/>
        </p:nvSpPr>
        <p:spPr>
          <a:xfrm>
            <a:off x="4725988" y="825500"/>
            <a:ext cx="3743325" cy="922338"/>
          </a:xfrm>
          <a:prstGeom prst="rect">
            <a:avLst/>
          </a:prstGeom>
          <a:noFill/>
          <a:ln w="9525">
            <a:noFill/>
          </a:ln>
        </p:spPr>
        <p:txBody>
          <a:bodyPr wrap="square" anchor="t" anchorCtr="0">
            <a:spAutoFit/>
          </a:bodyPr>
          <a:p>
            <a:pPr>
              <a:lnSpc>
                <a:spcPct val="150000"/>
              </a:lnSpc>
            </a:pPr>
            <a:r>
              <a:rPr lang="zh-CN" altLang="en-US" dirty="0">
                <a:solidFill>
                  <a:srgbClr val="00B050"/>
                </a:solidFill>
                <a:latin typeface="Comic Sans MS" panose="030F0702030302020204" pitchFamily="2" charset="0"/>
                <a:ea typeface="宋体" panose="02010600030101010101" pitchFamily="2" charset="-122"/>
              </a:rPr>
              <a:t>【例2-10】用分支语句描述2选一数据选择器。</a:t>
            </a:r>
            <a:endParaRPr lang="zh-CN" altLang="en-US" dirty="0">
              <a:solidFill>
                <a:srgbClr val="00B050"/>
              </a:solidFill>
              <a:latin typeface="Comic Sans MS" panose="030F0702030302020204" pitchFamily="2" charset="0"/>
              <a:ea typeface="宋体" panose="02010600030101010101" pitchFamily="2" charset="-122"/>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文本框 4"/>
          <p:cNvSpPr txBox="1"/>
          <p:nvPr/>
        </p:nvSpPr>
        <p:spPr>
          <a:xfrm>
            <a:off x="755650" y="1487488"/>
            <a:ext cx="3863975" cy="1938337"/>
          </a:xfrm>
          <a:prstGeom prst="rect">
            <a:avLst/>
          </a:prstGeom>
          <a:solidFill>
            <a:srgbClr val="D9D9D9"/>
          </a:solidFill>
          <a:ln w="9525">
            <a:noFill/>
          </a:ln>
        </p:spPr>
        <p:txBody>
          <a:bodyPr wrap="square" anchor="t" anchorCtr="0">
            <a:spAutoFit/>
          </a:bodyPr>
          <a:p>
            <a:pPr eaLnBrk="0" hangingPunct="0">
              <a:lnSpc>
                <a:spcPct val="150000"/>
              </a:lnSpc>
            </a:pPr>
            <a:r>
              <a:rPr lang="zh-CN" altLang="en-US" sz="1600" dirty="0">
                <a:latin typeface="Comic Sans MS" panose="030F0702030302020204" pitchFamily="2" charset="0"/>
                <a:ea typeface="宋体" panose="02010600030101010101" pitchFamily="2" charset="-122"/>
              </a:rPr>
              <a:t> module decoder2_4(en,A,y);</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input en;</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input [1:0] A;</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output [3:0] y;</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reg [3:0] y;</a:t>
            </a:r>
            <a:endParaRPr lang="zh-CN" altLang="en-US" sz="1600" dirty="0">
              <a:latin typeface="Comic Sans MS" panose="030F0702030302020204" pitchFamily="2" charset="0"/>
              <a:ea typeface="宋体" panose="02010600030101010101" pitchFamily="2" charset="-122"/>
            </a:endParaRPr>
          </a:p>
        </p:txBody>
      </p:sp>
      <p:sp>
        <p:nvSpPr>
          <p:cNvPr id="72706" name="文本框 2"/>
          <p:cNvSpPr txBox="1"/>
          <p:nvPr/>
        </p:nvSpPr>
        <p:spPr>
          <a:xfrm>
            <a:off x="5129213" y="619125"/>
            <a:ext cx="3549650" cy="4568825"/>
          </a:xfrm>
          <a:prstGeom prst="rect">
            <a:avLst/>
          </a:prstGeom>
          <a:solidFill>
            <a:srgbClr val="D9D9D9"/>
          </a:solidFill>
          <a:ln w="9525">
            <a:noFill/>
          </a:ln>
        </p:spPr>
        <p:txBody>
          <a:bodyPr wrap="square" anchor="t" anchorCtr="0">
            <a:spAutoFit/>
          </a:bodyPr>
          <a:p>
            <a:pPr eaLnBrk="0" hangingPunct="0">
              <a:lnSpc>
                <a:spcPct val="150000"/>
              </a:lnSpc>
            </a:pPr>
            <a:r>
              <a:rPr lang="zh-CN" altLang="en-US" dirty="0">
                <a:latin typeface="Comic Sans MS" panose="030F0702030302020204" pitchFamily="2" charset="0"/>
                <a:ea typeface="宋体" panose="02010600030101010101" pitchFamily="2" charset="-122"/>
              </a:rPr>
              <a:t>  </a:t>
            </a:r>
            <a:r>
              <a:rPr lang="zh-CN" altLang="en-US" sz="1600" dirty="0">
                <a:latin typeface="Comic Sans MS" panose="030F0702030302020204" pitchFamily="2" charset="0"/>
                <a:ea typeface="宋体" panose="02010600030101010101" pitchFamily="2" charset="-122"/>
              </a:rPr>
              <a:t>always @(en or A ) </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if (en)</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case (A)</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2'b00:   y = 4'b0001;</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2'b01:   y = 4'b0010;</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2'b10:   y = 4'b0100;</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2'b11:   y = 4'b1000;</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default:   y = 4'b0000;</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endcase</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else</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y = 4'b0000;</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endmodule</a:t>
            </a:r>
            <a:endParaRPr lang="zh-CN" altLang="en-US" sz="1600" dirty="0">
              <a:latin typeface="Arial" panose="020B0604020202020204" pitchFamily="34" charset="0"/>
              <a:ea typeface="宋体" panose="02010600030101010101" pitchFamily="2" charset="-122"/>
            </a:endParaRPr>
          </a:p>
        </p:txBody>
      </p:sp>
      <p:sp>
        <p:nvSpPr>
          <p:cNvPr id="72707" name="文本框 5"/>
          <p:cNvSpPr txBox="1"/>
          <p:nvPr/>
        </p:nvSpPr>
        <p:spPr>
          <a:xfrm>
            <a:off x="611188" y="3429000"/>
            <a:ext cx="4403725" cy="1752600"/>
          </a:xfrm>
          <a:prstGeom prst="rect">
            <a:avLst/>
          </a:prstGeom>
          <a:noFill/>
          <a:ln w="9525">
            <a:noFill/>
          </a:ln>
        </p:spPr>
        <p:txBody>
          <a:bodyPr wrap="square" anchor="t" anchorCtr="0">
            <a:spAutoFit/>
          </a:bodyPr>
          <a:p>
            <a:pPr>
              <a:lnSpc>
                <a:spcPct val="150000"/>
              </a:lnSpc>
            </a:pPr>
            <a:r>
              <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rPr>
              <a:t>应用分支语句时，需要注意以下几点：</a:t>
            </a:r>
            <a:endParaRPr lang="zh-CN" altLang="en-US" dirty="0">
              <a:latin typeface="Comic Sans MS" panose="030F0702030302020204" pitchFamily="2" charset="0"/>
              <a:ea typeface="宋体" panose="02010600030101010101" pitchFamily="2" charset="-122"/>
              <a:sym typeface="宋体" panose="02010600030101010101" pitchFamily="2" charset="-122"/>
            </a:endParaRPr>
          </a:p>
          <a:p>
            <a:pPr>
              <a:lnSpc>
                <a:spcPct val="150000"/>
              </a:lnSpc>
            </a:pPr>
            <a:r>
              <a:rPr lang="zh-CN" altLang="en-US" dirty="0">
                <a:solidFill>
                  <a:srgbClr val="0070C0"/>
                </a:solidFill>
                <a:latin typeface="Comic Sans MS" panose="030F0702030302020204" pitchFamily="2" charset="0"/>
                <a:ea typeface="宋体" panose="02010600030101010101" pitchFamily="2" charset="-122"/>
                <a:sym typeface="宋体" panose="02010600030101010101" pitchFamily="2" charset="-122"/>
              </a:rPr>
              <a:t>（1）分支语句里的列出值相互有重叠时，case语句根据表达式的值匹配到第一个列出值后，执行相应的语句块。</a:t>
            </a:r>
            <a:endParaRPr lang="zh-CN" altLang="en-US" dirty="0">
              <a:solidFill>
                <a:srgbClr val="0070C0"/>
              </a:solidFill>
              <a:latin typeface="Comic Sans MS" panose="030F0702030302020204" pitchFamily="2" charset="0"/>
              <a:ea typeface="宋体" panose="02010600030101010101" pitchFamily="2" charset="-122"/>
              <a:sym typeface="宋体" panose="02010600030101010101" pitchFamily="2" charset="-122"/>
            </a:endParaRPr>
          </a:p>
        </p:txBody>
      </p:sp>
      <p:sp>
        <p:nvSpPr>
          <p:cNvPr id="72708" name="文本框 6"/>
          <p:cNvSpPr txBox="1"/>
          <p:nvPr/>
        </p:nvSpPr>
        <p:spPr>
          <a:xfrm>
            <a:off x="484188" y="5256213"/>
            <a:ext cx="8266112" cy="922337"/>
          </a:xfrm>
          <a:prstGeom prst="rect">
            <a:avLst/>
          </a:prstGeom>
          <a:noFill/>
          <a:ln w="9525">
            <a:noFill/>
          </a:ln>
        </p:spPr>
        <p:txBody>
          <a:bodyPr wrap="square" anchor="t" anchorCtr="0">
            <a:spAutoFit/>
          </a:bodyPr>
          <a:p>
            <a:pPr>
              <a:lnSpc>
                <a:spcPct val="150000"/>
              </a:lnSpc>
            </a:pPr>
            <a:r>
              <a:rPr lang="en-US" altLang="zh-CN" dirty="0">
                <a:latin typeface="Comic Sans MS" panose="030F0702030302020204" pitchFamily="2" charset="0"/>
                <a:ea typeface="宋体" panose="02010600030101010101" pitchFamily="2" charset="-122"/>
                <a:sym typeface="宋体" panose="02010600030101010101" pitchFamily="2" charset="-122"/>
              </a:rPr>
              <a:t>  </a:t>
            </a:r>
            <a:r>
              <a:rPr lang="zh-CN" altLang="en-US" dirty="0">
                <a:latin typeface="Comic Sans MS" panose="030F0702030302020204" pitchFamily="2" charset="0"/>
                <a:ea typeface="宋体" panose="02010600030101010101" pitchFamily="2" charset="-122"/>
                <a:sym typeface="宋体" panose="02010600030101010101" pitchFamily="2" charset="-122"/>
              </a:rPr>
              <a:t>（2）分支语句在执行了某个分支语句块后直接退出，而不像C语言中的switch语句一样，需要加break语句才能退出。</a:t>
            </a:r>
            <a:endParaRPr lang="zh-CN" altLang="en-US" dirty="0">
              <a:latin typeface="Comic Sans MS" panose="030F0702030302020204" pitchFamily="2" charset="0"/>
              <a:ea typeface="宋体" panose="02010600030101010101" pitchFamily="2" charset="-122"/>
              <a:sym typeface="宋体" panose="02010600030101010101" pitchFamily="2" charset="-122"/>
            </a:endParaRPr>
          </a:p>
        </p:txBody>
      </p:sp>
      <p:sp>
        <p:nvSpPr>
          <p:cNvPr id="72709" name="文本框 1"/>
          <p:cNvSpPr txBox="1"/>
          <p:nvPr/>
        </p:nvSpPr>
        <p:spPr>
          <a:xfrm>
            <a:off x="682625" y="493713"/>
            <a:ext cx="4067175" cy="922337"/>
          </a:xfrm>
          <a:prstGeom prst="rect">
            <a:avLst/>
          </a:prstGeom>
          <a:noFill/>
          <a:ln w="9525">
            <a:noFill/>
          </a:ln>
        </p:spPr>
        <p:txBody>
          <a:bodyPr wrap="square" anchor="t" anchorCtr="0">
            <a:spAutoFit/>
          </a:bodyPr>
          <a:p>
            <a:pPr eaLnBrk="0" hangingPunct="0">
              <a:lnSpc>
                <a:spcPct val="150000"/>
              </a:lnSpc>
            </a:pPr>
            <a:r>
              <a:rPr lang="zh-CN" altLang="en-US" dirty="0">
                <a:solidFill>
                  <a:srgbClr val="00B050"/>
                </a:solidFill>
                <a:latin typeface="Comic Sans MS" panose="030F0702030302020204" pitchFamily="2" charset="0"/>
                <a:ea typeface="宋体" panose="02010600030101010101" pitchFamily="2" charset="-122"/>
              </a:rPr>
              <a:t>【例2-11】用分支语句描述2线-4线译码器。</a:t>
            </a:r>
            <a:endParaRPr lang="zh-CN" altLang="en-US" dirty="0">
              <a:solidFill>
                <a:srgbClr val="00B050"/>
              </a:solidFill>
              <a:latin typeface="Comic Sans MS" panose="030F0702030302020204" pitchFamily="2" charset="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文本框 3"/>
          <p:cNvSpPr txBox="1"/>
          <p:nvPr/>
        </p:nvSpPr>
        <p:spPr>
          <a:xfrm>
            <a:off x="601663" y="539750"/>
            <a:ext cx="8139112" cy="2168525"/>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rPr>
              <a:t>  </a:t>
            </a:r>
            <a:r>
              <a:rPr lang="zh-CN" altLang="en-US" dirty="0">
                <a:latin typeface="Comic Sans MS" panose="030F0702030302020204" pitchFamily="2" charset="0"/>
                <a:ea typeface="宋体" panose="02010600030101010101" pitchFamily="2" charset="-122"/>
              </a:rPr>
              <a:t>许多产品系列内嵌了硬件乘法器、硬 核处理器和 Gbits 差分串行接口等，超越了 ASIC 的规模和性能，同时也超越了传统意义上 FPGA 的概念，不仅能够支持软硬件协同设计，而且还能够实现高速与灵活性的完美结合， 使可编程逻辑器件的应用范围扩展到系统级，出现了 </a:t>
            </a:r>
            <a:r>
              <a:rPr lang="zh-CN" altLang="en-US" dirty="0">
                <a:solidFill>
                  <a:srgbClr val="FF0000"/>
                </a:solidFill>
                <a:latin typeface="Comic Sans MS" panose="030F0702030302020204" pitchFamily="2" charset="0"/>
                <a:ea typeface="宋体" panose="02010600030101010101" pitchFamily="2" charset="-122"/>
              </a:rPr>
              <a:t>SOPC（System On Programmable-Chip， 在系统可编程）技术。</a:t>
            </a:r>
            <a:endParaRPr lang="zh-CN" altLang="en-US" dirty="0">
              <a:solidFill>
                <a:srgbClr val="FF0000"/>
              </a:solidFill>
              <a:latin typeface="Comic Sans MS" panose="030F0702030302020204" pitchFamily="2" charset="0"/>
              <a:ea typeface="宋体" panose="02010600030101010101" pitchFamily="2" charset="-122"/>
            </a:endParaRPr>
          </a:p>
        </p:txBody>
      </p:sp>
      <p:sp>
        <p:nvSpPr>
          <p:cNvPr id="36866" name="文本框 1"/>
          <p:cNvSpPr txBox="1"/>
          <p:nvPr/>
        </p:nvSpPr>
        <p:spPr>
          <a:xfrm>
            <a:off x="673100" y="2908300"/>
            <a:ext cx="5749925" cy="3000375"/>
          </a:xfrm>
          <a:prstGeom prst="rect">
            <a:avLst/>
          </a:prstGeom>
          <a:noFill/>
          <a:ln w="9525">
            <a:noFill/>
          </a:ln>
        </p:spPr>
        <p:txBody>
          <a:bodyPr wrap="square" anchor="t" anchorCtr="0">
            <a:spAutoFit/>
          </a:bodyPr>
          <a:p>
            <a:pPr>
              <a:lnSpc>
                <a:spcPct val="150000"/>
              </a:lnSpc>
            </a:pPr>
            <a:r>
              <a:rPr lang="zh-CN" altLang="en-US">
                <a:solidFill>
                  <a:srgbClr val="C00000"/>
                </a:solidFill>
                <a:latin typeface="Arial" panose="020B0604020202020204" pitchFamily="34" charset="0"/>
                <a:ea typeface="宋体" panose="02010600030101010101" pitchFamily="2" charset="-122"/>
              </a:rPr>
              <a:t>专利名：</a:t>
            </a:r>
            <a:r>
              <a:rPr lang="zh-CN" altLang="en-US">
                <a:latin typeface="Arial" panose="020B0604020202020204" pitchFamily="34" charset="0"/>
                <a:ea typeface="宋体" panose="02010600030101010101" pitchFamily="2" charset="-122"/>
              </a:rPr>
              <a:t>由可配置的逻辑元器件及互联组成的可配置电路（Configurable electrical circuit having configurable logic elements and configurable interconnects）。</a:t>
            </a:r>
            <a:endParaRPr lang="zh-CN" altLang="en-US">
              <a:latin typeface="Arial" panose="020B0604020202020204" pitchFamily="34" charset="0"/>
              <a:ea typeface="宋体" panose="02010600030101010101" pitchFamily="2" charset="-122"/>
            </a:endParaRPr>
          </a:p>
          <a:p>
            <a:pPr>
              <a:lnSpc>
                <a:spcPct val="150000"/>
              </a:lnSpc>
            </a:pPr>
            <a:r>
              <a:rPr lang="zh-CN" altLang="en-US">
                <a:solidFill>
                  <a:srgbClr val="C00000"/>
                </a:solidFill>
                <a:latin typeface="Arial" panose="020B0604020202020204" pitchFamily="34" charset="0"/>
                <a:ea typeface="宋体" panose="02010600030101010101" pitchFamily="2" charset="-122"/>
              </a:rPr>
              <a:t>专利号</a:t>
            </a:r>
            <a:r>
              <a:rPr lang="zh-CN" altLang="en-US">
                <a:latin typeface="Arial" panose="020B0604020202020204" pitchFamily="34" charset="0"/>
                <a:ea typeface="宋体" panose="02010600030101010101" pitchFamily="2" charset="-122"/>
              </a:rPr>
              <a:t>（美国）：4870302。</a:t>
            </a:r>
            <a:endParaRPr lang="zh-CN" altLang="en-US">
              <a:latin typeface="Arial" panose="020B0604020202020204" pitchFamily="34" charset="0"/>
              <a:ea typeface="宋体" panose="02010600030101010101" pitchFamily="2" charset="-122"/>
            </a:endParaRPr>
          </a:p>
          <a:p>
            <a:pPr>
              <a:lnSpc>
                <a:spcPct val="150000"/>
              </a:lnSpc>
            </a:pPr>
            <a:r>
              <a:rPr lang="zh-CN" altLang="en-US">
                <a:solidFill>
                  <a:srgbClr val="C00000"/>
                </a:solidFill>
                <a:latin typeface="Arial" panose="020B0604020202020204" pitchFamily="34" charset="0"/>
                <a:ea typeface="宋体" panose="02010600030101010101" pitchFamily="2" charset="-122"/>
              </a:rPr>
              <a:t>发明人：</a:t>
            </a:r>
            <a:r>
              <a:rPr lang="zh-CN" altLang="en-US">
                <a:latin typeface="Arial" panose="020B0604020202020204" pitchFamily="34" charset="0"/>
                <a:ea typeface="宋体" panose="02010600030101010101" pitchFamily="2" charset="-122"/>
              </a:rPr>
              <a:t> Ross Freeman（加州圣何塞San Jose, CA)。</a:t>
            </a:r>
            <a:endParaRPr lang="zh-CN" altLang="en-US">
              <a:latin typeface="Arial" panose="020B0604020202020204" pitchFamily="34" charset="0"/>
              <a:ea typeface="宋体" panose="02010600030101010101" pitchFamily="2" charset="-122"/>
            </a:endParaRPr>
          </a:p>
          <a:p>
            <a:pPr>
              <a:lnSpc>
                <a:spcPct val="150000"/>
              </a:lnSpc>
            </a:pPr>
            <a:r>
              <a:rPr lang="zh-CN" altLang="en-US">
                <a:solidFill>
                  <a:srgbClr val="C00000"/>
                </a:solidFill>
                <a:latin typeface="Arial" panose="020B0604020202020204" pitchFamily="34" charset="0"/>
                <a:ea typeface="宋体" panose="02010600030101010101" pitchFamily="2" charset="-122"/>
              </a:rPr>
              <a:t>公布日期：</a:t>
            </a:r>
            <a:r>
              <a:rPr lang="zh-CN" altLang="en-US">
                <a:latin typeface="Arial" panose="020B0604020202020204" pitchFamily="34" charset="0"/>
                <a:ea typeface="宋体" panose="02010600030101010101" pitchFamily="2" charset="-122"/>
              </a:rPr>
              <a:t>1989.09.26。委托人：赛灵思（Xilinx）。</a:t>
            </a:r>
            <a:endParaRPr lang="zh-CN" altLang="en-US">
              <a:latin typeface="Arial" panose="020B0604020202020204" pitchFamily="34" charset="0"/>
              <a:ea typeface="宋体" panose="02010600030101010101" pitchFamily="2" charset="-122"/>
            </a:endParaRPr>
          </a:p>
        </p:txBody>
      </p:sp>
      <p:pic>
        <p:nvPicPr>
          <p:cNvPr id="36867" name="图片 2"/>
          <p:cNvPicPr>
            <a:picLocks noChangeAspect="1"/>
          </p:cNvPicPr>
          <p:nvPr/>
        </p:nvPicPr>
        <p:blipFill>
          <a:blip r:embed="rId1"/>
          <a:stretch>
            <a:fillRect/>
          </a:stretch>
        </p:blipFill>
        <p:spPr>
          <a:xfrm>
            <a:off x="6640513" y="2628900"/>
            <a:ext cx="1857375" cy="2790825"/>
          </a:xfrm>
          <a:prstGeom prst="rect">
            <a:avLst/>
          </a:prstGeom>
          <a:noFill/>
          <a:ln w="9525">
            <a:noFill/>
          </a:ln>
        </p:spPr>
      </p:pic>
      <p:sp>
        <p:nvSpPr>
          <p:cNvPr id="36868" name="文本框 3"/>
          <p:cNvSpPr txBox="1"/>
          <p:nvPr/>
        </p:nvSpPr>
        <p:spPr>
          <a:xfrm>
            <a:off x="6597650" y="5540375"/>
            <a:ext cx="1698625" cy="368300"/>
          </a:xfrm>
          <a:prstGeom prst="rect">
            <a:avLst/>
          </a:prstGeom>
          <a:noFill/>
          <a:ln w="9525">
            <a:noFill/>
          </a:ln>
        </p:spPr>
        <p:txBody>
          <a:bodyPr wrap="none" anchor="t" anchorCtr="0">
            <a:spAutoFit/>
          </a:bodyPr>
          <a:p>
            <a:r>
              <a:rPr lang="zh-CN" altLang="en-US">
                <a:latin typeface="Comic Sans MS" panose="030F0702030302020204" pitchFamily="2" charset="0"/>
                <a:ea typeface="宋体" panose="02010600030101010101" pitchFamily="2" charset="-122"/>
              </a:rPr>
              <a:t>Ross Freeman</a:t>
            </a:r>
            <a:endParaRPr lang="zh-CN" altLang="en-US">
              <a:latin typeface="Comic Sans MS" panose="030F0702030302020204" pitchFamily="2" charset="0"/>
              <a:ea typeface="宋体" panose="02010600030101010101" pitchFamily="2" charset="-122"/>
            </a:endParaRPr>
          </a:p>
        </p:txBody>
      </p:sp>
      <p:sp>
        <p:nvSpPr>
          <p:cNvPr id="36869" name="文本框 4"/>
          <p:cNvSpPr txBox="1"/>
          <p:nvPr/>
        </p:nvSpPr>
        <p:spPr>
          <a:xfrm>
            <a:off x="6762750" y="5908675"/>
            <a:ext cx="1608138" cy="368300"/>
          </a:xfrm>
          <a:prstGeom prst="rect">
            <a:avLst/>
          </a:prstGeom>
          <a:noFill/>
          <a:ln w="9525">
            <a:noFill/>
          </a:ln>
        </p:spPr>
        <p:txBody>
          <a:bodyPr wrap="none" anchor="t" anchorCtr="0">
            <a:spAutoFit/>
          </a:bodyPr>
          <a:p>
            <a:r>
              <a:rPr lang="zh-CN" altLang="en-US">
                <a:latin typeface="Comic Sans MS" panose="030F0702030302020204" pitchFamily="2" charset="0"/>
                <a:ea typeface="宋体" panose="02010600030101010101" pitchFamily="2" charset="-122"/>
              </a:rPr>
              <a:t>(1948</a:t>
            </a:r>
            <a:r>
              <a:rPr lang="en-US" altLang="zh-CN">
                <a:latin typeface="Comic Sans MS" panose="030F0702030302020204" pitchFamily="2" charset="0"/>
                <a:ea typeface="宋体" panose="02010600030101010101" pitchFamily="2" charset="-122"/>
              </a:rPr>
              <a:t>~</a:t>
            </a:r>
            <a:r>
              <a:rPr lang="zh-CN" altLang="en-US">
                <a:latin typeface="Comic Sans MS" panose="030F0702030302020204" pitchFamily="2" charset="0"/>
                <a:ea typeface="宋体" panose="02010600030101010101" pitchFamily="2" charset="-122"/>
              </a:rPr>
              <a:t>1989)</a:t>
            </a:r>
            <a:endParaRPr lang="zh-CN" altLang="en-US">
              <a:latin typeface="Comic Sans MS" panose="030F0702030302020204" pitchFamily="2" charset="0"/>
              <a:ea typeface="宋体" panose="02010600030101010101" pitchFamily="2"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文本框 3"/>
          <p:cNvSpPr txBox="1"/>
          <p:nvPr/>
        </p:nvSpPr>
        <p:spPr>
          <a:xfrm>
            <a:off x="673100" y="534988"/>
            <a:ext cx="8048625" cy="3000375"/>
          </a:xfrm>
          <a:prstGeom prst="rect">
            <a:avLst/>
          </a:prstGeom>
          <a:noFill/>
          <a:ln w="9525">
            <a:noFill/>
          </a:ln>
        </p:spPr>
        <p:txBody>
          <a:bodyPr wrap="square" anchor="t" anchorCtr="0">
            <a:spAutoFit/>
          </a:bodyPr>
          <a:p>
            <a:pPr>
              <a:lnSpc>
                <a:spcPct val="150000"/>
              </a:lnSpc>
            </a:pPr>
            <a:r>
              <a:rPr lang="zh-CN" altLang="en-US" dirty="0">
                <a:latin typeface="Comic Sans MS" panose="030F0702030302020204" pitchFamily="2" charset="0"/>
                <a:ea typeface="宋体" panose="02010600030101010101" pitchFamily="2" charset="-122"/>
                <a:sym typeface="宋体" panose="02010600030101010101" pitchFamily="2" charset="-122"/>
              </a:rPr>
              <a:t>（3）当分支语句里的列出值没有含盖表达式所有可能的取值时，</a:t>
            </a:r>
            <a:r>
              <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rPr>
              <a:t>应该在列出值后附加default项，</a:t>
            </a:r>
            <a:r>
              <a:rPr lang="zh-CN" altLang="en-US" dirty="0">
                <a:solidFill>
                  <a:srgbClr val="0070C0"/>
                </a:solidFill>
                <a:latin typeface="Comic Sans MS" panose="030F0702030302020204" pitchFamily="2" charset="0"/>
                <a:ea typeface="宋体" panose="02010600030101010101" pitchFamily="2" charset="-122"/>
                <a:sym typeface="宋体" panose="02010600030101010101" pitchFamily="2" charset="-122"/>
              </a:rPr>
              <a:t>以防止意外综合出锁存器</a:t>
            </a:r>
            <a:r>
              <a:rPr lang="zh-CN" altLang="en-US" dirty="0">
                <a:latin typeface="Comic Sans MS" panose="030F0702030302020204" pitchFamily="2" charset="0"/>
                <a:ea typeface="宋体" panose="02010600030101010101" pitchFamily="2" charset="-122"/>
                <a:sym typeface="宋体" panose="02010600030101010101" pitchFamily="2" charset="-122"/>
              </a:rPr>
              <a:t>。特别在描述组合逻辑电路时，使用分支语句</a:t>
            </a:r>
            <a:r>
              <a:rPr lang="zh-CN" altLang="en-US" dirty="0">
                <a:solidFill>
                  <a:srgbClr val="0070C0"/>
                </a:solidFill>
                <a:latin typeface="Comic Sans MS" panose="030F0702030302020204" pitchFamily="2" charset="0"/>
                <a:ea typeface="宋体" panose="02010600030101010101" pitchFamily="2" charset="-122"/>
                <a:sym typeface="宋体" panose="02010600030101010101" pitchFamily="2" charset="-122"/>
              </a:rPr>
              <a:t>必须带有default</a:t>
            </a:r>
            <a:r>
              <a:rPr lang="zh-CN" altLang="en-US" dirty="0">
                <a:latin typeface="Comic Sans MS" panose="030F0702030302020204" pitchFamily="2" charset="0"/>
                <a:ea typeface="宋体" panose="02010600030101010101" pitchFamily="2" charset="-122"/>
                <a:sym typeface="宋体" panose="02010600030101010101" pitchFamily="2" charset="-122"/>
              </a:rPr>
              <a:t>项，这样不但使逻辑描述更加明确，并且能够增加代码的可阅读性。</a:t>
            </a:r>
            <a:endParaRPr lang="zh-CN" altLang="en-US" dirty="0">
              <a:latin typeface="Comic Sans MS" panose="030F0702030302020204" pitchFamily="2" charset="0"/>
              <a:ea typeface="宋体" panose="02010600030101010101" pitchFamily="2" charset="-122"/>
              <a:sym typeface="宋体" panose="02010600030101010101" pitchFamily="2" charset="-122"/>
            </a:endParaRPr>
          </a:p>
          <a:p>
            <a:pPr>
              <a:lnSpc>
                <a:spcPct val="150000"/>
              </a:lnSpc>
            </a:pPr>
            <a:r>
              <a:rPr lang="zh-CN" altLang="en-US" dirty="0">
                <a:latin typeface="Comic Sans MS" panose="030F0702030302020204" pitchFamily="2" charset="0"/>
                <a:ea typeface="宋体" panose="02010600030101010101" pitchFamily="2" charset="-122"/>
                <a:sym typeface="宋体" panose="02010600030101010101" pitchFamily="2" charset="-122"/>
              </a:rPr>
              <a:t> （4）</a:t>
            </a:r>
            <a:r>
              <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rPr>
              <a:t>分支语句中的各分支是并行的，</a:t>
            </a:r>
            <a:r>
              <a:rPr lang="zh-CN" altLang="en-US" dirty="0">
                <a:latin typeface="Comic Sans MS" panose="030F0702030302020204" pitchFamily="2" charset="0"/>
                <a:ea typeface="宋体" panose="02010600030101010101" pitchFamily="2" charset="-122"/>
                <a:sym typeface="宋体" panose="02010600030101010101" pitchFamily="2" charset="-122"/>
              </a:rPr>
              <a:t>没有优先级的区别。这不像多重条件语句是按照书写的顺序依次判断的，隐含有优先级。因此，在不需要考虑优先级的电路描述中，应用分支语句描述更为清淅。</a:t>
            </a:r>
            <a:endParaRPr lang="zh-CN" altLang="en-US" dirty="0">
              <a:latin typeface="Comic Sans MS" panose="030F0702030302020204" pitchFamily="2" charset="0"/>
              <a:ea typeface="宋体" panose="02010600030101010101" pitchFamily="2" charset="-122"/>
              <a:sym typeface="宋体" panose="02010600030101010101" pitchFamily="2" charset="-122"/>
            </a:endParaRPr>
          </a:p>
        </p:txBody>
      </p:sp>
      <p:sp>
        <p:nvSpPr>
          <p:cNvPr id="73730" name="文本框 1"/>
          <p:cNvSpPr txBox="1"/>
          <p:nvPr/>
        </p:nvSpPr>
        <p:spPr>
          <a:xfrm>
            <a:off x="673100" y="3486150"/>
            <a:ext cx="8048625" cy="1338263"/>
          </a:xfrm>
          <a:prstGeom prst="rect">
            <a:avLst/>
          </a:prstGeom>
          <a:noFill/>
          <a:ln w="9525">
            <a:noFill/>
          </a:ln>
        </p:spPr>
        <p:txBody>
          <a:bodyPr wrap="square" anchor="t" anchorCtr="0">
            <a:spAutoFit/>
          </a:bodyPr>
          <a:p>
            <a:pPr>
              <a:lnSpc>
                <a:spcPct val="150000"/>
              </a:lnSpc>
            </a:pPr>
            <a:r>
              <a:rPr lang="en-US" altLang="zh-CN" dirty="0">
                <a:latin typeface="Comic Sans MS" panose="030F0702030302020204" pitchFamily="2" charset="0"/>
                <a:ea typeface="宋体" panose="02010600030101010101" pitchFamily="2" charset="-122"/>
                <a:sym typeface="宋体" panose="02010600030101010101" pitchFamily="2" charset="-122"/>
              </a:rPr>
              <a:t>  </a:t>
            </a:r>
            <a:r>
              <a:rPr lang="zh-CN" altLang="en-US" dirty="0">
                <a:latin typeface="Comic Sans MS" panose="030F0702030302020204" pitchFamily="2" charset="0"/>
                <a:ea typeface="宋体" panose="02010600030101010101" pitchFamily="2" charset="-122"/>
                <a:sym typeface="宋体" panose="02010600030101010101" pitchFamily="2" charset="-122"/>
              </a:rPr>
              <a:t>除了case...endcase外，还有另外两种分支语句：</a:t>
            </a:r>
            <a:r>
              <a:rPr lang="zh-CN" altLang="en-US" dirty="0">
                <a:solidFill>
                  <a:srgbClr val="00B050"/>
                </a:solidFill>
                <a:latin typeface="Comic Sans MS" panose="030F0702030302020204" pitchFamily="2" charset="0"/>
                <a:ea typeface="宋体" panose="02010600030101010101" pitchFamily="2" charset="-122"/>
                <a:sym typeface="宋体" panose="02010600030101010101" pitchFamily="2" charset="-122"/>
              </a:rPr>
              <a:t>casez…endcase</a:t>
            </a:r>
            <a:r>
              <a:rPr lang="zh-CN" altLang="en-US" dirty="0">
                <a:latin typeface="Comic Sans MS" panose="030F0702030302020204" pitchFamily="2" charset="0"/>
                <a:ea typeface="宋体" panose="02010600030101010101" pitchFamily="2" charset="-122"/>
                <a:sym typeface="宋体" panose="02010600030101010101" pitchFamily="2" charset="-122"/>
              </a:rPr>
              <a:t>和</a:t>
            </a:r>
            <a:r>
              <a:rPr lang="zh-CN" altLang="en-US" dirty="0">
                <a:solidFill>
                  <a:srgbClr val="00B050"/>
                </a:solidFill>
                <a:latin typeface="Comic Sans MS" panose="030F0702030302020204" pitchFamily="2" charset="0"/>
                <a:ea typeface="宋体" panose="02010600030101010101" pitchFamily="2" charset="-122"/>
                <a:sym typeface="宋体" panose="02010600030101010101" pitchFamily="2" charset="-122"/>
              </a:rPr>
              <a:t>casex…endcase</a:t>
            </a:r>
            <a:r>
              <a:rPr lang="zh-CN" altLang="en-US" dirty="0">
                <a:latin typeface="Comic Sans MS" panose="030F0702030302020204" pitchFamily="2" charset="0"/>
                <a:ea typeface="宋体" panose="02010600030101010101" pitchFamily="2" charset="-122"/>
                <a:sym typeface="宋体" panose="02010600030101010101" pitchFamily="2" charset="-122"/>
              </a:rPr>
              <a:t>。使用casez/casex和case语句的语法格式相同，但对表达式和列出值的处理方式有差别。 </a:t>
            </a:r>
            <a:endParaRPr lang="zh-CN" altLang="en-US" dirty="0">
              <a:latin typeface="Comic Sans MS" panose="030F0702030302020204" pitchFamily="2" charset="0"/>
              <a:ea typeface="宋体" panose="02010600030101010101" pitchFamily="2" charset="-122"/>
              <a:sym typeface="宋体" panose="02010600030101010101" pitchFamily="2" charset="-122"/>
            </a:endParaRPr>
          </a:p>
        </p:txBody>
      </p:sp>
      <p:sp>
        <p:nvSpPr>
          <p:cNvPr id="73731" name="文本框 1"/>
          <p:cNvSpPr txBox="1"/>
          <p:nvPr/>
        </p:nvSpPr>
        <p:spPr>
          <a:xfrm>
            <a:off x="601663" y="4967288"/>
            <a:ext cx="8048625" cy="922337"/>
          </a:xfrm>
          <a:prstGeom prst="rect">
            <a:avLst/>
          </a:prstGeom>
          <a:noFill/>
          <a:ln w="9525">
            <a:noFill/>
          </a:ln>
        </p:spPr>
        <p:txBody>
          <a:bodyPr wrap="square" anchor="t" anchorCtr="0">
            <a:spAutoFit/>
          </a:bodyPr>
          <a:p>
            <a:pPr>
              <a:lnSpc>
                <a:spcPct val="150000"/>
              </a:lnSpc>
            </a:pPr>
            <a:r>
              <a:rPr lang="zh-CN" altLang="en-US" dirty="0">
                <a:latin typeface="Comic Sans MS" panose="030F0702030302020204" pitchFamily="2" charset="0"/>
                <a:ea typeface="宋体" panose="02010600030101010101" pitchFamily="2" charset="-122"/>
                <a:sym typeface="宋体" panose="02010600030101010101" pitchFamily="2" charset="-122"/>
              </a:rPr>
              <a:t>  </a:t>
            </a:r>
            <a:r>
              <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rPr>
              <a:t>在case语句中，表达式和列出值中的x和z作为字符值进行比较的。</a:t>
            </a:r>
            <a:r>
              <a:rPr lang="zh-CN" altLang="en-US" dirty="0">
                <a:latin typeface="Comic Sans MS" panose="030F0702030302020204" pitchFamily="2" charset="0"/>
                <a:ea typeface="宋体" panose="02010600030101010101" pitchFamily="2" charset="-122"/>
                <a:sym typeface="宋体" panose="02010600030101010101" pitchFamily="2" charset="-122"/>
              </a:rPr>
              <a:t>也就是说，x只和x（或X）匹配相等，z只和z（或Z）匹配相等。</a:t>
            </a:r>
            <a:endParaRPr lang="zh-CN" altLang="en-US" dirty="0">
              <a:latin typeface="Comic Sans MS" panose="030F0702030302020204" pitchFamily="2" charset="0"/>
              <a:ea typeface="宋体" panose="02010600030101010101" pitchFamily="2" charset="-122"/>
              <a:sym typeface="宋体" panose="02010600030101010101" pitchFamily="2"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文本框 1"/>
          <p:cNvSpPr txBox="1"/>
          <p:nvPr/>
        </p:nvSpPr>
        <p:spPr>
          <a:xfrm>
            <a:off x="771525" y="550863"/>
            <a:ext cx="7961313" cy="1752600"/>
          </a:xfrm>
          <a:prstGeom prst="rect">
            <a:avLst/>
          </a:prstGeom>
          <a:noFill/>
          <a:ln w="9525">
            <a:noFill/>
          </a:ln>
        </p:spPr>
        <p:txBody>
          <a:bodyPr wrap="square" anchor="t" anchorCtr="0">
            <a:spAutoFit/>
          </a:bodyPr>
          <a:p>
            <a:pPr>
              <a:lnSpc>
                <a:spcPct val="150000"/>
              </a:lnSpc>
            </a:pPr>
            <a:r>
              <a:rPr lang="en-US" altLang="zh-CN" dirty="0">
                <a:solidFill>
                  <a:srgbClr val="0070C0"/>
                </a:solidFill>
                <a:latin typeface="Comic Sans MS" panose="030F0702030302020204" pitchFamily="2" charset="0"/>
                <a:ea typeface="宋体" panose="02010600030101010101" pitchFamily="2" charset="-122"/>
                <a:sym typeface="宋体" panose="02010600030101010101" pitchFamily="2" charset="-122"/>
              </a:rPr>
              <a:t>  </a:t>
            </a:r>
            <a:r>
              <a:rPr lang="zh-CN" altLang="en-US" dirty="0">
                <a:solidFill>
                  <a:srgbClr val="0070C0"/>
                </a:solidFill>
                <a:latin typeface="Comic Sans MS" panose="030F0702030302020204" pitchFamily="2" charset="0"/>
                <a:ea typeface="宋体" panose="02010600030101010101" pitchFamily="2" charset="-122"/>
                <a:sym typeface="宋体" panose="02010600030101010101" pitchFamily="2" charset="-122"/>
              </a:rPr>
              <a:t>casez语句用来处理不考虑z的比较过程，出现在表达式和列出值中的z被认为是无关位，和任意取值都匹配相等。</a:t>
            </a:r>
            <a:endParaRPr lang="zh-CN" altLang="en-US" dirty="0">
              <a:solidFill>
                <a:srgbClr val="0070C0"/>
              </a:solidFill>
              <a:latin typeface="Comic Sans MS" panose="030F0702030302020204" pitchFamily="2" charset="0"/>
              <a:ea typeface="宋体" panose="02010600030101010101" pitchFamily="2" charset="-122"/>
              <a:sym typeface="宋体" panose="02010600030101010101" pitchFamily="2" charset="-122"/>
            </a:endParaRPr>
          </a:p>
          <a:p>
            <a:pPr>
              <a:lnSpc>
                <a:spcPct val="150000"/>
              </a:lnSpc>
            </a:pPr>
            <a:r>
              <a:rPr lang="zh-CN" altLang="en-US" dirty="0">
                <a:latin typeface="Comic Sans MS" panose="030F0702030302020204" pitchFamily="2" charset="0"/>
                <a:ea typeface="宋体" panose="02010600030101010101" pitchFamily="2" charset="-122"/>
                <a:sym typeface="宋体" panose="02010600030101010101" pitchFamily="2" charset="-122"/>
              </a:rPr>
              <a:t>  </a:t>
            </a:r>
            <a:r>
              <a:rPr lang="zh-CN" altLang="en-US" dirty="0">
                <a:solidFill>
                  <a:srgbClr val="00B050"/>
                </a:solidFill>
                <a:latin typeface="Comic Sans MS" panose="030F0702030302020204" pitchFamily="2" charset="0"/>
                <a:ea typeface="宋体" panose="02010600030101010101" pitchFamily="2" charset="-122"/>
                <a:sym typeface="宋体" panose="02010600030101010101" pitchFamily="2" charset="-122"/>
              </a:rPr>
              <a:t>casex语句用来处理不考虑x和z的比较过程，出现在表达式和列出值中的x和z都被认为是无关位，和任意取值都匹配相等。</a:t>
            </a:r>
            <a:endParaRPr lang="zh-CN" altLang="en-US" dirty="0">
              <a:solidFill>
                <a:srgbClr val="00B050"/>
              </a:solidFill>
              <a:latin typeface="Comic Sans MS" panose="030F0702030302020204" pitchFamily="2" charset="0"/>
              <a:ea typeface="宋体" panose="02010600030101010101" pitchFamily="2" charset="-122"/>
              <a:sym typeface="宋体" panose="02010600030101010101" pitchFamily="2" charset="-122"/>
            </a:endParaRPr>
          </a:p>
        </p:txBody>
      </p:sp>
      <p:graphicFrame>
        <p:nvGraphicFramePr>
          <p:cNvPr id="74754" name="对象 2"/>
          <p:cNvGraphicFramePr/>
          <p:nvPr/>
        </p:nvGraphicFramePr>
        <p:xfrm>
          <a:off x="862013" y="2384425"/>
          <a:ext cx="7421562" cy="1746250"/>
        </p:xfrm>
        <a:graphic>
          <a:graphicData uri="http://schemas.openxmlformats.org/presentationml/2006/ole">
            <mc:AlternateContent xmlns:mc="http://schemas.openxmlformats.org/markup-compatibility/2006">
              <mc:Choice xmlns:v="urn:schemas-microsoft-com:vml" Requires="v">
                <p:oleObj spid="_x0000_s3096" name="" r:id="rId1" imgW="8782050" imgH="2000250" progId="PBrush">
                  <p:embed/>
                </p:oleObj>
              </mc:Choice>
              <mc:Fallback>
                <p:oleObj name="" r:id="rId1" imgW="8782050" imgH="2000250" progId="PBrush">
                  <p:embed/>
                  <p:pic>
                    <p:nvPicPr>
                      <p:cNvPr id="0" name="图片 3095"/>
                      <p:cNvPicPr/>
                      <p:nvPr/>
                    </p:nvPicPr>
                    <p:blipFill>
                      <a:blip r:embed="rId2"/>
                      <a:stretch>
                        <a:fillRect/>
                      </a:stretch>
                    </p:blipFill>
                    <p:spPr>
                      <a:xfrm>
                        <a:off x="862013" y="2384425"/>
                        <a:ext cx="7421562" cy="1746250"/>
                      </a:xfrm>
                      <a:prstGeom prst="rect">
                        <a:avLst/>
                      </a:prstGeom>
                      <a:noFill/>
                      <a:ln w="38100">
                        <a:noFill/>
                        <a:miter/>
                      </a:ln>
                    </p:spPr>
                  </p:pic>
                </p:oleObj>
              </mc:Fallback>
            </mc:AlternateContent>
          </a:graphicData>
        </a:graphic>
      </p:graphicFrame>
      <p:sp>
        <p:nvSpPr>
          <p:cNvPr id="74755" name="文本框 4"/>
          <p:cNvSpPr txBox="1"/>
          <p:nvPr/>
        </p:nvSpPr>
        <p:spPr>
          <a:xfrm>
            <a:off x="920750" y="4257675"/>
            <a:ext cx="4945063" cy="1938338"/>
          </a:xfrm>
          <a:prstGeom prst="rect">
            <a:avLst/>
          </a:prstGeom>
          <a:solidFill>
            <a:srgbClr val="D9D9D9"/>
          </a:solidFill>
          <a:ln w="9525">
            <a:noFill/>
          </a:ln>
        </p:spPr>
        <p:txBody>
          <a:bodyPr wrap="square" anchor="t" anchorCtr="0">
            <a:spAutoFit/>
          </a:bodyPr>
          <a:p>
            <a:pPr eaLnBrk="0" hangingPunct="0">
              <a:lnSpc>
                <a:spcPct val="150000"/>
              </a:lnSpc>
            </a:pPr>
            <a:r>
              <a:rPr lang="zh-CN" altLang="en-US" sz="1600" dirty="0">
                <a:latin typeface="Comic Sans MS" panose="030F0702030302020204" pitchFamily="2" charset="0"/>
                <a:ea typeface="宋体" panose="02010600030101010101" pitchFamily="2" charset="-122"/>
              </a:rPr>
              <a:t>【例2-12】用分支语句描述4线-2线优先编码器。</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module prior_encoder(d,c,b,a,y);</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input d,c,b,a;</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output [1:0] y;</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reg [1:0] y; </a:t>
            </a:r>
            <a:endParaRPr lang="zh-CN" altLang="en-US" sz="1600" dirty="0">
              <a:latin typeface="Comic Sans MS" panose="030F0702030302020204" pitchFamily="2" charset="0"/>
              <a:ea typeface="宋体" panose="02010600030101010101" pitchFamily="2" charset="-122"/>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文本框 1"/>
          <p:cNvSpPr txBox="1"/>
          <p:nvPr/>
        </p:nvSpPr>
        <p:spPr>
          <a:xfrm>
            <a:off x="825500" y="509588"/>
            <a:ext cx="3679825" cy="4154487"/>
          </a:xfrm>
          <a:prstGeom prst="rect">
            <a:avLst/>
          </a:prstGeom>
          <a:solidFill>
            <a:srgbClr val="D9D9D9"/>
          </a:solidFill>
          <a:ln w="9525">
            <a:noFill/>
          </a:ln>
        </p:spPr>
        <p:txBody>
          <a:bodyPr wrap="square" anchor="t" anchorCtr="0">
            <a:spAutoFit/>
          </a:bodyPr>
          <a:p>
            <a:pPr eaLnBrk="0" hangingPunct="0">
              <a:lnSpc>
                <a:spcPct val="150000"/>
              </a:lnSpc>
            </a:pPr>
            <a:r>
              <a:rPr lang="en-US" altLang="zh-CN" sz="1600" dirty="0">
                <a:latin typeface="Comic Sans MS" panose="030F0702030302020204" pitchFamily="2" charset="0"/>
                <a:ea typeface="宋体" panose="02010600030101010101" pitchFamily="2" charset="-122"/>
              </a:rPr>
              <a:t>  </a:t>
            </a:r>
            <a:r>
              <a:rPr lang="zh-CN" altLang="en-US" sz="1600" dirty="0">
                <a:latin typeface="Comic Sans MS" panose="030F0702030302020204" pitchFamily="2" charset="0"/>
                <a:ea typeface="宋体" panose="02010600030101010101" pitchFamily="2" charset="-122"/>
              </a:rPr>
              <a:t>always @ (d,c,b,a)</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begin</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casez({d,c,b,a})</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4'b1???: y = 2'b11;</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4'b01??: y = 2'b10;</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4'b001?: y = 2'b01;</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4'b0001: y = 2'b00;</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default: y = 2'b00;</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endcase</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end</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endmodule</a:t>
            </a:r>
            <a:endParaRPr lang="zh-CN" altLang="en-US" sz="1600" dirty="0">
              <a:latin typeface="Arial" panose="020B0604020202020204" pitchFamily="34" charset="0"/>
              <a:ea typeface="宋体" panose="02010600030101010101" pitchFamily="2" charset="-122"/>
            </a:endParaRPr>
          </a:p>
        </p:txBody>
      </p:sp>
      <p:sp>
        <p:nvSpPr>
          <p:cNvPr id="75778" name="文本框 2"/>
          <p:cNvSpPr txBox="1"/>
          <p:nvPr/>
        </p:nvSpPr>
        <p:spPr>
          <a:xfrm>
            <a:off x="4738688" y="1525588"/>
            <a:ext cx="3703637" cy="922337"/>
          </a:xfrm>
          <a:prstGeom prst="rect">
            <a:avLst/>
          </a:prstGeom>
          <a:noFill/>
          <a:ln w="9525">
            <a:noFill/>
          </a:ln>
        </p:spPr>
        <p:txBody>
          <a:bodyPr wrap="square" anchor="t" anchorCtr="0">
            <a:spAutoFit/>
          </a:bodyPr>
          <a:p>
            <a:pPr>
              <a:lnSpc>
                <a:spcPct val="150000"/>
              </a:lnSpc>
            </a:pPr>
            <a:r>
              <a:rPr lang="en-US" altLang="zh-CN" dirty="0">
                <a:latin typeface="Comic Sans MS" panose="030F0702030302020204" pitchFamily="2" charset="0"/>
                <a:ea typeface="宋体" panose="02010600030101010101" pitchFamily="2" charset="-122"/>
                <a:sym typeface="宋体" panose="02010600030101010101" pitchFamily="2" charset="-122"/>
              </a:rPr>
              <a:t>  </a:t>
            </a:r>
            <a:r>
              <a:rPr lang="zh-CN" altLang="en-US" dirty="0">
                <a:latin typeface="Comic Sans MS" panose="030F0702030302020204" pitchFamily="2" charset="0"/>
                <a:ea typeface="宋体" panose="02010600030101010101" pitchFamily="2" charset="-122"/>
                <a:sym typeface="宋体" panose="02010600030101010101" pitchFamily="2" charset="-122"/>
              </a:rPr>
              <a:t>在Verilog HDL中，通常用字符“?”代替字符x和z，表示无关位。</a:t>
            </a:r>
            <a:endParaRPr lang="zh-CN" altLang="en-US" dirty="0">
              <a:latin typeface="Comic Sans MS" panose="030F0702030302020204" pitchFamily="2" charset="0"/>
              <a:ea typeface="宋体" panose="02010600030101010101" pitchFamily="2" charset="-122"/>
              <a:sym typeface="宋体" panose="02010600030101010101" pitchFamily="2" charset="-122"/>
            </a:endParaRPr>
          </a:p>
        </p:txBody>
      </p:sp>
      <p:sp>
        <p:nvSpPr>
          <p:cNvPr id="75779" name="文本框 3"/>
          <p:cNvSpPr txBox="1"/>
          <p:nvPr/>
        </p:nvSpPr>
        <p:spPr>
          <a:xfrm>
            <a:off x="650875" y="5213350"/>
            <a:ext cx="8064500" cy="922338"/>
          </a:xfrm>
          <a:prstGeom prst="rect">
            <a:avLst/>
          </a:prstGeom>
          <a:noFill/>
          <a:ln w="9525">
            <a:noFill/>
          </a:ln>
        </p:spPr>
        <p:txBody>
          <a:bodyPr wrap="square" anchor="t" anchorCtr="0">
            <a:spAutoFit/>
          </a:bodyPr>
          <a:p>
            <a:pPr>
              <a:lnSpc>
                <a:spcPct val="150000"/>
              </a:lnSpc>
            </a:pPr>
            <a:r>
              <a:rPr lang="en-US" altLang="zh-CN" dirty="0">
                <a:latin typeface="Comic Sans MS" panose="030F0702030302020204" pitchFamily="2" charset="0"/>
                <a:ea typeface="宋体" panose="02010600030101010101" pitchFamily="2" charset="-122"/>
                <a:sym typeface="宋体" panose="02010600030101010101" pitchFamily="2" charset="-122"/>
              </a:rPr>
              <a:t>  </a:t>
            </a:r>
            <a:r>
              <a:rPr lang="zh-CN" altLang="en-US" dirty="0">
                <a:latin typeface="Comic Sans MS" panose="030F0702030302020204" pitchFamily="2" charset="0"/>
                <a:ea typeface="宋体" panose="02010600030101010101" pitchFamily="2" charset="-122"/>
                <a:sym typeface="宋体" panose="02010600030101010101" pitchFamily="2" charset="-122"/>
              </a:rPr>
              <a:t>循环语句的作用与C语言相同。Verilog HDL支持4类循环语句：for、while、repeat和forever语句，其中for语句、while语句的用法与C语言相同。</a:t>
            </a:r>
            <a:endParaRPr lang="zh-CN" altLang="en-US" dirty="0">
              <a:latin typeface="Comic Sans MS" panose="030F0702030302020204" pitchFamily="2" charset="0"/>
              <a:ea typeface="宋体" panose="02010600030101010101" pitchFamily="2" charset="-122"/>
              <a:sym typeface="宋体" panose="02010600030101010101" pitchFamily="2" charset="-122"/>
            </a:endParaRPr>
          </a:p>
        </p:txBody>
      </p:sp>
      <p:sp>
        <p:nvSpPr>
          <p:cNvPr id="75780" name="文本框 4"/>
          <p:cNvSpPr txBox="1"/>
          <p:nvPr/>
        </p:nvSpPr>
        <p:spPr>
          <a:xfrm>
            <a:off x="754063" y="4814888"/>
            <a:ext cx="1654175" cy="398462"/>
          </a:xfrm>
          <a:prstGeom prst="rect">
            <a:avLst/>
          </a:prstGeom>
          <a:noFill/>
          <a:ln w="9525">
            <a:noFill/>
          </a:ln>
        </p:spPr>
        <p:txBody>
          <a:bodyPr wrap="none" anchor="t" anchorCtr="0">
            <a:spAutoFit/>
          </a:bodyPr>
          <a:p>
            <a:pPr eaLnBrk="0" hangingPunct="0"/>
            <a:r>
              <a:rPr lang="en-US" altLang="zh-CN" sz="2000" dirty="0">
                <a:solidFill>
                  <a:srgbClr val="C00000"/>
                </a:solidFill>
                <a:latin typeface="Comic Sans MS" panose="030F0702030302020204" pitchFamily="2" charset="0"/>
                <a:ea typeface="宋体" panose="02010600030101010101" pitchFamily="2" charset="-122"/>
                <a:sym typeface="宋体" panose="02010600030101010101" pitchFamily="2" charset="-122"/>
              </a:rPr>
              <a:t>(3) </a:t>
            </a:r>
            <a:r>
              <a:rPr lang="zh-CN" altLang="en-US" sz="2000" dirty="0">
                <a:solidFill>
                  <a:srgbClr val="C00000"/>
                </a:solidFill>
                <a:latin typeface="Comic Sans MS" panose="030F0702030302020204" pitchFamily="2" charset="0"/>
                <a:ea typeface="宋体" panose="02010600030101010101" pitchFamily="2" charset="-122"/>
                <a:sym typeface="宋体" panose="02010600030101010101" pitchFamily="2" charset="-122"/>
              </a:rPr>
              <a:t>循环语句</a:t>
            </a:r>
            <a:endParaRPr lang="zh-CN" altLang="en-US" sz="2000" dirty="0">
              <a:solidFill>
                <a:srgbClr val="C00000"/>
              </a:solidFill>
              <a:latin typeface="Comic Sans MS" panose="030F0702030302020204" pitchFamily="2" charset="0"/>
              <a:ea typeface="宋体" panose="02010600030101010101" pitchFamily="2" charset="-122"/>
              <a:sym typeface="宋体" panose="02010600030101010101" pitchFamily="2" charset="-122"/>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文本框 1"/>
          <p:cNvSpPr txBox="1"/>
          <p:nvPr/>
        </p:nvSpPr>
        <p:spPr>
          <a:xfrm>
            <a:off x="835025" y="534988"/>
            <a:ext cx="7502525" cy="830262"/>
          </a:xfrm>
          <a:prstGeom prst="rect">
            <a:avLst/>
          </a:prstGeom>
          <a:solidFill>
            <a:srgbClr val="D9EDEE"/>
          </a:solidFill>
          <a:ln w="9525">
            <a:noFill/>
          </a:ln>
        </p:spPr>
        <p:txBody>
          <a:bodyPr wrap="square" anchor="t" anchorCtr="0">
            <a:spAutoFit/>
          </a:bodyPr>
          <a:p>
            <a:pPr>
              <a:lnSpc>
                <a:spcPct val="150000"/>
              </a:lnSpc>
            </a:pPr>
            <a:r>
              <a:rPr lang="zh-CN" altLang="en-US" sz="1600" dirty="0">
                <a:solidFill>
                  <a:srgbClr val="0070C0"/>
                </a:solidFill>
                <a:latin typeface="Comic Sans MS" panose="030F0702030302020204" pitchFamily="2" charset="0"/>
                <a:ea typeface="宋体" panose="02010600030101010101" pitchFamily="2" charset="-122"/>
                <a:sym typeface="宋体" panose="02010600030101010101" pitchFamily="2" charset="-122"/>
              </a:rPr>
              <a:t>for语句的语法格式为：</a:t>
            </a:r>
            <a:endParaRPr lang="zh-CN" altLang="en-US" sz="1600" dirty="0">
              <a:solidFill>
                <a:srgbClr val="0070C0"/>
              </a:solidFill>
              <a:latin typeface="Comic Sans MS" panose="030F0702030302020204" pitchFamily="2" charset="0"/>
              <a:ea typeface="宋体" panose="02010600030101010101" pitchFamily="2" charset="-122"/>
              <a:sym typeface="宋体" panose="02010600030101010101" pitchFamily="2" charset="-122"/>
            </a:endParaRPr>
          </a:p>
          <a:p>
            <a:pPr>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a:t>
            </a:r>
            <a:r>
              <a:rPr lang="zh-CN" altLang="en-US" sz="1600" dirty="0">
                <a:solidFill>
                  <a:srgbClr val="C00000"/>
                </a:solidFill>
                <a:latin typeface="Comic Sans MS" panose="030F0702030302020204" pitchFamily="2" charset="0"/>
                <a:ea typeface="宋体" panose="02010600030101010101" pitchFamily="2" charset="-122"/>
                <a:sym typeface="宋体" panose="02010600030101010101" pitchFamily="2" charset="-122"/>
              </a:rPr>
              <a:t>for（循环变量=初值; 循环变量</a:t>
            </a:r>
            <a:r>
              <a:rPr lang="zh-CN" altLang="en-US" sz="1600" dirty="0">
                <a:solidFill>
                  <a:srgbClr val="C00000"/>
                </a:solidFill>
                <a:latin typeface="仿宋" panose="02010609060101010101" charset="-122"/>
                <a:ea typeface="仿宋" panose="02010609060101010101" charset="-122"/>
                <a:sym typeface="宋体" panose="02010600030101010101" pitchFamily="2" charset="-122"/>
              </a:rPr>
              <a:t>≤</a:t>
            </a:r>
            <a:r>
              <a:rPr lang="zh-CN" altLang="en-US" sz="1600" dirty="0">
                <a:solidFill>
                  <a:srgbClr val="C00000"/>
                </a:solidFill>
                <a:latin typeface="Comic Sans MS" panose="030F0702030302020204" pitchFamily="2" charset="0"/>
                <a:ea typeface="宋体" panose="02010600030101010101" pitchFamily="2" charset="-122"/>
                <a:sym typeface="宋体" panose="02010600030101010101" pitchFamily="2" charset="-122"/>
              </a:rPr>
              <a:t>终值；循环变量=循环变量+常数）语句块; </a:t>
            </a:r>
            <a:endParaRPr lang="zh-CN" altLang="en-US" sz="1600" dirty="0">
              <a:solidFill>
                <a:srgbClr val="C00000"/>
              </a:solidFill>
              <a:latin typeface="Comic Sans MS" panose="030F0702030302020204" pitchFamily="2" charset="0"/>
              <a:ea typeface="宋体" panose="02010600030101010101" pitchFamily="2" charset="-122"/>
              <a:sym typeface="宋体" panose="02010600030101010101" pitchFamily="2" charset="-122"/>
            </a:endParaRPr>
          </a:p>
        </p:txBody>
      </p:sp>
      <p:sp>
        <p:nvSpPr>
          <p:cNvPr id="76802" name="文本框 3"/>
          <p:cNvSpPr txBox="1"/>
          <p:nvPr/>
        </p:nvSpPr>
        <p:spPr>
          <a:xfrm>
            <a:off x="6261100" y="1416050"/>
            <a:ext cx="2320925" cy="2584450"/>
          </a:xfrm>
          <a:prstGeom prst="rect">
            <a:avLst/>
          </a:prstGeom>
          <a:noFill/>
          <a:ln w="9525">
            <a:noFill/>
          </a:ln>
        </p:spPr>
        <p:txBody>
          <a:bodyPr wrap="square" anchor="t" anchorCtr="0">
            <a:spAutoFit/>
          </a:bodyPr>
          <a:p>
            <a:pPr>
              <a:lnSpc>
                <a:spcPct val="150000"/>
              </a:lnSpc>
            </a:pPr>
            <a:r>
              <a:rPr lang="zh-CN" altLang="en-US" dirty="0">
                <a:latin typeface="Comic Sans MS" panose="030F0702030302020204" pitchFamily="2" charset="0"/>
                <a:ea typeface="宋体" panose="02010600030101010101" pitchFamily="2" charset="-122"/>
                <a:sym typeface="宋体" panose="02010600030101010101" pitchFamily="2" charset="-122"/>
              </a:rPr>
              <a:t>需要注意的是，Verilog不支持</a:t>
            </a:r>
            <a:r>
              <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rPr>
              <a:t>i++</a:t>
            </a:r>
            <a:r>
              <a:rPr lang="zh-CN" altLang="en-US" dirty="0">
                <a:latin typeface="Comic Sans MS" panose="030F0702030302020204" pitchFamily="2" charset="0"/>
                <a:ea typeface="宋体" panose="02010600030101010101" pitchFamily="2" charset="-122"/>
                <a:sym typeface="宋体" panose="02010600030101010101" pitchFamily="2" charset="-122"/>
              </a:rPr>
              <a:t>和</a:t>
            </a:r>
            <a:r>
              <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rPr>
              <a:t>i--</a:t>
            </a:r>
            <a:r>
              <a:rPr lang="zh-CN" altLang="en-US" dirty="0">
                <a:latin typeface="Comic Sans MS" panose="030F0702030302020204" pitchFamily="2" charset="0"/>
                <a:ea typeface="宋体" panose="02010600030101010101" pitchFamily="2" charset="-122"/>
                <a:sym typeface="宋体" panose="02010600030101010101" pitchFamily="2" charset="-122"/>
              </a:rPr>
              <a:t>这种循环增量的书写方式，递加和递减只能写成i=i+1和i=i-1。</a:t>
            </a:r>
            <a:endParaRPr lang="zh-CN" altLang="en-US" dirty="0">
              <a:latin typeface="Arial" panose="020B0604020202020204" pitchFamily="34" charset="0"/>
              <a:ea typeface="宋体" panose="02010600030101010101" pitchFamily="2" charset="-122"/>
            </a:endParaRPr>
          </a:p>
        </p:txBody>
      </p:sp>
      <p:sp>
        <p:nvSpPr>
          <p:cNvPr id="76803" name="文本框 4"/>
          <p:cNvSpPr txBox="1"/>
          <p:nvPr/>
        </p:nvSpPr>
        <p:spPr>
          <a:xfrm>
            <a:off x="796925" y="1385888"/>
            <a:ext cx="5140325" cy="4892675"/>
          </a:xfrm>
          <a:prstGeom prst="rect">
            <a:avLst/>
          </a:prstGeom>
          <a:solidFill>
            <a:srgbClr val="D9D9D9"/>
          </a:solidFill>
          <a:ln w="9525">
            <a:noFill/>
          </a:ln>
        </p:spPr>
        <p:txBody>
          <a:bodyPr wrap="square" anchor="t" anchorCtr="0">
            <a:spAutoFit/>
          </a:bodyPr>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【例2-13】用移位累加方法描述乘法器。</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module multi(result,op_a,op_b);</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parameter Nbits=8;      </a:t>
            </a:r>
            <a:r>
              <a:rPr lang="en-US" altLang="zh-CN" sz="1600" dirty="0">
                <a:latin typeface="Comic Sans MS" panose="030F0702030302020204" pitchFamily="2" charset="0"/>
                <a:ea typeface="宋体" panose="02010600030101010101" pitchFamily="2" charset="-122"/>
                <a:sym typeface="宋体" panose="02010600030101010101" pitchFamily="2" charset="-122"/>
              </a:rPr>
              <a:t>    </a:t>
            </a:r>
            <a:r>
              <a:rPr lang="zh-CN" altLang="en-US" sz="1600" dirty="0">
                <a:latin typeface="Comic Sans MS" panose="030F0702030302020204" pitchFamily="2" charset="0"/>
                <a:ea typeface="宋体" panose="02010600030101010101" pitchFamily="2" charset="-122"/>
                <a:sym typeface="宋体" panose="02010600030101010101" pitchFamily="2" charset="-122"/>
              </a:rPr>
              <a:t>// 参数定义</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input [Nbits:1] op_a,op_b;  // 被乘数与乘数</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output [2*Nbits:1] result;  </a:t>
            </a:r>
            <a:r>
              <a:rPr lang="en-US" altLang="zh-CN" sz="1600" dirty="0">
                <a:latin typeface="Comic Sans MS" panose="030F0702030302020204" pitchFamily="2" charset="0"/>
                <a:ea typeface="宋体" panose="02010600030101010101" pitchFamily="2" charset="-122"/>
                <a:sym typeface="宋体" panose="02010600030101010101" pitchFamily="2" charset="-122"/>
              </a:rPr>
              <a:t> </a:t>
            </a:r>
            <a:r>
              <a:rPr lang="zh-CN" altLang="en-US" sz="1600" dirty="0">
                <a:latin typeface="Comic Sans MS" panose="030F0702030302020204" pitchFamily="2" charset="0"/>
                <a:ea typeface="宋体" panose="02010600030101010101" pitchFamily="2" charset="-122"/>
                <a:sym typeface="宋体" panose="02010600030101010101" pitchFamily="2" charset="-122"/>
              </a:rPr>
              <a:t>// 乘法结果</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reg [2*Nbits:1] result;</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integer i;                    </a:t>
            </a:r>
            <a:r>
              <a:rPr lang="en-US" altLang="zh-CN" sz="1600" dirty="0">
                <a:latin typeface="Comic Sans MS" panose="030F0702030302020204" pitchFamily="2" charset="0"/>
                <a:ea typeface="宋体" panose="02010600030101010101" pitchFamily="2" charset="-122"/>
                <a:sym typeface="宋体" panose="02010600030101010101" pitchFamily="2" charset="-122"/>
              </a:rPr>
              <a:t>  </a:t>
            </a:r>
            <a:r>
              <a:rPr lang="zh-CN" altLang="en-US" sz="1600" dirty="0">
                <a:latin typeface="Comic Sans MS" panose="030F0702030302020204" pitchFamily="2" charset="0"/>
                <a:ea typeface="宋体" panose="02010600030101010101" pitchFamily="2" charset="-122"/>
                <a:sym typeface="宋体" panose="02010600030101010101" pitchFamily="2" charset="-122"/>
              </a:rPr>
              <a:t>// 循环变量</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always @(op_a, op_b)</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begin  result = 0;</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for(i=1;i&lt;=Nbits;i=i+1)</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if(op_b[i]) result = result+(op_a&lt;&lt;(i-1));  </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end</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endmodule</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p:txBody>
      </p:sp>
      <p:sp>
        <p:nvSpPr>
          <p:cNvPr id="76804" name="文本框 5"/>
          <p:cNvSpPr txBox="1"/>
          <p:nvPr/>
        </p:nvSpPr>
        <p:spPr>
          <a:xfrm>
            <a:off x="6261100" y="3967163"/>
            <a:ext cx="2320925" cy="2168525"/>
          </a:xfrm>
          <a:prstGeom prst="rect">
            <a:avLst/>
          </a:prstGeom>
          <a:noFill/>
          <a:ln w="9525">
            <a:noFill/>
          </a:ln>
        </p:spPr>
        <p:txBody>
          <a:bodyPr wrap="square" anchor="t" anchorCtr="0">
            <a:spAutoFit/>
          </a:bodyPr>
          <a:p>
            <a:pPr>
              <a:lnSpc>
                <a:spcPct val="150000"/>
              </a:lnSpc>
            </a:pPr>
            <a:r>
              <a:rPr lang="zh-CN" altLang="en-US" dirty="0">
                <a:solidFill>
                  <a:srgbClr val="0070C0"/>
                </a:solidFill>
                <a:latin typeface="Comic Sans MS" panose="030F0702030302020204" pitchFamily="2" charset="0"/>
                <a:ea typeface="宋体" panose="02010600030101010101" pitchFamily="2" charset="-122"/>
                <a:sym typeface="宋体" panose="02010600030101010101" pitchFamily="2" charset="-122"/>
              </a:rPr>
              <a:t>for语句适用于具有固定初值和终值条件的循环</a:t>
            </a:r>
            <a:r>
              <a:rPr lang="zh-CN" altLang="en-US" dirty="0">
                <a:latin typeface="Comic Sans MS" panose="030F0702030302020204" pitchFamily="2" charset="0"/>
                <a:ea typeface="宋体" panose="02010600030101010101" pitchFamily="2" charset="-122"/>
                <a:sym typeface="宋体" panose="02010600030101010101" pitchFamily="2" charset="-122"/>
              </a:rPr>
              <a:t>。如果只有一个循环条件，建议使用while语句。</a:t>
            </a:r>
            <a:endParaRPr lang="zh-CN" altLang="en-US" dirty="0">
              <a:latin typeface="Comic Sans MS" panose="030F0702030302020204" pitchFamily="2" charset="0"/>
              <a:ea typeface="宋体" panose="02010600030101010101" pitchFamily="2" charset="-122"/>
              <a:sym typeface="宋体" panose="02010600030101010101" pitchFamily="2" charset="-12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文本框 1"/>
          <p:cNvSpPr txBox="1"/>
          <p:nvPr/>
        </p:nvSpPr>
        <p:spPr>
          <a:xfrm>
            <a:off x="622300" y="784225"/>
            <a:ext cx="2911475" cy="1198563"/>
          </a:xfrm>
          <a:prstGeom prst="rect">
            <a:avLst/>
          </a:prstGeom>
          <a:solidFill>
            <a:srgbClr val="D9EDEE"/>
          </a:solidFill>
          <a:ln w="9525">
            <a:noFill/>
          </a:ln>
        </p:spPr>
        <p:txBody>
          <a:bodyPr wrap="square" anchor="t" anchorCtr="0">
            <a:spAutoFit/>
          </a:bodyPr>
          <a:p>
            <a:r>
              <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rPr>
              <a:t>while语句的语法格式为：</a:t>
            </a:r>
            <a:r>
              <a:rPr lang="zh-CN" altLang="en-US" dirty="0">
                <a:solidFill>
                  <a:srgbClr val="0070C0"/>
                </a:solidFill>
                <a:latin typeface="Comic Sans MS" panose="030F0702030302020204" pitchFamily="2" charset="0"/>
                <a:ea typeface="宋体" panose="02010600030101010101" pitchFamily="2" charset="-122"/>
                <a:sym typeface="宋体" panose="02010600030101010101" pitchFamily="2" charset="-122"/>
              </a:rPr>
              <a:t> </a:t>
            </a:r>
            <a:endParaRPr lang="zh-CN" altLang="en-US" dirty="0">
              <a:solidFill>
                <a:srgbClr val="0070C0"/>
              </a:solidFill>
              <a:latin typeface="Comic Sans MS" panose="030F0702030302020204" pitchFamily="2" charset="0"/>
              <a:ea typeface="宋体" panose="02010600030101010101" pitchFamily="2" charset="-122"/>
              <a:sym typeface="宋体" panose="02010600030101010101" pitchFamily="2" charset="-122"/>
            </a:endParaRPr>
          </a:p>
          <a:p>
            <a:pPr>
              <a:lnSpc>
                <a:spcPct val="150000"/>
              </a:lnSpc>
            </a:pPr>
            <a:r>
              <a:rPr lang="zh-CN" altLang="en-US" dirty="0">
                <a:solidFill>
                  <a:srgbClr val="0070C0"/>
                </a:solidFill>
                <a:latin typeface="Comic Sans MS" panose="030F0702030302020204" pitchFamily="2" charset="0"/>
                <a:ea typeface="宋体" panose="02010600030101010101" pitchFamily="2" charset="-122"/>
                <a:sym typeface="宋体" panose="02010600030101010101" pitchFamily="2" charset="-122"/>
              </a:rPr>
              <a:t>while（循环条件表达式）</a:t>
            </a:r>
            <a:endParaRPr lang="zh-CN" altLang="en-US" dirty="0">
              <a:solidFill>
                <a:srgbClr val="0070C0"/>
              </a:solidFill>
              <a:latin typeface="Comic Sans MS" panose="030F0702030302020204" pitchFamily="2" charset="0"/>
              <a:ea typeface="宋体" panose="02010600030101010101" pitchFamily="2" charset="-122"/>
              <a:sym typeface="宋体" panose="02010600030101010101" pitchFamily="2" charset="-122"/>
            </a:endParaRPr>
          </a:p>
          <a:p>
            <a:pPr>
              <a:lnSpc>
                <a:spcPct val="150000"/>
              </a:lnSpc>
            </a:pPr>
            <a:r>
              <a:rPr lang="zh-CN" altLang="en-US" dirty="0">
                <a:solidFill>
                  <a:srgbClr val="0070C0"/>
                </a:solidFill>
                <a:latin typeface="Comic Sans MS" panose="030F0702030302020204" pitchFamily="2" charset="0"/>
                <a:ea typeface="宋体" panose="02010600030101010101" pitchFamily="2" charset="-122"/>
                <a:sym typeface="宋体" panose="02010600030101010101" pitchFamily="2" charset="-122"/>
              </a:rPr>
              <a:t>  语句块;</a:t>
            </a:r>
            <a:endParaRPr lang="zh-CN" altLang="en-US" dirty="0">
              <a:solidFill>
                <a:srgbClr val="0070C0"/>
              </a:solidFill>
              <a:latin typeface="Comic Sans MS" panose="030F0702030302020204" pitchFamily="2" charset="0"/>
              <a:ea typeface="宋体" panose="02010600030101010101" pitchFamily="2" charset="-122"/>
              <a:sym typeface="宋体" panose="02010600030101010101" pitchFamily="2" charset="-122"/>
            </a:endParaRPr>
          </a:p>
        </p:txBody>
      </p:sp>
      <p:sp>
        <p:nvSpPr>
          <p:cNvPr id="77826" name="文本框 4"/>
          <p:cNvSpPr txBox="1"/>
          <p:nvPr/>
        </p:nvSpPr>
        <p:spPr>
          <a:xfrm>
            <a:off x="3836988" y="660400"/>
            <a:ext cx="4878387" cy="5508625"/>
          </a:xfrm>
          <a:prstGeom prst="rect">
            <a:avLst/>
          </a:prstGeom>
          <a:solidFill>
            <a:srgbClr val="D9D9D9"/>
          </a:solidFill>
          <a:ln w="9525">
            <a:noFill/>
          </a:ln>
        </p:spPr>
        <p:txBody>
          <a:bodyPr wrap="square" anchor="t" anchorCtr="0">
            <a:spAutoFit/>
          </a:bodyPr>
          <a:p>
            <a:pPr eaLnBrk="0" hangingPunct="0"/>
            <a:r>
              <a:rPr lang="zh-CN" altLang="en-US" sz="1600" dirty="0">
                <a:latin typeface="Comic Sans MS" panose="030F0702030302020204" pitchFamily="2" charset="0"/>
                <a:ea typeface="宋体" panose="02010600030101010101" pitchFamily="2" charset="-122"/>
                <a:sym typeface="宋体" panose="02010600030101010101" pitchFamily="2" charset="-122"/>
              </a:rPr>
              <a:t>parameter Nbits=8;</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reg [2*Nbits:1] atmp;   // 定义内部变量</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reg [Nbits:1]  btmp;    </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integer i;                // 定义循环变量</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always @(op_a,op_b)</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begin  result = 0;</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atmp = {</a:t>
            </a:r>
            <a:r>
              <a:rPr lang="en-US" altLang="zh-CN" sz="1600" dirty="0">
                <a:latin typeface="Comic Sans MS" panose="030F0702030302020204" pitchFamily="2" charset="0"/>
                <a:ea typeface="宋体" panose="02010600030101010101" pitchFamily="2" charset="-122"/>
                <a:sym typeface="宋体" panose="02010600030101010101" pitchFamily="2" charset="-122"/>
              </a:rPr>
              <a:t>{</a:t>
            </a:r>
            <a:r>
              <a:rPr lang="zh-CN" altLang="en-US" sz="1600" dirty="0">
                <a:latin typeface="Comic Sans MS" panose="030F0702030302020204" pitchFamily="2" charset="0"/>
                <a:ea typeface="宋体" panose="02010600030101010101" pitchFamily="2" charset="-122"/>
                <a:sym typeface="宋体" panose="02010600030101010101" pitchFamily="2" charset="-122"/>
              </a:rPr>
              <a:t>Nbits{1'b0}</a:t>
            </a:r>
            <a:r>
              <a:rPr lang="en-US" altLang="zh-CN" sz="1600" dirty="0">
                <a:latin typeface="Comic Sans MS" panose="030F0702030302020204" pitchFamily="2" charset="0"/>
                <a:ea typeface="宋体" panose="02010600030101010101" pitchFamily="2" charset="-122"/>
                <a:sym typeface="宋体" panose="02010600030101010101" pitchFamily="2" charset="-122"/>
              </a:rPr>
              <a:t>}</a:t>
            </a:r>
            <a:r>
              <a:rPr lang="zh-CN" altLang="en-US" sz="1600" dirty="0">
                <a:latin typeface="Comic Sans MS" panose="030F0702030302020204" pitchFamily="2" charset="0"/>
                <a:ea typeface="宋体" panose="02010600030101010101" pitchFamily="2" charset="-122"/>
                <a:sym typeface="宋体" panose="02010600030101010101" pitchFamily="2" charset="-122"/>
              </a:rPr>
              <a:t>,op_a};  // 拼接扩展</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btmp = op_b;   i = Nbits;</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while (i&gt;0)  begin </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if ( btmp[1] ) result = result + atmp;  </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i = i-1;               // 循环次数减1</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atmp = atmp &lt;&lt; 1;   // 左移一位 </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btmp = btmp &gt;&gt; 1;   // 右移一位</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end       </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end</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p:txBody>
      </p:sp>
      <p:sp>
        <p:nvSpPr>
          <p:cNvPr id="77827" name="文本框 3"/>
          <p:cNvSpPr txBox="1"/>
          <p:nvPr/>
        </p:nvSpPr>
        <p:spPr>
          <a:xfrm>
            <a:off x="536575" y="3941763"/>
            <a:ext cx="3124200" cy="1338262"/>
          </a:xfrm>
          <a:prstGeom prst="rect">
            <a:avLst/>
          </a:prstGeom>
          <a:noFill/>
          <a:ln w="9525">
            <a:noFill/>
          </a:ln>
        </p:spPr>
        <p:txBody>
          <a:bodyPr wrap="square" anchor="t" anchorCtr="0">
            <a:spAutoFit/>
          </a:bodyPr>
          <a:p>
            <a:pPr>
              <a:lnSpc>
                <a:spcPct val="150000"/>
              </a:lnSpc>
            </a:pPr>
            <a:r>
              <a:rPr lang="en-US" altLang="zh-CN" dirty="0">
                <a:latin typeface="Comic Sans MS" panose="030F0702030302020204" pitchFamily="2" charset="0"/>
                <a:ea typeface="宋体" panose="02010600030101010101" pitchFamily="2" charset="-122"/>
                <a:sym typeface="宋体" panose="02010600030101010101" pitchFamily="2" charset="-122"/>
              </a:rPr>
              <a:t>  </a:t>
            </a:r>
            <a:r>
              <a:rPr lang="zh-CN" altLang="en-US" dirty="0">
                <a:latin typeface="Comic Sans MS" panose="030F0702030302020204" pitchFamily="2" charset="0"/>
                <a:ea typeface="宋体" panose="02010600030101010101" pitchFamily="2" charset="-122"/>
                <a:sym typeface="宋体" panose="02010600030101010101" pitchFamily="2" charset="-122"/>
              </a:rPr>
              <a:t>如果while循环中条件表达式的值为x或者z时，则循环次数为0。</a:t>
            </a:r>
            <a:endParaRPr lang="zh-CN" altLang="en-US" dirty="0">
              <a:latin typeface="Comic Sans MS" panose="030F0702030302020204" pitchFamily="2" charset="0"/>
              <a:ea typeface="宋体" panose="02010600030101010101" pitchFamily="2" charset="-122"/>
              <a:sym typeface="宋体" panose="02010600030101010101" pitchFamily="2" charset="-122"/>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文本框 1"/>
          <p:cNvSpPr txBox="1"/>
          <p:nvPr/>
        </p:nvSpPr>
        <p:spPr>
          <a:xfrm>
            <a:off x="639763" y="741363"/>
            <a:ext cx="2841625" cy="1198562"/>
          </a:xfrm>
          <a:prstGeom prst="rect">
            <a:avLst/>
          </a:prstGeom>
          <a:solidFill>
            <a:srgbClr val="D9EDEE"/>
          </a:solidFill>
          <a:ln w="9525">
            <a:noFill/>
          </a:ln>
        </p:spPr>
        <p:txBody>
          <a:bodyPr wrap="square" anchor="t" anchorCtr="0">
            <a:spAutoFit/>
          </a:bodyPr>
          <a:p>
            <a:pPr>
              <a:lnSpc>
                <a:spcPct val="150000"/>
              </a:lnSpc>
            </a:pPr>
            <a:r>
              <a:rPr lang="zh-CN" altLang="en-US" sz="1600" dirty="0">
                <a:solidFill>
                  <a:srgbClr val="0070C0"/>
                </a:solidFill>
                <a:latin typeface="Comic Sans MS" panose="030F0702030302020204" pitchFamily="2" charset="0"/>
                <a:ea typeface="宋体" panose="02010600030101010101" pitchFamily="2" charset="-122"/>
                <a:sym typeface="宋体" panose="02010600030101010101" pitchFamily="2" charset="-122"/>
              </a:rPr>
              <a:t>repeat语句的语法格式为：</a:t>
            </a:r>
            <a:endParaRPr lang="zh-CN" altLang="en-US" sz="1600" dirty="0">
              <a:solidFill>
                <a:srgbClr val="0070C0"/>
              </a:solidFill>
              <a:latin typeface="Comic Sans MS" panose="030F0702030302020204" pitchFamily="2" charset="0"/>
              <a:ea typeface="宋体" panose="02010600030101010101" pitchFamily="2" charset="-122"/>
              <a:sym typeface="宋体" panose="02010600030101010101" pitchFamily="2" charset="-122"/>
            </a:endParaRPr>
          </a:p>
          <a:p>
            <a:pPr>
              <a:lnSpc>
                <a:spcPct val="150000"/>
              </a:lnSpc>
            </a:pPr>
            <a:r>
              <a:rPr lang="zh-CN" altLang="en-US" sz="1600" dirty="0">
                <a:solidFill>
                  <a:srgbClr val="C00000"/>
                </a:solidFill>
                <a:latin typeface="Comic Sans MS" panose="030F0702030302020204" pitchFamily="2" charset="0"/>
                <a:ea typeface="宋体" panose="02010600030101010101" pitchFamily="2" charset="-122"/>
                <a:sym typeface="宋体" panose="02010600030101010101" pitchFamily="2" charset="-122"/>
              </a:rPr>
              <a:t>  repeat（循环次数表达式）       </a:t>
            </a:r>
            <a:endParaRPr lang="zh-CN" altLang="en-US" sz="1600" dirty="0">
              <a:solidFill>
                <a:srgbClr val="C00000"/>
              </a:solidFill>
              <a:latin typeface="Comic Sans MS" panose="030F0702030302020204" pitchFamily="2" charset="0"/>
              <a:ea typeface="宋体" panose="02010600030101010101" pitchFamily="2" charset="-122"/>
              <a:sym typeface="宋体" panose="02010600030101010101" pitchFamily="2" charset="-122"/>
            </a:endParaRPr>
          </a:p>
          <a:p>
            <a:pPr>
              <a:lnSpc>
                <a:spcPct val="150000"/>
              </a:lnSpc>
            </a:pPr>
            <a:r>
              <a:rPr lang="zh-CN" altLang="en-US" sz="1600" dirty="0">
                <a:solidFill>
                  <a:srgbClr val="C00000"/>
                </a:solidFill>
                <a:latin typeface="Comic Sans MS" panose="030F0702030302020204" pitchFamily="2" charset="0"/>
                <a:ea typeface="宋体" panose="02010600030101010101" pitchFamily="2" charset="-122"/>
                <a:sym typeface="宋体" panose="02010600030101010101" pitchFamily="2" charset="-122"/>
              </a:rPr>
              <a:t>       语句块;</a:t>
            </a:r>
            <a:endParaRPr lang="zh-CN" altLang="en-US" sz="1600" dirty="0">
              <a:solidFill>
                <a:srgbClr val="C00000"/>
              </a:solidFill>
              <a:latin typeface="Comic Sans MS" panose="030F0702030302020204" pitchFamily="2" charset="0"/>
              <a:ea typeface="宋体" panose="02010600030101010101" pitchFamily="2" charset="-122"/>
              <a:sym typeface="宋体" panose="02010600030101010101" pitchFamily="2" charset="-122"/>
            </a:endParaRPr>
          </a:p>
        </p:txBody>
      </p:sp>
      <p:sp>
        <p:nvSpPr>
          <p:cNvPr id="78850" name="文本框 4"/>
          <p:cNvSpPr txBox="1"/>
          <p:nvPr/>
        </p:nvSpPr>
        <p:spPr>
          <a:xfrm>
            <a:off x="3765550" y="590550"/>
            <a:ext cx="4927600" cy="5630863"/>
          </a:xfrm>
          <a:prstGeom prst="rect">
            <a:avLst/>
          </a:prstGeom>
          <a:solidFill>
            <a:srgbClr val="D9D9D9"/>
          </a:solidFill>
          <a:ln w="9525">
            <a:noFill/>
          </a:ln>
        </p:spPr>
        <p:txBody>
          <a:bodyPr wrap="square" anchor="t" anchorCtr="0">
            <a:spAutoFit/>
          </a:bodyPr>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parameter Nbits=8;</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reg [2*Nbits:1] atmp;</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reg [Nbits:1] btmp;</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always @(op_a,op_b)</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begin</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result = 0;</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atmp = op_a;</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btmp = op_b;</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repeat (Nbits)    // 循环次数由Nbits确定</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begin </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a:t>
            </a:r>
            <a:r>
              <a:rPr lang="en-US" altLang="zh-CN" sz="1600" dirty="0">
                <a:latin typeface="Comic Sans MS" panose="030F0702030302020204" pitchFamily="2" charset="0"/>
                <a:ea typeface="宋体" panose="02010600030101010101" pitchFamily="2" charset="-122"/>
                <a:sym typeface="宋体" panose="02010600030101010101" pitchFamily="2" charset="-122"/>
              </a:rPr>
              <a:t> </a:t>
            </a:r>
            <a:r>
              <a:rPr lang="zh-CN" altLang="en-US" sz="1600" dirty="0">
                <a:latin typeface="Comic Sans MS" panose="030F0702030302020204" pitchFamily="2" charset="0"/>
                <a:ea typeface="宋体" panose="02010600030101010101" pitchFamily="2" charset="-122"/>
                <a:sym typeface="宋体" panose="02010600030101010101" pitchFamily="2" charset="-122"/>
              </a:rPr>
              <a:t>     if ( btmp[1] ) result = result + atmp;</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atmp = atmp &lt;&lt; 1; </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btmp = btmp &gt;&gt; 1;</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end</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end</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p:txBody>
      </p:sp>
      <p:sp>
        <p:nvSpPr>
          <p:cNvPr id="78851" name="文本框 2"/>
          <p:cNvSpPr txBox="1"/>
          <p:nvPr/>
        </p:nvSpPr>
        <p:spPr>
          <a:xfrm>
            <a:off x="508000" y="2166938"/>
            <a:ext cx="3124200" cy="3795712"/>
          </a:xfrm>
          <a:prstGeom prst="rect">
            <a:avLst/>
          </a:prstGeom>
          <a:noFill/>
          <a:ln w="9525">
            <a:noFill/>
          </a:ln>
        </p:spPr>
        <p:txBody>
          <a:bodyPr wrap="square" anchor="t" anchorCtr="0">
            <a:spAutoFit/>
          </a:bodyPr>
          <a:p>
            <a:pPr>
              <a:lnSpc>
                <a:spcPct val="150000"/>
              </a:lnSpc>
            </a:pPr>
            <a:r>
              <a:rPr lang="en-US" altLang="zh-CN" dirty="0">
                <a:latin typeface="Comic Sans MS" panose="030F0702030302020204" pitchFamily="2" charset="0"/>
                <a:ea typeface="宋体" panose="02010600030101010101" pitchFamily="2" charset="-122"/>
                <a:sym typeface="宋体" panose="02010600030101010101" pitchFamily="2" charset="-122"/>
              </a:rPr>
              <a:t>  </a:t>
            </a:r>
            <a:r>
              <a:rPr lang="zh-CN" altLang="en-US" dirty="0">
                <a:latin typeface="Comic Sans MS" panose="030F0702030302020204" pitchFamily="2" charset="0"/>
                <a:ea typeface="宋体" panose="02010600030101010101" pitchFamily="2" charset="-122"/>
                <a:sym typeface="宋体" panose="02010600030101010101" pitchFamily="2" charset="-122"/>
              </a:rPr>
              <a:t>repeat语句按照循环次数表达式指定的循环次数重复执行语句块，换句话说，循环次数表达式的值在repeat语句执行前已经确定了。这和C语言的do while循环语句完全不同！当循环次数表达式的值为x或者z时，则repeat语句的执行次数为0。</a:t>
            </a:r>
            <a:endParaRPr lang="zh-CN" altLang="en-US" dirty="0">
              <a:latin typeface="Comic Sans MS" panose="030F0702030302020204" pitchFamily="2" charset="0"/>
              <a:ea typeface="宋体" panose="02010600030101010101" pitchFamily="2" charset="-122"/>
              <a:sym typeface="宋体" panose="02010600030101010101" pitchFamily="2" charset="-122"/>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文本框 1"/>
          <p:cNvSpPr txBox="1"/>
          <p:nvPr/>
        </p:nvSpPr>
        <p:spPr>
          <a:xfrm>
            <a:off x="838200" y="1117600"/>
            <a:ext cx="3124200" cy="2168525"/>
          </a:xfrm>
          <a:prstGeom prst="rect">
            <a:avLst/>
          </a:prstGeom>
          <a:solidFill>
            <a:srgbClr val="D9EDEE"/>
          </a:solidFill>
          <a:ln w="9525">
            <a:noFill/>
          </a:ln>
        </p:spPr>
        <p:txBody>
          <a:bodyPr wrap="square" anchor="t" anchorCtr="0">
            <a:spAutoFit/>
          </a:bodyPr>
          <a:p>
            <a:pPr>
              <a:lnSpc>
                <a:spcPct val="150000"/>
              </a:lnSpc>
            </a:pPr>
            <a:r>
              <a:rPr lang="zh-CN" altLang="en-US" dirty="0">
                <a:solidFill>
                  <a:srgbClr val="0070C0"/>
                </a:solidFill>
                <a:latin typeface="Comic Sans MS" panose="030F0702030302020204" pitchFamily="2" charset="0"/>
                <a:ea typeface="宋体" panose="02010600030101010101" pitchFamily="2" charset="-122"/>
                <a:sym typeface="宋体" panose="02010600030101010101" pitchFamily="2" charset="-122"/>
              </a:rPr>
              <a:t>forever语句的语法格式为：</a:t>
            </a:r>
            <a:endParaRPr lang="zh-CN" altLang="en-US" dirty="0">
              <a:solidFill>
                <a:srgbClr val="0070C0"/>
              </a:solidFill>
              <a:latin typeface="Comic Sans MS" panose="030F0702030302020204" pitchFamily="2" charset="0"/>
              <a:ea typeface="宋体" panose="02010600030101010101" pitchFamily="2" charset="-122"/>
              <a:sym typeface="宋体" panose="02010600030101010101" pitchFamily="2" charset="-122"/>
            </a:endParaRPr>
          </a:p>
          <a:p>
            <a:pPr>
              <a:lnSpc>
                <a:spcPct val="150000"/>
              </a:lnSpc>
            </a:pPr>
            <a:r>
              <a:rPr lang="zh-CN" altLang="en-US" dirty="0">
                <a:solidFill>
                  <a:srgbClr val="0070C0"/>
                </a:solidFill>
                <a:latin typeface="Comic Sans MS" panose="030F0702030302020204" pitchFamily="2" charset="0"/>
                <a:ea typeface="宋体" panose="02010600030101010101" pitchFamily="2" charset="-122"/>
                <a:sym typeface="宋体" panose="02010600030101010101" pitchFamily="2" charset="-122"/>
              </a:rPr>
              <a:t>  </a:t>
            </a:r>
            <a:r>
              <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rPr>
              <a:t>forever </a:t>
            </a:r>
            <a:endPar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endParaRPr>
          </a:p>
          <a:p>
            <a:pPr>
              <a:lnSpc>
                <a:spcPct val="150000"/>
              </a:lnSpc>
            </a:pPr>
            <a:r>
              <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rPr>
              <a:t>      begin </a:t>
            </a:r>
            <a:endPar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endParaRPr>
          </a:p>
          <a:p>
            <a:pPr>
              <a:lnSpc>
                <a:spcPct val="150000"/>
              </a:lnSpc>
            </a:pPr>
            <a:r>
              <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rPr>
              <a:t>       …… </a:t>
            </a:r>
            <a:endPar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endParaRPr>
          </a:p>
          <a:p>
            <a:pPr>
              <a:lnSpc>
                <a:spcPct val="150000"/>
              </a:lnSpc>
            </a:pPr>
            <a:r>
              <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rPr>
              <a:t>      end</a:t>
            </a:r>
            <a:endPar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endParaRPr>
          </a:p>
        </p:txBody>
      </p:sp>
      <p:sp>
        <p:nvSpPr>
          <p:cNvPr id="79874" name="文本框 4"/>
          <p:cNvSpPr txBox="1"/>
          <p:nvPr/>
        </p:nvSpPr>
        <p:spPr>
          <a:xfrm>
            <a:off x="4287838" y="981075"/>
            <a:ext cx="4098925" cy="2676525"/>
          </a:xfrm>
          <a:prstGeom prst="rect">
            <a:avLst/>
          </a:prstGeom>
          <a:solidFill>
            <a:srgbClr val="D9D9D9"/>
          </a:solidFill>
          <a:ln w="9525">
            <a:noFill/>
          </a:ln>
        </p:spPr>
        <p:txBody>
          <a:bodyPr wrap="square" anchor="t" anchorCtr="0">
            <a:spAutoFit/>
          </a:bodyPr>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initial      </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begin        // 生成3位二进制进码</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a2=0;a1=0;a0=0;</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forever #40 a2 = ~a2;</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forever #20 a1 = ~a1;</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forever #10 a0 = ~a0; </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end</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p:txBody>
      </p:sp>
      <p:sp>
        <p:nvSpPr>
          <p:cNvPr id="79875" name="文本框 2"/>
          <p:cNvSpPr txBox="1"/>
          <p:nvPr/>
        </p:nvSpPr>
        <p:spPr>
          <a:xfrm>
            <a:off x="582613" y="3719513"/>
            <a:ext cx="8232775" cy="922337"/>
          </a:xfrm>
          <a:prstGeom prst="rect">
            <a:avLst/>
          </a:prstGeom>
          <a:noFill/>
          <a:ln w="9525">
            <a:noFill/>
          </a:ln>
        </p:spPr>
        <p:txBody>
          <a:bodyPr wrap="square" anchor="t" anchorCtr="0">
            <a:spAutoFit/>
          </a:bodyPr>
          <a:p>
            <a:pPr>
              <a:lnSpc>
                <a:spcPct val="150000"/>
              </a:lnSpc>
            </a:pPr>
            <a:r>
              <a:rPr lang="en-US" altLang="zh-CN" dirty="0">
                <a:latin typeface="Comic Sans MS" panose="030F0702030302020204" pitchFamily="2" charset="0"/>
                <a:ea typeface="宋体" panose="02010600030101010101" pitchFamily="2" charset="-122"/>
                <a:sym typeface="宋体" panose="02010600030101010101" pitchFamily="2" charset="-122"/>
              </a:rPr>
              <a:t>  </a:t>
            </a:r>
            <a:r>
              <a:rPr lang="zh-CN" altLang="en-US" dirty="0">
                <a:solidFill>
                  <a:srgbClr val="00B050"/>
                </a:solidFill>
                <a:latin typeface="Comic Sans MS" panose="030F0702030302020204" pitchFamily="2" charset="0"/>
                <a:ea typeface="宋体" panose="02010600030101010101" pitchFamily="2" charset="-122"/>
                <a:sym typeface="宋体" panose="02010600030101010101" pitchFamily="2" charset="-122"/>
              </a:rPr>
              <a:t>forever语句用于仿真，不可综合，</a:t>
            </a:r>
            <a:r>
              <a:rPr lang="zh-CN" altLang="en-US" dirty="0">
                <a:latin typeface="Comic Sans MS" panose="030F0702030302020204" pitchFamily="2" charset="0"/>
                <a:ea typeface="宋体" panose="02010600030101010101" pitchFamily="2" charset="-122"/>
                <a:sym typeface="宋体" panose="02010600030101010101" pitchFamily="2" charset="-122"/>
              </a:rPr>
              <a:t>只能在initial过程语句中使用，用于产生周期性的波形。</a:t>
            </a:r>
            <a:endParaRPr lang="zh-CN" altLang="en-US" dirty="0">
              <a:latin typeface="Comic Sans MS" panose="030F0702030302020204" pitchFamily="2" charset="0"/>
              <a:ea typeface="宋体" panose="02010600030101010101" pitchFamily="2" charset="-122"/>
              <a:sym typeface="宋体" panose="02010600030101010101" pitchFamily="2" charset="-122"/>
            </a:endParaRPr>
          </a:p>
        </p:txBody>
      </p:sp>
      <p:sp>
        <p:nvSpPr>
          <p:cNvPr id="79876" name="文本框 3"/>
          <p:cNvSpPr txBox="1"/>
          <p:nvPr/>
        </p:nvSpPr>
        <p:spPr>
          <a:xfrm>
            <a:off x="722313" y="542925"/>
            <a:ext cx="5372100" cy="368300"/>
          </a:xfrm>
          <a:prstGeom prst="rect">
            <a:avLst/>
          </a:prstGeom>
          <a:noFill/>
          <a:ln w="9525">
            <a:noFill/>
          </a:ln>
        </p:spPr>
        <p:txBody>
          <a:bodyPr wrap="none" anchor="t" anchorCtr="0">
            <a:spAutoFit/>
          </a:bodyPr>
          <a:p>
            <a:r>
              <a:rPr lang="zh-CN" altLang="en-US" dirty="0">
                <a:latin typeface="Comic Sans MS" panose="030F0702030302020204" pitchFamily="2" charset="0"/>
                <a:ea typeface="宋体" panose="02010600030101010101" pitchFamily="2" charset="-122"/>
                <a:sym typeface="宋体" panose="02010600030101010101" pitchFamily="2" charset="-122"/>
              </a:rPr>
              <a:t>forever语句没有循环条件，永远反复执行语句块。</a:t>
            </a:r>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文本框 3"/>
          <p:cNvSpPr txBox="1"/>
          <p:nvPr/>
        </p:nvSpPr>
        <p:spPr>
          <a:xfrm>
            <a:off x="828675" y="530225"/>
            <a:ext cx="2890838" cy="460375"/>
          </a:xfrm>
          <a:prstGeom prst="rect">
            <a:avLst/>
          </a:prstGeom>
          <a:noFill/>
          <a:ln w="9525">
            <a:noFill/>
          </a:ln>
        </p:spPr>
        <p:txBody>
          <a:bodyPr wrap="square" anchor="t" anchorCtr="0">
            <a:spAutoFit/>
          </a:bodyPr>
          <a:p>
            <a:pPr eaLnBrk="0" hangingPunct="0"/>
            <a:r>
              <a:rPr lang="zh-CN" altLang="en-US" sz="2400" dirty="0">
                <a:solidFill>
                  <a:srgbClr val="C00000"/>
                </a:solidFill>
                <a:latin typeface="Comic Sans MS" panose="030F0702030302020204" pitchFamily="2" charset="0"/>
                <a:ea typeface="宋体" panose="02010600030101010101" pitchFamily="2" charset="-122"/>
              </a:rPr>
              <a:t>2</a:t>
            </a:r>
            <a:r>
              <a:rPr lang="en-US" altLang="zh-CN" sz="2400" dirty="0">
                <a:solidFill>
                  <a:srgbClr val="C00000"/>
                </a:solidFill>
                <a:latin typeface="Comic Sans MS" panose="030F0702030302020204" pitchFamily="2" charset="0"/>
                <a:ea typeface="宋体" panose="02010600030101010101" pitchFamily="2" charset="-122"/>
              </a:rPr>
              <a:t>.</a:t>
            </a:r>
            <a:r>
              <a:rPr lang="zh-CN" altLang="en-US" sz="2400" dirty="0">
                <a:solidFill>
                  <a:srgbClr val="C00000"/>
                </a:solidFill>
                <a:latin typeface="Comic Sans MS" panose="030F0702030302020204" pitchFamily="2" charset="0"/>
                <a:ea typeface="宋体" panose="02010600030101010101" pitchFamily="2" charset="-122"/>
              </a:rPr>
              <a:t> 数据流描述</a:t>
            </a:r>
            <a:endParaRPr lang="zh-CN" altLang="en-US" sz="2400" dirty="0">
              <a:solidFill>
                <a:srgbClr val="C00000"/>
              </a:solidFill>
              <a:latin typeface="Comic Sans MS" panose="030F0702030302020204" pitchFamily="2" charset="0"/>
              <a:ea typeface="宋体" panose="02010600030101010101" pitchFamily="2" charset="-122"/>
            </a:endParaRPr>
          </a:p>
        </p:txBody>
      </p:sp>
      <p:sp>
        <p:nvSpPr>
          <p:cNvPr id="80898" name="文本框 3"/>
          <p:cNvSpPr txBox="1"/>
          <p:nvPr/>
        </p:nvSpPr>
        <p:spPr>
          <a:xfrm>
            <a:off x="828675" y="906463"/>
            <a:ext cx="7848600" cy="922337"/>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rPr>
              <a:t>  </a:t>
            </a:r>
            <a:r>
              <a:rPr lang="zh-CN" altLang="en-US" dirty="0">
                <a:latin typeface="Comic Sans MS" panose="030F0702030302020204" pitchFamily="2" charset="0"/>
                <a:ea typeface="宋体" panose="02010600030101010101" pitchFamily="2" charset="-122"/>
              </a:rPr>
              <a:t>数据流描述（Dataflow Modeling）采用连续赋值语句，基于表达式和操作符描述线网的功能，用于组合逻辑电路的描述。</a:t>
            </a:r>
            <a:endParaRPr lang="zh-CN" altLang="en-US" dirty="0">
              <a:latin typeface="Comic Sans MS" panose="030F0702030302020204" pitchFamily="2" charset="0"/>
              <a:ea typeface="宋体" panose="02010600030101010101" pitchFamily="2" charset="-122"/>
            </a:endParaRPr>
          </a:p>
        </p:txBody>
      </p:sp>
      <p:sp>
        <p:nvSpPr>
          <p:cNvPr id="80899" name="文本框 1"/>
          <p:cNvSpPr txBox="1"/>
          <p:nvPr/>
        </p:nvSpPr>
        <p:spPr>
          <a:xfrm>
            <a:off x="917575" y="1760538"/>
            <a:ext cx="6016625" cy="922337"/>
          </a:xfrm>
          <a:prstGeom prst="rect">
            <a:avLst/>
          </a:prstGeom>
          <a:solidFill>
            <a:srgbClr val="D9EDEE"/>
          </a:solidFill>
          <a:ln w="9525">
            <a:noFill/>
          </a:ln>
        </p:spPr>
        <p:txBody>
          <a:bodyPr wrap="square" anchor="t" anchorCtr="0">
            <a:spAutoFit/>
          </a:bodyPr>
          <a:p>
            <a:pPr eaLnBrk="0" hangingPunct="0">
              <a:lnSpc>
                <a:spcPct val="150000"/>
              </a:lnSpc>
            </a:pPr>
            <a:r>
              <a:rPr lang="zh-CN" altLang="en-US" dirty="0">
                <a:solidFill>
                  <a:srgbClr val="0070C0"/>
                </a:solidFill>
                <a:latin typeface="Comic Sans MS" panose="030F0702030302020204" pitchFamily="2" charset="0"/>
                <a:ea typeface="宋体" panose="02010600030101010101" pitchFamily="2" charset="-122"/>
              </a:rPr>
              <a:t>连续赋值语句的语法格式为：</a:t>
            </a:r>
            <a:r>
              <a:rPr lang="zh-CN" altLang="en-US" dirty="0">
                <a:solidFill>
                  <a:srgbClr val="FF0000"/>
                </a:solidFill>
                <a:latin typeface="Comic Sans MS" panose="030F0702030302020204" pitchFamily="2" charset="0"/>
                <a:ea typeface="宋体" panose="02010600030101010101" pitchFamily="2" charset="-122"/>
              </a:rPr>
              <a:t> </a:t>
            </a:r>
            <a:endParaRPr lang="zh-CN" altLang="en-US" dirty="0">
              <a:solidFill>
                <a:srgbClr val="FF0000"/>
              </a:solidFill>
              <a:latin typeface="Comic Sans MS" panose="030F0702030302020204" pitchFamily="2" charset="0"/>
              <a:ea typeface="宋体" panose="02010600030101010101" pitchFamily="2" charset="-122"/>
            </a:endParaRPr>
          </a:p>
          <a:p>
            <a:pPr eaLnBrk="0" hangingPunct="0">
              <a:lnSpc>
                <a:spcPct val="150000"/>
              </a:lnSpc>
            </a:pPr>
            <a:r>
              <a:rPr lang="zh-CN" altLang="en-US" dirty="0">
                <a:solidFill>
                  <a:srgbClr val="FF0000"/>
                </a:solidFill>
                <a:latin typeface="Comic Sans MS" panose="030F0702030302020204" pitchFamily="2" charset="0"/>
                <a:ea typeface="宋体" panose="02010600030101010101" pitchFamily="2" charset="-122"/>
              </a:rPr>
              <a:t> </a:t>
            </a:r>
            <a:r>
              <a:rPr lang="zh-CN" altLang="en-US" dirty="0">
                <a:solidFill>
                  <a:srgbClr val="0070C0"/>
                </a:solidFill>
                <a:latin typeface="Comic Sans MS" panose="030F0702030302020204" pitchFamily="2" charset="0"/>
                <a:ea typeface="宋体" panose="02010600030101010101" pitchFamily="2" charset="-122"/>
              </a:rPr>
              <a:t> </a:t>
            </a:r>
            <a:r>
              <a:rPr lang="zh-CN" altLang="en-US" dirty="0">
                <a:solidFill>
                  <a:srgbClr val="C00000"/>
                </a:solidFill>
                <a:latin typeface="Comic Sans MS" panose="030F0702030302020204" pitchFamily="2" charset="0"/>
                <a:ea typeface="宋体" panose="02010600030101010101" pitchFamily="2" charset="-122"/>
              </a:rPr>
              <a:t>assign [#延迟量] 线网名 = 赋值表达式;</a:t>
            </a:r>
            <a:endParaRPr lang="zh-CN" altLang="en-US" dirty="0">
              <a:solidFill>
                <a:srgbClr val="C00000"/>
              </a:solidFill>
              <a:latin typeface="Comic Sans MS" panose="030F0702030302020204" pitchFamily="2" charset="0"/>
              <a:ea typeface="宋体" panose="02010600030101010101" pitchFamily="2" charset="-122"/>
            </a:endParaRPr>
          </a:p>
        </p:txBody>
      </p:sp>
      <p:sp>
        <p:nvSpPr>
          <p:cNvPr id="80900" name="文本框 4"/>
          <p:cNvSpPr txBox="1"/>
          <p:nvPr/>
        </p:nvSpPr>
        <p:spPr>
          <a:xfrm>
            <a:off x="968375" y="2741613"/>
            <a:ext cx="4465638" cy="2306637"/>
          </a:xfrm>
          <a:prstGeom prst="rect">
            <a:avLst/>
          </a:prstGeom>
          <a:solidFill>
            <a:srgbClr val="D9D9D9"/>
          </a:solidFill>
          <a:ln w="9525">
            <a:noFill/>
          </a:ln>
        </p:spPr>
        <p:txBody>
          <a:bodyPr wrap="square" anchor="t" anchorCtr="0">
            <a:spAutoFit/>
          </a:bodyPr>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【例2-14】用数据流描述2选一数据选择器。</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module </a:t>
            </a:r>
            <a:r>
              <a:rPr lang="en-US" altLang="zh-CN" sz="1600" dirty="0">
                <a:latin typeface="Comic Sans MS" panose="030F0702030302020204" pitchFamily="2" charset="0"/>
                <a:ea typeface="宋体" panose="02010600030101010101" pitchFamily="2" charset="-122"/>
                <a:sym typeface="宋体" panose="02010600030101010101" pitchFamily="2" charset="-122"/>
              </a:rPr>
              <a:t>MUX</a:t>
            </a:r>
            <a:r>
              <a:rPr lang="zh-CN" altLang="en-US" sz="1600" dirty="0">
                <a:latin typeface="Comic Sans MS" panose="030F0702030302020204" pitchFamily="2" charset="0"/>
                <a:ea typeface="宋体" panose="02010600030101010101" pitchFamily="2" charset="-122"/>
                <a:sym typeface="宋体" panose="02010600030101010101" pitchFamily="2" charset="-122"/>
              </a:rPr>
              <a:t>2to1(y,</a:t>
            </a:r>
            <a:r>
              <a:rPr lang="en-US" altLang="zh-CN" sz="1600" dirty="0">
                <a:latin typeface="Comic Sans MS" panose="030F0702030302020204" pitchFamily="2" charset="0"/>
                <a:ea typeface="宋体" panose="02010600030101010101" pitchFamily="2" charset="-122"/>
                <a:sym typeface="宋体" panose="02010600030101010101" pitchFamily="2" charset="-122"/>
              </a:rPr>
              <a:t>d</a:t>
            </a:r>
            <a:r>
              <a:rPr lang="zh-CN" altLang="en-US" sz="1600" dirty="0">
                <a:latin typeface="Comic Sans MS" panose="030F0702030302020204" pitchFamily="2" charset="0"/>
                <a:ea typeface="宋体" panose="02010600030101010101" pitchFamily="2" charset="-122"/>
                <a:sym typeface="宋体" panose="02010600030101010101" pitchFamily="2" charset="-122"/>
              </a:rPr>
              <a:t>0,</a:t>
            </a:r>
            <a:r>
              <a:rPr lang="en-US" altLang="zh-CN" sz="1600" dirty="0">
                <a:latin typeface="Comic Sans MS" panose="030F0702030302020204" pitchFamily="2" charset="0"/>
                <a:ea typeface="宋体" panose="02010600030101010101" pitchFamily="2" charset="-122"/>
                <a:sym typeface="宋体" panose="02010600030101010101" pitchFamily="2" charset="-122"/>
              </a:rPr>
              <a:t>d</a:t>
            </a:r>
            <a:r>
              <a:rPr lang="zh-CN" altLang="en-US" sz="1600" dirty="0">
                <a:latin typeface="Comic Sans MS" panose="030F0702030302020204" pitchFamily="2" charset="0"/>
                <a:ea typeface="宋体" panose="02010600030101010101" pitchFamily="2" charset="-122"/>
                <a:sym typeface="宋体" panose="02010600030101010101" pitchFamily="2" charset="-122"/>
              </a:rPr>
              <a:t>1,</a:t>
            </a:r>
            <a:r>
              <a:rPr lang="en-US" altLang="zh-CN" sz="1600" dirty="0">
                <a:latin typeface="Comic Sans MS" panose="030F0702030302020204" pitchFamily="2" charset="0"/>
                <a:ea typeface="宋体" panose="02010600030101010101" pitchFamily="2" charset="-122"/>
                <a:sym typeface="宋体" panose="02010600030101010101" pitchFamily="2" charset="-122"/>
              </a:rPr>
              <a:t>sel</a:t>
            </a:r>
            <a:r>
              <a:rPr lang="zh-CN" altLang="en-US" sz="1600" dirty="0">
                <a:latin typeface="Comic Sans MS" panose="030F0702030302020204" pitchFamily="2" charset="0"/>
                <a:ea typeface="宋体" panose="02010600030101010101" pitchFamily="2" charset="-122"/>
                <a:sym typeface="宋体" panose="02010600030101010101" pitchFamily="2" charset="-122"/>
              </a:rPr>
              <a:t>);</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input </a:t>
            </a:r>
            <a:r>
              <a:rPr lang="en-US" altLang="zh-CN" sz="1600" dirty="0">
                <a:latin typeface="Comic Sans MS" panose="030F0702030302020204" pitchFamily="2" charset="0"/>
                <a:ea typeface="宋体" panose="02010600030101010101" pitchFamily="2" charset="-122"/>
                <a:sym typeface="宋体" panose="02010600030101010101" pitchFamily="2" charset="-122"/>
              </a:rPr>
              <a:t>d</a:t>
            </a:r>
            <a:r>
              <a:rPr lang="zh-CN" altLang="en-US" sz="1600" dirty="0">
                <a:latin typeface="Comic Sans MS" panose="030F0702030302020204" pitchFamily="2" charset="0"/>
                <a:ea typeface="宋体" panose="02010600030101010101" pitchFamily="2" charset="-122"/>
                <a:sym typeface="宋体" panose="02010600030101010101" pitchFamily="2" charset="-122"/>
              </a:rPr>
              <a:t>0,</a:t>
            </a:r>
            <a:r>
              <a:rPr lang="en-US" altLang="zh-CN" sz="1600" dirty="0">
                <a:latin typeface="Comic Sans MS" panose="030F0702030302020204" pitchFamily="2" charset="0"/>
                <a:ea typeface="宋体" panose="02010600030101010101" pitchFamily="2" charset="-122"/>
                <a:sym typeface="宋体" panose="02010600030101010101" pitchFamily="2" charset="-122"/>
              </a:rPr>
              <a:t>d</a:t>
            </a:r>
            <a:r>
              <a:rPr lang="zh-CN" altLang="en-US" sz="1600" dirty="0">
                <a:latin typeface="Comic Sans MS" panose="030F0702030302020204" pitchFamily="2" charset="0"/>
                <a:ea typeface="宋体" panose="02010600030101010101" pitchFamily="2" charset="-122"/>
                <a:sym typeface="宋体" panose="02010600030101010101" pitchFamily="2" charset="-122"/>
              </a:rPr>
              <a:t>1,</a:t>
            </a:r>
            <a:r>
              <a:rPr lang="en-US" altLang="zh-CN" sz="1600" dirty="0">
                <a:latin typeface="Comic Sans MS" panose="030F0702030302020204" pitchFamily="2" charset="0"/>
                <a:ea typeface="宋体" panose="02010600030101010101" pitchFamily="2" charset="-122"/>
                <a:sym typeface="宋体" panose="02010600030101010101" pitchFamily="2" charset="-122"/>
              </a:rPr>
              <a:t>sel</a:t>
            </a:r>
            <a:r>
              <a:rPr lang="zh-CN" altLang="en-US" sz="1600" dirty="0">
                <a:latin typeface="Comic Sans MS" panose="030F0702030302020204" pitchFamily="2" charset="0"/>
                <a:ea typeface="宋体" panose="02010600030101010101" pitchFamily="2" charset="-122"/>
                <a:sym typeface="宋体" panose="02010600030101010101" pitchFamily="2" charset="-122"/>
              </a:rPr>
              <a:t>;</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output y;</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assign y= ~</a:t>
            </a:r>
            <a:r>
              <a:rPr lang="en-US" altLang="zh-CN" sz="1600" dirty="0">
                <a:latin typeface="Comic Sans MS" panose="030F0702030302020204" pitchFamily="2" charset="0"/>
                <a:ea typeface="宋体" panose="02010600030101010101" pitchFamily="2" charset="-122"/>
                <a:sym typeface="宋体" panose="02010600030101010101" pitchFamily="2" charset="-122"/>
              </a:rPr>
              <a:t>sel</a:t>
            </a:r>
            <a:r>
              <a:rPr lang="zh-CN" altLang="en-US" sz="1600" dirty="0">
                <a:latin typeface="Comic Sans MS" panose="030F0702030302020204" pitchFamily="2" charset="0"/>
                <a:ea typeface="宋体" panose="02010600030101010101" pitchFamily="2" charset="-122"/>
                <a:sym typeface="宋体" panose="02010600030101010101" pitchFamily="2" charset="-122"/>
              </a:rPr>
              <a:t> &amp; </a:t>
            </a:r>
            <a:r>
              <a:rPr lang="en-US" altLang="zh-CN" sz="1600" dirty="0">
                <a:latin typeface="Comic Sans MS" panose="030F0702030302020204" pitchFamily="2" charset="0"/>
                <a:ea typeface="宋体" panose="02010600030101010101" pitchFamily="2" charset="-122"/>
                <a:sym typeface="宋体" panose="02010600030101010101" pitchFamily="2" charset="-122"/>
              </a:rPr>
              <a:t>d</a:t>
            </a:r>
            <a:r>
              <a:rPr lang="zh-CN" altLang="en-US" sz="1600" dirty="0">
                <a:latin typeface="Comic Sans MS" panose="030F0702030302020204" pitchFamily="2" charset="0"/>
                <a:ea typeface="宋体" panose="02010600030101010101" pitchFamily="2" charset="-122"/>
                <a:sym typeface="宋体" panose="02010600030101010101" pitchFamily="2" charset="-122"/>
              </a:rPr>
              <a:t>0 | </a:t>
            </a:r>
            <a:r>
              <a:rPr lang="en-US" altLang="zh-CN" sz="1600" dirty="0">
                <a:latin typeface="Comic Sans MS" panose="030F0702030302020204" pitchFamily="2" charset="0"/>
                <a:ea typeface="宋体" panose="02010600030101010101" pitchFamily="2" charset="-122"/>
                <a:sym typeface="宋体" panose="02010600030101010101" pitchFamily="2" charset="-122"/>
              </a:rPr>
              <a:t>sel</a:t>
            </a:r>
            <a:r>
              <a:rPr lang="zh-CN" altLang="en-US" sz="1600" dirty="0">
                <a:latin typeface="Comic Sans MS" panose="030F0702030302020204" pitchFamily="2" charset="0"/>
                <a:ea typeface="宋体" panose="02010600030101010101" pitchFamily="2" charset="-122"/>
                <a:sym typeface="宋体" panose="02010600030101010101" pitchFamily="2" charset="-122"/>
              </a:rPr>
              <a:t> &amp; </a:t>
            </a:r>
            <a:r>
              <a:rPr lang="en-US" altLang="zh-CN" sz="1600" dirty="0">
                <a:latin typeface="Comic Sans MS" panose="030F0702030302020204" pitchFamily="2" charset="0"/>
                <a:ea typeface="宋体" panose="02010600030101010101" pitchFamily="2" charset="-122"/>
                <a:sym typeface="宋体" panose="02010600030101010101" pitchFamily="2" charset="-122"/>
              </a:rPr>
              <a:t>d</a:t>
            </a:r>
            <a:r>
              <a:rPr lang="zh-CN" altLang="en-US" sz="1600" dirty="0">
                <a:latin typeface="Comic Sans MS" panose="030F0702030302020204" pitchFamily="2" charset="0"/>
                <a:ea typeface="宋体" panose="02010600030101010101" pitchFamily="2" charset="-122"/>
                <a:sym typeface="宋体" panose="02010600030101010101" pitchFamily="2" charset="-122"/>
              </a:rPr>
              <a:t>1; </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endmodule</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p:txBody>
      </p:sp>
      <p:sp>
        <p:nvSpPr>
          <p:cNvPr id="80901" name="文本框 3"/>
          <p:cNvSpPr txBox="1"/>
          <p:nvPr/>
        </p:nvSpPr>
        <p:spPr>
          <a:xfrm>
            <a:off x="5565775" y="2740025"/>
            <a:ext cx="3197225" cy="2168525"/>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rPr>
              <a:t>   </a:t>
            </a:r>
            <a:r>
              <a:rPr lang="zh-CN" altLang="en-US" dirty="0">
                <a:latin typeface="Comic Sans MS" panose="030F0702030302020204" pitchFamily="2" charset="0"/>
                <a:ea typeface="宋体" panose="02010600030101010101" pitchFamily="2" charset="-122"/>
              </a:rPr>
              <a:t>连续赋值语句的特点是：赋值过程总是连续的。当赋值表达式的值发生变化后，经过“#延迟量”定义的延迟时间后立即赋给左边线网。</a:t>
            </a:r>
            <a:endParaRPr lang="zh-CN" altLang="en-US" dirty="0">
              <a:latin typeface="Comic Sans MS" panose="030F0702030302020204" pitchFamily="2" charset="0"/>
              <a:ea typeface="宋体" panose="02010600030101010101" pitchFamily="2" charset="-122"/>
            </a:endParaRPr>
          </a:p>
        </p:txBody>
      </p:sp>
      <p:sp>
        <p:nvSpPr>
          <p:cNvPr id="80902" name="文本框 3"/>
          <p:cNvSpPr txBox="1"/>
          <p:nvPr/>
        </p:nvSpPr>
        <p:spPr>
          <a:xfrm>
            <a:off x="512763" y="4976813"/>
            <a:ext cx="8348662" cy="1338262"/>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rPr>
              <a:t>  </a:t>
            </a:r>
            <a:r>
              <a:rPr lang="zh-CN" altLang="en-US" dirty="0">
                <a:latin typeface="Comic Sans MS" panose="030F0702030302020204" pitchFamily="2" charset="0"/>
                <a:ea typeface="宋体" panose="02010600030101010101" pitchFamily="2" charset="-122"/>
              </a:rPr>
              <a:t>需要说明的是：</a:t>
            </a:r>
            <a:r>
              <a:rPr lang="zh-CN" altLang="en-US" dirty="0">
                <a:solidFill>
                  <a:srgbClr val="00B050"/>
                </a:solidFill>
                <a:latin typeface="Comic Sans MS" panose="030F0702030302020204" pitchFamily="2" charset="0"/>
                <a:ea typeface="宋体" panose="02010600030101010101" pitchFamily="2" charset="-122"/>
              </a:rPr>
              <a:t>（1）连续赋值语句用于对线网进行赋值</a:t>
            </a:r>
            <a:r>
              <a:rPr lang="zh-CN" altLang="en-US" dirty="0">
                <a:solidFill>
                  <a:srgbClr val="C00000"/>
                </a:solidFill>
                <a:latin typeface="Comic Sans MS" panose="030F0702030302020204" pitchFamily="2" charset="0"/>
                <a:ea typeface="宋体" panose="02010600030101010101" pitchFamily="2" charset="-122"/>
              </a:rPr>
              <a:t>，</a:t>
            </a:r>
            <a:r>
              <a:rPr lang="zh-CN" altLang="en-US" dirty="0">
                <a:latin typeface="Comic Sans MS" panose="030F0702030302020204" pitchFamily="2" charset="0"/>
                <a:ea typeface="宋体" panose="02010600030101010101" pitchFamily="2" charset="-122"/>
              </a:rPr>
              <a:t>不能对变量进行赋值；（2）</a:t>
            </a:r>
            <a:r>
              <a:rPr lang="zh-CN" altLang="en-US" dirty="0">
                <a:solidFill>
                  <a:srgbClr val="00B050"/>
                </a:solidFill>
                <a:latin typeface="Comic Sans MS" panose="030F0702030302020204" pitchFamily="2" charset="0"/>
                <a:ea typeface="宋体" panose="02010600030101010101" pitchFamily="2" charset="-122"/>
              </a:rPr>
              <a:t>连续赋值语句和过程语句为平等关系</a:t>
            </a:r>
            <a:r>
              <a:rPr lang="zh-CN" altLang="en-US" dirty="0">
                <a:latin typeface="Comic Sans MS" panose="030F0702030302020204" pitchFamily="2" charset="0"/>
                <a:ea typeface="宋体" panose="02010600030101010101" pitchFamily="2" charset="-122"/>
              </a:rPr>
              <a:t>，不能相互嵌套使用；（3）连续赋值语句的</a:t>
            </a:r>
            <a:r>
              <a:rPr lang="zh-CN" altLang="en-US" dirty="0">
                <a:solidFill>
                  <a:srgbClr val="00B050"/>
                </a:solidFill>
                <a:latin typeface="Comic Sans MS" panose="030F0702030302020204" pitchFamily="2" charset="0"/>
                <a:ea typeface="宋体" panose="02010600030101010101" pitchFamily="2" charset="-122"/>
              </a:rPr>
              <a:t>执行顺序与语句书写的顺序无</a:t>
            </a:r>
            <a:r>
              <a:rPr lang="zh-CN" altLang="en-US" dirty="0">
                <a:latin typeface="Comic Sans MS" panose="030F0702030302020204" pitchFamily="2" charset="0"/>
                <a:ea typeface="宋体" panose="02010600030101010101" pitchFamily="2" charset="-122"/>
              </a:rPr>
              <a:t>关。</a:t>
            </a:r>
            <a:endParaRPr lang="zh-CN" altLang="en-US" dirty="0">
              <a:latin typeface="Comic Sans MS" panose="030F0702030302020204" pitchFamily="2" charset="0"/>
              <a:ea typeface="宋体" panose="02010600030101010101" pitchFamily="2" charset="-122"/>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文本框 4"/>
          <p:cNvSpPr txBox="1"/>
          <p:nvPr/>
        </p:nvSpPr>
        <p:spPr>
          <a:xfrm>
            <a:off x="695325" y="577850"/>
            <a:ext cx="3781425" cy="2676525"/>
          </a:xfrm>
          <a:prstGeom prst="rect">
            <a:avLst/>
          </a:prstGeom>
          <a:solidFill>
            <a:srgbClr val="D9D9D9"/>
          </a:solidFill>
          <a:ln w="9525">
            <a:noFill/>
          </a:ln>
        </p:spPr>
        <p:txBody>
          <a:bodyPr wrap="square" anchor="t" anchorCtr="0">
            <a:spAutoFit/>
          </a:bodyPr>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【例2-15】用数据流描述全加器。</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module full_adder(a,b,ci,sum,co);</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input</a:t>
            </a:r>
            <a:r>
              <a:rPr lang="en-US" altLang="zh-CN" sz="1600" dirty="0">
                <a:latin typeface="Comic Sans MS" panose="030F0702030302020204" pitchFamily="2" charset="0"/>
                <a:ea typeface="宋体" panose="02010600030101010101" pitchFamily="2" charset="-122"/>
                <a:sym typeface="宋体" panose="02010600030101010101" pitchFamily="2" charset="-122"/>
              </a:rPr>
              <a:t> </a:t>
            </a:r>
            <a:r>
              <a:rPr lang="zh-CN" altLang="en-US" sz="1600" dirty="0">
                <a:latin typeface="Comic Sans MS" panose="030F0702030302020204" pitchFamily="2" charset="0"/>
                <a:ea typeface="宋体" panose="02010600030101010101" pitchFamily="2" charset="-122"/>
                <a:sym typeface="宋体" panose="02010600030101010101" pitchFamily="2" charset="-122"/>
              </a:rPr>
              <a:t>a,b,ci;</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output </a:t>
            </a:r>
            <a:r>
              <a:rPr lang="en-US" altLang="zh-CN" sz="1600" dirty="0">
                <a:latin typeface="Comic Sans MS" panose="030F0702030302020204" pitchFamily="2" charset="0"/>
                <a:ea typeface="宋体" panose="02010600030101010101" pitchFamily="2" charset="-122"/>
                <a:sym typeface="宋体" panose="02010600030101010101" pitchFamily="2" charset="-122"/>
              </a:rPr>
              <a:t>wire </a:t>
            </a:r>
            <a:r>
              <a:rPr lang="zh-CN" altLang="en-US" sz="1600" dirty="0">
                <a:latin typeface="Comic Sans MS" panose="030F0702030302020204" pitchFamily="2" charset="0"/>
                <a:ea typeface="宋体" panose="02010600030101010101" pitchFamily="2" charset="-122"/>
                <a:sym typeface="宋体" panose="02010600030101010101" pitchFamily="2" charset="-122"/>
              </a:rPr>
              <a:t>sum,co;</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assign sum = a^b^ci;</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assign co = a&amp;b | a&amp;ci | b&amp;ci; </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endmodule</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p:txBody>
      </p:sp>
      <p:sp>
        <p:nvSpPr>
          <p:cNvPr id="81922" name="文本框 1"/>
          <p:cNvSpPr txBox="1"/>
          <p:nvPr/>
        </p:nvSpPr>
        <p:spPr>
          <a:xfrm>
            <a:off x="4505325" y="1187450"/>
            <a:ext cx="4397375" cy="3414713"/>
          </a:xfrm>
          <a:prstGeom prst="rect">
            <a:avLst/>
          </a:prstGeom>
          <a:solidFill>
            <a:srgbClr val="D9D9D9"/>
          </a:solidFill>
          <a:ln w="9525">
            <a:noFill/>
          </a:ln>
        </p:spPr>
        <p:txBody>
          <a:bodyPr wrap="square" anchor="t" anchorCtr="0">
            <a:spAutoFit/>
          </a:bodyPr>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【例2-16】用数据流描述8位加法器。</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module adder_Nbits(a,b,cin,sum,cout);</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parameter Nbits = 8;</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input [Nbits-1:0] a, b;</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input cin;</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output [Nbits-1:0] sum;</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output cout;</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assign {cout,sum} = a + b + cin; </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endmodule</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p:txBody>
      </p:sp>
      <p:sp>
        <p:nvSpPr>
          <p:cNvPr id="81923" name="文本框 3"/>
          <p:cNvSpPr txBox="1"/>
          <p:nvPr/>
        </p:nvSpPr>
        <p:spPr>
          <a:xfrm>
            <a:off x="601663" y="4764088"/>
            <a:ext cx="8301037" cy="1338262"/>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rPr>
              <a:t>  </a:t>
            </a:r>
            <a:r>
              <a:rPr lang="en-US" altLang="zh-CN" dirty="0">
                <a:solidFill>
                  <a:srgbClr val="0070C0"/>
                </a:solidFill>
                <a:latin typeface="Comic Sans MS" panose="030F0702030302020204" pitchFamily="2" charset="0"/>
                <a:ea typeface="宋体" panose="02010600030101010101" pitchFamily="2" charset="-122"/>
              </a:rPr>
              <a:t>修改例2-16中参数Nbits的数值可以构建任意位加法器</a:t>
            </a:r>
            <a:r>
              <a:rPr lang="en-US" altLang="zh-CN" dirty="0">
                <a:latin typeface="Comic Sans MS" panose="030F0702030302020204" pitchFamily="2" charset="0"/>
                <a:ea typeface="宋体" panose="02010600030101010101" pitchFamily="2" charset="-122"/>
              </a:rPr>
              <a:t>。在层次电路设计中，可以应用parameter的参数传递功能，通过上层模块中的defparam语句</a:t>
            </a:r>
            <a:r>
              <a:rPr lang="zh-CN" altLang="en-US" dirty="0">
                <a:latin typeface="Comic Sans MS" panose="030F0702030302020204" pitchFamily="2" charset="0"/>
                <a:ea typeface="宋体" panose="02010600030101010101" pitchFamily="2" charset="-122"/>
              </a:rPr>
              <a:t>（只能用在仿真时）</a:t>
            </a:r>
            <a:r>
              <a:rPr lang="en-US" altLang="zh-CN" dirty="0">
                <a:latin typeface="Comic Sans MS" panose="030F0702030302020204" pitchFamily="2" charset="0"/>
                <a:ea typeface="宋体" panose="02010600030101010101" pitchFamily="2" charset="-122"/>
              </a:rPr>
              <a:t>修改Nbits的参数值实现任意位加法器。</a:t>
            </a:r>
            <a:endParaRPr lang="en-US" altLang="zh-CN" dirty="0">
              <a:latin typeface="Comic Sans MS" panose="030F0702030302020204" pitchFamily="2" charset="0"/>
              <a:ea typeface="宋体" panose="02010600030101010101" pitchFamily="2" charset="-122"/>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文本框 4"/>
          <p:cNvSpPr txBox="1"/>
          <p:nvPr/>
        </p:nvSpPr>
        <p:spPr>
          <a:xfrm>
            <a:off x="685800" y="3290888"/>
            <a:ext cx="7362825" cy="3046412"/>
          </a:xfrm>
          <a:prstGeom prst="rect">
            <a:avLst/>
          </a:prstGeom>
          <a:solidFill>
            <a:srgbClr val="D9D9D9"/>
          </a:solidFill>
          <a:ln w="9525">
            <a:noFill/>
          </a:ln>
        </p:spPr>
        <p:txBody>
          <a:bodyPr wrap="square" anchor="t" anchorCtr="0">
            <a:spAutoFit/>
          </a:bodyPr>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module adder_16bits(a,b,cin,sum,cout);</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input [15:0] a, b;</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input cin;</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output wire [15:0] sum;</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output wire cout;</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a:t>
            </a:r>
            <a:r>
              <a:rPr lang="zh-CN" altLang="en-US" sz="1600" dirty="0">
                <a:solidFill>
                  <a:srgbClr val="0070C0"/>
                </a:solidFill>
                <a:latin typeface="Comic Sans MS" panose="030F0702030302020204" pitchFamily="2" charset="0"/>
                <a:ea typeface="宋体" panose="02010600030101010101" pitchFamily="2" charset="-122"/>
                <a:sym typeface="宋体" panose="02010600030101010101" pitchFamily="2" charset="-122"/>
              </a:rPr>
              <a:t>defparam</a:t>
            </a:r>
            <a:r>
              <a:rPr lang="zh-CN" altLang="en-US" sz="1600" dirty="0">
                <a:latin typeface="Comic Sans MS" panose="030F0702030302020204" pitchFamily="2" charset="0"/>
                <a:ea typeface="宋体" panose="02010600030101010101" pitchFamily="2" charset="-122"/>
                <a:sym typeface="宋体" panose="02010600030101010101" pitchFamily="2" charset="-122"/>
              </a:rPr>
              <a:t> </a:t>
            </a:r>
            <a:r>
              <a:rPr lang="zh-CN" altLang="en-US" sz="1600" dirty="0">
                <a:solidFill>
                  <a:srgbClr val="C00000"/>
                </a:solidFill>
                <a:latin typeface="Comic Sans MS" panose="030F0702030302020204" pitchFamily="2" charset="0"/>
                <a:ea typeface="宋体" panose="02010600030101010101" pitchFamily="2" charset="-122"/>
                <a:sym typeface="宋体" panose="02010600030101010101" pitchFamily="2" charset="-122"/>
              </a:rPr>
              <a:t>U_adder_16bits</a:t>
            </a:r>
            <a:r>
              <a:rPr lang="zh-CN" altLang="en-US" sz="1600" dirty="0">
                <a:latin typeface="Comic Sans MS" panose="030F0702030302020204" pitchFamily="2" charset="0"/>
                <a:ea typeface="宋体" panose="02010600030101010101" pitchFamily="2" charset="-122"/>
                <a:sym typeface="宋体" panose="02010600030101010101" pitchFamily="2" charset="-122"/>
              </a:rPr>
              <a:t>.Nbits=16;</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adder_Nbits </a:t>
            </a:r>
            <a:r>
              <a:rPr lang="zh-CN" altLang="en-US" sz="1600" dirty="0">
                <a:solidFill>
                  <a:srgbClr val="C00000"/>
                </a:solidFill>
                <a:latin typeface="Comic Sans MS" panose="030F0702030302020204" pitchFamily="2" charset="0"/>
                <a:ea typeface="宋体" panose="02010600030101010101" pitchFamily="2" charset="-122"/>
                <a:sym typeface="宋体" panose="02010600030101010101" pitchFamily="2" charset="-122"/>
              </a:rPr>
              <a:t>U_adder_16bits</a:t>
            </a:r>
            <a:r>
              <a:rPr lang="zh-CN" altLang="en-US" sz="1600" dirty="0">
                <a:latin typeface="Comic Sans MS" panose="030F0702030302020204" pitchFamily="2" charset="0"/>
                <a:ea typeface="宋体" panose="02010600030101010101" pitchFamily="2" charset="-122"/>
                <a:sym typeface="宋体" panose="02010600030101010101" pitchFamily="2" charset="-122"/>
              </a:rPr>
              <a:t>(a,b,cin,sum,cout);</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endmodule</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p:txBody>
      </p:sp>
      <p:sp>
        <p:nvSpPr>
          <p:cNvPr id="82946" name="文本框 1"/>
          <p:cNvSpPr txBox="1"/>
          <p:nvPr/>
        </p:nvSpPr>
        <p:spPr>
          <a:xfrm>
            <a:off x="4505325" y="496888"/>
            <a:ext cx="4473575" cy="2722562"/>
          </a:xfrm>
          <a:prstGeom prst="rect">
            <a:avLst/>
          </a:prstGeom>
          <a:solidFill>
            <a:srgbClr val="D9D9D9"/>
          </a:solidFill>
          <a:ln w="9525">
            <a:noFill/>
          </a:ln>
        </p:spPr>
        <p:txBody>
          <a:bodyPr wrap="square" anchor="t" anchorCtr="0">
            <a:spAutoFit/>
          </a:bodyPr>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a:t>
            </a:r>
            <a:r>
              <a:rPr lang="zh-CN" altLang="en-US" sz="1400" dirty="0">
                <a:latin typeface="Comic Sans MS" panose="030F0702030302020204" pitchFamily="2" charset="0"/>
                <a:ea typeface="宋体" panose="02010600030101010101" pitchFamily="2" charset="-122"/>
                <a:sym typeface="宋体" panose="02010600030101010101" pitchFamily="2" charset="-122"/>
              </a:rPr>
              <a:t>module adder_Nbits(a,b,cin,sum,cout);</a:t>
            </a:r>
            <a:endParaRPr lang="zh-CN" altLang="en-US" sz="14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400" dirty="0">
                <a:latin typeface="Comic Sans MS" panose="030F0702030302020204" pitchFamily="2" charset="0"/>
                <a:ea typeface="宋体" panose="02010600030101010101" pitchFamily="2" charset="-122"/>
                <a:sym typeface="宋体" panose="02010600030101010101" pitchFamily="2" charset="-122"/>
              </a:rPr>
              <a:t>     parameter Nbits = 8;</a:t>
            </a:r>
            <a:endParaRPr lang="zh-CN" altLang="en-US" sz="14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400" dirty="0">
                <a:latin typeface="Comic Sans MS" panose="030F0702030302020204" pitchFamily="2" charset="0"/>
                <a:ea typeface="宋体" panose="02010600030101010101" pitchFamily="2" charset="-122"/>
                <a:sym typeface="宋体" panose="02010600030101010101" pitchFamily="2" charset="-122"/>
              </a:rPr>
              <a:t>     input [Nbits-1:0] a, b;</a:t>
            </a:r>
            <a:endParaRPr lang="zh-CN" altLang="en-US" sz="14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400" dirty="0">
                <a:latin typeface="Comic Sans MS" panose="030F0702030302020204" pitchFamily="2" charset="0"/>
                <a:ea typeface="宋体" panose="02010600030101010101" pitchFamily="2" charset="-122"/>
                <a:sym typeface="宋体" panose="02010600030101010101" pitchFamily="2" charset="-122"/>
              </a:rPr>
              <a:t>     input cin;</a:t>
            </a:r>
            <a:endParaRPr lang="zh-CN" altLang="en-US" sz="14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400" dirty="0">
                <a:latin typeface="Comic Sans MS" panose="030F0702030302020204" pitchFamily="2" charset="0"/>
                <a:ea typeface="宋体" panose="02010600030101010101" pitchFamily="2" charset="-122"/>
                <a:sym typeface="宋体" panose="02010600030101010101" pitchFamily="2" charset="-122"/>
              </a:rPr>
              <a:t>     output [Nbits-1:0] sum;</a:t>
            </a:r>
            <a:endParaRPr lang="zh-CN" altLang="en-US" sz="14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400" dirty="0">
                <a:latin typeface="Comic Sans MS" panose="030F0702030302020204" pitchFamily="2" charset="0"/>
                <a:ea typeface="宋体" panose="02010600030101010101" pitchFamily="2" charset="-122"/>
                <a:sym typeface="宋体" panose="02010600030101010101" pitchFamily="2" charset="-122"/>
              </a:rPr>
              <a:t>     output cout;</a:t>
            </a:r>
            <a:endParaRPr lang="zh-CN" altLang="en-US" sz="14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400" dirty="0">
                <a:latin typeface="Comic Sans MS" panose="030F0702030302020204" pitchFamily="2" charset="0"/>
                <a:ea typeface="宋体" panose="02010600030101010101" pitchFamily="2" charset="-122"/>
                <a:sym typeface="宋体" panose="02010600030101010101" pitchFamily="2" charset="-122"/>
              </a:rPr>
              <a:t>     assign {cout,sum} = a + b + cin; </a:t>
            </a:r>
            <a:endParaRPr lang="zh-CN" altLang="en-US" sz="14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400" dirty="0">
                <a:latin typeface="Comic Sans MS" panose="030F0702030302020204" pitchFamily="2" charset="0"/>
                <a:ea typeface="宋体" panose="02010600030101010101" pitchFamily="2" charset="-122"/>
                <a:sym typeface="宋体" panose="02010600030101010101" pitchFamily="2" charset="-122"/>
              </a:rPr>
              <a:t>   endmodule</a:t>
            </a:r>
            <a:endParaRPr lang="zh-CN" altLang="en-US" sz="1400" dirty="0">
              <a:latin typeface="Comic Sans MS" panose="030F0702030302020204" pitchFamily="2" charset="0"/>
              <a:ea typeface="宋体" panose="02010600030101010101" pitchFamily="2" charset="-122"/>
              <a:sym typeface="宋体" panose="02010600030101010101" pitchFamily="2" charset="-122"/>
            </a:endParaRPr>
          </a:p>
        </p:txBody>
      </p:sp>
      <p:sp>
        <p:nvSpPr>
          <p:cNvPr id="82947" name="文本框 3"/>
          <p:cNvSpPr txBox="1"/>
          <p:nvPr/>
        </p:nvSpPr>
        <p:spPr>
          <a:xfrm>
            <a:off x="828675" y="773113"/>
            <a:ext cx="3127375" cy="2168525"/>
          </a:xfrm>
          <a:prstGeom prst="rect">
            <a:avLst/>
          </a:prstGeom>
          <a:solidFill>
            <a:srgbClr val="D9EDEE"/>
          </a:solidFill>
          <a:ln w="9525">
            <a:noFill/>
          </a:ln>
        </p:spPr>
        <p:txBody>
          <a:bodyPr wrap="square" anchor="t" anchorCtr="0">
            <a:spAutoFit/>
          </a:bodyPr>
          <a:p>
            <a:pPr eaLnBrk="0" hangingPunct="0">
              <a:lnSpc>
                <a:spcPct val="150000"/>
              </a:lnSpc>
            </a:pPr>
            <a:r>
              <a:rPr lang="zh-CN" altLang="en-US" dirty="0">
                <a:solidFill>
                  <a:srgbClr val="0070C0"/>
                </a:solidFill>
                <a:latin typeface="Comic Sans MS" panose="030F0702030302020204" pitchFamily="2" charset="0"/>
                <a:ea typeface="宋体" panose="02010600030101010101" pitchFamily="2" charset="-122"/>
              </a:rPr>
              <a:t>应</a:t>
            </a:r>
            <a:r>
              <a:rPr lang="en-US" altLang="zh-CN" dirty="0">
                <a:solidFill>
                  <a:srgbClr val="0070C0"/>
                </a:solidFill>
                <a:latin typeface="Comic Sans MS" panose="030F0702030302020204" pitchFamily="2" charset="0"/>
                <a:ea typeface="宋体" panose="02010600030101010101" pitchFamily="2" charset="-122"/>
              </a:rPr>
              <a:t>用defparam语句的语法格式为</a:t>
            </a:r>
            <a:r>
              <a:rPr lang="zh-CN" altLang="en-US" dirty="0">
                <a:solidFill>
                  <a:srgbClr val="0070C0"/>
                </a:solidFill>
                <a:latin typeface="Comic Sans MS" panose="030F0702030302020204" pitchFamily="2" charset="0"/>
                <a:ea typeface="宋体" panose="02010600030101010101" pitchFamily="2" charset="-122"/>
              </a:rPr>
              <a:t>：</a:t>
            </a:r>
            <a:endParaRPr lang="en-US" altLang="zh-CN" dirty="0">
              <a:solidFill>
                <a:srgbClr val="0070C0"/>
              </a:solidFill>
              <a:latin typeface="Comic Sans MS" panose="030F0702030302020204" pitchFamily="2" charset="0"/>
              <a:ea typeface="宋体" panose="02010600030101010101" pitchFamily="2" charset="-122"/>
            </a:endParaRPr>
          </a:p>
          <a:p>
            <a:pPr eaLnBrk="0" hangingPunct="0">
              <a:lnSpc>
                <a:spcPct val="150000"/>
              </a:lnSpc>
            </a:pPr>
            <a:r>
              <a:rPr lang="en-US" altLang="zh-CN" dirty="0">
                <a:latin typeface="Comic Sans MS" panose="030F0702030302020204" pitchFamily="2" charset="0"/>
                <a:ea typeface="宋体" panose="02010600030101010101" pitchFamily="2" charset="-122"/>
              </a:rPr>
              <a:t>  </a:t>
            </a:r>
            <a:r>
              <a:rPr lang="en-US" altLang="zh-CN" dirty="0">
                <a:solidFill>
                  <a:srgbClr val="C00000"/>
                </a:solidFill>
                <a:latin typeface="Comic Sans MS" panose="030F0702030302020204" pitchFamily="2" charset="0"/>
                <a:ea typeface="宋体" panose="02010600030101010101" pitchFamily="2" charset="-122"/>
              </a:rPr>
              <a:t>defparam (包含层次路径)参数1,...,(包含层次路径)</a:t>
            </a:r>
            <a:endParaRPr lang="en-US" altLang="zh-CN" dirty="0">
              <a:solidFill>
                <a:srgbClr val="C00000"/>
              </a:solidFill>
              <a:latin typeface="Comic Sans MS" panose="030F0702030302020204" pitchFamily="2" charset="0"/>
              <a:ea typeface="宋体" panose="02010600030101010101" pitchFamily="2" charset="-122"/>
            </a:endParaRPr>
          </a:p>
          <a:p>
            <a:pPr eaLnBrk="0" hangingPunct="0">
              <a:lnSpc>
                <a:spcPct val="150000"/>
              </a:lnSpc>
            </a:pPr>
            <a:r>
              <a:rPr lang="en-US" altLang="zh-CN" dirty="0">
                <a:solidFill>
                  <a:srgbClr val="C00000"/>
                </a:solidFill>
                <a:latin typeface="Comic Sans MS" panose="030F0702030302020204" pitchFamily="2" charset="0"/>
                <a:ea typeface="宋体" panose="02010600030101010101" pitchFamily="2" charset="-122"/>
              </a:rPr>
              <a:t>参数n;</a:t>
            </a:r>
            <a:endParaRPr lang="en-US" altLang="zh-CN" dirty="0">
              <a:solidFill>
                <a:srgbClr val="C00000"/>
              </a:solidFill>
              <a:latin typeface="Comic Sans MS" panose="030F0702030302020204" pitchFamily="2" charset="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文本框 3"/>
          <p:cNvSpPr txBox="1"/>
          <p:nvPr/>
        </p:nvSpPr>
        <p:spPr>
          <a:xfrm>
            <a:off x="606425" y="598170"/>
            <a:ext cx="4093210" cy="460375"/>
          </a:xfrm>
          <a:prstGeom prst="rect">
            <a:avLst/>
          </a:prstGeom>
          <a:noFill/>
          <a:ln w="9525">
            <a:noFill/>
          </a:ln>
        </p:spPr>
        <p:txBody>
          <a:bodyPr wrap="square" anchor="t" anchorCtr="0">
            <a:spAutoFit/>
          </a:bodyPr>
          <a:p>
            <a:pPr eaLnBrk="0" hangingPunct="0"/>
            <a:r>
              <a:rPr lang="en-US" altLang="zh-CN" sz="2400" dirty="0">
                <a:solidFill>
                  <a:srgbClr val="C00000"/>
                </a:solidFill>
                <a:latin typeface="Comic Sans MS" panose="030F0702030302020204" pitchFamily="2" charset="0"/>
                <a:ea typeface="宋体" panose="02010600030101010101" pitchFamily="2" charset="-122"/>
              </a:rPr>
              <a:t>2. </a:t>
            </a:r>
            <a:r>
              <a:rPr lang="zh-CN" altLang="en-US" sz="2400" dirty="0">
                <a:solidFill>
                  <a:srgbClr val="C00000"/>
                </a:solidFill>
                <a:latin typeface="Comic Sans MS" panose="030F0702030302020204" pitchFamily="2" charset="0"/>
                <a:ea typeface="宋体" panose="02010600030101010101" pitchFamily="2" charset="-122"/>
              </a:rPr>
              <a:t>基于乘积项结构的PLD</a:t>
            </a:r>
            <a:endParaRPr lang="zh-CN" altLang="en-US" sz="2400" dirty="0">
              <a:solidFill>
                <a:srgbClr val="C00000"/>
              </a:solidFill>
              <a:latin typeface="Comic Sans MS" panose="030F0702030302020204" pitchFamily="2" charset="0"/>
              <a:ea typeface="宋体" panose="02010600030101010101" pitchFamily="2" charset="-122"/>
            </a:endParaRPr>
          </a:p>
        </p:txBody>
      </p:sp>
      <p:pic>
        <p:nvPicPr>
          <p:cNvPr id="37890" name="图片 1"/>
          <p:cNvPicPr>
            <a:picLocks noChangeAspect="1"/>
          </p:cNvPicPr>
          <p:nvPr/>
        </p:nvPicPr>
        <p:blipFill>
          <a:blip r:embed="rId1"/>
          <a:stretch>
            <a:fillRect/>
          </a:stretch>
        </p:blipFill>
        <p:spPr>
          <a:xfrm>
            <a:off x="434975" y="1196023"/>
            <a:ext cx="8274050" cy="4822825"/>
          </a:xfrm>
          <a:prstGeom prst="rect">
            <a:avLst/>
          </a:prstGeom>
          <a:noFill/>
          <a:ln w="9525">
            <a:noFill/>
          </a:ln>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文本框 1"/>
          <p:cNvSpPr txBox="1"/>
          <p:nvPr/>
        </p:nvSpPr>
        <p:spPr>
          <a:xfrm>
            <a:off x="779463" y="3937000"/>
            <a:ext cx="7481887" cy="2306638"/>
          </a:xfrm>
          <a:prstGeom prst="rect">
            <a:avLst/>
          </a:prstGeom>
          <a:solidFill>
            <a:srgbClr val="D9D9D9"/>
          </a:solidFill>
          <a:ln w="9525">
            <a:noFill/>
          </a:ln>
        </p:spPr>
        <p:txBody>
          <a:bodyPr wrap="square" anchor="t" anchorCtr="0">
            <a:spAutoFit/>
          </a:bodyPr>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module multiplier_8x8b(a,b,result);</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input [7:0] a, b;</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output [15:0] result;</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a:t>
            </a:r>
            <a:r>
              <a:rPr lang="zh-CN" altLang="en-US" sz="1600" dirty="0">
                <a:solidFill>
                  <a:srgbClr val="0070C0"/>
                </a:solidFill>
                <a:latin typeface="Comic Sans MS" panose="030F0702030302020204" pitchFamily="2" charset="0"/>
                <a:ea typeface="宋体" panose="02010600030101010101" pitchFamily="2" charset="-122"/>
                <a:sym typeface="宋体" panose="02010600030101010101" pitchFamily="2" charset="-122"/>
              </a:rPr>
              <a:t>defparam</a:t>
            </a:r>
            <a:r>
              <a:rPr lang="zh-CN" altLang="en-US" sz="1600" dirty="0">
                <a:latin typeface="Comic Sans MS" panose="030F0702030302020204" pitchFamily="2" charset="0"/>
                <a:ea typeface="宋体" panose="02010600030101010101" pitchFamily="2" charset="-122"/>
                <a:sym typeface="宋体" panose="02010600030101010101" pitchFamily="2" charset="-122"/>
              </a:rPr>
              <a:t> </a:t>
            </a:r>
            <a:r>
              <a:rPr lang="zh-CN" altLang="en-US" sz="1600" dirty="0">
                <a:solidFill>
                  <a:srgbClr val="0070C0"/>
                </a:solidFill>
                <a:latin typeface="Comic Sans MS" panose="030F0702030302020204" pitchFamily="2" charset="0"/>
                <a:ea typeface="宋体" panose="02010600030101010101" pitchFamily="2" charset="-122"/>
                <a:sym typeface="宋体" panose="02010600030101010101" pitchFamily="2" charset="-122"/>
              </a:rPr>
              <a:t>U_multiplier_8x8b</a:t>
            </a:r>
            <a:r>
              <a:rPr lang="zh-CN" altLang="en-US" sz="1600" dirty="0">
                <a:latin typeface="Comic Sans MS" panose="030F0702030302020204" pitchFamily="2" charset="0"/>
                <a:ea typeface="宋体" panose="02010600030101010101" pitchFamily="2" charset="-122"/>
                <a:sym typeface="宋体" panose="02010600030101010101" pitchFamily="2" charset="-122"/>
              </a:rPr>
              <a:t>.Nbits=8;</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multiplier_NxNb </a:t>
            </a:r>
            <a:r>
              <a:rPr lang="zh-CN" altLang="en-US" sz="1600" dirty="0">
                <a:solidFill>
                  <a:srgbClr val="0070C0"/>
                </a:solidFill>
                <a:latin typeface="Comic Sans MS" panose="030F0702030302020204" pitchFamily="2" charset="0"/>
                <a:ea typeface="宋体" panose="02010600030101010101" pitchFamily="2" charset="-122"/>
                <a:sym typeface="宋体" panose="02010600030101010101" pitchFamily="2" charset="-122"/>
              </a:rPr>
              <a:t>U_multiplier_8x8b</a:t>
            </a:r>
            <a:r>
              <a:rPr lang="zh-CN" altLang="en-US" sz="1600" dirty="0">
                <a:latin typeface="Comic Sans MS" panose="030F0702030302020204" pitchFamily="2" charset="0"/>
                <a:ea typeface="宋体" panose="02010600030101010101" pitchFamily="2" charset="-122"/>
                <a:sym typeface="宋体" panose="02010600030101010101" pitchFamily="2" charset="-122"/>
              </a:rPr>
              <a:t>(a,b,result);</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endmodule</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p:txBody>
      </p:sp>
      <p:sp>
        <p:nvSpPr>
          <p:cNvPr id="83970" name="文本框 3"/>
          <p:cNvSpPr txBox="1"/>
          <p:nvPr/>
        </p:nvSpPr>
        <p:spPr>
          <a:xfrm>
            <a:off x="608013" y="2527300"/>
            <a:ext cx="8378825" cy="1338263"/>
          </a:xfrm>
          <a:prstGeom prst="rect">
            <a:avLst/>
          </a:prstGeom>
          <a:noFill/>
          <a:ln w="9525">
            <a:noFill/>
          </a:ln>
        </p:spPr>
        <p:txBody>
          <a:bodyPr wrap="square" anchor="t" anchorCtr="0">
            <a:spAutoFit/>
          </a:bodyPr>
          <a:p>
            <a:pPr eaLnBrk="0" hangingPunct="0">
              <a:lnSpc>
                <a:spcPct val="150000"/>
              </a:lnSpc>
            </a:pPr>
            <a:r>
              <a:rPr lang="en-US" altLang="zh-CN" dirty="0">
                <a:solidFill>
                  <a:srgbClr val="0070C0"/>
                </a:solidFill>
                <a:latin typeface="Comic Sans MS" panose="030F0702030302020204" pitchFamily="2" charset="0"/>
                <a:ea typeface="宋体" panose="02010600030101010101" pitchFamily="2" charset="-122"/>
              </a:rPr>
              <a:t> </a:t>
            </a:r>
            <a:r>
              <a:rPr lang="en-US" altLang="zh-CN" dirty="0">
                <a:latin typeface="Comic Sans MS" panose="030F0702030302020204" pitchFamily="2" charset="0"/>
                <a:ea typeface="宋体" panose="02010600030101010101" pitchFamily="2" charset="-122"/>
              </a:rPr>
              <a:t> </a:t>
            </a:r>
            <a:r>
              <a:rPr lang="en-US" altLang="zh-CN" dirty="0">
                <a:solidFill>
                  <a:srgbClr val="0070C0"/>
                </a:solidFill>
                <a:latin typeface="Comic Sans MS" panose="030F0702030302020204" pitchFamily="2" charset="0"/>
                <a:ea typeface="宋体" panose="02010600030101010101" pitchFamily="2" charset="-122"/>
              </a:rPr>
              <a:t>修改例2-17中参数Nbits的数值可以构建任意位乘法器。</a:t>
            </a:r>
            <a:r>
              <a:rPr lang="en-US" altLang="zh-CN" dirty="0">
                <a:latin typeface="Comic Sans MS" panose="030F0702030302020204" pitchFamily="2" charset="0"/>
                <a:ea typeface="宋体" panose="02010600030101010101" pitchFamily="2" charset="-122"/>
              </a:rPr>
              <a:t>在层次电路设计中，可以应用parameter的参数传递功能，通过上层模块中的defparam语句修改Nbits的值而实现任意位乘法器。</a:t>
            </a:r>
            <a:endParaRPr lang="en-US" altLang="zh-CN" dirty="0">
              <a:latin typeface="Comic Sans MS" panose="030F0702030302020204" pitchFamily="2" charset="0"/>
              <a:ea typeface="宋体" panose="02010600030101010101" pitchFamily="2" charset="-122"/>
            </a:endParaRPr>
          </a:p>
        </p:txBody>
      </p:sp>
      <p:sp>
        <p:nvSpPr>
          <p:cNvPr id="83971" name="文本框 4"/>
          <p:cNvSpPr txBox="1"/>
          <p:nvPr/>
        </p:nvSpPr>
        <p:spPr>
          <a:xfrm>
            <a:off x="2217738" y="608013"/>
            <a:ext cx="6524625" cy="1938337"/>
          </a:xfrm>
          <a:prstGeom prst="rect">
            <a:avLst/>
          </a:prstGeom>
          <a:solidFill>
            <a:srgbClr val="D9D9D9"/>
          </a:solidFill>
          <a:ln w="9525">
            <a:noFill/>
          </a:ln>
        </p:spPr>
        <p:txBody>
          <a:bodyPr wrap="square" anchor="t" anchorCtr="0">
            <a:spAutoFit/>
          </a:bodyPr>
          <a:p>
            <a:pPr eaLnBrk="0" hangingPunct="0">
              <a:lnSpc>
                <a:spcPct val="150000"/>
              </a:lnSpc>
            </a:pPr>
            <a:r>
              <a:rPr lang="en-US" altLang="zh-CN" sz="1600" dirty="0">
                <a:latin typeface="Comic Sans MS" panose="030F0702030302020204" pitchFamily="2" charset="0"/>
                <a:ea typeface="宋体" panose="02010600030101010101" pitchFamily="2" charset="-122"/>
                <a:sym typeface="宋体" panose="02010600030101010101" pitchFamily="2" charset="-122"/>
              </a:rPr>
              <a:t>  </a:t>
            </a:r>
            <a:r>
              <a:rPr lang="zh-CN" altLang="en-US" sz="1600" dirty="0">
                <a:latin typeface="Comic Sans MS" panose="030F0702030302020204" pitchFamily="2" charset="0"/>
                <a:ea typeface="宋体" panose="02010600030101010101" pitchFamily="2" charset="-122"/>
                <a:sym typeface="宋体" panose="02010600030101010101" pitchFamily="2" charset="-122"/>
              </a:rPr>
              <a:t>module multiplier_</a:t>
            </a:r>
            <a:r>
              <a:rPr lang="en-US" altLang="zh-CN" sz="1600" dirty="0">
                <a:latin typeface="Comic Sans MS" panose="030F0702030302020204" pitchFamily="2" charset="0"/>
                <a:ea typeface="宋体" panose="02010600030101010101" pitchFamily="2" charset="-122"/>
                <a:sym typeface="宋体" panose="02010600030101010101" pitchFamily="2" charset="-122"/>
              </a:rPr>
              <a:t>N</a:t>
            </a:r>
            <a:r>
              <a:rPr lang="zh-CN" altLang="en-US" sz="1600" dirty="0">
                <a:latin typeface="Comic Sans MS" panose="030F0702030302020204" pitchFamily="2" charset="0"/>
                <a:ea typeface="宋体" panose="02010600030101010101" pitchFamily="2" charset="-122"/>
                <a:sym typeface="宋体" panose="02010600030101010101" pitchFamily="2" charset="-122"/>
              </a:rPr>
              <a:t>x</a:t>
            </a:r>
            <a:r>
              <a:rPr lang="en-US" altLang="zh-CN" sz="1600" dirty="0">
                <a:latin typeface="Comic Sans MS" panose="030F0702030302020204" pitchFamily="2" charset="0"/>
                <a:ea typeface="宋体" panose="02010600030101010101" pitchFamily="2" charset="-122"/>
                <a:sym typeface="宋体" panose="02010600030101010101" pitchFamily="2" charset="-122"/>
              </a:rPr>
              <a:t>N</a:t>
            </a:r>
            <a:r>
              <a:rPr lang="zh-CN" altLang="en-US" sz="1600" dirty="0">
                <a:latin typeface="Comic Sans MS" panose="030F0702030302020204" pitchFamily="2" charset="0"/>
                <a:ea typeface="宋体" panose="02010600030101010101" pitchFamily="2" charset="-122"/>
                <a:sym typeface="宋体" panose="02010600030101010101" pitchFamily="2" charset="-122"/>
              </a:rPr>
              <a:t>b #（parameter Nbits = 4）(a,b,prod);</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input [Nbits-1:0] a, b;</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output wire [2*Nbits-1:0] prod;</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assign prod = a * b ;</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endmodule</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p:txBody>
      </p:sp>
      <p:sp>
        <p:nvSpPr>
          <p:cNvPr id="83972" name="文本框 1"/>
          <p:cNvSpPr txBox="1"/>
          <p:nvPr/>
        </p:nvSpPr>
        <p:spPr>
          <a:xfrm>
            <a:off x="608013" y="804863"/>
            <a:ext cx="1571625" cy="1338262"/>
          </a:xfrm>
          <a:prstGeom prst="rect">
            <a:avLst/>
          </a:prstGeom>
          <a:noFill/>
          <a:ln w="9525">
            <a:noFill/>
          </a:ln>
        </p:spPr>
        <p:txBody>
          <a:bodyPr wrap="square" anchor="t" anchorCtr="0">
            <a:spAutoFit/>
          </a:bodyPr>
          <a:p>
            <a:pPr eaLnBrk="0" hangingPunct="0">
              <a:lnSpc>
                <a:spcPct val="150000"/>
              </a:lnSpc>
            </a:pPr>
            <a:r>
              <a:rPr lang="zh-CN" altLang="en-US" dirty="0">
                <a:solidFill>
                  <a:srgbClr val="00B050"/>
                </a:solidFill>
                <a:latin typeface="Comic Sans MS" panose="030F0702030302020204" pitchFamily="2" charset="0"/>
                <a:ea typeface="宋体" panose="02010600030101010101" pitchFamily="2" charset="-122"/>
                <a:sym typeface="宋体" panose="02010600030101010101" pitchFamily="2" charset="-122"/>
              </a:rPr>
              <a:t>【例2-17】用数据流描述4位乘法器。</a:t>
            </a:r>
            <a:endParaRPr lang="zh-CN" altLang="en-US" dirty="0">
              <a:solidFill>
                <a:srgbClr val="00B050"/>
              </a:solidFill>
              <a:latin typeface="Comic Sans MS" panose="030F0702030302020204" pitchFamily="2" charset="0"/>
              <a:ea typeface="宋体" panose="02010600030101010101" pitchFamily="2" charset="-122"/>
              <a:sym typeface="宋体" panose="02010600030101010101" pitchFamily="2" charset="-122"/>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文本框 3"/>
          <p:cNvSpPr txBox="1"/>
          <p:nvPr/>
        </p:nvSpPr>
        <p:spPr>
          <a:xfrm>
            <a:off x="733425" y="504825"/>
            <a:ext cx="2243138" cy="460375"/>
          </a:xfrm>
          <a:prstGeom prst="rect">
            <a:avLst/>
          </a:prstGeom>
          <a:noFill/>
          <a:ln w="9525">
            <a:noFill/>
          </a:ln>
        </p:spPr>
        <p:txBody>
          <a:bodyPr wrap="square" anchor="t" anchorCtr="0">
            <a:spAutoFit/>
          </a:bodyPr>
          <a:p>
            <a:pPr eaLnBrk="0" hangingPunct="0"/>
            <a:r>
              <a:rPr lang="zh-CN" altLang="en-US" sz="2400" dirty="0">
                <a:solidFill>
                  <a:srgbClr val="C00000"/>
                </a:solidFill>
                <a:latin typeface="Comic Sans MS" panose="030F0702030302020204" pitchFamily="2" charset="0"/>
                <a:ea typeface="宋体" panose="02010600030101010101" pitchFamily="2" charset="-122"/>
              </a:rPr>
              <a:t>3</a:t>
            </a:r>
            <a:r>
              <a:rPr lang="en-US" altLang="zh-CN" sz="2400" dirty="0">
                <a:solidFill>
                  <a:srgbClr val="C00000"/>
                </a:solidFill>
                <a:latin typeface="Comic Sans MS" panose="030F0702030302020204" pitchFamily="2" charset="0"/>
                <a:ea typeface="宋体" panose="02010600030101010101" pitchFamily="2" charset="-122"/>
              </a:rPr>
              <a:t>.</a:t>
            </a:r>
            <a:r>
              <a:rPr lang="zh-CN" altLang="en-US" sz="2400" dirty="0">
                <a:solidFill>
                  <a:srgbClr val="C00000"/>
                </a:solidFill>
                <a:latin typeface="Comic Sans MS" panose="030F0702030302020204" pitchFamily="2" charset="0"/>
                <a:ea typeface="宋体" panose="02010600030101010101" pitchFamily="2" charset="-122"/>
              </a:rPr>
              <a:t> 结构描述</a:t>
            </a:r>
            <a:endParaRPr lang="zh-CN" altLang="en-US" sz="2400" dirty="0">
              <a:solidFill>
                <a:srgbClr val="C00000"/>
              </a:solidFill>
              <a:latin typeface="Comic Sans MS" panose="030F0702030302020204" pitchFamily="2" charset="0"/>
              <a:ea typeface="宋体" panose="02010600030101010101" pitchFamily="2" charset="-122"/>
            </a:endParaRPr>
          </a:p>
        </p:txBody>
      </p:sp>
      <p:sp>
        <p:nvSpPr>
          <p:cNvPr id="84994" name="文本框 3"/>
          <p:cNvSpPr txBox="1"/>
          <p:nvPr/>
        </p:nvSpPr>
        <p:spPr>
          <a:xfrm>
            <a:off x="828675" y="879475"/>
            <a:ext cx="7848600" cy="922338"/>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rPr>
              <a:t>  </a:t>
            </a:r>
            <a:r>
              <a:rPr lang="zh-CN" altLang="en-US" dirty="0">
                <a:solidFill>
                  <a:srgbClr val="0070C0"/>
                </a:solidFill>
                <a:latin typeface="Comic Sans MS" panose="030F0702030302020204" pitchFamily="2" charset="0"/>
                <a:ea typeface="宋体" panose="02010600030101010101" pitchFamily="2" charset="-122"/>
              </a:rPr>
              <a:t>结构描述（Structural Modeling）方法类似于原理图设计，是将电路中的基元、模块和功能</a:t>
            </a:r>
            <a:r>
              <a:rPr lang="en-US" altLang="zh-CN" dirty="0">
                <a:solidFill>
                  <a:srgbClr val="0070C0"/>
                </a:solidFill>
                <a:latin typeface="Comic Sans MS" panose="030F0702030302020204" pitchFamily="2" charset="0"/>
                <a:ea typeface="宋体" panose="02010600030101010101" pitchFamily="2" charset="-122"/>
              </a:rPr>
              <a:t>IP</a:t>
            </a:r>
            <a:r>
              <a:rPr lang="zh-CN" altLang="en-US" dirty="0">
                <a:solidFill>
                  <a:srgbClr val="0070C0"/>
                </a:solidFill>
                <a:latin typeface="Comic Sans MS" panose="030F0702030302020204" pitchFamily="2" charset="0"/>
                <a:ea typeface="宋体" panose="02010600030101010101" pitchFamily="2" charset="-122"/>
              </a:rPr>
              <a:t>之间的连接关系由连线转换为文字表达。</a:t>
            </a:r>
            <a:endParaRPr lang="zh-CN" altLang="en-US" dirty="0">
              <a:solidFill>
                <a:srgbClr val="0070C0"/>
              </a:solidFill>
              <a:latin typeface="Comic Sans MS" panose="030F0702030302020204" pitchFamily="2" charset="0"/>
              <a:ea typeface="宋体" panose="02010600030101010101" pitchFamily="2" charset="-122"/>
            </a:endParaRPr>
          </a:p>
        </p:txBody>
      </p:sp>
      <p:sp>
        <p:nvSpPr>
          <p:cNvPr id="84995" name="文本框 3"/>
          <p:cNvSpPr txBox="1"/>
          <p:nvPr/>
        </p:nvSpPr>
        <p:spPr>
          <a:xfrm>
            <a:off x="828675" y="1801813"/>
            <a:ext cx="7848600" cy="922337"/>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rPr>
              <a:t>  </a:t>
            </a:r>
            <a:r>
              <a:rPr lang="zh-CN" altLang="en-US" dirty="0">
                <a:latin typeface="Comic Sans MS" panose="030F0702030302020204" pitchFamily="2" charset="0"/>
                <a:ea typeface="宋体" panose="02010600030101010101" pitchFamily="2" charset="-122"/>
              </a:rPr>
              <a:t>Verilog HDL预定义了26个基本元器件（primitives，简称基元），包括逻辑门和三态门，上拉电阻和下拉电阻，以及MOS开关和双向开关。</a:t>
            </a:r>
            <a:endParaRPr lang="zh-CN" altLang="en-US" dirty="0">
              <a:latin typeface="Comic Sans MS" panose="030F0702030302020204" pitchFamily="2" charset="0"/>
              <a:ea typeface="宋体" panose="02010600030101010101" pitchFamily="2" charset="-122"/>
            </a:endParaRPr>
          </a:p>
        </p:txBody>
      </p:sp>
      <p:sp>
        <p:nvSpPr>
          <p:cNvPr id="84996" name="文本框 3"/>
          <p:cNvSpPr txBox="1"/>
          <p:nvPr/>
        </p:nvSpPr>
        <p:spPr>
          <a:xfrm>
            <a:off x="1066800" y="2960688"/>
            <a:ext cx="7148513" cy="3000375"/>
          </a:xfrm>
          <a:prstGeom prst="rect">
            <a:avLst/>
          </a:prstGeom>
          <a:solidFill>
            <a:srgbClr val="D9EDEE"/>
          </a:solidFill>
          <a:ln w="9525">
            <a:noFill/>
          </a:ln>
        </p:spPr>
        <p:txBody>
          <a:bodyPr wrap="square" anchor="t" anchorCtr="0">
            <a:spAutoFit/>
          </a:bodyPr>
          <a:p>
            <a:pPr eaLnBrk="0" hangingPunct="0">
              <a:lnSpc>
                <a:spcPct val="150000"/>
              </a:lnSpc>
            </a:pPr>
            <a:r>
              <a:rPr lang="en-US" altLang="zh-CN" sz="1600" dirty="0">
                <a:latin typeface="Comic Sans MS" panose="030F0702030302020204" pitchFamily="2" charset="0"/>
                <a:ea typeface="宋体" panose="02010600030101010101" pitchFamily="2" charset="-122"/>
              </a:rPr>
              <a:t> </a:t>
            </a:r>
            <a:r>
              <a:rPr lang="zh-CN" altLang="en-US" dirty="0">
                <a:latin typeface="Comic Sans MS" panose="030F0702030302020204" pitchFamily="2" charset="0"/>
                <a:ea typeface="宋体" panose="02010600030101010101" pitchFamily="2" charset="-122"/>
              </a:rPr>
              <a:t>Verilog基元分为以下六种类型：</a:t>
            </a:r>
            <a:endParaRPr lang="zh-CN" altLang="en-US" dirty="0">
              <a:latin typeface="Comic Sans MS" panose="030F0702030302020204" pitchFamily="2" charset="0"/>
              <a:ea typeface="宋体" panose="02010600030101010101" pitchFamily="2" charset="-122"/>
            </a:endParaRPr>
          </a:p>
          <a:p>
            <a:pPr eaLnBrk="0" hangingPunct="0">
              <a:lnSpc>
                <a:spcPct val="150000"/>
              </a:lnSpc>
            </a:pPr>
            <a:r>
              <a:rPr lang="zh-CN" altLang="en-US" dirty="0">
                <a:solidFill>
                  <a:srgbClr val="C00000"/>
                </a:solidFill>
                <a:latin typeface="Comic Sans MS" panose="030F0702030302020204" pitchFamily="2" charset="0"/>
                <a:ea typeface="宋体" panose="02010600030101010101" pitchFamily="2" charset="-122"/>
              </a:rPr>
              <a:t>▪ 多输入门：and, nand, or, nor, xor, xnor</a:t>
            </a:r>
            <a:endParaRPr lang="zh-CN" altLang="en-US" dirty="0">
              <a:solidFill>
                <a:srgbClr val="C00000"/>
              </a:solidFill>
              <a:latin typeface="Comic Sans MS" panose="030F0702030302020204" pitchFamily="2" charset="0"/>
              <a:ea typeface="宋体" panose="02010600030101010101" pitchFamily="2" charset="-122"/>
            </a:endParaRPr>
          </a:p>
          <a:p>
            <a:pPr eaLnBrk="0" hangingPunct="0">
              <a:lnSpc>
                <a:spcPct val="150000"/>
              </a:lnSpc>
            </a:pPr>
            <a:r>
              <a:rPr lang="zh-CN" altLang="en-US" dirty="0">
                <a:solidFill>
                  <a:srgbClr val="C00000"/>
                </a:solidFill>
                <a:latin typeface="Comic Sans MS" panose="030F0702030302020204" pitchFamily="2" charset="0"/>
                <a:ea typeface="宋体" panose="02010600030101010101" pitchFamily="2" charset="-122"/>
              </a:rPr>
              <a:t>▪ 多输出门：buf, not</a:t>
            </a:r>
            <a:endParaRPr lang="zh-CN" altLang="en-US" dirty="0">
              <a:solidFill>
                <a:srgbClr val="C00000"/>
              </a:solidFill>
              <a:latin typeface="Comic Sans MS" panose="030F0702030302020204" pitchFamily="2" charset="0"/>
              <a:ea typeface="宋体" panose="02010600030101010101" pitchFamily="2" charset="-122"/>
            </a:endParaRPr>
          </a:p>
          <a:p>
            <a:pPr eaLnBrk="0" hangingPunct="0">
              <a:lnSpc>
                <a:spcPct val="150000"/>
              </a:lnSpc>
            </a:pPr>
            <a:r>
              <a:rPr lang="zh-CN" altLang="en-US" dirty="0">
                <a:solidFill>
                  <a:srgbClr val="C00000"/>
                </a:solidFill>
                <a:latin typeface="Comic Sans MS" panose="030F0702030302020204" pitchFamily="2" charset="0"/>
                <a:ea typeface="宋体" panose="02010600030101010101" pitchFamily="2" charset="-122"/>
              </a:rPr>
              <a:t>▪ 三态门：bufif0, bufif1, notif0, notif1</a:t>
            </a:r>
            <a:endParaRPr lang="zh-CN" altLang="en-US" dirty="0">
              <a:solidFill>
                <a:srgbClr val="C00000"/>
              </a:solidFill>
              <a:latin typeface="Comic Sans MS" panose="030F0702030302020204" pitchFamily="2" charset="0"/>
              <a:ea typeface="宋体" panose="02010600030101010101" pitchFamily="2" charset="-122"/>
            </a:endParaRPr>
          </a:p>
          <a:p>
            <a:pPr eaLnBrk="0" hangingPunct="0">
              <a:lnSpc>
                <a:spcPct val="150000"/>
              </a:lnSpc>
            </a:pPr>
            <a:r>
              <a:rPr lang="zh-CN" altLang="en-US" dirty="0">
                <a:latin typeface="Comic Sans MS" panose="030F0702030302020204" pitchFamily="2" charset="0"/>
                <a:ea typeface="宋体" panose="02010600030101010101" pitchFamily="2" charset="-122"/>
              </a:rPr>
              <a:t>▪ 上拉电阻/下拉电阻：pullup, pulldown</a:t>
            </a:r>
            <a:endParaRPr lang="zh-CN" altLang="en-US" dirty="0">
              <a:latin typeface="Comic Sans MS" panose="030F0702030302020204" pitchFamily="2" charset="0"/>
              <a:ea typeface="宋体" panose="02010600030101010101" pitchFamily="2" charset="-122"/>
            </a:endParaRPr>
          </a:p>
          <a:p>
            <a:pPr eaLnBrk="0" hangingPunct="0">
              <a:lnSpc>
                <a:spcPct val="150000"/>
              </a:lnSpc>
            </a:pPr>
            <a:r>
              <a:rPr lang="zh-CN" altLang="en-US" dirty="0">
                <a:latin typeface="Comic Sans MS" panose="030F0702030302020204" pitchFamily="2" charset="0"/>
                <a:ea typeface="宋体" panose="02010600030101010101" pitchFamily="2" charset="-122"/>
              </a:rPr>
              <a:t>▪ MOS开关：cmos, nmos, pmos, rcmos, rnmos, rpmos</a:t>
            </a:r>
            <a:endParaRPr lang="zh-CN" altLang="en-US" dirty="0">
              <a:latin typeface="Comic Sans MS" panose="030F0702030302020204" pitchFamily="2" charset="0"/>
              <a:ea typeface="宋体" panose="02010600030101010101" pitchFamily="2" charset="-122"/>
            </a:endParaRPr>
          </a:p>
          <a:p>
            <a:pPr eaLnBrk="0" hangingPunct="0">
              <a:lnSpc>
                <a:spcPct val="150000"/>
              </a:lnSpc>
            </a:pPr>
            <a:r>
              <a:rPr lang="zh-CN" altLang="en-US" dirty="0">
                <a:latin typeface="Comic Sans MS" panose="030F0702030302020204" pitchFamily="2" charset="0"/>
                <a:ea typeface="宋体" panose="02010600030101010101" pitchFamily="2" charset="-122"/>
              </a:rPr>
              <a:t>▪ 双向开关：tran, tranif0, tranif1, rtran, rtranif0, rtranif1</a:t>
            </a:r>
            <a:endParaRPr lang="zh-CN" altLang="en-US" dirty="0">
              <a:latin typeface="Comic Sans MS" panose="030F0702030302020204" pitchFamily="2" charset="0"/>
              <a:ea typeface="宋体" panose="02010600030101010101" pitchFamily="2" charset="-122"/>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文本框 3"/>
          <p:cNvSpPr txBox="1"/>
          <p:nvPr/>
        </p:nvSpPr>
        <p:spPr>
          <a:xfrm>
            <a:off x="620713" y="485775"/>
            <a:ext cx="8270875" cy="922338"/>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rPr>
              <a:t>  </a:t>
            </a:r>
            <a:r>
              <a:rPr lang="zh-CN" altLang="en-US" dirty="0">
                <a:latin typeface="Comic Sans MS" panose="030F0702030302020204" pitchFamily="2" charset="0"/>
                <a:ea typeface="宋体" panose="02010600030101010101" pitchFamily="2" charset="-122"/>
              </a:rPr>
              <a:t>使用基元或者已经定义的模块创建新对象的过程称为例化（Instantiation），被创建的对象称为实例（Instance）。</a:t>
            </a:r>
            <a:endParaRPr lang="en-US" altLang="zh-CN" dirty="0">
              <a:latin typeface="Comic Sans MS" panose="030F0702030302020204" pitchFamily="2" charset="0"/>
              <a:ea typeface="宋体" panose="02010600030101010101" pitchFamily="2" charset="-122"/>
            </a:endParaRPr>
          </a:p>
        </p:txBody>
      </p:sp>
      <p:sp>
        <p:nvSpPr>
          <p:cNvPr id="86018" name="文本框 3"/>
          <p:cNvSpPr txBox="1"/>
          <p:nvPr/>
        </p:nvSpPr>
        <p:spPr>
          <a:xfrm>
            <a:off x="1041400" y="1406525"/>
            <a:ext cx="6240463" cy="920750"/>
          </a:xfrm>
          <a:prstGeom prst="rect">
            <a:avLst/>
          </a:prstGeom>
          <a:solidFill>
            <a:srgbClr val="72BFC5"/>
          </a:solid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rPr>
              <a:t> </a:t>
            </a:r>
            <a:r>
              <a:rPr lang="zh-CN" altLang="en-US" dirty="0">
                <a:latin typeface="Comic Sans MS" panose="030F0702030302020204" pitchFamily="2" charset="0"/>
                <a:ea typeface="宋体" panose="02010600030101010101" pitchFamily="2" charset="-122"/>
              </a:rPr>
              <a:t>调用基元创建实例的语法格式为：</a:t>
            </a:r>
            <a:endParaRPr lang="zh-CN" altLang="en-US" dirty="0">
              <a:latin typeface="Comic Sans MS" panose="030F0702030302020204" pitchFamily="2" charset="0"/>
              <a:ea typeface="宋体" panose="02010600030101010101" pitchFamily="2" charset="-122"/>
            </a:endParaRPr>
          </a:p>
          <a:p>
            <a:pPr eaLnBrk="0" hangingPunct="0">
              <a:lnSpc>
                <a:spcPct val="150000"/>
              </a:lnSpc>
            </a:pPr>
            <a:r>
              <a:rPr lang="zh-CN" altLang="en-US" dirty="0">
                <a:latin typeface="Comic Sans MS" panose="030F0702030302020204" pitchFamily="2" charset="0"/>
                <a:ea typeface="宋体" panose="02010600030101010101" pitchFamily="2" charset="-122"/>
              </a:rPr>
              <a:t>基元名 [实例名]（端口1, 端口2, ....., 端口n）;</a:t>
            </a:r>
            <a:endParaRPr lang="zh-CN" altLang="en-US" dirty="0">
              <a:latin typeface="Comic Sans MS" panose="030F0702030302020204" pitchFamily="2" charset="0"/>
              <a:ea typeface="宋体" panose="02010600030101010101" pitchFamily="2" charset="-122"/>
            </a:endParaRPr>
          </a:p>
        </p:txBody>
      </p:sp>
      <p:sp>
        <p:nvSpPr>
          <p:cNvPr id="86019" name="文本框 3"/>
          <p:cNvSpPr txBox="1"/>
          <p:nvPr/>
        </p:nvSpPr>
        <p:spPr>
          <a:xfrm>
            <a:off x="903288" y="3371850"/>
            <a:ext cx="6237287" cy="830263"/>
          </a:xfrm>
          <a:prstGeom prst="rect">
            <a:avLst/>
          </a:prstGeom>
          <a:solidFill>
            <a:srgbClr val="D9EDEE"/>
          </a:solidFill>
          <a:ln w="9525">
            <a:noFill/>
          </a:ln>
        </p:spPr>
        <p:txBody>
          <a:bodyPr wrap="square" anchor="t" anchorCtr="0">
            <a:spAutoFit/>
          </a:bodyPr>
          <a:p>
            <a:pPr eaLnBrk="0" hangingPunct="0">
              <a:lnSpc>
                <a:spcPct val="150000"/>
              </a:lnSpc>
            </a:pPr>
            <a:r>
              <a:rPr lang="zh-CN" altLang="en-US" sz="1600" dirty="0">
                <a:latin typeface="Comic Sans MS" panose="030F0702030302020204" pitchFamily="2" charset="0"/>
                <a:ea typeface="宋体" panose="02010600030101010101" pitchFamily="2" charset="-122"/>
              </a:rPr>
              <a:t>多输入门调用的语法格式：</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a:t>
            </a:r>
            <a:r>
              <a:rPr lang="zh-CN" altLang="en-US" sz="1600" dirty="0">
                <a:solidFill>
                  <a:srgbClr val="C00000"/>
                </a:solidFill>
                <a:latin typeface="Comic Sans MS" panose="030F0702030302020204" pitchFamily="2" charset="0"/>
                <a:ea typeface="宋体" panose="02010600030101010101" pitchFamily="2" charset="-122"/>
              </a:rPr>
              <a:t>多输入门名 [实例名] （输出, 输入1, 输入2, ......, 输入n）;</a:t>
            </a:r>
            <a:endParaRPr lang="zh-CN" altLang="en-US" sz="1600" dirty="0">
              <a:solidFill>
                <a:srgbClr val="C00000"/>
              </a:solidFill>
              <a:latin typeface="Comic Sans MS" panose="030F0702030302020204" pitchFamily="2" charset="0"/>
              <a:ea typeface="宋体" panose="02010600030101010101" pitchFamily="2" charset="-122"/>
            </a:endParaRPr>
          </a:p>
        </p:txBody>
      </p:sp>
      <p:sp>
        <p:nvSpPr>
          <p:cNvPr id="86020" name="文本框 4"/>
          <p:cNvSpPr txBox="1"/>
          <p:nvPr/>
        </p:nvSpPr>
        <p:spPr>
          <a:xfrm>
            <a:off x="914400" y="4354513"/>
            <a:ext cx="6289675" cy="830262"/>
          </a:xfrm>
          <a:prstGeom prst="rect">
            <a:avLst/>
          </a:prstGeom>
          <a:solidFill>
            <a:srgbClr val="D9EDEE"/>
          </a:solidFill>
          <a:ln w="9525">
            <a:noFill/>
          </a:ln>
        </p:spPr>
        <p:txBody>
          <a:bodyPr wrap="square" anchor="t" anchorCtr="0">
            <a:spAutoFit/>
          </a:bodyPr>
          <a:p>
            <a:pPr eaLnBrk="0" hangingPunct="0">
              <a:lnSpc>
                <a:spcPct val="150000"/>
              </a:lnSpc>
            </a:pPr>
            <a:r>
              <a:rPr lang="zh-CN" altLang="en-US" sz="1600" dirty="0">
                <a:latin typeface="Comic Sans MS" panose="030F0702030302020204" pitchFamily="2" charset="0"/>
                <a:ea typeface="宋体" panose="02010600030101010101" pitchFamily="2" charset="-122"/>
              </a:rPr>
              <a:t>多输出门调用的语法格式为：</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a:t>
            </a:r>
            <a:r>
              <a:rPr lang="zh-CN" altLang="en-US" sz="1600" dirty="0">
                <a:solidFill>
                  <a:srgbClr val="C00000"/>
                </a:solidFill>
                <a:latin typeface="Comic Sans MS" panose="030F0702030302020204" pitchFamily="2" charset="0"/>
                <a:ea typeface="宋体" panose="02010600030101010101" pitchFamily="2" charset="-122"/>
              </a:rPr>
              <a:t>多输出门名 [实例名] （输出1, 输出2, ......, 输出n, 输入）;</a:t>
            </a:r>
            <a:endParaRPr lang="zh-CN" altLang="en-US" sz="1600" dirty="0">
              <a:solidFill>
                <a:srgbClr val="C00000"/>
              </a:solidFill>
              <a:latin typeface="Comic Sans MS" panose="030F0702030302020204" pitchFamily="2" charset="0"/>
              <a:ea typeface="宋体" panose="02010600030101010101" pitchFamily="2" charset="-122"/>
            </a:endParaRPr>
          </a:p>
        </p:txBody>
      </p:sp>
      <p:sp>
        <p:nvSpPr>
          <p:cNvPr id="86021" name="文本框 5"/>
          <p:cNvSpPr txBox="1"/>
          <p:nvPr/>
        </p:nvSpPr>
        <p:spPr>
          <a:xfrm>
            <a:off x="903288" y="5337175"/>
            <a:ext cx="5338762" cy="830263"/>
          </a:xfrm>
          <a:prstGeom prst="rect">
            <a:avLst/>
          </a:prstGeom>
          <a:solidFill>
            <a:srgbClr val="D9EDEE"/>
          </a:solidFill>
          <a:ln w="9525">
            <a:noFill/>
          </a:ln>
        </p:spPr>
        <p:txBody>
          <a:bodyPr wrap="square" anchor="t" anchorCtr="0">
            <a:spAutoFit/>
          </a:bodyPr>
          <a:p>
            <a:pPr eaLnBrk="0" hangingPunct="0">
              <a:lnSpc>
                <a:spcPct val="150000"/>
              </a:lnSpc>
            </a:pPr>
            <a:r>
              <a:rPr lang="zh-CN" altLang="en-US" sz="1600" dirty="0">
                <a:latin typeface="Comic Sans MS" panose="030F0702030302020204" pitchFamily="2" charset="0"/>
                <a:ea typeface="宋体" panose="02010600030101010101" pitchFamily="2" charset="-122"/>
              </a:rPr>
              <a:t>三态门调用的语法格式为：</a:t>
            </a:r>
            <a:endParaRPr lang="zh-CN" altLang="en-US" sz="1600" dirty="0">
              <a:latin typeface="Comic Sans MS" panose="030F0702030302020204" pitchFamily="2" charset="0"/>
              <a:ea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rPr>
              <a:t> </a:t>
            </a:r>
            <a:r>
              <a:rPr lang="zh-CN" altLang="en-US" sz="1600" dirty="0">
                <a:solidFill>
                  <a:srgbClr val="C00000"/>
                </a:solidFill>
                <a:latin typeface="Comic Sans MS" panose="030F0702030302020204" pitchFamily="2" charset="0"/>
                <a:ea typeface="宋体" panose="02010600030101010101" pitchFamily="2" charset="-122"/>
              </a:rPr>
              <a:t>三态门名 [实例名]（输出, 输入, 三态控制）;</a:t>
            </a:r>
            <a:endParaRPr lang="zh-CN" altLang="en-US" sz="1600" dirty="0">
              <a:solidFill>
                <a:srgbClr val="C00000"/>
              </a:solidFill>
              <a:latin typeface="Comic Sans MS" panose="030F0702030302020204" pitchFamily="2" charset="0"/>
              <a:ea typeface="宋体" panose="02010600030101010101" pitchFamily="2" charset="-122"/>
            </a:endParaRPr>
          </a:p>
        </p:txBody>
      </p:sp>
      <p:sp>
        <p:nvSpPr>
          <p:cNvPr id="86022" name="文本框 3"/>
          <p:cNvSpPr txBox="1"/>
          <p:nvPr/>
        </p:nvSpPr>
        <p:spPr>
          <a:xfrm>
            <a:off x="776288" y="2400300"/>
            <a:ext cx="8037512" cy="922338"/>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rPr>
              <a:t>  </a:t>
            </a:r>
            <a:r>
              <a:rPr lang="zh-CN" altLang="en-US" dirty="0">
                <a:latin typeface="Comic Sans MS" panose="030F0702030302020204" pitchFamily="2" charset="0"/>
                <a:ea typeface="宋体" panose="02010600030101010101" pitchFamily="2" charset="-122"/>
              </a:rPr>
              <a:t>其中基元名为26个基元之一，端口1~n表示实例模块的输入/输出口，不同基元的输入/输出口的数量和书写顺序不同。</a:t>
            </a:r>
            <a:endParaRPr lang="zh-CN" altLang="en-US" dirty="0">
              <a:latin typeface="Comic Sans MS" panose="030F0702030302020204" pitchFamily="2" charset="0"/>
              <a:ea typeface="宋体" panose="02010600030101010101" pitchFamily="2" charset="-122"/>
            </a:endParaRPr>
          </a:p>
        </p:txBody>
      </p:sp>
      <p:sp>
        <p:nvSpPr>
          <p:cNvPr id="86023" name="文本框 1"/>
          <p:cNvSpPr txBox="1"/>
          <p:nvPr/>
        </p:nvSpPr>
        <p:spPr>
          <a:xfrm>
            <a:off x="7275513" y="3357563"/>
            <a:ext cx="1511300" cy="922337"/>
          </a:xfrm>
          <a:prstGeom prst="rect">
            <a:avLst/>
          </a:prstGeom>
          <a:noFill/>
          <a:ln w="9525">
            <a:noFill/>
          </a:ln>
        </p:spPr>
        <p:txBody>
          <a:bodyPr wrap="square" anchor="t" anchorCtr="0">
            <a:spAutoFit/>
          </a:bodyPr>
          <a:p>
            <a:r>
              <a:rPr lang="zh-CN" altLang="en-US" dirty="0">
                <a:solidFill>
                  <a:srgbClr val="00B050"/>
                </a:solidFill>
                <a:latin typeface="Comic Sans MS" panose="030F0702030302020204" pitchFamily="2" charset="0"/>
                <a:ea typeface="宋体" panose="02010600030101010101" pitchFamily="2" charset="-122"/>
              </a:rPr>
              <a:t>and, nand, or, nor, xor, xnor</a:t>
            </a:r>
            <a:endParaRPr lang="zh-CN" altLang="en-US" dirty="0">
              <a:solidFill>
                <a:srgbClr val="00B050"/>
              </a:solidFill>
              <a:latin typeface="Comic Sans MS" panose="030F0702030302020204" pitchFamily="2" charset="0"/>
              <a:ea typeface="宋体" panose="02010600030101010101" pitchFamily="2" charset="-122"/>
            </a:endParaRPr>
          </a:p>
        </p:txBody>
      </p:sp>
      <p:sp>
        <p:nvSpPr>
          <p:cNvPr id="86024" name="文本框 2"/>
          <p:cNvSpPr txBox="1"/>
          <p:nvPr/>
        </p:nvSpPr>
        <p:spPr>
          <a:xfrm>
            <a:off x="7380288" y="4586288"/>
            <a:ext cx="1098550" cy="368300"/>
          </a:xfrm>
          <a:prstGeom prst="rect">
            <a:avLst/>
          </a:prstGeom>
          <a:noFill/>
          <a:ln w="9525">
            <a:noFill/>
          </a:ln>
        </p:spPr>
        <p:txBody>
          <a:bodyPr wrap="none" anchor="t" anchorCtr="0">
            <a:spAutoFit/>
          </a:bodyPr>
          <a:p>
            <a:r>
              <a:rPr lang="zh-CN" altLang="en-US" dirty="0">
                <a:solidFill>
                  <a:srgbClr val="00B050"/>
                </a:solidFill>
                <a:latin typeface="Comic Sans MS" panose="030F0702030302020204" pitchFamily="2" charset="0"/>
                <a:ea typeface="宋体" panose="02010600030101010101" pitchFamily="2" charset="-122"/>
              </a:rPr>
              <a:t>buf, not</a:t>
            </a:r>
            <a:endParaRPr lang="zh-CN" altLang="en-US" dirty="0">
              <a:solidFill>
                <a:srgbClr val="00B050"/>
              </a:solidFill>
              <a:latin typeface="Comic Sans MS" panose="030F0702030302020204" pitchFamily="2" charset="0"/>
              <a:ea typeface="宋体" panose="02010600030101010101" pitchFamily="2" charset="-122"/>
            </a:endParaRPr>
          </a:p>
        </p:txBody>
      </p:sp>
      <p:sp>
        <p:nvSpPr>
          <p:cNvPr id="86025" name="文本框 3"/>
          <p:cNvSpPr txBox="1"/>
          <p:nvPr/>
        </p:nvSpPr>
        <p:spPr>
          <a:xfrm>
            <a:off x="6661150" y="5445125"/>
            <a:ext cx="1868488" cy="644525"/>
          </a:xfrm>
          <a:prstGeom prst="rect">
            <a:avLst/>
          </a:prstGeom>
          <a:noFill/>
          <a:ln w="9525">
            <a:noFill/>
          </a:ln>
        </p:spPr>
        <p:txBody>
          <a:bodyPr wrap="square" anchor="t" anchorCtr="0">
            <a:spAutoFit/>
          </a:bodyPr>
          <a:p>
            <a:r>
              <a:rPr lang="zh-CN" altLang="en-US" dirty="0">
                <a:latin typeface="Comic Sans MS" panose="030F0702030302020204" pitchFamily="2" charset="0"/>
                <a:ea typeface="宋体" panose="02010600030101010101" pitchFamily="2" charset="-122"/>
              </a:rPr>
              <a:t>buf</a:t>
            </a:r>
            <a:r>
              <a:rPr lang="zh-CN" altLang="en-US" dirty="0">
                <a:solidFill>
                  <a:srgbClr val="00B050"/>
                </a:solidFill>
                <a:latin typeface="Comic Sans MS" panose="030F0702030302020204" pitchFamily="2" charset="0"/>
                <a:ea typeface="宋体" panose="02010600030101010101" pitchFamily="2" charset="-122"/>
              </a:rPr>
              <a:t>if0</a:t>
            </a:r>
            <a:r>
              <a:rPr lang="zh-CN" altLang="en-US" dirty="0">
                <a:latin typeface="Comic Sans MS" panose="030F0702030302020204" pitchFamily="2" charset="0"/>
                <a:ea typeface="宋体" panose="02010600030101010101" pitchFamily="2" charset="-122"/>
              </a:rPr>
              <a:t>, buf</a:t>
            </a:r>
            <a:r>
              <a:rPr lang="zh-CN" altLang="en-US" dirty="0">
                <a:solidFill>
                  <a:srgbClr val="00B050"/>
                </a:solidFill>
                <a:latin typeface="Comic Sans MS" panose="030F0702030302020204" pitchFamily="2" charset="0"/>
                <a:ea typeface="宋体" panose="02010600030101010101" pitchFamily="2" charset="-122"/>
              </a:rPr>
              <a:t>if1</a:t>
            </a:r>
            <a:r>
              <a:rPr lang="zh-CN" altLang="en-US" dirty="0">
                <a:latin typeface="Comic Sans MS" panose="030F0702030302020204" pitchFamily="2" charset="0"/>
                <a:ea typeface="宋体" panose="02010600030101010101" pitchFamily="2" charset="-122"/>
              </a:rPr>
              <a:t>, not</a:t>
            </a:r>
            <a:r>
              <a:rPr lang="zh-CN" altLang="en-US" dirty="0">
                <a:solidFill>
                  <a:srgbClr val="00B050"/>
                </a:solidFill>
                <a:latin typeface="Comic Sans MS" panose="030F0702030302020204" pitchFamily="2" charset="0"/>
                <a:ea typeface="宋体" panose="02010600030101010101" pitchFamily="2" charset="-122"/>
              </a:rPr>
              <a:t>if0</a:t>
            </a:r>
            <a:r>
              <a:rPr lang="zh-CN" altLang="en-US" dirty="0">
                <a:latin typeface="Comic Sans MS" panose="030F0702030302020204" pitchFamily="2" charset="0"/>
                <a:ea typeface="宋体" panose="02010600030101010101" pitchFamily="2" charset="-122"/>
              </a:rPr>
              <a:t>, not</a:t>
            </a:r>
            <a:r>
              <a:rPr lang="zh-CN" altLang="en-US" dirty="0">
                <a:solidFill>
                  <a:srgbClr val="00B050"/>
                </a:solidFill>
                <a:latin typeface="Comic Sans MS" panose="030F0702030302020204" pitchFamily="2" charset="0"/>
                <a:ea typeface="宋体" panose="02010600030101010101" pitchFamily="2" charset="-122"/>
              </a:rPr>
              <a:t>if1</a:t>
            </a:r>
            <a:endParaRPr lang="zh-CN" altLang="en-US" dirty="0">
              <a:solidFill>
                <a:srgbClr val="00B050"/>
              </a:solidFill>
              <a:latin typeface="Comic Sans MS" panose="030F0702030302020204" pitchFamily="2" charset="0"/>
              <a:ea typeface="宋体" panose="02010600030101010101" pitchFamily="2" charset="-122"/>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文本框 1"/>
          <p:cNvSpPr txBox="1"/>
          <p:nvPr/>
        </p:nvSpPr>
        <p:spPr>
          <a:xfrm>
            <a:off x="485775" y="574675"/>
            <a:ext cx="4146550" cy="5630863"/>
          </a:xfrm>
          <a:prstGeom prst="rect">
            <a:avLst/>
          </a:prstGeom>
          <a:solidFill>
            <a:srgbClr val="D9D9D9"/>
          </a:solidFill>
          <a:ln w="9525">
            <a:noFill/>
          </a:ln>
        </p:spPr>
        <p:txBody>
          <a:bodyPr wrap="square" anchor="t" anchorCtr="0">
            <a:spAutoFit/>
          </a:bodyPr>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【例2-18】2选一数据选择器的结构描述。</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2选一数据选择器的逻辑图如图所示。</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结构描述的代码参考如下：</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module mux2to1(y,a,b,sel);</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output y;</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input a,b,sel;</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wire sel_n,a1,b1;</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not G1 (sel_n,sel);</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and G2 (a1,a,sel_n);</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and G3 (b1,b,sel);</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or G4 (y,a1,b1);</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endmodule</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p:txBody>
      </p:sp>
      <p:graphicFrame>
        <p:nvGraphicFramePr>
          <p:cNvPr id="87042" name="对象 -2147482602"/>
          <p:cNvGraphicFramePr/>
          <p:nvPr/>
        </p:nvGraphicFramePr>
        <p:xfrm>
          <a:off x="901700" y="1382713"/>
          <a:ext cx="3195638" cy="1057275"/>
        </p:xfrm>
        <a:graphic>
          <a:graphicData uri="http://schemas.openxmlformats.org/presentationml/2006/ole">
            <mc:AlternateContent xmlns:mc="http://schemas.openxmlformats.org/markup-compatibility/2006">
              <mc:Choice xmlns:v="urn:schemas-microsoft-com:vml" Requires="v">
                <p:oleObj spid="_x0000_s3097" name="" r:id="rId1" imgW="5003800" imgH="1574800" progId="Visio.Drawing.11">
                  <p:embed/>
                </p:oleObj>
              </mc:Choice>
              <mc:Fallback>
                <p:oleObj name="" r:id="rId1" imgW="5003800" imgH="1574800" progId="Visio.Drawing.11">
                  <p:embed/>
                  <p:pic>
                    <p:nvPicPr>
                      <p:cNvPr id="0" name="图片 3096"/>
                      <p:cNvPicPr/>
                      <p:nvPr/>
                    </p:nvPicPr>
                    <p:blipFill>
                      <a:blip r:embed="rId2"/>
                      <a:stretch>
                        <a:fillRect/>
                      </a:stretch>
                    </p:blipFill>
                    <p:spPr>
                      <a:xfrm>
                        <a:off x="901700" y="1382713"/>
                        <a:ext cx="3195638" cy="1057275"/>
                      </a:xfrm>
                      <a:prstGeom prst="rect">
                        <a:avLst/>
                      </a:prstGeom>
                      <a:noFill/>
                      <a:ln w="38100">
                        <a:noFill/>
                        <a:miter/>
                      </a:ln>
                    </p:spPr>
                  </p:pic>
                </p:oleObj>
              </mc:Fallback>
            </mc:AlternateContent>
          </a:graphicData>
        </a:graphic>
      </p:graphicFrame>
      <p:sp>
        <p:nvSpPr>
          <p:cNvPr id="87043" name="文本框 1"/>
          <p:cNvSpPr txBox="1"/>
          <p:nvPr/>
        </p:nvSpPr>
        <p:spPr>
          <a:xfrm>
            <a:off x="4724400" y="569913"/>
            <a:ext cx="3941763" cy="5630862"/>
          </a:xfrm>
          <a:prstGeom prst="rect">
            <a:avLst/>
          </a:prstGeom>
          <a:solidFill>
            <a:srgbClr val="D9D9D9"/>
          </a:solidFill>
          <a:ln w="9525">
            <a:noFill/>
          </a:ln>
        </p:spPr>
        <p:txBody>
          <a:bodyPr wrap="square" anchor="t" anchorCtr="0">
            <a:spAutoFit/>
          </a:bodyPr>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【例2-19】全加器的逻辑图如图所示。</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结构描述的代码参考如下：</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module Full_Adder(A,B,Ci,Sum,Co);</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input A,B,Ci;</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output Sum,Co;</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wire n1,n2,n3;</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xor U1 (n1,A,B);</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xor U2 (Sum,n1,Ci);</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and U3 (n2,A,B);</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and U4 (n3,n1,Ci);</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or  U5(Co,n2,n3);</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endmodule</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p:txBody>
      </p:sp>
      <p:graphicFrame>
        <p:nvGraphicFramePr>
          <p:cNvPr id="87044" name="对象 -2147482601"/>
          <p:cNvGraphicFramePr>
            <a:graphicFrameLocks noChangeAspect="1"/>
          </p:cNvGraphicFramePr>
          <p:nvPr/>
        </p:nvGraphicFramePr>
        <p:xfrm>
          <a:off x="4959350" y="1003300"/>
          <a:ext cx="3076575" cy="1077913"/>
        </p:xfrm>
        <a:graphic>
          <a:graphicData uri="http://schemas.openxmlformats.org/presentationml/2006/ole">
            <mc:AlternateContent xmlns:mc="http://schemas.openxmlformats.org/markup-compatibility/2006">
              <mc:Choice xmlns:v="urn:schemas-microsoft-com:vml" Requires="v">
                <p:oleObj spid="_x0000_s3098" name="" r:id="rId3" imgW="6007100" imgH="1943100" progId="Visio.Drawing.11">
                  <p:embed/>
                </p:oleObj>
              </mc:Choice>
              <mc:Fallback>
                <p:oleObj name="" r:id="rId3" imgW="6007100" imgH="1943100" progId="Visio.Drawing.11">
                  <p:embed/>
                  <p:pic>
                    <p:nvPicPr>
                      <p:cNvPr id="0" name="图片 3097"/>
                      <p:cNvPicPr/>
                      <p:nvPr/>
                    </p:nvPicPr>
                    <p:blipFill>
                      <a:blip r:embed="rId4"/>
                      <a:stretch>
                        <a:fillRect/>
                      </a:stretch>
                    </p:blipFill>
                    <p:spPr>
                      <a:xfrm>
                        <a:off x="4959350" y="1003300"/>
                        <a:ext cx="3076575" cy="1077913"/>
                      </a:xfrm>
                      <a:prstGeom prst="rect">
                        <a:avLst/>
                      </a:prstGeom>
                      <a:noFill/>
                      <a:ln w="38100">
                        <a:noFill/>
                        <a:miter/>
                      </a:ln>
                    </p:spPr>
                  </p:pic>
                </p:oleObj>
              </mc:Fallback>
            </mc:AlternateContent>
          </a:graphicData>
        </a:graphic>
      </p:graphicFrame>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文本框 3"/>
          <p:cNvSpPr txBox="1"/>
          <p:nvPr/>
        </p:nvSpPr>
        <p:spPr>
          <a:xfrm>
            <a:off x="708025" y="504825"/>
            <a:ext cx="2873375" cy="460375"/>
          </a:xfrm>
          <a:prstGeom prst="rect">
            <a:avLst/>
          </a:prstGeom>
          <a:noFill/>
          <a:ln w="9525">
            <a:noFill/>
          </a:ln>
        </p:spPr>
        <p:txBody>
          <a:bodyPr wrap="square" anchor="t" anchorCtr="0">
            <a:spAutoFit/>
          </a:bodyPr>
          <a:p>
            <a:pPr eaLnBrk="0" hangingPunct="0"/>
            <a:r>
              <a:rPr lang="en-US" altLang="zh-CN" sz="2400" dirty="0">
                <a:solidFill>
                  <a:srgbClr val="C00000"/>
                </a:solidFill>
                <a:latin typeface="Comic Sans MS" panose="030F0702030302020204" pitchFamily="2" charset="0"/>
                <a:ea typeface="宋体" panose="02010600030101010101" pitchFamily="2" charset="-122"/>
              </a:rPr>
              <a:t>4.</a:t>
            </a:r>
            <a:r>
              <a:rPr lang="zh-CN" altLang="en-US" sz="2400" dirty="0">
                <a:solidFill>
                  <a:srgbClr val="C00000"/>
                </a:solidFill>
                <a:latin typeface="Comic Sans MS" panose="030F0702030302020204" pitchFamily="2" charset="0"/>
                <a:ea typeface="宋体" panose="02010600030101010101" pitchFamily="2" charset="-122"/>
              </a:rPr>
              <a:t> 混合描述方法</a:t>
            </a:r>
            <a:endParaRPr lang="en-US" altLang="zh-CN" sz="2400" dirty="0">
              <a:solidFill>
                <a:srgbClr val="C00000"/>
              </a:solidFill>
              <a:latin typeface="Comic Sans MS" panose="030F0702030302020204" pitchFamily="2" charset="0"/>
              <a:ea typeface="宋体" panose="02010600030101010101" pitchFamily="2" charset="-122"/>
            </a:endParaRPr>
          </a:p>
        </p:txBody>
      </p:sp>
      <p:sp>
        <p:nvSpPr>
          <p:cNvPr id="88066" name="文本框 3"/>
          <p:cNvSpPr txBox="1"/>
          <p:nvPr/>
        </p:nvSpPr>
        <p:spPr>
          <a:xfrm>
            <a:off x="828675" y="879475"/>
            <a:ext cx="7848600" cy="922338"/>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rPr>
              <a:t>  </a:t>
            </a:r>
            <a:r>
              <a:rPr lang="zh-CN" altLang="en-US" dirty="0">
                <a:latin typeface="Comic Sans MS" panose="030F0702030302020204" pitchFamily="2" charset="0"/>
                <a:ea typeface="宋体" panose="02010600030101010101" pitchFamily="2" charset="-122"/>
              </a:rPr>
              <a:t>Verilog HDL支持三种描述方式的混合使用，即在同一模块中可以混合使用过程语句、连续赋值语句和例化语句。</a:t>
            </a:r>
            <a:endParaRPr lang="zh-CN" altLang="en-US" dirty="0">
              <a:latin typeface="Comic Sans MS" panose="030F0702030302020204" pitchFamily="2" charset="0"/>
              <a:ea typeface="宋体" panose="02010600030101010101" pitchFamily="2" charset="-122"/>
            </a:endParaRPr>
          </a:p>
        </p:txBody>
      </p:sp>
      <p:sp>
        <p:nvSpPr>
          <p:cNvPr id="88067" name="文本框 1"/>
          <p:cNvSpPr txBox="1"/>
          <p:nvPr/>
        </p:nvSpPr>
        <p:spPr>
          <a:xfrm>
            <a:off x="823913" y="1876425"/>
            <a:ext cx="7780337" cy="4154488"/>
          </a:xfrm>
          <a:prstGeom prst="rect">
            <a:avLst/>
          </a:prstGeom>
          <a:solidFill>
            <a:srgbClr val="D9D9D9"/>
          </a:solidFill>
          <a:ln w="9525">
            <a:noFill/>
          </a:ln>
        </p:spPr>
        <p:txBody>
          <a:bodyPr wrap="square" anchor="t" anchorCtr="0">
            <a:spAutoFit/>
          </a:bodyPr>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【例2-20】全加器的混合描述。</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module Full_Adder(A,B,Cin,Sum,Co);</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input A,B,Cin;</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output Sum,Co;</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reg Co;</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wire Wtmp;</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xor U1(Wtmp,A,B);                    // 结构描述,实现Wtmp=A^B</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assign Sum = Wtmp ^ Cin;            // 数据流描述,实现Sum=Wtmp^Cin</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always @ ( A or B or Cin )            // 行为描述</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Co = A &amp; Cin </a:t>
            </a:r>
            <a:r>
              <a:rPr lang="en-US" altLang="zh-CN" sz="1600" dirty="0">
                <a:latin typeface="Comic Sans MS" panose="030F0702030302020204" pitchFamily="2" charset="0"/>
                <a:ea typeface="宋体" panose="02010600030101010101" pitchFamily="2" charset="-122"/>
                <a:sym typeface="宋体" panose="02010600030101010101" pitchFamily="2" charset="-122"/>
              </a:rPr>
              <a:t>|</a:t>
            </a:r>
            <a:r>
              <a:rPr lang="zh-CN" altLang="en-US" sz="1600" dirty="0">
                <a:latin typeface="Comic Sans MS" panose="030F0702030302020204" pitchFamily="2" charset="0"/>
                <a:ea typeface="宋体" panose="02010600030101010101" pitchFamily="2" charset="-122"/>
                <a:sym typeface="宋体" panose="02010600030101010101" pitchFamily="2" charset="-122"/>
              </a:rPr>
              <a:t> B &amp; Cin </a:t>
            </a:r>
            <a:r>
              <a:rPr lang="en-US" altLang="zh-CN" sz="1600" dirty="0">
                <a:latin typeface="Comic Sans MS" panose="030F0702030302020204" pitchFamily="2" charset="0"/>
                <a:ea typeface="宋体" panose="02010600030101010101" pitchFamily="2" charset="-122"/>
                <a:sym typeface="宋体" panose="02010600030101010101" pitchFamily="2" charset="-122"/>
              </a:rPr>
              <a:t>|</a:t>
            </a:r>
            <a:r>
              <a:rPr lang="zh-CN" altLang="en-US" sz="1600" dirty="0">
                <a:latin typeface="Comic Sans MS" panose="030F0702030302020204" pitchFamily="2" charset="0"/>
                <a:ea typeface="宋体" panose="02010600030101010101" pitchFamily="2" charset="-122"/>
                <a:sym typeface="宋体" panose="02010600030101010101" pitchFamily="2" charset="-122"/>
              </a:rPr>
              <a:t> A &amp; B;    // 过程赋值语句</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endmodule</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Rectangle 2"/>
          <p:cNvSpPr txBox="1"/>
          <p:nvPr/>
        </p:nvSpPr>
        <p:spPr>
          <a:xfrm>
            <a:off x="1220788" y="2205038"/>
            <a:ext cx="7291387" cy="1092200"/>
          </a:xfrm>
          <a:prstGeom prst="rect">
            <a:avLst/>
          </a:prstGeom>
          <a:noFill/>
          <a:ln w="9525">
            <a:noFill/>
          </a:ln>
          <a:effectLst>
            <a:outerShdw dist="38100" dir="8100000" algn="ctr" rotWithShape="0">
              <a:srgbClr val="000000">
                <a:alpha val="25000"/>
              </a:srgbClr>
            </a:outerShdw>
          </a:effectLst>
        </p:spPr>
        <p:txBody>
          <a:bodyPr anchor="t" anchorCtr="0"/>
          <a:p>
            <a:pPr algn="ctr">
              <a:lnSpc>
                <a:spcPct val="120000"/>
              </a:lnSpc>
            </a:pPr>
            <a:r>
              <a:rPr lang="zh-CN" altLang="en-US" sz="4800" b="0" dirty="0">
                <a:latin typeface="Times New Roman" panose="02020603050405020304" charset="0"/>
                <a:ea typeface="黑体" panose="02010609060101010101" pitchFamily="2" charset="-122"/>
              </a:rPr>
              <a:t>2.</a:t>
            </a:r>
            <a:r>
              <a:rPr lang="en-US" altLang="zh-CN" sz="4800" b="0" dirty="0">
                <a:latin typeface="Times New Roman" panose="02020603050405020304" charset="0"/>
                <a:ea typeface="黑体" panose="02010609060101010101" pitchFamily="2" charset="-122"/>
              </a:rPr>
              <a:t>6</a:t>
            </a:r>
            <a:r>
              <a:rPr lang="zh-CN" altLang="en-US" sz="4800" b="0" dirty="0">
                <a:latin typeface="Times New Roman" panose="02020603050405020304" charset="0"/>
                <a:ea typeface="黑体" panose="02010609060101010101" pitchFamily="2" charset="-122"/>
              </a:rPr>
              <a:t> 层次化设计方法</a:t>
            </a:r>
            <a:endParaRPr lang="zh-CN" altLang="en-US" sz="4800" b="0" dirty="0">
              <a:latin typeface="Times New Roman" panose="02020603050405020304" charset="0"/>
              <a:ea typeface="黑体" panose="02010609060101010101" pitchFamily="2" charset="-122"/>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文本框 1"/>
          <p:cNvSpPr txBox="1"/>
          <p:nvPr/>
        </p:nvSpPr>
        <p:spPr>
          <a:xfrm>
            <a:off x="669925" y="1130300"/>
            <a:ext cx="3373438" cy="460375"/>
          </a:xfrm>
          <a:prstGeom prst="rect">
            <a:avLst/>
          </a:prstGeom>
          <a:noFill/>
          <a:ln w="9525">
            <a:noFill/>
          </a:ln>
        </p:spPr>
        <p:txBody>
          <a:bodyPr wrap="none" anchor="t" anchorCtr="0">
            <a:spAutoFit/>
          </a:bodyPr>
          <a:p>
            <a:r>
              <a:rPr lang="zh-CN" altLang="en-US" sz="2400" dirty="0">
                <a:solidFill>
                  <a:srgbClr val="00B050"/>
                </a:solidFill>
                <a:latin typeface="Comic Sans MS" panose="030F0702030302020204" pitchFamily="2" charset="0"/>
                <a:ea typeface="宋体" panose="02010600030101010101" pitchFamily="2" charset="-122"/>
              </a:rPr>
              <a:t>自底向上 </a:t>
            </a:r>
            <a:r>
              <a:rPr lang="en-US" altLang="zh-CN" sz="2400" dirty="0">
                <a:solidFill>
                  <a:srgbClr val="00B050"/>
                </a:solidFill>
                <a:latin typeface="Comic Sans MS" panose="030F0702030302020204" pitchFamily="2" charset="0"/>
                <a:ea typeface="宋体" panose="02010600030101010101" pitchFamily="2" charset="-122"/>
              </a:rPr>
              <a:t>(</a:t>
            </a:r>
            <a:r>
              <a:rPr lang="zh-CN" altLang="en-US" sz="2400" dirty="0">
                <a:solidFill>
                  <a:srgbClr val="00B050"/>
                </a:solidFill>
                <a:latin typeface="Comic Sans MS" panose="030F0702030302020204" pitchFamily="2" charset="0"/>
                <a:ea typeface="宋体" panose="02010600030101010101" pitchFamily="2" charset="-122"/>
              </a:rPr>
              <a:t>Bottom-Up</a:t>
            </a:r>
            <a:r>
              <a:rPr lang="en-US" altLang="zh-CN" sz="2400" dirty="0">
                <a:solidFill>
                  <a:srgbClr val="00B050"/>
                </a:solidFill>
                <a:latin typeface="Comic Sans MS" panose="030F0702030302020204" pitchFamily="2" charset="0"/>
                <a:ea typeface="宋体" panose="02010600030101010101" pitchFamily="2" charset="-122"/>
              </a:rPr>
              <a:t>) </a:t>
            </a:r>
            <a:endParaRPr lang="en-US" altLang="zh-CN" sz="2400" dirty="0">
              <a:solidFill>
                <a:srgbClr val="00B050"/>
              </a:solidFill>
              <a:latin typeface="Comic Sans MS" panose="030F0702030302020204" pitchFamily="2" charset="0"/>
              <a:ea typeface="宋体" panose="02010600030101010101" pitchFamily="2" charset="-122"/>
            </a:endParaRPr>
          </a:p>
        </p:txBody>
      </p:sp>
      <p:pic>
        <p:nvPicPr>
          <p:cNvPr id="95234" name="图片 -2147482617"/>
          <p:cNvPicPr>
            <a:picLocks noChangeAspect="1"/>
          </p:cNvPicPr>
          <p:nvPr/>
        </p:nvPicPr>
        <p:blipFill>
          <a:blip r:embed="rId1"/>
          <a:stretch>
            <a:fillRect/>
          </a:stretch>
        </p:blipFill>
        <p:spPr>
          <a:xfrm>
            <a:off x="449263" y="1841500"/>
            <a:ext cx="4271962" cy="1955800"/>
          </a:xfrm>
          <a:prstGeom prst="rect">
            <a:avLst/>
          </a:prstGeom>
          <a:noFill/>
          <a:ln w="9525">
            <a:noFill/>
          </a:ln>
        </p:spPr>
      </p:pic>
      <p:sp>
        <p:nvSpPr>
          <p:cNvPr id="95235" name="文本框 2"/>
          <p:cNvSpPr txBox="1"/>
          <p:nvPr/>
        </p:nvSpPr>
        <p:spPr>
          <a:xfrm>
            <a:off x="5326063" y="3016250"/>
            <a:ext cx="3232150" cy="460375"/>
          </a:xfrm>
          <a:prstGeom prst="rect">
            <a:avLst/>
          </a:prstGeom>
          <a:noFill/>
          <a:ln w="9525">
            <a:noFill/>
          </a:ln>
        </p:spPr>
        <p:txBody>
          <a:bodyPr wrap="none" anchor="t" anchorCtr="0">
            <a:spAutoFit/>
          </a:bodyPr>
          <a:p>
            <a:r>
              <a:rPr lang="zh-CN" altLang="en-US" sz="2400" dirty="0">
                <a:solidFill>
                  <a:srgbClr val="0070C0"/>
                </a:solidFill>
                <a:latin typeface="Comic Sans MS" panose="030F0702030302020204" pitchFamily="2" charset="0"/>
                <a:ea typeface="宋体" panose="02010600030101010101" pitchFamily="2" charset="-122"/>
                <a:sym typeface="宋体" panose="02010600030101010101" pitchFamily="2" charset="-122"/>
              </a:rPr>
              <a:t>自顶向下 (Top-Down)</a:t>
            </a:r>
            <a:endParaRPr lang="zh-CN" altLang="en-US" sz="2400" dirty="0">
              <a:solidFill>
                <a:srgbClr val="0070C0"/>
              </a:solidFill>
              <a:latin typeface="Comic Sans MS" panose="030F0702030302020204" pitchFamily="2" charset="0"/>
              <a:ea typeface="宋体" panose="02010600030101010101" pitchFamily="2" charset="-122"/>
              <a:sym typeface="宋体" panose="02010600030101010101" pitchFamily="2" charset="-122"/>
            </a:endParaRPr>
          </a:p>
        </p:txBody>
      </p:sp>
      <p:sp>
        <p:nvSpPr>
          <p:cNvPr id="95236" name="文本框 1"/>
          <p:cNvSpPr txBox="1"/>
          <p:nvPr/>
        </p:nvSpPr>
        <p:spPr>
          <a:xfrm>
            <a:off x="669925" y="546100"/>
            <a:ext cx="3382963" cy="522288"/>
          </a:xfrm>
          <a:prstGeom prst="rect">
            <a:avLst/>
          </a:prstGeom>
          <a:noFill/>
          <a:ln w="9525">
            <a:noFill/>
          </a:ln>
        </p:spPr>
        <p:txBody>
          <a:bodyPr wrap="none" anchor="t" anchorCtr="0">
            <a:spAutoFit/>
          </a:bodyPr>
          <a:p>
            <a:r>
              <a:rPr lang="zh-CN" altLang="en-US" sz="2800" b="0" dirty="0">
                <a:solidFill>
                  <a:srgbClr val="C00000"/>
                </a:solidFill>
                <a:latin typeface="Comic Sans MS" panose="030F0702030302020204" pitchFamily="2" charset="0"/>
                <a:ea typeface="黑体" panose="02010609060101010101" pitchFamily="2" charset="-122"/>
              </a:rPr>
              <a:t>电子系统的设计方法</a:t>
            </a:r>
            <a:endParaRPr lang="zh-CN" altLang="en-US" sz="2800" b="0" dirty="0">
              <a:solidFill>
                <a:srgbClr val="C00000"/>
              </a:solidFill>
              <a:latin typeface="Comic Sans MS" panose="030F0702030302020204" pitchFamily="2" charset="0"/>
              <a:ea typeface="黑体" panose="02010609060101010101" pitchFamily="2" charset="-122"/>
            </a:endParaRPr>
          </a:p>
        </p:txBody>
      </p:sp>
      <p:pic>
        <p:nvPicPr>
          <p:cNvPr id="95237" name="图片 -2147482616"/>
          <p:cNvPicPr>
            <a:picLocks noChangeAspect="1"/>
          </p:cNvPicPr>
          <p:nvPr/>
        </p:nvPicPr>
        <p:blipFill>
          <a:blip r:embed="rId2"/>
          <a:stretch>
            <a:fillRect/>
          </a:stretch>
        </p:blipFill>
        <p:spPr>
          <a:xfrm>
            <a:off x="4957763" y="3724275"/>
            <a:ext cx="4011612" cy="2352675"/>
          </a:xfrm>
          <a:prstGeom prst="rect">
            <a:avLst/>
          </a:prstGeom>
          <a:noFill/>
          <a:ln w="9525">
            <a:noFill/>
          </a:ln>
        </p:spPr>
      </p:pic>
      <p:sp>
        <p:nvSpPr>
          <p:cNvPr id="95238" name="文本框 3"/>
          <p:cNvSpPr txBox="1"/>
          <p:nvPr/>
        </p:nvSpPr>
        <p:spPr>
          <a:xfrm>
            <a:off x="4629150" y="1036638"/>
            <a:ext cx="4340225" cy="1754187"/>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rPr>
              <a:t>   </a:t>
            </a:r>
            <a:r>
              <a:rPr lang="zh-CN" altLang="en-US" dirty="0">
                <a:latin typeface="Comic Sans MS" panose="030F0702030302020204" pitchFamily="2" charset="0"/>
                <a:ea typeface="宋体" panose="02010600030101010101" pitchFamily="2" charset="-122"/>
              </a:rPr>
              <a:t>设计者从现有的元件库中选择适合的元器件来设计功能模块，然后由功能模块组成子系统，再由子系统构成更高一级的子系统，逐级向上直到实现整个系统。</a:t>
            </a:r>
            <a:endParaRPr lang="zh-CN" altLang="en-US" dirty="0">
              <a:latin typeface="Comic Sans MS" panose="030F0702030302020204" pitchFamily="2" charset="0"/>
              <a:ea typeface="宋体" panose="02010600030101010101" pitchFamily="2" charset="-122"/>
            </a:endParaRPr>
          </a:p>
        </p:txBody>
      </p:sp>
      <p:sp>
        <p:nvSpPr>
          <p:cNvPr id="95239" name="文本框 3"/>
          <p:cNvSpPr txBox="1"/>
          <p:nvPr/>
        </p:nvSpPr>
        <p:spPr>
          <a:xfrm>
            <a:off x="303213" y="3886200"/>
            <a:ext cx="4811712" cy="2306638"/>
          </a:xfrm>
          <a:prstGeom prst="rect">
            <a:avLst/>
          </a:prstGeom>
          <a:noFill/>
          <a:ln w="9525">
            <a:noFill/>
          </a:ln>
        </p:spPr>
        <p:txBody>
          <a:bodyPr wrap="square" anchor="t" anchorCtr="0">
            <a:spAutoFit/>
          </a:bodyPr>
          <a:p>
            <a:pPr eaLnBrk="0" hangingPunct="0">
              <a:lnSpc>
                <a:spcPct val="150000"/>
              </a:lnSpc>
            </a:pPr>
            <a:r>
              <a:rPr lang="en-US" altLang="zh-CN" sz="2400" dirty="0">
                <a:latin typeface="Arial" panose="020B0604020202020204" pitchFamily="34" charset="0"/>
                <a:ea typeface="仿宋_GB2312" pitchFamily="1" charset="-122"/>
              </a:rPr>
              <a:t> </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从系统顶层开始，把系统分解为功能模块，然后把 每个功能模块再分解为下一层次的模块，用一系列分层次的模块来表示复杂的数字系统，逐层描述设计思想并进行仿真验证，直到可以用元件库中的元器件实现为止。</a:t>
            </a:r>
            <a:endParaRPr lang="zh-CN" altLang="en-US" dirty="0">
              <a:latin typeface="宋体" panose="02010600030101010101" pitchFamily="2" charset="-122"/>
              <a:ea typeface="宋体" panose="02010600030101010101" pitchFamily="2" charset="-122"/>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文本框 3"/>
          <p:cNvSpPr txBox="1"/>
          <p:nvPr/>
        </p:nvSpPr>
        <p:spPr>
          <a:xfrm>
            <a:off x="784225" y="5118100"/>
            <a:ext cx="4046538" cy="922338"/>
          </a:xfrm>
          <a:prstGeom prst="rect">
            <a:avLst/>
          </a:prstGeom>
          <a:solidFill>
            <a:srgbClr val="D9EDEE"/>
          </a:solidFill>
          <a:ln w="9525">
            <a:noFill/>
          </a:ln>
        </p:spPr>
        <p:txBody>
          <a:bodyPr wrap="square" anchor="t" anchorCtr="0">
            <a:spAutoFit/>
          </a:bodyPr>
          <a:p>
            <a:pPr eaLnBrk="0" hangingPunct="0">
              <a:lnSpc>
                <a:spcPct val="150000"/>
              </a:lnSpc>
            </a:pPr>
            <a:r>
              <a:rPr lang="zh-CN" altLang="en-US" dirty="0">
                <a:solidFill>
                  <a:srgbClr val="C00000"/>
                </a:solidFill>
                <a:latin typeface="Comic Sans MS" panose="030F0702030302020204" pitchFamily="2" charset="0"/>
                <a:ea typeface="宋体" panose="02010600030101010101" pitchFamily="2" charset="-122"/>
              </a:rPr>
              <a:t>子模块例化的语法格式为：</a:t>
            </a:r>
            <a:r>
              <a:rPr lang="zh-CN" altLang="en-US" dirty="0">
                <a:latin typeface="Comic Sans MS" panose="030F0702030302020204" pitchFamily="2" charset="0"/>
                <a:ea typeface="宋体" panose="02010600030101010101" pitchFamily="2" charset="-122"/>
              </a:rPr>
              <a:t> </a:t>
            </a:r>
            <a:endParaRPr lang="zh-CN" altLang="en-US" dirty="0">
              <a:latin typeface="Comic Sans MS" panose="030F0702030302020204" pitchFamily="2" charset="0"/>
              <a:ea typeface="宋体" panose="02010600030101010101" pitchFamily="2" charset="-122"/>
            </a:endParaRPr>
          </a:p>
          <a:p>
            <a:pPr eaLnBrk="0" hangingPunct="0">
              <a:lnSpc>
                <a:spcPct val="150000"/>
              </a:lnSpc>
            </a:pPr>
            <a:r>
              <a:rPr lang="zh-CN" altLang="en-US" dirty="0">
                <a:latin typeface="Comic Sans MS" panose="030F0702030302020204" pitchFamily="2" charset="0"/>
                <a:ea typeface="宋体" panose="02010600030101010101" pitchFamily="2" charset="-122"/>
              </a:rPr>
              <a:t>子模块名 实例名（端口关联列表）;</a:t>
            </a:r>
            <a:endParaRPr lang="zh-CN" altLang="en-US" dirty="0">
              <a:latin typeface="Comic Sans MS" panose="030F0702030302020204" pitchFamily="2" charset="0"/>
              <a:ea typeface="宋体" panose="02010600030101010101" pitchFamily="2" charset="-122"/>
            </a:endParaRPr>
          </a:p>
        </p:txBody>
      </p:sp>
      <p:sp>
        <p:nvSpPr>
          <p:cNvPr id="96258" name="文本框 3"/>
          <p:cNvSpPr txBox="1"/>
          <p:nvPr/>
        </p:nvSpPr>
        <p:spPr>
          <a:xfrm>
            <a:off x="763588" y="1812925"/>
            <a:ext cx="7766050" cy="1752600"/>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rPr>
              <a:t>  </a:t>
            </a:r>
            <a:r>
              <a:rPr lang="zh-CN" altLang="en-US" dirty="0">
                <a:latin typeface="Comic Sans MS" panose="030F0702030302020204" pitchFamily="2" charset="0"/>
                <a:ea typeface="宋体" panose="02010600030101010101" pitchFamily="2" charset="-122"/>
              </a:rPr>
              <a:t>在</a:t>
            </a:r>
            <a:r>
              <a:rPr lang="en-US" altLang="zh-CN" dirty="0">
                <a:latin typeface="Comic Sans MS" panose="030F0702030302020204" pitchFamily="2" charset="0"/>
                <a:ea typeface="宋体" panose="02010600030101010101" pitchFamily="2" charset="-122"/>
              </a:rPr>
              <a:t>EDA</a:t>
            </a:r>
            <a:r>
              <a:rPr lang="zh-CN" altLang="en-US" dirty="0">
                <a:latin typeface="Comic Sans MS" panose="030F0702030302020204" pitchFamily="2" charset="0"/>
                <a:ea typeface="宋体" panose="02010600030101010101" pitchFamily="2" charset="-122"/>
              </a:rPr>
              <a:t>设计中，</a:t>
            </a:r>
            <a:r>
              <a:rPr lang="zh-CN" altLang="en-US" dirty="0">
                <a:solidFill>
                  <a:srgbClr val="C00000"/>
                </a:solidFill>
                <a:latin typeface="Comic Sans MS" panose="030F0702030302020204" pitchFamily="2" charset="0"/>
                <a:ea typeface="宋体" panose="02010600030101010101" pitchFamily="2" charset="-122"/>
              </a:rPr>
              <a:t>对于系统的顶层设计模块，通常采用结构化描述方式，</a:t>
            </a:r>
            <a:r>
              <a:rPr lang="zh-CN" altLang="en-US" dirty="0">
                <a:latin typeface="Comic Sans MS" panose="030F0702030302020204" pitchFamily="2" charset="0"/>
                <a:ea typeface="宋体" panose="02010600030101010101" pitchFamily="2" charset="-122"/>
              </a:rPr>
              <a:t>即在顶层电路分别例化各功能模块，描述模块之间的连接关系。而对于低层模块，可以采用数据流描述或者行为描述方式， 有利于定义和重构模块的功能。</a:t>
            </a:r>
            <a:endParaRPr lang="zh-CN" altLang="en-US" dirty="0">
              <a:latin typeface="Comic Sans MS" panose="030F0702030302020204" pitchFamily="2" charset="0"/>
              <a:ea typeface="宋体" panose="02010600030101010101" pitchFamily="2" charset="-122"/>
            </a:endParaRPr>
          </a:p>
        </p:txBody>
      </p:sp>
      <p:sp>
        <p:nvSpPr>
          <p:cNvPr id="96259" name="文本框 3"/>
          <p:cNvSpPr txBox="1"/>
          <p:nvPr/>
        </p:nvSpPr>
        <p:spPr>
          <a:xfrm>
            <a:off x="692150" y="4103688"/>
            <a:ext cx="4298950" cy="922337"/>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rPr>
              <a:t>   </a:t>
            </a:r>
            <a:r>
              <a:rPr lang="zh-CN" altLang="en-US" dirty="0">
                <a:latin typeface="Comic Sans MS" panose="030F0702030302020204" pitchFamily="2" charset="0"/>
                <a:ea typeface="宋体" panose="02010600030101010101" pitchFamily="2" charset="-122"/>
              </a:rPr>
              <a:t>在层次电路设计中，被例化的模块习惯上称为子模块。</a:t>
            </a:r>
            <a:endParaRPr lang="zh-CN" altLang="en-US" dirty="0">
              <a:latin typeface="Comic Sans MS" panose="030F0702030302020204" pitchFamily="2" charset="0"/>
              <a:ea typeface="宋体" panose="02010600030101010101" pitchFamily="2" charset="-122"/>
            </a:endParaRPr>
          </a:p>
        </p:txBody>
      </p:sp>
      <p:sp>
        <p:nvSpPr>
          <p:cNvPr id="96260" name="文本框 3"/>
          <p:cNvSpPr txBox="1"/>
          <p:nvPr/>
        </p:nvSpPr>
        <p:spPr>
          <a:xfrm>
            <a:off x="784225" y="3617913"/>
            <a:ext cx="3457575" cy="460375"/>
          </a:xfrm>
          <a:prstGeom prst="rect">
            <a:avLst/>
          </a:prstGeom>
          <a:noFill/>
          <a:ln w="9525">
            <a:noFill/>
          </a:ln>
        </p:spPr>
        <p:txBody>
          <a:bodyPr wrap="square" anchor="t" anchorCtr="0">
            <a:spAutoFit/>
          </a:bodyPr>
          <a:p>
            <a:pPr eaLnBrk="0" hangingPunct="0"/>
            <a:r>
              <a:rPr lang="zh-CN" altLang="en-US" sz="2400" dirty="0">
                <a:solidFill>
                  <a:srgbClr val="C00000"/>
                </a:solidFill>
                <a:latin typeface="Comic Sans MS" panose="030F0702030302020204" pitchFamily="2" charset="0"/>
                <a:ea typeface="宋体" panose="02010600030101010101" pitchFamily="2" charset="-122"/>
              </a:rPr>
              <a:t>2.</a:t>
            </a:r>
            <a:r>
              <a:rPr lang="en-US" altLang="zh-CN" sz="2400" dirty="0">
                <a:solidFill>
                  <a:srgbClr val="C00000"/>
                </a:solidFill>
                <a:latin typeface="Comic Sans MS" panose="030F0702030302020204" pitchFamily="2" charset="0"/>
                <a:ea typeface="宋体" panose="02010600030101010101" pitchFamily="2" charset="-122"/>
              </a:rPr>
              <a:t>6</a:t>
            </a:r>
            <a:r>
              <a:rPr lang="zh-CN" altLang="en-US" sz="2400" dirty="0">
                <a:solidFill>
                  <a:srgbClr val="C00000"/>
                </a:solidFill>
                <a:latin typeface="Comic Sans MS" panose="030F0702030302020204" pitchFamily="2" charset="0"/>
                <a:ea typeface="宋体" panose="02010600030101010101" pitchFamily="2" charset="-122"/>
              </a:rPr>
              <a:t>.1 模块例化方法</a:t>
            </a:r>
            <a:endParaRPr lang="zh-CN" altLang="en-US" sz="2400" dirty="0">
              <a:solidFill>
                <a:srgbClr val="C00000"/>
              </a:solidFill>
              <a:latin typeface="Comic Sans MS" panose="030F0702030302020204" pitchFamily="2" charset="0"/>
              <a:ea typeface="宋体" panose="02010600030101010101" pitchFamily="2" charset="-122"/>
            </a:endParaRPr>
          </a:p>
        </p:txBody>
      </p:sp>
      <p:sp>
        <p:nvSpPr>
          <p:cNvPr id="96261" name="文本框 3"/>
          <p:cNvSpPr txBox="1"/>
          <p:nvPr/>
        </p:nvSpPr>
        <p:spPr>
          <a:xfrm>
            <a:off x="704850" y="407988"/>
            <a:ext cx="7881938" cy="1476375"/>
          </a:xfrm>
          <a:prstGeom prst="rect">
            <a:avLst/>
          </a:prstGeom>
          <a:noFill/>
          <a:ln w="9525">
            <a:noFill/>
          </a:ln>
        </p:spPr>
        <p:txBody>
          <a:bodyPr wrap="square" anchor="t" anchorCtr="0">
            <a:spAutoFit/>
          </a:bodyPr>
          <a:p>
            <a:pPr eaLnBrk="0" hangingPunct="0">
              <a:lnSpc>
                <a:spcPct val="150000"/>
              </a:lnSpc>
            </a:pPr>
            <a:r>
              <a:rPr lang="en-US" altLang="zh-CN" sz="2400" dirty="0">
                <a:latin typeface="Arial" panose="020B0604020202020204" pitchFamily="34" charset="0"/>
                <a:ea typeface="仿宋_GB2312" pitchFamily="1" charset="-122"/>
              </a:rPr>
              <a:t>   </a:t>
            </a:r>
            <a:r>
              <a:rPr lang="en-US" altLang="zh-CN" dirty="0">
                <a:solidFill>
                  <a:srgbClr val="0070C0"/>
                </a:solidFill>
                <a:latin typeface="Comic Sans MS" panose="030F0702030302020204" pitchFamily="2" charset="0"/>
                <a:ea typeface="宋体" panose="02010600030101010101" pitchFamily="2" charset="-122"/>
              </a:rPr>
              <a:t>在复杂数字系统设计过程中，通常是将以上两种设计方法相结合，兼有以上两种方法的优点。</a:t>
            </a:r>
            <a:r>
              <a:rPr lang="en-US" altLang="zh-CN" dirty="0">
                <a:latin typeface="Comic Sans MS" panose="030F0702030302020204" pitchFamily="2" charset="0"/>
                <a:ea typeface="宋体" panose="02010600030101010101" pitchFamily="2" charset="-122"/>
              </a:rPr>
              <a:t>在高层系统中用自顶而下的设计方法实现，而使用自底而上的方法从库元件或以往设计库中调用已有的单元电路来设计功能模块。</a:t>
            </a:r>
            <a:endParaRPr lang="en-US" altLang="zh-CN" dirty="0">
              <a:latin typeface="Comic Sans MS" panose="030F0702030302020204" pitchFamily="2" charset="0"/>
              <a:ea typeface="宋体" panose="02010600030101010101" pitchFamily="2" charset="-122"/>
            </a:endParaRPr>
          </a:p>
        </p:txBody>
      </p:sp>
      <p:sp>
        <p:nvSpPr>
          <p:cNvPr id="96262" name="文本框 3"/>
          <p:cNvSpPr txBox="1"/>
          <p:nvPr/>
        </p:nvSpPr>
        <p:spPr>
          <a:xfrm>
            <a:off x="4991100" y="4214813"/>
            <a:ext cx="3690938" cy="1754187"/>
          </a:xfrm>
          <a:prstGeom prst="rect">
            <a:avLst/>
          </a:prstGeom>
          <a:noFill/>
          <a:ln w="9525">
            <a:noFill/>
          </a:ln>
        </p:spPr>
        <p:txBody>
          <a:bodyPr wrap="square" anchor="t" anchorCtr="0">
            <a:spAutoFit/>
          </a:bodyPr>
          <a:p>
            <a:pPr eaLnBrk="0" hangingPunct="0">
              <a:lnSpc>
                <a:spcPct val="150000"/>
              </a:lnSpc>
            </a:pPr>
            <a:r>
              <a:rPr lang="zh-CN" altLang="en-US" dirty="0">
                <a:latin typeface="Comic Sans MS" panose="030F0702030302020204" pitchFamily="2" charset="0"/>
                <a:ea typeface="宋体" panose="02010600030101010101" pitchFamily="2" charset="-122"/>
              </a:rPr>
              <a:t> </a:t>
            </a:r>
            <a:r>
              <a:rPr lang="zh-CN" altLang="en-US" dirty="0">
                <a:solidFill>
                  <a:srgbClr val="00B050"/>
                </a:solidFill>
                <a:latin typeface="Comic Sans MS" panose="030F0702030302020204" pitchFamily="2" charset="0"/>
                <a:ea typeface="宋体" panose="02010600030101010101" pitchFamily="2" charset="-122"/>
              </a:rPr>
              <a:t> 端口关联列表用于说明子模块的端口与实例模块端口的连接关系，</a:t>
            </a:r>
            <a:endParaRPr lang="zh-CN" altLang="en-US" dirty="0">
              <a:latin typeface="Comic Sans MS" panose="030F0702030302020204" pitchFamily="2" charset="0"/>
              <a:ea typeface="宋体" panose="02010600030101010101" pitchFamily="2" charset="-122"/>
            </a:endParaRPr>
          </a:p>
          <a:p>
            <a:pPr eaLnBrk="0" hangingPunct="0">
              <a:lnSpc>
                <a:spcPct val="150000"/>
              </a:lnSpc>
            </a:pPr>
            <a:r>
              <a:rPr lang="zh-CN" altLang="en-US" dirty="0">
                <a:latin typeface="Comic Sans MS" panose="030F0702030302020204" pitchFamily="2" charset="0"/>
                <a:ea typeface="宋体" panose="02010600030101010101" pitchFamily="2" charset="-122"/>
              </a:rPr>
              <a:t>有</a:t>
            </a:r>
            <a:r>
              <a:rPr lang="zh-CN" altLang="en-US" dirty="0">
                <a:solidFill>
                  <a:srgbClr val="C00000"/>
                </a:solidFill>
                <a:latin typeface="Comic Sans MS" panose="030F0702030302020204" pitchFamily="2" charset="0"/>
                <a:ea typeface="宋体" panose="02010600030101010101" pitchFamily="2" charset="-122"/>
              </a:rPr>
              <a:t>“名称关联方式”</a:t>
            </a:r>
            <a:r>
              <a:rPr lang="zh-CN" altLang="en-US" dirty="0">
                <a:latin typeface="Comic Sans MS" panose="030F0702030302020204" pitchFamily="2" charset="0"/>
                <a:ea typeface="宋体" panose="02010600030101010101" pitchFamily="2" charset="-122"/>
              </a:rPr>
              <a:t> 和</a:t>
            </a:r>
            <a:r>
              <a:rPr lang="zh-CN" altLang="en-US" dirty="0">
                <a:solidFill>
                  <a:srgbClr val="C00000"/>
                </a:solidFill>
                <a:latin typeface="Comic Sans MS" panose="030F0702030302020204" pitchFamily="2" charset="0"/>
                <a:ea typeface="宋体" panose="02010600030101010101" pitchFamily="2" charset="-122"/>
              </a:rPr>
              <a:t>“位置关联方式”</a:t>
            </a:r>
            <a:r>
              <a:rPr lang="zh-CN" altLang="en-US" dirty="0">
                <a:latin typeface="Comic Sans MS" panose="030F0702030302020204" pitchFamily="2" charset="0"/>
                <a:ea typeface="宋体" panose="02010600030101010101" pitchFamily="2" charset="-122"/>
              </a:rPr>
              <a:t>两种方式。</a:t>
            </a:r>
            <a:endParaRPr lang="zh-CN" altLang="en-US" dirty="0">
              <a:latin typeface="Comic Sans MS" panose="030F0702030302020204" pitchFamily="2" charset="0"/>
              <a:ea typeface="宋体" panose="02010600030101010101" pitchFamily="2" charset="-122"/>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文本框 3"/>
          <p:cNvSpPr txBox="1"/>
          <p:nvPr/>
        </p:nvSpPr>
        <p:spPr>
          <a:xfrm>
            <a:off x="749300" y="460375"/>
            <a:ext cx="7629525" cy="922338"/>
          </a:xfrm>
          <a:prstGeom prst="rect">
            <a:avLst/>
          </a:prstGeom>
          <a:noFill/>
          <a:ln w="9525">
            <a:noFill/>
          </a:ln>
        </p:spPr>
        <p:txBody>
          <a:bodyPr wrap="square" anchor="t" anchorCtr="0">
            <a:spAutoFit/>
          </a:bodyPr>
          <a:p>
            <a:pPr eaLnBrk="0" hangingPunct="0">
              <a:lnSpc>
                <a:spcPct val="150000"/>
              </a:lnSpc>
            </a:pPr>
            <a:r>
              <a:rPr lang="en-US" altLang="zh-CN" dirty="0">
                <a:solidFill>
                  <a:srgbClr val="0070C0"/>
                </a:solidFill>
                <a:latin typeface="Comic Sans MS" panose="030F0702030302020204" pitchFamily="2" charset="0"/>
                <a:ea typeface="宋体" panose="02010600030101010101" pitchFamily="2" charset="-122"/>
              </a:rPr>
              <a:t>  </a:t>
            </a:r>
            <a:r>
              <a:rPr lang="zh-CN" altLang="en-US" dirty="0">
                <a:solidFill>
                  <a:srgbClr val="C00000"/>
                </a:solidFill>
                <a:latin typeface="Comic Sans MS" panose="030F0702030302020204" pitchFamily="2" charset="0"/>
                <a:ea typeface="宋体" panose="02010600030101010101" pitchFamily="2" charset="-122"/>
              </a:rPr>
              <a:t>名称关联（by-name）</a:t>
            </a:r>
            <a:r>
              <a:rPr lang="zh-CN" altLang="en-US" dirty="0">
                <a:latin typeface="Comic Sans MS" panose="030F0702030302020204" pitchFamily="2" charset="0"/>
                <a:ea typeface="宋体" panose="02010600030101010101" pitchFamily="2" charset="-122"/>
              </a:rPr>
              <a:t>方式直接指出子模块的端口与实例模块端口之间的连接关系，与模块端口排列顺序无关。</a:t>
            </a:r>
            <a:endParaRPr lang="zh-CN" altLang="en-US" dirty="0">
              <a:latin typeface="Comic Sans MS" panose="030F0702030302020204" pitchFamily="2" charset="0"/>
              <a:ea typeface="宋体" panose="02010600030101010101" pitchFamily="2" charset="-122"/>
            </a:endParaRPr>
          </a:p>
        </p:txBody>
      </p:sp>
      <p:sp>
        <p:nvSpPr>
          <p:cNvPr id="97282" name="文本框 3"/>
          <p:cNvSpPr txBox="1"/>
          <p:nvPr/>
        </p:nvSpPr>
        <p:spPr>
          <a:xfrm>
            <a:off x="938213" y="1382713"/>
            <a:ext cx="7121525" cy="922337"/>
          </a:xfrm>
          <a:prstGeom prst="rect">
            <a:avLst/>
          </a:prstGeom>
          <a:solidFill>
            <a:srgbClr val="D9EDEE"/>
          </a:solidFill>
          <a:ln w="9525">
            <a:noFill/>
          </a:ln>
        </p:spPr>
        <p:txBody>
          <a:bodyPr wrap="square" anchor="t" anchorCtr="0">
            <a:spAutoFit/>
          </a:bodyPr>
          <a:p>
            <a:pPr eaLnBrk="0" hangingPunct="0">
              <a:lnSpc>
                <a:spcPct val="150000"/>
              </a:lnSpc>
            </a:pPr>
            <a:r>
              <a:rPr lang="zh-CN" altLang="en-US" dirty="0">
                <a:solidFill>
                  <a:srgbClr val="C00000"/>
                </a:solidFill>
                <a:latin typeface="Comic Sans MS" panose="030F0702030302020204" pitchFamily="2" charset="0"/>
                <a:ea typeface="宋体" panose="02010600030101010101" pitchFamily="2" charset="-122"/>
              </a:rPr>
              <a:t>名称关联方式的语法格式为：</a:t>
            </a:r>
            <a:endParaRPr lang="zh-CN" altLang="en-US" dirty="0">
              <a:solidFill>
                <a:srgbClr val="C00000"/>
              </a:solidFill>
              <a:latin typeface="Comic Sans MS" panose="030F0702030302020204" pitchFamily="2" charset="0"/>
              <a:ea typeface="宋体" panose="02010600030101010101" pitchFamily="2" charset="-122"/>
            </a:endParaRPr>
          </a:p>
          <a:p>
            <a:pPr eaLnBrk="0" hangingPunct="0">
              <a:lnSpc>
                <a:spcPct val="150000"/>
              </a:lnSpc>
            </a:pPr>
            <a:r>
              <a:rPr lang="zh-CN" altLang="en-US" dirty="0">
                <a:solidFill>
                  <a:srgbClr val="C00000"/>
                </a:solidFill>
                <a:latin typeface="Comic Sans MS" panose="030F0702030302020204" pitchFamily="2" charset="0"/>
                <a:ea typeface="宋体" panose="02010600030101010101" pitchFamily="2" charset="-122"/>
              </a:rPr>
              <a:t> </a:t>
            </a:r>
            <a:r>
              <a:rPr lang="zh-CN" altLang="en-US" dirty="0">
                <a:solidFill>
                  <a:srgbClr val="0070C0"/>
                </a:solidFill>
                <a:latin typeface="Comic Sans MS" panose="030F0702030302020204" pitchFamily="2" charset="0"/>
                <a:ea typeface="宋体" panose="02010600030101010101" pitchFamily="2" charset="-122"/>
              </a:rPr>
              <a:t>.子模块端口 1（实例端口名）, …, .子模块端口 n（实例端口名）</a:t>
            </a:r>
            <a:endParaRPr lang="zh-CN" altLang="en-US" dirty="0">
              <a:solidFill>
                <a:srgbClr val="0070C0"/>
              </a:solidFill>
              <a:latin typeface="Comic Sans MS" panose="030F0702030302020204" pitchFamily="2" charset="0"/>
              <a:ea typeface="宋体" panose="02010600030101010101" pitchFamily="2" charset="-122"/>
            </a:endParaRPr>
          </a:p>
        </p:txBody>
      </p:sp>
      <p:sp>
        <p:nvSpPr>
          <p:cNvPr id="97283" name="文本框 3"/>
          <p:cNvSpPr txBox="1"/>
          <p:nvPr/>
        </p:nvSpPr>
        <p:spPr>
          <a:xfrm>
            <a:off x="723900" y="2344738"/>
            <a:ext cx="4181475" cy="2168525"/>
          </a:xfrm>
          <a:prstGeom prst="rect">
            <a:avLst/>
          </a:prstGeom>
          <a:noFill/>
          <a:ln w="9525">
            <a:noFill/>
          </a:ln>
        </p:spPr>
        <p:txBody>
          <a:bodyPr wrap="square" anchor="t" anchorCtr="0">
            <a:spAutoFit/>
          </a:bodyPr>
          <a:p>
            <a:pPr eaLnBrk="0" hangingPunct="0">
              <a:lnSpc>
                <a:spcPct val="150000"/>
              </a:lnSpc>
            </a:pPr>
            <a:r>
              <a:rPr lang="en-US" altLang="zh-CN" dirty="0">
                <a:latin typeface="Comic Sans MS" panose="030F0702030302020204" pitchFamily="2" charset="0"/>
                <a:ea typeface="宋体" panose="02010600030101010101" pitchFamily="2" charset="-122"/>
              </a:rPr>
              <a:t>  </a:t>
            </a:r>
            <a:r>
              <a:rPr lang="zh-CN" altLang="en-US" dirty="0">
                <a:solidFill>
                  <a:srgbClr val="C00000"/>
                </a:solidFill>
                <a:latin typeface="Comic Sans MS" panose="030F0702030302020204" pitchFamily="2" charset="0"/>
                <a:ea typeface="宋体" panose="02010600030101010101" pitchFamily="2" charset="-122"/>
              </a:rPr>
              <a:t>位置关联（in-order）</a:t>
            </a:r>
            <a:r>
              <a:rPr lang="zh-CN" altLang="en-US" dirty="0">
                <a:latin typeface="Comic Sans MS" panose="030F0702030302020204" pitchFamily="2" charset="0"/>
                <a:ea typeface="宋体" panose="02010600030101010101" pitchFamily="2" charset="-122"/>
              </a:rPr>
              <a:t>方式不需要写出子模块定义时的端口名称，只需要把实例模块的端口名按子模块定义时的端口</a:t>
            </a:r>
            <a:r>
              <a:rPr lang="zh-CN" altLang="en-US" dirty="0">
                <a:solidFill>
                  <a:srgbClr val="0070C0"/>
                </a:solidFill>
                <a:latin typeface="Comic Sans MS" panose="030F0702030302020204" pitchFamily="2" charset="0"/>
                <a:ea typeface="宋体" panose="02010600030101010101" pitchFamily="2" charset="-122"/>
              </a:rPr>
              <a:t>顺序排放</a:t>
            </a:r>
            <a:r>
              <a:rPr lang="zh-CN" altLang="en-US" dirty="0">
                <a:latin typeface="Comic Sans MS" panose="030F0702030302020204" pitchFamily="2" charset="0"/>
                <a:ea typeface="宋体" panose="02010600030101010101" pitchFamily="2" charset="-122"/>
              </a:rPr>
              <a:t>就能自动映射到子模块的对应端口。 </a:t>
            </a:r>
            <a:endParaRPr lang="zh-CN" altLang="en-US" dirty="0">
              <a:latin typeface="Comic Sans MS" panose="030F0702030302020204" pitchFamily="2" charset="0"/>
              <a:ea typeface="宋体" panose="02010600030101010101" pitchFamily="2" charset="-122"/>
            </a:endParaRPr>
          </a:p>
        </p:txBody>
      </p:sp>
      <p:sp>
        <p:nvSpPr>
          <p:cNvPr id="97284" name="文本框 3"/>
          <p:cNvSpPr txBox="1"/>
          <p:nvPr/>
        </p:nvSpPr>
        <p:spPr>
          <a:xfrm>
            <a:off x="887413" y="4540250"/>
            <a:ext cx="3765550" cy="920750"/>
          </a:xfrm>
          <a:prstGeom prst="rect">
            <a:avLst/>
          </a:prstGeom>
          <a:solidFill>
            <a:srgbClr val="D9EDEE"/>
          </a:solidFill>
          <a:ln w="9525">
            <a:noFill/>
          </a:ln>
        </p:spPr>
        <p:txBody>
          <a:bodyPr wrap="square" anchor="t" anchorCtr="0">
            <a:spAutoFit/>
          </a:bodyPr>
          <a:p>
            <a:pPr eaLnBrk="0" hangingPunct="0">
              <a:lnSpc>
                <a:spcPct val="150000"/>
              </a:lnSpc>
            </a:pPr>
            <a:r>
              <a:rPr lang="zh-CN" altLang="en-US" dirty="0">
                <a:solidFill>
                  <a:srgbClr val="C00000"/>
                </a:solidFill>
                <a:latin typeface="Comic Sans MS" panose="030F0702030302020204" pitchFamily="2" charset="0"/>
                <a:ea typeface="宋体" panose="02010600030101010101" pitchFamily="2" charset="-122"/>
              </a:rPr>
              <a:t>位置关联方式的语法格式如下：</a:t>
            </a:r>
            <a:r>
              <a:rPr lang="zh-CN" altLang="en-US" dirty="0">
                <a:latin typeface="Comic Sans MS" panose="030F0702030302020204" pitchFamily="2" charset="0"/>
                <a:ea typeface="宋体" panose="02010600030101010101" pitchFamily="2" charset="-122"/>
              </a:rPr>
              <a:t> </a:t>
            </a:r>
            <a:endParaRPr lang="zh-CN" altLang="en-US" dirty="0">
              <a:latin typeface="Comic Sans MS" panose="030F0702030302020204" pitchFamily="2" charset="0"/>
              <a:ea typeface="宋体" panose="02010600030101010101" pitchFamily="2" charset="-122"/>
            </a:endParaRPr>
          </a:p>
          <a:p>
            <a:pPr eaLnBrk="0" hangingPunct="0">
              <a:lnSpc>
                <a:spcPct val="150000"/>
              </a:lnSpc>
            </a:pPr>
            <a:r>
              <a:rPr lang="zh-CN" altLang="en-US" dirty="0">
                <a:solidFill>
                  <a:srgbClr val="0070C0"/>
                </a:solidFill>
                <a:latin typeface="Comic Sans MS" panose="030F0702030302020204" pitchFamily="2" charset="0"/>
                <a:ea typeface="宋体" panose="02010600030101010101" pitchFamily="2" charset="-122"/>
              </a:rPr>
              <a:t>（实例端口 1,……, 实例端口 n）;</a:t>
            </a:r>
            <a:endParaRPr lang="zh-CN" altLang="en-US" dirty="0">
              <a:solidFill>
                <a:srgbClr val="0070C0"/>
              </a:solidFill>
              <a:latin typeface="Comic Sans MS" panose="030F0702030302020204" pitchFamily="2" charset="0"/>
              <a:ea typeface="宋体" panose="02010600030101010101" pitchFamily="2" charset="-122"/>
            </a:endParaRPr>
          </a:p>
        </p:txBody>
      </p:sp>
      <p:sp>
        <p:nvSpPr>
          <p:cNvPr id="97285" name="文本框 4"/>
          <p:cNvSpPr txBox="1"/>
          <p:nvPr/>
        </p:nvSpPr>
        <p:spPr>
          <a:xfrm>
            <a:off x="4833938" y="2413000"/>
            <a:ext cx="3781425" cy="2676525"/>
          </a:xfrm>
          <a:prstGeom prst="rect">
            <a:avLst/>
          </a:prstGeom>
          <a:solidFill>
            <a:srgbClr val="D9D9D9"/>
          </a:solidFill>
          <a:ln w="9525">
            <a:noFill/>
          </a:ln>
        </p:spPr>
        <p:txBody>
          <a:bodyPr wrap="square" anchor="t" anchorCtr="0">
            <a:spAutoFit/>
          </a:bodyPr>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【例2-15】用数据流描述全加器。</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module full_adder(a,b,ci,sum,co);</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input</a:t>
            </a:r>
            <a:r>
              <a:rPr lang="en-US" altLang="zh-CN" sz="1600" dirty="0">
                <a:latin typeface="Comic Sans MS" panose="030F0702030302020204" pitchFamily="2" charset="0"/>
                <a:ea typeface="宋体" panose="02010600030101010101" pitchFamily="2" charset="-122"/>
                <a:sym typeface="宋体" panose="02010600030101010101" pitchFamily="2" charset="-122"/>
              </a:rPr>
              <a:t> </a:t>
            </a:r>
            <a:r>
              <a:rPr lang="zh-CN" altLang="en-US" sz="1600" dirty="0">
                <a:latin typeface="Comic Sans MS" panose="030F0702030302020204" pitchFamily="2" charset="0"/>
                <a:ea typeface="宋体" panose="02010600030101010101" pitchFamily="2" charset="-122"/>
                <a:sym typeface="宋体" panose="02010600030101010101" pitchFamily="2" charset="-122"/>
              </a:rPr>
              <a:t>a,b,ci;</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output </a:t>
            </a:r>
            <a:r>
              <a:rPr lang="en-US" altLang="zh-CN" sz="1600" dirty="0">
                <a:latin typeface="Comic Sans MS" panose="030F0702030302020204" pitchFamily="2" charset="0"/>
                <a:ea typeface="宋体" panose="02010600030101010101" pitchFamily="2" charset="-122"/>
                <a:sym typeface="宋体" panose="02010600030101010101" pitchFamily="2" charset="-122"/>
              </a:rPr>
              <a:t>wire </a:t>
            </a:r>
            <a:r>
              <a:rPr lang="zh-CN" altLang="en-US" sz="1600" dirty="0">
                <a:latin typeface="Comic Sans MS" panose="030F0702030302020204" pitchFamily="2" charset="0"/>
                <a:ea typeface="宋体" panose="02010600030101010101" pitchFamily="2" charset="-122"/>
                <a:sym typeface="宋体" panose="02010600030101010101" pitchFamily="2" charset="-122"/>
              </a:rPr>
              <a:t>sum,co;</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assign sum = a^b^ci;</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assign co = a&amp;b | a&amp;ci | b&amp;ci; </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endmodule</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p:txBody>
      </p:sp>
      <p:sp>
        <p:nvSpPr>
          <p:cNvPr id="97286" name="文本框 1"/>
          <p:cNvSpPr txBox="1"/>
          <p:nvPr/>
        </p:nvSpPr>
        <p:spPr>
          <a:xfrm>
            <a:off x="774700" y="5537200"/>
            <a:ext cx="3990975" cy="506413"/>
          </a:xfrm>
          <a:prstGeom prst="rect">
            <a:avLst/>
          </a:prstGeom>
          <a:noFill/>
          <a:ln w="9525">
            <a:noFill/>
          </a:ln>
        </p:spPr>
        <p:txBody>
          <a:bodyPr wrap="square" anchor="t" anchorCtr="0">
            <a:spAutoFit/>
          </a:bodyPr>
          <a:p>
            <a:pPr eaLnBrk="0" hangingPunct="0">
              <a:lnSpc>
                <a:spcPct val="150000"/>
              </a:lnSpc>
            </a:pPr>
            <a:r>
              <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rPr>
              <a:t>【例2-24】4位串行加法器的描述。</a:t>
            </a:r>
            <a:endParaRPr lang="zh-CN" altLang="en-US" dirty="0">
              <a:solidFill>
                <a:srgbClr val="C00000"/>
              </a:solidFill>
              <a:latin typeface="Comic Sans MS" panose="030F0702030302020204" pitchFamily="2" charset="0"/>
              <a:ea typeface="宋体" panose="02010600030101010101" pitchFamily="2" charset="-122"/>
              <a:sym typeface="宋体" panose="02010600030101010101" pitchFamily="2" charset="-122"/>
            </a:endParaRPr>
          </a:p>
        </p:txBody>
      </p:sp>
      <p:graphicFrame>
        <p:nvGraphicFramePr>
          <p:cNvPr id="97287" name="对象 1"/>
          <p:cNvGraphicFramePr/>
          <p:nvPr/>
        </p:nvGraphicFramePr>
        <p:xfrm>
          <a:off x="4978400" y="5160963"/>
          <a:ext cx="3711575" cy="1057275"/>
        </p:xfrm>
        <a:graphic>
          <a:graphicData uri="http://schemas.openxmlformats.org/presentationml/2006/ole">
            <mc:AlternateContent xmlns:mc="http://schemas.openxmlformats.org/markup-compatibility/2006">
              <mc:Choice xmlns:v="urn:schemas-microsoft-com:vml" Requires="v">
                <p:oleObj spid="_x0000_s3099" name="" r:id="rId1" imgW="6743700" imgH="2082800" progId="Visio.Drawing.11">
                  <p:embed/>
                </p:oleObj>
              </mc:Choice>
              <mc:Fallback>
                <p:oleObj name="" r:id="rId1" imgW="6743700" imgH="2082800" progId="Visio.Drawing.11">
                  <p:embed/>
                  <p:pic>
                    <p:nvPicPr>
                      <p:cNvPr id="0" name="图片 3098"/>
                      <p:cNvPicPr/>
                      <p:nvPr/>
                    </p:nvPicPr>
                    <p:blipFill>
                      <a:blip r:embed="rId2"/>
                      <a:stretch>
                        <a:fillRect/>
                      </a:stretch>
                    </p:blipFill>
                    <p:spPr>
                      <a:xfrm>
                        <a:off x="4978400" y="5160963"/>
                        <a:ext cx="3711575" cy="1057275"/>
                      </a:xfrm>
                      <a:prstGeom prst="rect">
                        <a:avLst/>
                      </a:prstGeom>
                      <a:noFill/>
                      <a:ln w="38100">
                        <a:noFill/>
                        <a:miter/>
                      </a:ln>
                    </p:spPr>
                  </p:pic>
                </p:oleObj>
              </mc:Fallback>
            </mc:AlternateContent>
          </a:graphicData>
        </a:graphic>
      </p:graphicFrame>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文本框 1"/>
          <p:cNvSpPr txBox="1"/>
          <p:nvPr/>
        </p:nvSpPr>
        <p:spPr>
          <a:xfrm>
            <a:off x="782638" y="2476500"/>
            <a:ext cx="7658100" cy="3784600"/>
          </a:xfrm>
          <a:prstGeom prst="rect">
            <a:avLst/>
          </a:prstGeom>
          <a:solidFill>
            <a:srgbClr val="D9D9D9"/>
          </a:solidFill>
          <a:ln w="9525">
            <a:noFill/>
          </a:ln>
        </p:spPr>
        <p:txBody>
          <a:bodyPr wrap="square" anchor="t" anchorCtr="0">
            <a:spAutoFit/>
          </a:bodyPr>
          <a:p>
            <a:pPr eaLnBrk="0" hangingPunct="0">
              <a:lnSpc>
                <a:spcPct val="150000"/>
              </a:lnSpc>
            </a:pPr>
            <a:r>
              <a:rPr lang="en-US" altLang="zh-CN" sz="1600" dirty="0">
                <a:latin typeface="Comic Sans MS" panose="030F0702030302020204" pitchFamily="2" charset="0"/>
                <a:ea typeface="宋体" panose="02010600030101010101" pitchFamily="2" charset="-122"/>
                <a:sym typeface="宋体" panose="02010600030101010101" pitchFamily="2" charset="-122"/>
              </a:rPr>
              <a:t> </a:t>
            </a:r>
            <a:r>
              <a:rPr lang="zh-CN" altLang="en-US" sz="1600" dirty="0">
                <a:latin typeface="Comic Sans MS" panose="030F0702030302020204" pitchFamily="2" charset="0"/>
                <a:ea typeface="宋体" panose="02010600030101010101" pitchFamily="2" charset="-122"/>
                <a:sym typeface="宋体" panose="02010600030101010101" pitchFamily="2" charset="-122"/>
              </a:rPr>
              <a:t>module adder4bits (A,B,S,CO);</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input   [3:0] A,B;</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output [3:0] S;</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output CO;</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wire C1,C2,C3;</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a:t>
            </a:r>
            <a:r>
              <a:rPr lang="en-US" altLang="zh-CN" sz="1600" dirty="0">
                <a:latin typeface="Comic Sans MS" panose="030F0702030302020204" pitchFamily="2" charset="0"/>
                <a:ea typeface="宋体" panose="02010600030101010101" pitchFamily="2" charset="-122"/>
                <a:sym typeface="宋体" panose="02010600030101010101" pitchFamily="2" charset="-122"/>
              </a:rPr>
              <a:t>f</a:t>
            </a:r>
            <a:r>
              <a:rPr lang="zh-CN" altLang="en-US" sz="1600" dirty="0">
                <a:latin typeface="Comic Sans MS" panose="030F0702030302020204" pitchFamily="2" charset="0"/>
                <a:ea typeface="宋体" panose="02010600030101010101" pitchFamily="2" charset="-122"/>
                <a:sym typeface="宋体" panose="02010600030101010101" pitchFamily="2" charset="-122"/>
              </a:rPr>
              <a:t>ull_</a:t>
            </a:r>
            <a:r>
              <a:rPr lang="en-US" altLang="zh-CN" sz="1600" dirty="0">
                <a:latin typeface="Comic Sans MS" panose="030F0702030302020204" pitchFamily="2" charset="0"/>
                <a:ea typeface="宋体" panose="02010600030101010101" pitchFamily="2" charset="-122"/>
                <a:sym typeface="宋体" panose="02010600030101010101" pitchFamily="2" charset="-122"/>
              </a:rPr>
              <a:t>a</a:t>
            </a:r>
            <a:r>
              <a:rPr lang="zh-CN" altLang="en-US" sz="1600" dirty="0">
                <a:latin typeface="Comic Sans MS" panose="030F0702030302020204" pitchFamily="2" charset="0"/>
                <a:ea typeface="宋体" panose="02010600030101010101" pitchFamily="2" charset="-122"/>
                <a:sym typeface="宋体" panose="02010600030101010101" pitchFamily="2" charset="-122"/>
              </a:rPr>
              <a:t>dder FA1(.</a:t>
            </a:r>
            <a:r>
              <a:rPr lang="en-US" altLang="zh-CN" sz="1600" dirty="0">
                <a:latin typeface="Comic Sans MS" panose="030F0702030302020204" pitchFamily="2" charset="0"/>
                <a:ea typeface="宋体" panose="02010600030101010101" pitchFamily="2" charset="-122"/>
                <a:sym typeface="宋体" panose="02010600030101010101" pitchFamily="2" charset="-122"/>
              </a:rPr>
              <a:t>a</a:t>
            </a:r>
            <a:r>
              <a:rPr lang="zh-CN" altLang="en-US" sz="1600" dirty="0">
                <a:latin typeface="Comic Sans MS" panose="030F0702030302020204" pitchFamily="2" charset="0"/>
                <a:ea typeface="宋体" panose="02010600030101010101" pitchFamily="2" charset="-122"/>
                <a:sym typeface="宋体" panose="02010600030101010101" pitchFamily="2" charset="-122"/>
              </a:rPr>
              <a:t>(A[0]),.</a:t>
            </a:r>
            <a:r>
              <a:rPr lang="en-US" altLang="zh-CN" sz="1600" dirty="0">
                <a:latin typeface="Comic Sans MS" panose="030F0702030302020204" pitchFamily="2" charset="0"/>
                <a:ea typeface="宋体" panose="02010600030101010101" pitchFamily="2" charset="-122"/>
                <a:sym typeface="宋体" panose="02010600030101010101" pitchFamily="2" charset="-122"/>
              </a:rPr>
              <a:t>b</a:t>
            </a:r>
            <a:r>
              <a:rPr lang="zh-CN" altLang="en-US" sz="1600" dirty="0">
                <a:latin typeface="Comic Sans MS" panose="030F0702030302020204" pitchFamily="2" charset="0"/>
                <a:ea typeface="宋体" panose="02010600030101010101" pitchFamily="2" charset="-122"/>
                <a:sym typeface="宋体" panose="02010600030101010101" pitchFamily="2" charset="-122"/>
              </a:rPr>
              <a:t>(B[0]),.</a:t>
            </a:r>
            <a:r>
              <a:rPr lang="en-US" altLang="zh-CN" sz="1600" dirty="0">
                <a:latin typeface="Comic Sans MS" panose="030F0702030302020204" pitchFamily="2" charset="0"/>
                <a:ea typeface="宋体" panose="02010600030101010101" pitchFamily="2" charset="-122"/>
                <a:sym typeface="宋体" panose="02010600030101010101" pitchFamily="2" charset="-122"/>
              </a:rPr>
              <a:t>c</a:t>
            </a:r>
            <a:r>
              <a:rPr lang="zh-CN" altLang="en-US" sz="1600" dirty="0">
                <a:latin typeface="Comic Sans MS" panose="030F0702030302020204" pitchFamily="2" charset="0"/>
                <a:ea typeface="宋体" panose="02010600030101010101" pitchFamily="2" charset="-122"/>
                <a:sym typeface="宋体" panose="02010600030101010101" pitchFamily="2" charset="-122"/>
              </a:rPr>
              <a:t>i(0), .</a:t>
            </a:r>
            <a:r>
              <a:rPr lang="en-US" altLang="zh-CN" sz="1600" dirty="0">
                <a:latin typeface="Comic Sans MS" panose="030F0702030302020204" pitchFamily="2" charset="0"/>
                <a:ea typeface="宋体" panose="02010600030101010101" pitchFamily="2" charset="-122"/>
                <a:sym typeface="宋体" panose="02010600030101010101" pitchFamily="2" charset="-122"/>
              </a:rPr>
              <a:t>s</a:t>
            </a:r>
            <a:r>
              <a:rPr lang="zh-CN" altLang="en-US" sz="1600" dirty="0">
                <a:latin typeface="Comic Sans MS" panose="030F0702030302020204" pitchFamily="2" charset="0"/>
                <a:ea typeface="宋体" panose="02010600030101010101" pitchFamily="2" charset="-122"/>
                <a:sym typeface="宋体" panose="02010600030101010101" pitchFamily="2" charset="-122"/>
              </a:rPr>
              <a:t>um(S[0]),.</a:t>
            </a:r>
            <a:r>
              <a:rPr lang="en-US" altLang="zh-CN" sz="1600" dirty="0">
                <a:latin typeface="Comic Sans MS" panose="030F0702030302020204" pitchFamily="2" charset="0"/>
                <a:ea typeface="宋体" panose="02010600030101010101" pitchFamily="2" charset="-122"/>
                <a:sym typeface="宋体" panose="02010600030101010101" pitchFamily="2" charset="-122"/>
              </a:rPr>
              <a:t>c</a:t>
            </a:r>
            <a:r>
              <a:rPr lang="zh-CN" altLang="en-US" sz="1600" dirty="0">
                <a:latin typeface="Comic Sans MS" panose="030F0702030302020204" pitchFamily="2" charset="0"/>
                <a:ea typeface="宋体" panose="02010600030101010101" pitchFamily="2" charset="-122"/>
                <a:sym typeface="宋体" panose="02010600030101010101" pitchFamily="2" charset="-122"/>
              </a:rPr>
              <a:t>o(C1));</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a:t>
            </a:r>
            <a:r>
              <a:rPr lang="en-US" altLang="zh-CN" sz="1600" dirty="0">
                <a:latin typeface="Comic Sans MS" panose="030F0702030302020204" pitchFamily="2" charset="0"/>
                <a:ea typeface="宋体" panose="02010600030101010101" pitchFamily="2" charset="-122"/>
                <a:sym typeface="宋体" panose="02010600030101010101" pitchFamily="2" charset="-122"/>
              </a:rPr>
              <a:t>f</a:t>
            </a:r>
            <a:r>
              <a:rPr lang="zh-CN" altLang="en-US" sz="1600" dirty="0">
                <a:latin typeface="Comic Sans MS" panose="030F0702030302020204" pitchFamily="2" charset="0"/>
                <a:ea typeface="宋体" panose="02010600030101010101" pitchFamily="2" charset="-122"/>
                <a:sym typeface="宋体" panose="02010600030101010101" pitchFamily="2" charset="-122"/>
              </a:rPr>
              <a:t>ull_</a:t>
            </a:r>
            <a:r>
              <a:rPr lang="en-US" altLang="zh-CN" sz="1600" dirty="0">
                <a:latin typeface="Comic Sans MS" panose="030F0702030302020204" pitchFamily="2" charset="0"/>
                <a:ea typeface="宋体" panose="02010600030101010101" pitchFamily="2" charset="-122"/>
                <a:sym typeface="宋体" panose="02010600030101010101" pitchFamily="2" charset="-122"/>
              </a:rPr>
              <a:t>a</a:t>
            </a:r>
            <a:r>
              <a:rPr lang="zh-CN" altLang="en-US" sz="1600" dirty="0">
                <a:latin typeface="Comic Sans MS" panose="030F0702030302020204" pitchFamily="2" charset="0"/>
                <a:ea typeface="宋体" panose="02010600030101010101" pitchFamily="2" charset="-122"/>
                <a:sym typeface="宋体" panose="02010600030101010101" pitchFamily="2" charset="-122"/>
              </a:rPr>
              <a:t>dder FA2(.</a:t>
            </a:r>
            <a:r>
              <a:rPr lang="en-US" altLang="zh-CN" sz="1600" dirty="0">
                <a:latin typeface="Comic Sans MS" panose="030F0702030302020204" pitchFamily="2" charset="0"/>
                <a:ea typeface="宋体" panose="02010600030101010101" pitchFamily="2" charset="-122"/>
                <a:sym typeface="宋体" panose="02010600030101010101" pitchFamily="2" charset="-122"/>
              </a:rPr>
              <a:t>a</a:t>
            </a:r>
            <a:r>
              <a:rPr lang="zh-CN" altLang="en-US" sz="1600" dirty="0">
                <a:latin typeface="Comic Sans MS" panose="030F0702030302020204" pitchFamily="2" charset="0"/>
                <a:ea typeface="宋体" panose="02010600030101010101" pitchFamily="2" charset="-122"/>
                <a:sym typeface="宋体" panose="02010600030101010101" pitchFamily="2" charset="-122"/>
              </a:rPr>
              <a:t>(A[1]),.</a:t>
            </a:r>
            <a:r>
              <a:rPr lang="en-US" altLang="zh-CN" sz="1600" dirty="0">
                <a:latin typeface="Comic Sans MS" panose="030F0702030302020204" pitchFamily="2" charset="0"/>
                <a:ea typeface="宋体" panose="02010600030101010101" pitchFamily="2" charset="-122"/>
                <a:sym typeface="宋体" panose="02010600030101010101" pitchFamily="2" charset="-122"/>
              </a:rPr>
              <a:t>b</a:t>
            </a:r>
            <a:r>
              <a:rPr lang="zh-CN" altLang="en-US" sz="1600" dirty="0">
                <a:latin typeface="Comic Sans MS" panose="030F0702030302020204" pitchFamily="2" charset="0"/>
                <a:ea typeface="宋体" panose="02010600030101010101" pitchFamily="2" charset="-122"/>
                <a:sym typeface="宋体" panose="02010600030101010101" pitchFamily="2" charset="-122"/>
              </a:rPr>
              <a:t>(B[1]),.</a:t>
            </a:r>
            <a:r>
              <a:rPr lang="en-US" altLang="zh-CN" sz="1600" dirty="0">
                <a:latin typeface="Comic Sans MS" panose="030F0702030302020204" pitchFamily="2" charset="0"/>
                <a:ea typeface="宋体" panose="02010600030101010101" pitchFamily="2" charset="-122"/>
                <a:sym typeface="宋体" panose="02010600030101010101" pitchFamily="2" charset="-122"/>
              </a:rPr>
              <a:t>c</a:t>
            </a:r>
            <a:r>
              <a:rPr lang="zh-CN" altLang="en-US" sz="1600" dirty="0">
                <a:latin typeface="Comic Sans MS" panose="030F0702030302020204" pitchFamily="2" charset="0"/>
                <a:ea typeface="宋体" panose="02010600030101010101" pitchFamily="2" charset="-122"/>
                <a:sym typeface="宋体" panose="02010600030101010101" pitchFamily="2" charset="-122"/>
              </a:rPr>
              <a:t>i(C1),.</a:t>
            </a:r>
            <a:r>
              <a:rPr lang="en-US" altLang="zh-CN" sz="1600" dirty="0">
                <a:latin typeface="Comic Sans MS" panose="030F0702030302020204" pitchFamily="2" charset="0"/>
                <a:ea typeface="宋体" panose="02010600030101010101" pitchFamily="2" charset="-122"/>
                <a:sym typeface="宋体" panose="02010600030101010101" pitchFamily="2" charset="-122"/>
              </a:rPr>
              <a:t>s</a:t>
            </a:r>
            <a:r>
              <a:rPr lang="zh-CN" altLang="en-US" sz="1600" dirty="0">
                <a:latin typeface="Comic Sans MS" panose="030F0702030302020204" pitchFamily="2" charset="0"/>
                <a:ea typeface="宋体" panose="02010600030101010101" pitchFamily="2" charset="-122"/>
                <a:sym typeface="宋体" panose="02010600030101010101" pitchFamily="2" charset="-122"/>
              </a:rPr>
              <a:t>um(S[1]),.</a:t>
            </a:r>
            <a:r>
              <a:rPr lang="en-US" altLang="zh-CN" sz="1600" dirty="0">
                <a:latin typeface="Comic Sans MS" panose="030F0702030302020204" pitchFamily="2" charset="0"/>
                <a:ea typeface="宋体" panose="02010600030101010101" pitchFamily="2" charset="-122"/>
                <a:sym typeface="宋体" panose="02010600030101010101" pitchFamily="2" charset="-122"/>
              </a:rPr>
              <a:t>c</a:t>
            </a:r>
            <a:r>
              <a:rPr lang="zh-CN" altLang="en-US" sz="1600" dirty="0">
                <a:latin typeface="Comic Sans MS" panose="030F0702030302020204" pitchFamily="2" charset="0"/>
                <a:ea typeface="宋体" panose="02010600030101010101" pitchFamily="2" charset="-122"/>
                <a:sym typeface="宋体" panose="02010600030101010101" pitchFamily="2" charset="-122"/>
              </a:rPr>
              <a:t>o(C2));</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a:t>
            </a:r>
            <a:r>
              <a:rPr lang="en-US" altLang="zh-CN" sz="1600" dirty="0">
                <a:latin typeface="Comic Sans MS" panose="030F0702030302020204" pitchFamily="2" charset="0"/>
                <a:ea typeface="宋体" panose="02010600030101010101" pitchFamily="2" charset="-122"/>
                <a:sym typeface="宋体" panose="02010600030101010101" pitchFamily="2" charset="-122"/>
              </a:rPr>
              <a:t>f</a:t>
            </a:r>
            <a:r>
              <a:rPr lang="zh-CN" altLang="en-US" sz="1600" dirty="0">
                <a:latin typeface="Comic Sans MS" panose="030F0702030302020204" pitchFamily="2" charset="0"/>
                <a:ea typeface="宋体" panose="02010600030101010101" pitchFamily="2" charset="-122"/>
                <a:sym typeface="宋体" panose="02010600030101010101" pitchFamily="2" charset="-122"/>
              </a:rPr>
              <a:t>ull_</a:t>
            </a:r>
            <a:r>
              <a:rPr lang="en-US" altLang="zh-CN" sz="1600" dirty="0">
                <a:latin typeface="Comic Sans MS" panose="030F0702030302020204" pitchFamily="2" charset="0"/>
                <a:ea typeface="宋体" panose="02010600030101010101" pitchFamily="2" charset="-122"/>
                <a:sym typeface="宋体" panose="02010600030101010101" pitchFamily="2" charset="-122"/>
              </a:rPr>
              <a:t>a</a:t>
            </a:r>
            <a:r>
              <a:rPr lang="zh-CN" altLang="en-US" sz="1600" dirty="0">
                <a:latin typeface="Comic Sans MS" panose="030F0702030302020204" pitchFamily="2" charset="0"/>
                <a:ea typeface="宋体" panose="02010600030101010101" pitchFamily="2" charset="-122"/>
                <a:sym typeface="宋体" panose="02010600030101010101" pitchFamily="2" charset="-122"/>
              </a:rPr>
              <a:t>dder FA3(.</a:t>
            </a:r>
            <a:r>
              <a:rPr lang="en-US" altLang="zh-CN" sz="1600" dirty="0">
                <a:latin typeface="Comic Sans MS" panose="030F0702030302020204" pitchFamily="2" charset="0"/>
                <a:ea typeface="宋体" panose="02010600030101010101" pitchFamily="2" charset="-122"/>
                <a:sym typeface="宋体" panose="02010600030101010101" pitchFamily="2" charset="-122"/>
              </a:rPr>
              <a:t>a</a:t>
            </a:r>
            <a:r>
              <a:rPr lang="zh-CN" altLang="en-US" sz="1600" dirty="0">
                <a:latin typeface="Comic Sans MS" panose="030F0702030302020204" pitchFamily="2" charset="0"/>
                <a:ea typeface="宋体" panose="02010600030101010101" pitchFamily="2" charset="-122"/>
                <a:sym typeface="宋体" panose="02010600030101010101" pitchFamily="2" charset="-122"/>
              </a:rPr>
              <a:t>(A[2]),.</a:t>
            </a:r>
            <a:r>
              <a:rPr lang="en-US" altLang="zh-CN" sz="1600" dirty="0">
                <a:latin typeface="Comic Sans MS" panose="030F0702030302020204" pitchFamily="2" charset="0"/>
                <a:ea typeface="宋体" panose="02010600030101010101" pitchFamily="2" charset="-122"/>
                <a:sym typeface="宋体" panose="02010600030101010101" pitchFamily="2" charset="-122"/>
              </a:rPr>
              <a:t>b</a:t>
            </a:r>
            <a:r>
              <a:rPr lang="zh-CN" altLang="en-US" sz="1600" dirty="0">
                <a:latin typeface="Comic Sans MS" panose="030F0702030302020204" pitchFamily="2" charset="0"/>
                <a:ea typeface="宋体" panose="02010600030101010101" pitchFamily="2" charset="-122"/>
                <a:sym typeface="宋体" panose="02010600030101010101" pitchFamily="2" charset="-122"/>
              </a:rPr>
              <a:t>(B[2]),.</a:t>
            </a:r>
            <a:r>
              <a:rPr lang="en-US" altLang="zh-CN" sz="1600" dirty="0">
                <a:latin typeface="Comic Sans MS" panose="030F0702030302020204" pitchFamily="2" charset="0"/>
                <a:ea typeface="宋体" panose="02010600030101010101" pitchFamily="2" charset="-122"/>
                <a:sym typeface="宋体" panose="02010600030101010101" pitchFamily="2" charset="-122"/>
              </a:rPr>
              <a:t>c</a:t>
            </a:r>
            <a:r>
              <a:rPr lang="zh-CN" altLang="en-US" sz="1600" dirty="0">
                <a:latin typeface="Comic Sans MS" panose="030F0702030302020204" pitchFamily="2" charset="0"/>
                <a:ea typeface="宋体" panose="02010600030101010101" pitchFamily="2" charset="-122"/>
                <a:sym typeface="宋体" panose="02010600030101010101" pitchFamily="2" charset="-122"/>
              </a:rPr>
              <a:t>i(C2),.</a:t>
            </a:r>
            <a:r>
              <a:rPr lang="en-US" altLang="zh-CN" sz="1600" dirty="0">
                <a:latin typeface="Comic Sans MS" panose="030F0702030302020204" pitchFamily="2" charset="0"/>
                <a:ea typeface="宋体" panose="02010600030101010101" pitchFamily="2" charset="-122"/>
                <a:sym typeface="宋体" panose="02010600030101010101" pitchFamily="2" charset="-122"/>
              </a:rPr>
              <a:t>s</a:t>
            </a:r>
            <a:r>
              <a:rPr lang="zh-CN" altLang="en-US" sz="1600" dirty="0">
                <a:latin typeface="Comic Sans MS" panose="030F0702030302020204" pitchFamily="2" charset="0"/>
                <a:ea typeface="宋体" panose="02010600030101010101" pitchFamily="2" charset="-122"/>
                <a:sym typeface="宋体" panose="02010600030101010101" pitchFamily="2" charset="-122"/>
              </a:rPr>
              <a:t>um(S[2]),.</a:t>
            </a:r>
            <a:r>
              <a:rPr lang="en-US" altLang="zh-CN" sz="1600" dirty="0">
                <a:latin typeface="Comic Sans MS" panose="030F0702030302020204" pitchFamily="2" charset="0"/>
                <a:ea typeface="宋体" panose="02010600030101010101" pitchFamily="2" charset="-122"/>
                <a:sym typeface="宋体" panose="02010600030101010101" pitchFamily="2" charset="-122"/>
              </a:rPr>
              <a:t>c</a:t>
            </a:r>
            <a:r>
              <a:rPr lang="zh-CN" altLang="en-US" sz="1600" dirty="0">
                <a:latin typeface="Comic Sans MS" panose="030F0702030302020204" pitchFamily="2" charset="0"/>
                <a:ea typeface="宋体" panose="02010600030101010101" pitchFamily="2" charset="-122"/>
                <a:sym typeface="宋体" panose="02010600030101010101" pitchFamily="2" charset="-122"/>
              </a:rPr>
              <a:t>o(C3));</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a:t>
            </a:r>
            <a:r>
              <a:rPr lang="en-US" altLang="zh-CN" sz="1600" dirty="0">
                <a:latin typeface="Comic Sans MS" panose="030F0702030302020204" pitchFamily="2" charset="0"/>
                <a:ea typeface="宋体" panose="02010600030101010101" pitchFamily="2" charset="-122"/>
                <a:sym typeface="宋体" panose="02010600030101010101" pitchFamily="2" charset="-122"/>
              </a:rPr>
              <a:t>f</a:t>
            </a:r>
            <a:r>
              <a:rPr lang="zh-CN" altLang="en-US" sz="1600" dirty="0">
                <a:latin typeface="Comic Sans MS" panose="030F0702030302020204" pitchFamily="2" charset="0"/>
                <a:ea typeface="宋体" panose="02010600030101010101" pitchFamily="2" charset="-122"/>
                <a:sym typeface="宋体" panose="02010600030101010101" pitchFamily="2" charset="-122"/>
              </a:rPr>
              <a:t>ull_</a:t>
            </a:r>
            <a:r>
              <a:rPr lang="en-US" altLang="zh-CN" sz="1600" dirty="0">
                <a:latin typeface="Comic Sans MS" panose="030F0702030302020204" pitchFamily="2" charset="0"/>
                <a:ea typeface="宋体" panose="02010600030101010101" pitchFamily="2" charset="-122"/>
                <a:sym typeface="宋体" panose="02010600030101010101" pitchFamily="2" charset="-122"/>
              </a:rPr>
              <a:t>a</a:t>
            </a:r>
            <a:r>
              <a:rPr lang="zh-CN" altLang="en-US" sz="1600" dirty="0">
                <a:latin typeface="Comic Sans MS" panose="030F0702030302020204" pitchFamily="2" charset="0"/>
                <a:ea typeface="宋体" panose="02010600030101010101" pitchFamily="2" charset="-122"/>
                <a:sym typeface="宋体" panose="02010600030101010101" pitchFamily="2" charset="-122"/>
              </a:rPr>
              <a:t>dder FA4(.</a:t>
            </a:r>
            <a:r>
              <a:rPr lang="en-US" altLang="zh-CN" sz="1600" dirty="0">
                <a:latin typeface="Comic Sans MS" panose="030F0702030302020204" pitchFamily="2" charset="0"/>
                <a:ea typeface="宋体" panose="02010600030101010101" pitchFamily="2" charset="-122"/>
                <a:sym typeface="宋体" panose="02010600030101010101" pitchFamily="2" charset="-122"/>
              </a:rPr>
              <a:t>a</a:t>
            </a:r>
            <a:r>
              <a:rPr lang="zh-CN" altLang="en-US" sz="1600" dirty="0">
                <a:latin typeface="Comic Sans MS" panose="030F0702030302020204" pitchFamily="2" charset="0"/>
                <a:ea typeface="宋体" panose="02010600030101010101" pitchFamily="2" charset="-122"/>
                <a:sym typeface="宋体" panose="02010600030101010101" pitchFamily="2" charset="-122"/>
              </a:rPr>
              <a:t>(A[3]),.</a:t>
            </a:r>
            <a:r>
              <a:rPr lang="en-US" altLang="zh-CN" sz="1600" dirty="0">
                <a:latin typeface="Comic Sans MS" panose="030F0702030302020204" pitchFamily="2" charset="0"/>
                <a:ea typeface="宋体" panose="02010600030101010101" pitchFamily="2" charset="-122"/>
                <a:sym typeface="宋体" panose="02010600030101010101" pitchFamily="2" charset="-122"/>
              </a:rPr>
              <a:t>b</a:t>
            </a:r>
            <a:r>
              <a:rPr lang="zh-CN" altLang="en-US" sz="1600" dirty="0">
                <a:latin typeface="Comic Sans MS" panose="030F0702030302020204" pitchFamily="2" charset="0"/>
                <a:ea typeface="宋体" panose="02010600030101010101" pitchFamily="2" charset="-122"/>
                <a:sym typeface="宋体" panose="02010600030101010101" pitchFamily="2" charset="-122"/>
              </a:rPr>
              <a:t>(B[3]),.C</a:t>
            </a:r>
            <a:r>
              <a:rPr lang="en-US" altLang="zh-CN" sz="1600" dirty="0">
                <a:latin typeface="Comic Sans MS" panose="030F0702030302020204" pitchFamily="2" charset="0"/>
                <a:ea typeface="宋体" panose="02010600030101010101" pitchFamily="2" charset="-122"/>
                <a:sym typeface="宋体" panose="02010600030101010101" pitchFamily="2" charset="-122"/>
              </a:rPr>
              <a:t>c</a:t>
            </a:r>
            <a:r>
              <a:rPr lang="zh-CN" altLang="en-US" sz="1600" dirty="0">
                <a:latin typeface="Comic Sans MS" panose="030F0702030302020204" pitchFamily="2" charset="0"/>
                <a:ea typeface="宋体" panose="02010600030101010101" pitchFamily="2" charset="-122"/>
                <a:sym typeface="宋体" panose="02010600030101010101" pitchFamily="2" charset="-122"/>
              </a:rPr>
              <a:t>i(C3),.</a:t>
            </a:r>
            <a:r>
              <a:rPr lang="en-US" altLang="zh-CN" sz="1600" dirty="0">
                <a:latin typeface="Comic Sans MS" panose="030F0702030302020204" pitchFamily="2" charset="0"/>
                <a:ea typeface="宋体" panose="02010600030101010101" pitchFamily="2" charset="-122"/>
                <a:sym typeface="宋体" panose="02010600030101010101" pitchFamily="2" charset="-122"/>
              </a:rPr>
              <a:t>s</a:t>
            </a:r>
            <a:r>
              <a:rPr lang="zh-CN" altLang="en-US" sz="1600" dirty="0">
                <a:latin typeface="Comic Sans MS" panose="030F0702030302020204" pitchFamily="2" charset="0"/>
                <a:ea typeface="宋体" panose="02010600030101010101" pitchFamily="2" charset="-122"/>
                <a:sym typeface="宋体" panose="02010600030101010101" pitchFamily="2" charset="-122"/>
              </a:rPr>
              <a:t>um(S[3]),.</a:t>
            </a:r>
            <a:r>
              <a:rPr lang="en-US" altLang="zh-CN" sz="1600" dirty="0">
                <a:latin typeface="Comic Sans MS" panose="030F0702030302020204" pitchFamily="2" charset="0"/>
                <a:ea typeface="宋体" panose="02010600030101010101" pitchFamily="2" charset="-122"/>
                <a:sym typeface="宋体" panose="02010600030101010101" pitchFamily="2" charset="-122"/>
              </a:rPr>
              <a:t>c</a:t>
            </a:r>
            <a:r>
              <a:rPr lang="zh-CN" altLang="en-US" sz="1600" dirty="0">
                <a:latin typeface="Comic Sans MS" panose="030F0702030302020204" pitchFamily="2" charset="0"/>
                <a:ea typeface="宋体" panose="02010600030101010101" pitchFamily="2" charset="-122"/>
                <a:sym typeface="宋体" panose="02010600030101010101" pitchFamily="2" charset="-122"/>
              </a:rPr>
              <a:t>o(CO));</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endmodule</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p:txBody>
      </p:sp>
      <p:graphicFrame>
        <p:nvGraphicFramePr>
          <p:cNvPr id="98306" name="对象 1"/>
          <p:cNvGraphicFramePr/>
          <p:nvPr/>
        </p:nvGraphicFramePr>
        <p:xfrm>
          <a:off x="4603750" y="534988"/>
          <a:ext cx="3898900" cy="1481137"/>
        </p:xfrm>
        <a:graphic>
          <a:graphicData uri="http://schemas.openxmlformats.org/presentationml/2006/ole">
            <mc:AlternateContent xmlns:mc="http://schemas.openxmlformats.org/markup-compatibility/2006">
              <mc:Choice xmlns:v="urn:schemas-microsoft-com:vml" Requires="v">
                <p:oleObj spid="_x0000_s3100" name="" r:id="rId1" imgW="6743700" imgH="2082800" progId="Visio.Drawing.11">
                  <p:embed/>
                </p:oleObj>
              </mc:Choice>
              <mc:Fallback>
                <p:oleObj name="" r:id="rId1" imgW="6743700" imgH="2082800" progId="Visio.Drawing.11">
                  <p:embed/>
                  <p:pic>
                    <p:nvPicPr>
                      <p:cNvPr id="0" name="图片 3099"/>
                      <p:cNvPicPr/>
                      <p:nvPr/>
                    </p:nvPicPr>
                    <p:blipFill>
                      <a:blip r:embed="rId2"/>
                      <a:stretch>
                        <a:fillRect/>
                      </a:stretch>
                    </p:blipFill>
                    <p:spPr>
                      <a:xfrm>
                        <a:off x="4603750" y="534988"/>
                        <a:ext cx="3898900" cy="1481137"/>
                      </a:xfrm>
                      <a:prstGeom prst="rect">
                        <a:avLst/>
                      </a:prstGeom>
                      <a:noFill/>
                      <a:ln w="38100">
                        <a:noFill/>
                        <a:miter/>
                      </a:ln>
                    </p:spPr>
                  </p:pic>
                </p:oleObj>
              </mc:Fallback>
            </mc:AlternateContent>
          </a:graphicData>
        </a:graphic>
      </p:graphicFrame>
      <p:sp>
        <p:nvSpPr>
          <p:cNvPr id="98307" name="文本框 3"/>
          <p:cNvSpPr txBox="1"/>
          <p:nvPr/>
        </p:nvSpPr>
        <p:spPr>
          <a:xfrm>
            <a:off x="782638" y="631825"/>
            <a:ext cx="3581400" cy="1198563"/>
          </a:xfrm>
          <a:prstGeom prst="rect">
            <a:avLst/>
          </a:prstGeom>
          <a:solidFill>
            <a:srgbClr val="D9EDEE"/>
          </a:solidFill>
          <a:ln w="9525">
            <a:noFill/>
          </a:ln>
        </p:spPr>
        <p:txBody>
          <a:bodyPr wrap="square" anchor="t" anchorCtr="0">
            <a:spAutoFit/>
          </a:bodyPr>
          <a:p>
            <a:pPr eaLnBrk="0" hangingPunct="0">
              <a:lnSpc>
                <a:spcPct val="150000"/>
              </a:lnSpc>
            </a:pPr>
            <a:r>
              <a:rPr lang="zh-CN" altLang="en-US" sz="1600" dirty="0">
                <a:solidFill>
                  <a:srgbClr val="C00000"/>
                </a:solidFill>
                <a:latin typeface="Comic Sans MS" panose="030F0702030302020204" pitchFamily="2" charset="0"/>
                <a:ea typeface="宋体" panose="02010600030101010101" pitchFamily="2" charset="-122"/>
              </a:rPr>
              <a:t>名称关联方式的语法格式为：</a:t>
            </a:r>
            <a:endParaRPr lang="zh-CN" altLang="en-US" sz="1600" dirty="0">
              <a:solidFill>
                <a:srgbClr val="C00000"/>
              </a:solidFill>
              <a:latin typeface="Comic Sans MS" panose="030F0702030302020204" pitchFamily="2" charset="0"/>
              <a:ea typeface="宋体" panose="02010600030101010101" pitchFamily="2" charset="-122"/>
            </a:endParaRPr>
          </a:p>
          <a:p>
            <a:pPr eaLnBrk="0" hangingPunct="0">
              <a:lnSpc>
                <a:spcPct val="150000"/>
              </a:lnSpc>
            </a:pPr>
            <a:r>
              <a:rPr lang="zh-CN" altLang="en-US" sz="1600" dirty="0">
                <a:solidFill>
                  <a:srgbClr val="C00000"/>
                </a:solidFill>
                <a:latin typeface="Comic Sans MS" panose="030F0702030302020204" pitchFamily="2" charset="0"/>
                <a:ea typeface="宋体" panose="02010600030101010101" pitchFamily="2" charset="-122"/>
              </a:rPr>
              <a:t> </a:t>
            </a:r>
            <a:r>
              <a:rPr lang="zh-CN" altLang="en-US" sz="1600" dirty="0">
                <a:solidFill>
                  <a:srgbClr val="0070C0"/>
                </a:solidFill>
                <a:latin typeface="Comic Sans MS" panose="030F0702030302020204" pitchFamily="2" charset="0"/>
                <a:ea typeface="宋体" panose="02010600030101010101" pitchFamily="2" charset="-122"/>
              </a:rPr>
              <a:t>.子模块端口 1（实例端口名）, …, .子模块端口 n（实例端口名）</a:t>
            </a:r>
            <a:endParaRPr lang="zh-CN" altLang="en-US" sz="1600" dirty="0">
              <a:solidFill>
                <a:srgbClr val="0070C0"/>
              </a:solidFill>
              <a:latin typeface="Comic Sans MS" panose="030F0702030302020204" pitchFamily="2" charset="0"/>
              <a:ea typeface="宋体" panose="02010600030101010101" pitchFamily="2" charset="-122"/>
            </a:endParaRPr>
          </a:p>
        </p:txBody>
      </p:sp>
      <p:sp>
        <p:nvSpPr>
          <p:cNvPr id="98308" name="文本框 1"/>
          <p:cNvSpPr txBox="1"/>
          <p:nvPr/>
        </p:nvSpPr>
        <p:spPr>
          <a:xfrm>
            <a:off x="782638" y="1944688"/>
            <a:ext cx="7658100" cy="460375"/>
          </a:xfrm>
          <a:prstGeom prst="rect">
            <a:avLst/>
          </a:prstGeom>
          <a:solidFill>
            <a:srgbClr val="D9D9D9"/>
          </a:solidFill>
          <a:ln w="9525">
            <a:noFill/>
          </a:ln>
        </p:spPr>
        <p:txBody>
          <a:bodyPr wrap="square" anchor="t" anchorCtr="0">
            <a:spAutoFit/>
          </a:bodyPr>
          <a:p>
            <a:pPr eaLnBrk="0" hangingPunct="0">
              <a:lnSpc>
                <a:spcPct val="150000"/>
              </a:lnSpc>
            </a:pPr>
            <a:r>
              <a:rPr lang="zh-CN" altLang="en-US" sz="1600" dirty="0">
                <a:latin typeface="Comic Sans MS" panose="030F0702030302020204" pitchFamily="2" charset="0"/>
                <a:ea typeface="宋体" panose="02010600030101010101" pitchFamily="2" charset="-122"/>
                <a:sym typeface="宋体" panose="02010600030101010101" pitchFamily="2" charset="-122"/>
              </a:rPr>
              <a:t> `include "</a:t>
            </a:r>
            <a:r>
              <a:rPr lang="en-US" altLang="zh-CN" sz="1600" dirty="0">
                <a:latin typeface="Comic Sans MS" panose="030F0702030302020204" pitchFamily="2" charset="0"/>
                <a:ea typeface="宋体" panose="02010600030101010101" pitchFamily="2" charset="-122"/>
                <a:sym typeface="宋体" panose="02010600030101010101" pitchFamily="2" charset="-122"/>
              </a:rPr>
              <a:t>f</a:t>
            </a:r>
            <a:r>
              <a:rPr lang="zh-CN" altLang="en-US" sz="1600" dirty="0">
                <a:latin typeface="Comic Sans MS" panose="030F0702030302020204" pitchFamily="2" charset="0"/>
                <a:ea typeface="宋体" panose="02010600030101010101" pitchFamily="2" charset="-122"/>
                <a:sym typeface="宋体" panose="02010600030101010101" pitchFamily="2" charset="-122"/>
              </a:rPr>
              <a:t>ull_</a:t>
            </a:r>
            <a:r>
              <a:rPr lang="en-US" altLang="zh-CN" sz="1600" dirty="0">
                <a:latin typeface="Comic Sans MS" panose="030F0702030302020204" pitchFamily="2" charset="0"/>
                <a:ea typeface="宋体" panose="02010600030101010101" pitchFamily="2" charset="-122"/>
                <a:sym typeface="宋体" panose="02010600030101010101" pitchFamily="2" charset="-122"/>
              </a:rPr>
              <a:t>a</a:t>
            </a:r>
            <a:r>
              <a:rPr lang="zh-CN" altLang="en-US" sz="1600" dirty="0">
                <a:latin typeface="Comic Sans MS" panose="030F0702030302020204" pitchFamily="2" charset="0"/>
                <a:ea typeface="宋体" panose="02010600030101010101" pitchFamily="2" charset="-122"/>
                <a:sym typeface="宋体" panose="02010600030101010101" pitchFamily="2" charset="-122"/>
              </a:rPr>
              <a:t>dder.v"              </a:t>
            </a:r>
            <a:r>
              <a:rPr lang="en-US" altLang="zh-CN" sz="1600" dirty="0">
                <a:latin typeface="Comic Sans MS" panose="030F0702030302020204" pitchFamily="2" charset="0"/>
                <a:ea typeface="宋体" panose="02010600030101010101" pitchFamily="2" charset="-122"/>
                <a:sym typeface="宋体" panose="02010600030101010101" pitchFamily="2" charset="-122"/>
              </a:rPr>
              <a:t>// </a:t>
            </a:r>
            <a:r>
              <a:rPr lang="zh-CN" altLang="en-US" sz="1600" dirty="0">
                <a:latin typeface="Comic Sans MS" panose="030F0702030302020204" pitchFamily="2" charset="0"/>
                <a:ea typeface="宋体" panose="02010600030101010101" pitchFamily="2" charset="-122"/>
                <a:sym typeface="宋体" panose="02010600030101010101" pitchFamily="2" charset="-122"/>
              </a:rPr>
              <a:t>文件包含指令</a:t>
            </a:r>
            <a:endParaRPr lang="zh-CN" altLang="en-US" sz="1600" dirty="0">
              <a:latin typeface="Comic Sans MS" panose="030F0702030302020204" pitchFamily="2" charset="0"/>
              <a:ea typeface="宋体" panose="02010600030101010101" pitchFamily="2" charset="-122"/>
              <a:sym typeface="宋体" panose="02010600030101010101" pitchFamily="2" charset="-122"/>
            </a:endParaRPr>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PP_MARK_KEY" val="f833f329-9fb5-484a-b7a7-9de1430b0e55"/>
  <p:tag name="COMMONDATA" val="eyJoZGlkIjoiYWJjOWFlYWJmOTE2ZmJkZWYwYmM5MGYxMzNlYjI1OTMifQ=="/>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32589</Words>
  <Application>WPS 演示</Application>
  <PresentationFormat>在屏幕上显示</PresentationFormat>
  <Paragraphs>1536</Paragraphs>
  <Slides>101</Slides>
  <Notes>0</Notes>
  <HiddenSlides>0</HiddenSlides>
  <MMClips>0</MMClips>
  <ScaleCrop>false</ScaleCrop>
  <HeadingPairs>
    <vt:vector size="8" baseType="variant">
      <vt:variant>
        <vt:lpstr>已用的字体</vt:lpstr>
      </vt:variant>
      <vt:variant>
        <vt:i4>18</vt:i4>
      </vt:variant>
      <vt:variant>
        <vt:lpstr>主题</vt:lpstr>
      </vt:variant>
      <vt:variant>
        <vt:i4>2</vt:i4>
      </vt:variant>
      <vt:variant>
        <vt:lpstr>嵌入 OLE 服务器</vt:lpstr>
      </vt:variant>
      <vt:variant>
        <vt:i4>30</vt:i4>
      </vt:variant>
      <vt:variant>
        <vt:lpstr>幻灯片标题</vt:lpstr>
      </vt:variant>
      <vt:variant>
        <vt:i4>101</vt:i4>
      </vt:variant>
    </vt:vector>
  </HeadingPairs>
  <TitlesOfParts>
    <vt:vector size="151" baseType="lpstr">
      <vt:lpstr>Arial</vt:lpstr>
      <vt:lpstr>宋体</vt:lpstr>
      <vt:lpstr>Wingdings</vt:lpstr>
      <vt:lpstr>Times New Roman</vt:lpstr>
      <vt:lpstr>Comic Sans MS</vt:lpstr>
      <vt:lpstr>楷体_GB2312</vt:lpstr>
      <vt:lpstr>新宋体</vt:lpstr>
      <vt:lpstr>方正隶书简体</vt:lpstr>
      <vt:lpstr>黑体</vt:lpstr>
      <vt:lpstr>华文行楷</vt:lpstr>
      <vt:lpstr>楷体</vt:lpstr>
      <vt:lpstr>隶书</vt:lpstr>
      <vt:lpstr>仿宋_GB2312</vt:lpstr>
      <vt:lpstr>仿宋</vt:lpstr>
      <vt:lpstr>微软雅黑</vt:lpstr>
      <vt:lpstr>Arial Unicode MS</vt:lpstr>
      <vt:lpstr>Calibri</vt:lpstr>
      <vt:lpstr>Courier New</vt:lpstr>
      <vt:lpstr>默认设计模板</vt:lpstr>
      <vt:lpstr>1_默认设计模板</vt:lpstr>
      <vt:lpstr>Paint.Picture</vt:lpstr>
      <vt:lpstr>PBrush</vt:lpstr>
      <vt:lpstr>PBrush</vt:lpstr>
      <vt:lpstr>PBrush</vt:lpstr>
      <vt:lpstr>PBrush</vt:lpstr>
      <vt:lpstr>PBrush</vt:lpstr>
      <vt:lpstr>PBrush</vt:lpstr>
      <vt:lpstr>PBrush</vt:lpstr>
      <vt:lpstr>PBrush</vt:lpstr>
      <vt:lpstr>PBrush</vt:lpstr>
      <vt:lpstr>Paint.Picture</vt:lpstr>
      <vt:lpstr>PBrush</vt:lpstr>
      <vt:lpstr>PBrush</vt:lpstr>
      <vt:lpstr>PBrush</vt:lpstr>
      <vt:lpstr>PBrush</vt:lpstr>
      <vt:lpstr>PBrush</vt:lpstr>
      <vt:lpstr>PBrush</vt:lpstr>
      <vt:lpstr>PBrush</vt:lpstr>
      <vt:lpstr>PBrush</vt:lpstr>
      <vt:lpstr>Visio.Drawing.11</vt:lpstr>
      <vt:lpstr>Visio.Drawing.11</vt:lpstr>
      <vt:lpstr>PBrush</vt:lpstr>
      <vt:lpstr>Visio.Drawing.11</vt:lpstr>
      <vt:lpstr>Visio.Drawing.11</vt:lpstr>
      <vt:lpstr>PBrush</vt:lpstr>
      <vt:lpstr>PBrush</vt:lpstr>
      <vt:lpstr>PBrush</vt:lpstr>
      <vt:lpstr>PBrush</vt:lpstr>
      <vt:lpstr>PBrush</vt:lpstr>
      <vt:lpstr>PBrush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MC SYSTEM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MC SYSTEM</dc:creator>
  <cp:lastModifiedBy>如歌</cp:lastModifiedBy>
  <cp:revision>2187</cp:revision>
  <dcterms:created xsi:type="dcterms:W3CDTF">2007-03-24T08:38:00Z</dcterms:created>
  <dcterms:modified xsi:type="dcterms:W3CDTF">2023-01-11T23:43:22Z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D9777BACFAD5423CA5175FDE4908517F</vt:lpwstr>
  </property>
</Properties>
</file>