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chemeClr val="tx1"/>
                </a:solidFill>
                <a:effectLst>
                  <a:outerShdw blurRad="38100" dist="19050" dir="2700000" algn="tl" rotWithShape="0">
                    <a:schemeClr val="dk1">
                      <a:alpha val="40000"/>
                    </a:schemeClr>
                  </a:outerShdw>
                </a:effectLst>
              </a:rPr>
              <a:t>Data Science Job Salaries</a:t>
            </a:r>
            <a:endParaRPr lang="en-US" b="1" dirty="0">
              <a:solidFill>
                <a:schemeClr val="tx1"/>
              </a:solidFill>
              <a:effectLst>
                <a:outerShdw blurRad="38100" dist="19050" dir="2700000" algn="tl" rotWithShape="0">
                  <a:schemeClr val="dk1">
                    <a:alpha val="40000"/>
                  </a:schemeClr>
                </a:outerShdw>
              </a:effectLst>
            </a:endParaRPr>
          </a:p>
        </p:txBody>
      </p:sp>
      <p:sp>
        <p:nvSpPr>
          <p:cNvPr id="3" name="Subtitle 2"/>
          <p:cNvSpPr>
            <a:spLocks noGrp="1"/>
          </p:cNvSpPr>
          <p:nvPr>
            <p:ph type="subTitle" idx="1"/>
          </p:nvPr>
        </p:nvSpPr>
        <p:spPr/>
        <p:txBody>
          <a:bodyPr/>
          <a:lstStyle/>
          <a:p>
            <a:r>
              <a:rPr lang="en-US"/>
              <a:t>Joseph Varghese</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RESULT</a:t>
            </a:r>
            <a:endParaRPr lang="en-US" b="1"/>
          </a:p>
        </p:txBody>
      </p:sp>
      <p:sp>
        <p:nvSpPr>
          <p:cNvPr id="6" name="Text Box 5"/>
          <p:cNvSpPr txBox="1"/>
          <p:nvPr/>
        </p:nvSpPr>
        <p:spPr>
          <a:xfrm>
            <a:off x="6273800" y="6082665"/>
            <a:ext cx="5080000" cy="383540"/>
          </a:xfrm>
          <a:prstGeom prst="rect">
            <a:avLst/>
          </a:prstGeom>
        </p:spPr>
        <p:txBody>
          <a:bodyPr>
            <a:spAutoFit/>
          </a:bodyPr>
          <a:p>
            <a:pPr>
              <a:lnSpc>
                <a:spcPts val="1140"/>
              </a:lnSpc>
            </a:pPr>
            <a:r>
              <a:rPr sz="1600" b="1">
                <a:solidFill>
                  <a:srgbClr val="FF0000"/>
                </a:solidFill>
                <a:latin typeface="Consolas" panose="020B0609020204030204"/>
                <a:ea typeface="Consolas" panose="020B0609020204030204"/>
              </a:rPr>
              <a:t>Large-scale industries provide a greater number of jobs</a:t>
            </a:r>
            <a:endParaRPr sz="1600" b="1">
              <a:solidFill>
                <a:srgbClr val="FF0000"/>
              </a:solidFill>
              <a:latin typeface="Consolas" panose="020B0609020204030204"/>
              <a:ea typeface="Consolas" panose="020B0609020204030204"/>
            </a:endParaRPr>
          </a:p>
        </p:txBody>
      </p:sp>
      <p:sp>
        <p:nvSpPr>
          <p:cNvPr id="7" name="Text Box 6"/>
          <p:cNvSpPr txBox="1"/>
          <p:nvPr/>
        </p:nvSpPr>
        <p:spPr>
          <a:xfrm>
            <a:off x="1009650" y="6082348"/>
            <a:ext cx="5080000" cy="583565"/>
          </a:xfrm>
          <a:prstGeom prst="rect">
            <a:avLst/>
          </a:prstGeom>
        </p:spPr>
        <p:txBody>
          <a:bodyPr>
            <a:spAutoFit/>
          </a:bodyPr>
          <a:p>
            <a:r>
              <a:rPr sz="1600" b="1">
                <a:solidFill>
                  <a:srgbClr val="FF0000"/>
                </a:solidFill>
              </a:rPr>
              <a:t>Small-scale industries have a broader salary distribution range compared to large and medium-sized industries</a:t>
            </a:r>
            <a:endParaRPr sz="1600" b="1">
              <a:solidFill>
                <a:srgbClr val="FF0000"/>
              </a:solidFill>
            </a:endParaRPr>
          </a:p>
        </p:txBody>
      </p:sp>
      <p:pic>
        <p:nvPicPr>
          <p:cNvPr id="3" name="Picture 2" descr="d3"/>
          <p:cNvPicPr>
            <a:picLocks noChangeAspect="1"/>
          </p:cNvPicPr>
          <p:nvPr/>
        </p:nvPicPr>
        <p:blipFill>
          <a:blip r:embed="rId1"/>
          <a:stretch>
            <a:fillRect/>
          </a:stretch>
        </p:blipFill>
        <p:spPr>
          <a:xfrm>
            <a:off x="506095" y="1948180"/>
            <a:ext cx="5295265" cy="3985895"/>
          </a:xfrm>
          <a:prstGeom prst="rect">
            <a:avLst/>
          </a:prstGeom>
        </p:spPr>
      </p:pic>
      <p:pic>
        <p:nvPicPr>
          <p:cNvPr id="10" name="Content Placeholder 9" descr="d4"/>
          <p:cNvPicPr>
            <a:picLocks noChangeAspect="1"/>
          </p:cNvPicPr>
          <p:nvPr>
            <p:ph idx="1"/>
          </p:nvPr>
        </p:nvPicPr>
        <p:blipFill>
          <a:blip r:embed="rId2"/>
          <a:stretch>
            <a:fillRect/>
          </a:stretch>
        </p:blipFill>
        <p:spPr>
          <a:xfrm>
            <a:off x="6273800" y="1948180"/>
            <a:ext cx="5416550" cy="39858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ABSTRACT</a:t>
            </a:r>
            <a:endParaRPr lang="en-US" b="1"/>
          </a:p>
        </p:txBody>
      </p:sp>
      <p:sp>
        <p:nvSpPr>
          <p:cNvPr id="3" name="Content Placeholder 2"/>
          <p:cNvSpPr>
            <a:spLocks noGrp="1"/>
          </p:cNvSpPr>
          <p:nvPr>
            <p:ph idx="1"/>
          </p:nvPr>
        </p:nvSpPr>
        <p:spPr/>
        <p:txBody>
          <a:bodyPr/>
          <a:p>
            <a:pPr marL="0" indent="0">
              <a:buNone/>
            </a:pPr>
            <a:r>
              <a:rPr lang="en-US"/>
              <a:t>This project analyzes and visualizes salary data to uncover patterns and relationships across job roles and company sizes, utilizing Python and libraries like Pandas, Seaborn, and Matplotlib. Through comprehensive data preprocessing, including handling missing values and standardizing salary figures, and employing various visualization techniques such as histograms, box plots and count plot, the project provides insights into how salaries vary with remote work ratios and company sizes. The findings help in understanding salary distributions and can guide compensation and employment decisions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t>INTRODUCTION TO DATA ANALYZING AND VISUALIZATION</a:t>
            </a:r>
            <a:endParaRPr lang="en-US" b="1"/>
          </a:p>
        </p:txBody>
      </p:sp>
      <p:sp>
        <p:nvSpPr>
          <p:cNvPr id="3" name="Content Placeholder 2"/>
          <p:cNvSpPr>
            <a:spLocks noGrp="1"/>
          </p:cNvSpPr>
          <p:nvPr>
            <p:ph idx="1"/>
          </p:nvPr>
        </p:nvSpPr>
        <p:spPr/>
        <p:txBody>
          <a:bodyPr>
            <a:normAutofit lnSpcReduction="10000"/>
          </a:bodyPr>
          <a:p>
            <a:pPr marL="0" indent="0">
              <a:buNone/>
            </a:pPr>
            <a:r>
              <a:rPr lang="en-US" b="1"/>
              <a:t>Data Analysis:</a:t>
            </a:r>
            <a:endParaRPr lang="en-US" b="1"/>
          </a:p>
          <a:p>
            <a:endParaRPr lang="en-US"/>
          </a:p>
          <a:p>
            <a:r>
              <a:rPr lang="en-US"/>
              <a:t>Involves the systematic process of inspecting, cleaning, transforming, and modeling data.</a:t>
            </a:r>
            <a:endParaRPr lang="en-US"/>
          </a:p>
          <a:p>
            <a:r>
              <a:rPr lang="en-US"/>
              <a:t>Tools like pandas are used for data manipulation and analysis, especially for handling structured data such as tables (DataFrames).</a:t>
            </a:r>
            <a:endParaRPr lang="en-US"/>
          </a:p>
          <a:p>
            <a:r>
              <a:rPr lang="en-US"/>
              <a:t>NumPy is essential for numerical computations and working with arrays, providing a foundation for more complex data processing.</a:t>
            </a:r>
            <a:endParaRPr lang="en-US"/>
          </a:p>
          <a:p>
            <a:r>
              <a:rPr lang="en-US"/>
              <a:t>Exploratory Data Analysis (EDA) is a key step, where patterns, relationships, and trends within the data are identified.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53085"/>
            <a:ext cx="10515600" cy="5624195"/>
          </a:xfrm>
        </p:spPr>
        <p:txBody>
          <a:bodyPr>
            <a:normAutofit fontScale="90000"/>
          </a:bodyPr>
          <a:p>
            <a:pPr marL="0" indent="0">
              <a:buNone/>
            </a:pPr>
            <a:r>
              <a:rPr lang="en-US" b="1"/>
              <a:t>Data Visualization:</a:t>
            </a:r>
            <a:endParaRPr lang="en-US" b="1"/>
          </a:p>
          <a:p>
            <a:pPr marL="0" indent="0">
              <a:buNone/>
            </a:pPr>
            <a:endParaRPr lang="en-US"/>
          </a:p>
          <a:p>
            <a:r>
              <a:rPr lang="en-US"/>
              <a:t>Refers to the graphical representation of data using charts, graphs, and maps.</a:t>
            </a:r>
            <a:endParaRPr lang="en-US"/>
          </a:p>
          <a:p>
            <a:r>
              <a:rPr lang="en-US"/>
              <a:t>Seaborn and Matplotlib are powerful libraries in Python for creating attractive and informative visualizations.</a:t>
            </a:r>
            <a:endParaRPr lang="en-US"/>
          </a:p>
          <a:p>
            <a:r>
              <a:rPr lang="en-US"/>
              <a:t>Visualization helps in communicating insights effectively, making it easier to understand and interpret complex data.</a:t>
            </a:r>
            <a:endParaRPr lang="en-US"/>
          </a:p>
          <a:p>
            <a:pPr marL="0" indent="0">
              <a:buNone/>
            </a:pPr>
            <a:r>
              <a:rPr lang="en-US" b="1"/>
              <a:t>Integration:</a:t>
            </a:r>
            <a:endParaRPr lang="en-US" b="1"/>
          </a:p>
          <a:p>
            <a:pPr marL="0" indent="0">
              <a:buNone/>
            </a:pPr>
            <a:endParaRPr lang="en-US"/>
          </a:p>
          <a:p>
            <a:r>
              <a:rPr lang="en-US"/>
              <a:t>Together, data analysis and visualization enable the extraction of meaningful insights from raw data, facilitating data-driven decision-making.</a:t>
            </a:r>
            <a:endParaRPr lang="en-US"/>
          </a:p>
          <a:p>
            <a:r>
              <a:rPr lang="en-US"/>
              <a:t>These processes are increasingly important in various fields, helping organizations to leverage data as a key competitive advantage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INTRODUCTION</a:t>
            </a:r>
            <a:endParaRPr lang="en-US" b="1"/>
          </a:p>
        </p:txBody>
      </p:sp>
      <p:sp>
        <p:nvSpPr>
          <p:cNvPr id="3" name="Content Placeholder 2"/>
          <p:cNvSpPr>
            <a:spLocks noGrp="1"/>
          </p:cNvSpPr>
          <p:nvPr>
            <p:ph idx="1"/>
          </p:nvPr>
        </p:nvSpPr>
        <p:spPr/>
        <p:txBody>
          <a:bodyPr/>
          <a:p>
            <a:r>
              <a:rPr lang="en-US"/>
              <a:t>Dataset: We have a dataset containing Data Science Job Salaries.</a:t>
            </a:r>
            <a:endParaRPr lang="en-US"/>
          </a:p>
          <a:p>
            <a:r>
              <a:rPr lang="en-US"/>
              <a:t>Goal: Analyze this dataset to derive insights that can support decision-making.</a:t>
            </a:r>
            <a:endParaRPr lang="en-US"/>
          </a:p>
          <a:p>
            <a:r>
              <a:rPr lang="en-US"/>
              <a:t>Tools: Utilize Python libraries such as pandas for data manipulation, seaborn for statistical visualization, and Matplotlib for creating comprehensive visual representations.</a:t>
            </a:r>
            <a:endParaRPr lang="en-US"/>
          </a:p>
          <a:p>
            <a:r>
              <a:rPr lang="en-US"/>
              <a:t>Outcome: Identify trends, patterns, and relationships within the data to inform strategic decisions related to </a:t>
            </a:r>
            <a:r>
              <a:rPr lang="en-US">
                <a:sym typeface="+mn-ea"/>
              </a:rPr>
              <a:t>Data Science Job Salaries</a:t>
            </a:r>
            <a:r>
              <a:rPr lang="en-US"/>
              <a:t>.</a:t>
            </a:r>
            <a:endParaRPr lang="en-US"/>
          </a:p>
        </p:txBody>
      </p:sp>
      <p:sp>
        <p:nvSpPr>
          <p:cNvPr id="4" name="Text Box 3"/>
          <p:cNvSpPr txBox="1"/>
          <p:nvPr/>
        </p:nvSpPr>
        <p:spPr>
          <a:xfrm>
            <a:off x="4079875" y="944880"/>
            <a:ext cx="4064000" cy="368300"/>
          </a:xfrm>
          <a:prstGeom prst="rect">
            <a:avLst/>
          </a:prstGeom>
          <a:noFill/>
        </p:spPr>
        <p:txBody>
          <a:bodyPr wrap="square" rtlCol="0">
            <a:spAutoFit/>
          </a:bodyPr>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Problem Statement</a:t>
            </a:r>
            <a:endParaRPr lang="en-US" b="1"/>
          </a:p>
        </p:txBody>
      </p:sp>
      <p:sp>
        <p:nvSpPr>
          <p:cNvPr id="3" name="Content Placeholder 2"/>
          <p:cNvSpPr>
            <a:spLocks noGrp="1"/>
          </p:cNvSpPr>
          <p:nvPr>
            <p:ph idx="1"/>
          </p:nvPr>
        </p:nvSpPr>
        <p:spPr/>
        <p:txBody>
          <a:bodyPr>
            <a:normAutofit lnSpcReduction="20000"/>
          </a:bodyPr>
          <a:p>
            <a:pPr marL="0" indent="0">
              <a:buFont typeface="Wingdings" panose="05000000000000000000" charset="0"/>
              <a:buNone/>
            </a:pPr>
            <a:r>
              <a:rPr lang="en-US"/>
              <a:t>Understanding salary dynamics in the modern job market is challenging due to varying factors such as company size, remote work arrangements, and job roles. Employers need to make informed decisions about compensation to attract and retain talent, while employees seek clarity on how different factors affect their salary expectations.</a:t>
            </a:r>
            <a:endParaRPr lang="en-US"/>
          </a:p>
          <a:p>
            <a:pPr marL="0" indent="0">
              <a:buFont typeface="Wingdings" panose="05000000000000000000" charset="0"/>
              <a:buNone/>
            </a:pPr>
            <a:endParaRPr lang="en-US"/>
          </a:p>
          <a:p>
            <a:pPr>
              <a:buFont typeface="Wingdings" panose="05000000000000000000" charset="0"/>
              <a:buChar char="v"/>
            </a:pPr>
            <a:r>
              <a:rPr lang="en-US"/>
              <a:t>Analyze how salaries differ across small, medium, and large companies.</a:t>
            </a:r>
            <a:endParaRPr lang="en-US"/>
          </a:p>
          <a:p>
            <a:pPr>
              <a:buFont typeface="Wingdings" panose="05000000000000000000" charset="0"/>
              <a:buChar char="v"/>
            </a:pPr>
            <a:r>
              <a:rPr lang="en-US"/>
              <a:t>Investigate the relationship between remote work ratios (no remote, partially remote, fully remote) and salary levels.</a:t>
            </a:r>
            <a:endParaRPr lang="en-US"/>
          </a:p>
          <a:p>
            <a:pPr>
              <a:buFont typeface="Wingdings" panose="05000000000000000000" charset="0"/>
              <a:buChar char="v"/>
            </a:pPr>
            <a:r>
              <a:rPr lang="en-US"/>
              <a:t>Examine how various job titles affect salary distributions.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DATASET</a:t>
            </a:r>
            <a:endParaRPr lang="en-US" b="1"/>
          </a:p>
        </p:txBody>
      </p:sp>
      <p:pic>
        <p:nvPicPr>
          <p:cNvPr id="5" name="Content Placeholder 4" descr="salary_dataset"/>
          <p:cNvPicPr>
            <a:picLocks noChangeAspect="1"/>
          </p:cNvPicPr>
          <p:nvPr>
            <p:ph idx="1"/>
          </p:nvPr>
        </p:nvPicPr>
        <p:blipFill>
          <a:blip r:embed="rId1"/>
          <a:stretch>
            <a:fillRect/>
          </a:stretch>
        </p:blipFill>
        <p:spPr>
          <a:xfrm>
            <a:off x="625475" y="1575435"/>
            <a:ext cx="11094720" cy="5044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b="1" spc="-10" dirty="0">
                <a:effectLst/>
                <a:latin typeface="Times New Roman" panose="02020603050405020304" pitchFamily="18" charset="0"/>
                <a:ea typeface="Calibri" panose="020F0502020204030204" charset="0"/>
                <a:cs typeface="Times New Roman" panose="02020603050405020304" pitchFamily="18" charset="0"/>
                <a:sym typeface="+mn-ea"/>
              </a:rPr>
              <a:t>METHODOLOGY AND </a:t>
            </a:r>
            <a:r>
              <a:rPr lang="en-IN" b="1" dirty="0">
                <a:effectLst/>
                <a:latin typeface="Times New Roman" panose="02020603050405020304" pitchFamily="18" charset="0"/>
                <a:ea typeface="Calibri" panose="020F0502020204030204" charset="0"/>
                <a:cs typeface="Times New Roman" panose="02020603050405020304" pitchFamily="18" charset="0"/>
                <a:sym typeface="+mn-ea"/>
              </a:rPr>
              <a:t>DATA PREPARATION</a:t>
            </a:r>
            <a:endParaRPr lang="en-US"/>
          </a:p>
        </p:txBody>
      </p:sp>
      <p:sp>
        <p:nvSpPr>
          <p:cNvPr id="3" name="Content Placeholder 2"/>
          <p:cNvSpPr>
            <a:spLocks noGrp="1"/>
          </p:cNvSpPr>
          <p:nvPr>
            <p:ph idx="1"/>
          </p:nvPr>
        </p:nvSpPr>
        <p:spPr/>
        <p:txBody>
          <a:bodyPr>
            <a:noAutofit/>
          </a:bodyPr>
          <a:p>
            <a:pPr marL="0" indent="0">
              <a:buNone/>
            </a:pPr>
            <a:r>
              <a:rPr lang="en-US" sz="2400"/>
              <a:t>Data Collection:</a:t>
            </a:r>
            <a:endParaRPr lang="en-US" sz="2400"/>
          </a:p>
          <a:p>
            <a:r>
              <a:rPr lang="en-US" sz="2400"/>
              <a:t>Obtain the dataset containing </a:t>
            </a:r>
            <a:r>
              <a:rPr lang="en-US" sz="2400">
                <a:sym typeface="+mn-ea"/>
              </a:rPr>
              <a:t>Data Science Job Salaries</a:t>
            </a:r>
            <a:r>
              <a:rPr lang="en-US" sz="2400"/>
              <a:t> information, which includes various attributes related to </a:t>
            </a:r>
            <a:r>
              <a:rPr lang="en-US" sz="2400">
                <a:sym typeface="+mn-ea"/>
              </a:rPr>
              <a:t>Data Science Job Salaries</a:t>
            </a:r>
            <a:r>
              <a:rPr lang="en-US" sz="2400"/>
              <a:t>.</a:t>
            </a:r>
            <a:endParaRPr lang="en-US" sz="2400"/>
          </a:p>
          <a:p>
            <a:pPr marL="0" indent="0">
              <a:buNone/>
            </a:pPr>
            <a:endParaRPr lang="en-US" sz="2400"/>
          </a:p>
          <a:p>
            <a:pPr marL="0" indent="0">
              <a:buNone/>
            </a:pPr>
            <a:r>
              <a:rPr lang="en-US" sz="2400"/>
              <a:t>Data Cleaning:</a:t>
            </a:r>
            <a:endParaRPr lang="en-US" sz="2400"/>
          </a:p>
          <a:p>
            <a:r>
              <a:rPr lang="en-US" sz="2400"/>
              <a:t>Handling Missing Values: Identify and address any missing or incomplete data within the dataset to ensure accuracy.</a:t>
            </a:r>
            <a:endParaRPr lang="en-US" sz="2400"/>
          </a:p>
          <a:p>
            <a:r>
              <a:rPr lang="en-US" sz="2400"/>
              <a:t>Data Formatting: Convert data into appropriate formats (e.g., dates, numerical values) to facilitate analysis.</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42925"/>
            <a:ext cx="10515600" cy="5634355"/>
          </a:xfrm>
        </p:spPr>
        <p:txBody>
          <a:bodyPr/>
          <a:p>
            <a:r>
              <a:rPr lang="en-US"/>
              <a:t>Outlier Detection: Identify and handle outliers that may skew the analysis results.</a:t>
            </a:r>
            <a:endParaRPr lang="en-US"/>
          </a:p>
          <a:p>
            <a:r>
              <a:rPr lang="en-US"/>
              <a:t>Data Validation: Verify the integrity and consistency of the data, ensuring it aligns with expected patterns.</a:t>
            </a:r>
            <a:endParaRPr lang="en-US"/>
          </a:p>
          <a:p>
            <a:r>
              <a:rPr lang="en-US"/>
              <a:t>Descriptive Statistics: Use pandas to generate summary statistics (mean, median, mode, etc.) to understand the basic features of the dataset.</a:t>
            </a:r>
            <a:endParaRPr lang="en-US"/>
          </a:p>
          <a:p>
            <a:r>
              <a:rPr lang="en-US"/>
              <a:t>Data Visualization: Utilize seaborn and Matplotlib to create initial visualizations (e.g., histograms, box plots, scatter plots) to identify trends and patterns.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3948</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Calibri</vt:lpstr>
      <vt:lpstr>Consolas</vt:lpstr>
      <vt:lpstr>Calibri Light</vt:lpstr>
      <vt:lpstr>Microsoft YaHei</vt:lpstr>
      <vt:lpstr>Arial Unicode MS</vt:lpstr>
      <vt:lpstr>Wingdings</vt:lpstr>
      <vt:lpstr>Office Theme</vt:lpstr>
      <vt:lpstr>Diwali Sales Data Analaysics</vt:lpstr>
      <vt:lpstr>ABSTRACT</vt:lpstr>
      <vt:lpstr>INTRODUCTION TO DATA ANALYZING AND VISUALIZATION</vt:lpstr>
      <vt:lpstr>PowerPoint 演示文稿</vt:lpstr>
      <vt:lpstr>INTRODUCTION</vt:lpstr>
      <vt:lpstr>Problem Statement</vt:lpstr>
      <vt:lpstr>DATASET</vt:lpstr>
      <vt:lpstr>METHODOLOGY AND DATA PREPARATION</vt:lpstr>
      <vt:lpstr>PowerPoint 演示文稿</vt:lpstr>
      <vt:lpstr>RESULT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Diwali Sales Data Analaysics</dc:title>
  <dc:creator/>
  <cp:lastModifiedBy>user</cp:lastModifiedBy>
  <cp:revision>11</cp:revision>
  <dcterms:created xsi:type="dcterms:W3CDTF">2024-08-11T04:46:00Z</dcterms:created>
  <dcterms:modified xsi:type="dcterms:W3CDTF">2024-08-13T00:15:52Z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9C9D480F8F5A46E4B818A6851E805B7F_11</vt:lpwstr>
  </property>
  <property fmtid="{D5CDD505-2E9C-101B-9397-08002B2CF9AE}" pid="3" name="KSOProductBuildVer">
    <vt:lpwstr>1033-12.2.0.17153</vt:lpwstr>
  </property>
</Properties>
</file>