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6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4" r:id="rId44"/>
    <p:sldId id="278" r:id="rId45"/>
  </p:sldIdLst>
  <p:sldSz cx="12192000" cy="6858000"/>
  <p:notesSz cx="6858000" cy="9144000"/>
  <p:custDataLst>
    <p:tags r:id="rId4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8" y="90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5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47483647" y="0"/>
            <a:ext cx="0" cy="2147011200"/>
          </a:xfrm>
          <a:ln w="12700"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单步调试一节做快速简单介绍即可，大家对这一块相对比较熟悉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588" y="0"/>
            <a:ext cx="0" cy="0"/>
          </a:xfrm>
          <a:ln w="12700"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228600" lvl="0" indent="-228600">
              <a:buFontTx/>
              <a:buAutoNum type="arabicPeriod"/>
            </a:pPr>
            <a:r>
              <a:rPr lang="zh-CN" altLang="en-US" dirty="0"/>
              <a:t>先介绍</a:t>
            </a:r>
            <a:r>
              <a:rPr lang="en-US" altLang="zh-CN" dirty="0"/>
              <a:t>stack frame</a:t>
            </a:r>
            <a:r>
              <a:rPr lang="zh-CN" altLang="en-US" dirty="0"/>
              <a:t>的概念</a:t>
            </a:r>
            <a:endParaRPr lang="en-US" altLang="zh-CN" dirty="0"/>
          </a:p>
          <a:p>
            <a:pPr marL="228600" lvl="0" indent="-228600">
              <a:buFontTx/>
              <a:buAutoNum type="arabicPeriod"/>
            </a:pPr>
            <a:r>
              <a:rPr lang="zh-CN" altLang="en-US" dirty="0"/>
              <a:t>然后看图给大家一个直观影响</a:t>
            </a:r>
            <a:endParaRPr lang="en-US" altLang="zh-CN" dirty="0"/>
          </a:p>
          <a:p>
            <a:pPr marL="228600" lvl="0" indent="-228600">
              <a:buFontTx/>
              <a:buAutoNum type="arabicPeriod"/>
            </a:pPr>
            <a:r>
              <a:rPr lang="zh-CN" altLang="en-US" dirty="0"/>
              <a:t>接下来再开始讲具体的命令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6513" y="0"/>
            <a:ext cx="1587" cy="0"/>
          </a:xfrm>
        </p:spPr>
      </p:sp>
      <p:sp>
        <p:nvSpPr>
          <p:cNvPr id="52227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$eip: </a:t>
            </a:r>
            <a:r>
              <a:rPr lang="zh-CN" altLang="en-US" dirty="0"/>
              <a:t>表示当前桢中下一条要执行的指令的寄存器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47483647" y="0"/>
            <a:ext cx="0" cy="2147011200"/>
          </a:xfrm>
          <a:ln w="12700"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缺省编辑器是</a:t>
            </a:r>
            <a:r>
              <a:rPr lang="en-US" altLang="zh-CN" dirty="0"/>
              <a:t>/bin/ex, linux</a:t>
            </a:r>
            <a:r>
              <a:rPr lang="zh-CN" altLang="en-US" dirty="0"/>
              <a:t>下没有安装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microsoft.com/office/2007/relationships/hdphoto" Target="../media/image3.wdp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5.png"/><Relationship Id="rId6" Type="http://schemas.microsoft.com/office/2007/relationships/hdphoto" Target="../media/image3.wdp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.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大量内容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4810" y="627172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04451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5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7" name="图片 36" descr="图标&#10;&#10;低可信度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42" name="矩形 4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+副标题-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43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4810" y="627172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29" name="图片 28" descr="图标&#10;&#10;低可信度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41" name="矩形 40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838198" y="1"/>
            <a:ext cx="11353802" cy="6857999"/>
          </a:xfrm>
          <a:custGeom>
            <a:avLst/>
            <a:gdLst>
              <a:gd name="connsiteX0" fmla="*/ 74218 w 11353802"/>
              <a:gd name="connsiteY0" fmla="*/ 0 h 6857999"/>
              <a:gd name="connsiteX1" fmla="*/ 11353802 w 11353802"/>
              <a:gd name="connsiteY1" fmla="*/ 0 h 6857999"/>
              <a:gd name="connsiteX2" fmla="*/ 11353802 w 11353802"/>
              <a:gd name="connsiteY2" fmla="*/ 6857999 h 6857999"/>
              <a:gd name="connsiteX3" fmla="*/ 2532428 w 11353802"/>
              <a:gd name="connsiteY3" fmla="*/ 6857999 h 6857999"/>
              <a:gd name="connsiteX4" fmla="*/ 2309453 w 11353802"/>
              <a:gd name="connsiteY4" fmla="*/ 6645412 h 6857999"/>
              <a:gd name="connsiteX5" fmla="*/ 0 w 11353802"/>
              <a:gd name="connsiteY5" fmla="*/ 1069897 h 6857999"/>
              <a:gd name="connsiteX6" fmla="*/ 40709 w 11353802"/>
              <a:gd name="connsiteY6" fmla="*/ 26370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74218" y="0"/>
                </a:moveTo>
                <a:lnTo>
                  <a:pt x="11353802" y="0"/>
                </a:lnTo>
                <a:lnTo>
                  <a:pt x="11353802" y="6857999"/>
                </a:lnTo>
                <a:lnTo>
                  <a:pt x="2532428" y="6857999"/>
                </a:lnTo>
                <a:lnTo>
                  <a:pt x="2309453" y="6645412"/>
                </a:lnTo>
                <a:cubicBezTo>
                  <a:pt x="882555" y="5218514"/>
                  <a:pt x="0" y="3247272"/>
                  <a:pt x="0" y="1069897"/>
                </a:cubicBezTo>
                <a:cubicBezTo>
                  <a:pt x="0" y="797726"/>
                  <a:pt x="13790" y="528775"/>
                  <a:pt x="40709" y="263705"/>
                </a:cubicBez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pic>
      <p:sp>
        <p:nvSpPr>
          <p:cNvPr id="7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 flipH="1" flipV="1">
            <a:off x="838198" y="0"/>
            <a:ext cx="11371033" cy="6858000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C11B2B">
                  <a:alpha val="0"/>
                </a:srgbClr>
              </a:gs>
              <a:gs pos="12000">
                <a:srgbClr val="BD1829">
                  <a:alpha val="7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grpSp>
        <p:nvGrpSpPr>
          <p:cNvPr id="8" name="Group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7686675" y="1522508"/>
            <a:ext cx="3626710" cy="3810837"/>
            <a:chOff x="6096000" y="1038950"/>
            <a:chExt cx="3624666" cy="3808689"/>
          </a:xfrm>
          <a:solidFill>
            <a:schemeClr val="bg1">
              <a:alpha val="50000"/>
            </a:schemeClr>
          </a:solidFill>
        </p:grpSpPr>
        <p:sp>
          <p:nvSpPr>
            <p:cNvPr id="9" name="Half Frame 16"/>
            <p:cNvSpPr/>
            <p:nvPr/>
          </p:nvSpPr>
          <p:spPr>
            <a:xfrm>
              <a:off x="6096000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Half Frame 17"/>
            <p:cNvSpPr/>
            <p:nvPr/>
          </p:nvSpPr>
          <p:spPr>
            <a:xfrm flipV="1">
              <a:off x="6096000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Half Frame 18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9"/>
            <p:cNvSpPr/>
            <p:nvPr/>
          </p:nvSpPr>
          <p:spPr>
            <a:xfrm flipH="1" flipV="1">
              <a:off x="9446078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13" name="图片 12" descr="资源 2@2x-81"/>
          <p:cNvPicPr>
            <a:picLocks noChangeAspect="1"/>
          </p:cNvPicPr>
          <p:nvPr/>
        </p:nvPicPr>
        <p:blipFill>
          <a:blip r:embed="rId3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405" y="6170296"/>
            <a:ext cx="1550035" cy="241935"/>
          </a:xfrm>
          <a:prstGeom prst="rect">
            <a:avLst/>
          </a:prstGeom>
        </p:spPr>
      </p:pic>
      <p:pic>
        <p:nvPicPr>
          <p:cNvPr id="17" name="图片 16" descr="文本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2063503"/>
            <a:ext cx="3626709" cy="2861360"/>
          </a:xfrm>
          <a:prstGeom prst="rect">
            <a:avLst/>
          </a:prstGeom>
        </p:spPr>
      </p:pic>
      <p:pic>
        <p:nvPicPr>
          <p:cNvPr id="18" name="图片 17" descr="图标&#10;&#10;低可信度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9" y="6464517"/>
            <a:ext cx="1518761" cy="113732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32" name="矩形 3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DE2357-91AD-4AB4-88C2-9011F20FC957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all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手把手教你玩转GDB</a:t>
            </a:r>
            <a:endParaRPr kumimoji="0" lang="en-US" altLang="zh-CN" sz="18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47F42F-A465-4F65-8E60-22A52B4183FF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封首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/>
        </p:nvSpPr>
        <p:spPr>
          <a:xfrm>
            <a:off x="11113770" y="6512560"/>
            <a:ext cx="772795" cy="28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佑驾创新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66350" y="254000"/>
            <a:ext cx="1939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让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汽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车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感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知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世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占位符 5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6810102" y="2"/>
            <a:ext cx="5381897" cy="6857999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pic>
      <p:sp>
        <p:nvSpPr>
          <p:cNvPr id="13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 flipH="1">
            <a:off x="6810103" y="1"/>
            <a:ext cx="5399128" cy="6857999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C11B2B">
                  <a:alpha val="0"/>
                </a:srgbClr>
              </a:gs>
              <a:gs pos="12000">
                <a:srgbClr val="BD1829">
                  <a:alpha val="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grpSp>
        <p:nvGrpSpPr>
          <p:cNvPr id="14" name="Group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7686675" y="1522508"/>
            <a:ext cx="3626710" cy="3810837"/>
            <a:chOff x="6096000" y="1038950"/>
            <a:chExt cx="3624666" cy="3808689"/>
          </a:xfrm>
          <a:solidFill>
            <a:schemeClr val="bg1">
              <a:alpha val="50000"/>
            </a:schemeClr>
          </a:solidFill>
        </p:grpSpPr>
        <p:sp>
          <p:nvSpPr>
            <p:cNvPr id="15" name="Half Frame 16"/>
            <p:cNvSpPr/>
            <p:nvPr/>
          </p:nvSpPr>
          <p:spPr>
            <a:xfrm>
              <a:off x="6096000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Half Frame 17"/>
            <p:cNvSpPr/>
            <p:nvPr/>
          </p:nvSpPr>
          <p:spPr>
            <a:xfrm flipV="1">
              <a:off x="6096000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Half Frame 18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Half Frame 19"/>
            <p:cNvSpPr/>
            <p:nvPr/>
          </p:nvSpPr>
          <p:spPr>
            <a:xfrm flipH="1" flipV="1">
              <a:off x="9446078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824994" y="2676880"/>
            <a:ext cx="5985107" cy="832782"/>
          </a:xfrm>
        </p:spPr>
        <p:txBody>
          <a:bodyPr anchor="b">
            <a:noAutofit/>
          </a:bodyPr>
          <a:lstStyle>
            <a:lvl1pPr algn="l">
              <a:defRPr lang="zh-CN" altLang="en-US" sz="4800" b="0" i="0" u="none" kern="1200" baseline="0" dirty="0">
                <a:solidFill>
                  <a:schemeClr val="bg2">
                    <a:lumMod val="2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此处填写</a:t>
            </a:r>
            <a:r>
              <a:rPr lang="en-US" altLang="zh-CN" dirty="0"/>
              <a:t>PPT</a:t>
            </a: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24680" y="3955489"/>
            <a:ext cx="5149400" cy="369332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此处填写副标题，如：姓名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sz="quarter" idx="10" hasCustomPrompt="1"/>
          </p:nvPr>
        </p:nvSpPr>
        <p:spPr>
          <a:xfrm>
            <a:off x="822688" y="4461030"/>
            <a:ext cx="5151392" cy="369332"/>
          </a:xfrm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zh-CN" altLang="en-US" dirty="0"/>
              <a:t>此处填写第二个副标题，如：日期</a:t>
            </a:r>
            <a:r>
              <a:rPr lang="en-US" altLang="zh-CN" dirty="0"/>
              <a:t>/</a:t>
            </a:r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1" hasCustomPrompt="1"/>
          </p:nvPr>
        </p:nvSpPr>
        <p:spPr>
          <a:xfrm>
            <a:off x="188592" y="6544983"/>
            <a:ext cx="6699318" cy="255232"/>
          </a:xfrm>
        </p:spPr>
        <p:txBody>
          <a:bodyPr anchor="ctr"/>
          <a:lstStyle>
            <a:lvl1pPr marL="0" indent="0">
              <a:buNone/>
              <a:defRPr lang="zh-CN" altLang="en-US" sz="1200" b="0" i="0" u="none" kern="1200" baseline="0" dirty="0" smtClean="0">
                <a:solidFill>
                  <a:srgbClr val="3D3A39"/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必填！此处填写保密等级（共</a:t>
            </a:r>
            <a:r>
              <a:rPr lang="en-US" altLang="zh-CN" dirty="0"/>
              <a:t>3</a:t>
            </a:r>
            <a:r>
              <a:rPr lang="zh-CN" altLang="en-US" dirty="0"/>
              <a:t>个层级：</a:t>
            </a:r>
            <a:r>
              <a:rPr lang="en-US" altLang="zh-CN" dirty="0"/>
              <a:t>MINIEYE</a:t>
            </a:r>
            <a:r>
              <a:rPr lang="zh-CN" altLang="en-US" dirty="0"/>
              <a:t>绝密</a:t>
            </a:r>
            <a:r>
              <a:rPr lang="en-US" altLang="zh-CN" dirty="0"/>
              <a:t>/MINIEYE</a:t>
            </a:r>
            <a:r>
              <a:rPr lang="zh-CN" altLang="en-US" dirty="0"/>
              <a:t>机密</a:t>
            </a:r>
            <a:r>
              <a:rPr lang="en-US" altLang="zh-CN" dirty="0"/>
              <a:t>/MINIEYE</a:t>
            </a:r>
            <a:r>
              <a:rPr lang="zh-CN" altLang="en-US" dirty="0"/>
              <a:t>保密）</a:t>
            </a:r>
            <a:endParaRPr lang="zh-CN" altLang="en-US" dirty="0"/>
          </a:p>
        </p:txBody>
      </p:sp>
      <p:pic>
        <p:nvPicPr>
          <p:cNvPr id="24" name="图片 23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495" y="257175"/>
            <a:ext cx="1550035" cy="241935"/>
          </a:xfrm>
          <a:prstGeom prst="rect">
            <a:avLst/>
          </a:prstGeom>
        </p:spPr>
      </p:pic>
      <p:pic>
        <p:nvPicPr>
          <p:cNvPr id="19" name="图片 18" descr="文本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2063503"/>
            <a:ext cx="3626709" cy="2861360"/>
          </a:xfrm>
          <a:prstGeom prst="rect">
            <a:avLst/>
          </a:prstGeom>
        </p:spPr>
      </p:pic>
      <p:pic>
        <p:nvPicPr>
          <p:cNvPr id="20" name="图片 19" descr="图标&#10;&#10;低可信度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9" y="547311"/>
            <a:ext cx="1518761" cy="11373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22" name="矩形 2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6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>
            <a:alphaModFix amt="85000"/>
          </a:blip>
          <a:srcRect/>
          <a:stretch>
            <a:fillRect/>
          </a:stretch>
        </p:blipFill>
        <p:spPr>
          <a:xfrm>
            <a:off x="0" y="0"/>
            <a:ext cx="3888637" cy="6858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19" descr="PPT-2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Group 7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476044" y="1314450"/>
            <a:ext cx="2819125" cy="4085941"/>
            <a:chOff x="6781862" y="1038950"/>
            <a:chExt cx="2938804" cy="4259400"/>
          </a:xfrm>
          <a:solidFill>
            <a:schemeClr val="bg1">
              <a:alpha val="50000"/>
            </a:schemeClr>
          </a:solidFill>
        </p:grpSpPr>
        <p:sp>
          <p:nvSpPr>
            <p:cNvPr id="11" name="Half Frame 73"/>
            <p:cNvSpPr/>
            <p:nvPr/>
          </p:nvSpPr>
          <p:spPr>
            <a:xfrm>
              <a:off x="6781862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74"/>
            <p:cNvSpPr/>
            <p:nvPr/>
          </p:nvSpPr>
          <p:spPr>
            <a:xfrm flipV="1">
              <a:off x="6781862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Half Frame 75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Half Frame 76"/>
            <p:cNvSpPr/>
            <p:nvPr/>
          </p:nvSpPr>
          <p:spPr>
            <a:xfrm flipH="1" flipV="1">
              <a:off x="9446078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15" name="图片 14" descr="图标&#10;&#10;描述已自动生成"/>
          <p:cNvPicPr>
            <a:picLocks noChangeAspect="1"/>
          </p:cNvPicPr>
          <p:nvPr/>
        </p:nvPicPr>
        <p:blipFill>
          <a:blip r:embed="rId4" cstate="screen">
            <a:alphaModFix amt="35000"/>
          </a:blip>
          <a:stretch>
            <a:fillRect/>
          </a:stretch>
        </p:blipFill>
        <p:spPr>
          <a:xfrm>
            <a:off x="695569" y="2180251"/>
            <a:ext cx="2497497" cy="2497497"/>
          </a:xfrm>
          <a:prstGeom prst="rect">
            <a:avLst/>
          </a:prstGeom>
        </p:spPr>
      </p:pic>
      <p:pic>
        <p:nvPicPr>
          <p:cNvPr id="18" name="图片 17" descr="资源 2@2x-81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22" name="矩形 2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35" name="标题 1"/>
          <p:cNvSpPr>
            <a:spLocks noGrp="1"/>
          </p:cNvSpPr>
          <p:nvPr>
            <p:ph type="ctrTitle" hasCustomPrompt="1"/>
          </p:nvPr>
        </p:nvSpPr>
        <p:spPr>
          <a:xfrm>
            <a:off x="5729337" y="1600345"/>
            <a:ext cx="5110113" cy="579442"/>
          </a:xfrm>
        </p:spPr>
        <p:txBody>
          <a:bodyPr anchor="b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0" hasCustomPrompt="1"/>
          </p:nvPr>
        </p:nvSpPr>
        <p:spPr>
          <a:xfrm>
            <a:off x="5729336" y="2303126"/>
            <a:ext cx="5110113" cy="3745134"/>
          </a:xfrm>
        </p:spPr>
        <p:txBody>
          <a:bodyPr wrap="square">
            <a:normAutofit/>
          </a:bodyPr>
          <a:lstStyle>
            <a:lvl1pPr mar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点击此处添加正文</a:t>
            </a:r>
            <a:endParaRPr lang="en-US" altLang="zh-CN" dirty="0"/>
          </a:p>
        </p:txBody>
      </p:sp>
      <p:sp>
        <p:nvSpPr>
          <p:cNvPr id="34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3" name="图片 32" descr="文本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4" y="2225756"/>
            <a:ext cx="3050166" cy="2406485"/>
          </a:xfrm>
          <a:prstGeom prst="rect">
            <a:avLst/>
          </a:prstGeom>
        </p:spPr>
      </p:pic>
      <p:pic>
        <p:nvPicPr>
          <p:cNvPr id="36" name="图片 35" descr="图标&#10;&#10;低可信度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目录页-大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6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>
            <a:alphaModFix amt="85000"/>
          </a:blip>
          <a:srcRect/>
          <a:stretch>
            <a:fillRect/>
          </a:stretch>
        </p:blipFill>
        <p:spPr>
          <a:xfrm>
            <a:off x="0" y="0"/>
            <a:ext cx="3888637" cy="6858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19" descr="PPT-2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Group 7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476044" y="1314450"/>
            <a:ext cx="2819125" cy="4085941"/>
            <a:chOff x="6781862" y="1038950"/>
            <a:chExt cx="2938804" cy="4259400"/>
          </a:xfrm>
          <a:solidFill>
            <a:schemeClr val="bg1">
              <a:alpha val="50000"/>
            </a:schemeClr>
          </a:solidFill>
        </p:grpSpPr>
        <p:sp>
          <p:nvSpPr>
            <p:cNvPr id="11" name="Half Frame 73"/>
            <p:cNvSpPr/>
            <p:nvPr/>
          </p:nvSpPr>
          <p:spPr>
            <a:xfrm>
              <a:off x="6781862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74"/>
            <p:cNvSpPr/>
            <p:nvPr/>
          </p:nvSpPr>
          <p:spPr>
            <a:xfrm flipV="1">
              <a:off x="6781862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Half Frame 75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Half Frame 76"/>
            <p:cNvSpPr/>
            <p:nvPr/>
          </p:nvSpPr>
          <p:spPr>
            <a:xfrm flipH="1" flipV="1">
              <a:off x="9446078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15" name="图片 14" descr="图标&#10;&#10;描述已自动生成"/>
          <p:cNvPicPr>
            <a:picLocks noChangeAspect="1"/>
          </p:cNvPicPr>
          <p:nvPr/>
        </p:nvPicPr>
        <p:blipFill>
          <a:blip r:embed="rId4" cstate="screen">
            <a:alphaModFix amt="35000"/>
          </a:blip>
          <a:stretch>
            <a:fillRect/>
          </a:stretch>
        </p:blipFill>
        <p:spPr>
          <a:xfrm>
            <a:off x="695569" y="2180251"/>
            <a:ext cx="2497497" cy="2497497"/>
          </a:xfrm>
          <a:prstGeom prst="rect">
            <a:avLst/>
          </a:prstGeom>
        </p:spPr>
      </p:pic>
      <p:pic>
        <p:nvPicPr>
          <p:cNvPr id="18" name="图片 17" descr="资源 2@2x-81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35" name="标题 1"/>
          <p:cNvSpPr>
            <a:spLocks noGrp="1"/>
          </p:cNvSpPr>
          <p:nvPr>
            <p:ph type="ctrTitle" hasCustomPrompt="1"/>
          </p:nvPr>
        </p:nvSpPr>
        <p:spPr>
          <a:xfrm>
            <a:off x="4980532" y="713319"/>
            <a:ext cx="3556718" cy="579442"/>
          </a:xfrm>
        </p:spPr>
        <p:txBody>
          <a:bodyPr anchor="b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0" hasCustomPrompt="1"/>
          </p:nvPr>
        </p:nvSpPr>
        <p:spPr>
          <a:xfrm>
            <a:off x="4980530" y="1416099"/>
            <a:ext cx="6133240" cy="4643177"/>
          </a:xfrm>
        </p:spPr>
        <p:txBody>
          <a:bodyPr wrap="square">
            <a:normAutofit/>
          </a:bodyPr>
          <a:lstStyle>
            <a:lvl1pPr mar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点击此处添加正文</a:t>
            </a:r>
            <a:endParaRPr lang="en-US" altLang="zh-CN" dirty="0"/>
          </a:p>
        </p:txBody>
      </p:sp>
      <p:sp>
        <p:nvSpPr>
          <p:cNvPr id="34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3" name="图片 32" descr="图标&#10;&#10;低可信度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pic>
        <p:nvPicPr>
          <p:cNvPr id="36" name="图片 35" descr="文本&#10;&#10;描述已自动生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4" y="2225756"/>
            <a:ext cx="3050166" cy="2406485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51" name="矩形 50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章节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4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1"/>
            <a:ext cx="12192000" cy="2962274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7" descr="PPT-3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2"/>
            <a:ext cx="12192000" cy="2962273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81000">
                <a:srgbClr val="C11B2B">
                  <a:alpha val="0"/>
                </a:srgbClr>
              </a:gs>
              <a:gs pos="19000">
                <a:srgbClr val="BD1829">
                  <a:alpha val="8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1511389" y="4413833"/>
            <a:ext cx="9775735" cy="666074"/>
          </a:xfrm>
        </p:spPr>
        <p:txBody>
          <a:bodyPr anchor="t" anchorCtr="0">
            <a:spAutoFit/>
          </a:bodyPr>
          <a:lstStyle>
            <a:lvl1pPr algn="l">
              <a:defRPr lang="zh-CN" altLang="en-US" sz="3600" b="1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9488" y="3848100"/>
            <a:ext cx="7423062" cy="520765"/>
          </a:xfrm>
        </p:spPr>
        <p:txBody>
          <a:bodyPr anchor="b" anchorCtr="0"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1" name="图片 20" descr="卡通画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" y="1106133"/>
            <a:ext cx="10871517" cy="947681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50" name="矩形 49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66935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2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5" name="图片 34" descr="图标&#10;&#10;低可信度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53" name="矩形 52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大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854010"/>
            <a:ext cx="10601326" cy="5219129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2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5" name="图片 34" descr="图标&#10;&#10;低可信度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37" name="矩形 36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-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41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4" name="图片 33" descr="图标&#10;&#10;低可信度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36" name="矩形 35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9609" y="1148288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66935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4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7" name="图片 36" descr="图标&#10;&#10;低可信度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42" name="矩形 4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8.png"/><Relationship Id="rId3" Type="http://schemas.openxmlformats.org/officeDocument/2006/relationships/tags" Target="../tags/tag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手把手教你玩转GDB</a:t>
            </a:r>
            <a:endParaRPr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吴师</a:t>
            </a:r>
            <a:r>
              <a:rPr lang="zh-CN" altLang="en-US" b="1" dirty="0"/>
              <a:t>顺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2023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</a:t>
            </a:r>
            <a:r>
              <a:rPr lang="en-US" altLang="zh-CN" b="1" dirty="0"/>
              <a:t>27</a:t>
            </a:r>
            <a:r>
              <a:rPr lang="zh-CN" altLang="en-US" b="1" dirty="0"/>
              <a:t>日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MINIEYE</a:t>
            </a:r>
            <a:r>
              <a:rPr lang="zh-CN" altLang="en-US" b="1" dirty="0"/>
              <a:t>机密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80770" y="231775"/>
            <a:ext cx="7543800" cy="74866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7" name="内容占位符 2"/>
          <p:cNvSpPr>
            <a:spLocks noGrp="1"/>
          </p:cNvSpPr>
          <p:nvPr>
            <p:ph idx="1"/>
          </p:nvPr>
        </p:nvSpPr>
        <p:spPr>
          <a:xfrm>
            <a:off x="1428750" y="885190"/>
            <a:ext cx="8229600" cy="475932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C. </a:t>
            </a:r>
            <a:r>
              <a:rPr lang="zh-CN" altLang="en-US" dirty="0"/>
              <a:t>断点</a:t>
            </a:r>
            <a:r>
              <a:rPr lang="en-US" altLang="zh-CN" dirty="0"/>
              <a:t>(Breakpoints)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c. </a:t>
            </a:r>
            <a:r>
              <a:rPr lang="zh-CN" altLang="en-US" sz="2400" dirty="0"/>
              <a:t>断点禁用</a:t>
            </a:r>
            <a:r>
              <a:rPr lang="en-US" altLang="zh-CN" sz="2400" dirty="0"/>
              <a:t>/</a:t>
            </a:r>
            <a:r>
              <a:rPr lang="zh-CN" altLang="en-US" sz="2400" dirty="0"/>
              <a:t>启用：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26628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31" name="Picture 7" descr="dis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820" y="1831340"/>
            <a:ext cx="83820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81990" y="53340"/>
            <a:ext cx="7543800" cy="78422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82" name="内容占位符 2"/>
          <p:cNvSpPr>
            <a:spLocks noGrp="1"/>
          </p:cNvSpPr>
          <p:nvPr>
            <p:ph idx="1"/>
          </p:nvPr>
        </p:nvSpPr>
        <p:spPr>
          <a:xfrm>
            <a:off x="681990" y="683895"/>
            <a:ext cx="10678160" cy="263525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sz="2400" dirty="0"/>
              <a:t>C. </a:t>
            </a:r>
            <a:r>
              <a:rPr lang="zh-CN" altLang="en-US" sz="2400" dirty="0"/>
              <a:t>断点</a:t>
            </a:r>
            <a:r>
              <a:rPr lang="en-US" altLang="zh-CN" sz="2400" dirty="0"/>
              <a:t>(Breakpoints)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d. </a:t>
            </a:r>
            <a:r>
              <a:rPr lang="zh-CN" altLang="en-US" sz="2400" dirty="0"/>
              <a:t>条件断点：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break </a:t>
            </a:r>
            <a:r>
              <a:rPr lang="en-US" altLang="zh-CN" sz="2400" i="1" dirty="0"/>
              <a:t>args</a:t>
            </a:r>
            <a:r>
              <a:rPr lang="en-US" altLang="zh-CN" sz="2400" b="1" dirty="0"/>
              <a:t> if </a:t>
            </a:r>
            <a:r>
              <a:rPr lang="en-US" altLang="zh-CN" sz="2400" i="1" dirty="0"/>
              <a:t>cond</a:t>
            </a:r>
            <a:r>
              <a:rPr lang="en-US" altLang="zh-CN" sz="2400" dirty="0"/>
              <a:t>: </a:t>
            </a:r>
            <a:r>
              <a:rPr lang="zh-CN" altLang="en-US" sz="2400" dirty="0"/>
              <a:t>设置条件断点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condition</a:t>
            </a:r>
            <a:r>
              <a:rPr lang="en-US" altLang="zh-CN" sz="2400" dirty="0"/>
              <a:t> </a:t>
            </a:r>
            <a:r>
              <a:rPr lang="en-US" altLang="zh-CN" sz="2400" i="1" dirty="0"/>
              <a:t>bnum</a:t>
            </a:r>
            <a:r>
              <a:rPr lang="en-US" altLang="zh-CN" sz="2400" dirty="0"/>
              <a:t> [</a:t>
            </a:r>
            <a:r>
              <a:rPr lang="en-US" altLang="zh-CN" sz="2400" i="1" dirty="0"/>
              <a:t>cond-expr</a:t>
            </a:r>
            <a:r>
              <a:rPr lang="en-US" altLang="zh-CN" sz="2400" dirty="0"/>
              <a:t>]: </a:t>
            </a:r>
            <a:r>
              <a:rPr lang="zh-CN" altLang="en-US" sz="2400" dirty="0"/>
              <a:t>当指定</a:t>
            </a:r>
            <a:r>
              <a:rPr lang="en-US" altLang="zh-CN" sz="2400" i="1" dirty="0"/>
              <a:t>cond-expr</a:t>
            </a:r>
            <a:r>
              <a:rPr lang="zh-CN" altLang="en-US" sz="2400" dirty="0"/>
              <a:t>时，给第</a:t>
            </a:r>
            <a:r>
              <a:rPr lang="en-US" altLang="zh-CN" sz="2400" i="1" dirty="0"/>
              <a:t>bnum</a:t>
            </a:r>
            <a:r>
              <a:rPr lang="zh-CN" altLang="en-US" sz="2400" dirty="0"/>
              <a:t>个断点设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    </a:t>
            </a:r>
            <a:r>
              <a:rPr lang="zh-CN" altLang="en-US" sz="2400" dirty="0"/>
              <a:t>置条件；当未指定</a:t>
            </a:r>
            <a:r>
              <a:rPr lang="en-US" altLang="zh-CN" sz="2400" i="1" dirty="0"/>
              <a:t>cond-expr</a:t>
            </a:r>
            <a:r>
              <a:rPr lang="zh-CN" altLang="en-US" sz="2400" dirty="0"/>
              <a:t>时，取消第</a:t>
            </a:r>
            <a:r>
              <a:rPr lang="en-US" altLang="zh-CN" sz="2400" i="1" dirty="0"/>
              <a:t>bnum</a:t>
            </a:r>
            <a:r>
              <a:rPr lang="zh-CN" altLang="en-US" sz="2400" dirty="0"/>
              <a:t>个断点的条件 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ignore</a:t>
            </a:r>
            <a:r>
              <a:rPr lang="en-US" altLang="zh-CN" sz="2400" dirty="0"/>
              <a:t> </a:t>
            </a:r>
            <a:r>
              <a:rPr lang="en-US" altLang="zh-CN" sz="2400" i="1" dirty="0"/>
              <a:t>bnum</a:t>
            </a:r>
            <a:r>
              <a:rPr lang="en-US" altLang="zh-CN" sz="2400" dirty="0"/>
              <a:t> </a:t>
            </a:r>
            <a:r>
              <a:rPr lang="en-US" altLang="zh-CN" sz="2400" i="1" dirty="0"/>
              <a:t>count</a:t>
            </a:r>
            <a:r>
              <a:rPr lang="en-US" altLang="zh-CN" sz="2400" dirty="0"/>
              <a:t>: </a:t>
            </a:r>
            <a:r>
              <a:rPr lang="zh-CN" altLang="en-US" sz="2400" dirty="0"/>
              <a:t>忽略第</a:t>
            </a:r>
            <a:r>
              <a:rPr lang="en-US" altLang="zh-CN" sz="2400" i="1" dirty="0"/>
              <a:t>bnum</a:t>
            </a:r>
            <a:r>
              <a:rPr lang="zh-CN" altLang="en-US" sz="2400" dirty="0"/>
              <a:t>个断点</a:t>
            </a:r>
            <a:r>
              <a:rPr lang="en-US" altLang="zh-CN" sz="2400" i="1" dirty="0"/>
              <a:t>count</a:t>
            </a:r>
            <a:r>
              <a:rPr lang="zh-CN" altLang="en-US" sz="2400" dirty="0"/>
              <a:t>次</a:t>
            </a:r>
            <a:endParaRPr lang="zh-CN" altLang="en-US" sz="2400" dirty="0"/>
          </a:p>
        </p:txBody>
      </p:sp>
      <p:sp>
        <p:nvSpPr>
          <p:cNvPr id="27652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6" name="Picture 8" descr="条件断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85" y="3286125"/>
            <a:ext cx="7620000" cy="323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2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charRg st="28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6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charRg st="61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154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charRg st="154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115695" y="122555"/>
            <a:ext cx="7543800" cy="82232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5" name="内容占位符 2"/>
          <p:cNvSpPr>
            <a:spLocks noGrp="1" noChangeArrowheads="1"/>
          </p:cNvSpPr>
          <p:nvPr>
            <p:ph idx="1"/>
          </p:nvPr>
        </p:nvSpPr>
        <p:spPr>
          <a:xfrm>
            <a:off x="1428115" y="944880"/>
            <a:ext cx="8229600" cy="4683125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断点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(Breakpoints)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在断点处自动执行命令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commands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bnum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command-list …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在第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bnum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个断点处停下来后，执行由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command-list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指定的命令串，如果没有指定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bnum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，则对最后一个断点生效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commands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bnum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end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取消第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bnum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个断点处的命令列表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1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charRg st="19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5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25605">
                                            <p:txEl>
                                              <p:charRg st="5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25605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94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500"/>
                                        <p:tgtEl>
                                          <p:spTgt spid="25605">
                                            <p:txEl>
                                              <p:charRg st="94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154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500"/>
                                        <p:tgtEl>
                                          <p:spTgt spid="25605">
                                            <p:txEl>
                                              <p:charRg st="154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17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9" dur="500"/>
                                        <p:tgtEl>
                                          <p:spTgt spid="25605">
                                            <p:txEl>
                                              <p:charRg st="176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19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25605">
                                            <p:txEl>
                                              <p:charRg st="190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524000" y="1752600"/>
            <a:ext cx="7477125" cy="4446588"/>
          </a:xfrm>
        </p:spPr>
        <p:txBody>
          <a:bodyPr vert="horz" wrap="square" lIns="45720" tIns="45720" rIns="45720" bIns="45720" anchor="t" anchorCtr="0"/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2970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703" name="Picture 7" descr="comma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76338"/>
            <a:ext cx="8540750" cy="492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524000" y="1752600"/>
            <a:ext cx="7477125" cy="4446588"/>
          </a:xfrm>
        </p:spPr>
        <p:txBody>
          <a:bodyPr vert="horz" wrap="square" lIns="45720" tIns="45720" rIns="45720" bIns="45720" anchor="t" anchorCtr="0"/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30724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7" name="Picture 7" descr="uncomma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35" y="1216025"/>
            <a:ext cx="8683625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55345" y="122555"/>
            <a:ext cx="7543800" cy="9652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7" name="内容占位符 2"/>
          <p:cNvSpPr>
            <a:spLocks noGrp="1"/>
          </p:cNvSpPr>
          <p:nvPr>
            <p:ph idx="1"/>
          </p:nvPr>
        </p:nvSpPr>
        <p:spPr>
          <a:xfrm>
            <a:off x="1120140" y="1087755"/>
            <a:ext cx="9747250" cy="475234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C. </a:t>
            </a:r>
            <a:r>
              <a:rPr lang="zh-CN" altLang="en-US" dirty="0"/>
              <a:t>断点</a:t>
            </a:r>
            <a:r>
              <a:rPr lang="en-US" altLang="zh-CN" dirty="0"/>
              <a:t>(Breakpoints)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f. </a:t>
            </a:r>
            <a:r>
              <a:rPr lang="zh-CN" altLang="en-US" sz="2400" dirty="0"/>
              <a:t>清理断点：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clear</a:t>
            </a:r>
            <a:r>
              <a:rPr lang="en-US" altLang="zh-CN" dirty="0"/>
              <a:t> </a:t>
            </a:r>
            <a:r>
              <a:rPr lang="en-US" altLang="zh-CN" i="1" dirty="0"/>
              <a:t>function</a:t>
            </a:r>
            <a:r>
              <a:rPr lang="en-US" altLang="zh-CN" dirty="0"/>
              <a:t> &amp; </a:t>
            </a:r>
            <a:r>
              <a:rPr lang="en-US" altLang="zh-CN" b="1" dirty="0"/>
              <a:t>clear</a:t>
            </a:r>
            <a:r>
              <a:rPr lang="en-US" altLang="zh-CN" dirty="0"/>
              <a:t> </a:t>
            </a:r>
            <a:r>
              <a:rPr lang="en-US" altLang="zh-CN" i="1" dirty="0"/>
              <a:t>filename:function</a:t>
            </a:r>
            <a:r>
              <a:rPr lang="en-US" altLang="zh-CN" dirty="0"/>
              <a:t>: </a:t>
            </a:r>
            <a:r>
              <a:rPr lang="zh-CN" altLang="en-US" dirty="0"/>
              <a:t>清除函数</a:t>
            </a:r>
            <a:r>
              <a:rPr lang="en-US" altLang="zh-CN" i="1" dirty="0"/>
              <a:t>function</a:t>
            </a:r>
            <a:r>
              <a:rPr lang="zh-CN" altLang="en-US" dirty="0"/>
              <a:t>入口处的断点 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clear</a:t>
            </a:r>
            <a:r>
              <a:rPr lang="en-US" altLang="zh-CN" dirty="0"/>
              <a:t> </a:t>
            </a:r>
            <a:r>
              <a:rPr lang="en-US" altLang="zh-CN" i="1" dirty="0"/>
              <a:t>linenum</a:t>
            </a:r>
            <a:r>
              <a:rPr lang="en-US" altLang="zh-CN" dirty="0"/>
              <a:t> &amp; </a:t>
            </a:r>
            <a:r>
              <a:rPr lang="en-US" altLang="zh-CN" b="1" dirty="0"/>
              <a:t>clear</a:t>
            </a:r>
            <a:r>
              <a:rPr lang="en-US" altLang="zh-CN" dirty="0"/>
              <a:t> </a:t>
            </a:r>
            <a:r>
              <a:rPr lang="en-US" altLang="zh-CN" i="1" dirty="0"/>
              <a:t>filename:linenum</a:t>
            </a:r>
            <a:r>
              <a:rPr lang="en-US" altLang="zh-CN" dirty="0"/>
              <a:t>: </a:t>
            </a:r>
            <a:r>
              <a:rPr lang="zh-CN" altLang="en-US" dirty="0"/>
              <a:t>清除第</a:t>
            </a:r>
            <a:r>
              <a:rPr lang="en-US" altLang="zh-CN" i="1" dirty="0"/>
              <a:t>linenum</a:t>
            </a:r>
            <a:r>
              <a:rPr lang="zh-CN" altLang="en-US" dirty="0"/>
              <a:t>行处的断点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delete</a:t>
            </a:r>
            <a:r>
              <a:rPr lang="en-US" altLang="zh-CN" dirty="0"/>
              <a:t> [</a:t>
            </a:r>
            <a:r>
              <a:rPr lang="en-US" altLang="zh-CN" b="1" dirty="0"/>
              <a:t>breakpoints</a:t>
            </a:r>
            <a:r>
              <a:rPr lang="en-US" altLang="zh-CN" dirty="0"/>
              <a:t>] [</a:t>
            </a:r>
            <a:r>
              <a:rPr lang="en-US" altLang="zh-CN" i="1" dirty="0"/>
              <a:t>range</a:t>
            </a:r>
            <a:r>
              <a:rPr lang="en-US" altLang="zh-CN" dirty="0"/>
              <a:t>…]: </a:t>
            </a:r>
            <a:r>
              <a:rPr lang="zh-CN" altLang="en-US" dirty="0"/>
              <a:t>删除由</a:t>
            </a:r>
            <a:r>
              <a:rPr lang="en-US" altLang="zh-CN" i="1" dirty="0"/>
              <a:t>range</a:t>
            </a:r>
            <a:r>
              <a:rPr lang="zh-CN" altLang="en-US" dirty="0"/>
              <a:t>指定的范围内的</a:t>
            </a:r>
            <a:r>
              <a:rPr lang="en-US" altLang="zh-CN" dirty="0"/>
              <a:t>breakpoints</a:t>
            </a:r>
            <a:r>
              <a:rPr lang="zh-CN" altLang="en-US" dirty="0"/>
              <a:t>，</a:t>
            </a:r>
            <a:r>
              <a:rPr lang="en-US" altLang="zh-CN" i="1" dirty="0"/>
              <a:t>range</a:t>
            </a:r>
            <a:r>
              <a:rPr lang="zh-CN" altLang="en-US" dirty="0"/>
              <a:t>范围是指断点的序列号的范围</a:t>
            </a:r>
            <a:endParaRPr lang="zh-CN" altLang="en-US" dirty="0"/>
          </a:p>
        </p:txBody>
      </p:sp>
      <p:sp>
        <p:nvSpPr>
          <p:cNvPr id="31748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charRg st="2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9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charRg st="96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58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charRg st="158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51230" y="365760"/>
            <a:ext cx="7543800" cy="92202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774" name="Picture 7" descr="dele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504950"/>
            <a:ext cx="8284845" cy="3148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9890" y="189865"/>
            <a:ext cx="7946390" cy="664210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6" name="内容占位符 2"/>
          <p:cNvSpPr>
            <a:spLocks noGrp="1"/>
          </p:cNvSpPr>
          <p:nvPr>
            <p:ph idx="1"/>
          </p:nvPr>
        </p:nvSpPr>
        <p:spPr>
          <a:xfrm>
            <a:off x="757555" y="786130"/>
            <a:ext cx="10510520" cy="475996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C. </a:t>
            </a:r>
            <a:r>
              <a:rPr lang="zh-CN" altLang="en-US" dirty="0"/>
              <a:t>断点</a:t>
            </a:r>
            <a:r>
              <a:rPr lang="en-US" altLang="zh-CN" dirty="0"/>
              <a:t>(Breakpoints)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g</a:t>
            </a:r>
            <a:r>
              <a:rPr lang="en-US" altLang="zh-CN" sz="2400" dirty="0"/>
              <a:t>. Watchpoints</a:t>
            </a:r>
            <a:r>
              <a:rPr lang="zh-CN" altLang="en-US" sz="2400" dirty="0"/>
              <a:t>和</a:t>
            </a:r>
            <a:r>
              <a:rPr lang="en-US" altLang="zh-CN" sz="2400" dirty="0"/>
              <a:t>Catchpoints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Watchpoint</a:t>
            </a:r>
            <a:r>
              <a:rPr lang="zh-CN" altLang="en-US" dirty="0"/>
              <a:t>的作用是让程序在某个表达式的值发生变化的时候停止运行，达到‘监视’该表达式的目的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watch</a:t>
            </a:r>
            <a:r>
              <a:rPr lang="en-US" altLang="zh-CN" dirty="0"/>
              <a:t> </a:t>
            </a:r>
            <a:r>
              <a:rPr lang="en-US" altLang="zh-CN" i="1" dirty="0"/>
              <a:t>expr</a:t>
            </a:r>
            <a:r>
              <a:rPr lang="en-US" altLang="zh-CN" dirty="0"/>
              <a:t>        e.g. watch CrawlServer::m_nTaskNum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Catchpoints</a:t>
            </a:r>
            <a:r>
              <a:rPr lang="zh-CN" altLang="en-US" dirty="0"/>
              <a:t>的作用是让程序在发生某种事件的时候停止运行，比如</a:t>
            </a:r>
            <a:r>
              <a:rPr lang="en-US" altLang="zh-CN" dirty="0"/>
              <a:t>C++</a:t>
            </a:r>
            <a:r>
              <a:rPr lang="zh-CN" altLang="en-US" dirty="0"/>
              <a:t>中发生异常事件，加载动态库事件，系统调用事件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catch</a:t>
            </a:r>
            <a:r>
              <a:rPr lang="en-US" altLang="zh-CN" dirty="0"/>
              <a:t> </a:t>
            </a:r>
            <a:r>
              <a:rPr lang="en-US" altLang="zh-CN" i="1" dirty="0"/>
              <a:t>event</a:t>
            </a:r>
            <a:r>
              <a:rPr lang="en-US" altLang="zh-CN" dirty="0"/>
              <a:t>       e.g. catch throw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Watchpoints</a:t>
            </a:r>
            <a:r>
              <a:rPr lang="zh-CN" altLang="en-US" dirty="0"/>
              <a:t>和</a:t>
            </a:r>
            <a:r>
              <a:rPr lang="en-US" altLang="zh-CN" dirty="0"/>
              <a:t>Catchpoints</a:t>
            </a:r>
            <a:r>
              <a:rPr lang="zh-CN" altLang="en-US" dirty="0"/>
              <a:t>都与</a:t>
            </a:r>
            <a:r>
              <a:rPr lang="en-US" altLang="zh-CN" dirty="0"/>
              <a:t>Breakpoints</a:t>
            </a:r>
            <a:r>
              <a:rPr lang="zh-CN" altLang="en-US" dirty="0"/>
              <a:t>很相像，都有</a:t>
            </a:r>
            <a:r>
              <a:rPr lang="en-US" altLang="zh-CN" dirty="0"/>
              <a:t>enable/disabe/delete</a:t>
            </a:r>
            <a:r>
              <a:rPr lang="zh-CN" altLang="en-US" dirty="0"/>
              <a:t>等操作，使用方法也与</a:t>
            </a:r>
            <a:r>
              <a:rPr lang="en-US" altLang="zh-CN" dirty="0"/>
              <a:t>breakpoints</a:t>
            </a:r>
            <a:r>
              <a:rPr lang="zh-CN" altLang="en-US" dirty="0"/>
              <a:t>的类似</a:t>
            </a:r>
            <a:endParaRPr lang="en-US" altLang="zh-CN" dirty="0"/>
          </a:p>
        </p:txBody>
      </p:sp>
      <p:sp>
        <p:nvSpPr>
          <p:cNvPr id="33796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9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charRg st="4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30726">
                                            <p:txEl>
                                              <p:charRg st="4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charRg st="10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30726">
                                            <p:txEl>
                                              <p:charRg st="100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charRg st="15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0" dur="500"/>
                                        <p:tgtEl>
                                          <p:spTgt spid="30726">
                                            <p:txEl>
                                              <p:charRg st="159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charRg st="22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30726">
                                            <p:txEl>
                                              <p:charRg st="222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charRg st="263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30726">
                                            <p:txEl>
                                              <p:charRg st="263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090" y="232410"/>
            <a:ext cx="7543800" cy="682625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50" name="内容占位符 2"/>
          <p:cNvSpPr>
            <a:spLocks noGrp="1"/>
          </p:cNvSpPr>
          <p:nvPr>
            <p:ph idx="1"/>
          </p:nvPr>
        </p:nvSpPr>
        <p:spPr>
          <a:xfrm>
            <a:off x="775970" y="972820"/>
            <a:ext cx="9014460" cy="464439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C. </a:t>
            </a:r>
            <a:r>
              <a:rPr lang="zh-CN" altLang="en-US" dirty="0"/>
              <a:t>断点</a:t>
            </a:r>
            <a:r>
              <a:rPr lang="en-US" altLang="zh-CN" dirty="0"/>
              <a:t>(Breakpoints)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g</a:t>
            </a:r>
            <a:r>
              <a:rPr lang="en-US" altLang="zh-CN" sz="2400" dirty="0"/>
              <a:t>. Watchpoints</a:t>
            </a:r>
            <a:r>
              <a:rPr lang="zh-CN" altLang="en-US" sz="2400" dirty="0"/>
              <a:t>和</a:t>
            </a:r>
            <a:r>
              <a:rPr lang="en-US" altLang="zh-CN" sz="2400" dirty="0"/>
              <a:t>Catchpoints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482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2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3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4824" name="Picture 8" descr="wa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" y="2093595"/>
            <a:ext cx="8505825" cy="378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1750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30810" y="198120"/>
            <a:ext cx="7543800" cy="8255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4" name="内容占位符 2"/>
          <p:cNvSpPr>
            <a:spLocks noGrp="1"/>
          </p:cNvSpPr>
          <p:nvPr>
            <p:ph idx="1"/>
          </p:nvPr>
        </p:nvSpPr>
        <p:spPr>
          <a:xfrm>
            <a:off x="517525" y="843280"/>
            <a:ext cx="10356850" cy="526732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D. </a:t>
            </a:r>
            <a:r>
              <a:rPr lang="zh-CN" altLang="en-US" dirty="0"/>
              <a:t>单步调试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a. </a:t>
            </a:r>
            <a:r>
              <a:rPr lang="zh-CN" altLang="en-US" sz="2400" dirty="0"/>
              <a:t>设置断点（参见前面</a:t>
            </a:r>
            <a:r>
              <a:rPr lang="en-US" altLang="zh-CN" sz="2400" dirty="0"/>
              <a:t>《C.</a:t>
            </a:r>
            <a:r>
              <a:rPr lang="zh-CN" altLang="en-US" sz="2400" dirty="0"/>
              <a:t>断点</a:t>
            </a:r>
            <a:r>
              <a:rPr lang="en-US" altLang="zh-CN" sz="2400" dirty="0"/>
              <a:t>》</a:t>
            </a:r>
            <a:r>
              <a:rPr lang="zh-CN" altLang="en-US" sz="2400" dirty="0"/>
              <a:t>一节）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b. next &amp; nexti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next</a:t>
            </a:r>
            <a:r>
              <a:rPr lang="en-US" altLang="zh-CN" dirty="0"/>
              <a:t> [</a:t>
            </a:r>
            <a:r>
              <a:rPr lang="en-US" altLang="zh-CN" i="1" dirty="0"/>
              <a:t>count</a:t>
            </a:r>
            <a:r>
              <a:rPr lang="en-US" altLang="zh-CN" dirty="0"/>
              <a:t>]</a:t>
            </a:r>
            <a:r>
              <a:rPr lang="zh-CN" altLang="en-US" dirty="0"/>
              <a:t>：如果没有指定</a:t>
            </a:r>
            <a:r>
              <a:rPr lang="en-US" altLang="zh-CN" i="1" dirty="0"/>
              <a:t>count</a:t>
            </a:r>
            <a:r>
              <a:rPr lang="en-US" altLang="zh-CN" dirty="0"/>
              <a:t>, </a:t>
            </a:r>
            <a:r>
              <a:rPr lang="zh-CN" altLang="en-US" dirty="0"/>
              <a:t>单步执行下一行程序；如果指定了</a:t>
            </a:r>
            <a:r>
              <a:rPr lang="en-US" altLang="zh-CN" i="1" dirty="0"/>
              <a:t>count</a:t>
            </a:r>
            <a:r>
              <a:rPr lang="zh-CN" altLang="en-US" dirty="0"/>
              <a:t>，单步执行接下来的</a:t>
            </a:r>
            <a:r>
              <a:rPr lang="en-US" altLang="zh-CN" i="1" dirty="0"/>
              <a:t>count</a:t>
            </a:r>
            <a:r>
              <a:rPr lang="zh-CN" altLang="en-US" dirty="0"/>
              <a:t>行程序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nexti</a:t>
            </a:r>
            <a:r>
              <a:rPr lang="en-US" altLang="zh-CN" dirty="0"/>
              <a:t> [</a:t>
            </a:r>
            <a:r>
              <a:rPr lang="en-US" altLang="zh-CN" i="1" dirty="0"/>
              <a:t>count</a:t>
            </a:r>
            <a:r>
              <a:rPr lang="en-US" altLang="zh-CN" dirty="0"/>
              <a:t>]</a:t>
            </a:r>
            <a:r>
              <a:rPr lang="zh-CN" altLang="en-US" dirty="0"/>
              <a:t>：如果没有指定</a:t>
            </a:r>
            <a:r>
              <a:rPr lang="en-US" altLang="zh-CN" dirty="0"/>
              <a:t>count, </a:t>
            </a:r>
            <a:r>
              <a:rPr lang="zh-CN" altLang="en-US" dirty="0"/>
              <a:t>单步执行下一条指令；如果指定了</a:t>
            </a:r>
            <a:r>
              <a:rPr lang="en-US" altLang="zh-CN" dirty="0"/>
              <a:t>count, </a:t>
            </a:r>
            <a:r>
              <a:rPr lang="zh-CN" altLang="en-US" dirty="0"/>
              <a:t>单步执行接下来的</a:t>
            </a:r>
            <a:r>
              <a:rPr lang="en-US" altLang="zh-CN" dirty="0"/>
              <a:t>count</a:t>
            </a:r>
            <a:r>
              <a:rPr lang="zh-CN" altLang="en-US" dirty="0"/>
              <a:t>条指令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c. step &amp; stepi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step</a:t>
            </a:r>
            <a:r>
              <a:rPr lang="en-US" altLang="zh-CN" dirty="0"/>
              <a:t> [</a:t>
            </a:r>
            <a:r>
              <a:rPr lang="en-US" altLang="zh-CN" i="1" dirty="0"/>
              <a:t>count</a:t>
            </a:r>
            <a:r>
              <a:rPr lang="en-US" altLang="zh-CN" dirty="0"/>
              <a:t>]</a:t>
            </a:r>
            <a:r>
              <a:rPr lang="zh-CN" altLang="en-US" dirty="0"/>
              <a:t>：如果没有指定</a:t>
            </a:r>
            <a:r>
              <a:rPr lang="en-US" altLang="zh-CN" i="1" dirty="0"/>
              <a:t>count</a:t>
            </a:r>
            <a:r>
              <a:rPr lang="en-US" altLang="zh-CN" dirty="0"/>
              <a:t>, </a:t>
            </a:r>
            <a:r>
              <a:rPr lang="zh-CN" altLang="en-US" dirty="0"/>
              <a:t>则继续执行程序，直到到达</a:t>
            </a:r>
            <a:r>
              <a:rPr lang="zh-CN" altLang="en-US" dirty="0">
                <a:solidFill>
                  <a:schemeClr val="tx1"/>
                </a:solidFill>
              </a:rPr>
              <a:t>与当前源文件行不同的行</a:t>
            </a:r>
            <a:r>
              <a:rPr lang="zh-CN" altLang="en-US" dirty="0"/>
              <a:t>时停止执行；如果指定了</a:t>
            </a:r>
            <a:r>
              <a:rPr lang="en-US" altLang="zh-CN" i="1" dirty="0"/>
              <a:t>count</a:t>
            </a:r>
            <a:r>
              <a:rPr lang="en-US" altLang="zh-CN" dirty="0"/>
              <a:t>, </a:t>
            </a:r>
            <a:r>
              <a:rPr lang="zh-CN" altLang="en-US" dirty="0"/>
              <a:t>则重复行上面的过程</a:t>
            </a:r>
            <a:r>
              <a:rPr lang="en-US" altLang="zh-CN" i="1" dirty="0"/>
              <a:t>count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5844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6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4" name="云形标注 7"/>
          <p:cNvSpPr/>
          <p:nvPr>
            <p:custDataLst>
              <p:tags r:id="rId1"/>
            </p:custDataLst>
          </p:nvPr>
        </p:nvSpPr>
        <p:spPr>
          <a:xfrm>
            <a:off x="5715000" y="198120"/>
            <a:ext cx="6858000" cy="1755775"/>
          </a:xfrm>
          <a:prstGeom prst="cloudCallout">
            <a:avLst>
              <a:gd name="adj1" fmla="val -19995"/>
              <a:gd name="adj2" fmla="val 65000"/>
            </a:avLst>
          </a:prstGeom>
          <a:solidFill>
            <a:srgbClr val="D6ADFF"/>
          </a:solidFill>
          <a:ln w="25400" cap="flat" cmpd="sng">
            <a:solidFill>
              <a:srgbClr val="9595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nexti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stepi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的区别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--nexti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在执行某机器指令时，如果该指令是函数调用，那么程序执行直到该函数调用结束时才停止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charRg st="8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3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charRg st="3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4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0" dur="500"/>
                                        <p:tgtEl>
                                          <p:spTgt spid="32774">
                                            <p:txEl>
                                              <p:charRg st="4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11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32774">
                                            <p:txEl>
                                              <p:charRg st="116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18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32774">
                                            <p:txEl>
                                              <p:charRg st="188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204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32774">
                                            <p:txEl>
                                              <p:charRg st="204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729605" y="1600200"/>
            <a:ext cx="3130550" cy="579755"/>
          </a:xfrm>
        </p:spPr>
        <p:txBody>
          <a:bodyPr/>
          <a:lstStyle/>
          <a:p>
            <a:pPr algn="l"/>
            <a:r>
              <a:rPr lang="zh-CN" altLang="en-US" sz="3200" dirty="0"/>
              <a:t>目录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729605" y="2303145"/>
            <a:ext cx="5109845" cy="2402205"/>
          </a:xfrm>
        </p:spPr>
        <p:txBody>
          <a:bodyPr/>
          <a:lstStyle/>
          <a:p>
            <a:pPr/>
            <a:r>
              <a:rPr sz="2800" cap="all" spc="10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牛刀小试</a:t>
            </a:r>
            <a:r>
              <a:rPr lang="en-US" altLang="zh-CN" sz="2800" cap="all" spc="10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---GDB</a:t>
            </a:r>
            <a:r>
              <a:rPr sz="2800" cap="all" spc="10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初探</a:t>
            </a:r>
            <a:endParaRPr lang="en-US" altLang="zh-CN" sz="2800" dirty="0"/>
          </a:p>
          <a:p>
            <a:pPr/>
            <a:r>
              <a:rPr sz="2800" cap="all" spc="10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大显身手</a:t>
            </a:r>
            <a:r>
              <a:rPr lang="en-US" altLang="zh-CN" sz="2800" cap="all" spc="10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---</a:t>
            </a:r>
            <a:r>
              <a:rPr sz="2800" cap="all" spc="10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玩转</a:t>
            </a:r>
            <a:r>
              <a:rPr lang="en-US" altLang="zh-CN" sz="2800" cap="all" spc="10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GDB</a:t>
            </a:r>
            <a:endParaRPr kumimoji="0" lang="zh-CN" altLang="en-US" sz="28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6520" y="121920"/>
            <a:ext cx="7543800" cy="78994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22" name="内容占位符 2"/>
          <p:cNvSpPr>
            <a:spLocks noGrp="1" noChangeArrowheads="1"/>
          </p:cNvSpPr>
          <p:nvPr>
            <p:ph idx="1"/>
          </p:nvPr>
        </p:nvSpPr>
        <p:spPr>
          <a:xfrm>
            <a:off x="547370" y="1140460"/>
            <a:ext cx="10634980" cy="4577080"/>
          </a:xfrm>
        </p:spPr>
        <p:txBody>
          <a:bodyPr vert="horz" lIns="45720" tIns="45720" rIns="4572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单步调试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 continue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ignore-count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唤醒程序，继续运行，至到遇到下一个断点，或者程序结束。如果指定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ignore-count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，那么程序在接下来的运行中，忽略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ignore-count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次断点。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finish &amp; return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finish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继续执行程序，直到当前被调用的函数结束，如果该函数有返回值，把返回值也打印到控制台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30066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中止当前函数的调用，如果指定了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，把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的值当做当前函数的返回值；如果没有，直接结束当前函数调用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2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4822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112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34822">
                                            <p:txEl>
                                              <p:charRg st="112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21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34822">
                                            <p:txEl>
                                              <p:charRg st="218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237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34822">
                                            <p:txEl>
                                              <p:charRg st="237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292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500"/>
                                        <p:tgtEl>
                                          <p:spTgt spid="34822">
                                            <p:txEl>
                                              <p:charRg st="292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09320" y="179388"/>
            <a:ext cx="7543800" cy="1096963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114425" y="1190625"/>
            <a:ext cx="9031605" cy="351218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D. </a:t>
            </a:r>
            <a:r>
              <a:rPr lang="zh-CN" altLang="en-US" dirty="0"/>
              <a:t>单步调试</a:t>
            </a:r>
            <a:endParaRPr lang="en-US" altLang="zh-CN" dirty="0"/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8916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9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20" name="Picture 8" descr="next-ste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905000"/>
            <a:ext cx="805815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61035" y="122555"/>
            <a:ext cx="7543800" cy="86804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9" name="内容占位符 2"/>
          <p:cNvSpPr>
            <a:spLocks noGrp="1" noChangeArrowheads="1"/>
          </p:cNvSpPr>
          <p:nvPr>
            <p:ph idx="1"/>
          </p:nvPr>
        </p:nvSpPr>
        <p:spPr>
          <a:xfrm>
            <a:off x="767080" y="846455"/>
            <a:ext cx="10777855" cy="4984750"/>
          </a:xfrm>
        </p:spPr>
        <p:txBody>
          <a:bodyPr vert="horz" lIns="45720" tIns="45720" r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变量与内存查看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print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：查看变量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(gdb)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[/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：以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指定的格式打印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--- 16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进制整数  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--- 10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进制整数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 ---10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进制无符号整数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o --- 8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进制整数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 --- 2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进制整数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 ---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 ---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字符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 ---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浮点数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kind of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defined by the programming language 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are using is valid in an expression in GDB.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(gdb)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打印数组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的前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个元素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(gdb)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：打印文件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中的变量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endParaRPr kumimoji="0" lang="zh-CN" alt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(gdb)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打印函数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中的变量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endParaRPr kumimoji="0" lang="zh-CN" alt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charRg st="1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36869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0" dur="500"/>
                                        <p:tgtEl>
                                          <p:spTgt spid="36869">
                                            <p:txEl>
                                              <p:charRg st="6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36869">
                                            <p:txEl>
                                              <p:charRg st="109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73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36869">
                                            <p:txEl>
                                              <p:charRg st="173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8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36869">
                                            <p:txEl>
                                              <p:charRg st="180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500"/>
                                        <p:tgtEl>
                                          <p:spTgt spid="3686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310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500"/>
                                        <p:tgtEl>
                                          <p:spTgt spid="36869">
                                            <p:txEl>
                                              <p:charRg st="310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352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500"/>
                                        <p:tgtEl>
                                          <p:spTgt spid="36869">
                                            <p:txEl>
                                              <p:charRg st="352" end="3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399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500"/>
                                        <p:tgtEl>
                                          <p:spTgt spid="36869">
                                            <p:txEl>
                                              <p:charRg st="399" end="4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04520" y="65405"/>
            <a:ext cx="7543800" cy="84518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933450" y="910590"/>
            <a:ext cx="10325100" cy="503174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E. </a:t>
            </a:r>
            <a:r>
              <a:rPr lang="zh-CN" altLang="en-US" dirty="0"/>
              <a:t>变量与内存查看</a:t>
            </a:r>
            <a:endParaRPr lang="en-US" altLang="zh-CN" dirty="0"/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b. x</a:t>
            </a:r>
            <a:r>
              <a:rPr lang="zh-CN" altLang="en-US" sz="2400" dirty="0">
                <a:solidFill>
                  <a:srgbClr val="000000"/>
                </a:solidFill>
              </a:rPr>
              <a:t>：查看内存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 /</a:t>
            </a:r>
            <a:r>
              <a:rPr lang="en-US" altLang="zh-CN" i="1" dirty="0">
                <a:solidFill>
                  <a:srgbClr val="000000"/>
                </a:solidFill>
              </a:rPr>
              <a:t>nfu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addr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重复次数，缺省是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打印的格式，除了</a:t>
            </a:r>
            <a:r>
              <a:rPr lang="en-US" altLang="zh-CN" dirty="0">
                <a:solidFill>
                  <a:srgbClr val="000000"/>
                </a:solidFill>
              </a:rPr>
              <a:t>print</a:t>
            </a:r>
            <a:r>
              <a:rPr lang="zh-CN" altLang="en-US" dirty="0">
                <a:solidFill>
                  <a:srgbClr val="000000"/>
                </a:solidFill>
              </a:rPr>
              <a:t>支持的格式外，还支持如下格式：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s--- C</a:t>
            </a:r>
            <a:r>
              <a:rPr lang="zh-CN" altLang="en-US" dirty="0">
                <a:solidFill>
                  <a:srgbClr val="000000"/>
                </a:solidFill>
              </a:rPr>
              <a:t>风格字符串，</a:t>
            </a:r>
            <a:r>
              <a:rPr lang="en-US" altLang="zh-CN" dirty="0">
                <a:solidFill>
                  <a:srgbClr val="000000"/>
                </a:solidFill>
              </a:rPr>
              <a:t>i---</a:t>
            </a:r>
            <a:r>
              <a:rPr lang="zh-CN" altLang="en-US" dirty="0">
                <a:solidFill>
                  <a:srgbClr val="000000"/>
                </a:solidFill>
              </a:rPr>
              <a:t>机器指令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缺省格式是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打印的单位大小，支持如下单位：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b---byte, h---halfwords(2bytes), w---words(4bytes), 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g---giantwords(8bytes)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0964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37894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37894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0" dur="500"/>
                                        <p:tgtEl>
                                          <p:spTgt spid="37894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8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37894">
                                            <p:txEl>
                                              <p:charRg st="84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0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500"/>
                                        <p:tgtEl>
                                          <p:spTgt spid="37894">
                                            <p:txEl>
                                              <p:charRg st="109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1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37894">
                                            <p:txEl>
                                              <p:charRg st="11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38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500"/>
                                        <p:tgtEl>
                                          <p:spTgt spid="37894">
                                            <p:txEl>
                                              <p:charRg st="138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500"/>
                                        <p:tgtEl>
                                          <p:spTgt spid="37894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" y="133350"/>
            <a:ext cx="7543800" cy="605790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967740" y="739140"/>
            <a:ext cx="10260330" cy="501840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E. </a:t>
            </a:r>
            <a:r>
              <a:rPr lang="zh-CN" altLang="en-US" dirty="0"/>
              <a:t>变量与内存查看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c. display: </a:t>
            </a:r>
            <a:r>
              <a:rPr lang="zh-CN" altLang="en-US" sz="2400" dirty="0"/>
              <a:t>自动打印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display</a:t>
            </a:r>
            <a:r>
              <a:rPr lang="en-US" altLang="zh-CN" dirty="0"/>
              <a:t> /</a:t>
            </a:r>
            <a:r>
              <a:rPr lang="en-US" altLang="zh-CN" i="1" dirty="0"/>
              <a:t>f</a:t>
            </a:r>
            <a:r>
              <a:rPr lang="en-US" altLang="zh-CN" dirty="0"/>
              <a:t> </a:t>
            </a:r>
            <a:r>
              <a:rPr lang="en-US" altLang="zh-CN" i="1" dirty="0"/>
              <a:t>expr</a:t>
            </a:r>
            <a:r>
              <a:rPr lang="en-US" altLang="zh-CN" dirty="0"/>
              <a:t>|</a:t>
            </a:r>
            <a:r>
              <a:rPr lang="en-US" altLang="zh-CN" i="1" dirty="0"/>
              <a:t>addr</a:t>
            </a:r>
            <a:r>
              <a:rPr lang="en-US" altLang="zh-CN" dirty="0"/>
              <a:t>:  </a:t>
            </a:r>
            <a:r>
              <a:rPr lang="zh-CN" altLang="en-US" dirty="0"/>
              <a:t>以格式</a:t>
            </a:r>
            <a:r>
              <a:rPr lang="en-US" altLang="zh-CN" i="1" dirty="0"/>
              <a:t>f</a:t>
            </a:r>
            <a:r>
              <a:rPr lang="zh-CN" altLang="en-US" dirty="0"/>
              <a:t>，自动打印表达式</a:t>
            </a:r>
            <a:r>
              <a:rPr lang="en-US" altLang="zh-CN" i="1" dirty="0"/>
              <a:t>expr</a:t>
            </a:r>
            <a:r>
              <a:rPr lang="zh-CN" altLang="en-US" dirty="0"/>
              <a:t>或地址</a:t>
            </a:r>
            <a:r>
              <a:rPr lang="en-US" altLang="zh-CN" i="1" dirty="0"/>
              <a:t>addr</a:t>
            </a:r>
            <a:endParaRPr lang="en-US" altLang="zh-CN" i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undisplay</a:t>
            </a:r>
            <a:r>
              <a:rPr lang="en-US" altLang="zh-CN" dirty="0"/>
              <a:t> </a:t>
            </a:r>
            <a:r>
              <a:rPr lang="en-US" altLang="zh-CN" i="1" dirty="0"/>
              <a:t>dnums</a:t>
            </a:r>
            <a:r>
              <a:rPr lang="en-US" altLang="zh-CN" dirty="0"/>
              <a:t>: </a:t>
            </a:r>
            <a:r>
              <a:rPr lang="zh-CN" altLang="en-US" dirty="0"/>
              <a:t>删除掉指定的自动打印点</a:t>
            </a:r>
            <a:r>
              <a:rPr lang="en-US" altLang="zh-CN" dirty="0"/>
              <a:t>, dnums</a:t>
            </a:r>
            <a:r>
              <a:rPr lang="zh-CN" altLang="en-US" dirty="0"/>
              <a:t>可以为一个或者多个自动打印点的序号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delete</a:t>
            </a:r>
            <a:r>
              <a:rPr lang="en-US" altLang="zh-CN" dirty="0"/>
              <a:t> </a:t>
            </a:r>
            <a:r>
              <a:rPr lang="en-US" altLang="zh-CN" b="1" dirty="0"/>
              <a:t>display</a:t>
            </a:r>
            <a:r>
              <a:rPr lang="en-US" altLang="zh-CN" dirty="0"/>
              <a:t> </a:t>
            </a:r>
            <a:r>
              <a:rPr lang="en-US" altLang="zh-CN" i="1" dirty="0"/>
              <a:t>dnums</a:t>
            </a:r>
            <a:r>
              <a:rPr lang="en-US" altLang="zh-CN" dirty="0"/>
              <a:t>: </a:t>
            </a:r>
            <a:r>
              <a:rPr lang="zh-CN" altLang="en-US" dirty="0"/>
              <a:t>与 </a:t>
            </a:r>
            <a:r>
              <a:rPr lang="en-US" altLang="zh-CN" b="1" dirty="0"/>
              <a:t>undisplay</a:t>
            </a:r>
            <a:r>
              <a:rPr lang="en-US" altLang="zh-CN" dirty="0"/>
              <a:t> </a:t>
            </a:r>
            <a:r>
              <a:rPr lang="en-US" altLang="zh-CN" i="1" dirty="0"/>
              <a:t>dnums</a:t>
            </a:r>
            <a:r>
              <a:rPr lang="zh-CN" altLang="en-US" dirty="0"/>
              <a:t>同</a:t>
            </a:r>
            <a:r>
              <a:rPr lang="en-US" altLang="zh-CN" dirty="0"/>
              <a:t> 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disable</a:t>
            </a:r>
            <a:r>
              <a:rPr lang="en-US" altLang="zh-CN" dirty="0"/>
              <a:t> </a:t>
            </a:r>
            <a:r>
              <a:rPr lang="en-US" altLang="zh-CN" b="1" dirty="0"/>
              <a:t>display</a:t>
            </a:r>
            <a:r>
              <a:rPr lang="en-US" altLang="zh-CN" dirty="0"/>
              <a:t> </a:t>
            </a:r>
            <a:r>
              <a:rPr lang="en-US" altLang="zh-CN" i="1" dirty="0"/>
              <a:t>dnums</a:t>
            </a:r>
            <a:r>
              <a:rPr lang="en-US" altLang="zh-CN" dirty="0"/>
              <a:t>: </a:t>
            </a:r>
            <a:r>
              <a:rPr lang="zh-CN" altLang="en-US" dirty="0"/>
              <a:t>禁用由</a:t>
            </a:r>
            <a:r>
              <a:rPr lang="en-US" altLang="zh-CN" dirty="0"/>
              <a:t>dnums</a:t>
            </a:r>
            <a:r>
              <a:rPr lang="zh-CN" altLang="en-US" dirty="0"/>
              <a:t>指定的自动打印点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enable</a:t>
            </a:r>
            <a:r>
              <a:rPr lang="en-US" altLang="zh-CN" dirty="0"/>
              <a:t> </a:t>
            </a:r>
            <a:r>
              <a:rPr lang="en-US" altLang="zh-CN" b="1" dirty="0"/>
              <a:t>display</a:t>
            </a:r>
            <a:r>
              <a:rPr lang="en-US" altLang="zh-CN" dirty="0"/>
              <a:t> </a:t>
            </a:r>
            <a:r>
              <a:rPr lang="en-US" altLang="zh-CN" i="1" dirty="0"/>
              <a:t>dnums</a:t>
            </a:r>
            <a:r>
              <a:rPr lang="en-US" altLang="zh-CN" dirty="0"/>
              <a:t>: </a:t>
            </a:r>
            <a:r>
              <a:rPr lang="zh-CN" altLang="en-US" dirty="0"/>
              <a:t>启用由</a:t>
            </a:r>
            <a:r>
              <a:rPr lang="en-US" altLang="zh-CN" dirty="0"/>
              <a:t>dnums</a:t>
            </a:r>
            <a:r>
              <a:rPr lang="zh-CN" altLang="en-US" dirty="0"/>
              <a:t>指定的自动打印点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info</a:t>
            </a:r>
            <a:r>
              <a:rPr lang="en-US" altLang="zh-CN" dirty="0"/>
              <a:t> </a:t>
            </a:r>
            <a:r>
              <a:rPr lang="en-US" altLang="zh-CN" b="1" dirty="0"/>
              <a:t>display</a:t>
            </a:r>
            <a:r>
              <a:rPr lang="en-US" altLang="zh-CN" dirty="0"/>
              <a:t>: </a:t>
            </a:r>
            <a:r>
              <a:rPr lang="zh-CN" altLang="en-US" dirty="0"/>
              <a:t>查看当前所有自动打印点相关的信息</a:t>
            </a:r>
            <a:endParaRPr lang="zh-CN" altLang="en-US" dirty="0"/>
          </a:p>
        </p:txBody>
      </p:sp>
      <p:sp>
        <p:nvSpPr>
          <p:cNvPr id="41988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1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2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38918">
                                            <p:txEl>
                                              <p:charRg st="2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8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38918">
                                            <p:txEl>
                                              <p:charRg st="81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14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38918">
                                            <p:txEl>
                                              <p:charRg st="140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18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38918">
                                            <p:txEl>
                                              <p:charRg st="188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234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38918">
                                            <p:txEl>
                                              <p:charRg st="234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27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500"/>
                                        <p:tgtEl>
                                          <p:spTgt spid="38918">
                                            <p:txEl>
                                              <p:charRg st="279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99135" y="122555"/>
            <a:ext cx="7543800" cy="84518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1054100" y="824230"/>
            <a:ext cx="8229600" cy="475932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E. </a:t>
            </a:r>
            <a:r>
              <a:rPr lang="zh-CN" altLang="en-US" dirty="0"/>
              <a:t>变量与内存查看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43012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5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6" name="Picture 8" descr="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0" y="1377950"/>
            <a:ext cx="8504238" cy="4657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218440"/>
            <a:ext cx="7543800" cy="83502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）退出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GDB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结束调试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6" name="内容占位符 2"/>
          <p:cNvSpPr>
            <a:spLocks noGrp="1"/>
          </p:cNvSpPr>
          <p:nvPr>
            <p:ph idx="1"/>
          </p:nvPr>
        </p:nvSpPr>
        <p:spPr>
          <a:xfrm>
            <a:off x="560070" y="1053465"/>
            <a:ext cx="10225405" cy="434149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zh-CN" altLang="en-US" dirty="0"/>
              <a:t>停止应用程序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 </a:t>
            </a:r>
            <a:r>
              <a:rPr lang="en-US" altLang="zh-CN" sz="2400" b="1" dirty="0"/>
              <a:t>kill</a:t>
            </a:r>
            <a:r>
              <a:rPr lang="zh-CN" altLang="en-US" sz="2400" dirty="0"/>
              <a:t>：杀掉当前</a:t>
            </a:r>
            <a:r>
              <a:rPr lang="en-US" altLang="zh-CN" sz="2400" dirty="0"/>
              <a:t>GDB</a:t>
            </a:r>
            <a:r>
              <a:rPr lang="zh-CN" altLang="en-US" sz="2400" dirty="0"/>
              <a:t>正在调试的应用程序所对应的子进程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 </a:t>
            </a:r>
            <a:r>
              <a:rPr lang="en-US" altLang="zh-CN" sz="2400" b="1" dirty="0"/>
              <a:t>detach</a:t>
            </a:r>
            <a:r>
              <a:rPr lang="zh-CN" altLang="en-US" sz="2400" dirty="0"/>
              <a:t>：停止调试当前正在调试的进程，与</a:t>
            </a:r>
            <a:r>
              <a:rPr lang="en-US" altLang="zh-CN" sz="2400" b="1" dirty="0"/>
              <a:t>attach</a:t>
            </a:r>
            <a:r>
              <a:rPr lang="zh-CN" altLang="en-US" sz="2400" dirty="0"/>
              <a:t>配对试用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0" indent="0"/>
            <a:r>
              <a:rPr lang="zh-CN" altLang="en-US" dirty="0"/>
              <a:t>退出</a:t>
            </a:r>
            <a:r>
              <a:rPr lang="en-US" altLang="zh-CN" dirty="0"/>
              <a:t>GDB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 </a:t>
            </a:r>
            <a:r>
              <a:rPr lang="en-US" altLang="zh-CN" sz="2400" b="1" dirty="0"/>
              <a:t>End-of-File</a:t>
            </a:r>
            <a:r>
              <a:rPr lang="en-US" altLang="zh-CN" sz="2400" dirty="0"/>
              <a:t>(ctrl+d)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 </a:t>
            </a:r>
            <a:r>
              <a:rPr lang="en-US" altLang="zh-CN" sz="2400" dirty="0"/>
              <a:t>quit</a:t>
            </a:r>
            <a:endParaRPr lang="zh-CN" altLang="en-US" dirty="0"/>
          </a:p>
        </p:txBody>
      </p:sp>
      <p:sp>
        <p:nvSpPr>
          <p:cNvPr id="44036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云形标注 7"/>
          <p:cNvSpPr/>
          <p:nvPr/>
        </p:nvSpPr>
        <p:spPr>
          <a:xfrm>
            <a:off x="4520565" y="2552065"/>
            <a:ext cx="6858000" cy="1754188"/>
          </a:xfrm>
          <a:prstGeom prst="cloudCallout">
            <a:avLst>
              <a:gd name="adj1" fmla="val -19995"/>
              <a:gd name="adj2" fmla="val 65000"/>
            </a:avLst>
          </a:prstGeom>
          <a:solidFill>
            <a:srgbClr val="D6ADFF"/>
          </a:solidFill>
          <a:ln w="25400" cap="flat" cmpd="sng">
            <a:solidFill>
              <a:srgbClr val="9595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kill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小技巧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--</a:t>
            </a:r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不退出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GDB</a:t>
            </a:r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而对更新当前正在调试的应用程序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：在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中用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kill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杀掉子进程，然后直接更换应用程序可执行文件，再重新执行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run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便可加载新的可执行程序启动调试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灯片编号占位符 4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096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charRg st="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40966">
                                            <p:txEl>
                                              <p:charRg st="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charRg st="4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0966">
                                            <p:txEl>
                                              <p:charRg st="4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charRg st="8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500"/>
                                        <p:tgtEl>
                                          <p:spTgt spid="40966">
                                            <p:txEl>
                                              <p:charRg st="8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500"/>
                                        <p:tgtEl>
                                          <p:spTgt spid="40966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33450" y="174625"/>
            <a:ext cx="7543800" cy="659130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）寻求帮助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9" name="内容占位符 2"/>
          <p:cNvSpPr>
            <a:spLocks noGrp="1" noChangeArrowheads="1"/>
          </p:cNvSpPr>
          <p:nvPr>
            <p:ph idx="1"/>
          </p:nvPr>
        </p:nvSpPr>
        <p:spPr>
          <a:xfrm>
            <a:off x="933450" y="3786505"/>
            <a:ext cx="8229600" cy="2392045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class-name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class-name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类别的帮助信息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查看所有类别的帮助信息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命令的帮助信息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apropos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关键字相关的命令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查看以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为前缀的所有命令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灯片编号占位符 4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799465"/>
            <a:ext cx="6248400" cy="2868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charRg st="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7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1989">
                                            <p:txEl>
                                              <p:charRg st="77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114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41989">
                                            <p:txEl>
                                              <p:charRg st="114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14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41989">
                                            <p:txEl>
                                              <p:charRg st="149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29640" y="152400"/>
            <a:ext cx="7543800" cy="627380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）寻求帮助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1217295" y="702945"/>
            <a:ext cx="6562725" cy="562927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sz="2400" b="1" dirty="0"/>
              <a:t>info</a:t>
            </a:r>
            <a:r>
              <a:rPr lang="zh-CN" altLang="en-US" sz="2400" dirty="0"/>
              <a:t>：查看与被调试的应用程序相关的信息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6084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灯片编号占位符 4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6087" name="Picture 7" descr="b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179195"/>
            <a:ext cx="6359525" cy="5068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大显身手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---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玩转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GDB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1719263"/>
            <a:ext cx="8229600" cy="4411662"/>
          </a:xfrm>
        </p:spPr>
        <p:txBody>
          <a:bodyPr vert="horz" wrap="square" lIns="45720" tIns="45720" rIns="45720" bIns="45720" anchor="t" anchorCtr="0"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）函数调用栈探密</a:t>
            </a:r>
            <a:endParaRPr lang="zh-CN" altLang="en-US" dirty="0"/>
          </a:p>
          <a:p>
            <a:r>
              <a:rPr lang="zh-CN" altLang="en-US" dirty="0"/>
              <a:t>（2）修改程序运行、源码</a:t>
            </a:r>
            <a:endParaRPr lang="en-US" altLang="zh-CN" dirty="0"/>
          </a:p>
          <a:p>
            <a:r>
              <a:rPr lang="zh-CN" altLang="en-US" dirty="0"/>
              <a:t>（3）多线程调试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）调试运行中的程序</a:t>
            </a:r>
            <a:endParaRPr lang="en-US" altLang="zh-CN" dirty="0"/>
          </a:p>
        </p:txBody>
      </p:sp>
      <p:sp>
        <p:nvSpPr>
          <p:cNvPr id="47108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灯片编号占位符 3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152400"/>
            <a:ext cx="7543800" cy="91376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牛刀小试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---GDB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初探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673100" y="1222693"/>
            <a:ext cx="8229600" cy="4411662"/>
          </a:xfrm>
        </p:spPr>
        <p:txBody>
          <a:bodyPr vert="horz" wrap="square" lIns="45720" tIns="45720" rIns="45720" bIns="45720" anchor="t" anchorCtr="0"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）启动</a:t>
            </a:r>
            <a:r>
              <a:rPr lang="en-US" altLang="zh-CN" dirty="0"/>
              <a:t>GDB</a:t>
            </a:r>
            <a:r>
              <a:rPr lang="zh-CN" altLang="en-US" dirty="0"/>
              <a:t>开始调试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）常用调试命令介绍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）退出</a:t>
            </a:r>
            <a:r>
              <a:rPr lang="en-US" altLang="zh-CN" dirty="0"/>
              <a:t>GDB</a:t>
            </a:r>
            <a:r>
              <a:rPr lang="zh-CN" altLang="en-US" dirty="0"/>
              <a:t>结束调试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）寻求帮助</a:t>
            </a:r>
            <a:endParaRPr lang="zh-CN" altLang="en-US" dirty="0"/>
          </a:p>
        </p:txBody>
      </p:sp>
      <p:sp>
        <p:nvSpPr>
          <p:cNvPr id="1946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灯片编号占位符 3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283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）函数调用栈探密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61" name="内容占位符 2"/>
          <p:cNvSpPr>
            <a:spLocks noGrp="1"/>
          </p:cNvSpPr>
          <p:nvPr>
            <p:ph idx="1"/>
          </p:nvPr>
        </p:nvSpPr>
        <p:spPr>
          <a:xfrm>
            <a:off x="890270" y="1419860"/>
            <a:ext cx="9042400" cy="2698750"/>
          </a:xfrm>
        </p:spPr>
        <p:txBody>
          <a:bodyPr vert="horz" wrap="square" lIns="45720" tIns="45720" rIns="45720" bIns="45720" anchor="t" anchorCtr="0"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A. </a:t>
            </a:r>
            <a:r>
              <a:rPr lang="en-US" altLang="zh-CN" b="1" dirty="0"/>
              <a:t>Stack frame(</a:t>
            </a:r>
            <a:r>
              <a:rPr lang="zh-CN" altLang="en-US" b="1" dirty="0"/>
              <a:t>栈桢</a:t>
            </a:r>
            <a:r>
              <a:rPr lang="en-US" altLang="zh-CN" b="1" dirty="0"/>
              <a:t>) &amp; Call stack(</a:t>
            </a:r>
            <a:r>
              <a:rPr lang="zh-CN" altLang="en-US" b="1" dirty="0"/>
              <a:t>调用栈</a:t>
            </a:r>
            <a:r>
              <a:rPr lang="en-US" altLang="zh-CN" b="1" dirty="0"/>
              <a:t>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/>
              <a:t>Stack frame</a:t>
            </a:r>
            <a:r>
              <a:rPr lang="zh-CN" altLang="en-US" dirty="0"/>
              <a:t>是指保存函数调用上下文信息的一段区域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/>
              <a:t>Call stack</a:t>
            </a:r>
            <a:r>
              <a:rPr lang="zh-CN" altLang="en-US" dirty="0"/>
              <a:t>是用来存放各个</a:t>
            </a:r>
            <a:r>
              <a:rPr lang="en-US" altLang="zh-CN" b="1" dirty="0"/>
              <a:t>Stack frame</a:t>
            </a:r>
            <a:r>
              <a:rPr lang="zh-CN" altLang="en-US" dirty="0"/>
              <a:t>的一块内存区域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48132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3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charRg st="3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6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5061">
                                            <p:txEl>
                                              <p:charRg st="67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79388"/>
            <a:ext cx="7543800" cy="868363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）函数调用栈探密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10" name="内容占位符 2"/>
          <p:cNvSpPr>
            <a:spLocks noGrp="1"/>
          </p:cNvSpPr>
          <p:nvPr>
            <p:ph idx="1"/>
          </p:nvPr>
        </p:nvSpPr>
        <p:spPr>
          <a:xfrm>
            <a:off x="862965" y="914400"/>
            <a:ext cx="10251440" cy="5208905"/>
          </a:xfrm>
        </p:spPr>
        <p:txBody>
          <a:bodyPr vert="horz" wrap="square" lIns="45720" tIns="45720" rIns="45720" bIns="45720" anchor="t" anchorCtr="0"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B. </a:t>
            </a:r>
            <a:r>
              <a:rPr lang="zh-CN" altLang="en-US" sz="2400" dirty="0"/>
              <a:t>查看</a:t>
            </a:r>
            <a:r>
              <a:rPr lang="en-US" altLang="zh-CN" sz="2400" dirty="0"/>
              <a:t>Call stack</a:t>
            </a:r>
            <a:r>
              <a:rPr lang="zh-CN" altLang="en-US" sz="2400" dirty="0"/>
              <a:t>相关信息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backtrace</a:t>
            </a:r>
            <a:r>
              <a:rPr lang="en-US" altLang="zh-CN" dirty="0"/>
              <a:t>:</a:t>
            </a:r>
            <a:r>
              <a:rPr lang="zh-CN" altLang="en-US" dirty="0"/>
              <a:t>显示程序的调用栈信息，可以用</a:t>
            </a:r>
            <a:r>
              <a:rPr lang="en-US" altLang="zh-CN" b="1" dirty="0"/>
              <a:t>bt</a:t>
            </a:r>
            <a:r>
              <a:rPr lang="zh-CN" altLang="en-US" dirty="0"/>
              <a:t>缩写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backtrace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:</a:t>
            </a:r>
            <a:r>
              <a:rPr lang="zh-CN" altLang="en-US" dirty="0"/>
              <a:t>显示程序的调用栈信息，只显示栈顶</a:t>
            </a:r>
            <a:r>
              <a:rPr lang="en-US" altLang="zh-CN" i="1" dirty="0"/>
              <a:t>n</a:t>
            </a:r>
            <a:r>
              <a:rPr lang="zh-CN" altLang="en-US" dirty="0"/>
              <a:t>桢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backtrace</a:t>
            </a:r>
            <a:r>
              <a:rPr lang="en-US" altLang="zh-CN" dirty="0"/>
              <a:t> </a:t>
            </a:r>
            <a:r>
              <a:rPr lang="en-US" altLang="zh-CN" b="1" dirty="0"/>
              <a:t>–</a:t>
            </a:r>
            <a:r>
              <a:rPr lang="en-US" altLang="zh-CN" i="1" dirty="0"/>
              <a:t>n</a:t>
            </a:r>
            <a:r>
              <a:rPr lang="en-US" altLang="zh-CN" dirty="0"/>
              <a:t>:</a:t>
            </a:r>
            <a:r>
              <a:rPr lang="zh-CN" altLang="en-US" dirty="0"/>
              <a:t>显示程序的调用栈信息，只显示栈底部</a:t>
            </a:r>
            <a:r>
              <a:rPr lang="en-US" altLang="zh-CN" i="1" dirty="0"/>
              <a:t>n</a:t>
            </a:r>
            <a:r>
              <a:rPr lang="zh-CN" altLang="en-US" dirty="0"/>
              <a:t>桢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set</a:t>
            </a:r>
            <a:r>
              <a:rPr lang="en-US" altLang="zh-CN" dirty="0"/>
              <a:t> </a:t>
            </a:r>
            <a:r>
              <a:rPr lang="en-US" altLang="zh-CN" b="1" dirty="0"/>
              <a:t>backtrace</a:t>
            </a:r>
            <a:r>
              <a:rPr lang="en-US" altLang="zh-CN" dirty="0"/>
              <a:t> </a:t>
            </a:r>
            <a:r>
              <a:rPr lang="en-US" altLang="zh-CN" b="1" dirty="0"/>
              <a:t>limit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: </a:t>
            </a:r>
            <a:r>
              <a:rPr lang="zh-CN" altLang="en-US" dirty="0"/>
              <a:t>设置</a:t>
            </a:r>
            <a:r>
              <a:rPr lang="en-US" altLang="zh-CN" b="1" dirty="0"/>
              <a:t>bt</a:t>
            </a:r>
            <a:r>
              <a:rPr lang="zh-CN" altLang="en-US" dirty="0"/>
              <a:t>显示的最大桢层数，缺省没有限制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where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b="1" dirty="0"/>
              <a:t>info</a:t>
            </a:r>
            <a:r>
              <a:rPr lang="en-US" altLang="zh-CN" dirty="0"/>
              <a:t> </a:t>
            </a:r>
            <a:r>
              <a:rPr lang="en-US" altLang="zh-CN" b="1" dirty="0"/>
              <a:t>stack</a:t>
            </a:r>
            <a:r>
              <a:rPr lang="zh-CN" altLang="en-US" dirty="0"/>
              <a:t>是</a:t>
            </a:r>
            <a:r>
              <a:rPr lang="en-US" altLang="zh-CN" b="1" dirty="0"/>
              <a:t>bt</a:t>
            </a:r>
            <a:r>
              <a:rPr lang="zh-CN" altLang="en-US" dirty="0"/>
              <a:t>的别名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5018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3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711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charRg st="2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47110">
                                            <p:txEl>
                                              <p:charRg st="2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charRg st="5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7110">
                                            <p:txEl>
                                              <p:charRg st="55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charRg st="9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47110">
                                            <p:txEl>
                                              <p:charRg st="9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charRg st="13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47110">
                                            <p:txEl>
                                              <p:charRg st="13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charRg st="180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47110">
                                            <p:txEl>
                                              <p:charRg st="180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22238"/>
            <a:ext cx="7543800" cy="1020763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）函数调用栈探密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4" name="内容占位符 2"/>
          <p:cNvSpPr>
            <a:spLocks noGrp="1"/>
          </p:cNvSpPr>
          <p:nvPr>
            <p:ph idx="1"/>
          </p:nvPr>
        </p:nvSpPr>
        <p:spPr>
          <a:xfrm>
            <a:off x="1524000" y="1219200"/>
            <a:ext cx="8229600" cy="4911725"/>
          </a:xfrm>
        </p:spPr>
        <p:txBody>
          <a:bodyPr vert="horz" wrap="square" lIns="45720" tIns="45720" rIns="45720" bIns="45720" anchor="t" anchorCtr="0"/>
          <a:p>
            <a:pPr marL="0" indent="0">
              <a:lnSpc>
                <a:spcPct val="80000"/>
              </a:lnSpc>
            </a:pPr>
            <a:r>
              <a:rPr lang="en-US" altLang="zh-CN" sz="2400" dirty="0"/>
              <a:t>C. </a:t>
            </a:r>
            <a:r>
              <a:rPr lang="zh-CN" altLang="en-US" sz="2400" dirty="0"/>
              <a:t>查看</a:t>
            </a:r>
            <a:r>
              <a:rPr lang="en-US" altLang="zh-CN" sz="2400" dirty="0"/>
              <a:t>Stack frame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frame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: </a:t>
            </a:r>
            <a:r>
              <a:rPr lang="zh-CN" altLang="en-US" dirty="0"/>
              <a:t>查看第</a:t>
            </a:r>
            <a:r>
              <a:rPr lang="en-US" altLang="zh-CN" dirty="0"/>
              <a:t>n</a:t>
            </a:r>
            <a:r>
              <a:rPr lang="zh-CN" altLang="en-US" dirty="0"/>
              <a:t>桢的简要信息</a:t>
            </a:r>
            <a:endParaRPr lang="en-US" altLang="zh-CN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info</a:t>
            </a:r>
            <a:r>
              <a:rPr lang="en-US" altLang="zh-CN" dirty="0"/>
              <a:t> </a:t>
            </a:r>
            <a:r>
              <a:rPr lang="en-US" altLang="zh-CN" b="1" dirty="0"/>
              <a:t>frame</a:t>
            </a: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:</a:t>
            </a:r>
            <a:r>
              <a:rPr lang="zh-CN" altLang="en-US" dirty="0"/>
              <a:t>查看第</a:t>
            </a:r>
            <a:r>
              <a:rPr lang="en-US" altLang="zh-CN" dirty="0"/>
              <a:t>n</a:t>
            </a:r>
            <a:r>
              <a:rPr lang="zh-CN" altLang="en-US" dirty="0"/>
              <a:t>桢的详细信息</a:t>
            </a:r>
            <a:endParaRPr lang="en-US" altLang="zh-CN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info frame </a:t>
            </a:r>
            <a:r>
              <a:rPr lang="en-US" altLang="zh-CN" i="1" dirty="0"/>
              <a:t>address</a:t>
            </a:r>
            <a:r>
              <a:rPr lang="en-US" altLang="zh-CN" dirty="0"/>
              <a:t>: </a:t>
            </a:r>
            <a:r>
              <a:rPr lang="zh-CN" altLang="en-US" dirty="0"/>
              <a:t>查看指定地址</a:t>
            </a:r>
            <a:r>
              <a:rPr lang="en-US" altLang="zh-CN" dirty="0"/>
              <a:t>address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1204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81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48134">
                                            <p:txEl>
                                              <p:charRg st="1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8134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7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48134">
                                            <p:txEl>
                                              <p:charRg st="7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）函数调用栈探密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82" name="内容占位符 2"/>
          <p:cNvSpPr>
            <a:spLocks noGrp="1"/>
          </p:cNvSpPr>
          <p:nvPr>
            <p:ph idx="1"/>
          </p:nvPr>
        </p:nvSpPr>
        <p:spPr>
          <a:xfrm>
            <a:off x="843915" y="1331595"/>
            <a:ext cx="9725025" cy="428117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sz="2400" dirty="0"/>
              <a:t>C. </a:t>
            </a:r>
            <a:r>
              <a:rPr lang="zh-CN" altLang="en-US" sz="2400" dirty="0"/>
              <a:t>查看</a:t>
            </a:r>
            <a:r>
              <a:rPr lang="en-US" altLang="zh-CN" sz="2400" dirty="0"/>
              <a:t>Stack frame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info</a:t>
            </a:r>
            <a:r>
              <a:rPr lang="en-US" altLang="zh-CN" dirty="0"/>
              <a:t> </a:t>
            </a:r>
            <a:r>
              <a:rPr lang="en-US" altLang="zh-CN" b="1" dirty="0"/>
              <a:t>args</a:t>
            </a:r>
            <a:r>
              <a:rPr lang="en-US" altLang="zh-CN" dirty="0"/>
              <a:t>:</a:t>
            </a:r>
            <a:r>
              <a:rPr lang="zh-CN" altLang="en-US" dirty="0"/>
              <a:t>查看当前桢中函数的参数相关信息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info</a:t>
            </a:r>
            <a:r>
              <a:rPr lang="en-US" altLang="zh-CN" dirty="0"/>
              <a:t> </a:t>
            </a:r>
            <a:r>
              <a:rPr lang="en-US" altLang="zh-CN" b="1" dirty="0"/>
              <a:t>locals</a:t>
            </a:r>
            <a:r>
              <a:rPr lang="en-US" altLang="zh-CN" dirty="0"/>
              <a:t>: </a:t>
            </a:r>
            <a:r>
              <a:rPr lang="zh-CN" altLang="en-US" dirty="0"/>
              <a:t>查看当前桢中的局部变量相关信息</a:t>
            </a:r>
            <a:endParaRPr lang="zh-CN" altLang="en-US" dirty="0"/>
          </a:p>
        </p:txBody>
      </p:sp>
      <p:sp>
        <p:nvSpPr>
          <p:cNvPr id="53252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018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1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50182">
                                            <p:txEl>
                                              <p:charRg st="1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50182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61670" y="65405"/>
            <a:ext cx="7554595" cy="74041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）函数调用栈探密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6" name="内容占位符 2"/>
          <p:cNvSpPr>
            <a:spLocks noGrp="1"/>
          </p:cNvSpPr>
          <p:nvPr>
            <p:ph idx="1"/>
          </p:nvPr>
        </p:nvSpPr>
        <p:spPr>
          <a:xfrm>
            <a:off x="1064260" y="681355"/>
            <a:ext cx="8229600" cy="453072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sz="2400" dirty="0"/>
              <a:t>C. </a:t>
            </a:r>
            <a:r>
              <a:rPr lang="zh-CN" altLang="en-US" sz="2400" dirty="0"/>
              <a:t>查看</a:t>
            </a:r>
            <a:r>
              <a:rPr lang="en-US" altLang="zh-CN" sz="2400" dirty="0"/>
              <a:t>Stack frame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4276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7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8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9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4280" name="Picture 8" descr="b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146175"/>
            <a:ext cx="6400800" cy="510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34620" y="34925"/>
            <a:ext cx="9459595" cy="90360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（2）修改程序运行、源码</a:t>
            </a:r>
            <a:endParaRPr kumimoji="0" lang="en-US" altLang="zh-CN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9" name="内容占位符 2"/>
          <p:cNvSpPr>
            <a:spLocks noGrp="1"/>
          </p:cNvSpPr>
          <p:nvPr>
            <p:ph idx="1"/>
          </p:nvPr>
        </p:nvSpPr>
        <p:spPr>
          <a:xfrm>
            <a:off x="572135" y="843915"/>
            <a:ext cx="11047730" cy="497014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sz="2400" dirty="0"/>
              <a:t>A. </a:t>
            </a:r>
            <a:r>
              <a:rPr lang="zh-CN" altLang="en-US" sz="2400" dirty="0"/>
              <a:t>修改程序的运行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print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b="1" dirty="0"/>
              <a:t>=</a:t>
            </a:r>
            <a:r>
              <a:rPr lang="en-US" altLang="zh-CN" i="1" dirty="0"/>
              <a:t>value</a:t>
            </a:r>
            <a:r>
              <a:rPr lang="en-US" altLang="zh-CN" dirty="0"/>
              <a:t>: </a:t>
            </a:r>
            <a:r>
              <a:rPr lang="zh-CN" altLang="en-US" dirty="0"/>
              <a:t>修改变量</a:t>
            </a:r>
            <a:r>
              <a:rPr lang="en-US" altLang="zh-CN" i="1" dirty="0"/>
              <a:t>v</a:t>
            </a:r>
            <a:r>
              <a:rPr lang="zh-CN" altLang="en-US" dirty="0"/>
              <a:t>的值并打印修改后的值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set</a:t>
            </a:r>
            <a:r>
              <a:rPr lang="en-US" altLang="zh-CN" dirty="0"/>
              <a:t> [</a:t>
            </a:r>
            <a:r>
              <a:rPr lang="en-US" altLang="zh-CN" b="1" dirty="0"/>
              <a:t>var</a:t>
            </a:r>
            <a:r>
              <a:rPr lang="en-US" altLang="zh-CN" dirty="0"/>
              <a:t>] </a:t>
            </a:r>
            <a:r>
              <a:rPr lang="en-US" altLang="zh-CN" i="1" dirty="0"/>
              <a:t>v</a:t>
            </a:r>
            <a:r>
              <a:rPr lang="en-US" altLang="zh-CN" b="1" dirty="0"/>
              <a:t>=</a:t>
            </a:r>
            <a:r>
              <a:rPr lang="en-US" altLang="zh-CN" i="1" dirty="0"/>
              <a:t>value</a:t>
            </a:r>
            <a:r>
              <a:rPr lang="en-US" altLang="zh-CN" dirty="0"/>
              <a:t>: </a:t>
            </a:r>
            <a:r>
              <a:rPr lang="zh-CN" altLang="en-US" dirty="0"/>
              <a:t>修改变量</a:t>
            </a:r>
            <a:r>
              <a:rPr lang="en-US" altLang="zh-CN" i="1" dirty="0"/>
              <a:t>v</a:t>
            </a:r>
            <a:r>
              <a:rPr lang="zh-CN" altLang="en-US" dirty="0"/>
              <a:t>的值，如果</a:t>
            </a:r>
            <a:r>
              <a:rPr lang="en-US" altLang="zh-CN" i="1" dirty="0"/>
              <a:t>v</a:t>
            </a:r>
            <a:r>
              <a:rPr lang="zh-CN" altLang="en-US" dirty="0"/>
              <a:t>与</a:t>
            </a:r>
            <a:r>
              <a:rPr lang="en-US" altLang="zh-CN" dirty="0"/>
              <a:t>GDB</a:t>
            </a:r>
            <a:r>
              <a:rPr lang="zh-CN" altLang="en-US" dirty="0"/>
              <a:t>的某个属性</a:t>
            </a:r>
            <a:r>
              <a:rPr lang="en-US" altLang="zh-CN" dirty="0"/>
              <a:t>  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名一样的话，需要在前面加</a:t>
            </a:r>
            <a:r>
              <a:rPr lang="en-US" altLang="zh-CN" b="1" dirty="0"/>
              <a:t>var</a:t>
            </a:r>
            <a:r>
              <a:rPr lang="zh-CN" altLang="en-US" dirty="0"/>
              <a:t>关键字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e.g. </a:t>
            </a: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set</a:t>
            </a:r>
            <a:r>
              <a:rPr lang="en-US" altLang="zh-CN" dirty="0"/>
              <a:t> </a:t>
            </a:r>
            <a:r>
              <a:rPr lang="en-US" altLang="zh-CN" b="1" dirty="0"/>
              <a:t>var</a:t>
            </a:r>
            <a:r>
              <a:rPr lang="en-US" altLang="zh-CN" dirty="0"/>
              <a:t> print=1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whatis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dirty="0"/>
              <a:t>: </a:t>
            </a:r>
            <a:r>
              <a:rPr lang="zh-CN" altLang="en-US" dirty="0"/>
              <a:t>查看变量</a:t>
            </a:r>
            <a:r>
              <a:rPr lang="en-US" altLang="zh-CN" i="1" dirty="0"/>
              <a:t>v</a:t>
            </a:r>
            <a:r>
              <a:rPr lang="zh-CN" altLang="en-US" dirty="0"/>
              <a:t>的类型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return</a:t>
            </a:r>
            <a:r>
              <a:rPr lang="en-US" altLang="zh-CN" dirty="0"/>
              <a:t> [</a:t>
            </a:r>
            <a:r>
              <a:rPr lang="en-US" altLang="zh-CN" i="1" dirty="0"/>
              <a:t>expression</a:t>
            </a:r>
            <a:r>
              <a:rPr lang="en-US" altLang="zh-CN" dirty="0"/>
              <a:t>]:  </a:t>
            </a:r>
            <a:r>
              <a:rPr lang="zh-CN" altLang="en-US" dirty="0"/>
              <a:t>中止当前函数的执行，返回</a:t>
            </a:r>
            <a:r>
              <a:rPr lang="en-US" altLang="zh-CN" i="1" dirty="0"/>
              <a:t>expression</a:t>
            </a:r>
            <a:r>
              <a:rPr lang="zh-CN" altLang="en-US" dirty="0"/>
              <a:t>值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finish</a:t>
            </a:r>
            <a:r>
              <a:rPr lang="en-US" altLang="zh-CN" dirty="0"/>
              <a:t>: </a:t>
            </a:r>
            <a:r>
              <a:rPr lang="zh-CN" altLang="en-US" dirty="0"/>
              <a:t>结束当前函数的执行，打印出返回值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 </a:t>
            </a:r>
            <a:r>
              <a:rPr lang="en-US" altLang="zh-CN" b="1" dirty="0"/>
              <a:t>call</a:t>
            </a:r>
            <a:r>
              <a:rPr lang="en-US" altLang="zh-CN" dirty="0"/>
              <a:t> </a:t>
            </a:r>
            <a:r>
              <a:rPr lang="en-US" altLang="zh-CN" i="1" dirty="0"/>
              <a:t>function </a:t>
            </a:r>
            <a:r>
              <a:rPr lang="en-US" altLang="zh-CN" dirty="0"/>
              <a:t>:  </a:t>
            </a:r>
            <a:r>
              <a:rPr lang="zh-CN" altLang="en-US" dirty="0"/>
              <a:t>调用程序中的函数</a:t>
            </a:r>
            <a:r>
              <a:rPr lang="en-US" altLang="zh-CN" i="1" dirty="0"/>
              <a:t>function</a:t>
            </a:r>
            <a:endParaRPr lang="zh-CN" altLang="en-US" i="1" dirty="0"/>
          </a:p>
        </p:txBody>
      </p:sp>
      <p:sp>
        <p:nvSpPr>
          <p:cNvPr id="5530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1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52229">
                                            <p:txEl>
                                              <p:charRg st="1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4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52229">
                                            <p:txEl>
                                              <p:charRg st="4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5222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500"/>
                                        <p:tgtEl>
                                          <p:spTgt spid="52229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14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500"/>
                                        <p:tgtEl>
                                          <p:spTgt spid="52229">
                                            <p:txEl>
                                              <p:charRg st="140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16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52229">
                                            <p:txEl>
                                              <p:charRg st="165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21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52229">
                                            <p:txEl>
                                              <p:charRg st="217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24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500"/>
                                        <p:tgtEl>
                                          <p:spTgt spid="52229">
                                            <p:txEl>
                                              <p:charRg st="248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4" name="Picture 4" descr="se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645" y="304800"/>
            <a:ext cx="8713788" cy="6010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62560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）修改程序运行、源码</a:t>
            </a:r>
            <a:endParaRPr kumimoji="0" lang="en-US" altLang="zh-CN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7" name="内容占位符 2"/>
          <p:cNvSpPr>
            <a:spLocks noGrp="1"/>
          </p:cNvSpPr>
          <p:nvPr>
            <p:ph idx="1"/>
          </p:nvPr>
        </p:nvSpPr>
        <p:spPr>
          <a:xfrm>
            <a:off x="537210" y="1216660"/>
            <a:ext cx="10480675" cy="475043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sz="2400" dirty="0"/>
              <a:t>B. </a:t>
            </a:r>
            <a:r>
              <a:rPr lang="zh-CN" altLang="en-US" sz="2400" dirty="0"/>
              <a:t>修改源码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）设置环境变量</a:t>
            </a:r>
            <a:r>
              <a:rPr lang="en-US" altLang="zh-CN" dirty="0"/>
              <a:t>: export EDITOR=/usr/bin/vim 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 (gdb) </a:t>
            </a:r>
            <a:r>
              <a:rPr lang="en-US" altLang="zh-CN" b="1" dirty="0"/>
              <a:t>edit</a:t>
            </a:r>
            <a:r>
              <a:rPr lang="en-US" altLang="zh-CN" dirty="0"/>
              <a:t>: </a:t>
            </a:r>
            <a:r>
              <a:rPr lang="zh-CN" altLang="en-US" dirty="0"/>
              <a:t>编辑当前文件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 (gdb) </a:t>
            </a:r>
            <a:r>
              <a:rPr lang="en-US" altLang="zh-CN" b="1" dirty="0"/>
              <a:t>edit</a:t>
            </a:r>
            <a:r>
              <a:rPr lang="en-US" altLang="zh-CN" dirty="0"/>
              <a:t> </a:t>
            </a:r>
            <a:r>
              <a:rPr lang="en-US" altLang="zh-CN" i="1" dirty="0"/>
              <a:t>number</a:t>
            </a:r>
            <a:r>
              <a:rPr lang="en-US" altLang="zh-CN" dirty="0"/>
              <a:t>: </a:t>
            </a:r>
            <a:r>
              <a:rPr lang="zh-CN" altLang="en-US" dirty="0"/>
              <a:t>编辑当前文件的第</a:t>
            </a:r>
            <a:r>
              <a:rPr lang="en-US" altLang="zh-CN" i="1" dirty="0"/>
              <a:t>number</a:t>
            </a:r>
            <a:r>
              <a:rPr lang="zh-CN" altLang="en-US" dirty="0"/>
              <a:t>行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 (gdb) </a:t>
            </a:r>
            <a:r>
              <a:rPr lang="en-US" altLang="zh-CN" b="1" dirty="0"/>
              <a:t>edit</a:t>
            </a:r>
            <a:r>
              <a:rPr lang="en-US" altLang="zh-CN" dirty="0"/>
              <a:t> </a:t>
            </a:r>
            <a:r>
              <a:rPr lang="en-US" altLang="zh-CN" i="1" dirty="0"/>
              <a:t>function</a:t>
            </a:r>
            <a:r>
              <a:rPr lang="en-US" altLang="zh-CN" dirty="0"/>
              <a:t>: </a:t>
            </a:r>
            <a:r>
              <a:rPr lang="zh-CN" altLang="en-US" dirty="0"/>
              <a:t>编辑当前文件的</a:t>
            </a:r>
            <a:r>
              <a:rPr lang="en-US" altLang="zh-CN" i="1" dirty="0"/>
              <a:t>function</a:t>
            </a:r>
            <a:r>
              <a:rPr lang="zh-CN" altLang="en-US" dirty="0"/>
              <a:t>函数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 (gdb) </a:t>
            </a:r>
            <a:r>
              <a:rPr lang="en-US" altLang="zh-CN" b="1" dirty="0"/>
              <a:t>edit</a:t>
            </a:r>
            <a:r>
              <a:rPr lang="en-US" altLang="zh-CN" dirty="0"/>
              <a:t> </a:t>
            </a:r>
            <a:r>
              <a:rPr lang="en-US" altLang="zh-CN" i="1" dirty="0"/>
              <a:t>filename</a:t>
            </a:r>
            <a:r>
              <a:rPr lang="en-US" altLang="zh-CN" dirty="0"/>
              <a:t>: </a:t>
            </a:r>
            <a:r>
              <a:rPr lang="en-US" altLang="zh-CN" i="1" dirty="0"/>
              <a:t>number</a:t>
            </a:r>
            <a:r>
              <a:rPr lang="en-US" altLang="zh-CN" dirty="0"/>
              <a:t>: </a:t>
            </a:r>
            <a:r>
              <a:rPr lang="zh-CN" altLang="en-US" dirty="0"/>
              <a:t>编辑名为</a:t>
            </a:r>
            <a:r>
              <a:rPr lang="en-US" altLang="zh-CN" i="1" dirty="0"/>
              <a:t>filename</a:t>
            </a:r>
            <a:r>
              <a:rPr lang="zh-CN" altLang="en-US" dirty="0"/>
              <a:t>的文件的第</a:t>
            </a:r>
            <a:r>
              <a:rPr lang="en-US" altLang="zh-CN" i="1" dirty="0"/>
              <a:t>number</a:t>
            </a:r>
            <a:r>
              <a:rPr lang="zh-CN" altLang="en-US" dirty="0"/>
              <a:t>行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 (gdb) </a:t>
            </a:r>
            <a:r>
              <a:rPr lang="en-US" altLang="zh-CN" b="1" dirty="0"/>
              <a:t>edit</a:t>
            </a:r>
            <a:r>
              <a:rPr lang="en-US" altLang="zh-CN" dirty="0"/>
              <a:t> </a:t>
            </a:r>
            <a:r>
              <a:rPr lang="en-US" altLang="zh-CN" i="1" dirty="0"/>
              <a:t>filename</a:t>
            </a:r>
            <a:r>
              <a:rPr lang="en-US" altLang="zh-CN" dirty="0"/>
              <a:t>: </a:t>
            </a:r>
            <a:r>
              <a:rPr lang="en-US" altLang="zh-CN" i="1" dirty="0"/>
              <a:t>function</a:t>
            </a:r>
            <a:r>
              <a:rPr lang="en-US" altLang="zh-CN" dirty="0"/>
              <a:t>: </a:t>
            </a:r>
            <a:r>
              <a:rPr lang="zh-CN" altLang="en-US" dirty="0"/>
              <a:t>编辑名为</a:t>
            </a:r>
            <a:r>
              <a:rPr lang="en-US" altLang="zh-CN" i="1" dirty="0"/>
              <a:t>filename</a:t>
            </a:r>
            <a:r>
              <a:rPr lang="zh-CN" altLang="en-US" dirty="0"/>
              <a:t>的文件的</a:t>
            </a:r>
            <a:r>
              <a:rPr lang="en-US" altLang="zh-CN" i="1" dirty="0"/>
              <a:t>function</a:t>
            </a:r>
            <a:r>
              <a:rPr lang="zh-CN" altLang="en-US" dirty="0"/>
              <a:t>函数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7348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9" name="云形标注 6"/>
          <p:cNvSpPr/>
          <p:nvPr/>
        </p:nvSpPr>
        <p:spPr>
          <a:xfrm>
            <a:off x="7086600" y="230505"/>
            <a:ext cx="4797425" cy="1706880"/>
          </a:xfrm>
          <a:prstGeom prst="cloudCallout">
            <a:avLst>
              <a:gd name="adj1" fmla="val -19995"/>
              <a:gd name="adj2" fmla="val 65000"/>
            </a:avLst>
          </a:prstGeom>
          <a:solidFill>
            <a:srgbClr val="D6ADFF"/>
          </a:solidFill>
          <a:ln w="25400" cap="flat" cmpd="sng">
            <a:solidFill>
              <a:srgbClr val="9595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回忆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—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结合我们前面介绍的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shell, make, kill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和本节的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edit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命令，我们完全可以直接在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中完成很多的工作！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5427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54277">
                                            <p:txEl>
                                              <p:charRg st="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54277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0" dur="500"/>
                                        <p:tgtEl>
                                          <p:spTgt spid="54277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10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54277">
                                            <p:txEl>
                                              <p:charRg st="106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500"/>
                                        <p:tgtEl>
                                          <p:spTgt spid="54277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205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9" dur="500"/>
                                        <p:tgtEl>
                                          <p:spTgt spid="54277">
                                            <p:txEl>
                                              <p:charRg st="205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0365" y="122555"/>
            <a:ext cx="7543800" cy="77152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）多线程调试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661670" y="740410"/>
            <a:ext cx="10547985" cy="5592445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sz="2500" dirty="0"/>
              <a:t>A. </a:t>
            </a:r>
            <a:r>
              <a:rPr lang="zh-CN" altLang="en-US" sz="2500" dirty="0"/>
              <a:t>基本命令</a:t>
            </a:r>
            <a:endParaRPr lang="en-US" altLang="zh-CN" sz="25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(gdb) </a:t>
            </a:r>
            <a:r>
              <a:rPr lang="en-US" altLang="zh-CN" sz="2500" b="1" dirty="0"/>
              <a:t>info</a:t>
            </a:r>
            <a:r>
              <a:rPr lang="en-US" altLang="zh-CN" sz="2500" dirty="0"/>
              <a:t> </a:t>
            </a:r>
            <a:r>
              <a:rPr lang="en-US" altLang="zh-CN" sz="2500" b="1" dirty="0"/>
              <a:t>threads</a:t>
            </a:r>
            <a:r>
              <a:rPr lang="zh-CN" altLang="en-US" sz="2500" dirty="0"/>
              <a:t>：查看</a:t>
            </a:r>
            <a:r>
              <a:rPr lang="en-US" altLang="zh-CN" sz="2500" dirty="0"/>
              <a:t>GDB</a:t>
            </a:r>
            <a:r>
              <a:rPr lang="zh-CN" altLang="en-US" sz="2500" dirty="0"/>
              <a:t>当前调试的程序的各个线程的相关信息</a:t>
            </a:r>
            <a:endParaRPr lang="en-US" altLang="zh-CN" sz="250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(gdb) </a:t>
            </a:r>
            <a:r>
              <a:rPr lang="en-US" altLang="zh-CN" sz="2500" b="1" dirty="0"/>
              <a:t>thread</a:t>
            </a:r>
            <a:r>
              <a:rPr lang="en-US" altLang="zh-CN" sz="2500" dirty="0"/>
              <a:t> </a:t>
            </a:r>
            <a:r>
              <a:rPr lang="en-US" altLang="zh-CN" sz="2500" i="1" dirty="0"/>
              <a:t>threadno</a:t>
            </a:r>
            <a:r>
              <a:rPr lang="zh-CN" altLang="en-US" sz="2500" dirty="0"/>
              <a:t>：切换当前线程到由</a:t>
            </a:r>
            <a:r>
              <a:rPr lang="en-US" altLang="zh-CN" sz="2500" b="1" dirty="0"/>
              <a:t>threadno</a:t>
            </a:r>
            <a:r>
              <a:rPr lang="zh-CN" altLang="en-US" sz="2500" dirty="0"/>
              <a:t>指定的线程</a:t>
            </a:r>
            <a:endParaRPr lang="zh-CN" altLang="en-US" sz="25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(gdb) </a:t>
            </a:r>
            <a:r>
              <a:rPr lang="en-US" altLang="zh-CN" sz="2500" b="1" dirty="0"/>
              <a:t>thread</a:t>
            </a:r>
            <a:r>
              <a:rPr lang="en-US" altLang="zh-CN" sz="2500" dirty="0"/>
              <a:t> </a:t>
            </a:r>
            <a:r>
              <a:rPr lang="en-US" altLang="zh-CN" sz="2500" b="1" dirty="0"/>
              <a:t>apply</a:t>
            </a:r>
            <a:r>
              <a:rPr lang="en-US" altLang="zh-CN" sz="2500" dirty="0"/>
              <a:t> [</a:t>
            </a:r>
            <a:r>
              <a:rPr lang="en-US" altLang="zh-CN" sz="2500" i="1" dirty="0"/>
              <a:t>threadno</a:t>
            </a:r>
            <a:r>
              <a:rPr lang="en-US" altLang="zh-CN" sz="2500" dirty="0"/>
              <a:t>] [</a:t>
            </a:r>
            <a:r>
              <a:rPr lang="en-US" altLang="zh-CN" sz="2500" b="1" dirty="0"/>
              <a:t>all</a:t>
            </a:r>
            <a:r>
              <a:rPr lang="en-US" altLang="zh-CN" sz="2500" dirty="0"/>
              <a:t>] </a:t>
            </a:r>
            <a:r>
              <a:rPr lang="en-US" altLang="zh-CN" sz="2500" i="1" dirty="0"/>
              <a:t>args</a:t>
            </a:r>
            <a:r>
              <a:rPr lang="zh-CN" altLang="en-US" sz="2500" dirty="0"/>
              <a:t>：对指定（或所有）的线程</a:t>
            </a:r>
            <a:r>
              <a:rPr lang="en-US" altLang="zh-CN" sz="2500" dirty="0"/>
              <a:t>   </a:t>
            </a:r>
            <a:endParaRPr lang="en-US" altLang="zh-CN" sz="25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500" dirty="0"/>
              <a:t>      </a:t>
            </a:r>
            <a:r>
              <a:rPr lang="zh-CN" altLang="en-US" sz="2500" dirty="0"/>
              <a:t>执行由</a:t>
            </a:r>
            <a:r>
              <a:rPr lang="en-US" altLang="zh-CN" sz="2500" i="1" dirty="0"/>
              <a:t>args</a:t>
            </a:r>
            <a:r>
              <a:rPr lang="zh-CN" altLang="en-US" sz="2500" dirty="0"/>
              <a:t>指定的命令</a:t>
            </a:r>
            <a:endParaRPr lang="zh-CN" altLang="en-US" sz="2500" dirty="0"/>
          </a:p>
          <a:p>
            <a:pPr marL="0" indent="0">
              <a:buClr>
                <a:srgbClr val="330066"/>
              </a:buClr>
            </a:pPr>
            <a:r>
              <a:rPr lang="en-US" altLang="zh-CN" sz="2500" dirty="0">
                <a:solidFill>
                  <a:srgbClr val="000000"/>
                </a:solidFill>
              </a:rPr>
              <a:t>B. </a:t>
            </a:r>
            <a:r>
              <a:rPr lang="zh-CN" altLang="en-US" sz="2500" dirty="0">
                <a:solidFill>
                  <a:srgbClr val="000000"/>
                </a:solidFill>
              </a:rPr>
              <a:t>相关属性</a:t>
            </a:r>
            <a:endParaRPr lang="en-US" altLang="zh-CN" sz="25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(gdb) </a:t>
            </a:r>
            <a:r>
              <a:rPr lang="en-US" altLang="zh-CN" sz="2500" b="1" dirty="0">
                <a:solidFill>
                  <a:srgbClr val="000000"/>
                </a:solidFill>
              </a:rPr>
              <a:t>set</a:t>
            </a:r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</a:rPr>
              <a:t>scheduler-locking</a:t>
            </a:r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i="1" dirty="0">
                <a:solidFill>
                  <a:srgbClr val="000000"/>
                </a:solidFill>
              </a:rPr>
              <a:t>mode</a:t>
            </a:r>
            <a:r>
              <a:rPr lang="en-US" altLang="zh-CN" sz="2500" dirty="0">
                <a:solidFill>
                  <a:srgbClr val="000000"/>
                </a:solidFill>
              </a:rPr>
              <a:t>: </a:t>
            </a:r>
            <a:r>
              <a:rPr lang="zh-CN" altLang="en-US" sz="2500" dirty="0">
                <a:solidFill>
                  <a:srgbClr val="000000"/>
                </a:solidFill>
              </a:rPr>
              <a:t>设置程序运行过程中锁</a:t>
            </a:r>
            <a:r>
              <a:rPr lang="en-US" altLang="zh-CN" sz="2500" dirty="0">
                <a:solidFill>
                  <a:srgbClr val="000000"/>
                </a:solidFill>
              </a:rPr>
              <a:t>scheduler</a:t>
            </a:r>
            <a:r>
              <a:rPr lang="zh-CN" altLang="en-US" sz="2500" dirty="0">
                <a:solidFill>
                  <a:srgbClr val="000000"/>
                </a:solidFill>
              </a:rPr>
              <a:t>的模式：</a:t>
            </a:r>
            <a:endParaRPr lang="en-US" altLang="zh-CN" sz="2500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sz="2140" dirty="0">
                <a:solidFill>
                  <a:srgbClr val="000000"/>
                </a:solidFill>
              </a:rPr>
              <a:t>on: </a:t>
            </a:r>
            <a:r>
              <a:rPr lang="zh-CN" altLang="en-US" sz="2140" dirty="0">
                <a:solidFill>
                  <a:srgbClr val="000000"/>
                </a:solidFill>
              </a:rPr>
              <a:t>除当前线程外的其它线程都被锁住，不可运行</a:t>
            </a:r>
            <a:endParaRPr lang="en-US" altLang="zh-CN" sz="2140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sz="2140" dirty="0">
                <a:solidFill>
                  <a:srgbClr val="000000"/>
                </a:solidFill>
              </a:rPr>
              <a:t>off: </a:t>
            </a:r>
            <a:r>
              <a:rPr lang="zh-CN" altLang="en-US" sz="2140" dirty="0">
                <a:solidFill>
                  <a:srgbClr val="000000"/>
                </a:solidFill>
              </a:rPr>
              <a:t>缺省情况，每个线程都会正常抢占</a:t>
            </a:r>
            <a:r>
              <a:rPr lang="en-US" altLang="zh-CN" sz="2140" dirty="0">
                <a:solidFill>
                  <a:srgbClr val="000000"/>
                </a:solidFill>
              </a:rPr>
              <a:t>cpu</a:t>
            </a:r>
            <a:r>
              <a:rPr lang="zh-CN" altLang="en-US" sz="2140" dirty="0">
                <a:solidFill>
                  <a:srgbClr val="000000"/>
                </a:solidFill>
              </a:rPr>
              <a:t>时间片</a:t>
            </a:r>
            <a:endParaRPr lang="en-US" altLang="zh-CN" sz="2140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sz="2140" dirty="0">
                <a:solidFill>
                  <a:srgbClr val="000000"/>
                </a:solidFill>
              </a:rPr>
              <a:t>step: </a:t>
            </a:r>
            <a:r>
              <a:rPr lang="zh-CN" altLang="en-US" sz="2140" dirty="0">
                <a:solidFill>
                  <a:srgbClr val="000000"/>
                </a:solidFill>
              </a:rPr>
              <a:t>在执行单步命令期间，其它线程不能运行</a:t>
            </a:r>
            <a:endParaRPr lang="en-US" altLang="zh-CN" sz="214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(gdb)</a:t>
            </a:r>
            <a:r>
              <a:rPr lang="en-US" altLang="zh-CN" sz="2500" dirty="0">
                <a:solidFill>
                  <a:srgbClr val="000000"/>
                </a:solidFill>
              </a:rPr>
              <a:t>show scheduler-locking</a:t>
            </a:r>
            <a:r>
              <a:rPr lang="zh-CN" altLang="en-US" sz="2500" dirty="0">
                <a:solidFill>
                  <a:srgbClr val="000000"/>
                </a:solidFill>
              </a:rPr>
              <a:t>：查看 当前的</a:t>
            </a:r>
            <a:r>
              <a:rPr lang="en-US" altLang="zh-CN" sz="2500" dirty="0">
                <a:solidFill>
                  <a:srgbClr val="000000"/>
                </a:solidFill>
              </a:rPr>
              <a:t>scheduler-locking</a:t>
            </a:r>
            <a:r>
              <a:rPr lang="zh-CN" altLang="en-US" sz="2500" dirty="0">
                <a:solidFill>
                  <a:srgbClr val="000000"/>
                </a:solidFill>
              </a:rPr>
              <a:t>模式设置</a:t>
            </a:r>
            <a:endParaRPr lang="zh-CN" altLang="en-US" sz="2500" dirty="0"/>
          </a:p>
        </p:txBody>
      </p:sp>
      <p:sp>
        <p:nvSpPr>
          <p:cNvPr id="59396" name="日期占位符 2"/>
          <p:cNvSpPr txBox="1">
            <a:spLocks noGrp="1"/>
          </p:cNvSpPr>
          <p:nvPr/>
        </p:nvSpPr>
        <p:spPr>
          <a:xfrm>
            <a:off x="289560" y="6248400"/>
            <a:ext cx="1012825" cy="3130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167765" y="372745"/>
            <a:ext cx="7543800" cy="80264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）多线程调试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0419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18920" y="1276985"/>
            <a:ext cx="8229600" cy="3832225"/>
          </a:xfrm>
        </p:spPr>
      </p:pic>
      <p:sp>
        <p:nvSpPr>
          <p:cNvPr id="60420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3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60095" y="174625"/>
            <a:ext cx="7543800" cy="85280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）启动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GDB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开始调试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3" name="内容占位符 2"/>
          <p:cNvSpPr>
            <a:spLocks noGrp="1" noChangeArrowheads="1"/>
          </p:cNvSpPr>
          <p:nvPr>
            <p:ph idx="1"/>
          </p:nvPr>
        </p:nvSpPr>
        <p:spPr>
          <a:xfrm>
            <a:off x="760095" y="1136650"/>
            <a:ext cx="8229600" cy="518160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准备工作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编译包含调试信息的可执行程序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(gcc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加上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-g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参数即可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注意不要加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-O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相关的选项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冷启动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gdb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        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gdb ./hello_world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gdb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–p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pid         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gdb –p `pidof hello_world`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gdb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    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gdb ./hello_world core.xxx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热启动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attach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pid       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attach 2313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命令行参数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arglist</a:t>
            </a:r>
            <a:endParaRPr kumimoji="0" lang="en-US" altLang="zh-CN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(gdb)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arglist</a:t>
            </a:r>
            <a:endParaRPr kumimoji="0" lang="en-US" altLang="zh-CN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4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灯片编号占位符 4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charRg st="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5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17413">
                                            <p:txEl>
                                              <p:charRg st="5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9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charRg st="97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15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17413">
                                            <p:txEl>
                                              <p:charRg st="152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200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500"/>
                                        <p:tgtEl>
                                          <p:spTgt spid="17413">
                                            <p:txEl>
                                              <p:charRg st="200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20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500"/>
                                        <p:tgtEl>
                                          <p:spTgt spid="17413">
                                            <p:txEl>
                                              <p:charRg st="206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248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5" dur="500"/>
                                        <p:tgtEl>
                                          <p:spTgt spid="17413">
                                            <p:txEl>
                                              <p:charRg st="248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257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8" dur="500"/>
                                        <p:tgtEl>
                                          <p:spTgt spid="17413">
                                            <p:txEl>
                                              <p:charRg st="257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280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1" dur="500"/>
                                        <p:tgtEl>
                                          <p:spTgt spid="17413">
                                            <p:txEl>
                                              <p:charRg st="280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306830" y="121920"/>
            <a:ext cx="7543800" cy="555625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）调试运行中的程序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943610"/>
            <a:ext cx="4505325" cy="2998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25645"/>
            <a:ext cx="7521575" cy="1722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4022725"/>
            <a:ext cx="4505325" cy="329565"/>
          </a:xfrm>
          <a:prstGeom prst="rect">
            <a:avLst/>
          </a:prstGeom>
        </p:spPr>
      </p:pic>
      <p:sp>
        <p:nvSpPr>
          <p:cNvPr id="9221" name="内容占位符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1981200" y="4022725"/>
            <a:ext cx="4301490" cy="330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F8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$ ./gdb_script.sh 47938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F8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88365" y="233680"/>
            <a:ext cx="7543800" cy="555625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8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78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zh-CN" altLang="en-US" sz="278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  <a:r>
              <a:rPr kumimoji="0" lang="en-US" altLang="zh-CN" sz="278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vscode</a:t>
            </a:r>
            <a:r>
              <a:rPr kumimoji="0" lang="zh-CN" altLang="en-US" sz="278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中bazel编译和gdb调试配置</a:t>
            </a:r>
            <a:endParaRPr kumimoji="0" lang="zh-CN" altLang="en-US" sz="278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内容占位符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105535" y="1106805"/>
            <a:ext cx="9048115" cy="24917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/>
            </a:pPr>
            <a:r>
              <a:rPr kumimoji="0" lang="en-US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https://blog.csdn.net/chuanchuanhuan/article/details/124877360</a:t>
            </a:r>
            <a:endParaRPr kumimoji="0" lang="en-US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/>
            </a:pPr>
            <a:endParaRPr kumimoji="0" lang="en-US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/>
            </a:pPr>
            <a:endParaRPr kumimoji="0" lang="en-US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/>
            </a:pPr>
            <a:r>
              <a:rPr kumimoji="0" lang="en-US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https://code.visualstudio.com/docs/cpp/config-linux#_explore-the-debugger</a:t>
            </a:r>
            <a:endParaRPr kumimoji="0" lang="en-US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26385" y="2341245"/>
            <a:ext cx="3685540" cy="1375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/>
              <a:t>感谢聆听</a:t>
            </a:r>
            <a:r>
              <a:rPr lang="en-US" altLang="zh-CN" sz="4800"/>
              <a:t>!!</a:t>
            </a:r>
            <a:endParaRPr lang="zh-CN" altLang="en-US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7" name="内容占位符 2"/>
          <p:cNvSpPr>
            <a:spLocks noGrp="1"/>
          </p:cNvSpPr>
          <p:nvPr>
            <p:ph idx="1"/>
          </p:nvPr>
        </p:nvSpPr>
        <p:spPr>
          <a:xfrm>
            <a:off x="655955" y="1143000"/>
            <a:ext cx="8229600" cy="510540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A. </a:t>
            </a:r>
            <a:r>
              <a:rPr lang="zh-CN" altLang="en-US" dirty="0"/>
              <a:t>在</a:t>
            </a:r>
            <a:r>
              <a:rPr lang="en-US" altLang="zh-CN" dirty="0"/>
              <a:t>GDB</a:t>
            </a:r>
            <a:r>
              <a:rPr lang="zh-CN" altLang="en-US" dirty="0"/>
              <a:t>中执行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  <a:r>
              <a:rPr lang="en-US" altLang="zh-CN" dirty="0"/>
              <a:t> 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 </a:t>
            </a:r>
            <a:r>
              <a:rPr lang="en-US" altLang="zh-CN" sz="2400" b="1" dirty="0"/>
              <a:t>shell</a:t>
            </a:r>
            <a:r>
              <a:rPr lang="en-US" altLang="zh-CN" sz="2400" dirty="0"/>
              <a:t> </a:t>
            </a:r>
            <a:r>
              <a:rPr lang="en-US" altLang="zh-CN" sz="2400" i="1" dirty="0"/>
              <a:t>command</a:t>
            </a:r>
            <a:r>
              <a:rPr lang="en-US" altLang="zh-CN" sz="2400" dirty="0"/>
              <a:t> </a:t>
            </a:r>
            <a:r>
              <a:rPr lang="en-US" altLang="zh-CN" sz="2400" i="1" dirty="0"/>
              <a:t>args</a:t>
            </a:r>
            <a:endParaRPr lang="en-US" altLang="zh-CN" sz="2400" i="1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1508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云形标注 5"/>
          <p:cNvSpPr/>
          <p:nvPr/>
        </p:nvSpPr>
        <p:spPr>
          <a:xfrm>
            <a:off x="4751705" y="1027748"/>
            <a:ext cx="6858000" cy="1754187"/>
          </a:xfrm>
          <a:prstGeom prst="cloudCallout">
            <a:avLst>
              <a:gd name="adj1" fmla="val -19995"/>
              <a:gd name="adj2" fmla="val 65000"/>
            </a:avLst>
          </a:prstGeom>
          <a:solidFill>
            <a:srgbClr val="D6ADFF"/>
          </a:solidFill>
          <a:ln w="25400" cap="flat" cmpd="sng">
            <a:solidFill>
              <a:srgbClr val="9595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shell</a:t>
            </a: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小技巧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—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可以在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中直接执行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shell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命令，这样就会暂时退出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GDB,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回到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shell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终端，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shell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执行完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command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后，然后在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shell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中执行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exit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命令，便可回到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GDB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灯片编号占位符 3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4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2504758"/>
            <a:ext cx="4076700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916305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1115695" y="1292860"/>
            <a:ext cx="8229600" cy="510540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B. </a:t>
            </a:r>
            <a:r>
              <a:rPr lang="zh-CN" altLang="en-US" dirty="0"/>
              <a:t>在</a:t>
            </a:r>
            <a:r>
              <a:rPr lang="en-US" altLang="zh-CN" dirty="0"/>
              <a:t>GDB</a:t>
            </a:r>
            <a:r>
              <a:rPr lang="zh-CN" altLang="en-US" dirty="0"/>
              <a:t>中调用</a:t>
            </a:r>
            <a:r>
              <a:rPr lang="en-US" altLang="zh-CN" dirty="0"/>
              <a:t>make(</a:t>
            </a:r>
            <a:r>
              <a:rPr lang="zh-CN" altLang="en-US" dirty="0"/>
              <a:t>定义了</a:t>
            </a:r>
            <a:r>
              <a:rPr lang="en-US" altLang="zh-CN" dirty="0"/>
              <a:t>makefile</a:t>
            </a:r>
            <a:r>
              <a:rPr lang="zh-CN" altLang="en-US" dirty="0"/>
              <a:t>规则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 </a:t>
            </a:r>
            <a:r>
              <a:rPr lang="en-US" altLang="zh-CN" sz="2400" b="1" dirty="0"/>
              <a:t>make</a:t>
            </a:r>
            <a:r>
              <a:rPr lang="en-US" altLang="zh-CN" sz="2400" dirty="0"/>
              <a:t> </a:t>
            </a:r>
            <a:r>
              <a:rPr lang="en-US" altLang="zh-CN" sz="2400" i="1" dirty="0"/>
              <a:t>make-args</a:t>
            </a:r>
            <a:r>
              <a:rPr lang="en-US" altLang="zh-CN" sz="2400" dirty="0"/>
              <a:t>(=</a:t>
            </a:r>
            <a:r>
              <a:rPr lang="en-US" altLang="zh-CN" sz="2400" b="1" dirty="0"/>
              <a:t>shell</a:t>
            </a:r>
            <a:r>
              <a:rPr lang="en-US" altLang="zh-CN" sz="2400" dirty="0"/>
              <a:t> </a:t>
            </a:r>
            <a:r>
              <a:rPr lang="en-US" altLang="zh-CN" sz="2400" b="1" dirty="0"/>
              <a:t>make</a:t>
            </a:r>
            <a:r>
              <a:rPr lang="en-US" altLang="zh-CN" sz="2400" dirty="0"/>
              <a:t> </a:t>
            </a:r>
            <a:r>
              <a:rPr lang="en-US" altLang="zh-CN" sz="2400" i="1" dirty="0"/>
              <a:t>make-args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2532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灯片编号占位符 7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348" y="2458085"/>
            <a:ext cx="4867275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charRg st="1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charRg st="1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6695"/>
            <a:ext cx="7543800" cy="8445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5" name="内容占位符 2"/>
          <p:cNvSpPr>
            <a:spLocks noGrp="1"/>
          </p:cNvSpPr>
          <p:nvPr>
            <p:ph idx="1"/>
          </p:nvPr>
        </p:nvSpPr>
        <p:spPr>
          <a:xfrm>
            <a:off x="847090" y="1126490"/>
            <a:ext cx="10147935" cy="477520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C. </a:t>
            </a:r>
            <a:r>
              <a:rPr lang="zh-CN" altLang="en-US" dirty="0"/>
              <a:t>断点</a:t>
            </a:r>
            <a:r>
              <a:rPr lang="en-US" altLang="zh-CN" dirty="0"/>
              <a:t>(Breakpoints)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a. </a:t>
            </a:r>
            <a:r>
              <a:rPr lang="zh-CN" altLang="en-US" sz="2400" dirty="0"/>
              <a:t>设置断点：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(gdb) </a:t>
            </a:r>
            <a:r>
              <a:rPr lang="en-US" altLang="zh-CN" sz="2200" b="1" dirty="0"/>
              <a:t>break</a:t>
            </a:r>
            <a:r>
              <a:rPr lang="en-US" altLang="zh-CN" sz="2200" dirty="0"/>
              <a:t> </a:t>
            </a:r>
            <a:r>
              <a:rPr lang="en-US" altLang="zh-CN" sz="2200" i="1" dirty="0"/>
              <a:t>function</a:t>
            </a:r>
            <a:r>
              <a:rPr lang="en-US" altLang="zh-CN" sz="2200" dirty="0"/>
              <a:t>: </a:t>
            </a:r>
            <a:r>
              <a:rPr lang="zh-CN" altLang="en-US" sz="2200" dirty="0"/>
              <a:t>在函数</a:t>
            </a:r>
            <a:r>
              <a:rPr lang="en-US" altLang="zh-CN" sz="2200" i="1" dirty="0"/>
              <a:t>funtion</a:t>
            </a:r>
            <a:r>
              <a:rPr lang="zh-CN" altLang="en-US" sz="2200" dirty="0"/>
              <a:t>入口处设置断点</a:t>
            </a:r>
            <a:endParaRPr lang="en-US" altLang="zh-CN" sz="2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(gdb)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break</a:t>
            </a:r>
            <a:r>
              <a:rPr lang="en-US" altLang="zh-CN" sz="2200" dirty="0"/>
              <a:t> </a:t>
            </a:r>
            <a:r>
              <a:rPr lang="en-US" altLang="zh-CN" sz="2200" i="1" dirty="0"/>
              <a:t>linenum</a:t>
            </a:r>
            <a:r>
              <a:rPr lang="en-US" altLang="zh-CN" sz="2200" dirty="0"/>
              <a:t>: </a:t>
            </a:r>
            <a:r>
              <a:rPr lang="zh-CN" altLang="en-US" sz="2200" dirty="0"/>
              <a:t>在当前源文件的第</a:t>
            </a:r>
            <a:r>
              <a:rPr lang="en-US" altLang="zh-CN" sz="2200" i="1" dirty="0"/>
              <a:t>linenum</a:t>
            </a:r>
            <a:r>
              <a:rPr lang="zh-CN" altLang="en-US" sz="2200" dirty="0"/>
              <a:t>行处设置断点</a:t>
            </a:r>
            <a:endParaRPr lang="en-US" altLang="zh-CN" sz="2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(gdb)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break</a:t>
            </a:r>
            <a:r>
              <a:rPr lang="en-US" altLang="zh-CN" sz="2200" dirty="0"/>
              <a:t> </a:t>
            </a:r>
            <a:r>
              <a:rPr lang="en-US" altLang="zh-CN" sz="2200" i="1" dirty="0"/>
              <a:t>filename</a:t>
            </a:r>
            <a:r>
              <a:rPr lang="en-US" altLang="zh-CN" sz="2200" b="1" dirty="0"/>
              <a:t>:</a:t>
            </a:r>
            <a:r>
              <a:rPr lang="en-US" altLang="zh-CN" sz="2200" i="1" dirty="0"/>
              <a:t>linenum</a:t>
            </a:r>
            <a:r>
              <a:rPr lang="en-US" altLang="zh-CN" sz="2200" dirty="0"/>
              <a:t>: </a:t>
            </a:r>
            <a:r>
              <a:rPr lang="zh-CN" altLang="en-US" sz="2200" dirty="0"/>
              <a:t>在名为</a:t>
            </a:r>
            <a:r>
              <a:rPr lang="en-US" altLang="zh-CN" sz="2200" i="1" dirty="0"/>
              <a:t>filename</a:t>
            </a:r>
            <a:r>
              <a:rPr lang="zh-CN" altLang="en-US" sz="2200" dirty="0"/>
              <a:t>的源文件的第</a:t>
            </a:r>
            <a:r>
              <a:rPr lang="en-US" altLang="zh-CN" sz="2200" i="1" dirty="0"/>
              <a:t>linenum</a:t>
            </a:r>
            <a:r>
              <a:rPr lang="zh-CN" altLang="en-US" sz="2200" dirty="0"/>
              <a:t>行处设置断点</a:t>
            </a:r>
            <a:endParaRPr lang="en-US" altLang="zh-CN" sz="2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(gdb)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break</a:t>
            </a:r>
            <a:r>
              <a:rPr lang="en-US" altLang="zh-CN" sz="2200" dirty="0"/>
              <a:t> </a:t>
            </a:r>
            <a:r>
              <a:rPr lang="en-US" altLang="zh-CN" sz="2200" i="1" dirty="0"/>
              <a:t>filename</a:t>
            </a:r>
            <a:r>
              <a:rPr lang="en-US" altLang="zh-CN" sz="2200" b="1" dirty="0"/>
              <a:t>:</a:t>
            </a:r>
            <a:r>
              <a:rPr lang="en-US" altLang="zh-CN" sz="2200" i="1" dirty="0"/>
              <a:t>function</a:t>
            </a:r>
            <a:r>
              <a:rPr lang="en-US" altLang="zh-CN" sz="2200" dirty="0"/>
              <a:t>: </a:t>
            </a:r>
            <a:r>
              <a:rPr lang="zh-CN" altLang="en-US" sz="2200" dirty="0"/>
              <a:t>在名为</a:t>
            </a:r>
            <a:r>
              <a:rPr lang="en-US" altLang="zh-CN" sz="2200" i="1" dirty="0"/>
              <a:t>filename</a:t>
            </a:r>
            <a:r>
              <a:rPr lang="zh-CN" altLang="en-US" sz="2200" dirty="0"/>
              <a:t>的源文件中的</a:t>
            </a:r>
            <a:r>
              <a:rPr lang="en-US" altLang="zh-CN" sz="2200" i="1" dirty="0"/>
              <a:t>function</a:t>
            </a:r>
            <a:r>
              <a:rPr lang="zh-CN" altLang="en-US" sz="2200" dirty="0"/>
              <a:t>函数入口处设置断点</a:t>
            </a:r>
            <a:endParaRPr lang="en-US" altLang="zh-CN" sz="2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(gdb)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break </a:t>
            </a:r>
            <a:r>
              <a:rPr lang="en-US" altLang="zh-CN" sz="2200" i="1" dirty="0"/>
              <a:t>args</a:t>
            </a:r>
            <a:r>
              <a:rPr lang="en-US" altLang="zh-CN" sz="2200" b="1" dirty="0"/>
              <a:t> if </a:t>
            </a:r>
            <a:r>
              <a:rPr lang="en-US" altLang="zh-CN" sz="2200" i="1" dirty="0"/>
              <a:t>cond</a:t>
            </a:r>
            <a:r>
              <a:rPr lang="en-US" altLang="zh-CN" sz="2200" dirty="0"/>
              <a:t>:  </a:t>
            </a:r>
            <a:r>
              <a:rPr lang="en-US" altLang="zh-CN" sz="2200" i="1" dirty="0"/>
              <a:t>args</a:t>
            </a:r>
            <a:r>
              <a:rPr lang="en-US" altLang="zh-CN" sz="2200" dirty="0"/>
              <a:t> </a:t>
            </a:r>
            <a:r>
              <a:rPr lang="zh-CN" altLang="en-US" sz="2200" dirty="0"/>
              <a:t>为上面讲到的任意一种参数，在指定位置设置一个断点 </a:t>
            </a:r>
            <a:r>
              <a:rPr lang="en-US" altLang="zh-CN" sz="2200" dirty="0"/>
              <a:t>, </a:t>
            </a:r>
            <a:r>
              <a:rPr lang="zh-CN" altLang="en-US" sz="2200" dirty="0"/>
              <a:t>当且仅但</a:t>
            </a:r>
            <a:r>
              <a:rPr lang="en-US" altLang="zh-CN" sz="2200" i="1" dirty="0"/>
              <a:t>cond</a:t>
            </a:r>
            <a:r>
              <a:rPr lang="zh-CN" altLang="en-US" sz="2200" dirty="0"/>
              <a:t>为</a:t>
            </a:r>
            <a:r>
              <a:rPr lang="en-US" altLang="zh-CN" sz="2200" b="1" dirty="0"/>
              <a:t>true</a:t>
            </a:r>
            <a:r>
              <a:rPr lang="zh-CN" altLang="en-US" sz="2200" dirty="0"/>
              <a:t>时，该断点 生效</a:t>
            </a:r>
            <a:endParaRPr lang="en-US" altLang="zh-CN" sz="2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(gdb)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tbreak</a:t>
            </a:r>
            <a:r>
              <a:rPr lang="en-US" altLang="zh-CN" sz="2200" dirty="0"/>
              <a:t> </a:t>
            </a:r>
            <a:r>
              <a:rPr lang="en-US" altLang="zh-CN" sz="2200" i="1" dirty="0"/>
              <a:t>args</a:t>
            </a:r>
            <a:r>
              <a:rPr lang="en-US" altLang="zh-CN" sz="2200" dirty="0"/>
              <a:t>: </a:t>
            </a:r>
            <a:r>
              <a:rPr lang="zh-CN" altLang="en-US" sz="2200" dirty="0"/>
              <a:t>设置一个只停止一次的断点</a:t>
            </a:r>
            <a:r>
              <a:rPr lang="en-US" altLang="zh-CN" sz="2200" dirty="0"/>
              <a:t>, </a:t>
            </a:r>
            <a:r>
              <a:rPr lang="en-US" altLang="zh-CN" sz="2200" i="1" dirty="0"/>
              <a:t>args</a:t>
            </a:r>
            <a:r>
              <a:rPr lang="zh-CN" altLang="en-US" sz="2200" dirty="0"/>
              <a:t>与</a:t>
            </a:r>
            <a:r>
              <a:rPr lang="en-US" altLang="zh-CN" sz="2200" b="1" dirty="0"/>
              <a:t>break</a:t>
            </a:r>
            <a:r>
              <a:rPr lang="zh-CN" altLang="en-US" sz="2200" dirty="0"/>
              <a:t>命令的一样。这样的断点当第一次停下来后，就会立即被删除</a:t>
            </a:r>
            <a:endParaRPr lang="en-US" altLang="zh-CN" sz="2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(gdb)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rbreak</a:t>
            </a:r>
            <a:r>
              <a:rPr lang="en-US" altLang="zh-CN" sz="2200" dirty="0"/>
              <a:t> </a:t>
            </a:r>
            <a:r>
              <a:rPr lang="en-US" altLang="zh-CN" sz="2200" i="1" dirty="0"/>
              <a:t>regex</a:t>
            </a:r>
            <a:r>
              <a:rPr lang="en-US" altLang="zh-CN" sz="2200" dirty="0"/>
              <a:t>: </a:t>
            </a:r>
            <a:r>
              <a:rPr lang="zh-CN" altLang="en-US" sz="2200" dirty="0"/>
              <a:t>在所有符合正则表达式</a:t>
            </a:r>
            <a:r>
              <a:rPr lang="en-US" altLang="zh-CN" sz="2200" i="1" dirty="0"/>
              <a:t>regex</a:t>
            </a:r>
            <a:r>
              <a:rPr lang="zh-CN" altLang="en-US" sz="2200" dirty="0"/>
              <a:t>的</a:t>
            </a: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zh-CN" altLang="en-US" sz="2200" dirty="0"/>
              <a:t>处设置</a:t>
            </a:r>
            <a:r>
              <a:rPr lang="en-US" altLang="zh-CN" sz="2200" dirty="0"/>
              <a:t>breakpoint</a:t>
            </a:r>
            <a:endParaRPr lang="zh-CN" altLang="en-US" sz="2200" dirty="0"/>
          </a:p>
        </p:txBody>
      </p:sp>
      <p:sp>
        <p:nvSpPr>
          <p:cNvPr id="23556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charRg st="19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11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charRg st="11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172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20485">
                                            <p:txEl>
                                              <p:charRg st="172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238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500"/>
                                        <p:tgtEl>
                                          <p:spTgt spid="20485">
                                            <p:txEl>
                                              <p:charRg st="238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319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500"/>
                                        <p:tgtEl>
                                          <p:spTgt spid="20485">
                                            <p:txEl>
                                              <p:charRg st="319" end="3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390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2" dur="500"/>
                                        <p:tgtEl>
                                          <p:spTgt spid="20485">
                                            <p:txEl>
                                              <p:charRg st="390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21080" y="122238"/>
            <a:ext cx="7543800" cy="12954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10" name="内容占位符 2"/>
          <p:cNvSpPr>
            <a:spLocks noGrp="1"/>
          </p:cNvSpPr>
          <p:nvPr>
            <p:ph idx="1"/>
          </p:nvPr>
        </p:nvSpPr>
        <p:spPr>
          <a:xfrm>
            <a:off x="1181100" y="1247775"/>
            <a:ext cx="8229600" cy="480060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C. </a:t>
            </a:r>
            <a:r>
              <a:rPr lang="zh-CN" altLang="en-US" dirty="0"/>
              <a:t>断点</a:t>
            </a:r>
            <a:r>
              <a:rPr lang="en-US" altLang="zh-CN" dirty="0"/>
              <a:t>(Breakpoints)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b. </a:t>
            </a:r>
            <a:r>
              <a:rPr lang="zh-CN" altLang="en-US" sz="2400" dirty="0"/>
              <a:t>查看断点属性：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(gdb)</a:t>
            </a:r>
            <a:r>
              <a:rPr lang="en-US" altLang="zh-CN" sz="2400" dirty="0"/>
              <a:t> </a:t>
            </a:r>
            <a:r>
              <a:rPr lang="en-US" altLang="zh-CN" sz="2400" b="1" dirty="0"/>
              <a:t>info</a:t>
            </a:r>
            <a:r>
              <a:rPr lang="en-US" altLang="zh-CN" sz="2400" dirty="0"/>
              <a:t> </a:t>
            </a:r>
            <a:r>
              <a:rPr lang="en-US" altLang="zh-CN" sz="2400" b="1" dirty="0"/>
              <a:t>breakpoints</a:t>
            </a:r>
            <a:r>
              <a:rPr lang="en-US" altLang="zh-CN" sz="2400" dirty="0"/>
              <a:t> [</a:t>
            </a:r>
            <a:r>
              <a:rPr lang="en-US" altLang="zh-CN" sz="2400" i="1" dirty="0"/>
              <a:t>n</a:t>
            </a:r>
            <a:r>
              <a:rPr lang="en-US" altLang="zh-CN" sz="2400" dirty="0"/>
              <a:t>]:</a:t>
            </a:r>
            <a:r>
              <a:rPr lang="zh-CN" altLang="en-US" sz="2400" dirty="0"/>
              <a:t>查看第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个断点的相关信息，如果没有指定</a:t>
            </a:r>
            <a:r>
              <a:rPr lang="en-US" altLang="zh-CN" sz="2400" i="1" dirty="0"/>
              <a:t>n</a:t>
            </a:r>
            <a:r>
              <a:rPr lang="zh-CN" altLang="en-US" sz="2400" dirty="0"/>
              <a:t>，则显示所有断点的相关信息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4580" name="日期占位符 2"/>
          <p:cNvSpPr txBox="1">
            <a:spLocks noGrp="1"/>
          </p:cNvSpPr>
          <p:nvPr/>
        </p:nvSpPr>
        <p:spPr>
          <a:xfrm>
            <a:off x="1181100" y="6048375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页脚占位符 3"/>
          <p:cNvSpPr txBox="1">
            <a:spLocks noGrp="1"/>
          </p:cNvSpPr>
          <p:nvPr/>
        </p:nvSpPr>
        <p:spPr>
          <a:xfrm>
            <a:off x="4465320" y="604837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灯片编号占位符 4"/>
          <p:cNvSpPr txBox="1"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3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3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charRg st="3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122555"/>
            <a:ext cx="7543800" cy="687705"/>
          </a:xfrm>
        </p:spPr>
        <p:txBody>
          <a:bodyPr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0" i="0" u="none" strike="noStrike" kern="1200" cap="all" spc="10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）常用调试命令介绍</a:t>
            </a:r>
            <a:endParaRPr kumimoji="0" lang="zh-CN" altLang="en-US" sz="4400" b="0" i="0" u="none" strike="noStrike" kern="1200" cap="all" spc="100" normalizeH="0" baseline="0" noProof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3" name="内容占位符 2"/>
          <p:cNvSpPr>
            <a:spLocks noGrp="1"/>
          </p:cNvSpPr>
          <p:nvPr>
            <p:ph idx="1"/>
          </p:nvPr>
        </p:nvSpPr>
        <p:spPr>
          <a:xfrm>
            <a:off x="665480" y="810260"/>
            <a:ext cx="10987405" cy="5275580"/>
          </a:xfrm>
        </p:spPr>
        <p:txBody>
          <a:bodyPr vert="horz" wrap="square" lIns="45720" tIns="45720" rIns="45720" bIns="45720" anchor="t" anchorCtr="0"/>
          <a:p>
            <a:pPr marL="0" indent="0"/>
            <a:r>
              <a:rPr lang="en-US" altLang="zh-CN" dirty="0"/>
              <a:t>C. </a:t>
            </a:r>
            <a:r>
              <a:rPr lang="zh-CN" altLang="en-US" dirty="0"/>
              <a:t>断点</a:t>
            </a:r>
            <a:r>
              <a:rPr lang="en-US" altLang="zh-CN" dirty="0"/>
              <a:t>(Breakpoints)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c. </a:t>
            </a:r>
            <a:r>
              <a:rPr lang="zh-CN" altLang="en-US" sz="2400" dirty="0"/>
              <a:t>断点禁用</a:t>
            </a:r>
            <a:r>
              <a:rPr lang="en-US" altLang="zh-CN" sz="2400" dirty="0"/>
              <a:t>/</a:t>
            </a:r>
            <a:r>
              <a:rPr lang="zh-CN" altLang="en-US" sz="2400" dirty="0"/>
              <a:t>启用：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disable</a:t>
            </a:r>
            <a:r>
              <a:rPr lang="en-US" altLang="zh-CN" dirty="0"/>
              <a:t> [</a:t>
            </a:r>
            <a:r>
              <a:rPr lang="en-US" altLang="zh-CN" b="1" dirty="0"/>
              <a:t>breakpoints</a:t>
            </a:r>
            <a:r>
              <a:rPr lang="en-US" altLang="zh-CN" dirty="0"/>
              <a:t>] [</a:t>
            </a:r>
            <a:r>
              <a:rPr lang="en-US" altLang="zh-CN" i="1" dirty="0"/>
              <a:t>range</a:t>
            </a:r>
            <a:r>
              <a:rPr lang="en-US" altLang="zh-CN" dirty="0"/>
              <a:t>…]: </a:t>
            </a:r>
            <a:r>
              <a:rPr lang="zh-CN" altLang="en-US" dirty="0"/>
              <a:t>禁用由</a:t>
            </a:r>
            <a:r>
              <a:rPr lang="en-US" altLang="zh-CN" i="1" dirty="0"/>
              <a:t>range</a:t>
            </a:r>
            <a:r>
              <a:rPr lang="zh-CN" altLang="en-US" dirty="0"/>
              <a:t>指定的范围内的</a:t>
            </a:r>
            <a:r>
              <a:rPr lang="en-US" altLang="zh-CN" dirty="0"/>
              <a:t>breakpoints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enable</a:t>
            </a:r>
            <a:r>
              <a:rPr lang="en-US" altLang="zh-CN" dirty="0"/>
              <a:t> [</a:t>
            </a:r>
            <a:r>
              <a:rPr lang="en-US" altLang="zh-CN" b="1" dirty="0"/>
              <a:t>breakpoints</a:t>
            </a:r>
            <a:r>
              <a:rPr lang="en-US" altLang="zh-CN" dirty="0"/>
              <a:t>] [</a:t>
            </a:r>
            <a:r>
              <a:rPr lang="en-US" altLang="zh-CN" i="1" dirty="0"/>
              <a:t>range</a:t>
            </a:r>
            <a:r>
              <a:rPr lang="en-US" altLang="zh-CN" dirty="0"/>
              <a:t>…]: </a:t>
            </a:r>
            <a:r>
              <a:rPr lang="zh-CN" altLang="en-US" dirty="0"/>
              <a:t>启用由</a:t>
            </a:r>
            <a:r>
              <a:rPr lang="en-US" altLang="zh-CN" i="1" dirty="0"/>
              <a:t>range</a:t>
            </a:r>
            <a:r>
              <a:rPr lang="zh-CN" altLang="en-US" dirty="0"/>
              <a:t>指定的范围内的</a:t>
            </a:r>
            <a:r>
              <a:rPr lang="en-US" altLang="zh-CN" dirty="0"/>
              <a:t>breakpoints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enable</a:t>
            </a:r>
            <a:r>
              <a:rPr lang="en-US" altLang="zh-CN" dirty="0"/>
              <a:t> [</a:t>
            </a:r>
            <a:r>
              <a:rPr lang="en-US" altLang="zh-CN" b="1" dirty="0"/>
              <a:t>breakpoints</a:t>
            </a:r>
            <a:r>
              <a:rPr lang="en-US" altLang="zh-CN" dirty="0"/>
              <a:t>] </a:t>
            </a:r>
            <a:r>
              <a:rPr lang="en-US" altLang="zh-CN" b="1" dirty="0"/>
              <a:t>once</a:t>
            </a:r>
            <a:r>
              <a:rPr lang="en-US" altLang="zh-CN" dirty="0"/>
              <a:t> [</a:t>
            </a:r>
            <a:r>
              <a:rPr lang="en-US" altLang="zh-CN" i="1" dirty="0"/>
              <a:t>range</a:t>
            </a:r>
            <a:r>
              <a:rPr lang="en-US" altLang="zh-CN" dirty="0"/>
              <a:t>…]: </a:t>
            </a:r>
            <a:r>
              <a:rPr lang="zh-CN" altLang="en-US" dirty="0"/>
              <a:t>只启用一次由</a:t>
            </a:r>
            <a:r>
              <a:rPr lang="en-US" altLang="zh-CN" i="1" dirty="0"/>
              <a:t>range</a:t>
            </a:r>
            <a:r>
              <a:rPr lang="zh-CN" altLang="en-US" dirty="0"/>
              <a:t>指定的范围内的</a:t>
            </a:r>
            <a:r>
              <a:rPr lang="en-US" altLang="zh-CN" dirty="0"/>
              <a:t>breakpoints</a:t>
            </a:r>
            <a:r>
              <a:rPr lang="zh-CN" altLang="en-US" dirty="0"/>
              <a:t>，等程序停下来后，自动设为禁用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(gdb)</a:t>
            </a:r>
            <a:r>
              <a:rPr lang="en-US" altLang="zh-CN" dirty="0"/>
              <a:t> </a:t>
            </a:r>
            <a:r>
              <a:rPr lang="en-US" altLang="zh-CN" b="1" dirty="0"/>
              <a:t>enable</a:t>
            </a:r>
            <a:r>
              <a:rPr lang="en-US" altLang="zh-CN" dirty="0"/>
              <a:t> [</a:t>
            </a:r>
            <a:r>
              <a:rPr lang="en-US" altLang="zh-CN" b="1" dirty="0"/>
              <a:t>breakpoints</a:t>
            </a:r>
            <a:r>
              <a:rPr lang="en-US" altLang="zh-CN" dirty="0"/>
              <a:t>] </a:t>
            </a:r>
            <a:r>
              <a:rPr lang="en-US" altLang="zh-CN" b="1" dirty="0"/>
              <a:t>delete</a:t>
            </a:r>
            <a:r>
              <a:rPr lang="en-US" altLang="zh-CN" dirty="0"/>
              <a:t> [</a:t>
            </a:r>
            <a:r>
              <a:rPr lang="en-US" altLang="zh-CN" i="1" dirty="0"/>
              <a:t>range</a:t>
            </a:r>
            <a:r>
              <a:rPr lang="en-US" altLang="zh-CN" dirty="0"/>
              <a:t>…]: </a:t>
            </a:r>
            <a:r>
              <a:rPr lang="zh-CN" altLang="en-US" dirty="0"/>
              <a:t>启用</a:t>
            </a:r>
            <a:r>
              <a:rPr lang="en-US" altLang="zh-CN" i="1" dirty="0"/>
              <a:t>range</a:t>
            </a:r>
            <a:r>
              <a:rPr lang="zh-CN" altLang="en-US" dirty="0"/>
              <a:t>指定的范围内的</a:t>
            </a:r>
            <a:r>
              <a:rPr lang="en-US" altLang="zh-CN" dirty="0"/>
              <a:t>breakpoints</a:t>
            </a:r>
            <a:r>
              <a:rPr lang="zh-CN" altLang="en-US" dirty="0"/>
              <a:t>，等程序停下来后，这些</a:t>
            </a:r>
            <a:r>
              <a:rPr lang="en-US" altLang="zh-CN" dirty="0"/>
              <a:t>breakpoints</a:t>
            </a:r>
            <a:r>
              <a:rPr lang="zh-CN" altLang="en-US" dirty="0"/>
              <a:t>自动被删除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25604" name="日期占位符 2"/>
          <p:cNvSpPr txBox="1">
            <a:spLocks noGrp="1"/>
          </p:cNvSpPr>
          <p:nvPr/>
        </p:nvSpPr>
        <p:spPr>
          <a:xfrm>
            <a:off x="1981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页脚占位符 3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9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手把手教你玩转GDB</a:t>
            </a:r>
            <a:endParaRPr lang="en-US" altLang="zh-CN" sz="18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灯片编号占位符 5"/>
          <p:cNvSpPr>
            <a:spLocks noGrp="1"/>
          </p:cNvSpPr>
          <p:nvPr/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3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charRg st="31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96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charRg st="96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160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charRg st="160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2a67f992-1e7a-4a04-a670-f4196fa8dc14"/>
  <p:tag name="COMMONDATA" val="eyJoZGlkIjoiMjJhYzdjNDQyMjY4OWQ4MjYwYjJjMjU4NGQ2OTUyZWUifQ=="/>
</p:tagLst>
</file>

<file path=ppt/theme/theme1.xml><?xml version="1.0" encoding="utf-8"?>
<a:theme xmlns:a="http://schemas.openxmlformats.org/drawingml/2006/main" name="MINIEYE-PPT模板">
  <a:themeElements>
    <a:clrScheme name="MINIEYE标准色">
      <a:dk1>
        <a:srgbClr val="000000"/>
      </a:dk1>
      <a:lt1>
        <a:srgbClr val="FFFFFF"/>
      </a:lt1>
      <a:dk2>
        <a:srgbClr val="3D3A39"/>
      </a:dk2>
      <a:lt2>
        <a:srgbClr val="BFBFBF"/>
      </a:lt2>
      <a:accent1>
        <a:srgbClr val="DB5150"/>
      </a:accent1>
      <a:accent2>
        <a:srgbClr val="C00000"/>
      </a:accent2>
      <a:accent3>
        <a:srgbClr val="FFC000"/>
      </a:accent3>
      <a:accent4>
        <a:srgbClr val="FF9999"/>
      </a:accent4>
      <a:accent5>
        <a:srgbClr val="EBDAE2"/>
      </a:accent5>
      <a:accent6>
        <a:srgbClr val="C2DFFD"/>
      </a:accent6>
      <a:hlink>
        <a:srgbClr val="0563C1"/>
      </a:hlink>
      <a:folHlink>
        <a:srgbClr val="954F72"/>
      </a:folHlink>
    </a:clrScheme>
    <a:fontScheme name="MINIEYE标准字体">
      <a:majorFont>
        <a:latin typeface="OPPOSans B"/>
        <a:ea typeface="OPPOSans B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MINIEYE-PPT模板</Template>
  <TotalTime>0</TotalTime>
  <Words>7082</Words>
  <Application>WPS 演示</Application>
  <PresentationFormat>宽屏</PresentationFormat>
  <Paragraphs>621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微软雅黑 Light</vt:lpstr>
      <vt:lpstr>OPPOSans B</vt:lpstr>
      <vt:lpstr>OPPOSans R</vt:lpstr>
      <vt:lpstr>OPPOSans L</vt:lpstr>
      <vt:lpstr>OPPOSans H</vt:lpstr>
      <vt:lpstr>Tw Cen MT</vt:lpstr>
      <vt:lpstr>Wingdings 3</vt:lpstr>
      <vt:lpstr>微软雅黑</vt:lpstr>
      <vt:lpstr>Arial Unicode MS</vt:lpstr>
      <vt:lpstr>Open Sans Light</vt:lpstr>
      <vt:lpstr>Times New Roman</vt:lpstr>
      <vt:lpstr>OPPOSans B</vt:lpstr>
      <vt:lpstr>Segoe Print</vt:lpstr>
      <vt:lpstr>OPPOSans L</vt:lpstr>
      <vt:lpstr>MINIEYE-PPT模板</vt:lpstr>
      <vt:lpstr>gdb调试</vt:lpstr>
      <vt:lpstr>目录</vt:lpstr>
      <vt:lpstr>2.牛刀小试---GDB初探</vt:lpstr>
      <vt:lpstr>（1）启动GDB开始调试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（3）退出GDB结束调试</vt:lpstr>
      <vt:lpstr>（4）寻求帮助</vt:lpstr>
      <vt:lpstr>（4）寻求帮助</vt:lpstr>
      <vt:lpstr>2.大显身手---玩转GDB</vt:lpstr>
      <vt:lpstr>（1）函数调用栈探密</vt:lpstr>
      <vt:lpstr>（1）函数调用栈探密</vt:lpstr>
      <vt:lpstr>（1）函数调用栈探密</vt:lpstr>
      <vt:lpstr>（1）函数调用栈探密</vt:lpstr>
      <vt:lpstr>（1）函数调用栈探密</vt:lpstr>
      <vt:lpstr>（2）修改程序运行、源码</vt:lpstr>
      <vt:lpstr>PowerPoint 演示文稿</vt:lpstr>
      <vt:lpstr>（2）修改程序运行、源码</vt:lpstr>
      <vt:lpstr>（3）多线程调试</vt:lpstr>
      <vt:lpstr>（3）多线程调试</vt:lpstr>
      <vt:lpstr>（4）调试运行中的程序</vt:lpstr>
      <vt:lpstr>（4）调试运行中的程序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文浩</dc:creator>
  <cp:lastModifiedBy>Daniel_Woo</cp:lastModifiedBy>
  <cp:revision>448</cp:revision>
  <dcterms:created xsi:type="dcterms:W3CDTF">2022-07-15T13:42:00Z</dcterms:created>
  <dcterms:modified xsi:type="dcterms:W3CDTF">2023-04-27T11:07:07Z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CEFAB3F48AB04228872A2DAA9296A310_12</vt:lpwstr>
  </property>
  <property fmtid="{D5CDD505-2E9C-101B-9397-08002B2CF9AE}" pid="3" name="KSOProductBuildVer">
    <vt:lpwstr>2052-11.1.0.14036</vt:lpwstr>
  </property>
</Properties>
</file>