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72" r:id="rId3"/>
    <p:sldId id="1063" r:id="rId5"/>
    <p:sldId id="1055" r:id="rId6"/>
    <p:sldId id="1053" r:id="rId7"/>
    <p:sldId id="1062" r:id="rId8"/>
    <p:sldId id="1061" r:id="rId9"/>
    <p:sldId id="1056" r:id="rId10"/>
    <p:sldId id="1057" r:id="rId11"/>
    <p:sldId id="1064" r:id="rId12"/>
    <p:sldId id="1065" r:id="rId13"/>
    <p:sldId id="1066" r:id="rId14"/>
    <p:sldId id="1059" r:id="rId15"/>
    <p:sldId id="1067" r:id="rId16"/>
    <p:sldId id="1068" r:id="rId17"/>
    <p:sldId id="1077" r:id="rId18"/>
    <p:sldId id="1078" r:id="rId19"/>
    <p:sldId id="1079" r:id="rId20"/>
    <p:sldId id="1080" r:id="rId21"/>
    <p:sldId id="1081" r:id="rId22"/>
    <p:sldId id="1082" r:id="rId23"/>
    <p:sldId id="1052" r:id="rId24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职位职级" id="{DAAF2D46-F3B9-2D43-AA74-44670D0267ED}">
          <p14:sldIdLst>
            <p14:sldId id="872"/>
            <p14:sldId id="1063"/>
            <p14:sldId id="1055"/>
            <p14:sldId id="1053"/>
            <p14:sldId id="1062"/>
            <p14:sldId id="1061"/>
            <p14:sldId id="1056"/>
            <p14:sldId id="1057"/>
            <p14:sldId id="1064"/>
            <p14:sldId id="1065"/>
            <p14:sldId id="1066"/>
            <p14:sldId id="1059"/>
            <p14:sldId id="1067"/>
            <p14:sldId id="1068"/>
            <p14:sldId id="1077"/>
            <p14:sldId id="1078"/>
            <p14:sldId id="1079"/>
            <p14:sldId id="1080"/>
            <p14:sldId id="1081"/>
            <p14:sldId id="1082"/>
            <p14:sldId id="1052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国清 刘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1363D"/>
    <a:srgbClr val="D6353C"/>
    <a:srgbClr val="C6343B"/>
    <a:srgbClr val="BE3137"/>
    <a:srgbClr val="D60000"/>
    <a:srgbClr val="AC0000"/>
    <a:srgbClr val="F1F1F1"/>
    <a:srgbClr val="EBEBEB"/>
    <a:srgbClr val="00E9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1" autoAdjust="0"/>
    <p:restoredTop sz="95580" autoAdjust="0"/>
  </p:normalViewPr>
  <p:slideViewPr>
    <p:cSldViewPr showGuides="1">
      <p:cViewPr>
        <p:scale>
          <a:sx n="93" d="100"/>
          <a:sy n="93" d="100"/>
        </p:scale>
        <p:origin x="1344" y="792"/>
      </p:cViewPr>
      <p:guideLst>
        <p:guide orient="horz" pos="2499"/>
        <p:guide pos="40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8" d="100"/>
        <a:sy n="188" d="100"/>
      </p:scale>
      <p:origin x="0" y="-845"/>
    </p:cViewPr>
  </p:sorterViewPr>
  <p:notesViewPr>
    <p:cSldViewPr>
      <p:cViewPr varScale="1">
        <p:scale>
          <a:sx n="67" d="100"/>
          <a:sy n="67" d="100"/>
        </p:scale>
        <p:origin x="3115" y="77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gs" Target="tags/tag3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3FFEF-EF52-428B-8353-DB8DFE2EDD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8D591-460B-4CB7-BC7B-847DBE8BDFA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689A-8295-433B-A159-E40F141FBB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88EB-ECBF-4358-9A89-837974A1A9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689A-8295-433B-A159-E40F141FBB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88EB-ECBF-4358-9A89-837974A1A9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689A-8295-433B-A159-E40F141FBB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88EB-ECBF-4358-9A89-837974A1A9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689A-8295-433B-A159-E40F141FBB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88EB-ECBF-4358-9A89-837974A1A9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689A-8295-433B-A159-E40F141FBB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88EB-ECBF-4358-9A89-837974A1A9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689A-8295-433B-A159-E40F141FBB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88EB-ECBF-4358-9A89-837974A1A9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689A-8295-433B-A159-E40F141FBB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88EB-ECBF-4358-9A89-837974A1A9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689A-8295-433B-A159-E40F141FBB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88EB-ECBF-4358-9A89-837974A1A9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689A-8295-433B-A159-E40F141FBB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88EB-ECBF-4358-9A89-837974A1A9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689A-8295-433B-A159-E40F141FBB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88EB-ECBF-4358-9A89-837974A1A9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689A-8295-433B-A159-E40F141FBB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88EB-ECBF-4358-9A89-837974A1A9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8689A-8295-433B-A159-E40F141FBB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F88EB-ECBF-4358-9A89-837974A1A90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emf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emf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130" y="1196975"/>
            <a:ext cx="12192000" cy="46355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496196" y="1845419"/>
            <a:ext cx="7771068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Bazel 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415" y="5237308"/>
            <a:ext cx="2525566" cy="33674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567951" y="3069064"/>
            <a:ext cx="7771068" cy="119888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Bazel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基本概念及</a:t>
            </a:r>
            <a:endParaRPr lang="zh-CN" altLang="en-US" sz="3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基本构建方式</a:t>
            </a:r>
            <a:endParaRPr lang="zh-CN" altLang="en-US" sz="3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503930" y="189230"/>
            <a:ext cx="59150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ctr">
              <a:buClrTx/>
              <a:buSzTx/>
              <a:buFontTx/>
            </a:pPr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三、 Bazel构建</a:t>
            </a:r>
            <a:r>
              <a:rPr lang="en-US" altLang="zh-CN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 - </a:t>
            </a:r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关系</a:t>
            </a:r>
            <a:endParaRPr lang="zh-CN" altLang="en-US" sz="28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2405" y="980440"/>
            <a:ext cx="944880" cy="368300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软件包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00190" y="908685"/>
            <a:ext cx="870585" cy="368300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目标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405" y="1626870"/>
            <a:ext cx="4641215" cy="1442085"/>
          </a:xfrm>
          <a:prstGeom prst="rect">
            <a:avLst/>
          </a:prstGeom>
        </p:spPr>
      </p:pic>
      <p:sp>
        <p:nvSpPr>
          <p:cNvPr id="28" name="流程图: 过程 27"/>
          <p:cNvSpPr/>
          <p:nvPr/>
        </p:nvSpPr>
        <p:spPr>
          <a:xfrm>
            <a:off x="191770" y="2204720"/>
            <a:ext cx="3959860" cy="215900"/>
          </a:xfrm>
          <a:prstGeom prst="flowChartProcess">
            <a:avLst/>
          </a:prstGeom>
          <a:noFill/>
          <a:ln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92405" y="980440"/>
            <a:ext cx="944880" cy="368300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软件包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600190" y="908685"/>
            <a:ext cx="870585" cy="368300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目标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405" y="1626870"/>
            <a:ext cx="4641215" cy="1442085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1594485" y="843280"/>
            <a:ext cx="253174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两个软件包 </a:t>
            </a:r>
            <a:endParaRPr lang="zh-CN" altLang="en-US" sz="1400"/>
          </a:p>
          <a:p>
            <a:r>
              <a:rPr lang="en-US" altLang="zh-CN" sz="1400"/>
              <a:t>--</a:t>
            </a:r>
            <a:r>
              <a:rPr lang="zh-CN" altLang="en-US" sz="1400"/>
              <a:t>my/app </a:t>
            </a:r>
            <a:endParaRPr lang="zh-CN" altLang="en-US" sz="1400"/>
          </a:p>
          <a:p>
            <a:r>
              <a:rPr lang="en-US" altLang="zh-CN" sz="1400"/>
              <a:t>--</a:t>
            </a:r>
            <a:r>
              <a:rPr lang="zh-CN" altLang="en-US" sz="1400"/>
              <a:t>子软件包 my/app/tests</a:t>
            </a:r>
            <a:endParaRPr lang="zh-CN" altLang="en-US" sz="140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800" y="1845310"/>
            <a:ext cx="4410075" cy="1047750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6600190" y="1341120"/>
            <a:ext cx="41192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/>
              <a:t>--  </a:t>
            </a:r>
            <a:r>
              <a:rPr lang="zh-CN" altLang="en-US" sz="1400"/>
              <a:t>软件包是目标的容器</a:t>
            </a:r>
            <a:endParaRPr lang="zh-CN" altLang="en-US" sz="1400"/>
          </a:p>
          <a:p>
            <a:r>
              <a:rPr lang="en-US" altLang="zh-CN" sz="1400"/>
              <a:t>-- </a:t>
            </a:r>
            <a:r>
              <a:rPr lang="zh-CN" altLang="en-US" sz="1400"/>
              <a:t>一般分为两种类型：文件和规则</a:t>
            </a:r>
            <a:r>
              <a:rPr lang="en-US" altLang="zh-CN" sz="1400"/>
              <a:t> </a:t>
            </a:r>
            <a:r>
              <a:rPr lang="zh-CN" altLang="en-US" sz="1400"/>
              <a:t>声明</a:t>
            </a:r>
            <a:endParaRPr lang="zh-CN" altLang="en-US" sz="1400"/>
          </a:p>
        </p:txBody>
      </p:sp>
      <p:sp>
        <p:nvSpPr>
          <p:cNvPr id="36" name="流程图: 过程 35"/>
          <p:cNvSpPr/>
          <p:nvPr/>
        </p:nvSpPr>
        <p:spPr>
          <a:xfrm>
            <a:off x="191770" y="2204720"/>
            <a:ext cx="3959860" cy="215900"/>
          </a:xfrm>
          <a:prstGeom prst="flowChartProcess">
            <a:avLst/>
          </a:prstGeom>
          <a:noFill/>
          <a:ln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335915" y="4436745"/>
            <a:ext cx="5192395" cy="1445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+mn-ea"/>
                <a:cs typeface="+mn-ea"/>
              </a:rPr>
              <a:t>软件包组确定</a:t>
            </a:r>
            <a:r>
              <a:rPr lang="zh-CN" altLang="en-US" sz="1400">
                <a:latin typeface="+mn-ea"/>
                <a:cs typeface="+mn-ea"/>
                <a:sym typeface="+mn-ea"/>
              </a:rPr>
              <a:t>软件包的访问规则</a:t>
            </a:r>
            <a:r>
              <a:rPr lang="zh-CN" altLang="en-US" sz="1400">
                <a:latin typeface="+mn-ea"/>
                <a:cs typeface="+mn-ea"/>
              </a:rPr>
              <a:t>，package_group函数定义。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三个属性</a:t>
            </a:r>
            <a:r>
              <a:rPr lang="en-US" altLang="zh-CN">
                <a:latin typeface="+mn-ea"/>
                <a:cs typeface="+mn-ea"/>
              </a:rPr>
              <a:t> :</a:t>
            </a:r>
            <a:endParaRPr lang="en-US" altLang="zh-CN">
              <a:latin typeface="+mn-ea"/>
              <a:cs typeface="+mn-ea"/>
            </a:endParaRPr>
          </a:p>
          <a:p>
            <a:r>
              <a:rPr lang="en-US" altLang="zh-CN" sz="1400">
                <a:latin typeface="+mn-ea"/>
                <a:cs typeface="+mn-ea"/>
              </a:rPr>
              <a:t>--软件包列表</a:t>
            </a:r>
            <a:endParaRPr lang="en-US" altLang="zh-CN" sz="1400">
              <a:latin typeface="+mn-ea"/>
              <a:cs typeface="+mn-ea"/>
            </a:endParaRPr>
          </a:p>
          <a:p>
            <a:r>
              <a:rPr lang="en-US" altLang="zh-CN" sz="1400">
                <a:latin typeface="+mn-ea"/>
                <a:cs typeface="+mn-ea"/>
              </a:rPr>
              <a:t>--</a:t>
            </a:r>
            <a:r>
              <a:rPr lang="en-US" altLang="zh-CN" sz="1400">
                <a:latin typeface="+mn-ea"/>
                <a:cs typeface="+mn-ea"/>
                <a:sym typeface="+mn-ea"/>
              </a:rPr>
              <a:t>软件包</a:t>
            </a:r>
            <a:r>
              <a:rPr lang="en-US" altLang="zh-CN" sz="1400">
                <a:latin typeface="+mn-ea"/>
                <a:cs typeface="+mn-ea"/>
              </a:rPr>
              <a:t>名称</a:t>
            </a:r>
            <a:endParaRPr lang="en-US" altLang="zh-CN" sz="1400">
              <a:latin typeface="+mn-ea"/>
              <a:cs typeface="+mn-ea"/>
            </a:endParaRPr>
          </a:p>
          <a:p>
            <a:r>
              <a:rPr lang="en-US" altLang="zh-CN" sz="1400">
                <a:latin typeface="+mn-ea"/>
                <a:cs typeface="+mn-ea"/>
              </a:rPr>
              <a:t>--</a:t>
            </a:r>
            <a:r>
              <a:rPr lang="en-US" altLang="zh-CN" sz="1400">
                <a:latin typeface="+mn-ea"/>
                <a:cs typeface="+mn-ea"/>
                <a:sym typeface="+mn-ea"/>
              </a:rPr>
              <a:t>软件包</a:t>
            </a:r>
            <a:r>
              <a:rPr lang="en-US" altLang="zh-CN" sz="1400">
                <a:latin typeface="+mn-ea"/>
                <a:cs typeface="+mn-ea"/>
              </a:rPr>
              <a:t>包含的其他软件包组</a:t>
            </a:r>
            <a:endParaRPr lang="en-US" altLang="zh-CN" sz="1400">
              <a:latin typeface="+mn-ea"/>
              <a:cs typeface="+mn-ea"/>
            </a:endParaRPr>
          </a:p>
          <a:p>
            <a:r>
              <a:rPr lang="en-US" altLang="zh-CN" sz="1400">
                <a:latin typeface="+mn-ea"/>
                <a:cs typeface="+mn-ea"/>
              </a:rPr>
              <a:t>** </a:t>
            </a:r>
            <a:r>
              <a:rPr lang="zh-CN" altLang="en-US" sz="1400">
                <a:latin typeface="+mn-ea"/>
                <a:cs typeface="+mn-ea"/>
              </a:rPr>
              <a:t>参考</a:t>
            </a:r>
            <a:r>
              <a:rPr lang="en-US" altLang="zh-CN" sz="1400">
                <a:latin typeface="+mn-ea"/>
                <a:cs typeface="+mn-ea"/>
              </a:rPr>
              <a:t> package_group </a:t>
            </a:r>
            <a:r>
              <a:rPr lang="zh-CN" altLang="en-US" sz="1400">
                <a:latin typeface="+mn-ea"/>
                <a:cs typeface="+mn-ea"/>
              </a:rPr>
              <a:t>文档</a:t>
            </a:r>
            <a:endParaRPr lang="zh-CN" altLang="en-US" sz="1400">
              <a:latin typeface="+mn-ea"/>
              <a:cs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5915" y="4004945"/>
            <a:ext cx="1177290" cy="368300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软件包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组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8" name="直接箭头连接符 7"/>
          <p:cNvCxnSpPr>
            <a:stCxn id="38" idx="3"/>
          </p:cNvCxnSpPr>
          <p:nvPr/>
        </p:nvCxnSpPr>
        <p:spPr>
          <a:xfrm>
            <a:off x="4371340" y="1957070"/>
            <a:ext cx="2156460" cy="104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264160" y="1712595"/>
            <a:ext cx="4107180" cy="454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264160" y="2441575"/>
            <a:ext cx="4083685" cy="4724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3959860" y="177292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alibri" panose="020F0502020204030204" charset="0"/>
              </a:rPr>
              <a:t>①</a:t>
            </a:r>
            <a:endParaRPr lang="zh-CN" alt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Calibri" panose="020F050202020403020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935730" y="254571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alibri" panose="020F0502020204030204" charset="0"/>
              </a:rPr>
              <a:t>②</a:t>
            </a:r>
            <a:endParaRPr lang="zh-CN" alt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Calibri" panose="020F050202020403020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600190" y="2997200"/>
            <a:ext cx="4375150" cy="798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sym typeface="+mn-ea"/>
              </a:rPr>
              <a:t>文件</a:t>
            </a:r>
            <a:r>
              <a:rPr lang="zh-CN" altLang="en-US" sz="1400">
                <a:sym typeface="+mn-ea"/>
              </a:rPr>
              <a:t>声明分</a:t>
            </a:r>
            <a:r>
              <a:rPr lang="zh-CN" altLang="en-US" sz="1400">
                <a:sym typeface="+mn-ea"/>
              </a:rPr>
              <a:t>为两类</a:t>
            </a:r>
            <a:endParaRPr lang="zh-CN" altLang="en-US" sz="1400">
              <a:sym typeface="+mn-ea"/>
            </a:endParaRPr>
          </a:p>
          <a:p>
            <a:r>
              <a:rPr lang="en-US" altLang="zh-CN" sz="1400">
                <a:sym typeface="+mn-ea"/>
              </a:rPr>
              <a:t>1.</a:t>
            </a:r>
            <a:r>
              <a:rPr lang="zh-CN" altLang="en-US" sz="1400"/>
              <a:t>源文件</a:t>
            </a:r>
            <a:r>
              <a:rPr lang="en-US" altLang="zh-CN" sz="1400"/>
              <a:t> ----</a:t>
            </a:r>
            <a:r>
              <a:rPr lang="zh-CN" altLang="en-US" sz="1400"/>
              <a:t>人员编写的，并签入到代码库中。</a:t>
            </a:r>
            <a:endParaRPr lang="zh-CN" altLang="en-US" sz="1400"/>
          </a:p>
          <a:p>
            <a:r>
              <a:rPr lang="en-US" altLang="zh-CN" sz="1400"/>
              <a:t>2.</a:t>
            </a:r>
            <a:r>
              <a:rPr lang="zh-CN" altLang="en-US" sz="1400"/>
              <a:t>生成的文件</a:t>
            </a:r>
            <a:r>
              <a:rPr lang="en-US" altLang="zh-CN" sz="1400"/>
              <a:t>----</a:t>
            </a:r>
            <a:r>
              <a:rPr lang="zh-CN" altLang="en-US" sz="1400"/>
              <a:t>不会签入，但是根据源文件生成的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10329545" y="2632710"/>
            <a:ext cx="785495" cy="1012190"/>
          </a:xfrm>
          <a:custGeom>
            <a:avLst/>
            <a:gdLst>
              <a:gd name="connisteX0" fmla="*/ 0 w 698823"/>
              <a:gd name="connsiteY0" fmla="*/ 564 h 853870"/>
              <a:gd name="connisteX1" fmla="*/ 82550 w 698823"/>
              <a:gd name="connsiteY1" fmla="*/ 564 h 853870"/>
              <a:gd name="connisteX2" fmla="*/ 171450 w 698823"/>
              <a:gd name="connsiteY2" fmla="*/ 6914 h 853870"/>
              <a:gd name="connisteX3" fmla="*/ 241300 w 698823"/>
              <a:gd name="connsiteY3" fmla="*/ 6914 h 853870"/>
              <a:gd name="connisteX4" fmla="*/ 311150 w 698823"/>
              <a:gd name="connsiteY4" fmla="*/ 19614 h 853870"/>
              <a:gd name="connisteX5" fmla="*/ 393700 w 698823"/>
              <a:gd name="connsiteY5" fmla="*/ 38664 h 853870"/>
              <a:gd name="connisteX6" fmla="*/ 463550 w 698823"/>
              <a:gd name="connsiteY6" fmla="*/ 64064 h 853870"/>
              <a:gd name="connisteX7" fmla="*/ 539750 w 698823"/>
              <a:gd name="connsiteY7" fmla="*/ 95814 h 853870"/>
              <a:gd name="connisteX8" fmla="*/ 615950 w 698823"/>
              <a:gd name="connsiteY8" fmla="*/ 159314 h 853870"/>
              <a:gd name="connisteX9" fmla="*/ 673100 w 698823"/>
              <a:gd name="connsiteY9" fmla="*/ 229164 h 853870"/>
              <a:gd name="connisteX10" fmla="*/ 692150 w 698823"/>
              <a:gd name="connsiteY10" fmla="*/ 305364 h 853870"/>
              <a:gd name="connisteX11" fmla="*/ 698500 w 698823"/>
              <a:gd name="connsiteY11" fmla="*/ 381564 h 853870"/>
              <a:gd name="connisteX12" fmla="*/ 685800 w 698823"/>
              <a:gd name="connsiteY12" fmla="*/ 451414 h 853870"/>
              <a:gd name="connisteX13" fmla="*/ 647700 w 698823"/>
              <a:gd name="connsiteY13" fmla="*/ 521264 h 853870"/>
              <a:gd name="connisteX14" fmla="*/ 615950 w 698823"/>
              <a:gd name="connsiteY14" fmla="*/ 591114 h 853870"/>
              <a:gd name="connisteX15" fmla="*/ 558800 w 698823"/>
              <a:gd name="connsiteY15" fmla="*/ 667314 h 853870"/>
              <a:gd name="connisteX16" fmla="*/ 508000 w 698823"/>
              <a:gd name="connsiteY16" fmla="*/ 737164 h 853870"/>
              <a:gd name="connisteX17" fmla="*/ 438150 w 698823"/>
              <a:gd name="connsiteY17" fmla="*/ 794314 h 853870"/>
              <a:gd name="connisteX18" fmla="*/ 368300 w 698823"/>
              <a:gd name="connsiteY18" fmla="*/ 826064 h 853870"/>
              <a:gd name="connisteX19" fmla="*/ 298450 w 698823"/>
              <a:gd name="connsiteY19" fmla="*/ 851464 h 853870"/>
              <a:gd name="connisteX20" fmla="*/ 222250 w 698823"/>
              <a:gd name="connsiteY20" fmla="*/ 851464 h 85387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</a:cxnLst>
            <a:rect l="l" t="t" r="r" b="b"/>
            <a:pathLst>
              <a:path w="698824" h="853870">
                <a:moveTo>
                  <a:pt x="0" y="564"/>
                </a:moveTo>
                <a:cubicBezTo>
                  <a:pt x="14605" y="564"/>
                  <a:pt x="48260" y="-706"/>
                  <a:pt x="82550" y="564"/>
                </a:cubicBezTo>
                <a:cubicBezTo>
                  <a:pt x="116840" y="1834"/>
                  <a:pt x="139700" y="5644"/>
                  <a:pt x="171450" y="6914"/>
                </a:cubicBezTo>
                <a:cubicBezTo>
                  <a:pt x="203200" y="8184"/>
                  <a:pt x="213360" y="4374"/>
                  <a:pt x="241300" y="6914"/>
                </a:cubicBezTo>
                <a:cubicBezTo>
                  <a:pt x="269240" y="9454"/>
                  <a:pt x="280670" y="13264"/>
                  <a:pt x="311150" y="19614"/>
                </a:cubicBezTo>
                <a:cubicBezTo>
                  <a:pt x="341630" y="25964"/>
                  <a:pt x="363220" y="29774"/>
                  <a:pt x="393700" y="38664"/>
                </a:cubicBezTo>
                <a:cubicBezTo>
                  <a:pt x="424180" y="47554"/>
                  <a:pt x="434340" y="52634"/>
                  <a:pt x="463550" y="64064"/>
                </a:cubicBezTo>
                <a:cubicBezTo>
                  <a:pt x="492760" y="75494"/>
                  <a:pt x="509270" y="76764"/>
                  <a:pt x="539750" y="95814"/>
                </a:cubicBezTo>
                <a:cubicBezTo>
                  <a:pt x="570230" y="114864"/>
                  <a:pt x="589280" y="132644"/>
                  <a:pt x="615950" y="159314"/>
                </a:cubicBezTo>
                <a:cubicBezTo>
                  <a:pt x="642620" y="185984"/>
                  <a:pt x="657860" y="199954"/>
                  <a:pt x="673100" y="229164"/>
                </a:cubicBezTo>
                <a:cubicBezTo>
                  <a:pt x="688340" y="258374"/>
                  <a:pt x="687070" y="274884"/>
                  <a:pt x="692150" y="305364"/>
                </a:cubicBezTo>
                <a:cubicBezTo>
                  <a:pt x="697230" y="335844"/>
                  <a:pt x="699770" y="352354"/>
                  <a:pt x="698500" y="381564"/>
                </a:cubicBezTo>
                <a:cubicBezTo>
                  <a:pt x="697230" y="410774"/>
                  <a:pt x="695960" y="423474"/>
                  <a:pt x="685800" y="451414"/>
                </a:cubicBezTo>
                <a:cubicBezTo>
                  <a:pt x="675640" y="479354"/>
                  <a:pt x="661670" y="493324"/>
                  <a:pt x="647700" y="521264"/>
                </a:cubicBezTo>
                <a:cubicBezTo>
                  <a:pt x="633730" y="549204"/>
                  <a:pt x="633730" y="561904"/>
                  <a:pt x="615950" y="591114"/>
                </a:cubicBezTo>
                <a:cubicBezTo>
                  <a:pt x="598170" y="620324"/>
                  <a:pt x="580390" y="638104"/>
                  <a:pt x="558800" y="667314"/>
                </a:cubicBezTo>
                <a:cubicBezTo>
                  <a:pt x="537210" y="696524"/>
                  <a:pt x="532130" y="711764"/>
                  <a:pt x="508000" y="737164"/>
                </a:cubicBezTo>
                <a:cubicBezTo>
                  <a:pt x="483870" y="762564"/>
                  <a:pt x="466090" y="776534"/>
                  <a:pt x="438150" y="794314"/>
                </a:cubicBezTo>
                <a:cubicBezTo>
                  <a:pt x="410210" y="812094"/>
                  <a:pt x="396240" y="814634"/>
                  <a:pt x="368300" y="826064"/>
                </a:cubicBezTo>
                <a:cubicBezTo>
                  <a:pt x="340360" y="837494"/>
                  <a:pt x="327660" y="846384"/>
                  <a:pt x="298450" y="851464"/>
                </a:cubicBezTo>
                <a:cubicBezTo>
                  <a:pt x="269240" y="856544"/>
                  <a:pt x="236220" y="852099"/>
                  <a:pt x="222250" y="851464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6600190" y="4076700"/>
            <a:ext cx="4425315" cy="1229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sym typeface="+mn-ea"/>
              </a:rPr>
              <a:t>规则声明：</a:t>
            </a:r>
            <a:endParaRPr lang="zh-CN" altLang="en-US" sz="1400">
              <a:sym typeface="+mn-ea"/>
            </a:endParaRPr>
          </a:p>
          <a:p>
            <a:r>
              <a:rPr lang="en-US" altLang="zh-CN" sz="1400">
                <a:sym typeface="+mn-ea"/>
              </a:rPr>
              <a:t>1. </a:t>
            </a:r>
            <a:r>
              <a:rPr lang="zh-CN" altLang="en-US" sz="1400">
                <a:sym typeface="+mn-ea"/>
              </a:rPr>
              <a:t>输入</a:t>
            </a:r>
            <a:r>
              <a:rPr lang="zh-CN" altLang="en-US" sz="1400">
                <a:sym typeface="+mn-ea"/>
              </a:rPr>
              <a:t>规则</a:t>
            </a:r>
            <a:endParaRPr lang="zh-CN" altLang="en-US" sz="1400">
              <a:sym typeface="+mn-ea"/>
            </a:endParaRPr>
          </a:p>
          <a:p>
            <a:r>
              <a:rPr lang="en-US" altLang="zh-CN" sz="1400">
                <a:sym typeface="+mn-ea"/>
              </a:rPr>
              <a:t>-- </a:t>
            </a:r>
            <a:r>
              <a:rPr lang="zh-CN" altLang="en-US" sz="1400">
                <a:sym typeface="+mn-ea"/>
              </a:rPr>
              <a:t>包含</a:t>
            </a:r>
            <a:r>
              <a:rPr lang="zh-CN" sz="1400">
                <a:sym typeface="+mn-ea"/>
              </a:rPr>
              <a:t>（输入）是源文件或者文件都可以</a:t>
            </a:r>
            <a:r>
              <a:rPr lang="zh-CN" altLang="en-US" sz="1400"/>
              <a:t>。</a:t>
            </a:r>
            <a:endParaRPr lang="zh-CN" altLang="en-US" sz="1400"/>
          </a:p>
          <a:p>
            <a:r>
              <a:rPr lang="en-US" sz="1400"/>
              <a:t>-- </a:t>
            </a:r>
            <a:r>
              <a:rPr lang="zh-CN" altLang="en-US" sz="1400"/>
              <a:t>方便将复杂的源文件替换为由规则生成的生成文件</a:t>
            </a:r>
            <a:r>
              <a:rPr lang="zh-CN" altLang="en-US"/>
              <a:t>。</a:t>
            </a:r>
            <a:endParaRPr lang="zh-CN" altLang="en-US"/>
          </a:p>
          <a:p>
            <a:pPr algn="l">
              <a:buClrTx/>
              <a:buSzTx/>
              <a:buFontTx/>
            </a:pPr>
            <a:r>
              <a:rPr lang="en-US" altLang="zh-CN" sz="1400"/>
              <a:t>2.其他规则</a:t>
            </a:r>
            <a:r>
              <a:rPr lang="zh-CN" altLang="en-US" sz="1400"/>
              <a:t>，如负责的包含关系和引用</a:t>
            </a:r>
            <a:r>
              <a:rPr lang="zh-CN" altLang="en-US" sz="1400"/>
              <a:t>关系</a:t>
            </a:r>
            <a:endParaRPr lang="zh-CN" altLang="en-US" sz="1400"/>
          </a:p>
        </p:txBody>
      </p:sp>
      <p:sp>
        <p:nvSpPr>
          <p:cNvPr id="43" name="文本框 42"/>
          <p:cNvSpPr txBox="1"/>
          <p:nvPr/>
        </p:nvSpPr>
        <p:spPr>
          <a:xfrm>
            <a:off x="192405" y="3122930"/>
            <a:ext cx="46050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ym typeface="+mn-ea"/>
              </a:rPr>
              <a:t>**</a:t>
            </a:r>
            <a:r>
              <a:rPr lang="zh-CN" altLang="en-US" sz="1400">
                <a:sym typeface="+mn-ea"/>
              </a:rPr>
              <a:t>my/app/data 不是软件包，而是 my/app 软件包中的一个目录。</a:t>
            </a:r>
            <a:endParaRPr lang="zh-CN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503930" y="189230"/>
            <a:ext cx="59150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ctr">
              <a:buClrTx/>
              <a:buSzTx/>
              <a:buFontTx/>
            </a:pPr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三、 Bazel构建</a:t>
            </a:r>
            <a:r>
              <a:rPr lang="en-US" altLang="zh-CN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 - </a:t>
            </a:r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关系</a:t>
            </a:r>
            <a:endParaRPr lang="zh-CN" altLang="en-US" sz="28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5915" y="908685"/>
            <a:ext cx="348742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rgbClr val="C00000"/>
                </a:solidFill>
              </a:rPr>
              <a:t>--</a:t>
            </a:r>
            <a:r>
              <a:rPr lang="zh-CN" altLang="en-US">
                <a:solidFill>
                  <a:srgbClr val="C00000"/>
                </a:solidFill>
              </a:rPr>
              <a:t>目标仅属于一个软件包；</a:t>
            </a:r>
            <a:endParaRPr lang="zh-CN" altLang="en-US">
              <a:solidFill>
                <a:srgbClr val="C00000"/>
              </a:solidFill>
            </a:endParaRPr>
          </a:p>
          <a:p>
            <a:r>
              <a:rPr lang="en-US" altLang="zh-CN">
                <a:solidFill>
                  <a:srgbClr val="C00000"/>
                </a:solidFill>
              </a:rPr>
              <a:t>--</a:t>
            </a:r>
            <a:r>
              <a:rPr lang="zh-CN" altLang="en-US">
                <a:solidFill>
                  <a:srgbClr val="C00000"/>
                </a:solidFill>
              </a:rPr>
              <a:t>目标的名称称为其标签；</a:t>
            </a:r>
            <a:endParaRPr lang="zh-CN" altLang="en-US">
              <a:solidFill>
                <a:srgbClr val="C00000"/>
              </a:solidFill>
            </a:endParaRPr>
          </a:p>
          <a:p>
            <a:r>
              <a:rPr lang="en-US" altLang="zh-CN">
                <a:solidFill>
                  <a:srgbClr val="C00000"/>
                </a:solidFill>
              </a:rPr>
              <a:t>--</a:t>
            </a:r>
            <a:r>
              <a:rPr lang="zh-CN" altLang="en-US">
                <a:solidFill>
                  <a:srgbClr val="C00000"/>
                </a:solidFill>
              </a:rPr>
              <a:t>每个标签都唯一标识一个目标</a:t>
            </a:r>
            <a:r>
              <a:rPr lang="zh-CN" altLang="en-US"/>
              <a:t>。</a:t>
            </a:r>
            <a:endParaRPr lang="en-US" altLang="zh-CN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3560" y="2484755"/>
            <a:ext cx="2259965" cy="317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110" y="2904490"/>
            <a:ext cx="1079500" cy="2959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205" y="3323590"/>
            <a:ext cx="1219200" cy="3429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200" y="908685"/>
            <a:ext cx="4504055" cy="38925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198235" y="781685"/>
            <a:ext cx="1368425" cy="50863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492875" y="1397000"/>
            <a:ext cx="1073150" cy="306705"/>
          </a:xfrm>
          <a:prstGeom prst="rect">
            <a:avLst/>
          </a:prstGeom>
          <a:solidFill>
            <a:srgbClr val="002060">
              <a:alpha val="47000"/>
            </a:srgbClr>
          </a:solidFill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 sz="1400">
                <a:solidFill>
                  <a:schemeClr val="bg1"/>
                </a:solidFill>
                <a:sym typeface="+mn-ea"/>
              </a:rPr>
              <a:t>代码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库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名称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566025" y="775970"/>
            <a:ext cx="1605915" cy="520700"/>
          </a:xfrm>
          <a:prstGeom prst="rect">
            <a:avLst/>
          </a:prstGeom>
          <a:solidFill>
            <a:srgbClr val="00B050">
              <a:alpha val="1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651115" y="1397000"/>
            <a:ext cx="1099820" cy="306705"/>
          </a:xfrm>
          <a:prstGeom prst="rect">
            <a:avLst/>
          </a:prstGeom>
          <a:solidFill>
            <a:srgbClr val="002060">
              <a:alpha val="47000"/>
            </a:srgbClr>
          </a:solidFill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 sz="1400">
                <a:solidFill>
                  <a:schemeClr val="bg1"/>
                </a:solidFill>
                <a:sym typeface="+mn-ea"/>
              </a:rPr>
              <a:t>软件包路径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677660" y="1715135"/>
            <a:ext cx="1831975" cy="306705"/>
          </a:xfrm>
          <a:prstGeom prst="rect">
            <a:avLst/>
          </a:prstGeom>
          <a:solidFill>
            <a:srgbClr val="002060">
              <a:alpha val="47000"/>
            </a:srgbClr>
          </a:solidFill>
        </p:spPr>
        <p:txBody>
          <a:bodyPr wrap="square" rtlCol="0" anchor="t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全路径的软件包名称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18710" y="852170"/>
            <a:ext cx="11372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标签</a:t>
            </a:r>
            <a:r>
              <a:rPr lang="zh-CN" altLang="en-US"/>
              <a:t>样式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34645" y="4626610"/>
            <a:ext cx="4048760" cy="306705"/>
          </a:xfrm>
          <a:prstGeom prst="rect">
            <a:avLst/>
          </a:prstGeom>
          <a:solidFill>
            <a:srgbClr val="002060">
              <a:alpha val="47000"/>
            </a:srgbClr>
          </a:solidFill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 sz="1400">
                <a:solidFill>
                  <a:schemeClr val="bg1"/>
                </a:solidFill>
                <a:sym typeface="+mn-ea"/>
              </a:rPr>
              <a:t>以 @// 开头的标签是对主代码库的引用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34645" y="2484755"/>
            <a:ext cx="1478915" cy="306705"/>
          </a:xfrm>
          <a:prstGeom prst="rect">
            <a:avLst/>
          </a:prstGeom>
          <a:solidFill>
            <a:srgbClr val="002060">
              <a:alpha val="47000"/>
            </a:srgbClr>
          </a:solidFill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 sz="1400">
                <a:solidFill>
                  <a:schemeClr val="bg1"/>
                </a:solidFill>
                <a:sym typeface="+mn-ea"/>
              </a:rPr>
              <a:t>使用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同一代码库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34645" y="2893695"/>
            <a:ext cx="1180465" cy="306705"/>
          </a:xfrm>
          <a:prstGeom prst="rect">
            <a:avLst/>
          </a:prstGeom>
          <a:solidFill>
            <a:srgbClr val="002060">
              <a:alpha val="47000"/>
            </a:srgbClr>
          </a:solidFill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 sz="1400">
                <a:solidFill>
                  <a:schemeClr val="bg1"/>
                </a:solidFill>
                <a:sym typeface="+mn-ea"/>
              </a:rPr>
              <a:t>同一软件包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34645" y="3359785"/>
            <a:ext cx="2829560" cy="306705"/>
          </a:xfrm>
          <a:prstGeom prst="rect">
            <a:avLst/>
          </a:prstGeom>
          <a:solidFill>
            <a:srgbClr val="002060">
              <a:alpha val="47000"/>
            </a:srgbClr>
          </a:solidFill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 sz="1400">
                <a:solidFill>
                  <a:schemeClr val="bg1"/>
                </a:solidFill>
                <a:sym typeface="+mn-ea"/>
              </a:rPr>
              <a:t>包路径最后一个组成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部分名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相同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35915" y="3736975"/>
            <a:ext cx="4047490" cy="521970"/>
          </a:xfrm>
          <a:prstGeom prst="rect">
            <a:avLst/>
          </a:prstGeom>
          <a:solidFill>
            <a:srgbClr val="002060">
              <a:alpha val="47000"/>
            </a:srgbClr>
          </a:solidFill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 sz="1400">
                <a:solidFill>
                  <a:schemeClr val="bg1"/>
                </a:solidFill>
                <a:sym typeface="+mn-ea"/>
              </a:rPr>
              <a:t>文件包的子目录中的文件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目标名：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1400">
                <a:solidFill>
                  <a:schemeClr val="bg1"/>
                </a:solidFill>
                <a:sym typeface="+mn-ea"/>
              </a:rPr>
              <a:t>相当于软件包根路径（包含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BUILD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文件的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路径）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349740" y="1397000"/>
            <a:ext cx="1322705" cy="306705"/>
          </a:xfrm>
          <a:prstGeom prst="rect">
            <a:avLst/>
          </a:prstGeom>
          <a:solidFill>
            <a:srgbClr val="002060">
              <a:alpha val="47000"/>
            </a:srgbClr>
          </a:solidFill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 sz="1400">
                <a:solidFill>
                  <a:schemeClr val="bg1"/>
                </a:solidFill>
                <a:sym typeface="+mn-ea"/>
              </a:rPr>
              <a:t>软件包子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目录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645" y="4258945"/>
            <a:ext cx="2705100" cy="238125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335915" y="5064125"/>
            <a:ext cx="1621790" cy="306705"/>
          </a:xfrm>
          <a:prstGeom prst="rect">
            <a:avLst/>
          </a:prstGeom>
          <a:solidFill>
            <a:srgbClr val="002060">
              <a:alpha val="47000"/>
            </a:srgbClr>
          </a:solidFill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 sz="1400">
                <a:solidFill>
                  <a:schemeClr val="bg1"/>
                </a:solidFill>
                <a:sym typeface="+mn-ea"/>
              </a:rPr>
              <a:t>表示引用主代码库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34645" y="5457825"/>
            <a:ext cx="2373630" cy="306705"/>
          </a:xfrm>
          <a:prstGeom prst="rect">
            <a:avLst/>
          </a:prstGeom>
          <a:solidFill>
            <a:srgbClr val="002060">
              <a:alpha val="47000"/>
            </a:srgbClr>
          </a:solidFill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 sz="1400">
                <a:solidFill>
                  <a:schemeClr val="bg1"/>
                </a:solidFill>
                <a:sym typeface="+mn-ea"/>
              </a:rPr>
              <a:t>在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当前外部库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代码库中查找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7705" y="5121910"/>
            <a:ext cx="824865" cy="24892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8275" y="5457825"/>
            <a:ext cx="844550" cy="306705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5051425" y="2270125"/>
            <a:ext cx="45700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目标名称 - package-name:target-name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5051425" y="2647315"/>
            <a:ext cx="56210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软件包名称 - //package-name:target-name</a:t>
            </a:r>
            <a:endParaRPr lang="zh-CN" altLang="en-US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8835" y="3835400"/>
            <a:ext cx="2515870" cy="1480185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7247890" y="3981450"/>
            <a:ext cx="36385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每个规则调用都有一个 name 属性，用于声明 BUILD 软件包中的目标</a:t>
            </a:r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220345" y="2076450"/>
            <a:ext cx="119322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4482465" y="2076450"/>
            <a:ext cx="24765" cy="4901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右箭头 45"/>
          <p:cNvSpPr/>
          <p:nvPr/>
        </p:nvSpPr>
        <p:spPr>
          <a:xfrm>
            <a:off x="3823335" y="1000125"/>
            <a:ext cx="97917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4615815" y="309054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规则</a:t>
            </a:r>
            <a:endParaRPr lang="zh-CN" altLang="en-US" b="1"/>
          </a:p>
        </p:txBody>
      </p:sp>
      <p:sp>
        <p:nvSpPr>
          <p:cNvPr id="48" name="文本框 47"/>
          <p:cNvSpPr txBox="1"/>
          <p:nvPr/>
        </p:nvSpPr>
        <p:spPr>
          <a:xfrm>
            <a:off x="5051425" y="3458845"/>
            <a:ext cx="61391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指定了输入和输出之间的关系，以及构建输出的步骤</a:t>
            </a:r>
            <a:endParaRPr lang="zh-CN" altLang="en-US"/>
          </a:p>
        </p:txBody>
      </p:sp>
      <p:sp>
        <p:nvSpPr>
          <p:cNvPr id="49" name="右大括号 48"/>
          <p:cNvSpPr/>
          <p:nvPr/>
        </p:nvSpPr>
        <p:spPr>
          <a:xfrm>
            <a:off x="9429115" y="2433955"/>
            <a:ext cx="192405" cy="41910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9713595" y="2423160"/>
            <a:ext cx="19837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两者标签的区别</a:t>
            </a:r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4694555" y="5373370"/>
            <a:ext cx="7349490" cy="953135"/>
          </a:xfrm>
          <a:prstGeom prst="rect">
            <a:avLst/>
          </a:prstGeom>
          <a:solidFill>
            <a:srgbClr val="002060">
              <a:alpha val="47000"/>
            </a:srgbClr>
          </a:solidFill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 sz="1400">
                <a:solidFill>
                  <a:schemeClr val="bg1"/>
                </a:solidFill>
                <a:sym typeface="+mn-ea"/>
              </a:rPr>
              <a:t>genrule(name, srcs, outs, cmd, cmd_bash, cmd_bat, cmd_ps, compatible_with, deprecation, distribs, exec_compatible_with, exec_properties, exec_tools, executable, features, licenses, local, message, output_licenses, output_to_bindir, restricted_to, tags, target_compatible_with, testonly, toolchains, tools, visibility)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503930" y="189230"/>
            <a:ext cx="59150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ctr">
              <a:buClrTx/>
              <a:buSzTx/>
              <a:buFontTx/>
            </a:pPr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四、 Bazel构建实例</a:t>
            </a:r>
            <a:r>
              <a:rPr lang="en-US" altLang="zh-CN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（</a:t>
            </a:r>
            <a:r>
              <a:rPr lang="en-US" altLang="zh-CN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C++</a:t>
            </a:r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）</a:t>
            </a:r>
            <a:endParaRPr lang="zh-CN" altLang="en-US" sz="28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00190" y="650875"/>
            <a:ext cx="54006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git clone https://github.com/bazelbuild/examples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855" y="1019175"/>
            <a:ext cx="2285365" cy="53416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148330" y="925830"/>
            <a:ext cx="43573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、使用 Bazel 构建简单项目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82950" y="1268730"/>
            <a:ext cx="84232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/>
              <a:t>1</a:t>
            </a:r>
            <a:r>
              <a:rPr lang="zh-CN" altLang="en-US" sz="1400"/>
              <a:t>：设置其工作区目录，保存项目的源文件和 Bazel 的构建输出。</a:t>
            </a:r>
            <a:endParaRPr lang="zh-CN" altLang="en-US" sz="1400"/>
          </a:p>
          <a:p>
            <a:r>
              <a:rPr lang="zh-CN" altLang="en-US" sz="14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如需将某个目录指定为 Bazel 工作区，该目录中创建一个名为 WORKSPACE 的空文件。（必须项）</a:t>
            </a:r>
            <a:endParaRPr lang="zh-CN" altLang="en-US" sz="14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82950" y="1900555"/>
            <a:ext cx="63912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/>
              <a:t>2</a:t>
            </a:r>
            <a:r>
              <a:rPr lang="zh-CN" altLang="en-US" sz="1400"/>
              <a:t>：创建一个或多个 BUILD 文件，用于告知 Bazel 如何构建项目的不同部分。（工作区内的目录包含 BUILD 文件是软件包）。</a:t>
            </a:r>
            <a:r>
              <a:rPr lang="zh-CN" altLang="en-US" sz="14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（必须项）</a:t>
            </a:r>
            <a:endParaRPr lang="zh-CN" altLang="en-US" sz="14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82950" y="2541270"/>
            <a:ext cx="6315075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/>
              <a:t>3</a:t>
            </a:r>
            <a:r>
              <a:rPr lang="zh-CN" altLang="en-US" sz="1400"/>
              <a:t>：构建项目单个项目</a:t>
            </a:r>
            <a:r>
              <a:rPr lang="en-US" altLang="zh-CN" sz="1400"/>
              <a:t> stage1</a:t>
            </a:r>
            <a:endParaRPr lang="zh-CN" altLang="en-US" sz="1400"/>
          </a:p>
          <a:p>
            <a:r>
              <a:rPr lang="zh-CN" altLang="en-US" sz="1400"/>
              <a:t>bazel build //main:hello-world</a:t>
            </a:r>
            <a:endParaRPr lang="zh-CN" altLang="en-US" sz="1400"/>
          </a:p>
          <a:p>
            <a:r>
              <a:rPr lang="zh-CN" altLang="en-US" sz="1400"/>
              <a:t>在目标标签中：</a:t>
            </a:r>
            <a:endParaRPr lang="zh-CN" altLang="en-US" sz="1400"/>
          </a:p>
          <a:p>
            <a:r>
              <a:rPr lang="en-US" altLang="zh-CN" sz="1400"/>
              <a:t>-- </a:t>
            </a:r>
            <a:r>
              <a:rPr lang="zh-CN" altLang="en-US" sz="1400"/>
              <a:t>//main: 部分是 BUILD 文件相对于工作区根目录的位置，</a:t>
            </a:r>
            <a:endParaRPr lang="zh-CN" altLang="en-US" sz="1400"/>
          </a:p>
          <a:p>
            <a:r>
              <a:rPr lang="en-US" altLang="zh-CN" sz="1400"/>
              <a:t>-- </a:t>
            </a:r>
            <a:r>
              <a:rPr lang="zh-CN" altLang="en-US" sz="1400"/>
              <a:t>hello-world 是 BUILD 中的目标名称文件。</a:t>
            </a:r>
            <a:endParaRPr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3282950" y="3709670"/>
            <a:ext cx="59474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/>
              <a:t>4</a:t>
            </a:r>
            <a:r>
              <a:rPr lang="zh-CN" altLang="en-US" sz="1400"/>
              <a:t>：构建输出放在工作区根目录下的 bazel-bin 目录</a:t>
            </a:r>
            <a:endParaRPr lang="zh-CN" altLang="en-US" sz="1400"/>
          </a:p>
          <a:p>
            <a:r>
              <a:rPr lang="en-US" altLang="zh-CN" sz="1400">
                <a:sym typeface="+mn-ea"/>
              </a:rPr>
              <a:t>-- bazel-bin/main/hello-world</a:t>
            </a:r>
            <a:endParaRPr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3282950" y="4324985"/>
            <a:ext cx="767588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/>
              <a:t>5</a:t>
            </a:r>
            <a:r>
              <a:rPr lang="zh-CN" altLang="en-US" sz="1400"/>
              <a:t>：查看依赖项图表</a:t>
            </a:r>
            <a:endParaRPr lang="zh-CN" altLang="en-US" sz="1400"/>
          </a:p>
          <a:p>
            <a:r>
              <a:rPr lang="en-US" altLang="zh-CN" sz="1400"/>
              <a:t>-- </a:t>
            </a:r>
            <a:r>
              <a:rPr lang="zh-CN" altLang="en-US" sz="1400"/>
              <a:t>bazel query --notool_deps --noimplicit_deps "deps(//main:hello-world)"  --output graph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xdot &lt;(bazel query --notool_deps --noimplicit_deps "deps(//main:hello-world)" --output graph)</a:t>
            </a:r>
            <a:endParaRPr lang="zh-CN" altLang="en-US" sz="1400"/>
          </a:p>
          <a:p>
            <a:endParaRPr lang="zh-CN" altLang="en-US" sz="140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865" y="5012690"/>
            <a:ext cx="1838325" cy="141351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685800" y="1196975"/>
            <a:ext cx="2263140" cy="1334770"/>
          </a:xfrm>
          <a:prstGeom prst="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296285" y="650875"/>
            <a:ext cx="29432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、使用 Bazel 构建多个目标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740" y="758190"/>
            <a:ext cx="2285365" cy="534162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9600" y="2141220"/>
            <a:ext cx="2135505" cy="1589405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40430" y="1019175"/>
            <a:ext cx="7077710" cy="614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/>
              <a:t>1</a:t>
            </a:r>
            <a:r>
              <a:rPr lang="zh-CN" altLang="en-US" sz="1600"/>
              <a:t>：指定多个构建目标</a:t>
            </a:r>
            <a:endParaRPr lang="zh-CN" altLang="en-US" sz="1600"/>
          </a:p>
          <a:p>
            <a:r>
              <a:rPr lang="en-US" altLang="zh-CN"/>
              <a:t>    </a:t>
            </a:r>
            <a:r>
              <a:rPr lang="zh-CN" altLang="en-US" sz="1600"/>
              <a:t>如目录</a:t>
            </a:r>
            <a:r>
              <a:rPr lang="en-US" altLang="zh-CN" sz="1600"/>
              <a:t>stage2 </a:t>
            </a:r>
            <a:r>
              <a:rPr lang="zh-CN" altLang="en-US" sz="1600"/>
              <a:t>下的</a:t>
            </a:r>
            <a:r>
              <a:rPr lang="en-US" altLang="zh-CN" sz="1600"/>
              <a:t>main </a:t>
            </a:r>
            <a:r>
              <a:rPr lang="zh-CN" altLang="en-US" sz="1600"/>
              <a:t>中</a:t>
            </a:r>
            <a:r>
              <a:rPr lang="en-US" altLang="zh-CN" sz="1600"/>
              <a:t>BUILD</a:t>
            </a:r>
            <a:r>
              <a:rPr lang="zh-CN" altLang="en-US" sz="1600"/>
              <a:t>文件</a:t>
            </a:r>
            <a:endParaRPr lang="zh-CN" altLang="en-US" sz="16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275" y="1664335"/>
            <a:ext cx="2657475" cy="25431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440430" y="1604010"/>
            <a:ext cx="2899410" cy="1182370"/>
          </a:xfrm>
          <a:prstGeom prst="rect">
            <a:avLst/>
          </a:prstGeom>
          <a:solidFill>
            <a:srgbClr val="FF00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440430" y="2872740"/>
            <a:ext cx="2899410" cy="1334770"/>
          </a:xfrm>
          <a:prstGeom prst="rect">
            <a:avLst/>
          </a:prstGeom>
          <a:solidFill>
            <a:srgbClr val="00B05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440430" y="4324350"/>
            <a:ext cx="707771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/>
              <a:t>2</a:t>
            </a:r>
            <a:r>
              <a:rPr lang="zh-CN" altLang="en-US" sz="1600"/>
              <a:t>：执行</a:t>
            </a:r>
            <a:endParaRPr lang="zh-CN" altLang="en-US" sz="1600"/>
          </a:p>
          <a:p>
            <a:r>
              <a:rPr lang="en-US" altLang="zh-CN" sz="1600"/>
              <a:t>--</a:t>
            </a:r>
            <a:r>
              <a:rPr lang="zh-CN" altLang="en-US" sz="1600"/>
              <a:t>bazel build //main:hello-world</a:t>
            </a:r>
            <a:r>
              <a:rPr lang="en-US" altLang="zh-CN" sz="1600"/>
              <a:t> </a:t>
            </a:r>
            <a:endParaRPr lang="zh-CN" altLang="en-US" sz="1600"/>
          </a:p>
        </p:txBody>
      </p:sp>
      <p:sp>
        <p:nvSpPr>
          <p:cNvPr id="12" name="文本框 11"/>
          <p:cNvSpPr txBox="1"/>
          <p:nvPr/>
        </p:nvSpPr>
        <p:spPr>
          <a:xfrm>
            <a:off x="3440430" y="5075555"/>
            <a:ext cx="21272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：查看依赖项图表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250" y="3730625"/>
            <a:ext cx="3981450" cy="26384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03930" y="189230"/>
            <a:ext cx="59150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ctr">
              <a:buClrTx/>
              <a:buSzTx/>
              <a:buFontTx/>
            </a:pPr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四、 Bazel构建实例</a:t>
            </a:r>
            <a:r>
              <a:rPr lang="en-US" altLang="zh-CN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（</a:t>
            </a:r>
            <a:r>
              <a:rPr lang="en-US" altLang="zh-CN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C++</a:t>
            </a:r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）</a:t>
            </a:r>
            <a:endParaRPr lang="zh-CN" altLang="en-US" sz="28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296285" y="650875"/>
            <a:ext cx="36290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solidFill>
                  <a:srgbClr val="FF0000"/>
                </a:solidFill>
                <a:sym typeface="+mn-ea"/>
              </a:rPr>
              <a:t>3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、使用 Bazel 构建使用多个软件包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740" y="758190"/>
            <a:ext cx="2285365" cy="534162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80060" y="3644900"/>
            <a:ext cx="2135505" cy="2367280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40430" y="1019175"/>
            <a:ext cx="707771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/>
              <a:t>1</a:t>
            </a:r>
            <a:r>
              <a:rPr lang="zh-CN" altLang="en-US" sz="1600"/>
              <a:t>：一般情况下我们会将</a:t>
            </a:r>
            <a:r>
              <a:rPr lang="en-US" altLang="zh-CN" sz="1600"/>
              <a:t> </a:t>
            </a:r>
            <a:r>
              <a:rPr lang="zh-CN" altLang="en-US" sz="1600"/>
              <a:t>项目拆分成多个软件包，如目录</a:t>
            </a:r>
            <a:r>
              <a:rPr lang="en-US" altLang="zh-CN" sz="1600"/>
              <a:t>stage3 </a:t>
            </a:r>
            <a:endParaRPr lang="zh-CN" altLang="en-US" sz="1600"/>
          </a:p>
        </p:txBody>
      </p:sp>
      <p:sp>
        <p:nvSpPr>
          <p:cNvPr id="11" name="文本框 10"/>
          <p:cNvSpPr txBox="1"/>
          <p:nvPr/>
        </p:nvSpPr>
        <p:spPr>
          <a:xfrm>
            <a:off x="3503930" y="3861435"/>
            <a:ext cx="707771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cpp-tutorial/stage3</a:t>
            </a:r>
            <a:r>
              <a:rPr lang="en-US" altLang="zh-CN" sz="1600"/>
              <a:t> </a:t>
            </a:r>
            <a:r>
              <a:rPr lang="zh-CN" altLang="en-US" sz="1600"/>
              <a:t>执行</a:t>
            </a:r>
            <a:endParaRPr lang="zh-CN" altLang="en-US" sz="1600"/>
          </a:p>
          <a:p>
            <a:r>
              <a:rPr lang="en-US" altLang="zh-CN" sz="1600"/>
              <a:t>--</a:t>
            </a:r>
            <a:r>
              <a:rPr lang="zh-CN" altLang="en-US" sz="1600"/>
              <a:t>bazel build //main:hello-world</a:t>
            </a:r>
            <a:r>
              <a:rPr lang="en-US" altLang="zh-CN" sz="1600"/>
              <a:t> </a:t>
            </a:r>
            <a:endParaRPr lang="zh-CN" altLang="en-US" sz="1600"/>
          </a:p>
        </p:txBody>
      </p:sp>
      <p:sp>
        <p:nvSpPr>
          <p:cNvPr id="12" name="文本框 11"/>
          <p:cNvSpPr txBox="1"/>
          <p:nvPr/>
        </p:nvSpPr>
        <p:spPr>
          <a:xfrm>
            <a:off x="3503930" y="4509135"/>
            <a:ext cx="21272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：查看依赖项图表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03930" y="189230"/>
            <a:ext cx="59150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四、 Bazel构建实例</a:t>
            </a:r>
            <a:r>
              <a:rPr lang="en-US" altLang="zh-CN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（</a:t>
            </a:r>
            <a:r>
              <a:rPr lang="en-US" altLang="zh-CN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C++</a:t>
            </a:r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）</a:t>
            </a:r>
            <a:endParaRPr lang="zh-CN" altLang="en-US" sz="28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930" y="1484630"/>
            <a:ext cx="2286000" cy="23901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167755" y="123444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lib/BUILD 文件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325" y="1413510"/>
            <a:ext cx="3086100" cy="130492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096000" y="2853055"/>
            <a:ext cx="158432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main/BUILD文件：</a:t>
            </a:r>
            <a:endParaRPr lang="zh-CN" altLang="en-US" sz="140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265" y="2853055"/>
            <a:ext cx="3058160" cy="198501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280" y="4838700"/>
            <a:ext cx="3763010" cy="142303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7896225" y="5013325"/>
            <a:ext cx="364236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olidFill>
                  <a:srgbClr val="00B0F0"/>
                </a:solidFill>
              </a:rPr>
              <a:t>***</a:t>
            </a:r>
            <a:r>
              <a:rPr lang="zh-CN" altLang="en-US" sz="1400">
                <a:solidFill>
                  <a:srgbClr val="00B0F0"/>
                </a:solidFill>
              </a:rPr>
              <a:t>使用标签引用目标</a:t>
            </a:r>
            <a:endParaRPr lang="zh-CN" altLang="en-US" sz="1400">
              <a:solidFill>
                <a:srgbClr val="00B0F0"/>
              </a:solidFill>
            </a:endParaRPr>
          </a:p>
          <a:p>
            <a:r>
              <a:rPr lang="zh-CN" altLang="en-US" sz="1400">
                <a:solidFill>
                  <a:srgbClr val="00B0F0"/>
                </a:solidFill>
              </a:rPr>
              <a:t>//path/to/package:target-name</a:t>
            </a:r>
            <a:endParaRPr lang="zh-CN" altLang="en-US" sz="1400">
              <a:solidFill>
                <a:srgbClr val="00B0F0"/>
              </a:solidFill>
            </a:endParaRPr>
          </a:p>
          <a:p>
            <a:r>
              <a:rPr lang="zh-CN" altLang="en-US" sz="1400">
                <a:solidFill>
                  <a:srgbClr val="00B0F0"/>
                </a:solidFill>
              </a:rPr>
              <a:t>参考（</a:t>
            </a:r>
            <a:r>
              <a:rPr lang="zh-CN" altLang="en-US" sz="1400" b="1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 Bazel构建</a:t>
            </a:r>
            <a:r>
              <a:rPr lang="en-US" altLang="zh-CN" sz="1400" b="1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 - </a:t>
            </a:r>
            <a:r>
              <a:rPr lang="zh-CN" altLang="en-US" sz="1400" b="1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关系）中的规则</a:t>
            </a:r>
            <a:endParaRPr lang="zh-CN" altLang="en-US" sz="1400" b="1"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400" b="1"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503930" y="189230"/>
            <a:ext cx="834834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ctr">
              <a:buClrTx/>
              <a:buSzTx/>
              <a:buFontTx/>
            </a:pPr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五</a:t>
            </a:r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、 </a:t>
            </a:r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Bazel</a:t>
            </a:r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常见 C++ 构建用例</a:t>
            </a:r>
            <a:endParaRPr lang="zh-CN" altLang="en-US" sz="28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0" algn="ctr">
              <a:buClrTx/>
              <a:buSzTx/>
              <a:buFontTx/>
            </a:pPr>
            <a:endParaRPr lang="zh-CN" altLang="en-US" sz="28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0060" y="1053465"/>
            <a:ext cx="3568700" cy="891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1</a:t>
            </a:r>
            <a:r>
              <a:rPr lang="zh-CN" altLang="en-US" sz="20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：在目标中包含多个文件</a:t>
            </a:r>
            <a:endParaRPr lang="zh-CN" altLang="en-US" sz="20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r>
              <a:rPr lang="en-US" altLang="zh-CN" sz="1600"/>
              <a:t>     --- </a:t>
            </a:r>
            <a:r>
              <a:rPr lang="zh-CN" altLang="en-US" sz="1600"/>
              <a:t>使用</a:t>
            </a:r>
            <a:r>
              <a:rPr lang="en-US" altLang="zh-CN" sz="1600"/>
              <a:t>globBUILD 文件所在的目录</a:t>
            </a:r>
            <a:r>
              <a:rPr lang="zh-CN" altLang="en-US" sz="1600"/>
              <a:t>，不包括子目录</a:t>
            </a:r>
            <a:endParaRPr lang="zh-CN" altLang="en-US" sz="1600"/>
          </a:p>
        </p:txBody>
      </p:sp>
      <p:sp>
        <p:nvSpPr>
          <p:cNvPr id="10" name="文本框 9"/>
          <p:cNvSpPr txBox="1"/>
          <p:nvPr/>
        </p:nvSpPr>
        <p:spPr>
          <a:xfrm>
            <a:off x="5370195" y="981075"/>
            <a:ext cx="6482080" cy="1506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2</a:t>
            </a:r>
            <a:r>
              <a:rPr lang="zh-CN" altLang="en-US" sz="20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：头文件的使用传递性性</a:t>
            </a:r>
            <a:endParaRPr lang="zh-CN" altLang="en-US" sz="20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r>
              <a:rPr lang="en-US" altLang="zh-CN">
                <a:sym typeface="+mn-ea"/>
              </a:rPr>
              <a:t>---</a:t>
            </a:r>
            <a:r>
              <a:rPr lang="zh-CN" altLang="en-US">
                <a:sym typeface="+mn-ea"/>
              </a:rPr>
              <a:t>如果文件包含头文件，则任何以该文件作为来源的规则（即，在 srcs、hdrs 或 textual_hdrs 属性中具有该文件）应该依赖。相反，只有直接依赖项才需要指定为依赖项。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205" y="1945640"/>
            <a:ext cx="2809875" cy="2694305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1560195" y="3204210"/>
            <a:ext cx="360045" cy="953770"/>
          </a:xfrm>
          <a:prstGeom prst="rect">
            <a:avLst/>
          </a:prstGeom>
          <a:noFill/>
          <a:ln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200" y="2204720"/>
            <a:ext cx="2628900" cy="38004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503930" y="189230"/>
            <a:ext cx="834834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ctr">
              <a:buClrTx/>
              <a:buSzTx/>
              <a:buFontTx/>
            </a:pPr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四、 Bazel构建实例</a:t>
            </a:r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（</a:t>
            </a:r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C++</a:t>
            </a:r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）</a:t>
            </a:r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-</a:t>
            </a:r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常见 C++ 构建用例</a:t>
            </a:r>
            <a:endParaRPr lang="zh-CN" altLang="en-US" sz="28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0" algn="ctr">
              <a:buClrTx/>
              <a:buSzTx/>
              <a:buFontTx/>
            </a:pPr>
            <a:endParaRPr lang="zh-CN" altLang="en-US" sz="28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1815" y="1196975"/>
            <a:ext cx="4789170" cy="1137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3</a:t>
            </a:r>
            <a:r>
              <a:rPr lang="zh-CN" altLang="en-US" sz="20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：</a:t>
            </a:r>
            <a:r>
              <a:rPr lang="en-US" altLang="zh-CN" sz="20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添加包含路径</a:t>
            </a:r>
            <a:endParaRPr lang="en-US" altLang="zh-CN" sz="20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r>
              <a:rPr lang="en-US" altLang="zh-CN" sz="1600"/>
              <a:t>     ---</a:t>
            </a:r>
            <a:r>
              <a:rPr lang="en-US" altLang="zh-CN" sz="1600">
                <a:sym typeface="+mn-ea"/>
              </a:rPr>
              <a:t>无法（或不想）在工作区根目录中包含根路径。现有库可能已有 include 目录与其在工作区中的路径不匹配。</a:t>
            </a:r>
            <a:endParaRPr lang="en-US" altLang="zh-CN" sz="1600"/>
          </a:p>
        </p:txBody>
      </p:sp>
      <p:sp>
        <p:nvSpPr>
          <p:cNvPr id="4" name="文本框 3"/>
          <p:cNvSpPr txBox="1"/>
          <p:nvPr/>
        </p:nvSpPr>
        <p:spPr>
          <a:xfrm>
            <a:off x="624205" y="2421255"/>
            <a:ext cx="3611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例如，假设您具有以下目录结构：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205" y="2781300"/>
            <a:ext cx="2762250" cy="26193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12310" y="2204720"/>
            <a:ext cx="746569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Bazel 应该包含 some_lib.h 作为 legacy/some_lib/include/some_lib.h，但假设 some_lib.cc 包含 "some_lib.h"。要使该包含路径有效，legacy/some_lib/BUILD 需要指定 some_lib/include 目录是包含目录：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065" y="3213100"/>
            <a:ext cx="3590925" cy="16243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84065" y="5012690"/>
            <a:ext cx="54387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C00000"/>
                </a:solidFill>
              </a:rPr>
              <a:t>这对于外部依赖项尤其有用，因为其头文件必须包含 / 前缀。</a:t>
            </a:r>
            <a:endParaRPr lang="zh-CN" altLang="en-US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503930" y="189230"/>
            <a:ext cx="834834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ctr">
              <a:buClrTx/>
              <a:buSzTx/>
              <a:buFontTx/>
            </a:pPr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四、 Bazel构建实例</a:t>
            </a:r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（</a:t>
            </a:r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C++</a:t>
            </a:r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）</a:t>
            </a:r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-</a:t>
            </a:r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常见 C++ 构建用例</a:t>
            </a:r>
            <a:endParaRPr lang="zh-CN" altLang="en-US" sz="28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0" algn="ctr">
              <a:buClrTx/>
              <a:buSzTx/>
              <a:buFontTx/>
            </a:pPr>
            <a:endParaRPr lang="zh-CN" altLang="en-US" sz="28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1815" y="1196975"/>
            <a:ext cx="6802120" cy="891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4</a:t>
            </a:r>
            <a:r>
              <a:rPr lang="zh-CN" altLang="en-US" sz="20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：</a:t>
            </a:r>
            <a:r>
              <a:rPr lang="en-US" altLang="zh-CN" sz="20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包括外部库</a:t>
            </a:r>
            <a:endParaRPr lang="en-US" altLang="zh-CN" sz="20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sym typeface="+mn-ea"/>
            </a:endParaRPr>
          </a:p>
          <a:p>
            <a:r>
              <a:rPr lang="en-US" altLang="zh-CN" sz="1600"/>
              <a:t>     ---</a:t>
            </a:r>
            <a:r>
              <a:rPr lang="zh-CN" altLang="en-US" sz="1600"/>
              <a:t>如果需要使用</a:t>
            </a:r>
            <a:r>
              <a:rPr lang="en-US" altLang="zh-CN" sz="1600"/>
              <a:t> Gtest </a:t>
            </a:r>
            <a:r>
              <a:rPr lang="zh-CN" altLang="en-US" sz="1600"/>
              <a:t>的库，</a:t>
            </a:r>
            <a:r>
              <a:rPr lang="en-US" altLang="zh-CN" sz="1600">
                <a:sym typeface="+mn-ea"/>
              </a:rPr>
              <a:t>可以使用 WORKSPACE 文件中的某个代码库函数下载 Google 测试并在您的代码库中提供它</a:t>
            </a:r>
            <a:r>
              <a:rPr lang="zh-CN" altLang="en-US" sz="1600">
                <a:sym typeface="+mn-ea"/>
              </a:rPr>
              <a:t>，如下</a:t>
            </a:r>
            <a:r>
              <a:rPr lang="en-US" altLang="zh-CN" sz="1600">
                <a:sym typeface="+mn-ea"/>
              </a:rPr>
              <a:t>。</a:t>
            </a:r>
            <a:endParaRPr lang="en-US" altLang="zh-CN" sz="1600"/>
          </a:p>
        </p:txBody>
      </p:sp>
      <p:sp>
        <p:nvSpPr>
          <p:cNvPr id="11" name="文本框 10"/>
          <p:cNvSpPr txBox="1"/>
          <p:nvPr/>
        </p:nvSpPr>
        <p:spPr>
          <a:xfrm>
            <a:off x="7896225" y="1701165"/>
            <a:ext cx="32873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创建 的gtest.BUILD的</a:t>
            </a:r>
            <a:r>
              <a:rPr lang="zh-CN" altLang="en-US"/>
              <a:t>内容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815" y="2451100"/>
            <a:ext cx="5979795" cy="310642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605" y="2450465"/>
            <a:ext cx="4551045" cy="313563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503930" y="189230"/>
            <a:ext cx="834834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ctr">
              <a:buClrTx/>
              <a:buSzTx/>
              <a:buFontTx/>
            </a:pPr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四、 Bazel构建实例</a:t>
            </a:r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（</a:t>
            </a:r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C++</a:t>
            </a:r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）</a:t>
            </a:r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-</a:t>
            </a:r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常见 C++ 构建用例</a:t>
            </a:r>
            <a:endParaRPr lang="zh-CN" altLang="en-US" sz="28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0" algn="ctr">
              <a:buClrTx/>
              <a:buSzTx/>
              <a:buFontTx/>
            </a:pPr>
            <a:endParaRPr lang="zh-CN" altLang="en-US" sz="28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7715" y="1052830"/>
            <a:ext cx="38620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编写并运行 C++ </a:t>
            </a:r>
            <a:r>
              <a:rPr lang="zh-CN" altLang="en-US"/>
              <a:t>进行测试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27760" y="1701165"/>
            <a:ext cx="40563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</a:t>
            </a:r>
            <a:r>
              <a:rPr lang="zh-CN" altLang="en-US"/>
              <a:t>：可以创建测试 ./test/hello-test.cc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960" y="2204720"/>
            <a:ext cx="4280535" cy="14535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56005" y="3789045"/>
            <a:ext cx="34264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2</a:t>
            </a:r>
            <a:r>
              <a:rPr lang="zh-CN" altLang="en-US"/>
              <a:t>：测试创建 ./test/BUILD 文件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60" y="4293235"/>
            <a:ext cx="3562350" cy="17907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671945" y="1557020"/>
            <a:ext cx="461835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3</a:t>
            </a:r>
            <a:r>
              <a:rPr lang="zh-CN" altLang="en-US"/>
              <a:t>：如需向 hello-test 显示 hello-greet，您必须将 "//test:__pkg__", 添加到 ./main/BUILD 的 visibility 属性中。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671945" y="321310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4</a:t>
            </a:r>
            <a:r>
              <a:rPr lang="zh-CN" altLang="en-US"/>
              <a:t>：运行测试</a:t>
            </a:r>
            <a:endParaRPr lang="zh-CN" altLang="en-US"/>
          </a:p>
          <a:p>
            <a:r>
              <a:rPr lang="zh-CN" altLang="en-US"/>
              <a:t>bazel test test:hello-test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015" y="4076700"/>
            <a:ext cx="4514850" cy="15621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816090" y="5876925"/>
            <a:ext cx="9842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：</a:t>
            </a:r>
            <a:r>
              <a:rPr lang="zh-CN" altLang="en-US">
                <a:sym typeface="+mn-ea"/>
              </a:rPr>
              <a:t>执行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503930" y="189230"/>
            <a:ext cx="834834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ctr">
              <a:buClrTx/>
              <a:buSzTx/>
              <a:buFontTx/>
            </a:pPr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四、 Bazel构建实例</a:t>
            </a:r>
            <a:r>
              <a:rPr lang="en-US" altLang="zh-CN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（</a:t>
            </a:r>
            <a:r>
              <a:rPr lang="en-US" altLang="zh-CN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C++</a:t>
            </a:r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）</a:t>
            </a:r>
            <a:r>
              <a:rPr lang="en-US" altLang="zh-CN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-</a:t>
            </a:r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常见 C++ 构建用例</a:t>
            </a:r>
            <a:endParaRPr lang="zh-CN" altLang="en-US" sz="28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lvl="0" algn="ctr">
              <a:buClrTx/>
              <a:buSzTx/>
              <a:buFontTx/>
            </a:pPr>
            <a:endParaRPr lang="zh-CN" altLang="en-US" sz="28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1815" y="1196975"/>
            <a:ext cx="6802120" cy="1137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5</a:t>
            </a:r>
            <a:r>
              <a:rPr lang="zh-CN" altLang="en-US" sz="20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：</a:t>
            </a:r>
            <a:r>
              <a:rPr lang="en-US" altLang="zh-CN" sz="20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添加对预编译库的依赖关系</a:t>
            </a:r>
            <a:endParaRPr lang="en-US" altLang="zh-CN" sz="20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sym typeface="+mn-ea"/>
            </a:endParaRPr>
          </a:p>
          <a:p>
            <a:r>
              <a:rPr lang="en-US" altLang="zh-CN" sz="1600"/>
              <a:t>     ---</a:t>
            </a:r>
            <a:r>
              <a:rPr sz="1600"/>
              <a:t>如果您想使用只包含已编译版本的库（例如头文件和 .so 文件），请将其封装在 cc_library 规则中：</a:t>
            </a:r>
            <a:endParaRPr sz="1600"/>
          </a:p>
          <a:p>
            <a:endParaRPr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6005" y="2132965"/>
            <a:ext cx="4131310" cy="19996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0060" y="1196975"/>
            <a:ext cx="24396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一、为什么使用</a:t>
            </a:r>
            <a:r>
              <a:rPr lang="en-US" altLang="zh-CN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Bazel?</a:t>
            </a:r>
            <a:endParaRPr lang="en-US" altLang="zh-CN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1815" y="1988820"/>
            <a:ext cx="16929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二、安装</a:t>
            </a:r>
            <a:r>
              <a:rPr lang="en-US" altLang="zh-CN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 Bazel</a:t>
            </a:r>
            <a:endParaRPr lang="en-US" altLang="zh-CN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4205" y="2924810"/>
            <a:ext cx="16929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三、 Bazel构建</a:t>
            </a:r>
            <a:endParaRPr lang="zh-CN" altLang="en-US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5960" y="3933190"/>
            <a:ext cx="27305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四、 Bazel构建实例</a:t>
            </a:r>
            <a:r>
              <a:rPr lang="en-US" altLang="zh-CN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(C++)</a:t>
            </a:r>
            <a:endParaRPr lang="en-US" altLang="zh-CN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5960" y="4869180"/>
            <a:ext cx="31521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五、 Bazel常见 C++ 构建用例</a:t>
            </a:r>
            <a:endParaRPr lang="zh-CN" altLang="en-US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143885" y="189230"/>
            <a:ext cx="64052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目</a:t>
            </a:r>
            <a:r>
              <a:rPr lang="en-US" altLang="zh-CN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录</a:t>
            </a:r>
            <a:endParaRPr lang="zh-CN" altLang="en-US" sz="28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207895" y="1557020"/>
            <a:ext cx="877824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Bazel </a:t>
            </a:r>
            <a:r>
              <a:rPr lang="zh-CN" altLang="en-US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还有很多的高级功能涉及非常全面，需要大家</a:t>
            </a:r>
            <a:r>
              <a:rPr lang="zh-CN" altLang="en-US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能多使用和实际案例中学习和优化</a:t>
            </a:r>
            <a:endParaRPr lang="zh-CN" altLang="en-US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sym typeface="+mn-ea"/>
            </a:endParaRPr>
          </a:p>
          <a:p>
            <a:r>
              <a:rPr lang="en-US" altLang="zh-CN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		</a:t>
            </a:r>
            <a:r>
              <a:rPr lang="zh-CN" altLang="en-US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希望后面和大家一起使用和学习</a:t>
            </a:r>
            <a:endParaRPr lang="zh-CN" altLang="en-US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47850" y="2637155"/>
            <a:ext cx="83483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ctr">
              <a:buClrTx/>
              <a:buSzTx/>
              <a:buFontTx/>
            </a:pPr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谢</a:t>
            </a:r>
            <a:r>
              <a:rPr lang="en-US" altLang="zh-CN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</a:t>
            </a:r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谢</a:t>
            </a:r>
            <a:endParaRPr lang="zh-CN" altLang="en-US" sz="28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91995" y="3860800"/>
            <a:ext cx="83483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ctr">
              <a:buClrTx/>
              <a:buSzTx/>
              <a:buFontTx/>
            </a:pPr>
            <a:r>
              <a:rPr 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Q</a:t>
            </a:r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？</a:t>
            </a:r>
            <a:endParaRPr lang="zh-CN" altLang="en-US" sz="28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08710"/>
            <a:ext cx="12192000" cy="4635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415" y="5237308"/>
            <a:ext cx="2525566" cy="3367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61770" y="1905635"/>
            <a:ext cx="947293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25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毛竹精等等神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25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坚持不懈    持续迭代    当责进取   精耕细作    互相成就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250000"/>
              </a:lnSpc>
            </a:pP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143885" y="189230"/>
            <a:ext cx="64052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一、为什么使用</a:t>
            </a:r>
            <a:r>
              <a:rPr lang="en-US" altLang="zh-CN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Bazel?</a:t>
            </a:r>
            <a:endParaRPr lang="en-US" altLang="zh-CN" sz="28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915" y="909320"/>
            <a:ext cx="7738745" cy="52832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72130" y="189230"/>
            <a:ext cx="88188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二、安装</a:t>
            </a:r>
            <a:r>
              <a:rPr lang="en-US" altLang="zh-CN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 Bazel - Ubuntu APT </a:t>
            </a:r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安装方式（推荐）</a:t>
            </a:r>
            <a:endParaRPr lang="zh-CN" altLang="en-US" sz="28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4160" y="909320"/>
            <a:ext cx="103955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第 </a:t>
            </a:r>
            <a:r>
              <a:rPr lang="zh-CN" altLang="en-US"/>
              <a:t>一种 ：添加 Bazel 分发 URI 作为软件包源，官方强调尽量使用</a:t>
            </a:r>
            <a:r>
              <a:rPr lang="en-US" altLang="zh-CN"/>
              <a:t> Ub18.04 (</a:t>
            </a:r>
            <a:r>
              <a:rPr lang="zh-CN" altLang="en-US"/>
              <a:t>需要外网支撑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80060" y="1277620"/>
            <a:ext cx="11591290" cy="1599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sudo apt install apt-transport-https curl gnupg</a:t>
            </a:r>
            <a:endParaRPr lang="zh-CN" altLang="en-US" sz="1400"/>
          </a:p>
          <a:p>
            <a:r>
              <a:rPr lang="zh-CN" altLang="en-US" sz="1400"/>
              <a:t>curl -fsSL https://bazel.build/bazel-release.pub.gpg | gpg --dearmor &gt;bazel-archive-keyring.gpg</a:t>
            </a:r>
            <a:endParaRPr lang="zh-CN" altLang="en-US" sz="1400"/>
          </a:p>
          <a:p>
            <a:r>
              <a:rPr lang="zh-CN" altLang="en-US" sz="1400"/>
              <a:t>sudo mv bazel-archive-keyring.gpg /usr/share/keyrings</a:t>
            </a:r>
            <a:endParaRPr lang="zh-CN" altLang="en-US" sz="1400"/>
          </a:p>
          <a:p>
            <a:r>
              <a:rPr lang="zh-CN" altLang="en-US" sz="1400"/>
              <a:t>echo "deb [arch=amd64 signed-by=/usr/share/keyrings/bazel-archive-keyring.gpg] https://storage.googleapis.com/bazel-apt stable jdk1.8" | sudo tee /etc/apt/sources.list.d/bazel.list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sudo apt update &amp;&amp; sudo apt install bazel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sudo apt update &amp;&amp; sudo apt full-upgrade</a:t>
            </a:r>
            <a:endParaRPr lang="zh-CN" altLang="en-US" sz="1400"/>
          </a:p>
        </p:txBody>
      </p:sp>
      <p:sp>
        <p:nvSpPr>
          <p:cNvPr id="14" name="文本框 13"/>
          <p:cNvSpPr txBox="1"/>
          <p:nvPr/>
        </p:nvSpPr>
        <p:spPr>
          <a:xfrm>
            <a:off x="264160" y="2997200"/>
            <a:ext cx="65271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第 二种：下载</a:t>
            </a:r>
            <a:r>
              <a:rPr lang="en-US" altLang="zh-CN"/>
              <a:t>sh</a:t>
            </a:r>
            <a:r>
              <a:rPr lang="zh-CN" altLang="en-US"/>
              <a:t>链接安装不同的版本</a:t>
            </a:r>
            <a:r>
              <a:rPr lang="en-US" altLang="zh-CN"/>
              <a:t>(</a:t>
            </a:r>
            <a:r>
              <a:rPr lang="zh-CN" altLang="en-US"/>
              <a:t>个人</a:t>
            </a:r>
            <a:r>
              <a:rPr lang="zh-CN" altLang="en-US"/>
              <a:t>推荐使用这种方式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407670" y="4293235"/>
            <a:ext cx="68719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-- </a:t>
            </a:r>
            <a:r>
              <a:rPr lang="zh-CN" altLang="en-US"/>
              <a:t>可以安装特定的库：</a:t>
            </a:r>
            <a:r>
              <a:rPr lang="en-US" altLang="zh-CN"/>
              <a:t> </a:t>
            </a:r>
            <a:r>
              <a:rPr lang="zh-CN" altLang="en-US">
                <a:sym typeface="+mn-ea"/>
              </a:rPr>
              <a:t>sudo apt install bazel-1.0.0</a:t>
            </a:r>
            <a:r>
              <a:rPr lang="en-US" altLang="zh-CN">
                <a:sym typeface="+mn-ea"/>
              </a:rPr>
              <a:t> /  bazel-1.0.0.sh</a:t>
            </a:r>
            <a:endParaRPr lang="zh-CN" altLang="en-US"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80060" y="4725035"/>
            <a:ext cx="437388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第一种</a:t>
            </a:r>
            <a:r>
              <a:rPr lang="zh-CN" altLang="en-US"/>
              <a:t>使用：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* </a:t>
            </a:r>
            <a:r>
              <a:rPr lang="zh-CN" altLang="en-US">
                <a:sym typeface="+mn-ea"/>
              </a:rPr>
              <a:t>这种情况出现在当以前的版本使</a:t>
            </a:r>
            <a:r>
              <a:rPr lang="en-US" altLang="zh-CN">
                <a:sym typeface="+mn-ea"/>
              </a:rPr>
              <a:t>     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</a:t>
            </a:r>
            <a:r>
              <a:rPr lang="zh-CN" altLang="en-US">
                <a:sym typeface="+mn-ea"/>
              </a:rPr>
              <a:t>用</a:t>
            </a:r>
            <a:r>
              <a:rPr lang="en-US" altLang="zh-CN">
                <a:sym typeface="+mn-ea"/>
              </a:rPr>
              <a:t> .bazelversion 文件</a:t>
            </a:r>
            <a:r>
              <a:rPr lang="zh-CN" altLang="en-US">
                <a:sym typeface="+mn-ea"/>
              </a:rPr>
              <a:t>限定时，这种方法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很有用。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375910" y="4725035"/>
            <a:ext cx="647255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第</a:t>
            </a:r>
            <a:r>
              <a:rPr lang="zh-CN" altLang="en-US"/>
              <a:t>二种：</a:t>
            </a:r>
            <a:endParaRPr lang="zh-CN" altLang="en-US"/>
          </a:p>
          <a:p>
            <a:r>
              <a:rPr lang="en-US" altLang="zh-CN">
                <a:sym typeface="+mn-ea"/>
              </a:rPr>
              <a:t>* </a:t>
            </a:r>
            <a:r>
              <a:rPr lang="zh-CN" altLang="en-US">
                <a:sym typeface="+mn-ea"/>
              </a:rPr>
              <a:t>直接软连接到</a:t>
            </a:r>
            <a:r>
              <a:rPr lang="en-US" altLang="zh-CN">
                <a:sym typeface="+mn-ea"/>
              </a:rPr>
              <a:t>bin</a:t>
            </a:r>
            <a:r>
              <a:rPr lang="zh-CN" altLang="en-US">
                <a:sym typeface="+mn-ea"/>
              </a:rPr>
              <a:t>上</a:t>
            </a:r>
            <a:endParaRPr lang="en-US" altLang="zh-CN"/>
          </a:p>
          <a:p>
            <a:r>
              <a:rPr lang="zh-CN" altLang="en-US"/>
              <a:t>sudo ln -s /usr/bin/bazel-1.0.0 /usr/bin/bazel</a:t>
            </a:r>
            <a:endParaRPr lang="zh-CN" altLang="en-US"/>
          </a:p>
          <a:p>
            <a:r>
              <a:rPr lang="zh-CN" altLang="en-US"/>
              <a:t>bazel --version  # 1.0.0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0060" y="3365500"/>
            <a:ext cx="57721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https://github.com/bazelbuild/bazel/releases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060" y="3733800"/>
            <a:ext cx="3562350" cy="361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907030" y="189230"/>
            <a:ext cx="88868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二、安装</a:t>
            </a:r>
            <a:r>
              <a:rPr lang="en-US" altLang="zh-CN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 Bazel - Windows </a:t>
            </a:r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安装方式（推荐）</a:t>
            </a:r>
            <a:endParaRPr lang="zh-CN" altLang="en-US" sz="28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51815" y="4077335"/>
            <a:ext cx="48336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**windows 包管理工具（choco） 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24205" y="1268730"/>
            <a:ext cx="74644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choco install bazelisk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07670" y="836930"/>
            <a:ext cx="6431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第 一种：</a:t>
            </a:r>
            <a:r>
              <a:rPr lang="zh-CN" altLang="en-US"/>
              <a:t>安装使用</a:t>
            </a:r>
            <a:r>
              <a:rPr lang="en-US" altLang="zh-CN"/>
              <a:t>bazelisk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551815" y="4509135"/>
            <a:ext cx="1152144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choco 类似ubuntu 中的apt 和centos 中的yum 命令，方便安装一些软件，如 jdk、maven、nodejs。</a:t>
            </a:r>
            <a:r>
              <a:rPr lang="zh-CN" altLang="en-US">
                <a:sym typeface="+mn-ea"/>
              </a:rPr>
              <a:t>安装：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管理员运行powershell</a:t>
            </a:r>
            <a:endParaRPr lang="zh-CN" altLang="en-US">
              <a:sym typeface="+mn-ea"/>
            </a:endParaRPr>
          </a:p>
          <a:p>
            <a:r>
              <a:rPr lang="zh-CN" altLang="en-US"/>
              <a:t>Set-ExecutionPolicy AllSigned</a:t>
            </a:r>
            <a:endParaRPr lang="zh-CN" altLang="en-US"/>
          </a:p>
          <a:p>
            <a:r>
              <a:rPr lang="zh-CN" altLang="en-US"/>
              <a:t>Set-ExecutionPolicy Bypass -Scope Process -Force; [System.Net.ServicePointManager]::SecurityProtocol = [System.Net.ServicePointManager]::SecurityProtocol -bor 3072; iex ((New-Object System.Net.WebClient).DownloadString('https://community.chocolatey.org/install.ps1'))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80060" y="1701165"/>
            <a:ext cx="64312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第 二种：下载</a:t>
            </a:r>
            <a:r>
              <a:rPr lang="en-US" altLang="zh-CN"/>
              <a:t> Bazel exe </a:t>
            </a:r>
            <a:r>
              <a:rPr lang="zh-CN" altLang="en-US"/>
              <a:t>文件，根据版本选择相关的</a:t>
            </a:r>
            <a:r>
              <a:rPr lang="en-US" altLang="zh-CN"/>
              <a:t>exe</a:t>
            </a:r>
            <a:r>
              <a:rPr lang="zh-CN" altLang="en-US"/>
              <a:t>文件</a:t>
            </a:r>
            <a:endParaRPr lang="zh-CN" altLang="en-US"/>
          </a:p>
          <a:p>
            <a:r>
              <a:rPr lang="en-US" altLang="zh-CN"/>
              <a:t>https://github.com/bazelbuild/bazel/releases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815" y="2346325"/>
            <a:ext cx="4330700" cy="73787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51815" y="3106420"/>
            <a:ext cx="6431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将</a:t>
            </a:r>
            <a:r>
              <a:rPr lang="en-US" altLang="zh-CN"/>
              <a:t> bazel </a:t>
            </a:r>
            <a:r>
              <a:rPr lang="zh-CN" altLang="en-US"/>
              <a:t>和</a:t>
            </a:r>
            <a:r>
              <a:rPr lang="en-US" altLang="zh-CN"/>
              <a:t> bazelisk </a:t>
            </a:r>
            <a:r>
              <a:rPr lang="zh-CN" altLang="en-US"/>
              <a:t>设置到</a:t>
            </a:r>
            <a:r>
              <a:rPr lang="en-US" altLang="zh-CN"/>
              <a:t> PATH </a:t>
            </a:r>
            <a:r>
              <a:rPr lang="zh-CN" altLang="en-US"/>
              <a:t>环境</a:t>
            </a:r>
            <a:r>
              <a:rPr lang="zh-CN" altLang="en-US"/>
              <a:t>变量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907030" y="189230"/>
            <a:ext cx="9055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二、安装</a:t>
            </a:r>
            <a:r>
              <a:rPr lang="en-US" altLang="zh-CN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Bazel - </a:t>
            </a:r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构建在</a:t>
            </a:r>
            <a:r>
              <a:rPr lang="en-US" altLang="zh-CN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 ARM</a:t>
            </a:r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的系统</a:t>
            </a:r>
            <a:r>
              <a:rPr lang="en-US" altLang="zh-CN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(</a:t>
            </a:r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也适用于其他系统</a:t>
            </a:r>
            <a:r>
              <a:rPr lang="en-US" altLang="zh-CN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) </a:t>
            </a:r>
            <a:endParaRPr lang="en-US" altLang="zh-CN" sz="28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5915" y="2132965"/>
            <a:ext cx="74644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构建</a:t>
            </a:r>
            <a:r>
              <a:rPr lang="en-US" altLang="zh-CN"/>
              <a:t>Bazel</a:t>
            </a:r>
            <a:r>
              <a:rPr lang="zh-CN" altLang="en-US"/>
              <a:t>：Bazel </a:t>
            </a:r>
            <a:r>
              <a:rPr lang="en-US" altLang="zh-CN"/>
              <a:t> </a:t>
            </a:r>
            <a:r>
              <a:rPr lang="zh-CN" altLang="en-US"/>
              <a:t>编译</a:t>
            </a:r>
            <a:r>
              <a:rPr lang="en-US" altLang="zh-CN"/>
              <a:t> </a:t>
            </a:r>
            <a:r>
              <a:rPr lang="zh-CN" altLang="en-US"/>
              <a:t>源码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07670" y="1268730"/>
            <a:ext cx="115912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git clone </a:t>
            </a:r>
            <a:r>
              <a:rPr lang="zh-CN" altLang="en-US"/>
              <a:t>https://github.com/Bazelbuild/Bazel</a:t>
            </a:r>
            <a:r>
              <a:rPr lang="en-US" altLang="zh-CN"/>
              <a:t> </a:t>
            </a:r>
            <a:r>
              <a:rPr lang="zh-CN" altLang="en-US"/>
              <a:t> 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zh-CN" altLang="en-US">
                <a:sym typeface="+mn-ea"/>
              </a:rPr>
              <a:t>下载</a:t>
            </a:r>
            <a:r>
              <a:rPr lang="en-US" altLang="zh-CN">
                <a:sym typeface="+mn-ea"/>
              </a:rPr>
              <a:t>zip</a:t>
            </a:r>
            <a:r>
              <a:rPr lang="zh-CN" altLang="en-US">
                <a:sym typeface="+mn-ea"/>
              </a:rPr>
              <a:t>包，压缩放置在</a:t>
            </a:r>
            <a:r>
              <a:rPr lang="en-US" altLang="zh-CN">
                <a:sym typeface="+mn-ea"/>
              </a:rPr>
              <a:t> bazel-src </a:t>
            </a:r>
            <a:r>
              <a:rPr lang="zh-CN" altLang="en-US">
                <a:sym typeface="+mn-ea"/>
              </a:rPr>
              <a:t>文件夹</a:t>
            </a:r>
            <a:r>
              <a:rPr lang="zh-CN" altLang="en-US">
                <a:sym typeface="+mn-ea"/>
              </a:rPr>
              <a:t>中</a:t>
            </a:r>
            <a:endParaRPr lang="zh-CN" altLang="en-US"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80060" y="4364990"/>
            <a:ext cx="48336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第 2 步：完全</a:t>
            </a:r>
            <a:r>
              <a:rPr lang="zh-CN" altLang="en-US"/>
              <a:t>编译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07670" y="900430"/>
            <a:ext cx="74644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方法：</a:t>
            </a:r>
            <a:r>
              <a:rPr lang="zh-CN" altLang="en-US"/>
              <a:t>下载源码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07670" y="2565400"/>
            <a:ext cx="6431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第 </a:t>
            </a:r>
            <a:r>
              <a:rPr lang="en-US" altLang="zh-CN"/>
              <a:t>1</a:t>
            </a:r>
            <a:r>
              <a:rPr lang="zh-CN" altLang="en-US"/>
              <a:t>步：在</a:t>
            </a:r>
            <a:r>
              <a:rPr lang="en-US" altLang="zh-CN"/>
              <a:t>ub </a:t>
            </a:r>
            <a:r>
              <a:rPr lang="zh-CN" altLang="en-US"/>
              <a:t>或者</a:t>
            </a:r>
            <a:r>
              <a:rPr lang="en-US" altLang="zh-CN"/>
              <a:t> windows </a:t>
            </a:r>
            <a:r>
              <a:rPr lang="zh-CN" altLang="en-US"/>
              <a:t>下设置相关的编译</a:t>
            </a:r>
            <a:r>
              <a:rPr lang="zh-CN" altLang="en-US"/>
              <a:t>环境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51815" y="2997200"/>
            <a:ext cx="80632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cd ~/bazel-src</a:t>
            </a:r>
            <a:endParaRPr lang="zh-CN" altLang="en-US"/>
          </a:p>
          <a:p>
            <a:r>
              <a:rPr lang="zh-CN" altLang="en-US"/>
              <a:t>bazel build //src:bazel-dev</a:t>
            </a:r>
            <a:endParaRPr lang="zh-CN" altLang="en-US"/>
          </a:p>
          <a:p>
            <a:r>
              <a:rPr lang="en-US" altLang="zh-CN"/>
              <a:t>or   bazel build //src:bazel --compilation_mode=opt</a:t>
            </a:r>
            <a:endParaRPr lang="en-US" altLang="zh-CN"/>
          </a:p>
          <a:p>
            <a:r>
              <a:rPr lang="zh-CN" altLang="en-US">
                <a:sym typeface="+mn-ea"/>
              </a:rPr>
              <a:t>输出将位于 bazel-bin/src/bazel-dev（或 bazel-bin/src/bazel）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624205" y="4733290"/>
            <a:ext cx="95377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sudo apt-get install build-essential openjdk-11-jdk python zip unzip</a:t>
            </a:r>
            <a:endParaRPr lang="zh-CN" altLang="en-US"/>
          </a:p>
          <a:p>
            <a:r>
              <a:rPr lang="zh-CN" altLang="en-US">
                <a:sym typeface="+mn-ea"/>
              </a:rPr>
              <a:t>env EXTRA_BAZEL_ARGS="--tool_java_runtime_version=local_jdk" bash ./compile.sh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51815" y="5445125"/>
            <a:ext cx="101257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编译的输出将放入 output/bazel 中。这是一个独立的 Bazel 二进制文件，没有嵌入式 JDK。您可以将其复制到任何位置或就地使用。为方便起见，将此二进制文件复制到 PATH 上的目录（例如 Linux 上的 /usr/local/bin），就能</a:t>
            </a:r>
            <a:r>
              <a:rPr lang="zh-CN" altLang="en-US"/>
              <a:t>使用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503930" y="189230"/>
            <a:ext cx="59150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ctr">
              <a:buClrTx/>
              <a:buSzTx/>
              <a:buFontTx/>
            </a:pPr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三、 Bazel构建</a:t>
            </a:r>
            <a:r>
              <a:rPr lang="en-US" altLang="zh-CN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 - </a:t>
            </a:r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使用</a:t>
            </a:r>
            <a:endParaRPr lang="zh-CN" altLang="en-US" sz="28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1770" y="908685"/>
            <a:ext cx="101777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Bazel 构建或测试项目，</a:t>
            </a:r>
            <a:r>
              <a:rPr lang="zh-CN" altLang="en-US"/>
              <a:t>需要以下操作：</a:t>
            </a:r>
            <a:endParaRPr lang="zh-CN" altLang="en-US"/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35915" y="1847850"/>
            <a:ext cx="107715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2</a:t>
            </a:r>
            <a:r>
              <a:rPr lang="zh-CN" altLang="en-US"/>
              <a:t>：设置项目工作区</a:t>
            </a:r>
            <a:r>
              <a:rPr lang="en-US" altLang="zh-CN"/>
              <a:t> WORKSPACE</a:t>
            </a:r>
            <a:r>
              <a:rPr lang="zh-CN" altLang="en-US"/>
              <a:t>，这是 Bazel 用于查找构建输入和 BUILD 文件的目录，以及存储构建输出的目录。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35915" y="2493010"/>
            <a:ext cx="1157986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3</a:t>
            </a:r>
            <a:r>
              <a:rPr lang="zh-CN" altLang="en-US"/>
              <a:t>：编写 BUILD 文件，告知 Bazel 应构建什么以及如何构建。</a:t>
            </a:r>
            <a:endParaRPr lang="zh-CN" altLang="en-US"/>
          </a:p>
          <a:p>
            <a:pPr algn="l"/>
            <a:r>
              <a:rPr lang="en-US" altLang="zh-CN"/>
              <a:t>  -- </a:t>
            </a:r>
            <a:r>
              <a:rPr lang="zh-CN" altLang="en-US"/>
              <a:t>使用 Starlark（语言）声明构建目标，</a:t>
            </a:r>
            <a:r>
              <a:rPr lang="zh-CN" altLang="en-US"/>
              <a:t>来编写 BUILD 文件。</a:t>
            </a:r>
            <a:endParaRPr lang="zh-CN" altLang="en-US"/>
          </a:p>
          <a:p>
            <a:pPr algn="l"/>
            <a:endParaRPr lang="zh-CN" altLang="en-US"/>
          </a:p>
          <a:p>
            <a:r>
              <a:rPr lang="en-US" altLang="zh-CN"/>
              <a:t>  -- </a:t>
            </a:r>
            <a:r>
              <a:rPr lang="zh-CN" altLang="en-US"/>
              <a:t>构建目标会指定一组 Bazel 将构建的输入工件及其依赖项、Bazel 将用来构建项目的构建规则，以</a:t>
            </a:r>
            <a:r>
              <a:rPr lang="en-US" altLang="zh-CN"/>
              <a:t>   </a:t>
            </a:r>
            <a:endParaRPr lang="en-US" altLang="zh-CN"/>
          </a:p>
          <a:p>
            <a:r>
              <a:rPr lang="en-US" altLang="zh-CN"/>
              <a:t>       </a:t>
            </a:r>
            <a:r>
              <a:rPr lang="zh-CN" altLang="en-US"/>
              <a:t>及配置构建规则的选项。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   --</a:t>
            </a:r>
            <a:r>
              <a:rPr lang="zh-CN" altLang="en-US"/>
              <a:t>构建规则可指定 Bazel 将使用的构建工具：</a:t>
            </a:r>
            <a:endParaRPr lang="zh-CN" altLang="en-US"/>
          </a:p>
          <a:p>
            <a:r>
              <a:rPr lang="en-US" altLang="zh-CN"/>
              <a:t>           </a:t>
            </a:r>
            <a:r>
              <a:rPr lang="zh-CN" altLang="en-US"/>
              <a:t>例如编译器和链接器，以及它们的配置。Bazel 随附许多构建规则，这些规则涵盖了受支持平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       </a:t>
            </a:r>
            <a:r>
              <a:rPr lang="zh-CN" altLang="en-US"/>
              <a:t>台上受支持语言最常见的工件类型。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35915" y="1404620"/>
            <a:ext cx="56489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</a:t>
            </a:r>
            <a:r>
              <a:rPr lang="zh-CN" altLang="en-US"/>
              <a:t>：默认 Bazel</a:t>
            </a:r>
            <a:r>
              <a:rPr lang="en-US" altLang="zh-CN"/>
              <a:t> </a:t>
            </a:r>
            <a:r>
              <a:rPr lang="zh-CN" altLang="en-US"/>
              <a:t>安装完成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35915" y="5300980"/>
            <a:ext cx="64122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4</a:t>
            </a:r>
            <a:r>
              <a:rPr lang="zh-CN" altLang="en-US"/>
              <a:t>：通过命令行运行 Bazel。Bazel 会将输出置于工作区中。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85775" y="5948680"/>
            <a:ext cx="112210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当然除了构建之外， Bazel</a:t>
            </a:r>
            <a:r>
              <a:rPr lang="en-US" altLang="zh-CN"/>
              <a:t> </a:t>
            </a:r>
            <a:r>
              <a:rPr lang="zh-CN" altLang="en-US"/>
              <a:t>还</a:t>
            </a:r>
            <a:r>
              <a:rPr lang="zh-CN" altLang="en-US"/>
              <a:t>可以运行测试并查询构建，以跟踪代码中的依赖项。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503930" y="189230"/>
            <a:ext cx="59150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ctr">
              <a:buClrTx/>
              <a:buSzTx/>
              <a:buFontTx/>
            </a:pPr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三、 Bazel构建</a:t>
            </a:r>
            <a:r>
              <a:rPr lang="en-US" altLang="zh-CN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 - </a:t>
            </a:r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流程</a:t>
            </a:r>
            <a:endParaRPr lang="zh-CN" altLang="en-US" sz="28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7670" y="1125220"/>
            <a:ext cx="840232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运行构建或测试时，Bazel 会执行以下操作：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：加载与目标相关的 BUILD 文件。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：分析输入及其依赖项，应用指定的构建规则，并生成操作图。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：对输入执行构建操作，直到生成最终构建输出。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07670" y="4869180"/>
            <a:ext cx="1109218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*</a:t>
            </a:r>
            <a:r>
              <a:rPr lang="zh-CN" altLang="en-US"/>
              <a:t>操作图</a:t>
            </a:r>
            <a:endParaRPr lang="zh-CN" altLang="en-US"/>
          </a:p>
          <a:p>
            <a:r>
              <a:rPr lang="zh-CN" altLang="en-US"/>
              <a:t>表示构建工件、它们之间的关系以及 Bazel 将执行的构建操作。这样Bazel 可以跟踪文件内容的更改以及操作（如构建或测试命令）的更改，并知道之前构建什么工作完成。通过该图，构建</a:t>
            </a:r>
            <a:r>
              <a:rPr lang="zh-CN" altLang="en-US"/>
              <a:t>者可以在代码中轻松跟踪依赖项。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80060" y="3644900"/>
            <a:ext cx="118275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Bazel 采用构建缓存</a:t>
            </a:r>
            <a:r>
              <a:rPr lang="zh-CN" altLang="en-US"/>
              <a:t>方法，可以识别并重复使用缓存的工件，并且只会重新构建或重新测试更改的内容。</a:t>
            </a:r>
            <a:endParaRPr lang="zh-CN" altLang="en-US"/>
          </a:p>
          <a:p>
            <a:r>
              <a:rPr lang="zh-CN" altLang="en-US"/>
              <a:t>可以将 Bazel 设置为通过沙盒以封闭的方式运行构建和测试，减少偏差，相关问题再现性也能很快</a:t>
            </a:r>
            <a:r>
              <a:rPr lang="zh-CN" altLang="en-US"/>
              <a:t>体现。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503930" y="189230"/>
            <a:ext cx="59150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ctr">
              <a:buClrTx/>
              <a:buSzTx/>
              <a:buFontTx/>
            </a:pPr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三、 Bazel构建</a:t>
            </a:r>
            <a:r>
              <a:rPr lang="en-US" altLang="zh-CN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 - </a:t>
            </a:r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关系</a:t>
            </a:r>
            <a:endParaRPr lang="zh-CN" altLang="en-US" sz="28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67940" y="1125220"/>
            <a:ext cx="1059180" cy="368300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工作区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07935" y="1125220"/>
            <a:ext cx="1115695" cy="368300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代码库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1630" y="2061210"/>
            <a:ext cx="2692400" cy="236410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015865" y="2593975"/>
            <a:ext cx="1735455" cy="793115"/>
          </a:xfrm>
          <a:prstGeom prst="rect">
            <a:avLst/>
          </a:prstGeom>
          <a:noFill/>
          <a:ln w="28575" cmpd="sng">
            <a:solidFill>
              <a:srgbClr val="00E99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026025" y="3562350"/>
            <a:ext cx="1714500" cy="753745"/>
          </a:xfrm>
          <a:prstGeom prst="rect">
            <a:avLst/>
          </a:prstGeom>
          <a:noFill/>
          <a:ln w="28575" cmpd="sng">
            <a:solidFill>
              <a:srgbClr val="00E99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535545" y="1989455"/>
            <a:ext cx="3756660" cy="2461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latin typeface="Calibri" panose="020F0502020204030204" charset="0"/>
              </a:rPr>
              <a:t>--</a:t>
            </a:r>
            <a:r>
              <a:rPr lang="zh-CN" altLang="en-US" sz="1400"/>
              <a:t>包含 WORKSPACE 文件的目录是主代码库的根目录，也称为 @。</a:t>
            </a:r>
            <a:endParaRPr lang="zh-CN" altLang="en-US" sz="1400"/>
          </a:p>
          <a:p>
            <a:endParaRPr lang="zh-CN" altLang="en-US" sz="1400"/>
          </a:p>
          <a:p>
            <a:r>
              <a:rPr lang="en-US" altLang="zh-CN" sz="1400"/>
              <a:t>-- </a:t>
            </a:r>
            <a:r>
              <a:rPr lang="zh-CN" altLang="en-US" sz="1400"/>
              <a:t>其他（外部）代码库是使用工作区规则在 WORKSPACE 文件中定义的，外部代码库本身是代码库，因此它们通常还包含 WORKSPACE 文件。</a:t>
            </a:r>
            <a:endParaRPr lang="zh-CN" altLang="en-US" sz="1400"/>
          </a:p>
          <a:p>
            <a:endParaRPr lang="zh-CN" altLang="en-US" sz="1400"/>
          </a:p>
          <a:p>
            <a:r>
              <a:rPr lang="en-US" altLang="zh-CN" sz="1400"/>
              <a:t>-- </a:t>
            </a:r>
            <a:r>
              <a:rPr lang="zh-CN" altLang="en-US" sz="1400"/>
              <a:t>这些</a:t>
            </a:r>
            <a:r>
              <a:rPr lang="zh-CN" altLang="en-US" sz="1400">
                <a:sym typeface="+mn-ea"/>
              </a:rPr>
              <a:t>其他（外部）代码库</a:t>
            </a:r>
            <a:r>
              <a:rPr lang="zh-CN" altLang="en-US" sz="1400"/>
              <a:t> WORKSPACE 文件会被 Bazel 忽略。具体来说，依赖于传递性的代码库不会自动添加。</a:t>
            </a:r>
            <a:endParaRPr lang="zh-CN" altLang="en-US" sz="1400"/>
          </a:p>
        </p:txBody>
      </p:sp>
      <p:sp>
        <p:nvSpPr>
          <p:cNvPr id="17" name="流程图: 过程 16"/>
          <p:cNvSpPr/>
          <p:nvPr/>
        </p:nvSpPr>
        <p:spPr>
          <a:xfrm>
            <a:off x="5303520" y="2778760"/>
            <a:ext cx="1368425" cy="288290"/>
          </a:xfrm>
          <a:prstGeom prst="flowChartProcess">
            <a:avLst/>
          </a:prstGeom>
          <a:noFill/>
          <a:ln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流程图: 过程 17"/>
          <p:cNvSpPr/>
          <p:nvPr/>
        </p:nvSpPr>
        <p:spPr>
          <a:xfrm>
            <a:off x="5303520" y="3705860"/>
            <a:ext cx="1368425" cy="288290"/>
          </a:xfrm>
          <a:prstGeom prst="flowChartProcess">
            <a:avLst/>
          </a:prstGeom>
          <a:noFill/>
          <a:ln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35915" y="2061210"/>
            <a:ext cx="3312160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/>
              <a:t>--</a:t>
            </a:r>
            <a:r>
              <a:rPr lang="zh-CN" altLang="en-US" sz="1400"/>
              <a:t>每个工作区都有一个名为 WORKSPACE 的文本文件。</a:t>
            </a:r>
            <a:endParaRPr lang="zh-CN" altLang="en-US" sz="1400"/>
          </a:p>
          <a:p>
            <a:endParaRPr lang="zh-CN" altLang="en-US" sz="1400"/>
          </a:p>
          <a:p>
            <a:r>
              <a:rPr lang="en-US" altLang="zh-CN" sz="1400"/>
              <a:t>--</a:t>
            </a:r>
            <a:r>
              <a:rPr lang="zh-CN" altLang="en-US" sz="1400"/>
              <a:t>该文件可能为空，也可能包含构建输出所需的外部依赖项的引用。</a:t>
            </a:r>
            <a:endParaRPr lang="zh-CN" altLang="en-US" sz="1400"/>
          </a:p>
        </p:txBody>
      </p:sp>
      <p:cxnSp>
        <p:nvCxnSpPr>
          <p:cNvPr id="23" name="直接箭头连接符 22"/>
          <p:cNvCxnSpPr>
            <a:stCxn id="4" idx="1"/>
          </p:cNvCxnSpPr>
          <p:nvPr/>
        </p:nvCxnSpPr>
        <p:spPr>
          <a:xfrm flipH="1">
            <a:off x="6815455" y="1309370"/>
            <a:ext cx="792480" cy="1400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13" idx="3"/>
          </p:cNvCxnSpPr>
          <p:nvPr/>
        </p:nvCxnSpPr>
        <p:spPr>
          <a:xfrm flipH="1">
            <a:off x="6740525" y="1341120"/>
            <a:ext cx="867410" cy="2598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" idx="3"/>
          </p:cNvCxnSpPr>
          <p:nvPr/>
        </p:nvCxnSpPr>
        <p:spPr>
          <a:xfrm>
            <a:off x="3627120" y="1309370"/>
            <a:ext cx="1172845" cy="1400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" idx="3"/>
          </p:cNvCxnSpPr>
          <p:nvPr/>
        </p:nvCxnSpPr>
        <p:spPr>
          <a:xfrm>
            <a:off x="3627120" y="1309370"/>
            <a:ext cx="1389380" cy="2343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.xml><?xml version="1.0" encoding="utf-8"?>
<p:tagLst xmlns:p="http://schemas.openxmlformats.org/presentationml/2006/main">
  <p:tag name="COMMONDATA" val="eyJoZGlkIjoiMWQ4NTkwNmFiY2M5MGQzMzUyYmZkYTI0Zjg4Nzk3MmQ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6138</Words>
  <Application>WPS 演示</Application>
  <PresentationFormat>宽屏</PresentationFormat>
  <Paragraphs>357</Paragraphs>
  <Slides>21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Times New Roman</vt:lpstr>
      <vt:lpstr>Calibri</vt:lpstr>
      <vt:lpstr>Arial Unicode MS</vt:lpstr>
      <vt:lpstr>Calibri Light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Sky123.Org</dc:creator>
  <cp:lastModifiedBy>Administrator</cp:lastModifiedBy>
  <cp:revision>1195</cp:revision>
  <dcterms:created xsi:type="dcterms:W3CDTF">2020-05-26T09:36:00Z</dcterms:created>
  <dcterms:modified xsi:type="dcterms:W3CDTF">2022-06-17T07:32:06Z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2052-11.8.2.10229</vt:lpwstr>
  </property>
  <property fmtid="{D5CDD505-2E9C-101B-9397-08002B2CF9AE}" pid="3" name="ICV">
    <vt:lpwstr>1B89BF9EBF6D404DAC4BD1C41FA1AB2D</vt:lpwstr>
  </property>
</Properties>
</file>