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8" r:id="rId3"/>
    <p:sldId id="263" r:id="rId4"/>
    <p:sldId id="264" r:id="rId6"/>
    <p:sldId id="266" r:id="rId7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39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 yang" initials="ly" lastIdx="1" clrIdx="0"/>
  <p:cmAuthor id="2" name="Nickl, Christian" initials="NC" lastIdx="1" clrIdx="1"/>
  <p:cmAuthor id="3" name="ALAN BELFERRAG - U534863" initials="AB-U" lastIdx="1" clrIdx="2"/>
  <p:cmAuthor id="4" name="minieye" initials="m" lastIdx="1" clrIdx="3"/>
  <p:cmAuthor id="0" name="liu yanqiang" initials="l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DB515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2"/>
        <p:guide pos="39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9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6.    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E3430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资源评估底层所用资源（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协议栈），地平线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占用情况，预留给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自研模块所用资源；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450E-5E37-4DEA-B01B-EA4F14247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6.    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E3430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资源评估底层所用资源（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协议栈），地平线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占用情况，预留给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自研模块所用资源；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450E-5E37-4DEA-B01B-EA4F14247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image7.wdp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章节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1"/>
            <a:ext cx="12192000" cy="296227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7" descr="PPT-3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2"/>
            <a:ext cx="12192000" cy="2962273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81000">
                <a:srgbClr val="C11B2B">
                  <a:alpha val="0"/>
                </a:srgbClr>
              </a:gs>
              <a:gs pos="19000">
                <a:srgbClr val="BD1829">
                  <a:alpha val="8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1511389" y="4413833"/>
            <a:ext cx="9775735" cy="666074"/>
          </a:xfrm>
        </p:spPr>
        <p:txBody>
          <a:bodyPr anchor="t" anchorCtr="0">
            <a:spAutoFit/>
          </a:bodyPr>
          <a:lstStyle>
            <a:lvl1pPr algn="l">
              <a:defRPr lang="zh-CN" altLang="en-US" sz="3600" b="1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9488" y="3848100"/>
            <a:ext cx="7423062" cy="520765"/>
          </a:xfrm>
        </p:spPr>
        <p:txBody>
          <a:bodyPr anchor="b" anchorCtr="0"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1" name="图片 20" descr="卡通画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" y="1106133"/>
            <a:ext cx="10871517" cy="947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4.内容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</p:spPr>
        <p:txBody>
          <a:bodyPr/>
          <a:lstStyle/>
          <a:p>
            <a:fld id="{B423C5E8-90D4-D449-BFFF-734183225DF2}" type="datetime1">
              <a:rPr lang="en-CA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r>
              <a:rPr lang="en-US" dirty="0"/>
              <a:t>Horizon Robotics 2022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fld id="{41C2715F-4914-014D-AB6F-1BA9CC81A6E5}" type="slidenum">
              <a:rPr lang="en-US" smtClean="0"/>
            </a:fld>
            <a:endParaRPr lang="en-US" dirty="0"/>
          </a:p>
        </p:txBody>
      </p:sp>
      <p:pic>
        <p:nvPicPr>
          <p:cNvPr id="7" name="Picture 7" descr="PPT-3-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 userDrawn="1"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 descr="资源 2@2x-8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10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1" name="图片 10" descr="图标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13" name="矩形 1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38198" y="1"/>
            <a:ext cx="11353802" cy="6857999"/>
          </a:xfrm>
          <a:custGeom>
            <a:avLst/>
            <a:gdLst>
              <a:gd name="connsiteX0" fmla="*/ 74218 w 11353802"/>
              <a:gd name="connsiteY0" fmla="*/ 0 h 6857999"/>
              <a:gd name="connsiteX1" fmla="*/ 11353802 w 11353802"/>
              <a:gd name="connsiteY1" fmla="*/ 0 h 6857999"/>
              <a:gd name="connsiteX2" fmla="*/ 11353802 w 11353802"/>
              <a:gd name="connsiteY2" fmla="*/ 6857999 h 6857999"/>
              <a:gd name="connsiteX3" fmla="*/ 2532428 w 11353802"/>
              <a:gd name="connsiteY3" fmla="*/ 6857999 h 6857999"/>
              <a:gd name="connsiteX4" fmla="*/ 2309453 w 11353802"/>
              <a:gd name="connsiteY4" fmla="*/ 6645412 h 6857999"/>
              <a:gd name="connsiteX5" fmla="*/ 0 w 11353802"/>
              <a:gd name="connsiteY5" fmla="*/ 1069897 h 6857999"/>
              <a:gd name="connsiteX6" fmla="*/ 40709 w 11353802"/>
              <a:gd name="connsiteY6" fmla="*/ 26370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74218" y="0"/>
                </a:moveTo>
                <a:lnTo>
                  <a:pt x="11353802" y="0"/>
                </a:lnTo>
                <a:lnTo>
                  <a:pt x="11353802" y="6857999"/>
                </a:lnTo>
                <a:lnTo>
                  <a:pt x="2532428" y="6857999"/>
                </a:lnTo>
                <a:lnTo>
                  <a:pt x="2309453" y="6645412"/>
                </a:lnTo>
                <a:cubicBezTo>
                  <a:pt x="882555" y="5218514"/>
                  <a:pt x="0" y="3247272"/>
                  <a:pt x="0" y="1069897"/>
                </a:cubicBezTo>
                <a:cubicBezTo>
                  <a:pt x="0" y="797726"/>
                  <a:pt x="13790" y="528775"/>
                  <a:pt x="40709" y="263705"/>
                </a:cubicBez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7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 flipV="1">
            <a:off x="838198" y="0"/>
            <a:ext cx="11371033" cy="6858000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7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8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9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3960" y="6170296"/>
            <a:ext cx="1899362" cy="510559"/>
            <a:chOff x="363960" y="6170296"/>
            <a:chExt cx="1899362" cy="510559"/>
          </a:xfrm>
        </p:grpSpPr>
        <p:pic>
          <p:nvPicPr>
            <p:cNvPr id="13" name="图片 12" descr="资源 2@2x-81"/>
            <p:cNvPicPr>
              <a:picLocks noChangeAspect="1"/>
            </p:cNvPicPr>
            <p:nvPr/>
          </p:nvPicPr>
          <p:blipFill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30000" detail="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405" y="6170296"/>
              <a:ext cx="1550035" cy="241935"/>
            </a:xfrm>
            <a:prstGeom prst="rect">
              <a:avLst/>
            </a:prstGeom>
          </p:spPr>
        </p:pic>
        <p:pic>
          <p:nvPicPr>
            <p:cNvPr id="14" name="图片 13" descr="徽标&#10;&#10;低可信度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363960" y="6412231"/>
              <a:ext cx="1899362" cy="268624"/>
            </a:xfrm>
            <a:prstGeom prst="rect">
              <a:avLst/>
            </a:prstGeom>
          </p:spPr>
        </p:pic>
      </p:grpSp>
      <p:pic>
        <p:nvPicPr>
          <p:cNvPr id="15" name="图片 14" descr="文本&#10;&#10;描述已自动生成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686675" y="1474883"/>
            <a:ext cx="3987377" cy="4209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9" Type="http://schemas.openxmlformats.org/officeDocument/2006/relationships/notesSlide" Target="../notesSlides/notesSlide1.xml"/><Relationship Id="rId88" Type="http://schemas.openxmlformats.org/officeDocument/2006/relationships/slideLayout" Target="../slideLayouts/slideLayout12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11389" y="4408118"/>
            <a:ext cx="9775735" cy="589280"/>
          </a:xfrm>
        </p:spPr>
        <p:txBody>
          <a:bodyPr/>
          <a:lstStyle/>
          <a:p>
            <a:r>
              <a:rPr lang="en-US" altLang="zh-CN" sz="3600" dirty="0"/>
              <a:t>D2M</a:t>
            </a:r>
            <a:r>
              <a:rPr sz="3600" dirty="0"/>
              <a:t>项目双域控＆</a:t>
            </a:r>
            <a:r>
              <a:rPr sz="3600" dirty="0"/>
              <a:t>行泊一体开发计划</a:t>
            </a:r>
            <a:r>
              <a:rPr lang="en-US" altLang="zh-CN" sz="3600" dirty="0"/>
              <a:t>V0.1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24607" y="479708"/>
            <a:ext cx="10059203" cy="62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63" tIns="51932" rIns="103863" bIns="51932">
            <a:spAutoFit/>
          </a:bodyPr>
          <a:lstStyle/>
          <a:p>
            <a:pPr marL="714375" lvl="1" indent="-194945" eaLnBrk="0" hangingPunct="0"/>
            <a:endParaRPr lang="en-GB" sz="1600" dirty="0"/>
          </a:p>
          <a:p>
            <a:pPr marL="714375" lvl="1" indent="-194945">
              <a:spcBef>
                <a:spcPct val="50000"/>
              </a:spcBef>
            </a:pPr>
            <a:endParaRPr lang="en-US" altLang="zh-CN" sz="1200" dirty="0"/>
          </a:p>
        </p:txBody>
      </p:sp>
      <p:sp>
        <p:nvSpPr>
          <p:cNvPr id="6" name="标题 1"/>
          <p:cNvSpPr txBox="1"/>
          <p:nvPr/>
        </p:nvSpPr>
        <p:spPr>
          <a:xfrm>
            <a:off x="401537" y="174059"/>
            <a:ext cx="9664065" cy="52834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eaLnBrk="1" hangingPunct="1">
              <a:defRPr lang="zh-CN" altLang="en-US" sz="28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/>
              <a:t>开发计划</a:t>
            </a:r>
            <a:endParaRPr lang="zh-CN" altLang="en-US" dirty="0"/>
          </a:p>
        </p:txBody>
      </p:sp>
      <p:graphicFrame>
        <p:nvGraphicFramePr>
          <p:cNvPr id="8" name="表格 2"/>
          <p:cNvGraphicFramePr>
            <a:graphicFrameLocks noGrp="1"/>
          </p:cNvGraphicFramePr>
          <p:nvPr userDrawn="1">
            <p:custDataLst>
              <p:tags r:id="rId1"/>
            </p:custDataLst>
          </p:nvPr>
        </p:nvGraphicFramePr>
        <p:xfrm>
          <a:off x="4445" y="702310"/>
          <a:ext cx="12134215" cy="5708015"/>
        </p:xfrm>
        <a:graphic>
          <a:graphicData uri="http://schemas.openxmlformats.org/drawingml/2006/table">
            <a:tbl>
              <a:tblPr firstRow="1" bandRow="1"/>
              <a:tblGrid>
                <a:gridCol w="713105"/>
                <a:gridCol w="438150"/>
                <a:gridCol w="440055"/>
                <a:gridCol w="438785"/>
                <a:gridCol w="435610"/>
                <a:gridCol w="483870"/>
                <a:gridCol w="390525"/>
                <a:gridCol w="438785"/>
                <a:gridCol w="438785"/>
                <a:gridCol w="445770"/>
                <a:gridCol w="425450"/>
                <a:gridCol w="440055"/>
                <a:gridCol w="434975"/>
                <a:gridCol w="443230"/>
                <a:gridCol w="434975"/>
                <a:gridCol w="434340"/>
                <a:gridCol w="487680"/>
                <a:gridCol w="394335"/>
                <a:gridCol w="441960"/>
                <a:gridCol w="441960"/>
                <a:gridCol w="441960"/>
                <a:gridCol w="441960"/>
                <a:gridCol w="440690"/>
                <a:gridCol w="442595"/>
                <a:gridCol w="441960"/>
                <a:gridCol w="440690"/>
                <a:gridCol w="441960"/>
              </a:tblGrid>
              <a:tr h="173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2023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2023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2023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2024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2024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 hMerge="1"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</a:tr>
              <a:tr h="172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endParaRPr lang="zh-CN" altLang="en-US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000" b="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B5150"/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双域控泊车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J3+TDA4VM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884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双域控行车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J3+TC377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J3+TC377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行泊一体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7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算法和规控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014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软件和测试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42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DV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和其他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69390" y="1013460"/>
            <a:ext cx="972820" cy="443865"/>
            <a:chOff x="2269" y="1851"/>
            <a:chExt cx="1532" cy="699"/>
          </a:xfrm>
        </p:grpSpPr>
        <p:sp>
          <p:nvSpPr>
            <p:cNvPr id="34" name="文本框 33"/>
            <p:cNvSpPr txBox="1"/>
            <p:nvPr>
              <p:custDataLst>
                <p:tags r:id="rId2"/>
              </p:custDataLst>
            </p:nvPr>
          </p:nvSpPr>
          <p:spPr>
            <a:xfrm>
              <a:off x="2269" y="1851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10/11-10/17</a:t>
              </a:r>
              <a:endParaRPr lang="en-US" altLang="zh-CN" sz="1000"/>
            </a:p>
          </p:txBody>
        </p:sp>
        <p:sp>
          <p:nvSpPr>
            <p:cNvPr id="3" name="矩形 2"/>
            <p:cNvSpPr/>
            <p:nvPr/>
          </p:nvSpPr>
          <p:spPr>
            <a:xfrm>
              <a:off x="2618" y="2140"/>
              <a:ext cx="1025" cy="410"/>
            </a:xfrm>
            <a:prstGeom prst="rect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双域控数据透传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50870" y="1913890"/>
            <a:ext cx="1520825" cy="443865"/>
            <a:chOff x="2242" y="1851"/>
            <a:chExt cx="2395" cy="699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2242" y="1851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11/1-11/15</a:t>
              </a:r>
              <a:endParaRPr lang="en-US" altLang="zh-CN" sz="1000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2551" y="2140"/>
              <a:ext cx="2086" cy="410"/>
            </a:xfrm>
            <a:prstGeom prst="rect">
              <a:avLst/>
            </a:prstGeom>
            <a:solidFill>
              <a:srgbClr val="FF9999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MCU</a:t>
              </a:r>
              <a:r>
                <a:rPr lang="zh-CN" altLang="en-US" sz="800">
                  <a:solidFill>
                    <a:schemeClr val="tx1"/>
                  </a:solidFill>
                </a:rPr>
                <a:t>行车适配开发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30655" y="1434465"/>
            <a:ext cx="1035685" cy="443865"/>
            <a:chOff x="2315" y="1851"/>
            <a:chExt cx="1631" cy="699"/>
          </a:xfrm>
        </p:grpSpPr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2315" y="1851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10/10-10/20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2561" y="2140"/>
              <a:ext cx="1385" cy="410"/>
            </a:xfrm>
            <a:prstGeom prst="rect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算法</a:t>
              </a:r>
              <a:r>
                <a:rPr lang="en-US" altLang="zh-CN" sz="800">
                  <a:solidFill>
                    <a:schemeClr val="tx1"/>
                  </a:solidFill>
                </a:rPr>
                <a:t>+</a:t>
              </a:r>
              <a:r>
                <a:rPr lang="zh-CN" altLang="en-US" sz="800">
                  <a:solidFill>
                    <a:schemeClr val="tx1"/>
                  </a:solidFill>
                </a:rPr>
                <a:t>规控移植</a:t>
              </a:r>
              <a:r>
                <a:rPr lang="en-US" altLang="zh-CN" sz="800">
                  <a:solidFill>
                    <a:schemeClr val="tx1"/>
                  </a:solidFill>
                </a:rPr>
                <a:t>J3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2466340" y="1209040"/>
            <a:ext cx="1316355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软硬件</a:t>
            </a:r>
            <a:r>
              <a:rPr lang="en-US" altLang="zh-CN" sz="800">
                <a:solidFill>
                  <a:schemeClr val="tx1"/>
                </a:solidFill>
              </a:rPr>
              <a:t>+</a:t>
            </a:r>
            <a:r>
              <a:rPr lang="zh-CN" sz="800">
                <a:solidFill>
                  <a:schemeClr val="tx1"/>
                </a:solidFill>
              </a:rPr>
              <a:t>实车调试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567815" y="4453255"/>
            <a:ext cx="9652000" cy="260350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规控适配和优化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317750" y="99695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10/21-11/5</a:t>
            </a:r>
            <a:endParaRPr lang="zh-CN" altLang="en-US" sz="1000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369060" y="423608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10/10-1/31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3782695" y="1628775"/>
            <a:ext cx="480695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性能优化</a:t>
            </a:r>
            <a:endParaRPr lang="zh-CN" sz="800">
              <a:solidFill>
                <a:schemeClr val="tx1"/>
              </a:solidFill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3296920" y="996950"/>
            <a:ext cx="972820" cy="550545"/>
            <a:chOff x="7950" y="1570"/>
            <a:chExt cx="1532" cy="867"/>
          </a:xfrm>
        </p:grpSpPr>
        <p:sp>
          <p:nvSpPr>
            <p:cNvPr id="27" name="等腰三角形 26"/>
            <p:cNvSpPr/>
            <p:nvPr>
              <p:custDataLst>
                <p:tags r:id="rId12"/>
              </p:custDataLst>
            </p:nvPr>
          </p:nvSpPr>
          <p:spPr>
            <a:xfrm>
              <a:off x="8575" y="2163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7950" y="1570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泊车功能实车调试完成</a:t>
              </a:r>
              <a:endParaRPr lang="zh-CN" altLang="en-US" sz="1000"/>
            </a:p>
          </p:txBody>
        </p:sp>
      </p:grp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4662805" y="2109470"/>
            <a:ext cx="128524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软硬件</a:t>
            </a:r>
            <a:r>
              <a:rPr lang="en-US" altLang="zh-CN" sz="800">
                <a:solidFill>
                  <a:schemeClr val="tx1"/>
                </a:solidFill>
              </a:rPr>
              <a:t>+</a:t>
            </a:r>
            <a:r>
              <a:rPr lang="zh-CN" sz="800">
                <a:solidFill>
                  <a:schemeClr val="tx1"/>
                </a:solidFill>
              </a:rPr>
              <a:t>实车调试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4519930" y="189230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11/16-11/30</a:t>
            </a:r>
            <a:endParaRPr lang="en-US" altLang="zh-CN" sz="1000"/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4671695" y="3023235"/>
            <a:ext cx="1276985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MCU</a:t>
            </a:r>
            <a:r>
              <a:rPr lang="zh-CN" sz="800">
                <a:solidFill>
                  <a:schemeClr val="tx1"/>
                </a:solidFill>
              </a:rPr>
              <a:t>底软开发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17"/>
            </p:custDataLst>
          </p:nvPr>
        </p:nvSpPr>
        <p:spPr>
          <a:xfrm>
            <a:off x="5585460" y="4151630"/>
            <a:ext cx="778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第一版优化完成</a:t>
            </a:r>
            <a:endParaRPr lang="zh-CN" altLang="en-US" sz="1000"/>
          </a:p>
        </p:txBody>
      </p:sp>
      <p:sp>
        <p:nvSpPr>
          <p:cNvPr id="48" name="文本框 47"/>
          <p:cNvSpPr txBox="1"/>
          <p:nvPr>
            <p:custDataLst>
              <p:tags r:id="rId18"/>
            </p:custDataLst>
          </p:nvPr>
        </p:nvSpPr>
        <p:spPr>
          <a:xfrm>
            <a:off x="4472305" y="279590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11/15-11/30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>
            <p:custDataLst>
              <p:tags r:id="rId19"/>
            </p:custDataLst>
          </p:nvPr>
        </p:nvSpPr>
        <p:spPr>
          <a:xfrm>
            <a:off x="5948680" y="2527300"/>
            <a:ext cx="264160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性能优化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>
          <a:xfrm>
            <a:off x="3649980" y="140017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11/6-12/25</a:t>
            </a:r>
            <a:endParaRPr lang="en-US" altLang="zh-CN" sz="1000"/>
          </a:p>
        </p:txBody>
      </p:sp>
      <p:grpSp>
        <p:nvGrpSpPr>
          <p:cNvPr id="150" name="组合 149"/>
          <p:cNvGrpSpPr/>
          <p:nvPr/>
        </p:nvGrpSpPr>
        <p:grpSpPr>
          <a:xfrm>
            <a:off x="5475605" y="1812925"/>
            <a:ext cx="972820" cy="589280"/>
            <a:chOff x="10737" y="2855"/>
            <a:chExt cx="1532" cy="928"/>
          </a:xfrm>
        </p:grpSpPr>
        <p:sp>
          <p:nvSpPr>
            <p:cNvPr id="53" name="文本框 52"/>
            <p:cNvSpPr txBox="1"/>
            <p:nvPr>
              <p:custDataLst>
                <p:tags r:id="rId21"/>
              </p:custDataLst>
            </p:nvPr>
          </p:nvSpPr>
          <p:spPr>
            <a:xfrm>
              <a:off x="10737" y="2855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行车功能实车调试完成</a:t>
              </a:r>
              <a:endParaRPr lang="zh-CN" altLang="en-US" sz="1000"/>
            </a:p>
          </p:txBody>
        </p:sp>
        <p:sp>
          <p:nvSpPr>
            <p:cNvPr id="54" name="等腰三角形 53"/>
            <p:cNvSpPr/>
            <p:nvPr>
              <p:custDataLst>
                <p:tags r:id="rId22"/>
              </p:custDataLst>
            </p:nvPr>
          </p:nvSpPr>
          <p:spPr>
            <a:xfrm>
              <a:off x="11331" y="3509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</p:grpSp>
      <p:sp>
        <p:nvSpPr>
          <p:cNvPr id="55" name="文本框 54"/>
          <p:cNvSpPr txBox="1"/>
          <p:nvPr>
            <p:custDataLst>
              <p:tags r:id="rId23"/>
            </p:custDataLst>
          </p:nvPr>
        </p:nvSpPr>
        <p:spPr>
          <a:xfrm>
            <a:off x="5755005" y="215900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12/1-12/30</a:t>
            </a:r>
            <a:endParaRPr lang="en-US" altLang="zh-CN" sz="1000"/>
          </a:p>
        </p:txBody>
      </p:sp>
      <p:sp>
        <p:nvSpPr>
          <p:cNvPr id="58" name="等腰三角形 57"/>
          <p:cNvSpPr/>
          <p:nvPr>
            <p:custDataLst>
              <p:tags r:id="rId24"/>
            </p:custDataLst>
          </p:nvPr>
        </p:nvSpPr>
        <p:spPr>
          <a:xfrm>
            <a:off x="5876290" y="4617085"/>
            <a:ext cx="178435" cy="174625"/>
          </a:xfrm>
          <a:prstGeom prst="triangle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grpSp>
        <p:nvGrpSpPr>
          <p:cNvPr id="151" name="组合 150"/>
          <p:cNvGrpSpPr/>
          <p:nvPr/>
        </p:nvGrpSpPr>
        <p:grpSpPr>
          <a:xfrm>
            <a:off x="6390005" y="2278380"/>
            <a:ext cx="972820" cy="536575"/>
            <a:chOff x="12121" y="3322"/>
            <a:chExt cx="1532" cy="845"/>
          </a:xfrm>
        </p:grpSpPr>
        <p:sp>
          <p:nvSpPr>
            <p:cNvPr id="59" name="等腰三角形 58"/>
            <p:cNvSpPr/>
            <p:nvPr>
              <p:custDataLst>
                <p:tags r:id="rId25"/>
              </p:custDataLst>
            </p:nvPr>
          </p:nvSpPr>
          <p:spPr>
            <a:xfrm>
              <a:off x="12730" y="3893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60" name="文本框 59"/>
            <p:cNvSpPr txBox="1"/>
            <p:nvPr>
              <p:custDataLst>
                <p:tags r:id="rId26"/>
              </p:custDataLst>
            </p:nvPr>
          </p:nvSpPr>
          <p:spPr>
            <a:xfrm>
              <a:off x="12121" y="33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行车功能验收</a:t>
              </a:r>
              <a:endParaRPr lang="zh-CN" altLang="en-US" sz="100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829550" y="4234815"/>
            <a:ext cx="778510" cy="535305"/>
            <a:chOff x="12302" y="6627"/>
            <a:chExt cx="1226" cy="843"/>
          </a:xfrm>
        </p:grpSpPr>
        <p:sp>
          <p:nvSpPr>
            <p:cNvPr id="63" name="等腰三角形 62"/>
            <p:cNvSpPr/>
            <p:nvPr>
              <p:custDataLst>
                <p:tags r:id="rId27"/>
              </p:custDataLst>
            </p:nvPr>
          </p:nvSpPr>
          <p:spPr>
            <a:xfrm>
              <a:off x="12730" y="7195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64" name="文本框 63"/>
            <p:cNvSpPr txBox="1"/>
            <p:nvPr>
              <p:custDataLst>
                <p:tags r:id="rId28"/>
              </p:custDataLst>
            </p:nvPr>
          </p:nvSpPr>
          <p:spPr>
            <a:xfrm>
              <a:off x="12302" y="6627"/>
              <a:ext cx="122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双域控冻结</a:t>
              </a:r>
              <a:endParaRPr lang="zh-CN" altLang="en-US" sz="1000"/>
            </a:p>
          </p:txBody>
        </p:sp>
      </p:grpSp>
      <p:sp>
        <p:nvSpPr>
          <p:cNvPr id="65" name="矩形 64"/>
          <p:cNvSpPr/>
          <p:nvPr>
            <p:custDataLst>
              <p:tags r:id="rId29"/>
            </p:custDataLst>
          </p:nvPr>
        </p:nvSpPr>
        <p:spPr>
          <a:xfrm>
            <a:off x="4671695" y="3474085"/>
            <a:ext cx="311404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USS</a:t>
            </a:r>
            <a:r>
              <a:rPr lang="zh-CN" altLang="en-US" sz="800">
                <a:solidFill>
                  <a:schemeClr val="tx1"/>
                </a:solidFill>
              </a:rPr>
              <a:t>、定位、状态机。控制移植</a:t>
            </a:r>
            <a:r>
              <a:rPr lang="en-US" altLang="zh-CN" sz="800">
                <a:solidFill>
                  <a:schemeClr val="tx1"/>
                </a:solidFill>
              </a:rPr>
              <a:t>TC377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30"/>
            </p:custDataLst>
          </p:nvPr>
        </p:nvSpPr>
        <p:spPr>
          <a:xfrm>
            <a:off x="4525010" y="327342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11/15-12/20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31"/>
            </p:custDataLst>
          </p:nvPr>
        </p:nvSpPr>
        <p:spPr>
          <a:xfrm>
            <a:off x="7786370" y="3023235"/>
            <a:ext cx="1290955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软硬件</a:t>
            </a:r>
            <a:r>
              <a:rPr lang="en-US" altLang="zh-CN" sz="800">
                <a:solidFill>
                  <a:schemeClr val="tx1"/>
                </a:solidFill>
              </a:rPr>
              <a:t>+</a:t>
            </a:r>
            <a:r>
              <a:rPr lang="zh-CN" altLang="en-US" sz="800">
                <a:solidFill>
                  <a:schemeClr val="tx1"/>
                </a:solidFill>
              </a:rPr>
              <a:t>实车调试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>
            <p:custDataLst>
              <p:tags r:id="rId32"/>
            </p:custDataLst>
          </p:nvPr>
        </p:nvSpPr>
        <p:spPr>
          <a:xfrm>
            <a:off x="7560945" y="281622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12/20-1/5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>
            <p:custDataLst>
              <p:tags r:id="rId33"/>
            </p:custDataLst>
          </p:nvPr>
        </p:nvSpPr>
        <p:spPr>
          <a:xfrm>
            <a:off x="9013190" y="3474085"/>
            <a:ext cx="2206625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性能优化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>
            <p:custDataLst>
              <p:tags r:id="rId34"/>
            </p:custDataLst>
          </p:nvPr>
        </p:nvSpPr>
        <p:spPr>
          <a:xfrm>
            <a:off x="8802370" y="3273425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1/6-1/31</a:t>
            </a:r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9885045" y="3279775"/>
            <a:ext cx="972820" cy="485775"/>
            <a:chOff x="16897" y="5207"/>
            <a:chExt cx="1532" cy="765"/>
          </a:xfrm>
        </p:grpSpPr>
        <p:sp>
          <p:nvSpPr>
            <p:cNvPr id="71" name="等腰三角形 70"/>
            <p:cNvSpPr/>
            <p:nvPr>
              <p:custDataLst>
                <p:tags r:id="rId35"/>
              </p:custDataLst>
            </p:nvPr>
          </p:nvSpPr>
          <p:spPr>
            <a:xfrm>
              <a:off x="17537" y="5698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72" name="文本框 71"/>
            <p:cNvSpPr txBox="1"/>
            <p:nvPr>
              <p:custDataLst>
                <p:tags r:id="rId36"/>
              </p:custDataLst>
            </p:nvPr>
          </p:nvSpPr>
          <p:spPr>
            <a:xfrm>
              <a:off x="16897" y="5207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行泊一体验收</a:t>
              </a:r>
              <a:endParaRPr lang="zh-CN" altLang="en-US" sz="10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412095" y="4178300"/>
            <a:ext cx="778510" cy="575310"/>
            <a:chOff x="16400" y="5782"/>
            <a:chExt cx="1226" cy="906"/>
          </a:xfrm>
        </p:grpSpPr>
        <p:sp>
          <p:nvSpPr>
            <p:cNvPr id="73" name="等腰三角形 72"/>
            <p:cNvSpPr/>
            <p:nvPr>
              <p:custDataLst>
                <p:tags r:id="rId37"/>
              </p:custDataLst>
            </p:nvPr>
          </p:nvSpPr>
          <p:spPr>
            <a:xfrm>
              <a:off x="16911" y="6413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74" name="文本框 73"/>
            <p:cNvSpPr txBox="1"/>
            <p:nvPr>
              <p:custDataLst>
                <p:tags r:id="rId38"/>
              </p:custDataLst>
            </p:nvPr>
          </p:nvSpPr>
          <p:spPr>
            <a:xfrm>
              <a:off x="16400" y="5782"/>
              <a:ext cx="122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行泊一体冻结</a:t>
              </a:r>
              <a:endParaRPr lang="zh-CN" altLang="en-US" sz="1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26610" y="1528445"/>
            <a:ext cx="972820" cy="396240"/>
            <a:chOff x="3884" y="2295"/>
            <a:chExt cx="1532" cy="624"/>
          </a:xfrm>
        </p:grpSpPr>
        <p:sp>
          <p:nvSpPr>
            <p:cNvPr id="49" name="文本框 48"/>
            <p:cNvSpPr txBox="1"/>
            <p:nvPr>
              <p:custDataLst>
                <p:tags r:id="rId39"/>
              </p:custDataLst>
            </p:nvPr>
          </p:nvSpPr>
          <p:spPr>
            <a:xfrm>
              <a:off x="3884" y="2295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HMI</a:t>
              </a:r>
              <a:r>
                <a:rPr lang="zh-CN" altLang="en-US" sz="1000"/>
                <a:t>适配</a:t>
              </a:r>
              <a:endParaRPr lang="zh-CN" altLang="en-US" sz="1000"/>
            </a:p>
          </p:txBody>
        </p:sp>
        <p:sp>
          <p:nvSpPr>
            <p:cNvPr id="2" name="等腰三角形 1"/>
            <p:cNvSpPr/>
            <p:nvPr>
              <p:custDataLst>
                <p:tags r:id="rId40"/>
              </p:custDataLst>
            </p:nvPr>
          </p:nvSpPr>
          <p:spPr>
            <a:xfrm>
              <a:off x="4482" y="2645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381115" y="1421130"/>
            <a:ext cx="972820" cy="485775"/>
            <a:chOff x="12121" y="2238"/>
            <a:chExt cx="1532" cy="765"/>
          </a:xfrm>
        </p:grpSpPr>
        <p:sp>
          <p:nvSpPr>
            <p:cNvPr id="57" name="等腰三角形 56"/>
            <p:cNvSpPr/>
            <p:nvPr>
              <p:custDataLst>
                <p:tags r:id="rId41"/>
              </p:custDataLst>
            </p:nvPr>
          </p:nvSpPr>
          <p:spPr>
            <a:xfrm>
              <a:off x="12702" y="2729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" name="文本框 15"/>
            <p:cNvSpPr txBox="1"/>
            <p:nvPr>
              <p:custDataLst>
                <p:tags r:id="rId42"/>
              </p:custDataLst>
            </p:nvPr>
          </p:nvSpPr>
          <p:spPr>
            <a:xfrm>
              <a:off x="12121" y="2238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泊车功能验收</a:t>
              </a:r>
              <a:endParaRPr lang="zh-CN" altLang="en-US" sz="1000"/>
            </a:p>
          </p:txBody>
        </p:sp>
      </p:grpSp>
      <p:sp>
        <p:nvSpPr>
          <p:cNvPr id="81" name="矩形 80"/>
          <p:cNvSpPr/>
          <p:nvPr>
            <p:custDataLst>
              <p:tags r:id="rId43"/>
            </p:custDataLst>
          </p:nvPr>
        </p:nvSpPr>
        <p:spPr>
          <a:xfrm>
            <a:off x="2466340" y="5523865"/>
            <a:ext cx="836168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台架测试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>
            <p:custDataLst>
              <p:tags r:id="rId44"/>
            </p:custDataLst>
          </p:nvPr>
        </p:nvSpPr>
        <p:spPr>
          <a:xfrm>
            <a:off x="2690495" y="5092700"/>
            <a:ext cx="857123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实车测试</a:t>
            </a:r>
            <a:endParaRPr lang="zh-CN" sz="800">
              <a:solidFill>
                <a:schemeClr val="tx1"/>
              </a:solidFill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6372225" y="4972050"/>
            <a:ext cx="972820" cy="419735"/>
            <a:chOff x="12121" y="7200"/>
            <a:chExt cx="1532" cy="661"/>
          </a:xfrm>
        </p:grpSpPr>
        <p:sp>
          <p:nvSpPr>
            <p:cNvPr id="106" name="等腰三角形 105"/>
            <p:cNvSpPr/>
            <p:nvPr>
              <p:custDataLst>
                <p:tags r:id="rId45"/>
              </p:custDataLst>
            </p:nvPr>
          </p:nvSpPr>
          <p:spPr>
            <a:xfrm>
              <a:off x="12732" y="7586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7" name="文本框 106"/>
            <p:cNvSpPr txBox="1"/>
            <p:nvPr>
              <p:custDataLst>
                <p:tags r:id="rId46"/>
              </p:custDataLst>
            </p:nvPr>
          </p:nvSpPr>
          <p:spPr>
            <a:xfrm>
              <a:off x="12121" y="7200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</a:t>
              </a:r>
              <a:r>
                <a:rPr lang="en-US" altLang="zh-CN" sz="1000">
                  <a:solidFill>
                    <a:schemeClr val="tx1"/>
                  </a:solidFill>
                </a:rPr>
                <a:t>γ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917815" y="5176520"/>
            <a:ext cx="972820" cy="419735"/>
            <a:chOff x="12780" y="7536"/>
            <a:chExt cx="1532" cy="661"/>
          </a:xfrm>
        </p:grpSpPr>
        <p:sp>
          <p:nvSpPr>
            <p:cNvPr id="109" name="等腰三角形 108"/>
            <p:cNvSpPr/>
            <p:nvPr>
              <p:custDataLst>
                <p:tags r:id="rId47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10" name="文本框 109"/>
            <p:cNvSpPr txBox="1"/>
            <p:nvPr>
              <p:custDataLst>
                <p:tags r:id="rId48"/>
              </p:custDataLst>
            </p:nvPr>
          </p:nvSpPr>
          <p:spPr>
            <a:xfrm>
              <a:off x="12780" y="7536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双域控δ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536555" y="5151120"/>
            <a:ext cx="972820" cy="419735"/>
            <a:chOff x="17054" y="7350"/>
            <a:chExt cx="1532" cy="661"/>
          </a:xfrm>
        </p:grpSpPr>
        <p:sp>
          <p:nvSpPr>
            <p:cNvPr id="112" name="等腰三角形 111"/>
            <p:cNvSpPr/>
            <p:nvPr>
              <p:custDataLst>
                <p:tags r:id="rId49"/>
              </p:custDataLst>
            </p:nvPr>
          </p:nvSpPr>
          <p:spPr>
            <a:xfrm>
              <a:off x="17665" y="7736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13" name="文本框 112"/>
            <p:cNvSpPr txBox="1"/>
            <p:nvPr>
              <p:custDataLst>
                <p:tags r:id="rId50"/>
              </p:custDataLst>
            </p:nvPr>
          </p:nvSpPr>
          <p:spPr>
            <a:xfrm>
              <a:off x="17054" y="7350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行泊一体δ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8559800" y="4966970"/>
            <a:ext cx="972820" cy="419735"/>
            <a:chOff x="3119" y="7200"/>
            <a:chExt cx="1532" cy="661"/>
          </a:xfrm>
        </p:grpSpPr>
        <p:sp>
          <p:nvSpPr>
            <p:cNvPr id="115" name="等腰三角形 114"/>
            <p:cNvSpPr/>
            <p:nvPr>
              <p:custDataLst>
                <p:tags r:id="rId51"/>
              </p:custDataLst>
            </p:nvPr>
          </p:nvSpPr>
          <p:spPr>
            <a:xfrm>
              <a:off x="3730" y="7586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16" name="文本框 115"/>
            <p:cNvSpPr txBox="1"/>
            <p:nvPr>
              <p:custDataLst>
                <p:tags r:id="rId52"/>
              </p:custDataLst>
            </p:nvPr>
          </p:nvSpPr>
          <p:spPr>
            <a:xfrm>
              <a:off x="3119" y="7200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r>
                <a:rPr lang="en-US" altLang="zh-CN" sz="1000">
                  <a:solidFill>
                    <a:schemeClr val="tx1"/>
                  </a:solidFill>
                </a:rPr>
                <a:t>β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480550" y="4954270"/>
            <a:ext cx="972820" cy="419735"/>
            <a:chOff x="17054" y="7350"/>
            <a:chExt cx="1532" cy="661"/>
          </a:xfrm>
        </p:grpSpPr>
        <p:sp>
          <p:nvSpPr>
            <p:cNvPr id="118" name="等腰三角形 117"/>
            <p:cNvSpPr/>
            <p:nvPr>
              <p:custDataLst>
                <p:tags r:id="rId53"/>
              </p:custDataLst>
            </p:nvPr>
          </p:nvSpPr>
          <p:spPr>
            <a:xfrm>
              <a:off x="17665" y="7736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19" name="文本框 118"/>
            <p:cNvSpPr txBox="1"/>
            <p:nvPr>
              <p:custDataLst>
                <p:tags r:id="rId54"/>
              </p:custDataLst>
            </p:nvPr>
          </p:nvSpPr>
          <p:spPr>
            <a:xfrm>
              <a:off x="17054" y="7350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r>
                <a:rPr lang="en-US" altLang="zh-CN" sz="1000">
                  <a:solidFill>
                    <a:schemeClr val="tx1"/>
                  </a:solidFill>
                </a:rPr>
                <a:t>γ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999615" y="4955540"/>
            <a:ext cx="972820" cy="428625"/>
            <a:chOff x="12780" y="7522"/>
            <a:chExt cx="1532" cy="675"/>
          </a:xfrm>
        </p:grpSpPr>
        <p:sp>
          <p:nvSpPr>
            <p:cNvPr id="121" name="等腰三角形 120"/>
            <p:cNvSpPr/>
            <p:nvPr>
              <p:custDataLst>
                <p:tags r:id="rId55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22" name="文本框 121"/>
            <p:cNvSpPr txBox="1"/>
            <p:nvPr>
              <p:custDataLst>
                <p:tags r:id="rId56"/>
              </p:custDataLst>
            </p:nvPr>
          </p:nvSpPr>
          <p:spPr>
            <a:xfrm>
              <a:off x="12780" y="75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</a:t>
              </a:r>
              <a:r>
                <a:rPr lang="en-US" altLang="zh-CN" sz="1000">
                  <a:solidFill>
                    <a:schemeClr val="tx1"/>
                  </a:solidFill>
                </a:rPr>
                <a:t>α1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492115" y="4948555"/>
            <a:ext cx="972820" cy="428625"/>
            <a:chOff x="12780" y="7522"/>
            <a:chExt cx="1532" cy="675"/>
          </a:xfrm>
        </p:grpSpPr>
        <p:sp>
          <p:nvSpPr>
            <p:cNvPr id="124" name="等腰三角形 123"/>
            <p:cNvSpPr/>
            <p:nvPr>
              <p:custDataLst>
                <p:tags r:id="rId57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25" name="文本框 124"/>
            <p:cNvSpPr txBox="1"/>
            <p:nvPr>
              <p:custDataLst>
                <p:tags r:id="rId58"/>
              </p:custDataLst>
            </p:nvPr>
          </p:nvSpPr>
          <p:spPr>
            <a:xfrm>
              <a:off x="12780" y="75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</a:t>
              </a:r>
              <a:r>
                <a:rPr lang="en-US" altLang="zh-CN" sz="1000">
                  <a:solidFill>
                    <a:schemeClr val="tx1"/>
                  </a:solidFill>
                </a:rPr>
                <a:t>β2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26" name="矩形 125"/>
          <p:cNvSpPr/>
          <p:nvPr>
            <p:custDataLst>
              <p:tags r:id="rId59"/>
            </p:custDataLst>
          </p:nvPr>
        </p:nvSpPr>
        <p:spPr>
          <a:xfrm>
            <a:off x="7752715" y="6057900"/>
            <a:ext cx="1249045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tx1"/>
                </a:solidFill>
              </a:rPr>
              <a:t>摸底试验</a:t>
            </a:r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>
            <p:custDataLst>
              <p:tags r:id="rId60"/>
            </p:custDataLst>
          </p:nvPr>
        </p:nvSpPr>
        <p:spPr>
          <a:xfrm>
            <a:off x="9010650" y="6057900"/>
            <a:ext cx="95504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硬件更改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>
            <p:custDataLst>
              <p:tags r:id="rId61"/>
            </p:custDataLst>
          </p:nvPr>
        </p:nvSpPr>
        <p:spPr>
          <a:xfrm>
            <a:off x="7613650" y="584835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12/20-1/5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0" name="文本框 129"/>
          <p:cNvSpPr txBox="1"/>
          <p:nvPr>
            <p:custDataLst>
              <p:tags r:id="rId62"/>
            </p:custDataLst>
          </p:nvPr>
        </p:nvSpPr>
        <p:spPr>
          <a:xfrm>
            <a:off x="8749665" y="584835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1/6-1/15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>
            <p:custDataLst>
              <p:tags r:id="rId63"/>
            </p:custDataLst>
          </p:nvPr>
        </p:nvSpPr>
        <p:spPr>
          <a:xfrm>
            <a:off x="10828020" y="6057900"/>
            <a:ext cx="875030" cy="241935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APQP</a:t>
            </a:r>
            <a:r>
              <a:rPr lang="zh-CN" altLang="en-US" sz="800">
                <a:solidFill>
                  <a:schemeClr val="tx1"/>
                </a:solidFill>
              </a:rPr>
              <a:t>、阶段评审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>
            <p:custDataLst>
              <p:tags r:id="rId64"/>
            </p:custDataLst>
          </p:nvPr>
        </p:nvSpPr>
        <p:spPr>
          <a:xfrm>
            <a:off x="10580370" y="584835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1/25-2/5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>
            <p:custDataLst>
              <p:tags r:id="rId65"/>
            </p:custDataLst>
          </p:nvPr>
        </p:nvSpPr>
        <p:spPr>
          <a:xfrm>
            <a:off x="1586865" y="3949065"/>
            <a:ext cx="9632315" cy="260350"/>
          </a:xfrm>
          <a:prstGeom prst="rect">
            <a:avLst/>
          </a:prstGeom>
          <a:solidFill>
            <a:srgbClr val="FF9999"/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算法适配和优化</a:t>
            </a:r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3317875" y="3807460"/>
            <a:ext cx="972820" cy="428625"/>
            <a:chOff x="12780" y="7522"/>
            <a:chExt cx="1532" cy="675"/>
          </a:xfrm>
        </p:grpSpPr>
        <p:sp>
          <p:nvSpPr>
            <p:cNvPr id="135" name="等腰三角形 134"/>
            <p:cNvSpPr/>
            <p:nvPr>
              <p:custDataLst>
                <p:tags r:id="rId66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36" name="文本框 135"/>
            <p:cNvSpPr txBox="1"/>
            <p:nvPr>
              <p:custDataLst>
                <p:tags r:id="rId67"/>
              </p:custDataLst>
            </p:nvPr>
          </p:nvSpPr>
          <p:spPr>
            <a:xfrm>
              <a:off x="12780" y="75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泊车适配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8573135" y="3727450"/>
            <a:ext cx="972820" cy="508635"/>
            <a:chOff x="12780" y="7396"/>
            <a:chExt cx="1532" cy="801"/>
          </a:xfrm>
        </p:grpSpPr>
        <p:sp>
          <p:nvSpPr>
            <p:cNvPr id="138" name="等腰三角形 137"/>
            <p:cNvSpPr/>
            <p:nvPr>
              <p:custDataLst>
                <p:tags r:id="rId68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39" name="文本框 138"/>
            <p:cNvSpPr txBox="1"/>
            <p:nvPr>
              <p:custDataLst>
                <p:tags r:id="rId69"/>
              </p:custDataLst>
            </p:nvPr>
          </p:nvSpPr>
          <p:spPr>
            <a:xfrm>
              <a:off x="12780" y="7396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适配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0340975" y="3736340"/>
            <a:ext cx="972820" cy="499745"/>
            <a:chOff x="12780" y="7410"/>
            <a:chExt cx="1532" cy="787"/>
          </a:xfrm>
        </p:grpSpPr>
        <p:sp>
          <p:nvSpPr>
            <p:cNvPr id="141" name="等腰三角形 140"/>
            <p:cNvSpPr/>
            <p:nvPr>
              <p:custDataLst>
                <p:tags r:id="rId70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42" name="文本框 141"/>
            <p:cNvSpPr txBox="1"/>
            <p:nvPr>
              <p:custDataLst>
                <p:tags r:id="rId71"/>
              </p:custDataLst>
            </p:nvPr>
          </p:nvSpPr>
          <p:spPr>
            <a:xfrm>
              <a:off x="12780" y="7410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冻结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8168005" y="1049020"/>
            <a:ext cx="909320" cy="39878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12/30</a:t>
            </a:r>
            <a:r>
              <a:rPr lang="zh-CN" altLang="en-US" sz="1000"/>
              <a:t>双域控</a:t>
            </a:r>
            <a:endParaRPr lang="en-US" altLang="zh-CN" sz="1000"/>
          </a:p>
          <a:p>
            <a:pPr algn="ctr"/>
            <a:r>
              <a:rPr lang="zh-CN" altLang="en-US" sz="1000"/>
              <a:t>客户演示版</a:t>
            </a:r>
            <a:endParaRPr lang="zh-CN" altLang="en-US" sz="1000"/>
          </a:p>
        </p:txBody>
      </p:sp>
      <p:sp>
        <p:nvSpPr>
          <p:cNvPr id="146" name="文本框 145"/>
          <p:cNvSpPr txBox="1"/>
          <p:nvPr>
            <p:custDataLst>
              <p:tags r:id="rId72"/>
            </p:custDataLst>
          </p:nvPr>
        </p:nvSpPr>
        <p:spPr>
          <a:xfrm>
            <a:off x="1390015" y="3724910"/>
            <a:ext cx="972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10/10-1/31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>
            <p:custDataLst>
              <p:tags r:id="rId73"/>
            </p:custDataLst>
          </p:nvPr>
        </p:nvSpPr>
        <p:spPr>
          <a:xfrm>
            <a:off x="10725150" y="1058545"/>
            <a:ext cx="1050290" cy="39878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1/31 </a:t>
            </a:r>
            <a:endParaRPr lang="en-US" altLang="zh-CN" sz="1000"/>
          </a:p>
          <a:p>
            <a:pPr algn="ctr"/>
            <a:r>
              <a:rPr lang="en-US" altLang="zh-CN" sz="1000"/>
              <a:t>J3</a:t>
            </a:r>
            <a:r>
              <a:rPr lang="zh-CN" altLang="en-US" sz="1000"/>
              <a:t>内部演示版</a:t>
            </a:r>
            <a:endParaRPr lang="zh-CN" altLang="en-US" sz="1000"/>
          </a:p>
        </p:txBody>
      </p:sp>
      <p:grpSp>
        <p:nvGrpSpPr>
          <p:cNvPr id="153" name="组合 152"/>
          <p:cNvGrpSpPr/>
          <p:nvPr/>
        </p:nvGrpSpPr>
        <p:grpSpPr>
          <a:xfrm>
            <a:off x="8573135" y="4253230"/>
            <a:ext cx="972820" cy="508635"/>
            <a:chOff x="12780" y="7396"/>
            <a:chExt cx="1532" cy="801"/>
          </a:xfrm>
        </p:grpSpPr>
        <p:sp>
          <p:nvSpPr>
            <p:cNvPr id="154" name="等腰三角形 153"/>
            <p:cNvSpPr/>
            <p:nvPr>
              <p:custDataLst>
                <p:tags r:id="rId74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55" name="文本框 154"/>
            <p:cNvSpPr txBox="1"/>
            <p:nvPr>
              <p:custDataLst>
                <p:tags r:id="rId75"/>
              </p:custDataLst>
            </p:nvPr>
          </p:nvSpPr>
          <p:spPr>
            <a:xfrm>
              <a:off x="12780" y="7396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适配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7796530" y="3730625"/>
            <a:ext cx="778510" cy="517525"/>
            <a:chOff x="12302" y="6655"/>
            <a:chExt cx="1226" cy="815"/>
          </a:xfrm>
        </p:grpSpPr>
        <p:sp>
          <p:nvSpPr>
            <p:cNvPr id="158" name="等腰三角形 157"/>
            <p:cNvSpPr/>
            <p:nvPr>
              <p:custDataLst>
                <p:tags r:id="rId76"/>
              </p:custDataLst>
            </p:nvPr>
          </p:nvSpPr>
          <p:spPr>
            <a:xfrm>
              <a:off x="12730" y="7195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59" name="文本框 158"/>
            <p:cNvSpPr txBox="1"/>
            <p:nvPr>
              <p:custDataLst>
                <p:tags r:id="rId77"/>
              </p:custDataLst>
            </p:nvPr>
          </p:nvSpPr>
          <p:spPr>
            <a:xfrm>
              <a:off x="12302" y="6655"/>
              <a:ext cx="122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双域控冻结</a:t>
              </a:r>
              <a:endParaRPr lang="zh-CN" altLang="en-US" sz="1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96920" y="4945380"/>
            <a:ext cx="972820" cy="428625"/>
            <a:chOff x="12780" y="7522"/>
            <a:chExt cx="1532" cy="675"/>
          </a:xfrm>
        </p:grpSpPr>
        <p:sp>
          <p:nvSpPr>
            <p:cNvPr id="22" name="等腰三角形 21"/>
            <p:cNvSpPr/>
            <p:nvPr>
              <p:custDataLst>
                <p:tags r:id="rId78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4" name="文本框 23"/>
            <p:cNvSpPr txBox="1"/>
            <p:nvPr>
              <p:custDataLst>
                <p:tags r:id="rId79"/>
              </p:custDataLst>
            </p:nvPr>
          </p:nvSpPr>
          <p:spPr>
            <a:xfrm>
              <a:off x="12780" y="75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</a:t>
              </a:r>
              <a:r>
                <a:rPr lang="en-US" altLang="zh-CN" sz="1000">
                  <a:solidFill>
                    <a:schemeClr val="tx1"/>
                  </a:solidFill>
                </a:rPr>
                <a:t>β1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06945" y="4972050"/>
            <a:ext cx="972820" cy="419735"/>
            <a:chOff x="3119" y="7200"/>
            <a:chExt cx="1532" cy="661"/>
          </a:xfrm>
        </p:grpSpPr>
        <p:sp>
          <p:nvSpPr>
            <p:cNvPr id="32" name="等腰三角形 31"/>
            <p:cNvSpPr/>
            <p:nvPr>
              <p:custDataLst>
                <p:tags r:id="rId80"/>
              </p:custDataLst>
            </p:nvPr>
          </p:nvSpPr>
          <p:spPr>
            <a:xfrm>
              <a:off x="3730" y="7586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5" name="文本框 34"/>
            <p:cNvSpPr txBox="1"/>
            <p:nvPr>
              <p:custDataLst>
                <p:tags r:id="rId81"/>
              </p:custDataLst>
            </p:nvPr>
          </p:nvSpPr>
          <p:spPr>
            <a:xfrm>
              <a:off x="3119" y="7200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行泊一体</a:t>
              </a:r>
              <a:r>
                <a:rPr lang="en-US" altLang="zh-CN" sz="1000">
                  <a:solidFill>
                    <a:schemeClr val="tx1"/>
                  </a:solidFill>
                </a:rPr>
                <a:t>α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92905" y="4945380"/>
            <a:ext cx="972820" cy="428625"/>
            <a:chOff x="12780" y="7522"/>
            <a:chExt cx="1532" cy="675"/>
          </a:xfrm>
        </p:grpSpPr>
        <p:sp>
          <p:nvSpPr>
            <p:cNvPr id="40" name="等腰三角形 39"/>
            <p:cNvSpPr/>
            <p:nvPr>
              <p:custDataLst>
                <p:tags r:id="rId82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41" name="文本框 40"/>
            <p:cNvSpPr txBox="1"/>
            <p:nvPr>
              <p:custDataLst>
                <p:tags r:id="rId83"/>
              </p:custDataLst>
            </p:nvPr>
          </p:nvSpPr>
          <p:spPr>
            <a:xfrm>
              <a:off x="12780" y="7522"/>
              <a:ext cx="15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双域控</a:t>
              </a:r>
              <a:r>
                <a:rPr lang="en-US" altLang="zh-CN" sz="1000">
                  <a:solidFill>
                    <a:schemeClr val="tx1"/>
                  </a:solidFill>
                </a:rPr>
                <a:t>α2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0195" y="5216525"/>
            <a:ext cx="972820" cy="526415"/>
            <a:chOff x="12780" y="7368"/>
            <a:chExt cx="1532" cy="829"/>
          </a:xfrm>
        </p:grpSpPr>
        <p:sp>
          <p:nvSpPr>
            <p:cNvPr id="19" name="等腰三角形 18"/>
            <p:cNvSpPr/>
            <p:nvPr>
              <p:custDataLst>
                <p:tags r:id="rId84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6" name="文本框 35"/>
            <p:cNvSpPr txBox="1"/>
            <p:nvPr>
              <p:custDataLst>
                <p:tags r:id="rId85"/>
              </p:custDataLst>
            </p:nvPr>
          </p:nvSpPr>
          <p:spPr>
            <a:xfrm>
              <a:off x="12780" y="7368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1000">
                  <a:solidFill>
                    <a:schemeClr val="tx1"/>
                  </a:solidFill>
                </a:rPr>
                <a:t>双域控</a:t>
              </a:r>
              <a:endParaRPr lang="zh-CN" sz="1000">
                <a:solidFill>
                  <a:schemeClr val="tx1"/>
                </a:solidFill>
              </a:endParaRPr>
            </a:p>
            <a:p>
              <a:pPr algn="ctr"/>
              <a:r>
                <a:rPr lang="zh-CN" sz="1000">
                  <a:solidFill>
                    <a:schemeClr val="tx1"/>
                  </a:solidFill>
                </a:rPr>
                <a:t>测试准备</a:t>
              </a:r>
              <a:endParaRPr 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23710" y="5193030"/>
            <a:ext cx="972820" cy="526415"/>
            <a:chOff x="12780" y="7368"/>
            <a:chExt cx="1532" cy="829"/>
          </a:xfrm>
        </p:grpSpPr>
        <p:sp>
          <p:nvSpPr>
            <p:cNvPr id="38" name="等腰三角形 37"/>
            <p:cNvSpPr/>
            <p:nvPr>
              <p:custDataLst>
                <p:tags r:id="rId86"/>
              </p:custDataLst>
            </p:nvPr>
          </p:nvSpPr>
          <p:spPr>
            <a:xfrm>
              <a:off x="13391" y="7922"/>
              <a:ext cx="281" cy="275"/>
            </a:xfrm>
            <a:prstGeom prst="triangle">
              <a:avLst/>
            </a:prstGeom>
            <a:solidFill>
              <a:srgbClr val="FF9999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43" name="文本框 42"/>
            <p:cNvSpPr txBox="1"/>
            <p:nvPr>
              <p:custDataLst>
                <p:tags r:id="rId87"/>
              </p:custDataLst>
            </p:nvPr>
          </p:nvSpPr>
          <p:spPr>
            <a:xfrm>
              <a:off x="12780" y="7368"/>
              <a:ext cx="15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1000">
                  <a:solidFill>
                    <a:schemeClr val="tx1"/>
                  </a:solidFill>
                </a:rPr>
                <a:t>行泊一体</a:t>
              </a:r>
              <a:endParaRPr lang="zh-CN" sz="1000">
                <a:solidFill>
                  <a:schemeClr val="tx1"/>
                </a:solidFill>
              </a:endParaRPr>
            </a:p>
            <a:p>
              <a:pPr algn="ctr"/>
              <a:r>
                <a:rPr lang="zh-CN" sz="1000">
                  <a:solidFill>
                    <a:schemeClr val="tx1"/>
                  </a:solidFill>
                </a:rPr>
                <a:t>测试准备</a:t>
              </a:r>
              <a:endParaRPr 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44" name="圆角矩形 43"/>
          <p:cNvSpPr/>
          <p:nvPr/>
        </p:nvSpPr>
        <p:spPr>
          <a:xfrm>
            <a:off x="4472305" y="2769235"/>
            <a:ext cx="6987540" cy="103886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965690" y="2866390"/>
            <a:ext cx="142621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1000"/>
              <a:t>如项目有干涉可以考虑放到正式外部项目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24607" y="479708"/>
            <a:ext cx="10059203" cy="62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863" tIns="51932" rIns="103863" bIns="51932">
            <a:spAutoFit/>
          </a:bodyPr>
          <a:lstStyle/>
          <a:p>
            <a:pPr marL="714375" lvl="1" indent="-194945" eaLnBrk="0" hangingPunct="0"/>
            <a:endParaRPr lang="en-GB" sz="1600" dirty="0"/>
          </a:p>
          <a:p>
            <a:pPr marL="714375" lvl="1" indent="-194945">
              <a:spcBef>
                <a:spcPct val="50000"/>
              </a:spcBef>
            </a:pPr>
            <a:endParaRPr lang="en-US" altLang="zh-CN" sz="1200" dirty="0"/>
          </a:p>
        </p:txBody>
      </p:sp>
      <p:sp>
        <p:nvSpPr>
          <p:cNvPr id="6" name="标题 1"/>
          <p:cNvSpPr txBox="1"/>
          <p:nvPr/>
        </p:nvSpPr>
        <p:spPr>
          <a:xfrm>
            <a:off x="401537" y="174059"/>
            <a:ext cx="9664065" cy="52834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eaLnBrk="1" hangingPunct="1">
              <a:defRPr lang="zh-CN" altLang="en-US" sz="28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/>
              <a:t>开发方案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66700" y="966470"/>
            <a:ext cx="11658600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整车车型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车型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比亚迪汉（武汉）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endParaRPr 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传感器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T1Q 100W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摄像头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1280*800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、使用原车超声波雷达（奥迪威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AK1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+ME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自研超声波算法；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、使用森云前视摄像头替代原车前视一体机（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800W OX8B+DSL457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ARS401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前雷达；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、横向执行器：博世；纵向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执行器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博世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双域控方案（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2023/12/30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客户演示版）：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J3+TC377+TDA4VM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接摄像头，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TDA4VM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接超声波雷达，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TDA4VM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进行数据透传，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J3+TDA4VM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泊车，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J3+TC377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行车。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一体机方案（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2024/1/31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内部演示版）：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J3+TC377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行泊一体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3910" y="396748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3910" y="396748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5e117ff-6f2b-4d18-a027-1b173d250d88}"/>
  <p:tag name="TABLE_ENDDRAG_ORIGIN_RECT" val="955*449"/>
  <p:tag name="TABLE_ENDDRAG_RECT" val="0*55*955*449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COMMONDATA" val="eyJoZGlkIjoiZTczZGJiMzk3NmE4MTFmY2I0NmVkOTVhODY4OTk3OTc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280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OPPOSans B</vt:lpstr>
      <vt:lpstr>OPPOSans R</vt:lpstr>
      <vt:lpstr>OPPOSans H</vt:lpstr>
      <vt:lpstr>微软雅黑</vt:lpstr>
      <vt:lpstr>Arial Unicode MS</vt:lpstr>
      <vt:lpstr>Arial Black</vt:lpstr>
      <vt:lpstr>黑体</vt:lpstr>
      <vt:lpstr>Calibri</vt:lpstr>
      <vt:lpstr>Office 主题​​</vt:lpstr>
      <vt:lpstr>Package</vt:lpstr>
      <vt:lpstr>D2M项目双域控＆行泊一体开发计划V0.1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玄奘蟋蟀</cp:lastModifiedBy>
  <cp:revision>78</cp:revision>
  <dcterms:created xsi:type="dcterms:W3CDTF">2019-09-19T02:01:00Z</dcterms:created>
  <dcterms:modified xsi:type="dcterms:W3CDTF">2023-10-11T10:19:40Z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2052-12.1.0.15404</vt:lpwstr>
  </property>
  <property fmtid="{D5CDD505-2E9C-101B-9397-08002B2CF9AE}" pid="3" name="ICV">
    <vt:lpwstr>AC45137791D145839AD341BF787AAB66_13</vt:lpwstr>
  </property>
</Properties>
</file>