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6"/>
  </p:handoutMasterIdLst>
  <p:sldIdLst>
    <p:sldId id="256" r:id="rId3"/>
    <p:sldId id="257" r:id="rId5"/>
    <p:sldId id="258" r:id="rId6"/>
    <p:sldId id="316" r:id="rId7"/>
    <p:sldId id="317" r:id="rId8"/>
    <p:sldId id="259" r:id="rId9"/>
    <p:sldId id="320" r:id="rId10"/>
    <p:sldId id="321" r:id="rId11"/>
    <p:sldId id="322" r:id="rId12"/>
    <p:sldId id="323" r:id="rId13"/>
    <p:sldId id="324" r:id="rId14"/>
    <p:sldId id="328" r:id="rId15"/>
    <p:sldId id="329" r:id="rId16"/>
    <p:sldId id="263" r:id="rId17"/>
    <p:sldId id="334" r:id="rId18"/>
    <p:sldId id="319" r:id="rId19"/>
    <p:sldId id="325" r:id="rId20"/>
    <p:sldId id="264" r:id="rId21"/>
    <p:sldId id="298" r:id="rId22"/>
    <p:sldId id="331" r:id="rId23"/>
    <p:sldId id="332" r:id="rId24"/>
    <p:sldId id="333" r:id="rId25"/>
    <p:sldId id="271" r:id="rId26"/>
    <p:sldId id="318" r:id="rId27"/>
    <p:sldId id="326" r:id="rId28"/>
    <p:sldId id="327" r:id="rId29"/>
    <p:sldId id="275" r:id="rId30"/>
    <p:sldId id="335" r:id="rId31"/>
    <p:sldId id="330" r:id="rId32"/>
    <p:sldId id="276" r:id="rId33"/>
    <p:sldId id="279" r:id="rId34"/>
    <p:sldId id="260" r:id="rId35"/>
  </p:sldIdLst>
  <p:sldSz cx="12192000" cy="6858000"/>
  <p:notesSz cx="6858000" cy="9144000"/>
  <p:custDataLst>
    <p:tags r:id="rId40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1" userDrawn="1">
          <p15:clr>
            <a:srgbClr val="A4A3A4"/>
          </p15:clr>
        </p15:guide>
        <p15:guide id="2" pos="38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15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0" autoAdjust="0"/>
    <p:restoredTop sz="94660" autoAdjust="0"/>
  </p:normalViewPr>
  <p:slideViewPr>
    <p:cSldViewPr snapToGrid="0" showGuides="1">
      <p:cViewPr varScale="1">
        <p:scale>
          <a:sx n="111" d="100"/>
          <a:sy n="111" d="100"/>
        </p:scale>
        <p:origin x="78" y="84"/>
      </p:cViewPr>
      <p:guideLst>
        <p:guide orient="horz" pos="2211"/>
        <p:guide pos="3823"/>
      </p:guideLst>
    </p:cSldViewPr>
  </p:slideViewPr>
  <p:outlineViewPr>
    <p:cViewPr>
      <p:scale>
        <a:sx n="33" d="100"/>
        <a:sy n="33" d="100"/>
      </p:scale>
      <p:origin x="0" y="-110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37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gs" Target="tags/tag16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BC803-7D80-40ED-AFB9-C7C1BCF83C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A7DF3-FE76-4671-8755-15E2B16FB4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E52F8-D714-4CDD-BF33-F8F7FFFD75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3497F-8534-4A0C-8036-34996E3DB7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3497F-8534-4A0C-8036-34996E3DB7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microsoft.com/office/2007/relationships/hdphoto" Target="../media/image3.wdp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5.png"/><Relationship Id="rId6" Type="http://schemas.microsoft.com/office/2007/relationships/hdphoto" Target="../media/image3.wdp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0.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大量内容+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>
            <a:spLocks noGrp="1"/>
          </p:cNvSpPr>
          <p:nvPr>
            <p:ph type="ctrTitle" hasCustomPrompt="1"/>
          </p:nvPr>
        </p:nvSpPr>
        <p:spPr>
          <a:xfrm>
            <a:off x="384810" y="84850"/>
            <a:ext cx="9664065" cy="528346"/>
          </a:xfrm>
        </p:spPr>
        <p:txBody>
          <a:bodyPr anchor="ctr" anchorCtr="0"/>
          <a:lstStyle>
            <a:lvl1pPr algn="l">
              <a:defRPr lang="zh-CN" altLang="en-US" sz="2800" b="0" i="0" u="none" kern="1200" baseline="0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4810" y="627172"/>
            <a:ext cx="9359266" cy="400110"/>
          </a:xfrm>
        </p:spPr>
        <p:txBody>
          <a:bodyPr wrap="square" anchor="ctr" anchorCtr="0">
            <a:spAutoFit/>
          </a:bodyPr>
          <a:lstStyle>
            <a:lvl1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000" b="0" i="0" u="none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pic>
        <p:nvPicPr>
          <p:cNvPr id="32" name="Picture 7" descr="PPT-3-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4775"/>
            <a:ext cx="12190413" cy="40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" name="Rectangle 2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SpPr/>
          <p:nvPr/>
        </p:nvSpPr>
        <p:spPr>
          <a:xfrm>
            <a:off x="0" y="136207"/>
            <a:ext cx="188594" cy="403225"/>
          </a:xfrm>
          <a:prstGeom prst="rect">
            <a:avLst/>
          </a:prstGeom>
          <a:solidFill>
            <a:srgbClr val="A50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图片 38" descr="资源 2@2x-81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57155" y="124460"/>
            <a:ext cx="1550035" cy="241935"/>
          </a:xfrm>
          <a:prstGeom prst="rect">
            <a:avLst/>
          </a:prstGeom>
        </p:spPr>
      </p:pic>
      <p:sp>
        <p:nvSpPr>
          <p:cNvPr id="55" name="内容占位符 54"/>
          <p:cNvSpPr>
            <a:spLocks noGrp="1"/>
          </p:cNvSpPr>
          <p:nvPr>
            <p:ph sz="quarter" idx="10" hasCustomPrompt="1"/>
          </p:nvPr>
        </p:nvSpPr>
        <p:spPr>
          <a:xfrm>
            <a:off x="695325" y="1044510"/>
            <a:ext cx="10601326" cy="4124997"/>
          </a:xfrm>
        </p:spPr>
        <p:txBody>
          <a:bodyPr/>
          <a:lstStyle>
            <a:lvl1pPr indent="-284480">
              <a:lnSpc>
                <a:spcPct val="150000"/>
              </a:lnSpc>
              <a:spcBef>
                <a:spcPts val="0"/>
              </a:spcBef>
              <a:defRPr lang="zh-CN" altLang="en-US" sz="16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1pPr>
            <a:lvl2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2pPr>
            <a:lvl3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3pPr>
            <a:lvl4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4pPr>
            <a:lvl5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5" name="文本占位符 3"/>
          <p:cNvSpPr>
            <a:spLocks noGrp="1"/>
          </p:cNvSpPr>
          <p:nvPr userDrawn="1"/>
        </p:nvSpPr>
        <p:spPr>
          <a:xfrm>
            <a:off x="11113770" y="6469973"/>
            <a:ext cx="772795" cy="382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佑驾创新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37" name="图片 36" descr="图标&#10;&#10;低可信度描述已自动生成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429" y="432868"/>
            <a:ext cx="1518761" cy="113732"/>
          </a:xfrm>
          <a:prstGeom prst="rect">
            <a:avLst/>
          </a:prstGeom>
        </p:spPr>
      </p:pic>
      <p:grpSp>
        <p:nvGrpSpPr>
          <p:cNvPr id="41" name="组合 40"/>
          <p:cNvGrpSpPr/>
          <p:nvPr userDrawn="1"/>
        </p:nvGrpSpPr>
        <p:grpSpPr>
          <a:xfrm>
            <a:off x="12365293" y="556000"/>
            <a:ext cx="1447170" cy="6302000"/>
            <a:chOff x="12339893" y="627172"/>
            <a:chExt cx="1447170" cy="6302000"/>
          </a:xfrm>
        </p:grpSpPr>
        <p:sp>
          <p:nvSpPr>
            <p:cNvPr id="42" name="矩形 41"/>
            <p:cNvSpPr/>
            <p:nvPr/>
          </p:nvSpPr>
          <p:spPr>
            <a:xfrm>
              <a:off x="12430125" y="986423"/>
              <a:ext cx="1247774" cy="552450"/>
            </a:xfrm>
            <a:prstGeom prst="rect">
              <a:avLst/>
            </a:prstGeom>
            <a:solidFill>
              <a:srgbClr val="DB5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DB5150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219/81/80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2430125" y="2033904"/>
              <a:ext cx="1247774" cy="552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C00000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192/0/0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2339894" y="6271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品牌色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2339893" y="17152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辅助色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2430124" y="2700012"/>
              <a:ext cx="1247775" cy="55245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FF9999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255/153/153</a:t>
              </a:r>
              <a:endParaRPr lang="zh-CN" altLang="en-US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2425737" y="4444462"/>
              <a:ext cx="1252162" cy="552450"/>
            </a:xfrm>
            <a:prstGeom prst="rect">
              <a:avLst/>
            </a:prstGeom>
            <a:solidFill>
              <a:srgbClr val="3D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3D3A39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61/58/57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2425737" y="5125759"/>
              <a:ext cx="1252162" cy="552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7F7F7F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127/127/127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2425737" y="5794348"/>
              <a:ext cx="1252162" cy="55245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BFBFBF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191/191/191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2425737" y="3377070"/>
              <a:ext cx="1252162" cy="552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FFC000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255/192/0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2339893" y="40795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字体色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2339893" y="6498285"/>
              <a:ext cx="14471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MINIEYE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视觉规范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  <a:p>
              <a:pPr algn="l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© 2022 MINIEYE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内容+副标题-无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>
            <a:spLocks noGrp="1"/>
          </p:cNvSpPr>
          <p:nvPr>
            <p:ph type="ctrTitle" hasCustomPrompt="1"/>
          </p:nvPr>
        </p:nvSpPr>
        <p:spPr>
          <a:xfrm>
            <a:off x="384810" y="84850"/>
            <a:ext cx="9664065" cy="528346"/>
          </a:xfrm>
        </p:spPr>
        <p:txBody>
          <a:bodyPr anchor="ctr" anchorCtr="0"/>
          <a:lstStyle>
            <a:lvl1pPr algn="l">
              <a:defRPr lang="zh-CN" altLang="en-US" sz="2800" b="0" i="0" u="none" kern="1200" baseline="0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pic>
        <p:nvPicPr>
          <p:cNvPr id="32" name="Picture 7" descr="PPT-3-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4775"/>
            <a:ext cx="12190413" cy="40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" name="Rectangle 2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SpPr/>
          <p:nvPr/>
        </p:nvSpPr>
        <p:spPr>
          <a:xfrm>
            <a:off x="0" y="136207"/>
            <a:ext cx="188594" cy="403225"/>
          </a:xfrm>
          <a:prstGeom prst="rect">
            <a:avLst/>
          </a:prstGeom>
          <a:solidFill>
            <a:srgbClr val="A50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图片 38" descr="资源 2@2x-81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57155" y="124460"/>
            <a:ext cx="1550035" cy="241935"/>
          </a:xfrm>
          <a:prstGeom prst="rect">
            <a:avLst/>
          </a:prstGeom>
        </p:spPr>
      </p:pic>
      <p:sp>
        <p:nvSpPr>
          <p:cNvPr id="43" name="文本占位符 3"/>
          <p:cNvSpPr>
            <a:spLocks noGrp="1"/>
          </p:cNvSpPr>
          <p:nvPr userDrawn="1"/>
        </p:nvSpPr>
        <p:spPr>
          <a:xfrm>
            <a:off x="11113770" y="6469973"/>
            <a:ext cx="772795" cy="382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佑驾创新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2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4810" y="627172"/>
            <a:ext cx="9359266" cy="400110"/>
          </a:xfrm>
        </p:spPr>
        <p:txBody>
          <a:bodyPr wrap="square" anchor="ctr" anchorCtr="0">
            <a:spAutoFit/>
          </a:bodyPr>
          <a:lstStyle>
            <a:lvl1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000" b="0" i="0" u="none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pic>
        <p:nvPicPr>
          <p:cNvPr id="29" name="图片 28" descr="图标&#10;&#10;低可信度描述已自动生成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429" y="432868"/>
            <a:ext cx="1518761" cy="113732"/>
          </a:xfrm>
          <a:prstGeom prst="rect">
            <a:avLst/>
          </a:prstGeom>
        </p:spPr>
      </p:pic>
      <p:grpSp>
        <p:nvGrpSpPr>
          <p:cNvPr id="37" name="组合 36"/>
          <p:cNvGrpSpPr/>
          <p:nvPr userDrawn="1"/>
        </p:nvGrpSpPr>
        <p:grpSpPr>
          <a:xfrm>
            <a:off x="12365293" y="556000"/>
            <a:ext cx="1447170" cy="6302000"/>
            <a:chOff x="12339893" y="627172"/>
            <a:chExt cx="1447170" cy="6302000"/>
          </a:xfrm>
        </p:grpSpPr>
        <p:sp>
          <p:nvSpPr>
            <p:cNvPr id="41" name="矩形 40"/>
            <p:cNvSpPr/>
            <p:nvPr/>
          </p:nvSpPr>
          <p:spPr>
            <a:xfrm>
              <a:off x="12430125" y="986423"/>
              <a:ext cx="1247774" cy="552450"/>
            </a:xfrm>
            <a:prstGeom prst="rect">
              <a:avLst/>
            </a:prstGeom>
            <a:solidFill>
              <a:srgbClr val="DB5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DB5150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219/81/80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2430125" y="2033904"/>
              <a:ext cx="1247774" cy="552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C00000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192/0/0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2339894" y="6271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品牌色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2339893" y="17152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辅助色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2430124" y="2700012"/>
              <a:ext cx="1247775" cy="55245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FF9999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255/153/153</a:t>
              </a:r>
              <a:endParaRPr lang="zh-CN" altLang="en-US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2425737" y="4444462"/>
              <a:ext cx="1252162" cy="552450"/>
            </a:xfrm>
            <a:prstGeom prst="rect">
              <a:avLst/>
            </a:prstGeom>
            <a:solidFill>
              <a:srgbClr val="3D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3D3A39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61/58/57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2425737" y="5125759"/>
              <a:ext cx="1252162" cy="552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7F7F7F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127/127/127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2425737" y="5794348"/>
              <a:ext cx="1252162" cy="55245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BFBFBF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191/191/191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2425737" y="3377070"/>
              <a:ext cx="1252162" cy="552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FFC000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255/192/0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2339893" y="40795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字体色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2339893" y="6498285"/>
              <a:ext cx="14471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MINIEYE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视觉规范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  <a:p>
              <a:pPr algn="l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© 2022 MINIEYE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.封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1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838198" y="1"/>
            <a:ext cx="11353802" cy="6857999"/>
          </a:xfrm>
          <a:custGeom>
            <a:avLst/>
            <a:gdLst>
              <a:gd name="connsiteX0" fmla="*/ 74218 w 11353802"/>
              <a:gd name="connsiteY0" fmla="*/ 0 h 6857999"/>
              <a:gd name="connsiteX1" fmla="*/ 11353802 w 11353802"/>
              <a:gd name="connsiteY1" fmla="*/ 0 h 6857999"/>
              <a:gd name="connsiteX2" fmla="*/ 11353802 w 11353802"/>
              <a:gd name="connsiteY2" fmla="*/ 6857999 h 6857999"/>
              <a:gd name="connsiteX3" fmla="*/ 2532428 w 11353802"/>
              <a:gd name="connsiteY3" fmla="*/ 6857999 h 6857999"/>
              <a:gd name="connsiteX4" fmla="*/ 2309453 w 11353802"/>
              <a:gd name="connsiteY4" fmla="*/ 6645412 h 6857999"/>
              <a:gd name="connsiteX5" fmla="*/ 0 w 11353802"/>
              <a:gd name="connsiteY5" fmla="*/ 1069897 h 6857999"/>
              <a:gd name="connsiteX6" fmla="*/ 40709 w 11353802"/>
              <a:gd name="connsiteY6" fmla="*/ 26370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53802" h="6857999">
                <a:moveTo>
                  <a:pt x="74218" y="0"/>
                </a:moveTo>
                <a:lnTo>
                  <a:pt x="11353802" y="0"/>
                </a:lnTo>
                <a:lnTo>
                  <a:pt x="11353802" y="6857999"/>
                </a:lnTo>
                <a:lnTo>
                  <a:pt x="2532428" y="6857999"/>
                </a:lnTo>
                <a:lnTo>
                  <a:pt x="2309453" y="6645412"/>
                </a:lnTo>
                <a:cubicBezTo>
                  <a:pt x="882555" y="5218514"/>
                  <a:pt x="0" y="3247272"/>
                  <a:pt x="0" y="1069897"/>
                </a:cubicBezTo>
                <a:cubicBezTo>
                  <a:pt x="0" y="797726"/>
                  <a:pt x="13790" y="528775"/>
                  <a:pt x="40709" y="263705"/>
                </a:cubicBezTo>
                <a:close/>
              </a:path>
            </a:pathLst>
          </a:custGeom>
          <a:solidFill>
            <a:schemeClr val="bg1">
              <a:lumMod val="95000"/>
              <a:alpha val="0"/>
            </a:schemeClr>
          </a:solidFill>
        </p:spPr>
      </p:pic>
      <p:sp>
        <p:nvSpPr>
          <p:cNvPr id="7" name="Freeform: Shape 7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SpPr/>
          <p:nvPr/>
        </p:nvSpPr>
        <p:spPr>
          <a:xfrm flipH="1" flipV="1">
            <a:off x="838198" y="0"/>
            <a:ext cx="11371033" cy="6858000"/>
          </a:xfrm>
          <a:custGeom>
            <a:avLst/>
            <a:gdLst>
              <a:gd name="connsiteX0" fmla="*/ 0 w 11353802"/>
              <a:gd name="connsiteY0" fmla="*/ 0 h 6857999"/>
              <a:gd name="connsiteX1" fmla="*/ 8821374 w 11353802"/>
              <a:gd name="connsiteY1" fmla="*/ 0 h 6857999"/>
              <a:gd name="connsiteX2" fmla="*/ 9044349 w 11353802"/>
              <a:gd name="connsiteY2" fmla="*/ 212587 h 6857999"/>
              <a:gd name="connsiteX3" fmla="*/ 11353802 w 11353802"/>
              <a:gd name="connsiteY3" fmla="*/ 5788102 h 6857999"/>
              <a:gd name="connsiteX4" fmla="*/ 11313093 w 11353802"/>
              <a:gd name="connsiteY4" fmla="*/ 6594294 h 6857999"/>
              <a:gd name="connsiteX5" fmla="*/ 11279584 w 11353802"/>
              <a:gd name="connsiteY5" fmla="*/ 6857999 h 6857999"/>
              <a:gd name="connsiteX6" fmla="*/ 0 w 1135380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53802" h="6857999">
                <a:moveTo>
                  <a:pt x="0" y="0"/>
                </a:moveTo>
                <a:lnTo>
                  <a:pt x="8821374" y="0"/>
                </a:lnTo>
                <a:lnTo>
                  <a:pt x="9044349" y="212587"/>
                </a:lnTo>
                <a:cubicBezTo>
                  <a:pt x="10471247" y="1639485"/>
                  <a:pt x="11353802" y="3610727"/>
                  <a:pt x="11353802" y="5788102"/>
                </a:cubicBezTo>
                <a:cubicBezTo>
                  <a:pt x="11353802" y="6060273"/>
                  <a:pt x="11340012" y="6329224"/>
                  <a:pt x="11313093" y="6594294"/>
                </a:cubicBezTo>
                <a:lnTo>
                  <a:pt x="11279584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100000">
                <a:srgbClr val="C11B2B">
                  <a:alpha val="0"/>
                </a:srgbClr>
              </a:gs>
              <a:gs pos="12000">
                <a:srgbClr val="BD1829">
                  <a:alpha val="77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grpSp>
        <p:nvGrpSpPr>
          <p:cNvPr id="8" name="Group 1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GrpSpPr/>
          <p:nvPr/>
        </p:nvGrpSpPr>
        <p:grpSpPr>
          <a:xfrm>
            <a:off x="7686675" y="1522508"/>
            <a:ext cx="3626710" cy="3810837"/>
            <a:chOff x="6096000" y="1038950"/>
            <a:chExt cx="3624666" cy="3808689"/>
          </a:xfrm>
          <a:solidFill>
            <a:schemeClr val="bg1">
              <a:alpha val="50000"/>
            </a:schemeClr>
          </a:solidFill>
        </p:grpSpPr>
        <p:sp>
          <p:nvSpPr>
            <p:cNvPr id="9" name="Half Frame 16"/>
            <p:cNvSpPr/>
            <p:nvPr/>
          </p:nvSpPr>
          <p:spPr>
            <a:xfrm>
              <a:off x="6096000" y="1038950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Half Frame 17"/>
            <p:cNvSpPr/>
            <p:nvPr/>
          </p:nvSpPr>
          <p:spPr>
            <a:xfrm flipV="1">
              <a:off x="6096000" y="4573051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Half Frame 18"/>
            <p:cNvSpPr/>
            <p:nvPr/>
          </p:nvSpPr>
          <p:spPr>
            <a:xfrm flipH="1">
              <a:off x="9446078" y="1038950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Half Frame 19"/>
            <p:cNvSpPr/>
            <p:nvPr/>
          </p:nvSpPr>
          <p:spPr>
            <a:xfrm flipH="1" flipV="1">
              <a:off x="9446078" y="4573051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pic>
        <p:nvPicPr>
          <p:cNvPr id="13" name="图片 12" descr="资源 2@2x-81"/>
          <p:cNvPicPr>
            <a:picLocks noChangeAspect="1"/>
          </p:cNvPicPr>
          <p:nvPr/>
        </p:nvPicPr>
        <p:blipFill>
          <a:blip r:embed="rId3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6405" y="6170296"/>
            <a:ext cx="1550035" cy="241935"/>
          </a:xfrm>
          <a:prstGeom prst="rect">
            <a:avLst/>
          </a:prstGeom>
        </p:spPr>
      </p:pic>
      <p:pic>
        <p:nvPicPr>
          <p:cNvPr id="17" name="图片 16" descr="文本&#10;&#10;描述已自动生成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675" y="2063503"/>
            <a:ext cx="3626709" cy="2861360"/>
          </a:xfrm>
          <a:prstGeom prst="rect">
            <a:avLst/>
          </a:prstGeom>
        </p:spPr>
      </p:pic>
      <p:pic>
        <p:nvPicPr>
          <p:cNvPr id="18" name="图片 17" descr="图标&#10;&#10;低可信度描述已自动生成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9" y="6464517"/>
            <a:ext cx="1518761" cy="113732"/>
          </a:xfrm>
          <a:prstGeom prst="rect">
            <a:avLst/>
          </a:prstGeom>
        </p:spPr>
      </p:pic>
      <p:grpSp>
        <p:nvGrpSpPr>
          <p:cNvPr id="31" name="组合 30"/>
          <p:cNvGrpSpPr/>
          <p:nvPr userDrawn="1"/>
        </p:nvGrpSpPr>
        <p:grpSpPr>
          <a:xfrm>
            <a:off x="12365293" y="556000"/>
            <a:ext cx="1447170" cy="6302000"/>
            <a:chOff x="12339893" y="627172"/>
            <a:chExt cx="1447170" cy="6302000"/>
          </a:xfrm>
        </p:grpSpPr>
        <p:sp>
          <p:nvSpPr>
            <p:cNvPr id="32" name="矩形 31"/>
            <p:cNvSpPr/>
            <p:nvPr/>
          </p:nvSpPr>
          <p:spPr>
            <a:xfrm>
              <a:off x="12430125" y="986423"/>
              <a:ext cx="1247774" cy="552450"/>
            </a:xfrm>
            <a:prstGeom prst="rect">
              <a:avLst/>
            </a:prstGeom>
            <a:solidFill>
              <a:srgbClr val="DB5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DB5150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219/81/80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2430125" y="2033904"/>
              <a:ext cx="1247774" cy="552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C00000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192/0/0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339894" y="6271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品牌色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2339893" y="17152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辅助色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2430124" y="2700012"/>
              <a:ext cx="1247775" cy="55245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FF9999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255/153/153</a:t>
              </a:r>
              <a:endParaRPr lang="zh-CN" altLang="en-US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2425737" y="4444462"/>
              <a:ext cx="1252162" cy="552450"/>
            </a:xfrm>
            <a:prstGeom prst="rect">
              <a:avLst/>
            </a:prstGeom>
            <a:solidFill>
              <a:srgbClr val="3D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3D3A39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61/58/57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2425737" y="5125759"/>
              <a:ext cx="1252162" cy="552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7F7F7F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127/127/127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2425737" y="5794348"/>
              <a:ext cx="1252162" cy="55245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BFBFBF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191/191/191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2425737" y="3377070"/>
              <a:ext cx="1252162" cy="552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FFC000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255/192/0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2339893" y="40795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字体色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339893" y="6498285"/>
              <a:ext cx="14471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MINIEYE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视觉规范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  <a:p>
              <a:pPr algn="l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© 2022 MINIEYE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封首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3"/>
          <p:cNvSpPr>
            <a:spLocks noGrp="1"/>
          </p:cNvSpPr>
          <p:nvPr/>
        </p:nvSpPr>
        <p:spPr>
          <a:xfrm>
            <a:off x="11113770" y="6512560"/>
            <a:ext cx="772795" cy="28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佑驾创新</a:t>
            </a:r>
            <a:endParaRPr lang="zh-CN" altLang="en-US" dirty="0">
              <a:solidFill>
                <a:schemeClr val="bg1">
                  <a:lumMod val="75000"/>
                </a:schemeClr>
              </a:solidFill>
              <a:effectLst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66350" y="254000"/>
            <a:ext cx="19392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让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汽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车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感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知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世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界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2" name="图片占位符 5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 flipH="1">
            <a:off x="6810102" y="2"/>
            <a:ext cx="5381897" cy="6857999"/>
          </a:xfrm>
          <a:custGeom>
            <a:avLst/>
            <a:gdLst>
              <a:gd name="connsiteX0" fmla="*/ 0 w 11353802"/>
              <a:gd name="connsiteY0" fmla="*/ 0 h 6857999"/>
              <a:gd name="connsiteX1" fmla="*/ 8821374 w 11353802"/>
              <a:gd name="connsiteY1" fmla="*/ 0 h 6857999"/>
              <a:gd name="connsiteX2" fmla="*/ 9044349 w 11353802"/>
              <a:gd name="connsiteY2" fmla="*/ 212587 h 6857999"/>
              <a:gd name="connsiteX3" fmla="*/ 11353802 w 11353802"/>
              <a:gd name="connsiteY3" fmla="*/ 5788102 h 6857999"/>
              <a:gd name="connsiteX4" fmla="*/ 11313093 w 11353802"/>
              <a:gd name="connsiteY4" fmla="*/ 6594294 h 6857999"/>
              <a:gd name="connsiteX5" fmla="*/ 11279584 w 11353802"/>
              <a:gd name="connsiteY5" fmla="*/ 6857999 h 6857999"/>
              <a:gd name="connsiteX6" fmla="*/ 0 w 1135380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53802" h="6857999">
                <a:moveTo>
                  <a:pt x="0" y="0"/>
                </a:moveTo>
                <a:lnTo>
                  <a:pt x="8821374" y="0"/>
                </a:lnTo>
                <a:lnTo>
                  <a:pt x="9044349" y="212587"/>
                </a:lnTo>
                <a:cubicBezTo>
                  <a:pt x="10471247" y="1639485"/>
                  <a:pt x="11353802" y="3610727"/>
                  <a:pt x="11353802" y="5788102"/>
                </a:cubicBezTo>
                <a:cubicBezTo>
                  <a:pt x="11353802" y="6060273"/>
                  <a:pt x="11340012" y="6329224"/>
                  <a:pt x="11313093" y="6594294"/>
                </a:cubicBezTo>
                <a:lnTo>
                  <a:pt x="11279584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  <a:alpha val="0"/>
            </a:schemeClr>
          </a:solidFill>
        </p:spPr>
      </p:pic>
      <p:sp>
        <p:nvSpPr>
          <p:cNvPr id="13" name="Freeform: Shape 7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SpPr/>
          <p:nvPr/>
        </p:nvSpPr>
        <p:spPr>
          <a:xfrm flipH="1">
            <a:off x="6810103" y="1"/>
            <a:ext cx="5399128" cy="6857999"/>
          </a:xfrm>
          <a:custGeom>
            <a:avLst/>
            <a:gdLst>
              <a:gd name="connsiteX0" fmla="*/ 0 w 11353802"/>
              <a:gd name="connsiteY0" fmla="*/ 0 h 6857999"/>
              <a:gd name="connsiteX1" fmla="*/ 8821374 w 11353802"/>
              <a:gd name="connsiteY1" fmla="*/ 0 h 6857999"/>
              <a:gd name="connsiteX2" fmla="*/ 9044349 w 11353802"/>
              <a:gd name="connsiteY2" fmla="*/ 212587 h 6857999"/>
              <a:gd name="connsiteX3" fmla="*/ 11353802 w 11353802"/>
              <a:gd name="connsiteY3" fmla="*/ 5788102 h 6857999"/>
              <a:gd name="connsiteX4" fmla="*/ 11313093 w 11353802"/>
              <a:gd name="connsiteY4" fmla="*/ 6594294 h 6857999"/>
              <a:gd name="connsiteX5" fmla="*/ 11279584 w 11353802"/>
              <a:gd name="connsiteY5" fmla="*/ 6857999 h 6857999"/>
              <a:gd name="connsiteX6" fmla="*/ 0 w 1135380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53802" h="6857999">
                <a:moveTo>
                  <a:pt x="0" y="0"/>
                </a:moveTo>
                <a:lnTo>
                  <a:pt x="8821374" y="0"/>
                </a:lnTo>
                <a:lnTo>
                  <a:pt x="9044349" y="212587"/>
                </a:lnTo>
                <a:cubicBezTo>
                  <a:pt x="10471247" y="1639485"/>
                  <a:pt x="11353802" y="3610727"/>
                  <a:pt x="11353802" y="5788102"/>
                </a:cubicBezTo>
                <a:cubicBezTo>
                  <a:pt x="11353802" y="6060273"/>
                  <a:pt x="11340012" y="6329224"/>
                  <a:pt x="11313093" y="6594294"/>
                </a:cubicBezTo>
                <a:lnTo>
                  <a:pt x="11279584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100000">
                <a:srgbClr val="C11B2B">
                  <a:alpha val="0"/>
                </a:srgbClr>
              </a:gs>
              <a:gs pos="12000">
                <a:srgbClr val="BD1829">
                  <a:alpha val="6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grpSp>
        <p:nvGrpSpPr>
          <p:cNvPr id="14" name="Group 1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GrpSpPr/>
          <p:nvPr/>
        </p:nvGrpSpPr>
        <p:grpSpPr>
          <a:xfrm>
            <a:off x="7686675" y="1522508"/>
            <a:ext cx="3626710" cy="3810837"/>
            <a:chOff x="6096000" y="1038950"/>
            <a:chExt cx="3624666" cy="3808689"/>
          </a:xfrm>
          <a:solidFill>
            <a:schemeClr val="bg1">
              <a:alpha val="50000"/>
            </a:schemeClr>
          </a:solidFill>
        </p:grpSpPr>
        <p:sp>
          <p:nvSpPr>
            <p:cNvPr id="15" name="Half Frame 16"/>
            <p:cNvSpPr/>
            <p:nvPr/>
          </p:nvSpPr>
          <p:spPr>
            <a:xfrm>
              <a:off x="6096000" y="1038950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6" name="Half Frame 17"/>
            <p:cNvSpPr/>
            <p:nvPr/>
          </p:nvSpPr>
          <p:spPr>
            <a:xfrm flipV="1">
              <a:off x="6096000" y="4573051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7" name="Half Frame 18"/>
            <p:cNvSpPr/>
            <p:nvPr/>
          </p:nvSpPr>
          <p:spPr>
            <a:xfrm flipH="1">
              <a:off x="9446078" y="1038950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8" name="Half Frame 19"/>
            <p:cNvSpPr/>
            <p:nvPr/>
          </p:nvSpPr>
          <p:spPr>
            <a:xfrm flipH="1" flipV="1">
              <a:off x="9446078" y="4573051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sp>
        <p:nvSpPr>
          <p:cNvPr id="26" name="标题 1"/>
          <p:cNvSpPr>
            <a:spLocks noGrp="1"/>
          </p:cNvSpPr>
          <p:nvPr>
            <p:ph type="ctrTitle" hasCustomPrompt="1"/>
          </p:nvPr>
        </p:nvSpPr>
        <p:spPr>
          <a:xfrm>
            <a:off x="824994" y="2676880"/>
            <a:ext cx="5985107" cy="832782"/>
          </a:xfrm>
        </p:spPr>
        <p:txBody>
          <a:bodyPr anchor="b">
            <a:noAutofit/>
          </a:bodyPr>
          <a:lstStyle>
            <a:lvl1pPr algn="l">
              <a:defRPr lang="zh-CN" altLang="en-US" sz="4800" b="0" i="0" u="none" kern="1200" baseline="0" dirty="0">
                <a:solidFill>
                  <a:schemeClr val="bg2">
                    <a:lumMod val="25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/>
              <a:t>此处填写</a:t>
            </a:r>
            <a:r>
              <a:rPr lang="en-US" altLang="zh-CN" dirty="0"/>
              <a:t>PPT</a:t>
            </a:r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2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24680" y="3955489"/>
            <a:ext cx="5149400" cy="369332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000" b="0" i="0" u="none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此处填写副标题，如：姓名</a:t>
            </a:r>
            <a:endParaRPr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sz="quarter" idx="10" hasCustomPrompt="1"/>
          </p:nvPr>
        </p:nvSpPr>
        <p:spPr>
          <a:xfrm>
            <a:off x="822688" y="4461030"/>
            <a:ext cx="5151392" cy="369332"/>
          </a:xfrm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i="0" u="none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r>
              <a:rPr lang="zh-CN" altLang="en-US" dirty="0"/>
              <a:t>此处填写第二个副标题，如：日期</a:t>
            </a:r>
            <a:r>
              <a:rPr lang="en-US" altLang="zh-CN" dirty="0"/>
              <a:t>/</a:t>
            </a:r>
            <a:r>
              <a:rPr lang="zh-CN" altLang="en-US" dirty="0"/>
              <a:t>联系方式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11" hasCustomPrompt="1"/>
          </p:nvPr>
        </p:nvSpPr>
        <p:spPr>
          <a:xfrm>
            <a:off x="188592" y="6544983"/>
            <a:ext cx="6699318" cy="255232"/>
          </a:xfrm>
        </p:spPr>
        <p:txBody>
          <a:bodyPr anchor="ctr"/>
          <a:lstStyle>
            <a:lvl1pPr marL="0" indent="0">
              <a:buNone/>
              <a:defRPr lang="zh-CN" altLang="en-US" sz="1200" b="0" i="0" u="none" kern="1200" baseline="0" dirty="0" smtClean="0">
                <a:solidFill>
                  <a:srgbClr val="3D3A39"/>
                </a:solidFill>
                <a:effectLst/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必填！此处填写保密等级（共</a:t>
            </a:r>
            <a:r>
              <a:rPr lang="en-US" altLang="zh-CN" dirty="0"/>
              <a:t>3</a:t>
            </a:r>
            <a:r>
              <a:rPr lang="zh-CN" altLang="en-US" dirty="0"/>
              <a:t>个层级：</a:t>
            </a:r>
            <a:r>
              <a:rPr lang="en-US" altLang="zh-CN" dirty="0"/>
              <a:t>MINIEYE</a:t>
            </a:r>
            <a:r>
              <a:rPr lang="zh-CN" altLang="en-US" dirty="0"/>
              <a:t>绝密</a:t>
            </a:r>
            <a:r>
              <a:rPr lang="en-US" altLang="zh-CN" dirty="0"/>
              <a:t>/MINIEYE</a:t>
            </a:r>
            <a:r>
              <a:rPr lang="zh-CN" altLang="en-US" dirty="0"/>
              <a:t>机密</a:t>
            </a:r>
            <a:r>
              <a:rPr lang="en-US" altLang="zh-CN" dirty="0"/>
              <a:t>/MINIEYE</a:t>
            </a:r>
            <a:r>
              <a:rPr lang="zh-CN" altLang="en-US" dirty="0"/>
              <a:t>保密）</a:t>
            </a:r>
            <a:endParaRPr lang="zh-CN" altLang="en-US" dirty="0"/>
          </a:p>
        </p:txBody>
      </p:sp>
      <p:pic>
        <p:nvPicPr>
          <p:cNvPr id="24" name="图片 23" descr="资源 2@2x-81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495" y="257175"/>
            <a:ext cx="1550035" cy="241935"/>
          </a:xfrm>
          <a:prstGeom prst="rect">
            <a:avLst/>
          </a:prstGeom>
        </p:spPr>
      </p:pic>
      <p:pic>
        <p:nvPicPr>
          <p:cNvPr id="19" name="图片 18" descr="文本&#10;&#10;描述已自动生成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675" y="2063503"/>
            <a:ext cx="3626709" cy="2861360"/>
          </a:xfrm>
          <a:prstGeom prst="rect">
            <a:avLst/>
          </a:prstGeom>
        </p:spPr>
      </p:pic>
      <p:pic>
        <p:nvPicPr>
          <p:cNvPr id="20" name="图片 19" descr="图标&#10;&#10;低可信度描述已自动生成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69" y="547311"/>
            <a:ext cx="1518761" cy="113732"/>
          </a:xfrm>
          <a:prstGeom prst="rect">
            <a:avLst/>
          </a:prstGeom>
        </p:spPr>
      </p:pic>
      <p:grpSp>
        <p:nvGrpSpPr>
          <p:cNvPr id="21" name="组合 20"/>
          <p:cNvGrpSpPr/>
          <p:nvPr userDrawn="1"/>
        </p:nvGrpSpPr>
        <p:grpSpPr>
          <a:xfrm>
            <a:off x="12365293" y="556000"/>
            <a:ext cx="1447170" cy="6302000"/>
            <a:chOff x="12339893" y="627172"/>
            <a:chExt cx="1447170" cy="6302000"/>
          </a:xfrm>
        </p:grpSpPr>
        <p:sp>
          <p:nvSpPr>
            <p:cNvPr id="22" name="矩形 21"/>
            <p:cNvSpPr/>
            <p:nvPr/>
          </p:nvSpPr>
          <p:spPr>
            <a:xfrm>
              <a:off x="12430125" y="986423"/>
              <a:ext cx="1247774" cy="552450"/>
            </a:xfrm>
            <a:prstGeom prst="rect">
              <a:avLst/>
            </a:prstGeom>
            <a:solidFill>
              <a:srgbClr val="DB5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DB5150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219/81/80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2430125" y="2033904"/>
              <a:ext cx="1247774" cy="552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C00000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192/0/0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339894" y="6271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品牌色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2339893" y="17152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辅助色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430124" y="2700012"/>
              <a:ext cx="1247775" cy="55245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FF9999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255/153/153</a:t>
              </a:r>
              <a:endParaRPr lang="zh-CN" altLang="en-US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425737" y="4444462"/>
              <a:ext cx="1252162" cy="552450"/>
            </a:xfrm>
            <a:prstGeom prst="rect">
              <a:avLst/>
            </a:prstGeom>
            <a:solidFill>
              <a:srgbClr val="3D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3D3A39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61/58/57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425737" y="5125759"/>
              <a:ext cx="1252162" cy="552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7F7F7F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127/127/127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2425737" y="5794348"/>
              <a:ext cx="1252162" cy="55245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BFBFBF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191/191/191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2425737" y="3377070"/>
              <a:ext cx="1252162" cy="552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FFC000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255/192/0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339893" y="40795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字体色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2339893" y="6498285"/>
              <a:ext cx="14471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MINIEYE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视觉规范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  <a:p>
              <a:pPr algn="l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© 2022 MINIEYE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6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PicPr>
            <a:picLocks noChangeAspect="1"/>
          </p:cNvPicPr>
          <p:nvPr/>
        </p:nvPicPr>
        <p:blipFill>
          <a:blip r:embed="rId2" cstate="screen">
            <a:alphaModFix amt="85000"/>
          </a:blip>
          <a:srcRect/>
          <a:stretch>
            <a:fillRect/>
          </a:stretch>
        </p:blipFill>
        <p:spPr>
          <a:xfrm>
            <a:off x="0" y="0"/>
            <a:ext cx="3888637" cy="6858000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9525">
            <a:noFill/>
          </a:ln>
        </p:spPr>
      </p:pic>
      <p:pic>
        <p:nvPicPr>
          <p:cNvPr id="7" name="Picture 19" descr="PPT-2-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54775"/>
            <a:ext cx="12190413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" name="Group 7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GrpSpPr/>
          <p:nvPr/>
        </p:nvGrpSpPr>
        <p:grpSpPr>
          <a:xfrm>
            <a:off x="476044" y="1314450"/>
            <a:ext cx="2819125" cy="4085941"/>
            <a:chOff x="6781862" y="1038950"/>
            <a:chExt cx="2938804" cy="4259400"/>
          </a:xfrm>
          <a:solidFill>
            <a:schemeClr val="bg1">
              <a:alpha val="50000"/>
            </a:schemeClr>
          </a:solidFill>
        </p:grpSpPr>
        <p:sp>
          <p:nvSpPr>
            <p:cNvPr id="11" name="Half Frame 73"/>
            <p:cNvSpPr/>
            <p:nvPr/>
          </p:nvSpPr>
          <p:spPr>
            <a:xfrm>
              <a:off x="6781862" y="1038950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Half Frame 74"/>
            <p:cNvSpPr/>
            <p:nvPr/>
          </p:nvSpPr>
          <p:spPr>
            <a:xfrm flipV="1">
              <a:off x="6781862" y="5023762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Half Frame 75"/>
            <p:cNvSpPr/>
            <p:nvPr/>
          </p:nvSpPr>
          <p:spPr>
            <a:xfrm flipH="1">
              <a:off x="9446078" y="1038950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Half Frame 76"/>
            <p:cNvSpPr/>
            <p:nvPr/>
          </p:nvSpPr>
          <p:spPr>
            <a:xfrm flipH="1" flipV="1">
              <a:off x="9446078" y="5023762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pic>
        <p:nvPicPr>
          <p:cNvPr id="15" name="图片 14" descr="图标&#10;&#10;描述已自动生成"/>
          <p:cNvPicPr>
            <a:picLocks noChangeAspect="1"/>
          </p:cNvPicPr>
          <p:nvPr/>
        </p:nvPicPr>
        <p:blipFill>
          <a:blip r:embed="rId4" cstate="screen">
            <a:alphaModFix amt="35000"/>
          </a:blip>
          <a:stretch>
            <a:fillRect/>
          </a:stretch>
        </p:blipFill>
        <p:spPr>
          <a:xfrm>
            <a:off x="695569" y="2180251"/>
            <a:ext cx="2497497" cy="2497497"/>
          </a:xfrm>
          <a:prstGeom prst="rect">
            <a:avLst/>
          </a:prstGeom>
        </p:spPr>
      </p:pic>
      <p:pic>
        <p:nvPicPr>
          <p:cNvPr id="18" name="图片 17" descr="资源 2@2x-81"/>
          <p:cNvPicPr>
            <a:picLocks noChangeAspect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57155" y="124460"/>
            <a:ext cx="1550035" cy="241935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12365293" y="556000"/>
            <a:ext cx="1447170" cy="6302000"/>
            <a:chOff x="12339893" y="627172"/>
            <a:chExt cx="1447170" cy="6302000"/>
          </a:xfrm>
        </p:grpSpPr>
        <p:sp>
          <p:nvSpPr>
            <p:cNvPr id="22" name="矩形 21"/>
            <p:cNvSpPr/>
            <p:nvPr/>
          </p:nvSpPr>
          <p:spPr>
            <a:xfrm>
              <a:off x="12430125" y="986423"/>
              <a:ext cx="1247774" cy="552450"/>
            </a:xfrm>
            <a:prstGeom prst="rect">
              <a:avLst/>
            </a:prstGeom>
            <a:solidFill>
              <a:srgbClr val="DB5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DB5150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219/81/80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2430125" y="2033904"/>
              <a:ext cx="1247774" cy="552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C00000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192/0/0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2339894" y="6271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品牌色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339893" y="17152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辅助色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2430124" y="2700012"/>
              <a:ext cx="1247775" cy="55245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FF9999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255/153/153</a:t>
              </a:r>
              <a:endParaRPr lang="zh-CN" altLang="en-US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2425737" y="4444462"/>
              <a:ext cx="1252162" cy="552450"/>
            </a:xfrm>
            <a:prstGeom prst="rect">
              <a:avLst/>
            </a:prstGeom>
            <a:solidFill>
              <a:srgbClr val="3D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3D3A39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61/58/57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2425737" y="5125759"/>
              <a:ext cx="1252162" cy="552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7F7F7F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127/127/127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425737" y="5794348"/>
              <a:ext cx="1252162" cy="55245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BFBFBF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191/191/191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425737" y="3377070"/>
              <a:ext cx="1252162" cy="552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FFC000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255/192/0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339893" y="40795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字体色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339893" y="6498285"/>
              <a:ext cx="14471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MINIEYE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视觉规范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  <a:p>
              <a:pPr algn="l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© 2022 MINIEYE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sp>
        <p:nvSpPr>
          <p:cNvPr id="35" name="标题 1"/>
          <p:cNvSpPr>
            <a:spLocks noGrp="1"/>
          </p:cNvSpPr>
          <p:nvPr>
            <p:ph type="ctrTitle" hasCustomPrompt="1"/>
          </p:nvPr>
        </p:nvSpPr>
        <p:spPr>
          <a:xfrm>
            <a:off x="5729337" y="1600345"/>
            <a:ext cx="5110113" cy="579442"/>
          </a:xfrm>
        </p:spPr>
        <p:txBody>
          <a:bodyPr anchor="b"/>
          <a:lstStyle>
            <a:lvl1pPr algn="l">
              <a:defRPr lang="zh-CN" altLang="en-US" sz="2800" b="0" i="0" u="none" kern="1200" baseline="0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/>
              <a:t>点击添加标题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0" hasCustomPrompt="1"/>
          </p:nvPr>
        </p:nvSpPr>
        <p:spPr>
          <a:xfrm>
            <a:off x="5729336" y="2303126"/>
            <a:ext cx="5110113" cy="3745134"/>
          </a:xfrm>
        </p:spPr>
        <p:txBody>
          <a:bodyPr wrap="square">
            <a:normAutofit/>
          </a:bodyPr>
          <a:lstStyle>
            <a:lvl1pPr mar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000" b="0" i="0" u="none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点击此处添加正文</a:t>
            </a:r>
            <a:endParaRPr lang="en-US" altLang="zh-CN" dirty="0"/>
          </a:p>
        </p:txBody>
      </p:sp>
      <p:sp>
        <p:nvSpPr>
          <p:cNvPr id="34" name="文本占位符 3"/>
          <p:cNvSpPr>
            <a:spLocks noGrp="1"/>
          </p:cNvSpPr>
          <p:nvPr userDrawn="1"/>
        </p:nvSpPr>
        <p:spPr>
          <a:xfrm>
            <a:off x="11113770" y="6469973"/>
            <a:ext cx="772795" cy="382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佑驾创新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33" name="图片 32" descr="文本&#10;&#10;描述已自动生成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34" y="2225756"/>
            <a:ext cx="3050166" cy="2406485"/>
          </a:xfrm>
          <a:prstGeom prst="rect">
            <a:avLst/>
          </a:prstGeom>
        </p:spPr>
      </p:pic>
      <p:pic>
        <p:nvPicPr>
          <p:cNvPr id="36" name="图片 35" descr="图标&#10;&#10;低可信度描述已自动生成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429" y="432868"/>
            <a:ext cx="1518761" cy="1137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目录页-大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6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PicPr>
            <a:picLocks noChangeAspect="1"/>
          </p:cNvPicPr>
          <p:nvPr/>
        </p:nvPicPr>
        <p:blipFill>
          <a:blip r:embed="rId2" cstate="screen">
            <a:alphaModFix amt="85000"/>
          </a:blip>
          <a:srcRect/>
          <a:stretch>
            <a:fillRect/>
          </a:stretch>
        </p:blipFill>
        <p:spPr>
          <a:xfrm>
            <a:off x="0" y="0"/>
            <a:ext cx="3888637" cy="6858000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9525">
            <a:noFill/>
          </a:ln>
        </p:spPr>
      </p:pic>
      <p:pic>
        <p:nvPicPr>
          <p:cNvPr id="7" name="Picture 19" descr="PPT-2-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54775"/>
            <a:ext cx="12190413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" name="Group 7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GrpSpPr/>
          <p:nvPr/>
        </p:nvGrpSpPr>
        <p:grpSpPr>
          <a:xfrm>
            <a:off x="476044" y="1314450"/>
            <a:ext cx="2819125" cy="4085941"/>
            <a:chOff x="6781862" y="1038950"/>
            <a:chExt cx="2938804" cy="4259400"/>
          </a:xfrm>
          <a:solidFill>
            <a:schemeClr val="bg1">
              <a:alpha val="50000"/>
            </a:schemeClr>
          </a:solidFill>
        </p:grpSpPr>
        <p:sp>
          <p:nvSpPr>
            <p:cNvPr id="11" name="Half Frame 73"/>
            <p:cNvSpPr/>
            <p:nvPr/>
          </p:nvSpPr>
          <p:spPr>
            <a:xfrm>
              <a:off x="6781862" y="1038950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Half Frame 74"/>
            <p:cNvSpPr/>
            <p:nvPr/>
          </p:nvSpPr>
          <p:spPr>
            <a:xfrm flipV="1">
              <a:off x="6781862" y="5023762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Half Frame 75"/>
            <p:cNvSpPr/>
            <p:nvPr/>
          </p:nvSpPr>
          <p:spPr>
            <a:xfrm flipH="1">
              <a:off x="9446078" y="1038950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Half Frame 76"/>
            <p:cNvSpPr/>
            <p:nvPr/>
          </p:nvSpPr>
          <p:spPr>
            <a:xfrm flipH="1" flipV="1">
              <a:off x="9446078" y="5023762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pic>
        <p:nvPicPr>
          <p:cNvPr id="15" name="图片 14" descr="图标&#10;&#10;描述已自动生成"/>
          <p:cNvPicPr>
            <a:picLocks noChangeAspect="1"/>
          </p:cNvPicPr>
          <p:nvPr/>
        </p:nvPicPr>
        <p:blipFill>
          <a:blip r:embed="rId4" cstate="screen">
            <a:alphaModFix amt="35000"/>
          </a:blip>
          <a:stretch>
            <a:fillRect/>
          </a:stretch>
        </p:blipFill>
        <p:spPr>
          <a:xfrm>
            <a:off x="695569" y="2180251"/>
            <a:ext cx="2497497" cy="2497497"/>
          </a:xfrm>
          <a:prstGeom prst="rect">
            <a:avLst/>
          </a:prstGeom>
        </p:spPr>
      </p:pic>
      <p:pic>
        <p:nvPicPr>
          <p:cNvPr id="18" name="图片 17" descr="资源 2@2x-81"/>
          <p:cNvPicPr>
            <a:picLocks noChangeAspect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57155" y="124460"/>
            <a:ext cx="1550035" cy="241935"/>
          </a:xfrm>
          <a:prstGeom prst="rect">
            <a:avLst/>
          </a:prstGeom>
        </p:spPr>
      </p:pic>
      <p:sp>
        <p:nvSpPr>
          <p:cNvPr id="35" name="标题 1"/>
          <p:cNvSpPr>
            <a:spLocks noGrp="1"/>
          </p:cNvSpPr>
          <p:nvPr>
            <p:ph type="ctrTitle" hasCustomPrompt="1"/>
          </p:nvPr>
        </p:nvSpPr>
        <p:spPr>
          <a:xfrm>
            <a:off x="4980532" y="713319"/>
            <a:ext cx="3556718" cy="579442"/>
          </a:xfrm>
        </p:spPr>
        <p:txBody>
          <a:bodyPr anchor="b"/>
          <a:lstStyle>
            <a:lvl1pPr algn="l">
              <a:defRPr lang="zh-CN" altLang="en-US" sz="2800" b="0" i="0" u="none" kern="1200" baseline="0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/>
              <a:t>点击添加标题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0" hasCustomPrompt="1"/>
          </p:nvPr>
        </p:nvSpPr>
        <p:spPr>
          <a:xfrm>
            <a:off x="4980530" y="1416099"/>
            <a:ext cx="6133240" cy="4643177"/>
          </a:xfrm>
        </p:spPr>
        <p:txBody>
          <a:bodyPr wrap="square">
            <a:normAutofit/>
          </a:bodyPr>
          <a:lstStyle>
            <a:lvl1pPr mar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000" b="0" i="0" u="none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点击此处添加正文</a:t>
            </a:r>
            <a:endParaRPr lang="en-US" altLang="zh-CN" dirty="0"/>
          </a:p>
        </p:txBody>
      </p:sp>
      <p:sp>
        <p:nvSpPr>
          <p:cNvPr id="34" name="文本占位符 3"/>
          <p:cNvSpPr>
            <a:spLocks noGrp="1"/>
          </p:cNvSpPr>
          <p:nvPr userDrawn="1"/>
        </p:nvSpPr>
        <p:spPr>
          <a:xfrm>
            <a:off x="11113770" y="6469973"/>
            <a:ext cx="772795" cy="382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佑驾创新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33" name="图片 32" descr="图标&#10;&#10;低可信度描述已自动生成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429" y="432868"/>
            <a:ext cx="1518761" cy="113732"/>
          </a:xfrm>
          <a:prstGeom prst="rect">
            <a:avLst/>
          </a:prstGeom>
        </p:spPr>
      </p:pic>
      <p:pic>
        <p:nvPicPr>
          <p:cNvPr id="36" name="图片 35" descr="文本&#10;&#10;描述已自动生成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34" y="2225756"/>
            <a:ext cx="3050166" cy="2406485"/>
          </a:xfrm>
          <a:prstGeom prst="rect">
            <a:avLst/>
          </a:prstGeom>
        </p:spPr>
      </p:pic>
      <p:grpSp>
        <p:nvGrpSpPr>
          <p:cNvPr id="50" name="组合 49"/>
          <p:cNvGrpSpPr/>
          <p:nvPr userDrawn="1"/>
        </p:nvGrpSpPr>
        <p:grpSpPr>
          <a:xfrm>
            <a:off x="12365293" y="556000"/>
            <a:ext cx="1447170" cy="6302000"/>
            <a:chOff x="12339893" y="627172"/>
            <a:chExt cx="1447170" cy="6302000"/>
          </a:xfrm>
        </p:grpSpPr>
        <p:sp>
          <p:nvSpPr>
            <p:cNvPr id="51" name="矩形 50"/>
            <p:cNvSpPr/>
            <p:nvPr/>
          </p:nvSpPr>
          <p:spPr>
            <a:xfrm>
              <a:off x="12430125" y="986423"/>
              <a:ext cx="1247774" cy="552450"/>
            </a:xfrm>
            <a:prstGeom prst="rect">
              <a:avLst/>
            </a:prstGeom>
            <a:solidFill>
              <a:srgbClr val="DB5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DB5150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219/81/80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2430125" y="2033904"/>
              <a:ext cx="1247774" cy="552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C00000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192/0/0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2339894" y="6271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品牌色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2339893" y="17152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辅助色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2430124" y="2700012"/>
              <a:ext cx="1247775" cy="55245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FF9999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255/153/153</a:t>
              </a:r>
              <a:endParaRPr lang="zh-CN" altLang="en-US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2425737" y="4444462"/>
              <a:ext cx="1252162" cy="552450"/>
            </a:xfrm>
            <a:prstGeom prst="rect">
              <a:avLst/>
            </a:prstGeom>
            <a:solidFill>
              <a:srgbClr val="3D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3D3A39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61/58/57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2425737" y="5125759"/>
              <a:ext cx="1252162" cy="552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7F7F7F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127/127/127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2425737" y="5794348"/>
              <a:ext cx="1252162" cy="55245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BFBFBF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191/191/191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2425737" y="3377070"/>
              <a:ext cx="1252162" cy="552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FFC000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255/192/0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2339893" y="40795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字体色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2339893" y="6498285"/>
              <a:ext cx="14471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MINIEYE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视觉规范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  <a:p>
              <a:pPr algn="l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© 2022 MINIEYE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章节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4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0" y="1"/>
            <a:ext cx="12192000" cy="2962274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9525">
            <a:noFill/>
          </a:ln>
        </p:spPr>
      </p:pic>
      <p:pic>
        <p:nvPicPr>
          <p:cNvPr id="7" name="Picture 7" descr="PPT-3-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54775"/>
            <a:ext cx="12190413" cy="40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Freeform: Shape 7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SpPr/>
          <p:nvPr/>
        </p:nvSpPr>
        <p:spPr>
          <a:xfrm>
            <a:off x="0" y="2"/>
            <a:ext cx="12192000" cy="2962273"/>
          </a:xfrm>
          <a:custGeom>
            <a:avLst/>
            <a:gdLst>
              <a:gd name="connsiteX0" fmla="*/ 0 w 11353802"/>
              <a:gd name="connsiteY0" fmla="*/ 0 h 6857999"/>
              <a:gd name="connsiteX1" fmla="*/ 8821374 w 11353802"/>
              <a:gd name="connsiteY1" fmla="*/ 0 h 6857999"/>
              <a:gd name="connsiteX2" fmla="*/ 9044349 w 11353802"/>
              <a:gd name="connsiteY2" fmla="*/ 212587 h 6857999"/>
              <a:gd name="connsiteX3" fmla="*/ 11353802 w 11353802"/>
              <a:gd name="connsiteY3" fmla="*/ 5788102 h 6857999"/>
              <a:gd name="connsiteX4" fmla="*/ 11313093 w 11353802"/>
              <a:gd name="connsiteY4" fmla="*/ 6594294 h 6857999"/>
              <a:gd name="connsiteX5" fmla="*/ 11279584 w 11353802"/>
              <a:gd name="connsiteY5" fmla="*/ 6857999 h 6857999"/>
              <a:gd name="connsiteX6" fmla="*/ 0 w 1135380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53802" h="6857999">
                <a:moveTo>
                  <a:pt x="0" y="0"/>
                </a:moveTo>
                <a:lnTo>
                  <a:pt x="8821374" y="0"/>
                </a:lnTo>
                <a:lnTo>
                  <a:pt x="9044349" y="212587"/>
                </a:lnTo>
                <a:cubicBezTo>
                  <a:pt x="10471247" y="1639485"/>
                  <a:pt x="11353802" y="3610727"/>
                  <a:pt x="11353802" y="5788102"/>
                </a:cubicBezTo>
                <a:cubicBezTo>
                  <a:pt x="11353802" y="6060273"/>
                  <a:pt x="11340012" y="6329224"/>
                  <a:pt x="11313093" y="6594294"/>
                </a:cubicBezTo>
                <a:lnTo>
                  <a:pt x="11279584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81000">
                <a:srgbClr val="C11B2B">
                  <a:alpha val="0"/>
                </a:srgbClr>
              </a:gs>
              <a:gs pos="19000">
                <a:srgbClr val="BD1829">
                  <a:alpha val="83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6" name="标题 1"/>
          <p:cNvSpPr>
            <a:spLocks noGrp="1"/>
          </p:cNvSpPr>
          <p:nvPr>
            <p:ph type="ctrTitle" hasCustomPrompt="1"/>
          </p:nvPr>
        </p:nvSpPr>
        <p:spPr>
          <a:xfrm>
            <a:off x="1511389" y="4413833"/>
            <a:ext cx="9775735" cy="666074"/>
          </a:xfrm>
        </p:spPr>
        <p:txBody>
          <a:bodyPr anchor="t" anchorCtr="0">
            <a:spAutoFit/>
          </a:bodyPr>
          <a:lstStyle>
            <a:lvl1pPr algn="l">
              <a:defRPr lang="zh-CN" altLang="en-US" sz="3600" b="1" i="0" u="none" kern="1200" baseline="0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49488" y="3848100"/>
            <a:ext cx="7423062" cy="520765"/>
          </a:xfrm>
        </p:spPr>
        <p:txBody>
          <a:bodyPr anchor="b" anchorCtr="0"/>
          <a:lstStyle>
            <a:lvl1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0" i="0" u="none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2" name="文本占位符 3"/>
          <p:cNvSpPr>
            <a:spLocks noGrp="1"/>
          </p:cNvSpPr>
          <p:nvPr userDrawn="1"/>
        </p:nvSpPr>
        <p:spPr>
          <a:xfrm>
            <a:off x="11113770" y="6469973"/>
            <a:ext cx="772795" cy="382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佑驾创新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21" name="图片 20" descr="卡通画&#10;&#10;描述已自动生成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41" y="1106133"/>
            <a:ext cx="10871517" cy="947681"/>
          </a:xfrm>
          <a:prstGeom prst="rect">
            <a:avLst/>
          </a:prstGeom>
        </p:spPr>
      </p:pic>
      <p:grpSp>
        <p:nvGrpSpPr>
          <p:cNvPr id="49" name="组合 48"/>
          <p:cNvGrpSpPr/>
          <p:nvPr userDrawn="1"/>
        </p:nvGrpSpPr>
        <p:grpSpPr>
          <a:xfrm>
            <a:off x="12365293" y="556000"/>
            <a:ext cx="1447170" cy="6302000"/>
            <a:chOff x="12339893" y="627172"/>
            <a:chExt cx="1447170" cy="6302000"/>
          </a:xfrm>
        </p:grpSpPr>
        <p:sp>
          <p:nvSpPr>
            <p:cNvPr id="50" name="矩形 49"/>
            <p:cNvSpPr/>
            <p:nvPr/>
          </p:nvSpPr>
          <p:spPr>
            <a:xfrm>
              <a:off x="12430125" y="986423"/>
              <a:ext cx="1247774" cy="552450"/>
            </a:xfrm>
            <a:prstGeom prst="rect">
              <a:avLst/>
            </a:prstGeom>
            <a:solidFill>
              <a:srgbClr val="DB5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DB5150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219/81/80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2430125" y="2033904"/>
              <a:ext cx="1247774" cy="552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C00000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192/0/0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2339894" y="6271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品牌色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2339893" y="17152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辅助色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2430124" y="2700012"/>
              <a:ext cx="1247775" cy="55245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FF9999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255/153/153</a:t>
              </a:r>
              <a:endParaRPr lang="zh-CN" altLang="en-US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2425737" y="4444462"/>
              <a:ext cx="1252162" cy="552450"/>
            </a:xfrm>
            <a:prstGeom prst="rect">
              <a:avLst/>
            </a:prstGeom>
            <a:solidFill>
              <a:srgbClr val="3D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3D3A39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61/58/57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2425737" y="5125759"/>
              <a:ext cx="1252162" cy="552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7F7F7F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127/127/127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2425737" y="5794348"/>
              <a:ext cx="1252162" cy="55245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BFBFBF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191/191/191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2425737" y="3377070"/>
              <a:ext cx="1252162" cy="552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FFC000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255/192/0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2339893" y="40795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字体色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2339893" y="6498285"/>
              <a:ext cx="14471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MINIEYE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视觉规范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  <a:p>
              <a:pPr algn="l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© 2022 MINIEYE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>
            <a:spLocks noGrp="1"/>
          </p:cNvSpPr>
          <p:nvPr>
            <p:ph type="ctrTitle" hasCustomPrompt="1"/>
          </p:nvPr>
        </p:nvSpPr>
        <p:spPr>
          <a:xfrm>
            <a:off x="384810" y="84850"/>
            <a:ext cx="9664065" cy="528346"/>
          </a:xfrm>
        </p:spPr>
        <p:txBody>
          <a:bodyPr anchor="ctr" anchorCtr="0"/>
          <a:lstStyle>
            <a:lvl1pPr algn="l">
              <a:defRPr lang="zh-CN" altLang="en-US" sz="2800" b="0" i="0" u="none" kern="1200" baseline="0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pic>
        <p:nvPicPr>
          <p:cNvPr id="32" name="Picture 7" descr="PPT-3-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4775"/>
            <a:ext cx="12190413" cy="40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" name="Rectangle 2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SpPr/>
          <p:nvPr/>
        </p:nvSpPr>
        <p:spPr>
          <a:xfrm>
            <a:off x="0" y="136207"/>
            <a:ext cx="188594" cy="403225"/>
          </a:xfrm>
          <a:prstGeom prst="rect">
            <a:avLst/>
          </a:prstGeom>
          <a:solidFill>
            <a:srgbClr val="A50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图片 38" descr="资源 2@2x-81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57155" y="124460"/>
            <a:ext cx="1550035" cy="241935"/>
          </a:xfrm>
          <a:prstGeom prst="rect">
            <a:avLst/>
          </a:prstGeom>
        </p:spPr>
      </p:pic>
      <p:sp>
        <p:nvSpPr>
          <p:cNvPr id="55" name="内容占位符 54"/>
          <p:cNvSpPr>
            <a:spLocks noGrp="1"/>
          </p:cNvSpPr>
          <p:nvPr>
            <p:ph sz="quarter" idx="10" hasCustomPrompt="1"/>
          </p:nvPr>
        </p:nvSpPr>
        <p:spPr>
          <a:xfrm>
            <a:off x="695325" y="1669350"/>
            <a:ext cx="10601326" cy="4124997"/>
          </a:xfrm>
        </p:spPr>
        <p:txBody>
          <a:bodyPr/>
          <a:lstStyle>
            <a:lvl1pPr indent="-284480">
              <a:lnSpc>
                <a:spcPct val="150000"/>
              </a:lnSpc>
              <a:spcBef>
                <a:spcPts val="0"/>
              </a:spcBef>
              <a:defRPr lang="zh-CN" altLang="en-US" sz="16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1pPr>
            <a:lvl2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2pPr>
            <a:lvl3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3pPr>
            <a:lvl4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4pPr>
            <a:lvl5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2" name="文本占位符 3"/>
          <p:cNvSpPr>
            <a:spLocks noGrp="1"/>
          </p:cNvSpPr>
          <p:nvPr userDrawn="1"/>
        </p:nvSpPr>
        <p:spPr>
          <a:xfrm>
            <a:off x="11113770" y="6469973"/>
            <a:ext cx="772795" cy="382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佑驾创新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35" name="图片 34" descr="图标&#10;&#10;低可信度描述已自动生成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429" y="432868"/>
            <a:ext cx="1518761" cy="113732"/>
          </a:xfrm>
          <a:prstGeom prst="rect">
            <a:avLst/>
          </a:prstGeom>
        </p:spPr>
      </p:pic>
      <p:grpSp>
        <p:nvGrpSpPr>
          <p:cNvPr id="52" name="组合 51"/>
          <p:cNvGrpSpPr/>
          <p:nvPr userDrawn="1"/>
        </p:nvGrpSpPr>
        <p:grpSpPr>
          <a:xfrm>
            <a:off x="12365293" y="556000"/>
            <a:ext cx="1447170" cy="6302000"/>
            <a:chOff x="12339893" y="627172"/>
            <a:chExt cx="1447170" cy="6302000"/>
          </a:xfrm>
        </p:grpSpPr>
        <p:sp>
          <p:nvSpPr>
            <p:cNvPr id="53" name="矩形 52"/>
            <p:cNvSpPr/>
            <p:nvPr/>
          </p:nvSpPr>
          <p:spPr>
            <a:xfrm>
              <a:off x="12430125" y="986423"/>
              <a:ext cx="1247774" cy="552450"/>
            </a:xfrm>
            <a:prstGeom prst="rect">
              <a:avLst/>
            </a:prstGeom>
            <a:solidFill>
              <a:srgbClr val="DB5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DB5150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219/81/80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2430125" y="2033904"/>
              <a:ext cx="1247774" cy="552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C00000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192/0/0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2339894" y="6271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品牌色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339893" y="17152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辅助色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2430124" y="2700012"/>
              <a:ext cx="1247775" cy="55245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FF9999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255/153/153</a:t>
              </a:r>
              <a:endParaRPr lang="zh-CN" altLang="en-US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2425737" y="4444462"/>
              <a:ext cx="1252162" cy="552450"/>
            </a:xfrm>
            <a:prstGeom prst="rect">
              <a:avLst/>
            </a:prstGeom>
            <a:solidFill>
              <a:srgbClr val="3D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3D3A39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61/58/57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2425737" y="5125759"/>
              <a:ext cx="1252162" cy="552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7F7F7F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127/127/127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2425737" y="5794348"/>
              <a:ext cx="1252162" cy="55245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BFBFBF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191/191/191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2425737" y="3377070"/>
              <a:ext cx="1252162" cy="552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FFC000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255/192/0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2339893" y="40795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字体色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2339893" y="6498285"/>
              <a:ext cx="14471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MINIEYE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视觉规范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  <a:p>
              <a:pPr algn="l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© 2022 MINIEYE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大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>
            <a:spLocks noGrp="1"/>
          </p:cNvSpPr>
          <p:nvPr>
            <p:ph type="ctrTitle" hasCustomPrompt="1"/>
          </p:nvPr>
        </p:nvSpPr>
        <p:spPr>
          <a:xfrm>
            <a:off x="384810" y="84850"/>
            <a:ext cx="9664065" cy="528346"/>
          </a:xfrm>
        </p:spPr>
        <p:txBody>
          <a:bodyPr anchor="ctr" anchorCtr="0"/>
          <a:lstStyle>
            <a:lvl1pPr algn="l">
              <a:defRPr lang="zh-CN" altLang="en-US" sz="2800" b="0" i="0" u="none" kern="1200" baseline="0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pic>
        <p:nvPicPr>
          <p:cNvPr id="32" name="Picture 7" descr="PPT-3-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4775"/>
            <a:ext cx="12190413" cy="40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" name="Rectangle 2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SpPr/>
          <p:nvPr/>
        </p:nvSpPr>
        <p:spPr>
          <a:xfrm>
            <a:off x="0" y="136207"/>
            <a:ext cx="188594" cy="403225"/>
          </a:xfrm>
          <a:prstGeom prst="rect">
            <a:avLst/>
          </a:prstGeom>
          <a:solidFill>
            <a:srgbClr val="A50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图片 38" descr="资源 2@2x-81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57155" y="124460"/>
            <a:ext cx="1550035" cy="241935"/>
          </a:xfrm>
          <a:prstGeom prst="rect">
            <a:avLst/>
          </a:prstGeom>
        </p:spPr>
      </p:pic>
      <p:sp>
        <p:nvSpPr>
          <p:cNvPr id="55" name="内容占位符 54"/>
          <p:cNvSpPr>
            <a:spLocks noGrp="1"/>
          </p:cNvSpPr>
          <p:nvPr>
            <p:ph sz="quarter" idx="10" hasCustomPrompt="1"/>
          </p:nvPr>
        </p:nvSpPr>
        <p:spPr>
          <a:xfrm>
            <a:off x="695325" y="854010"/>
            <a:ext cx="10601326" cy="5219129"/>
          </a:xfrm>
        </p:spPr>
        <p:txBody>
          <a:bodyPr/>
          <a:lstStyle>
            <a:lvl1pPr indent="-284480">
              <a:lnSpc>
                <a:spcPct val="150000"/>
              </a:lnSpc>
              <a:spcBef>
                <a:spcPts val="0"/>
              </a:spcBef>
              <a:defRPr lang="zh-CN" altLang="en-US" sz="16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1pPr>
            <a:lvl2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2pPr>
            <a:lvl3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3pPr>
            <a:lvl4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4pPr>
            <a:lvl5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2" name="文本占位符 3"/>
          <p:cNvSpPr>
            <a:spLocks noGrp="1"/>
          </p:cNvSpPr>
          <p:nvPr userDrawn="1"/>
        </p:nvSpPr>
        <p:spPr>
          <a:xfrm>
            <a:off x="11113770" y="6469973"/>
            <a:ext cx="772795" cy="382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佑驾创新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35" name="图片 34" descr="图标&#10;&#10;低可信度描述已自动生成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429" y="432868"/>
            <a:ext cx="1518761" cy="113732"/>
          </a:xfrm>
          <a:prstGeom prst="rect">
            <a:avLst/>
          </a:prstGeom>
        </p:spPr>
      </p:pic>
      <p:grpSp>
        <p:nvGrpSpPr>
          <p:cNvPr id="36" name="组合 35"/>
          <p:cNvGrpSpPr/>
          <p:nvPr userDrawn="1"/>
        </p:nvGrpSpPr>
        <p:grpSpPr>
          <a:xfrm>
            <a:off x="12365293" y="556000"/>
            <a:ext cx="1447170" cy="6302000"/>
            <a:chOff x="12339893" y="627172"/>
            <a:chExt cx="1447170" cy="6302000"/>
          </a:xfrm>
        </p:grpSpPr>
        <p:sp>
          <p:nvSpPr>
            <p:cNvPr id="37" name="矩形 36"/>
            <p:cNvSpPr/>
            <p:nvPr/>
          </p:nvSpPr>
          <p:spPr>
            <a:xfrm>
              <a:off x="12430125" y="986423"/>
              <a:ext cx="1247774" cy="552450"/>
            </a:xfrm>
            <a:prstGeom prst="rect">
              <a:avLst/>
            </a:prstGeom>
            <a:solidFill>
              <a:srgbClr val="DB5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DB5150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219/81/80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2430125" y="2033904"/>
              <a:ext cx="1247774" cy="552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C00000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192/0/0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2339894" y="6271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品牌色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2339893" y="17152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辅助色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2430124" y="2700012"/>
              <a:ext cx="1247775" cy="55245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FF9999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255/153/153</a:t>
              </a:r>
              <a:endParaRPr lang="zh-CN" altLang="en-US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2425737" y="4444462"/>
              <a:ext cx="1252162" cy="552450"/>
            </a:xfrm>
            <a:prstGeom prst="rect">
              <a:avLst/>
            </a:prstGeom>
            <a:solidFill>
              <a:srgbClr val="3D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3D3A39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61/58/57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2425737" y="5125759"/>
              <a:ext cx="1252162" cy="552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7F7F7F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127/127/127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2425737" y="5794348"/>
              <a:ext cx="1252162" cy="55245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BFBFBF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191/191/191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2425737" y="3377070"/>
              <a:ext cx="1252162" cy="552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FFC000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255/192/0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339893" y="40795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字体色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2339893" y="6498285"/>
              <a:ext cx="14471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MINIEYE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视觉规范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  <a:p>
              <a:pPr algn="l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© 2022 MINIEYE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内容-无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>
            <a:spLocks noGrp="1"/>
          </p:cNvSpPr>
          <p:nvPr>
            <p:ph type="ctrTitle" hasCustomPrompt="1"/>
          </p:nvPr>
        </p:nvSpPr>
        <p:spPr>
          <a:xfrm>
            <a:off x="384810" y="84850"/>
            <a:ext cx="9664065" cy="528346"/>
          </a:xfrm>
        </p:spPr>
        <p:txBody>
          <a:bodyPr anchor="ctr" anchorCtr="0"/>
          <a:lstStyle>
            <a:lvl1pPr algn="l">
              <a:defRPr lang="zh-CN" altLang="en-US" sz="2800" b="0" i="0" u="none" kern="1200" baseline="0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pic>
        <p:nvPicPr>
          <p:cNvPr id="32" name="Picture 7" descr="PPT-3-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4775"/>
            <a:ext cx="12190413" cy="40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" name="Rectangle 2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SpPr/>
          <p:nvPr/>
        </p:nvSpPr>
        <p:spPr>
          <a:xfrm>
            <a:off x="0" y="136207"/>
            <a:ext cx="188594" cy="403225"/>
          </a:xfrm>
          <a:prstGeom prst="rect">
            <a:avLst/>
          </a:prstGeom>
          <a:solidFill>
            <a:srgbClr val="A50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图片 38" descr="资源 2@2x-81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57155" y="124460"/>
            <a:ext cx="1550035" cy="241935"/>
          </a:xfrm>
          <a:prstGeom prst="rect">
            <a:avLst/>
          </a:prstGeom>
        </p:spPr>
      </p:pic>
      <p:sp>
        <p:nvSpPr>
          <p:cNvPr id="41" name="文本占位符 3"/>
          <p:cNvSpPr>
            <a:spLocks noGrp="1"/>
          </p:cNvSpPr>
          <p:nvPr userDrawn="1"/>
        </p:nvSpPr>
        <p:spPr>
          <a:xfrm>
            <a:off x="11113770" y="6469973"/>
            <a:ext cx="772795" cy="382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佑驾创新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34" name="图片 33" descr="图标&#10;&#10;低可信度描述已自动生成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429" y="432868"/>
            <a:ext cx="1518761" cy="113732"/>
          </a:xfrm>
          <a:prstGeom prst="rect">
            <a:avLst/>
          </a:prstGeom>
        </p:spPr>
      </p:pic>
      <p:grpSp>
        <p:nvGrpSpPr>
          <p:cNvPr id="35" name="组合 34"/>
          <p:cNvGrpSpPr/>
          <p:nvPr userDrawn="1"/>
        </p:nvGrpSpPr>
        <p:grpSpPr>
          <a:xfrm>
            <a:off x="12365293" y="556000"/>
            <a:ext cx="1447170" cy="6302000"/>
            <a:chOff x="12339893" y="627172"/>
            <a:chExt cx="1447170" cy="6302000"/>
          </a:xfrm>
        </p:grpSpPr>
        <p:sp>
          <p:nvSpPr>
            <p:cNvPr id="36" name="矩形 35"/>
            <p:cNvSpPr/>
            <p:nvPr/>
          </p:nvSpPr>
          <p:spPr>
            <a:xfrm>
              <a:off x="12430125" y="986423"/>
              <a:ext cx="1247774" cy="552450"/>
            </a:xfrm>
            <a:prstGeom prst="rect">
              <a:avLst/>
            </a:prstGeom>
            <a:solidFill>
              <a:srgbClr val="DB5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DB5150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219/81/80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2430125" y="2033904"/>
              <a:ext cx="1247774" cy="552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C00000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192/0/0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339894" y="6271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品牌色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2339893" y="17152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辅助色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2430124" y="2700012"/>
              <a:ext cx="1247775" cy="55245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FF9999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255/153/153</a:t>
              </a:r>
              <a:endParaRPr lang="zh-CN" altLang="en-US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2425737" y="4444462"/>
              <a:ext cx="1252162" cy="552450"/>
            </a:xfrm>
            <a:prstGeom prst="rect">
              <a:avLst/>
            </a:prstGeom>
            <a:solidFill>
              <a:srgbClr val="3D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3D3A39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61/58/57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2425737" y="5125759"/>
              <a:ext cx="1252162" cy="552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7F7F7F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127/127/127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2425737" y="5794348"/>
              <a:ext cx="1252162" cy="55245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BFBFBF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191/191/191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2425737" y="3377070"/>
              <a:ext cx="1252162" cy="552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FFC000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255/192/0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2339893" y="40795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字体色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339893" y="6498285"/>
              <a:ext cx="14471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MINIEYE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视觉规范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  <a:p>
              <a:pPr algn="l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© 2022 MINIEYE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内容+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>
            <a:spLocks noGrp="1"/>
          </p:cNvSpPr>
          <p:nvPr>
            <p:ph type="ctrTitle" hasCustomPrompt="1"/>
          </p:nvPr>
        </p:nvSpPr>
        <p:spPr>
          <a:xfrm>
            <a:off x="384810" y="84850"/>
            <a:ext cx="9664065" cy="528346"/>
          </a:xfrm>
        </p:spPr>
        <p:txBody>
          <a:bodyPr anchor="ctr" anchorCtr="0"/>
          <a:lstStyle>
            <a:lvl1pPr algn="l">
              <a:defRPr lang="zh-CN" altLang="en-US" sz="2800" b="0" i="0" u="none" kern="1200" baseline="0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9609" y="1148288"/>
            <a:ext cx="9359266" cy="400110"/>
          </a:xfrm>
        </p:spPr>
        <p:txBody>
          <a:bodyPr wrap="square" anchor="ctr" anchorCtr="0">
            <a:spAutoFit/>
          </a:bodyPr>
          <a:lstStyle>
            <a:lvl1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000" b="0" i="0" u="none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pic>
        <p:nvPicPr>
          <p:cNvPr id="32" name="Picture 7" descr="PPT-3-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4775"/>
            <a:ext cx="12190413" cy="40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" name="Rectangle 2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SpPr/>
          <p:nvPr/>
        </p:nvSpPr>
        <p:spPr>
          <a:xfrm>
            <a:off x="0" y="136207"/>
            <a:ext cx="188594" cy="403225"/>
          </a:xfrm>
          <a:prstGeom prst="rect">
            <a:avLst/>
          </a:prstGeom>
          <a:solidFill>
            <a:srgbClr val="A50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图片 38" descr="资源 2@2x-81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57155" y="124460"/>
            <a:ext cx="1550035" cy="241935"/>
          </a:xfrm>
          <a:prstGeom prst="rect">
            <a:avLst/>
          </a:prstGeom>
        </p:spPr>
      </p:pic>
      <p:sp>
        <p:nvSpPr>
          <p:cNvPr id="55" name="内容占位符 54"/>
          <p:cNvSpPr>
            <a:spLocks noGrp="1"/>
          </p:cNvSpPr>
          <p:nvPr>
            <p:ph sz="quarter" idx="10" hasCustomPrompt="1"/>
          </p:nvPr>
        </p:nvSpPr>
        <p:spPr>
          <a:xfrm>
            <a:off x="695325" y="1669350"/>
            <a:ext cx="10601326" cy="4124997"/>
          </a:xfrm>
        </p:spPr>
        <p:txBody>
          <a:bodyPr/>
          <a:lstStyle>
            <a:lvl1pPr indent="-284480">
              <a:lnSpc>
                <a:spcPct val="150000"/>
              </a:lnSpc>
              <a:spcBef>
                <a:spcPts val="0"/>
              </a:spcBef>
              <a:defRPr lang="zh-CN" altLang="en-US" sz="16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1pPr>
            <a:lvl2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2pPr>
            <a:lvl3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3pPr>
            <a:lvl4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4pPr>
            <a:lvl5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4" name="文本占位符 3"/>
          <p:cNvSpPr>
            <a:spLocks noGrp="1"/>
          </p:cNvSpPr>
          <p:nvPr userDrawn="1"/>
        </p:nvSpPr>
        <p:spPr>
          <a:xfrm>
            <a:off x="11113770" y="6469973"/>
            <a:ext cx="772795" cy="382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佑驾创新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pic>
        <p:nvPicPr>
          <p:cNvPr id="37" name="图片 36" descr="图标&#10;&#10;低可信度描述已自动生成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429" y="432868"/>
            <a:ext cx="1518761" cy="113732"/>
          </a:xfrm>
          <a:prstGeom prst="rect">
            <a:avLst/>
          </a:prstGeom>
        </p:spPr>
      </p:pic>
      <p:grpSp>
        <p:nvGrpSpPr>
          <p:cNvPr id="41" name="组合 40"/>
          <p:cNvGrpSpPr/>
          <p:nvPr userDrawn="1"/>
        </p:nvGrpSpPr>
        <p:grpSpPr>
          <a:xfrm>
            <a:off x="12365293" y="556000"/>
            <a:ext cx="1447170" cy="6302000"/>
            <a:chOff x="12339893" y="627172"/>
            <a:chExt cx="1447170" cy="6302000"/>
          </a:xfrm>
        </p:grpSpPr>
        <p:sp>
          <p:nvSpPr>
            <p:cNvPr id="42" name="矩形 41"/>
            <p:cNvSpPr/>
            <p:nvPr/>
          </p:nvSpPr>
          <p:spPr>
            <a:xfrm>
              <a:off x="12430125" y="986423"/>
              <a:ext cx="1247774" cy="552450"/>
            </a:xfrm>
            <a:prstGeom prst="rect">
              <a:avLst/>
            </a:prstGeom>
            <a:solidFill>
              <a:srgbClr val="DB5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DB5150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219/81/80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2430125" y="2033904"/>
              <a:ext cx="1247774" cy="552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C00000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192/0/0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2339894" y="6271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品牌色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2339893" y="17152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辅助色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2430124" y="2700012"/>
              <a:ext cx="1247775" cy="55245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FF9999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255/153/153</a:t>
              </a:r>
              <a:endParaRPr lang="zh-CN" altLang="en-US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2425737" y="4444462"/>
              <a:ext cx="1252162" cy="552450"/>
            </a:xfrm>
            <a:prstGeom prst="rect">
              <a:avLst/>
            </a:prstGeom>
            <a:solidFill>
              <a:srgbClr val="3D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3D3A39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61/58/57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2425737" y="5125759"/>
              <a:ext cx="1252162" cy="552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7F7F7F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127/127/127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2425737" y="5794348"/>
              <a:ext cx="1252162" cy="55245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BFBFBF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191/191/191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2425737" y="3377070"/>
              <a:ext cx="1252162" cy="552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FFC000</a:t>
              </a:r>
              <a:endParaRPr lang="en-US" altLang="zh-CN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255/192/0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2339893" y="40795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字体色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2339893" y="6498285"/>
              <a:ext cx="144717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MINIEYE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视觉规范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  <a:p>
              <a:pPr algn="l"/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© 2022 MINIEYE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BB962C8B-B14F-4D97-AF65-F5344CB8AC3E}" type="datetimeFigureOut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endParaRPr lang="zh-CN" altLang="en-US" dirty="0">
              <a:latin typeface="Calibri" panose="020F0502020204030204" pitchFamily="2" charset="0"/>
            </a:endParaRP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2" charset="0"/>
              </a:rPr>
            </a:fld>
            <a:endParaRPr lang="zh-CN" altLang="en-US" dirty="0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7.png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8.png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9.png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1.png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png"/><Relationship Id="rId3" Type="http://schemas.openxmlformats.org/officeDocument/2006/relationships/tags" Target="../tags/tag12.xml"/><Relationship Id="rId2" Type="http://schemas.openxmlformats.org/officeDocument/2006/relationships/image" Target="../media/image22.png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png"/><Relationship Id="rId3" Type="http://schemas.openxmlformats.org/officeDocument/2006/relationships/tags" Target="../tags/tag14.xml"/><Relationship Id="rId2" Type="http://schemas.openxmlformats.org/officeDocument/2006/relationships/image" Target="../media/image24.png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6.png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4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DDS组件方案设计及应用介绍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黄剑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huangjian@minieye.cc</a:t>
            </a:r>
            <a:endParaRPr lang="en-US" altLang="zh-CN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MINIEYE</a:t>
            </a:r>
            <a:r>
              <a:rPr lang="zh-CN" altLang="en-US" dirty="0"/>
              <a:t>保密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>
                <a:sym typeface="+mn-ea"/>
              </a:rPr>
              <a:t>第一章：消息通信介绍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9609" y="1148953"/>
            <a:ext cx="9359266" cy="398780"/>
          </a:xfrm>
        </p:spPr>
        <p:txBody>
          <a:bodyPr/>
          <a:p>
            <a:r>
              <a:rPr>
                <a:sym typeface="+mn-ea"/>
              </a:rPr>
              <a:t>消息通信模式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02890" y="1669415"/>
            <a:ext cx="6384925" cy="41249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>
                <a:sym typeface="+mn-ea"/>
              </a:rPr>
              <a:t>第一章：消息通信介绍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9609" y="1148953"/>
            <a:ext cx="9359266" cy="398780"/>
          </a:xfrm>
        </p:spPr>
        <p:txBody>
          <a:bodyPr/>
          <a:p>
            <a:r>
              <a:rPr>
                <a:sym typeface="+mn-ea"/>
              </a:rPr>
              <a:t>消息通信模式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72360" y="2024380"/>
            <a:ext cx="7246620" cy="3413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>
                <a:sym typeface="+mn-ea"/>
              </a:rPr>
              <a:t>第一章：消息通信介绍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9609" y="1148953"/>
            <a:ext cx="9359266" cy="398780"/>
          </a:xfrm>
        </p:spPr>
        <p:txBody>
          <a:bodyPr/>
          <a:p>
            <a:r>
              <a:rPr>
                <a:sym typeface="+mn-ea"/>
              </a:rPr>
              <a:t>消息通信模式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00045" y="1669415"/>
            <a:ext cx="6190615" cy="41249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>
                <a:sym typeface="+mn-ea"/>
              </a:rPr>
              <a:t>第一章：消息通信介绍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9609" y="1148953"/>
            <a:ext cx="9359266" cy="398780"/>
          </a:xfrm>
        </p:spPr>
        <p:txBody>
          <a:bodyPr/>
          <a:p>
            <a:r>
              <a:rPr>
                <a:sym typeface="+mn-ea"/>
              </a:rPr>
              <a:t>消息通信模式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24785" y="1669415"/>
            <a:ext cx="6541135" cy="41249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11389" y="4413833"/>
            <a:ext cx="9775735" cy="645160"/>
          </a:xfrm>
        </p:spPr>
        <p:txBody>
          <a:bodyPr/>
          <a:lstStyle/>
          <a:p>
            <a:r>
              <a:rPr lang="en-US" altLang="zh-CN">
                <a:sym typeface="+mn-ea"/>
              </a:rPr>
              <a:t>libflow</a:t>
            </a:r>
            <a:endParaRPr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>
                <a:sym typeface="+mn-ea"/>
              </a:rPr>
              <a:t>第二章：</a:t>
            </a:r>
            <a:r>
              <a:rPr lang="en-US" altLang="zh-CN">
                <a:sym typeface="+mn-ea"/>
              </a:rPr>
              <a:t>libflow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9609" y="1139428"/>
            <a:ext cx="9359266" cy="417830"/>
          </a:xfrm>
        </p:spPr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>
                <a:sym typeface="+mn-ea"/>
              </a:rPr>
              <a:t>编程语言：</a:t>
            </a:r>
            <a:r>
              <a:rPr lang="en-US" altLang="zh-CN">
                <a:sym typeface="+mn-ea"/>
              </a:rPr>
              <a:t>C++</a:t>
            </a:r>
            <a:endParaRPr lang="en-US" altLang="zh-CN"/>
          </a:p>
          <a:p>
            <a:r>
              <a:rPr>
                <a:sym typeface="+mn-ea"/>
              </a:rPr>
              <a:t>通信模式：</a:t>
            </a:r>
            <a:r>
              <a:rPr lang="en-US" altLang="zh-CN">
                <a:sym typeface="+mn-ea"/>
              </a:rPr>
              <a:t>pubsub</a:t>
            </a:r>
            <a:endParaRPr lang="en-US" altLang="zh-CN"/>
          </a:p>
          <a:p>
            <a:r>
              <a:t>传输层协议：</a:t>
            </a:r>
            <a:r>
              <a:rPr lang="en-US" altLang="zh-CN"/>
              <a:t>TCP</a:t>
            </a:r>
            <a:endParaRPr lang="en-US" altLang="zh-CN"/>
          </a:p>
          <a:p>
            <a:r>
              <a:t>内部编码协议：</a:t>
            </a:r>
            <a:r>
              <a:rPr lang="en-US" altLang="zh-CN"/>
              <a:t>msgpack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>
                <a:sym typeface="+mn-ea"/>
              </a:rPr>
              <a:t>第二章：</a:t>
            </a:r>
            <a:r>
              <a:rPr lang="en-US" altLang="zh-CN">
                <a:sym typeface="+mn-ea"/>
              </a:rPr>
              <a:t>libflow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9609" y="1148953"/>
            <a:ext cx="9359266" cy="398780"/>
          </a:xfrm>
        </p:spPr>
        <p:txBody>
          <a:bodyPr/>
          <a:p>
            <a:r>
              <a:t>发布者</a:t>
            </a:r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23820" y="2348230"/>
            <a:ext cx="6743700" cy="27660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>
                <a:sym typeface="+mn-ea"/>
              </a:rPr>
              <a:t>第二章：</a:t>
            </a:r>
            <a:r>
              <a:rPr lang="en-US" altLang="zh-CN">
                <a:sym typeface="+mn-ea"/>
              </a:rPr>
              <a:t>libflow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9609" y="1148953"/>
            <a:ext cx="9359266" cy="398780"/>
          </a:xfrm>
        </p:spPr>
        <p:txBody>
          <a:bodyPr/>
          <a:p>
            <a:r>
              <a:t>订阅者</a:t>
            </a:r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01115" y="1669415"/>
            <a:ext cx="9388475" cy="41249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11389" y="4413833"/>
            <a:ext cx="9775735" cy="645160"/>
          </a:xfrm>
        </p:spPr>
        <p:txBody>
          <a:bodyPr/>
          <a:lstStyle/>
          <a:p>
            <a:r>
              <a:rPr lang="en-US" altLang="zh-CN">
                <a:sym typeface="+mn-ea"/>
              </a:rPr>
              <a:t>MinieyeDDS</a:t>
            </a:r>
            <a:endParaRPr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>
                <a:sym typeface="+mn-ea"/>
              </a:rPr>
              <a:t>第三章：</a:t>
            </a:r>
            <a:r>
              <a:rPr lang="en-US" altLang="zh-CN">
                <a:sym typeface="+mn-ea"/>
              </a:rPr>
              <a:t>MinieyeDDS</a:t>
            </a:r>
            <a:endParaRPr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9609" y="1148953"/>
            <a:ext cx="9359266" cy="398780"/>
          </a:xfrm>
        </p:spPr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/>
              <a:t>编程语言：</a:t>
            </a:r>
            <a:r>
              <a:rPr lang="en-US" altLang="zh-CN"/>
              <a:t>Rust</a:t>
            </a:r>
            <a:endParaRPr lang="en-US" altLang="zh-CN"/>
          </a:p>
          <a:p>
            <a:r>
              <a:rPr>
                <a:sym typeface="+mn-ea"/>
              </a:rPr>
              <a:t>对外接口：</a:t>
            </a:r>
            <a:r>
              <a:rPr lang="en-US" altLang="zh-CN">
                <a:sym typeface="+mn-ea"/>
              </a:rPr>
              <a:t>C</a:t>
            </a:r>
            <a:r>
              <a:rPr>
                <a:sym typeface="+mn-ea"/>
              </a:rPr>
              <a:t>语言，</a:t>
            </a:r>
            <a:r>
              <a:rPr lang="en-US" altLang="zh-CN">
                <a:sym typeface="+mn-ea"/>
              </a:rPr>
              <a:t>C++</a:t>
            </a:r>
            <a:endParaRPr lang="en-US" altLang="zh-CN">
              <a:sym typeface="+mn-ea"/>
            </a:endParaRPr>
          </a:p>
          <a:p>
            <a:r>
              <a:rPr>
                <a:sym typeface="+mn-ea"/>
              </a:rPr>
              <a:t>底层共享内存类型支持：</a:t>
            </a:r>
            <a:r>
              <a:rPr lang="en-US" altLang="zh-CN">
                <a:sym typeface="+mn-ea"/>
              </a:rPr>
              <a:t>Posix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SystemV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ASHMEM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Windows</a:t>
            </a:r>
            <a:endParaRPr lang="en-US" altLang="zh-CN"/>
          </a:p>
          <a:p>
            <a:r>
              <a:t>通信模式：</a:t>
            </a:r>
            <a:r>
              <a:rPr lang="en-US" altLang="zh-CN"/>
              <a:t>pubsub</a:t>
            </a:r>
            <a:endParaRPr lang="en-US" altLang="zh-CN"/>
          </a:p>
          <a:p>
            <a:r>
              <a:rPr>
                <a:sym typeface="+mn-ea"/>
              </a:rPr>
              <a:t>传输层协议：共享内存</a:t>
            </a:r>
            <a:r>
              <a:rPr lang="en-US" altLang="zh-CN">
                <a:sym typeface="+mn-ea"/>
              </a:rPr>
              <a:t>+TCP</a:t>
            </a:r>
            <a:endParaRPr lang="en-US" altLang="zh-CN"/>
          </a:p>
          <a:p>
            <a:r>
              <a:t>目前上层通信主要使用的编码方式：</a:t>
            </a:r>
            <a:r>
              <a:rPr lang="en-US" altLang="zh-CN"/>
              <a:t>Google Protocol Buffer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5729337" y="1258080"/>
            <a:ext cx="5110113" cy="579442"/>
          </a:xfrm>
        </p:spPr>
        <p:txBody>
          <a:bodyPr/>
          <a:lstStyle/>
          <a:p>
            <a:r>
              <a:rPr lang="zh-CN" altLang="en-US" dirty="0"/>
              <a:t>议程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5729605" y="1960880"/>
            <a:ext cx="5109845" cy="3750945"/>
          </a:xfrm>
        </p:spPr>
        <p:txBody>
          <a:bodyPr>
            <a:normAutofit/>
          </a:bodyPr>
          <a:lstStyle/>
          <a:p>
            <a:r>
              <a:rPr dirty="0"/>
              <a:t>消息</a:t>
            </a:r>
            <a:r>
              <a:rPr dirty="0"/>
              <a:t>通信介绍</a:t>
            </a:r>
            <a:endParaRPr lang="en-US" altLang="zh-CN" dirty="0"/>
          </a:p>
          <a:p>
            <a:r>
              <a:rPr lang="en-US" altLang="zh-CN" dirty="0"/>
              <a:t>libflow</a:t>
            </a:r>
            <a:endParaRPr lang="en-US" altLang="zh-CN" dirty="0"/>
          </a:p>
          <a:p>
            <a:r>
              <a:rPr lang="en-US" altLang="zh-CN" dirty="0"/>
              <a:t>MinieyeDDS</a:t>
            </a:r>
            <a:endParaRPr lang="en-US" altLang="zh-CN" dirty="0"/>
          </a:p>
          <a:p>
            <a:r>
              <a:rPr lang="en-US" altLang="zh-CN" dirty="0"/>
              <a:t>nanomsg</a:t>
            </a:r>
            <a:endParaRPr lang="en-US" altLang="zh-CN" dirty="0"/>
          </a:p>
          <a:p>
            <a:r>
              <a:rPr lang="en-US" altLang="zh-CN" dirty="0"/>
              <a:t>connect</a:t>
            </a:r>
            <a:r>
              <a:rPr lang="en-US" altLang="zh-CN" dirty="0"/>
              <a:t>x</a:t>
            </a:r>
            <a:endParaRPr lang="en-US" altLang="zh-CN" dirty="0"/>
          </a:p>
          <a:p>
            <a:r>
              <a:rPr dirty="0"/>
              <a:t>未来</a:t>
            </a:r>
            <a:r>
              <a:rPr dirty="0"/>
              <a:t>规划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>
                <a:sym typeface="+mn-ea"/>
              </a:rPr>
              <a:t>第三章：</a:t>
            </a:r>
            <a:r>
              <a:rPr lang="en-US" altLang="zh-CN">
                <a:sym typeface="+mn-ea"/>
              </a:rPr>
              <a:t>MinieyeDDS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9609" y="1139428"/>
            <a:ext cx="9359266" cy="417830"/>
          </a:xfrm>
        </p:spPr>
        <p:txBody>
          <a:bodyPr/>
          <a:p>
            <a:endParaRPr lang="zh-CN" altLang="en-US"/>
          </a:p>
        </p:txBody>
      </p:sp>
      <p:pic>
        <p:nvPicPr>
          <p:cNvPr id="5" name="图片 2" descr="shm_nano_queue"/>
          <p:cNvPicPr>
            <a:picLocks noChangeAspect="1"/>
          </p:cNvPicPr>
          <p:nvPr>
            <p:ph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2385" y="1664335"/>
            <a:ext cx="12224385" cy="46285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>
                <a:sym typeface="+mn-ea"/>
              </a:rPr>
              <a:t>第三章：</a:t>
            </a:r>
            <a:r>
              <a:rPr lang="en-US" altLang="zh-CN">
                <a:sym typeface="+mn-ea"/>
              </a:rPr>
              <a:t>MinieyeDDS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52930" y="852170"/>
            <a:ext cx="4594860" cy="1127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52930" y="2099310"/>
            <a:ext cx="7741920" cy="42595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>
                <a:sym typeface="+mn-ea"/>
              </a:rPr>
              <a:t>第三章：</a:t>
            </a:r>
            <a:r>
              <a:rPr lang="en-US" altLang="zh-CN">
                <a:sym typeface="+mn-ea"/>
              </a:rPr>
              <a:t>MinieyeDDS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13510" y="1894840"/>
            <a:ext cx="4846320" cy="624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13510" y="3063240"/>
            <a:ext cx="9578340" cy="21640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11389" y="4413833"/>
            <a:ext cx="9775735" cy="645160"/>
          </a:xfrm>
        </p:spPr>
        <p:txBody>
          <a:bodyPr/>
          <a:lstStyle/>
          <a:p>
            <a:r>
              <a:rPr lang="en-US" altLang="zh-CN">
                <a:sym typeface="+mn-ea"/>
              </a:rPr>
              <a:t>nanomsg</a:t>
            </a:r>
            <a:endParaRPr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>
                <a:sym typeface="+mn-ea"/>
              </a:rPr>
              <a:t>第四章：</a:t>
            </a:r>
            <a:r>
              <a:rPr lang="en-US" altLang="zh-CN">
                <a:sym typeface="+mn-ea"/>
              </a:rPr>
              <a:t>nanomsg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9609" y="1139428"/>
            <a:ext cx="9359266" cy="417830"/>
          </a:xfrm>
        </p:spPr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en-US" altLang="zh-CN"/>
              <a:t>ZeroMQ</a:t>
            </a:r>
            <a:r>
              <a:t>（</a:t>
            </a:r>
            <a:r>
              <a:rPr lang="en-US" altLang="zh-CN"/>
              <a:t>C++</a:t>
            </a:r>
            <a:r>
              <a:t>）：https://github.com/zeromq/libzmq</a:t>
            </a:r>
          </a:p>
          <a:p>
            <a:r>
              <a:rPr lang="en-US" altLang="zh-CN"/>
              <a:t>nanomsg</a:t>
            </a:r>
            <a:r>
              <a:t>（1.1.5）（</a:t>
            </a:r>
            <a:r>
              <a:rPr lang="en-US" altLang="zh-CN"/>
              <a:t>C</a:t>
            </a:r>
            <a:r>
              <a:t>语言）</a:t>
            </a:r>
            <a:r>
              <a:rPr>
                <a:sym typeface="+mn-ea"/>
              </a:rPr>
              <a:t>：https://github.com/nanomsg/nanomsg</a:t>
            </a:r>
            <a:endParaRPr>
              <a:sym typeface="+mn-ea"/>
            </a:endParaRPr>
          </a:p>
          <a:p>
            <a:r>
              <a:rPr lang="en-US" altLang="zh-CN"/>
              <a:t>nng</a:t>
            </a:r>
            <a:r>
              <a:t>（nanomsg-next-generation）</a:t>
            </a:r>
            <a:r>
              <a:rPr>
                <a:sym typeface="+mn-ea"/>
              </a:rPr>
              <a:t>（</a:t>
            </a:r>
            <a:r>
              <a:rPr lang="en-US" altLang="zh-CN">
                <a:sym typeface="+mn-ea"/>
              </a:rPr>
              <a:t>C</a:t>
            </a:r>
            <a:r>
              <a:rPr>
                <a:sym typeface="+mn-ea"/>
              </a:rPr>
              <a:t>语言）：https://github.com/nanomsg/nng</a:t>
            </a: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>
                <a:sym typeface="+mn-ea"/>
              </a:rPr>
              <a:t>第四章：</a:t>
            </a:r>
            <a:r>
              <a:rPr lang="en-US" altLang="zh-CN">
                <a:sym typeface="+mn-ea"/>
              </a:rPr>
              <a:t>nanomsg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9609" y="1148953"/>
            <a:ext cx="9359266" cy="398780"/>
          </a:xfrm>
        </p:spPr>
        <p:txBody>
          <a:bodyPr/>
          <a:p>
            <a:r>
              <a:rPr lang="en-US" altLang="zh-CN"/>
              <a:t>nanomsg</a:t>
            </a:r>
            <a:r>
              <a:t>支持的通信</a:t>
            </a:r>
            <a:r>
              <a:t>模式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/>
              <a:t>Pipeline (A One-Way Pipe)</a:t>
            </a:r>
            <a:endParaRPr lang="zh-CN" altLang="en-US"/>
          </a:p>
          <a:p>
            <a:r>
              <a:rPr lang="zh-CN" altLang="en-US"/>
              <a:t>Request/Reply (I ask, you answer)</a:t>
            </a:r>
            <a:endParaRPr lang="zh-CN" altLang="en-US"/>
          </a:p>
          <a:p>
            <a:r>
              <a:rPr lang="zh-CN" altLang="en-US"/>
              <a:t>Pair (Two Way Radio)</a:t>
            </a:r>
            <a:endParaRPr lang="zh-CN" altLang="en-US"/>
          </a:p>
          <a:p>
            <a:r>
              <a:rPr lang="zh-CN" altLang="en-US"/>
              <a:t>Pub/Sub (Topics &amp; Broadcast)</a:t>
            </a:r>
            <a:endParaRPr lang="zh-CN" altLang="en-US"/>
          </a:p>
          <a:p>
            <a:r>
              <a:rPr lang="zh-CN" altLang="en-US"/>
              <a:t>Survey (Everybody Votes)</a:t>
            </a:r>
            <a:endParaRPr lang="zh-CN" altLang="en-US"/>
          </a:p>
          <a:p>
            <a:r>
              <a:rPr lang="zh-CN" altLang="en-US"/>
              <a:t>Bus (Routing)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>
                <a:sym typeface="+mn-ea"/>
              </a:rPr>
              <a:t>第四章：</a:t>
            </a:r>
            <a:r>
              <a:rPr lang="en-US" altLang="zh-CN">
                <a:sym typeface="+mn-ea"/>
              </a:rPr>
              <a:t>nanomsg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9609" y="1139428"/>
            <a:ext cx="9359266" cy="417830"/>
          </a:xfrm>
        </p:spPr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/>
              <a:t>INPROC - transport within a process (between threads, modules etc.)</a:t>
            </a:r>
            <a:endParaRPr lang="zh-CN" altLang="en-US"/>
          </a:p>
          <a:p>
            <a:r>
              <a:rPr lang="zh-CN" altLang="en-US"/>
              <a:t>IPC - transport between processes on a single machine</a:t>
            </a:r>
            <a:endParaRPr lang="zh-CN" altLang="en-US"/>
          </a:p>
          <a:p>
            <a:r>
              <a:rPr lang="zh-CN" altLang="en-US"/>
              <a:t>TCP - network transport via TCP</a:t>
            </a:r>
            <a:endParaRPr lang="zh-CN" altLang="en-US"/>
          </a:p>
          <a:p>
            <a:r>
              <a:rPr lang="zh-CN" altLang="en-US"/>
              <a:t>WS - websockets over TCP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进程内通信：</a:t>
            </a:r>
            <a:r>
              <a:rPr lang="en-US" altLang="zh-CN"/>
              <a:t>“</a:t>
            </a:r>
            <a:r>
              <a:rPr lang="zh-CN" altLang="en-US"/>
              <a:t>inproc://test</a:t>
            </a:r>
            <a:r>
              <a:rPr lang="en-US" altLang="zh-CN"/>
              <a:t>”</a:t>
            </a:r>
            <a:endParaRPr lang="zh-CN" altLang="en-US"/>
          </a:p>
          <a:p>
            <a:r>
              <a:rPr>
                <a:sym typeface="+mn-ea"/>
              </a:rPr>
              <a:t>进程间通信：</a:t>
            </a:r>
            <a:r>
              <a:rPr lang="en-US" altLang="zh-CN">
                <a:sym typeface="+mn-ea"/>
              </a:rPr>
              <a:t>“</a:t>
            </a:r>
            <a:r>
              <a:rPr lang="zh-CN" altLang="en-US"/>
              <a:t>ipc:///tmp/pipeline.ipc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  <a:p>
            <a:r>
              <a:rPr lang="en-US" altLang="zh-CN">
                <a:sym typeface="+mn-ea"/>
              </a:rPr>
              <a:t>TCP</a:t>
            </a:r>
            <a:r>
              <a:rPr>
                <a:sym typeface="+mn-ea"/>
              </a:rPr>
              <a:t>通信：</a:t>
            </a:r>
            <a:r>
              <a:rPr lang="en-US" altLang="zh-CN">
                <a:sym typeface="+mn-ea"/>
              </a:rPr>
              <a:t>“</a:t>
            </a:r>
            <a:r>
              <a:rPr lang="zh-CN" altLang="en-US"/>
              <a:t>tcp://127.0.0.1:5560</a:t>
            </a:r>
            <a:r>
              <a:rPr lang="en-US" altLang="zh-CN">
                <a:sym typeface="+mn-ea"/>
              </a:rPr>
              <a:t>”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11389" y="4413833"/>
            <a:ext cx="9775735" cy="645160"/>
          </a:xfrm>
        </p:spPr>
        <p:txBody>
          <a:bodyPr/>
          <a:lstStyle/>
          <a:p>
            <a:r>
              <a:rPr lang="en-US" altLang="zh-CN">
                <a:sym typeface="+mn-ea"/>
              </a:rPr>
              <a:t>connectx</a:t>
            </a:r>
            <a:endParaRPr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zh-CN" altLang="en-US" dirty="0"/>
              <a:t>五章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>
                <a:sym typeface="+mn-ea"/>
              </a:rPr>
              <a:t>第五章：</a:t>
            </a:r>
            <a:r>
              <a:rPr lang="en-US" altLang="zh-CN">
                <a:sym typeface="+mn-ea"/>
              </a:rPr>
              <a:t>connectx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9609" y="1139428"/>
            <a:ext cx="9359266" cy="417830"/>
          </a:xfrm>
        </p:spPr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>
                <a:sym typeface="+mn-ea"/>
              </a:rPr>
              <a:t>编程语言：</a:t>
            </a:r>
            <a:r>
              <a:rPr lang="en-US" altLang="zh-CN">
                <a:sym typeface="+mn-ea"/>
              </a:rPr>
              <a:t>C++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对外接口：</a:t>
            </a:r>
            <a:r>
              <a:rPr lang="en-US" altLang="zh-CN">
                <a:sym typeface="+mn-ea"/>
              </a:rPr>
              <a:t>C++ template</a:t>
            </a:r>
            <a:r>
              <a:rPr>
                <a:sym typeface="+mn-ea"/>
              </a:rPr>
              <a:t>接口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主要目的：统一</a:t>
            </a:r>
            <a:r>
              <a:rPr lang="en-US" altLang="zh-CN">
                <a:sym typeface="+mn-ea"/>
              </a:rPr>
              <a:t>pubsub</a:t>
            </a:r>
            <a:r>
              <a:rPr>
                <a:sym typeface="+mn-ea"/>
              </a:rPr>
              <a:t>接口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模块要求：零成本抽象（</a:t>
            </a:r>
            <a:r>
              <a:rPr lang="en-US" altLang="zh-CN">
                <a:sym typeface="+mn-ea"/>
              </a:rPr>
              <a:t>z</a:t>
            </a:r>
            <a:r>
              <a:rPr>
                <a:sym typeface="+mn-ea"/>
              </a:rPr>
              <a:t>ero-cost abstraction）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>
                <a:sym typeface="+mn-ea"/>
              </a:rPr>
              <a:t>第五章：</a:t>
            </a:r>
            <a:r>
              <a:rPr lang="en-US" altLang="zh-CN">
                <a:sym typeface="+mn-ea"/>
              </a:rPr>
              <a:t>connectx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9609" y="1148953"/>
            <a:ext cx="9359266" cy="398780"/>
          </a:xfrm>
        </p:spPr>
        <p:txBody>
          <a:bodyPr/>
          <a:p>
            <a:r>
              <a:rPr lang="zh-CN" altLang="en-US"/>
              <a:t>统一</a:t>
            </a:r>
            <a:r>
              <a:rPr lang="en-US" altLang="zh-CN"/>
              <a:t>pubsub</a:t>
            </a:r>
            <a:r>
              <a:t>接口</a:t>
            </a:r>
          </a:p>
        </p:txBody>
      </p:sp>
      <p:pic>
        <p:nvPicPr>
          <p:cNvPr id="7" name="内容占位符 6"/>
          <p:cNvPicPr>
            <a:picLocks noChangeAspect="1"/>
          </p:cNvPicPr>
          <p:nvPr>
            <p:ph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58110" y="1856740"/>
            <a:ext cx="6675120" cy="3749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11389" y="4413833"/>
            <a:ext cx="9775735" cy="645160"/>
          </a:xfrm>
        </p:spPr>
        <p:txBody>
          <a:bodyPr/>
          <a:lstStyle/>
          <a:p>
            <a:r>
              <a:rPr>
                <a:sym typeface="+mn-ea"/>
              </a:rPr>
              <a:t>消息通信介绍</a:t>
            </a:r>
            <a:endParaRPr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第一章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11389" y="4413833"/>
            <a:ext cx="9775735" cy="645160"/>
          </a:xfrm>
        </p:spPr>
        <p:txBody>
          <a:bodyPr/>
          <a:p>
            <a:r>
              <a:rPr>
                <a:sym typeface="+mn-ea"/>
              </a:rPr>
              <a:t>未来规划</a:t>
            </a:r>
            <a:endParaRPr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>
                <a:sym typeface="+mn-ea"/>
              </a:rPr>
              <a:t>第</a:t>
            </a:r>
            <a:r>
              <a:rPr>
                <a:sym typeface="+mn-ea"/>
              </a:rPr>
              <a:t>六章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>
                <a:sym typeface="+mn-ea"/>
              </a:rPr>
              <a:t>第</a:t>
            </a:r>
            <a:r>
              <a:rPr>
                <a:sym typeface="+mn-ea"/>
              </a:rPr>
              <a:t>六章：</a:t>
            </a:r>
            <a:r>
              <a:rPr>
                <a:sym typeface="+mn-ea"/>
              </a:rPr>
              <a:t>未来规划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p>
            <a:pPr marL="228600" lvl="0" indent="-284480">
              <a:buFont typeface="Arial" panose="020B0604020202020204" pitchFamily="34" charset="0"/>
              <a:buChar char="•"/>
            </a:pPr>
            <a:r>
              <a:t>引入</a:t>
            </a:r>
            <a:r>
              <a:rPr lang="en-US" altLang="zh-CN"/>
              <a:t>Bazel</a:t>
            </a:r>
            <a:r>
              <a:t>把</a:t>
            </a:r>
            <a:r>
              <a:rPr lang="en-US" altLang="zh-CN"/>
              <a:t>connectx</a:t>
            </a:r>
            <a:r>
              <a:t>，</a:t>
            </a:r>
            <a:r>
              <a:rPr lang="en-US" altLang="zh-CN"/>
              <a:t>libflow</a:t>
            </a:r>
            <a:r>
              <a:t>，</a:t>
            </a:r>
            <a:r>
              <a:rPr lang="en-US" altLang="zh-CN"/>
              <a:t>minieyeDDS</a:t>
            </a:r>
            <a:r>
              <a:t>管理</a:t>
            </a:r>
            <a:r>
              <a:t>起来。</a:t>
            </a:r>
          </a:p>
          <a:p>
            <a:pPr marL="228600" lvl="0" indent="-284480">
              <a:buFont typeface="Arial" panose="020B0604020202020204" pitchFamily="34" charset="0"/>
              <a:buChar char="•"/>
            </a:pPr>
            <a:r>
              <a:rPr lang="en-US" altLang="zh-CN"/>
              <a:t>CI/CD</a:t>
            </a:r>
            <a:r>
              <a:t>搭建，支持自动编译，单元测试，性能测试，版本发布</a:t>
            </a:r>
            <a:r>
              <a:t>等。</a:t>
            </a:r>
          </a:p>
          <a:p>
            <a:pPr marL="228600" lvl="0" indent="-284480">
              <a:buFont typeface="Arial" panose="020B0604020202020204" pitchFamily="34" charset="0"/>
              <a:buChar char="•"/>
            </a:pPr>
            <a:r>
              <a:t>性能测试代码添加，确保每个版本发布，自动运行性能测试</a:t>
            </a:r>
            <a:r>
              <a:t>代码。</a:t>
            </a:r>
          </a:p>
          <a:p>
            <a:pPr marL="228600" lvl="0" indent="-284480">
              <a:buFont typeface="Arial" panose="020B0604020202020204" pitchFamily="34" charset="0"/>
              <a:buChar char="•"/>
            </a:pPr>
            <a:r>
              <a:rPr lang="en-US" altLang="zh-CN"/>
              <a:t>DDS</a:t>
            </a:r>
            <a:r>
              <a:t>官网建立和维护。提供教程、入门文档，各版本下载链接，常见问题</a:t>
            </a:r>
            <a:r>
              <a:rPr lang="en-US" altLang="zh-CN"/>
              <a:t>FAQ</a:t>
            </a:r>
            <a:r>
              <a:t>，性能测试结果</a:t>
            </a:r>
            <a:r>
              <a:t>记录等。</a:t>
            </a:r>
          </a:p>
          <a:p>
            <a:pPr marL="228600" lvl="0" indent="-284480">
              <a:buFont typeface="Arial" panose="020B0604020202020204" pitchFamily="34" charset="0"/>
              <a:buChar char="•"/>
            </a:pPr>
            <a:r>
              <a:t>添加</a:t>
            </a:r>
            <a:r>
              <a:rPr lang="en-US" altLang="zh-CN"/>
              <a:t>QOS</a:t>
            </a:r>
            <a:r>
              <a:t>特性。</a:t>
            </a:r>
          </a:p>
          <a:p>
            <a:pPr marL="228600" lvl="0" indent="-284480">
              <a:buFont typeface="Arial" panose="020B0604020202020204" pitchFamily="34" charset="0"/>
              <a:buChar char="•"/>
            </a:pPr>
            <a:r>
              <a:t>服务注册，服务发现</a:t>
            </a:r>
            <a:r>
              <a:t>等。</a:t>
            </a:r>
          </a:p>
          <a:p>
            <a:pPr marL="228600" lvl="0" indent="-284480">
              <a:buFont typeface="Arial" panose="020B0604020202020204" pitchFamily="34" charset="0"/>
              <a:buChar char="•"/>
            </a:pPr>
            <a:r>
              <a:rPr lang="en-US" altLang="zh-CN"/>
              <a:t>minieyeDDS</a:t>
            </a:r>
            <a:r>
              <a:t>性能</a:t>
            </a:r>
            <a:r>
              <a:t>优化。</a:t>
            </a:r>
          </a:p>
          <a:p>
            <a:pPr marL="228600" lvl="0" indent="-284480">
              <a:buFont typeface="Arial" panose="020B0604020202020204" pitchFamily="34" charset="0"/>
              <a:buChar char="•"/>
            </a:pPr>
            <a:r>
              <a:t>配置文件，</a:t>
            </a:r>
            <a:r>
              <a:rPr lang="en-US" altLang="zh-CN"/>
              <a:t>topic</a:t>
            </a:r>
            <a:r>
              <a:t>，</a:t>
            </a:r>
            <a:r>
              <a:rPr lang="en-US" altLang="zh-CN"/>
              <a:t>pb</a:t>
            </a:r>
            <a:r>
              <a:t>管理。</a:t>
            </a:r>
          </a:p>
          <a:p>
            <a:pPr marL="228600" lvl="0" indent="-284480">
              <a:buFont typeface="Arial" panose="020B0604020202020204" pitchFamily="34" charset="0"/>
              <a:buChar char="•"/>
            </a:pPr>
            <a:r>
              <a:rPr lang="en-US" altLang="zh-CN"/>
              <a:t>debug</a:t>
            </a:r>
            <a:r>
              <a:t>界面</a:t>
            </a:r>
            <a:r>
              <a:t>调试工具。</a:t>
            </a:r>
          </a:p>
          <a:p>
            <a:pPr marL="228600" lvl="0" indent="-284480">
              <a:buFont typeface="Arial" panose="020B0604020202020204" pitchFamily="34" charset="0"/>
              <a:buChar char="•"/>
            </a:pPr>
            <a:r>
              <a:t>。。。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>
                <a:sym typeface="+mn-ea"/>
              </a:rPr>
              <a:t>第一章：</a:t>
            </a:r>
            <a:r>
              <a:rPr>
                <a:sym typeface="+mn-ea"/>
              </a:rPr>
              <a:t>消息通信介绍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9609" y="1148953"/>
            <a:ext cx="9359266" cy="398780"/>
          </a:xfrm>
        </p:spPr>
        <p:txBody>
          <a:bodyPr/>
          <a:p>
            <a:r>
              <a:rPr lang="zh-CN" altLang="en-US"/>
              <a:t>进程间常用的通信</a:t>
            </a:r>
            <a:r>
              <a:rPr lang="zh-CN" altLang="en-US"/>
              <a:t>方式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rPr lang="zh-CN" altLang="en-US"/>
              <a:t>管道（</a:t>
            </a:r>
            <a:r>
              <a:rPr lang="en-US" altLang="zh-CN"/>
              <a:t>Pipe</a:t>
            </a:r>
            <a:r>
              <a:rPr lang="zh-CN" altLang="en-US"/>
              <a:t>）</a:t>
            </a:r>
            <a:endParaRPr lang="zh-CN" altLang="en-US"/>
          </a:p>
          <a:p>
            <a:r>
              <a:t>命名管道（</a:t>
            </a:r>
            <a:r>
              <a:rPr lang="en-US" altLang="zh-CN"/>
              <a:t>FIFO</a:t>
            </a:r>
            <a:r>
              <a:t>）</a:t>
            </a:r>
          </a:p>
          <a:p>
            <a:r>
              <a:t>信号量（</a:t>
            </a:r>
            <a:r>
              <a:rPr lang="en-US" altLang="zh-CN"/>
              <a:t>Semaphore</a:t>
            </a:r>
            <a:r>
              <a:t>）</a:t>
            </a:r>
          </a:p>
          <a:p>
            <a:r>
              <a:t>信号（</a:t>
            </a:r>
            <a:r>
              <a:rPr lang="en-US" altLang="zh-CN"/>
              <a:t>Signal</a:t>
            </a:r>
            <a:r>
              <a:t>）</a:t>
            </a:r>
          </a:p>
          <a:p>
            <a:r>
              <a:t>共享内存（</a:t>
            </a:r>
            <a:r>
              <a:rPr lang="en-US" altLang="zh-CN"/>
              <a:t>Shared Memory</a:t>
            </a:r>
            <a:r>
              <a:t>）</a:t>
            </a:r>
          </a:p>
          <a:p>
            <a:r>
              <a:t>消息队列（</a:t>
            </a:r>
            <a:r>
              <a:rPr lang="en-US" altLang="zh-CN"/>
              <a:t>Message Queue</a:t>
            </a:r>
            <a:r>
              <a:t>）</a:t>
            </a:r>
          </a:p>
          <a:p>
            <a:r>
              <a:t>套接字（</a:t>
            </a:r>
            <a:r>
              <a:rPr lang="en-US" altLang="zh-CN"/>
              <a:t>Socket</a:t>
            </a:r>
            <a:r>
              <a:t>，</a:t>
            </a:r>
            <a:r>
              <a:rPr lang="en-US" altLang="zh-CN"/>
              <a:t>TCP</a:t>
            </a:r>
            <a:r>
              <a:t>，</a:t>
            </a:r>
            <a:r>
              <a:rPr lang="en-US" altLang="zh-CN"/>
              <a:t>UDP</a:t>
            </a:r>
            <a:r>
              <a:t>，</a:t>
            </a:r>
            <a:r>
              <a:rPr lang="en-US" altLang="zh-CN"/>
              <a:t>UDS</a:t>
            </a:r>
            <a:r>
              <a:t>）</a:t>
            </a:r>
          </a:p>
          <a:p>
            <a:r>
              <a:t>上层协议：</a:t>
            </a:r>
            <a:r>
              <a:rPr lang="en-US" altLang="zh-CN"/>
              <a:t>HTTP</a:t>
            </a:r>
            <a:r>
              <a:t>，</a:t>
            </a:r>
            <a:r>
              <a:rPr lang="en-US" altLang="zh-CN"/>
              <a:t>Websocket</a:t>
            </a:r>
            <a:r>
              <a:t>，</a:t>
            </a:r>
            <a:r>
              <a:rPr lang="en-US" altLang="zh-CN"/>
              <a:t>MQTT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>
                <a:sym typeface="+mn-ea"/>
              </a:rPr>
              <a:t>第一章：消息通信介绍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9609" y="1148953"/>
            <a:ext cx="9359266" cy="398780"/>
          </a:xfrm>
        </p:spPr>
        <p:txBody>
          <a:bodyPr/>
          <a:p>
            <a:r>
              <a:rPr lang="zh-CN" altLang="en-US"/>
              <a:t>序列化反</a:t>
            </a:r>
            <a:r>
              <a:rPr lang="zh-CN" altLang="en-US"/>
              <a:t>序列化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p>
            <a:r>
              <a:t>文本：</a:t>
            </a:r>
            <a:r>
              <a:rPr lang="en-US" altLang="zh-CN"/>
              <a:t>json</a:t>
            </a:r>
            <a:r>
              <a:t>，</a:t>
            </a:r>
            <a:r>
              <a:rPr lang="en-US" altLang="zh-CN">
                <a:sym typeface="+mn-ea"/>
              </a:rPr>
              <a:t>xml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toml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yaml</a:t>
            </a:r>
            <a:endParaRPr lang="en-US" altLang="zh-CN"/>
          </a:p>
          <a:p>
            <a:r>
              <a:rPr lang="en-US" altLang="zh-CN"/>
              <a:t>Apache Thrift</a:t>
            </a:r>
            <a:endParaRPr lang="en-US" altLang="zh-CN"/>
          </a:p>
          <a:p>
            <a:r>
              <a:rPr lang="en-US" altLang="zh-CN"/>
              <a:t>Google Protocol Buffer</a:t>
            </a:r>
            <a:endParaRPr lang="en-US" altLang="zh-CN"/>
          </a:p>
          <a:p>
            <a:r>
              <a:rPr lang="en-US" altLang="zh-CN"/>
              <a:t>eprosima Fast Buffer</a:t>
            </a:r>
            <a:endParaRPr lang="en-US" altLang="zh-CN"/>
          </a:p>
          <a:p>
            <a:r>
              <a:rPr lang="en-US" altLang="zh-CN"/>
              <a:t>msgpack</a:t>
            </a:r>
            <a:endParaRPr lang="en-US" altLang="zh-CN"/>
          </a:p>
          <a:p>
            <a:r>
              <a:rPr lang="en-US" altLang="zh-CN"/>
              <a:t>Google Flat Buffer</a:t>
            </a:r>
            <a:endParaRPr lang="en-US" altLang="zh-CN"/>
          </a:p>
          <a:p>
            <a:r>
              <a:rPr lang="en-US" altLang="zh-CN"/>
              <a:t>canproto</a:t>
            </a:r>
            <a:endParaRPr lang="en-US" altLang="zh-CN"/>
          </a:p>
          <a:p>
            <a:r>
              <a:rPr lang="en-US" altLang="zh-CN"/>
              <a:t>Protocol Buffer</a:t>
            </a:r>
            <a:r>
              <a:t>和</a:t>
            </a:r>
            <a:r>
              <a:rPr lang="en-US" altLang="zh-CN">
                <a:sym typeface="+mn-ea"/>
              </a:rPr>
              <a:t>Flat Buffer</a:t>
            </a:r>
            <a:r>
              <a:rPr>
                <a:sym typeface="+mn-ea"/>
              </a:rPr>
              <a:t>支持的语言比较多。</a:t>
            </a:r>
            <a:r>
              <a:rPr lang="en-US" altLang="zh-CN">
                <a:sym typeface="+mn-ea"/>
              </a:rPr>
              <a:t>FastBuffer</a:t>
            </a:r>
            <a:r>
              <a:rPr>
                <a:sym typeface="+mn-ea"/>
              </a:rPr>
              <a:t>只支持</a:t>
            </a:r>
            <a:r>
              <a:rPr lang="en-US" altLang="zh-CN">
                <a:sym typeface="+mn-ea"/>
              </a:rPr>
              <a:t>C++11</a:t>
            </a:r>
            <a:r>
              <a:rPr>
                <a:sym typeface="+mn-ea"/>
              </a:rPr>
              <a:t>，而且似乎只在</a:t>
            </a:r>
            <a:r>
              <a:rPr lang="en-US" altLang="zh-CN">
                <a:sym typeface="+mn-ea"/>
              </a:rPr>
              <a:t>FastDDS</a:t>
            </a:r>
            <a:r>
              <a:rPr>
                <a:sym typeface="+mn-ea"/>
              </a:rPr>
              <a:t>中</a:t>
            </a:r>
            <a:r>
              <a:rPr>
                <a:sym typeface="+mn-ea"/>
              </a:rPr>
              <a:t>使用。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Flat Buffer</a:t>
            </a:r>
            <a:r>
              <a:rPr>
                <a:sym typeface="+mn-ea"/>
              </a:rPr>
              <a:t>反序列化效率极高，远超</a:t>
            </a:r>
            <a:r>
              <a:rPr lang="en-US" altLang="zh-CN">
                <a:sym typeface="+mn-ea"/>
              </a:rPr>
              <a:t>Protocol Buffer</a:t>
            </a:r>
            <a:r>
              <a:rPr>
                <a:sym typeface="+mn-ea"/>
              </a:rPr>
              <a:t>。但是</a:t>
            </a:r>
            <a:r>
              <a:rPr lang="en-US" altLang="zh-CN">
                <a:sym typeface="+mn-ea"/>
              </a:rPr>
              <a:t>Protocol Buffer</a:t>
            </a:r>
            <a:r>
              <a:rPr>
                <a:sym typeface="+mn-ea"/>
              </a:rPr>
              <a:t>生成的二进制体积</a:t>
            </a:r>
            <a:r>
              <a:rPr>
                <a:sym typeface="+mn-ea"/>
              </a:rPr>
              <a:t>更小。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Thrift</a:t>
            </a:r>
            <a:r>
              <a:rPr>
                <a:sym typeface="+mn-ea"/>
              </a:rPr>
              <a:t>的效率似乎是这几个二进制编码协议中最差的，不建议</a:t>
            </a:r>
            <a:r>
              <a:rPr>
                <a:sym typeface="+mn-ea"/>
              </a:rPr>
              <a:t>使用。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canproto </a:t>
            </a:r>
            <a:r>
              <a:rPr>
                <a:sym typeface="+mn-ea"/>
              </a:rPr>
              <a:t>是</a:t>
            </a:r>
            <a:r>
              <a:rPr lang="en-US" altLang="zh-CN">
                <a:sym typeface="+mn-ea"/>
              </a:rPr>
              <a:t> Protocol Buffer</a:t>
            </a:r>
            <a:r>
              <a:rPr>
                <a:sym typeface="+mn-ea"/>
              </a:rPr>
              <a:t>的作者写的。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第一章：</a:t>
            </a:r>
            <a:r>
              <a:rPr>
                <a:sym typeface="+mn-ea"/>
              </a:rPr>
              <a:t>消息通信介绍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服务端成熟消息</a:t>
            </a:r>
            <a:r>
              <a:rPr lang="zh-CN" altLang="en-US" dirty="0"/>
              <a:t>队列</a:t>
            </a:r>
            <a:endParaRPr lang="zh-CN" altLang="en-US" dirty="0"/>
          </a:p>
          <a:p>
            <a:pPr lvl="1"/>
            <a:r>
              <a:rPr lang="en-US" altLang="zh-CN" dirty="0"/>
              <a:t>RabbitMQ</a:t>
            </a:r>
            <a:r>
              <a:rPr dirty="0"/>
              <a:t>（</a:t>
            </a:r>
            <a:r>
              <a:rPr lang="en-US" altLang="zh-CN" dirty="0"/>
              <a:t>Erlang</a:t>
            </a:r>
            <a:r>
              <a:rPr dirty="0"/>
              <a:t>）</a:t>
            </a:r>
            <a:endParaRPr dirty="0"/>
          </a:p>
          <a:p>
            <a:pPr lvl="1"/>
            <a:r>
              <a:rPr lang="en-US" altLang="zh-CN" dirty="0"/>
              <a:t>RocketMQ</a:t>
            </a:r>
            <a:r>
              <a:rPr dirty="0"/>
              <a:t>（</a:t>
            </a:r>
            <a:r>
              <a:rPr lang="en-US" altLang="zh-CN" dirty="0"/>
              <a:t>Java</a:t>
            </a:r>
            <a:r>
              <a:rPr dirty="0"/>
              <a:t>）</a:t>
            </a:r>
            <a:endParaRPr dirty="0"/>
          </a:p>
          <a:p>
            <a:pPr lvl="1"/>
            <a:r>
              <a:rPr lang="en-US" altLang="zh-CN" dirty="0"/>
              <a:t>Apache Kafka</a:t>
            </a:r>
            <a:r>
              <a:rPr dirty="0"/>
              <a:t>（</a:t>
            </a:r>
            <a:r>
              <a:rPr lang="en-US" altLang="zh-CN" dirty="0"/>
              <a:t>Java</a:t>
            </a:r>
            <a:r>
              <a:rPr dirty="0"/>
              <a:t>，</a:t>
            </a:r>
            <a:r>
              <a:rPr lang="en-US" altLang="zh-CN" dirty="0"/>
              <a:t>Scala</a:t>
            </a:r>
            <a:r>
              <a:rPr dirty="0"/>
              <a:t>）</a:t>
            </a:r>
            <a:endParaRPr dirty="0"/>
          </a:p>
          <a:p>
            <a:pPr marL="228600" lvl="0" indent="-284480">
              <a:buFont typeface="Arial" panose="020B0604020202020204" pitchFamily="34" charset="0"/>
              <a:buChar char="•"/>
            </a:pPr>
            <a:r>
              <a:rPr dirty="0">
                <a:solidFill>
                  <a:schemeClr val="tx1"/>
                </a:solidFill>
              </a:rPr>
              <a:t>嵌入式端</a:t>
            </a:r>
            <a:r>
              <a:rPr dirty="0">
                <a:solidFill>
                  <a:schemeClr val="tx1"/>
                </a:solidFill>
              </a:rPr>
              <a:t>通信</a:t>
            </a:r>
            <a:endParaRPr dirty="0">
              <a:solidFill>
                <a:schemeClr val="tx1"/>
              </a:solidFill>
            </a:endParaRPr>
          </a:p>
          <a:p>
            <a:pPr marL="685800" lvl="1" indent="-28448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</a:rPr>
              <a:t>OMG DDS</a:t>
            </a:r>
            <a:r>
              <a:rPr sz="1400" dirty="0">
                <a:solidFill>
                  <a:schemeClr val="tx1"/>
                </a:solidFill>
              </a:rPr>
              <a:t>（Data Distribution Service）</a:t>
            </a:r>
            <a:endParaRPr sz="1400" dirty="0">
              <a:solidFill>
                <a:schemeClr val="tx1"/>
              </a:solidFill>
            </a:endParaRPr>
          </a:p>
          <a:p>
            <a:pPr marL="685800" lvl="1" indent="-284480">
              <a:buFont typeface="Arial" panose="020B0604020202020204" pitchFamily="34" charset="0"/>
              <a:buChar char="•"/>
            </a:pPr>
            <a:r>
              <a:rPr sz="1400" dirty="0">
                <a:solidFill>
                  <a:schemeClr val="tx1"/>
                </a:solidFill>
              </a:rPr>
              <a:t>ConnextDDS</a:t>
            </a:r>
            <a:endParaRPr sz="1400" dirty="0">
              <a:solidFill>
                <a:schemeClr val="tx1"/>
              </a:solidFill>
            </a:endParaRPr>
          </a:p>
          <a:p>
            <a:pPr marL="685800" lvl="1" indent="-284480">
              <a:buFont typeface="Arial" panose="020B0604020202020204" pitchFamily="34" charset="0"/>
              <a:buChar char="•"/>
            </a:pPr>
            <a:r>
              <a:rPr sz="1400" dirty="0">
                <a:solidFill>
                  <a:schemeClr val="tx1"/>
                </a:solidFill>
              </a:rPr>
              <a:t>FastDDS</a:t>
            </a:r>
            <a:endParaRPr sz="1400" dirty="0">
              <a:solidFill>
                <a:schemeClr val="tx1"/>
              </a:solidFill>
            </a:endParaRPr>
          </a:p>
          <a:p>
            <a:pPr marL="685800" lvl="1" indent="-28448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</a:rPr>
              <a:t>OpenDDS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685800" lvl="1" indent="-284480">
              <a:buFont typeface="Arial" panose="020B0604020202020204" pitchFamily="34" charset="0"/>
              <a:buChar char="•"/>
            </a:pPr>
            <a:r>
              <a:rPr sz="1400" dirty="0">
                <a:solidFill>
                  <a:schemeClr val="tx1"/>
                </a:solidFill>
              </a:rPr>
              <a:t>Cyclone DDS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685800" lvl="1" indent="-284480">
              <a:buFont typeface="Arial" panose="020B0604020202020204" pitchFamily="34" charset="0"/>
              <a:buChar char="•"/>
            </a:pPr>
            <a:endParaRPr sz="1400" dirty="0">
              <a:solidFill>
                <a:schemeClr val="tx1"/>
              </a:solidFill>
            </a:endParaRPr>
          </a:p>
          <a:p>
            <a:pPr lvl="1"/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>
                <a:sym typeface="+mn-ea"/>
              </a:rPr>
              <a:t>第一章：消息通信介绍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9609" y="1148953"/>
            <a:ext cx="9359266" cy="398780"/>
          </a:xfrm>
        </p:spPr>
        <p:txBody>
          <a:bodyPr/>
          <a:p>
            <a:r>
              <a:rPr lang="zh-CN" altLang="en-US"/>
              <a:t>消息通信</a:t>
            </a:r>
            <a:r>
              <a:rPr lang="zh-CN" altLang="en-US"/>
              <a:t>模式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91410" y="2226310"/>
            <a:ext cx="720852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>
                <a:sym typeface="+mn-ea"/>
              </a:rPr>
              <a:t>第一章：消息通信介绍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9609" y="1148953"/>
            <a:ext cx="9359266" cy="398780"/>
          </a:xfrm>
        </p:spPr>
        <p:txBody>
          <a:bodyPr/>
          <a:p>
            <a:r>
              <a:rPr>
                <a:sym typeface="+mn-ea"/>
              </a:rPr>
              <a:t>消息通信模式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17140" y="2123440"/>
            <a:ext cx="6957060" cy="3215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>
                <a:sym typeface="+mn-ea"/>
              </a:rPr>
              <a:t>第一章：消息通信介绍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9609" y="1148953"/>
            <a:ext cx="9359266" cy="398780"/>
          </a:xfrm>
        </p:spPr>
        <p:txBody>
          <a:bodyPr/>
          <a:p>
            <a:r>
              <a:rPr>
                <a:sym typeface="+mn-ea"/>
              </a:rPr>
              <a:t>消息通信模式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56840" y="1669415"/>
            <a:ext cx="6677025" cy="41249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PP_MARK_KEY" val="76c4b6e6-1020-4e04-a977-d9aae095d036"/>
  <p:tag name="COMMONDATA" val="eyJoZGlkIjoiMjA3OWRiZWMyMTVkNjE5ZDQ0MzMyNmFmNTI3OTY2M2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MINIEYE-PPT模板">
  <a:themeElements>
    <a:clrScheme name="MINIEYE标准色">
      <a:dk1>
        <a:srgbClr val="000000"/>
      </a:dk1>
      <a:lt1>
        <a:srgbClr val="FFFFFF"/>
      </a:lt1>
      <a:dk2>
        <a:srgbClr val="3D3A39"/>
      </a:dk2>
      <a:lt2>
        <a:srgbClr val="BFBFBF"/>
      </a:lt2>
      <a:accent1>
        <a:srgbClr val="DB5150"/>
      </a:accent1>
      <a:accent2>
        <a:srgbClr val="C00000"/>
      </a:accent2>
      <a:accent3>
        <a:srgbClr val="FFC000"/>
      </a:accent3>
      <a:accent4>
        <a:srgbClr val="FF9999"/>
      </a:accent4>
      <a:accent5>
        <a:srgbClr val="EBDAE2"/>
      </a:accent5>
      <a:accent6>
        <a:srgbClr val="C2DFFD"/>
      </a:accent6>
      <a:hlink>
        <a:srgbClr val="0563C1"/>
      </a:hlink>
      <a:folHlink>
        <a:srgbClr val="954F72"/>
      </a:folHlink>
    </a:clrScheme>
    <a:fontScheme name="MINIEYE标准字体">
      <a:majorFont>
        <a:latin typeface="OPPOSans B"/>
        <a:ea typeface="OPPOSans B"/>
        <a:cs typeface=""/>
      </a:majorFont>
      <a:minorFont>
        <a:latin typeface="OPPOSans L"/>
        <a:ea typeface="OPPOSans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MINIEYE-PPT模板</Template>
  <TotalTime>0</TotalTime>
  <Words>2081</Words>
  <Application>WPS 演示</Application>
  <PresentationFormat>宽屏</PresentationFormat>
  <Paragraphs>198</Paragraphs>
  <Slides>32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</vt:lpstr>
      <vt:lpstr>宋体</vt:lpstr>
      <vt:lpstr>Wingdings</vt:lpstr>
      <vt:lpstr>Calibri</vt:lpstr>
      <vt:lpstr>微软雅黑 Light</vt:lpstr>
      <vt:lpstr>OPPOSans B</vt:lpstr>
      <vt:lpstr>OPPOSans R</vt:lpstr>
      <vt:lpstr>OPPOSans L</vt:lpstr>
      <vt:lpstr>OPPOSans H</vt:lpstr>
      <vt:lpstr>微软雅黑</vt:lpstr>
      <vt:lpstr>Arial Unicode MS</vt:lpstr>
      <vt:lpstr>等线</vt:lpstr>
      <vt:lpstr>MINIEYE-PPT模板</vt:lpstr>
      <vt:lpstr>DDS组件方案设计及应用介绍</vt:lpstr>
      <vt:lpstr>议程</vt:lpstr>
      <vt:lpstr>消息通信介绍</vt:lpstr>
      <vt:lpstr>第一章：消息通信介绍</vt:lpstr>
      <vt:lpstr>第一章：消息通信介绍</vt:lpstr>
      <vt:lpstr>第一章：消息通信介绍</vt:lpstr>
      <vt:lpstr>第一章：消息通信介绍</vt:lpstr>
      <vt:lpstr>第一章：消息通信介绍</vt:lpstr>
      <vt:lpstr>第一章：消息通信介绍</vt:lpstr>
      <vt:lpstr>第一章：消息通信介绍</vt:lpstr>
      <vt:lpstr>第一章：消息通信介绍</vt:lpstr>
      <vt:lpstr>第一章：消息通信介绍</vt:lpstr>
      <vt:lpstr>第一章：消息通信介绍</vt:lpstr>
      <vt:lpstr>libflow</vt:lpstr>
      <vt:lpstr>第二章：libflow</vt:lpstr>
      <vt:lpstr>第二章：libflow</vt:lpstr>
      <vt:lpstr>第二章：libflow</vt:lpstr>
      <vt:lpstr>MinieyeDDS</vt:lpstr>
      <vt:lpstr>第三章：MinieyeDDS</vt:lpstr>
      <vt:lpstr>第三章：MinieyeDDS</vt:lpstr>
      <vt:lpstr>第三章：MinieyeDDS</vt:lpstr>
      <vt:lpstr>第三章：MinieyeDDS</vt:lpstr>
      <vt:lpstr>nanomsg</vt:lpstr>
      <vt:lpstr>第四章：nanomsg</vt:lpstr>
      <vt:lpstr>第四章：nanomsg</vt:lpstr>
      <vt:lpstr>第四章：nanomsg</vt:lpstr>
      <vt:lpstr>connectx</vt:lpstr>
      <vt:lpstr>第五章：connectx</vt:lpstr>
      <vt:lpstr>第五章：connectx</vt:lpstr>
      <vt:lpstr>未来规划</vt:lpstr>
      <vt:lpstr>第六章：未来规划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MINIEYE PPT模板 使用简介</dc:title>
  <dc:creator>刘 文浩</dc:creator>
  <cp:lastModifiedBy>黄剑</cp:lastModifiedBy>
  <cp:revision>414</cp:revision>
  <dcterms:created xsi:type="dcterms:W3CDTF">2021-10-20T05:18:00Z</dcterms:created>
  <dcterms:modified xsi:type="dcterms:W3CDTF">2023-08-14T03:40:34Z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C0DDB32BEE3F4C0186C511487978C07D</vt:lpwstr>
  </property>
  <property fmtid="{D5CDD505-2E9C-101B-9397-08002B2CF9AE}" pid="3" name="KSOProductBuildVer">
    <vt:lpwstr>2052-12.1.0.15120</vt:lpwstr>
  </property>
</Properties>
</file>